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5"/>
  </p:notesMasterIdLst>
  <p:sldIdLst>
    <p:sldId id="256" r:id="rId2"/>
    <p:sldId id="257" r:id="rId3"/>
    <p:sldId id="258" r:id="rId4"/>
    <p:sldId id="269" r:id="rId5"/>
    <p:sldId id="352" r:id="rId6"/>
    <p:sldId id="353" r:id="rId7"/>
    <p:sldId id="354" r:id="rId8"/>
    <p:sldId id="355" r:id="rId9"/>
    <p:sldId id="356" r:id="rId10"/>
    <p:sldId id="321" r:id="rId11"/>
    <p:sldId id="334" r:id="rId12"/>
    <p:sldId id="335" r:id="rId13"/>
    <p:sldId id="336" r:id="rId14"/>
    <p:sldId id="329" r:id="rId15"/>
    <p:sldId id="333" r:id="rId16"/>
    <p:sldId id="337" r:id="rId17"/>
    <p:sldId id="345" r:id="rId18"/>
    <p:sldId id="346" r:id="rId19"/>
    <p:sldId id="270" r:id="rId20"/>
    <p:sldId id="349" r:id="rId21"/>
    <p:sldId id="350" r:id="rId22"/>
    <p:sldId id="351" r:id="rId23"/>
    <p:sldId id="369" r:id="rId24"/>
    <p:sldId id="370" r:id="rId25"/>
    <p:sldId id="379" r:id="rId26"/>
    <p:sldId id="380" r:id="rId27"/>
    <p:sldId id="293" r:id="rId28"/>
    <p:sldId id="325" r:id="rId29"/>
    <p:sldId id="326" r:id="rId30"/>
    <p:sldId id="294" r:id="rId31"/>
    <p:sldId id="315" r:id="rId32"/>
    <p:sldId id="308" r:id="rId33"/>
    <p:sldId id="313" r:id="rId34"/>
    <p:sldId id="327" r:id="rId35"/>
    <p:sldId id="309" r:id="rId36"/>
    <p:sldId id="295" r:id="rId37"/>
    <p:sldId id="306" r:id="rId38"/>
    <p:sldId id="296" r:id="rId39"/>
    <p:sldId id="319" r:id="rId40"/>
    <p:sldId id="322" r:id="rId41"/>
    <p:sldId id="338" r:id="rId42"/>
    <p:sldId id="298" r:id="rId43"/>
    <p:sldId id="299" r:id="rId44"/>
    <p:sldId id="277" r:id="rId45"/>
    <p:sldId id="357" r:id="rId46"/>
    <p:sldId id="360" r:id="rId47"/>
    <p:sldId id="276" r:id="rId48"/>
    <p:sldId id="282" r:id="rId49"/>
    <p:sldId id="283" r:id="rId50"/>
    <p:sldId id="284" r:id="rId51"/>
    <p:sldId id="286" r:id="rId52"/>
    <p:sldId id="373" r:id="rId53"/>
    <p:sldId id="285" r:id="rId54"/>
    <p:sldId id="287" r:id="rId55"/>
    <p:sldId id="316" r:id="rId56"/>
    <p:sldId id="302" r:id="rId57"/>
    <p:sldId id="278" r:id="rId58"/>
    <p:sldId id="289" r:id="rId59"/>
    <p:sldId id="300" r:id="rId60"/>
    <p:sldId id="301" r:id="rId61"/>
    <p:sldId id="303" r:id="rId62"/>
    <p:sldId id="307" r:id="rId63"/>
    <p:sldId id="304" r:id="rId64"/>
    <p:sldId id="305" r:id="rId65"/>
    <p:sldId id="317" r:id="rId66"/>
    <p:sldId id="318" r:id="rId67"/>
    <p:sldId id="347" r:id="rId68"/>
    <p:sldId id="312" r:id="rId69"/>
    <p:sldId id="339" r:id="rId70"/>
    <p:sldId id="340" r:id="rId71"/>
    <p:sldId id="341" r:id="rId72"/>
    <p:sldId id="342" r:id="rId73"/>
    <p:sldId id="323" r:id="rId74"/>
    <p:sldId id="324" r:id="rId75"/>
    <p:sldId id="371" r:id="rId76"/>
    <p:sldId id="372" r:id="rId77"/>
    <p:sldId id="314" r:id="rId78"/>
    <p:sldId id="259" r:id="rId79"/>
    <p:sldId id="260" r:id="rId80"/>
    <p:sldId id="261" r:id="rId81"/>
    <p:sldId id="262" r:id="rId82"/>
    <p:sldId id="263" r:id="rId83"/>
    <p:sldId id="264" r:id="rId84"/>
    <p:sldId id="265" r:id="rId85"/>
    <p:sldId id="266" r:id="rId86"/>
    <p:sldId id="267" r:id="rId87"/>
    <p:sldId id="268" r:id="rId88"/>
    <p:sldId id="279" r:id="rId89"/>
    <p:sldId id="280" r:id="rId90"/>
    <p:sldId id="281" r:id="rId91"/>
    <p:sldId id="328" r:id="rId92"/>
    <p:sldId id="290" r:id="rId93"/>
    <p:sldId id="310" r:id="rId94"/>
    <p:sldId id="311" r:id="rId95"/>
    <p:sldId id="330" r:id="rId96"/>
    <p:sldId id="291" r:id="rId97"/>
    <p:sldId id="374" r:id="rId98"/>
    <p:sldId id="320" r:id="rId99"/>
    <p:sldId id="331" r:id="rId100"/>
    <p:sldId id="332" r:id="rId101"/>
    <p:sldId id="344" r:id="rId102"/>
    <p:sldId id="348" r:id="rId103"/>
    <p:sldId id="375" r:id="rId104"/>
    <p:sldId id="376" r:id="rId105"/>
    <p:sldId id="377" r:id="rId106"/>
    <p:sldId id="378" r:id="rId107"/>
    <p:sldId id="358" r:id="rId108"/>
    <p:sldId id="359" r:id="rId109"/>
    <p:sldId id="361" r:id="rId110"/>
    <p:sldId id="362" r:id="rId111"/>
    <p:sldId id="363" r:id="rId112"/>
    <p:sldId id="364" r:id="rId113"/>
    <p:sldId id="343" r:id="rId1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9A2DF-3034-4FF7-9E44-3315CCF2CBC9}" type="datetimeFigureOut">
              <a:rPr lang="fr-FR" smtClean="0"/>
              <a:t>30/10/2017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E79DA-ECC5-4C75-9B11-7D7763C33F87}" type="slidenum">
              <a:rPr lang="fr-FR" smtClean="0"/>
              <a:t>‹N°›</a:t>
            </a:fld>
            <a:endParaRPr lang="fr-FR"/>
          </a:p>
        </p:txBody>
      </p:sp>
    </p:spTree>
    <p:extLst>
      <p:ext uri="{BB962C8B-B14F-4D97-AF65-F5344CB8AC3E}">
        <p14:creationId xmlns:p14="http://schemas.microsoft.com/office/powerpoint/2010/main" val="353014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91CFF-39FB-4A59-A048-2A6C5B7A405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9AEA0EE-E4DA-4E0D-A649-86B1D1D43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24435B-1AD3-48BF-8218-2D0FD500267A}"/>
              </a:ext>
            </a:extLst>
          </p:cNvPr>
          <p:cNvSpPr>
            <a:spLocks noGrp="1"/>
          </p:cNvSpPr>
          <p:nvPr>
            <p:ph type="dt" sz="half" idx="10"/>
          </p:nvPr>
        </p:nvSpPr>
        <p:spPr/>
        <p:txBody>
          <a:bodyPr/>
          <a:lstStyle/>
          <a:p>
            <a:fld id="{7667CFF8-166E-4F3C-B666-0DB5D36A68F8}" type="datetime1">
              <a:rPr lang="fr-FR" smtClean="0"/>
              <a:t>30/10/2017</a:t>
            </a:fld>
            <a:endParaRPr lang="fr-FR"/>
          </a:p>
        </p:txBody>
      </p:sp>
      <p:sp>
        <p:nvSpPr>
          <p:cNvPr id="5" name="Espace réservé du pied de page 4">
            <a:extLst>
              <a:ext uri="{FF2B5EF4-FFF2-40B4-BE49-F238E27FC236}">
                <a16:creationId xmlns:a16="http://schemas.microsoft.com/office/drawing/2014/main" id="{3A315B07-70B2-4A3B-BBB2-E0867CEB943C}"/>
              </a:ext>
            </a:extLst>
          </p:cNvPr>
          <p:cNvSpPr>
            <a:spLocks noGrp="1"/>
          </p:cNvSpPr>
          <p:nvPr>
            <p:ph type="ftr" sz="quarter" idx="11"/>
          </p:nvPr>
        </p:nvSpPr>
        <p:spPr/>
        <p:txBody>
          <a:bodyPr/>
          <a:lstStyle/>
          <a:p>
            <a:r>
              <a:rPr lang="fr-FR"/>
              <a:t>Les enjeux de l’agriculture biologique</a:t>
            </a:r>
          </a:p>
        </p:txBody>
      </p:sp>
      <p:sp>
        <p:nvSpPr>
          <p:cNvPr id="6" name="Espace réservé du numéro de diapositive 5">
            <a:extLst>
              <a:ext uri="{FF2B5EF4-FFF2-40B4-BE49-F238E27FC236}">
                <a16:creationId xmlns:a16="http://schemas.microsoft.com/office/drawing/2014/main" id="{F7F86966-29D4-4AB9-93B1-588D204AFCD7}"/>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312466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74C1C-79F6-477A-A6BA-607CB986277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D77BC20-362C-4D9D-833D-B4DDE81C4E2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9E0F21-1123-4AAF-BD58-F760D9815267}"/>
              </a:ext>
            </a:extLst>
          </p:cNvPr>
          <p:cNvSpPr>
            <a:spLocks noGrp="1"/>
          </p:cNvSpPr>
          <p:nvPr>
            <p:ph type="dt" sz="half" idx="10"/>
          </p:nvPr>
        </p:nvSpPr>
        <p:spPr/>
        <p:txBody>
          <a:bodyPr/>
          <a:lstStyle/>
          <a:p>
            <a:fld id="{08B9EF87-2A15-4FFE-AD5F-EBD8699B08F8}" type="datetime1">
              <a:rPr lang="fr-FR" smtClean="0"/>
              <a:t>30/10/2017</a:t>
            </a:fld>
            <a:endParaRPr lang="fr-FR"/>
          </a:p>
        </p:txBody>
      </p:sp>
      <p:sp>
        <p:nvSpPr>
          <p:cNvPr id="5" name="Espace réservé du pied de page 4">
            <a:extLst>
              <a:ext uri="{FF2B5EF4-FFF2-40B4-BE49-F238E27FC236}">
                <a16:creationId xmlns:a16="http://schemas.microsoft.com/office/drawing/2014/main" id="{48694978-FD8D-456A-87BF-E0D12A95C362}"/>
              </a:ext>
            </a:extLst>
          </p:cNvPr>
          <p:cNvSpPr>
            <a:spLocks noGrp="1"/>
          </p:cNvSpPr>
          <p:nvPr>
            <p:ph type="ftr" sz="quarter" idx="11"/>
          </p:nvPr>
        </p:nvSpPr>
        <p:spPr/>
        <p:txBody>
          <a:bodyPr/>
          <a:lstStyle/>
          <a:p>
            <a:r>
              <a:rPr lang="fr-FR"/>
              <a:t>Les enjeux de l’agriculture biologique</a:t>
            </a:r>
          </a:p>
        </p:txBody>
      </p:sp>
      <p:sp>
        <p:nvSpPr>
          <p:cNvPr id="6" name="Espace réservé du numéro de diapositive 5">
            <a:extLst>
              <a:ext uri="{FF2B5EF4-FFF2-40B4-BE49-F238E27FC236}">
                <a16:creationId xmlns:a16="http://schemas.microsoft.com/office/drawing/2014/main" id="{938550B1-BB7F-4051-AEC5-1DE31493CE99}"/>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345938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0CD163C-A151-4BBB-829A-E584A4F43E9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7EB050-D492-4494-B4A7-FAFAF8FFFF1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F1D056-5801-407C-BCC9-523B4B29DA21}"/>
              </a:ext>
            </a:extLst>
          </p:cNvPr>
          <p:cNvSpPr>
            <a:spLocks noGrp="1"/>
          </p:cNvSpPr>
          <p:nvPr>
            <p:ph type="dt" sz="half" idx="10"/>
          </p:nvPr>
        </p:nvSpPr>
        <p:spPr/>
        <p:txBody>
          <a:bodyPr/>
          <a:lstStyle/>
          <a:p>
            <a:fld id="{70379A6B-7045-484F-A18D-866606F9C071}" type="datetime1">
              <a:rPr lang="fr-FR" smtClean="0"/>
              <a:t>30/10/2017</a:t>
            </a:fld>
            <a:endParaRPr lang="fr-FR"/>
          </a:p>
        </p:txBody>
      </p:sp>
      <p:sp>
        <p:nvSpPr>
          <p:cNvPr id="5" name="Espace réservé du pied de page 4">
            <a:extLst>
              <a:ext uri="{FF2B5EF4-FFF2-40B4-BE49-F238E27FC236}">
                <a16:creationId xmlns:a16="http://schemas.microsoft.com/office/drawing/2014/main" id="{D41FAF03-A27C-4D6B-AE7B-A9EE6CA9B1FA}"/>
              </a:ext>
            </a:extLst>
          </p:cNvPr>
          <p:cNvSpPr>
            <a:spLocks noGrp="1"/>
          </p:cNvSpPr>
          <p:nvPr>
            <p:ph type="ftr" sz="quarter" idx="11"/>
          </p:nvPr>
        </p:nvSpPr>
        <p:spPr/>
        <p:txBody>
          <a:bodyPr/>
          <a:lstStyle/>
          <a:p>
            <a:r>
              <a:rPr lang="fr-FR"/>
              <a:t>Les enjeux de l’agriculture biologique</a:t>
            </a:r>
          </a:p>
        </p:txBody>
      </p:sp>
      <p:sp>
        <p:nvSpPr>
          <p:cNvPr id="6" name="Espace réservé du numéro de diapositive 5">
            <a:extLst>
              <a:ext uri="{FF2B5EF4-FFF2-40B4-BE49-F238E27FC236}">
                <a16:creationId xmlns:a16="http://schemas.microsoft.com/office/drawing/2014/main" id="{7C6C20D7-C247-4A94-9A6B-2507C8A7F755}"/>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324039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6C1A9-707D-429E-B91A-978E80F94D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E9306E5-50B9-4507-BAC5-2B5F992C891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62EF3E-7EA1-46B1-92E5-2EC168417FEC}"/>
              </a:ext>
            </a:extLst>
          </p:cNvPr>
          <p:cNvSpPr>
            <a:spLocks noGrp="1"/>
          </p:cNvSpPr>
          <p:nvPr>
            <p:ph type="dt" sz="half" idx="10"/>
          </p:nvPr>
        </p:nvSpPr>
        <p:spPr/>
        <p:txBody>
          <a:bodyPr/>
          <a:lstStyle/>
          <a:p>
            <a:fld id="{57F93F69-D34D-443D-9951-90AAE6225DAF}" type="datetime1">
              <a:rPr lang="fr-FR" smtClean="0"/>
              <a:t>30/10/2017</a:t>
            </a:fld>
            <a:endParaRPr lang="fr-FR"/>
          </a:p>
        </p:txBody>
      </p:sp>
      <p:sp>
        <p:nvSpPr>
          <p:cNvPr id="5" name="Espace réservé du pied de page 4">
            <a:extLst>
              <a:ext uri="{FF2B5EF4-FFF2-40B4-BE49-F238E27FC236}">
                <a16:creationId xmlns:a16="http://schemas.microsoft.com/office/drawing/2014/main" id="{BA204BFB-7CF5-4BD5-8EC8-BAD15150F453}"/>
              </a:ext>
            </a:extLst>
          </p:cNvPr>
          <p:cNvSpPr>
            <a:spLocks noGrp="1"/>
          </p:cNvSpPr>
          <p:nvPr>
            <p:ph type="ftr" sz="quarter" idx="11"/>
          </p:nvPr>
        </p:nvSpPr>
        <p:spPr/>
        <p:txBody>
          <a:bodyPr/>
          <a:lstStyle/>
          <a:p>
            <a:r>
              <a:rPr lang="fr-FR"/>
              <a:t>Les enjeux de l’agriculture biologique</a:t>
            </a:r>
          </a:p>
        </p:txBody>
      </p:sp>
      <p:sp>
        <p:nvSpPr>
          <p:cNvPr id="6" name="Espace réservé du numéro de diapositive 5">
            <a:extLst>
              <a:ext uri="{FF2B5EF4-FFF2-40B4-BE49-F238E27FC236}">
                <a16:creationId xmlns:a16="http://schemas.microsoft.com/office/drawing/2014/main" id="{4D5E57A4-9923-4CAF-85C5-68CF829201D6}"/>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309355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D4521-4C17-44A2-99EF-B66EC2C3EEB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8FBD252-AB6E-4B95-9773-0B6CFA814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68AFE7D-E9B9-4D2D-9E1A-7E79ED0F5DB3}"/>
              </a:ext>
            </a:extLst>
          </p:cNvPr>
          <p:cNvSpPr>
            <a:spLocks noGrp="1"/>
          </p:cNvSpPr>
          <p:nvPr>
            <p:ph type="dt" sz="half" idx="10"/>
          </p:nvPr>
        </p:nvSpPr>
        <p:spPr/>
        <p:txBody>
          <a:bodyPr/>
          <a:lstStyle/>
          <a:p>
            <a:fld id="{1CF25BB3-8A73-459F-8DE6-F54A897EE7F2}" type="datetime1">
              <a:rPr lang="fr-FR" smtClean="0"/>
              <a:t>30/10/2017</a:t>
            </a:fld>
            <a:endParaRPr lang="fr-FR"/>
          </a:p>
        </p:txBody>
      </p:sp>
      <p:sp>
        <p:nvSpPr>
          <p:cNvPr id="5" name="Espace réservé du pied de page 4">
            <a:extLst>
              <a:ext uri="{FF2B5EF4-FFF2-40B4-BE49-F238E27FC236}">
                <a16:creationId xmlns:a16="http://schemas.microsoft.com/office/drawing/2014/main" id="{96D4D062-C53E-4083-A271-5A94706910D4}"/>
              </a:ext>
            </a:extLst>
          </p:cNvPr>
          <p:cNvSpPr>
            <a:spLocks noGrp="1"/>
          </p:cNvSpPr>
          <p:nvPr>
            <p:ph type="ftr" sz="quarter" idx="11"/>
          </p:nvPr>
        </p:nvSpPr>
        <p:spPr/>
        <p:txBody>
          <a:bodyPr/>
          <a:lstStyle/>
          <a:p>
            <a:r>
              <a:rPr lang="fr-FR"/>
              <a:t>Les enjeux de l’agriculture biologique</a:t>
            </a:r>
          </a:p>
        </p:txBody>
      </p:sp>
      <p:sp>
        <p:nvSpPr>
          <p:cNvPr id="6" name="Espace réservé du numéro de diapositive 5">
            <a:extLst>
              <a:ext uri="{FF2B5EF4-FFF2-40B4-BE49-F238E27FC236}">
                <a16:creationId xmlns:a16="http://schemas.microsoft.com/office/drawing/2014/main" id="{B0F5402B-CBF6-4234-8998-F431819A7480}"/>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337949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3683F-4683-4C29-B5A2-C9D0D3B530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AEA56B-2FD0-4C49-A83E-16FB7042896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D28419-F63C-42AD-866D-B49BC03D1AE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7FCDE22-B833-411A-BB3E-01BED8D38A27}"/>
              </a:ext>
            </a:extLst>
          </p:cNvPr>
          <p:cNvSpPr>
            <a:spLocks noGrp="1"/>
          </p:cNvSpPr>
          <p:nvPr>
            <p:ph type="dt" sz="half" idx="10"/>
          </p:nvPr>
        </p:nvSpPr>
        <p:spPr/>
        <p:txBody>
          <a:bodyPr/>
          <a:lstStyle/>
          <a:p>
            <a:fld id="{C7B2EFFA-ED89-4C31-AC5E-E1656F885EFB}" type="datetime1">
              <a:rPr lang="fr-FR" smtClean="0"/>
              <a:t>30/10/2017</a:t>
            </a:fld>
            <a:endParaRPr lang="fr-FR"/>
          </a:p>
        </p:txBody>
      </p:sp>
      <p:sp>
        <p:nvSpPr>
          <p:cNvPr id="6" name="Espace réservé du pied de page 5">
            <a:extLst>
              <a:ext uri="{FF2B5EF4-FFF2-40B4-BE49-F238E27FC236}">
                <a16:creationId xmlns:a16="http://schemas.microsoft.com/office/drawing/2014/main" id="{8E3BC78E-2AC7-4BB3-A5AC-9538CE48F404}"/>
              </a:ext>
            </a:extLst>
          </p:cNvPr>
          <p:cNvSpPr>
            <a:spLocks noGrp="1"/>
          </p:cNvSpPr>
          <p:nvPr>
            <p:ph type="ftr" sz="quarter" idx="11"/>
          </p:nvPr>
        </p:nvSpPr>
        <p:spPr/>
        <p:txBody>
          <a:bodyPr/>
          <a:lstStyle/>
          <a:p>
            <a:r>
              <a:rPr lang="fr-FR"/>
              <a:t>Les enjeux de l’agriculture biologique</a:t>
            </a:r>
          </a:p>
        </p:txBody>
      </p:sp>
      <p:sp>
        <p:nvSpPr>
          <p:cNvPr id="7" name="Espace réservé du numéro de diapositive 6">
            <a:extLst>
              <a:ext uri="{FF2B5EF4-FFF2-40B4-BE49-F238E27FC236}">
                <a16:creationId xmlns:a16="http://schemas.microsoft.com/office/drawing/2014/main" id="{C809060A-0D53-4B49-A770-B669905BEAB6}"/>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421933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90EEB-8CA5-45DE-93EB-C85D6FA063B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7CE8001-F916-4E7A-9175-94945789D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83121DE-4C14-4C5F-957F-41E33929CA3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50C47BE-A429-4D99-A195-96FF228EE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C58FDD1-63D4-43D9-9135-EAC433E77F1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B288BD0-04B1-4BBC-A0E9-578470A521A6}"/>
              </a:ext>
            </a:extLst>
          </p:cNvPr>
          <p:cNvSpPr>
            <a:spLocks noGrp="1"/>
          </p:cNvSpPr>
          <p:nvPr>
            <p:ph type="dt" sz="half" idx="10"/>
          </p:nvPr>
        </p:nvSpPr>
        <p:spPr/>
        <p:txBody>
          <a:bodyPr/>
          <a:lstStyle/>
          <a:p>
            <a:fld id="{AD83B73D-2652-4459-B905-6723CA8C1B83}" type="datetime1">
              <a:rPr lang="fr-FR" smtClean="0"/>
              <a:t>30/10/2017</a:t>
            </a:fld>
            <a:endParaRPr lang="fr-FR"/>
          </a:p>
        </p:txBody>
      </p:sp>
      <p:sp>
        <p:nvSpPr>
          <p:cNvPr id="8" name="Espace réservé du pied de page 7">
            <a:extLst>
              <a:ext uri="{FF2B5EF4-FFF2-40B4-BE49-F238E27FC236}">
                <a16:creationId xmlns:a16="http://schemas.microsoft.com/office/drawing/2014/main" id="{057C12A0-676D-42EF-B674-22CF97A03EB2}"/>
              </a:ext>
            </a:extLst>
          </p:cNvPr>
          <p:cNvSpPr>
            <a:spLocks noGrp="1"/>
          </p:cNvSpPr>
          <p:nvPr>
            <p:ph type="ftr" sz="quarter" idx="11"/>
          </p:nvPr>
        </p:nvSpPr>
        <p:spPr/>
        <p:txBody>
          <a:bodyPr/>
          <a:lstStyle/>
          <a:p>
            <a:r>
              <a:rPr lang="fr-FR"/>
              <a:t>Les enjeux de l’agriculture biologique</a:t>
            </a:r>
          </a:p>
        </p:txBody>
      </p:sp>
      <p:sp>
        <p:nvSpPr>
          <p:cNvPr id="9" name="Espace réservé du numéro de diapositive 8">
            <a:extLst>
              <a:ext uri="{FF2B5EF4-FFF2-40B4-BE49-F238E27FC236}">
                <a16:creationId xmlns:a16="http://schemas.microsoft.com/office/drawing/2014/main" id="{242B6FC1-FFDE-4B65-82DC-29962E8E576E}"/>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254658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F96C6-A14D-4471-93EF-8FD1DCE323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1084AF6-38E6-47C6-9EC6-B5ADF2F460F9}"/>
              </a:ext>
            </a:extLst>
          </p:cNvPr>
          <p:cNvSpPr>
            <a:spLocks noGrp="1"/>
          </p:cNvSpPr>
          <p:nvPr>
            <p:ph type="dt" sz="half" idx="10"/>
          </p:nvPr>
        </p:nvSpPr>
        <p:spPr/>
        <p:txBody>
          <a:bodyPr/>
          <a:lstStyle/>
          <a:p>
            <a:fld id="{BF0CEEB7-B52D-4932-B657-F998F80823CB}" type="datetime1">
              <a:rPr lang="fr-FR" smtClean="0"/>
              <a:t>30/10/2017</a:t>
            </a:fld>
            <a:endParaRPr lang="fr-FR"/>
          </a:p>
        </p:txBody>
      </p:sp>
      <p:sp>
        <p:nvSpPr>
          <p:cNvPr id="4" name="Espace réservé du pied de page 3">
            <a:extLst>
              <a:ext uri="{FF2B5EF4-FFF2-40B4-BE49-F238E27FC236}">
                <a16:creationId xmlns:a16="http://schemas.microsoft.com/office/drawing/2014/main" id="{246C6B3C-2F3F-4BA1-A5B0-58BA0D0C0B4B}"/>
              </a:ext>
            </a:extLst>
          </p:cNvPr>
          <p:cNvSpPr>
            <a:spLocks noGrp="1"/>
          </p:cNvSpPr>
          <p:nvPr>
            <p:ph type="ftr" sz="quarter" idx="11"/>
          </p:nvPr>
        </p:nvSpPr>
        <p:spPr/>
        <p:txBody>
          <a:bodyPr/>
          <a:lstStyle/>
          <a:p>
            <a:r>
              <a:rPr lang="fr-FR"/>
              <a:t>Les enjeux de l’agriculture biologique</a:t>
            </a:r>
          </a:p>
        </p:txBody>
      </p:sp>
      <p:sp>
        <p:nvSpPr>
          <p:cNvPr id="5" name="Espace réservé du numéro de diapositive 4">
            <a:extLst>
              <a:ext uri="{FF2B5EF4-FFF2-40B4-BE49-F238E27FC236}">
                <a16:creationId xmlns:a16="http://schemas.microsoft.com/office/drawing/2014/main" id="{05FA1F7E-8DD7-4C96-BE60-56159D86D42B}"/>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142631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421DAF2-A05A-49B2-A133-9922532F1999}"/>
              </a:ext>
            </a:extLst>
          </p:cNvPr>
          <p:cNvSpPr>
            <a:spLocks noGrp="1"/>
          </p:cNvSpPr>
          <p:nvPr>
            <p:ph type="dt" sz="half" idx="10"/>
          </p:nvPr>
        </p:nvSpPr>
        <p:spPr/>
        <p:txBody>
          <a:bodyPr/>
          <a:lstStyle/>
          <a:p>
            <a:fld id="{BAF8E700-6981-488E-8A9A-D9293D0B7BBD}" type="datetime1">
              <a:rPr lang="fr-FR" smtClean="0"/>
              <a:t>30/10/2017</a:t>
            </a:fld>
            <a:endParaRPr lang="fr-FR"/>
          </a:p>
        </p:txBody>
      </p:sp>
      <p:sp>
        <p:nvSpPr>
          <p:cNvPr id="3" name="Espace réservé du pied de page 2">
            <a:extLst>
              <a:ext uri="{FF2B5EF4-FFF2-40B4-BE49-F238E27FC236}">
                <a16:creationId xmlns:a16="http://schemas.microsoft.com/office/drawing/2014/main" id="{B57B6205-ECEE-437D-BB56-D2EFC6C02673}"/>
              </a:ext>
            </a:extLst>
          </p:cNvPr>
          <p:cNvSpPr>
            <a:spLocks noGrp="1"/>
          </p:cNvSpPr>
          <p:nvPr>
            <p:ph type="ftr" sz="quarter" idx="11"/>
          </p:nvPr>
        </p:nvSpPr>
        <p:spPr/>
        <p:txBody>
          <a:bodyPr/>
          <a:lstStyle/>
          <a:p>
            <a:r>
              <a:rPr lang="fr-FR"/>
              <a:t>Les enjeux de l’agriculture biologique</a:t>
            </a:r>
          </a:p>
        </p:txBody>
      </p:sp>
      <p:sp>
        <p:nvSpPr>
          <p:cNvPr id="4" name="Espace réservé du numéro de diapositive 3">
            <a:extLst>
              <a:ext uri="{FF2B5EF4-FFF2-40B4-BE49-F238E27FC236}">
                <a16:creationId xmlns:a16="http://schemas.microsoft.com/office/drawing/2014/main" id="{788D0F34-07CD-462A-ABD3-98A6D9A1E4D2}"/>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95206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DF2D0-8A21-46C2-8223-29C5D567F8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5E764BB-0F27-4459-A6D9-421AF68BA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3752FF-DDD9-4CF2-AC9E-6E70BA7D6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9DA557C-0AA4-4D27-974E-25006761F43C}"/>
              </a:ext>
            </a:extLst>
          </p:cNvPr>
          <p:cNvSpPr>
            <a:spLocks noGrp="1"/>
          </p:cNvSpPr>
          <p:nvPr>
            <p:ph type="dt" sz="half" idx="10"/>
          </p:nvPr>
        </p:nvSpPr>
        <p:spPr/>
        <p:txBody>
          <a:bodyPr/>
          <a:lstStyle/>
          <a:p>
            <a:fld id="{C64E2D0D-D7C6-4180-A8E9-3EA4907557AE}" type="datetime1">
              <a:rPr lang="fr-FR" smtClean="0"/>
              <a:t>30/10/2017</a:t>
            </a:fld>
            <a:endParaRPr lang="fr-FR"/>
          </a:p>
        </p:txBody>
      </p:sp>
      <p:sp>
        <p:nvSpPr>
          <p:cNvPr id="6" name="Espace réservé du pied de page 5">
            <a:extLst>
              <a:ext uri="{FF2B5EF4-FFF2-40B4-BE49-F238E27FC236}">
                <a16:creationId xmlns:a16="http://schemas.microsoft.com/office/drawing/2014/main" id="{748222F7-5365-4268-8045-374D03886E8A}"/>
              </a:ext>
            </a:extLst>
          </p:cNvPr>
          <p:cNvSpPr>
            <a:spLocks noGrp="1"/>
          </p:cNvSpPr>
          <p:nvPr>
            <p:ph type="ftr" sz="quarter" idx="11"/>
          </p:nvPr>
        </p:nvSpPr>
        <p:spPr/>
        <p:txBody>
          <a:bodyPr/>
          <a:lstStyle/>
          <a:p>
            <a:r>
              <a:rPr lang="fr-FR"/>
              <a:t>Les enjeux de l’agriculture biologique</a:t>
            </a:r>
          </a:p>
        </p:txBody>
      </p:sp>
      <p:sp>
        <p:nvSpPr>
          <p:cNvPr id="7" name="Espace réservé du numéro de diapositive 6">
            <a:extLst>
              <a:ext uri="{FF2B5EF4-FFF2-40B4-BE49-F238E27FC236}">
                <a16:creationId xmlns:a16="http://schemas.microsoft.com/office/drawing/2014/main" id="{0A1AFC67-96A8-4FF8-BEE7-295E610B4A0A}"/>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233377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C1A580-5203-43F2-B182-1AB4268235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C2C753B-BD92-461C-B262-62202F330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E9A319D-EA99-4B8C-8CE8-ACB81F5F1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FFC8626-BF49-4FED-9677-1403BD4DADD0}"/>
              </a:ext>
            </a:extLst>
          </p:cNvPr>
          <p:cNvSpPr>
            <a:spLocks noGrp="1"/>
          </p:cNvSpPr>
          <p:nvPr>
            <p:ph type="dt" sz="half" idx="10"/>
          </p:nvPr>
        </p:nvSpPr>
        <p:spPr/>
        <p:txBody>
          <a:bodyPr/>
          <a:lstStyle/>
          <a:p>
            <a:fld id="{F6A2F2EA-5F33-4FE7-9D6A-62095817E829}" type="datetime1">
              <a:rPr lang="fr-FR" smtClean="0"/>
              <a:t>30/10/2017</a:t>
            </a:fld>
            <a:endParaRPr lang="fr-FR"/>
          </a:p>
        </p:txBody>
      </p:sp>
      <p:sp>
        <p:nvSpPr>
          <p:cNvPr id="6" name="Espace réservé du pied de page 5">
            <a:extLst>
              <a:ext uri="{FF2B5EF4-FFF2-40B4-BE49-F238E27FC236}">
                <a16:creationId xmlns:a16="http://schemas.microsoft.com/office/drawing/2014/main" id="{6AECA329-64F2-412E-BC57-5B21EF8E7B80}"/>
              </a:ext>
            </a:extLst>
          </p:cNvPr>
          <p:cNvSpPr>
            <a:spLocks noGrp="1"/>
          </p:cNvSpPr>
          <p:nvPr>
            <p:ph type="ftr" sz="quarter" idx="11"/>
          </p:nvPr>
        </p:nvSpPr>
        <p:spPr/>
        <p:txBody>
          <a:bodyPr/>
          <a:lstStyle/>
          <a:p>
            <a:r>
              <a:rPr lang="fr-FR"/>
              <a:t>Les enjeux de l’agriculture biologique</a:t>
            </a:r>
          </a:p>
        </p:txBody>
      </p:sp>
      <p:sp>
        <p:nvSpPr>
          <p:cNvPr id="7" name="Espace réservé du numéro de diapositive 6">
            <a:extLst>
              <a:ext uri="{FF2B5EF4-FFF2-40B4-BE49-F238E27FC236}">
                <a16:creationId xmlns:a16="http://schemas.microsoft.com/office/drawing/2014/main" id="{650977C9-A535-4D43-9465-C9F5C93B1AEF}"/>
              </a:ext>
            </a:extLst>
          </p:cNvPr>
          <p:cNvSpPr>
            <a:spLocks noGrp="1"/>
          </p:cNvSpPr>
          <p:nvPr>
            <p:ph type="sldNum" sz="quarter" idx="12"/>
          </p:nvPr>
        </p:nvSpPr>
        <p:spPr/>
        <p:txBody>
          <a:bodyPr/>
          <a:lstStyle/>
          <a:p>
            <a:fld id="{35EDA842-B766-4C63-B8B3-538762B3ED5C}" type="slidenum">
              <a:rPr lang="fr-FR" smtClean="0"/>
              <a:t>‹N°›</a:t>
            </a:fld>
            <a:endParaRPr lang="fr-FR"/>
          </a:p>
        </p:txBody>
      </p:sp>
    </p:spTree>
    <p:extLst>
      <p:ext uri="{BB962C8B-B14F-4D97-AF65-F5344CB8AC3E}">
        <p14:creationId xmlns:p14="http://schemas.microsoft.com/office/powerpoint/2010/main" val="5919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7B7EBC-5136-456C-A481-B0BD91BDF8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D17FC6-FAF5-4F4A-9671-5B5AC5CF7A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C6B5BD-DE18-4740-A3AF-B85DD7FB4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21ED8-256E-4F37-9D08-F9F45C868FB6}" type="datetime1">
              <a:rPr lang="fr-FR" smtClean="0"/>
              <a:t>30/10/2017</a:t>
            </a:fld>
            <a:endParaRPr lang="fr-FR"/>
          </a:p>
        </p:txBody>
      </p:sp>
      <p:sp>
        <p:nvSpPr>
          <p:cNvPr id="5" name="Espace réservé du pied de page 4">
            <a:extLst>
              <a:ext uri="{FF2B5EF4-FFF2-40B4-BE49-F238E27FC236}">
                <a16:creationId xmlns:a16="http://schemas.microsoft.com/office/drawing/2014/main" id="{C7499A4A-2F60-4ED6-8F9E-AD0D5D6FA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enjeux de l’agriculture biologique</a:t>
            </a:r>
          </a:p>
        </p:txBody>
      </p:sp>
      <p:sp>
        <p:nvSpPr>
          <p:cNvPr id="6" name="Espace réservé du numéro de diapositive 5">
            <a:extLst>
              <a:ext uri="{FF2B5EF4-FFF2-40B4-BE49-F238E27FC236}">
                <a16:creationId xmlns:a16="http://schemas.microsoft.com/office/drawing/2014/main" id="{EAF0E386-F78D-4DAE-8047-151CB5732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DA842-B766-4C63-B8B3-538762B3ED5C}" type="slidenum">
              <a:rPr lang="fr-FR" smtClean="0"/>
              <a:t>‹N°›</a:t>
            </a:fld>
            <a:endParaRPr lang="fr-FR"/>
          </a:p>
        </p:txBody>
      </p:sp>
    </p:spTree>
    <p:extLst>
      <p:ext uri="{BB962C8B-B14F-4D97-AF65-F5344CB8AC3E}">
        <p14:creationId xmlns:p14="http://schemas.microsoft.com/office/powerpoint/2010/main" val="1780787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letsgrowtogether.ws/myth-busting-on-pesticide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foodsafetynews.com/2014/08/critic-of-organic-movement-is-a-flawed-messenger/#.WfSFoWi0MdU" TargetMode="External"/><Relationship Id="rId5" Type="http://schemas.openxmlformats.org/officeDocument/2006/relationships/hyperlink" Target="http://agritech.tnau.ac.in/org_farm/orgfarm_introduction.html"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hyperlink" Target="http://www.lemonde.fr/biodiversite/article/2017/10/18/en-trente-ans-pres-de-80-des-insectes-auraient-disparu-en-europe_5202939_1652692.html"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hyperlink" Target="http://www.francetvinfo.fr/economie/emploi/metiers/agriculture/glyphosate-la-commission-europeenne-cede-a-la-pression_2435549.html" TargetMode="External"/><Relationship Id="rId13" Type="http://schemas.openxmlformats.org/officeDocument/2006/relationships/hyperlink" Target="https://www.france.tv/france-5/c-dans-l-air/298229-emission-du-mercredi-25-octobre-2017.html" TargetMode="External"/><Relationship Id="rId3" Type="http://schemas.openxmlformats.org/officeDocument/2006/relationships/hyperlink" Target="http://information.tv5monde.com/en-continu/renoncer-au-glyphosate-d-ici-4-ans-un-objectif-difficile-atteindre-199692" TargetMode="External"/><Relationship Id="rId7" Type="http://schemas.openxmlformats.org/officeDocument/2006/relationships/hyperlink" Target="https://www.publicsenat.fr/article/politique/glyphosate-premiere-reaction-de-nicolas-hulot-a-la-decision-europeenne-79060" TargetMode="External"/><Relationship Id="rId12" Type="http://schemas.openxmlformats.org/officeDocument/2006/relationships/hyperlink" Target="http://www.francetvinfo.fr/economie/emploi/metiers/agriculture/glyphosate-s-en-passer-c-est-possible_2436721.html" TargetMode="External"/><Relationship Id="rId2" Type="http://schemas.openxmlformats.org/officeDocument/2006/relationships/hyperlink" Target="http://www.journaldelenvironnement.net/article/glyphosate-une-extension-plutot-qu-un-renouvellement,87367?xtor=RSS-31" TargetMode="External"/><Relationship Id="rId1" Type="http://schemas.openxmlformats.org/officeDocument/2006/relationships/slideLayout" Target="../slideLayouts/slideLayout7.xml"/><Relationship Id="rId6" Type="http://schemas.openxmlformats.org/officeDocument/2006/relationships/hyperlink" Target="http://www.lemonde.fr/planete/visuel/2017/10/24/nouvelle-autorisation-interdiction-deputes-et-etats-europeens-se-prononcent-sur-le-glyphosate_5205100_3244.html" TargetMode="External"/><Relationship Id="rId11" Type="http://schemas.openxmlformats.org/officeDocument/2006/relationships/hyperlink" Target="http://www.francetvinfo.fr/monde/environnement/pesticides/glyphosate/glyphosate-le-point-sur-ce-desherbant-qui-fait-polemique_2436769.html" TargetMode="External"/><Relationship Id="rId5" Type="http://schemas.openxmlformats.org/officeDocument/2006/relationships/hyperlink" Target="http://www.francetvinfo.fr/economie/emploi/metiers/agriculture/glyphosate-nicolas-hulot-propose-un-renouvellement-limite-a-trois-ans_2433229.html" TargetMode="External"/><Relationship Id="rId15" Type="http://schemas.openxmlformats.org/officeDocument/2006/relationships/hyperlink" Target="http://www.lci.fr/sante/glyphosate-l-europe-decide-de-ne-rien-decider-2068455.html" TargetMode="External"/><Relationship Id="rId10" Type="http://schemas.openxmlformats.org/officeDocument/2006/relationships/hyperlink" Target="http://www.francetvinfo.fr/monde/environnement/pesticides/glyphosate/autorisation-du-glyphosate-l-europe-reporte-sa-decision_2436757.html" TargetMode="External"/><Relationship Id="rId4" Type="http://schemas.openxmlformats.org/officeDocument/2006/relationships/hyperlink" Target="http://information.tv5monde.com/en-continu/le-casse-tete-du-glyphosate-se-prolonge-pour-l-ue-199527" TargetMode="External"/><Relationship Id="rId9" Type="http://schemas.openxmlformats.org/officeDocument/2006/relationships/hyperlink" Target="http://www.francetvinfo.fr/economie/emploi/metiers/agriculture/glyphosate-comment-s-en-passer_2435519.html" TargetMode="External"/><Relationship Id="rId14" Type="http://schemas.openxmlformats.org/officeDocument/2006/relationships/hyperlink" Target="http://www.lci.fr/sante/glyphosate-les-agriculteurs-peuvent-ils-s-en-passer-2068448.html" TargetMode="External"/></Relationships>
</file>

<file path=ppt/slides/_rels/slide101.xml.rels><?xml version="1.0" encoding="UTF-8" standalone="yes"?>
<Relationships xmlns="http://schemas.openxmlformats.org/package/2006/relationships"><Relationship Id="rId8" Type="http://schemas.openxmlformats.org/officeDocument/2006/relationships/image" Target="../media/image129.jpg"/><Relationship Id="rId3" Type="http://schemas.openxmlformats.org/officeDocument/2006/relationships/hyperlink" Target="https://www.youtube.com/watch?v=K7wbDr_P8NU" TargetMode="External"/><Relationship Id="rId7" Type="http://schemas.openxmlformats.org/officeDocument/2006/relationships/hyperlink" Target="https://www.permaculturedesign.fr/livre-permaculture-le-sol-la-terre-et-les-champs-claude-lydia-bourguigon/" TargetMode="External"/><Relationship Id="rId2" Type="http://schemas.openxmlformats.org/officeDocument/2006/relationships/hyperlink" Target="http://www.doc-developpement-durable.org/documents-agronomiques/AmeliorationFertiliteDesSols.pdf" TargetMode="External"/><Relationship Id="rId1" Type="http://schemas.openxmlformats.org/officeDocument/2006/relationships/slideLayout" Target="../slideLayouts/slideLayout7.xml"/><Relationship Id="rId6" Type="http://schemas.openxmlformats.org/officeDocument/2006/relationships/hyperlink" Target="http://jardinage.lemonde.fr/article-137-lydia-claude-bourguignon-interview-autour-sols-jardins.html" TargetMode="External"/><Relationship Id="rId5" Type="http://schemas.openxmlformats.org/officeDocument/2006/relationships/hyperlink" Target="https://www.le-vin-pas-a-pas.com/voila-comment-nous-avons-tue-les-sols-de-la-vigne/" TargetMode="External"/><Relationship Id="rId10" Type="http://schemas.openxmlformats.org/officeDocument/2006/relationships/hyperlink" Target="https://www.cartoonstock.com/directory/o/organic_farm.asp" TargetMode="External"/><Relationship Id="rId4" Type="http://schemas.openxmlformats.org/officeDocument/2006/relationships/hyperlink" Target="https://www.youtube.com/watch?v=pcrrA-Am6oQ" TargetMode="External"/><Relationship Id="rId9" Type="http://schemas.openxmlformats.org/officeDocument/2006/relationships/image" Target="../media/image130.jpg"/></Relationships>
</file>

<file path=ppt/slides/_rels/slide102.xml.rels><?xml version="1.0" encoding="UTF-8" standalone="yes"?>
<Relationships xmlns="http://schemas.openxmlformats.org/package/2006/relationships"><Relationship Id="rId8" Type="http://schemas.openxmlformats.org/officeDocument/2006/relationships/hyperlink" Target="http://www.atlantico.fr/decryptage/agriculture-bio-fausses-promesses-85846.html" TargetMode="External"/><Relationship Id="rId3" Type="http://schemas.openxmlformats.org/officeDocument/2006/relationships/hyperlink" Target="http://letsgrowtogether.ws/myth-busting-on-pesticides/" TargetMode="External"/><Relationship Id="rId7" Type="http://schemas.openxmlformats.org/officeDocument/2006/relationships/hyperlink" Target="https://www.capital.fr/entreprises-marches/fruits-et-legumes-bio-la-grande-distribution-se-gave-sur-le-dos-des-consommateurs-1241400" TargetMode="External"/><Relationship Id="rId12" Type="http://schemas.openxmlformats.org/officeDocument/2006/relationships/hyperlink" Target="https://traces.revues.org/6850" TargetMode="External"/><Relationship Id="rId2" Type="http://schemas.openxmlformats.org/officeDocument/2006/relationships/hyperlink" Target="http://www.foodsafetynews.com/2014/08/critic-of-organic-movement-is-a-flawed-messenger/" TargetMode="External"/><Relationship Id="rId1" Type="http://schemas.openxmlformats.org/officeDocument/2006/relationships/slideLayout" Target="../slideLayouts/slideLayout7.xml"/><Relationship Id="rId6" Type="http://schemas.openxmlformats.org/officeDocument/2006/relationships/hyperlink" Target="https://www.capital.fr/lifestyle/le-bio-merite-t-il-son-prix-1230827" TargetMode="External"/><Relationship Id="rId11" Type="http://schemas.openxmlformats.org/officeDocument/2006/relationships/hyperlink" Target="http://tempsreel.nouvelobs.com/societe/20130717.OBS9836/l-agriculture-bio-est-elle-vraiment-plus-vertueuse.html" TargetMode="External"/><Relationship Id="rId5" Type="http://schemas.openxmlformats.org/officeDocument/2006/relationships/hyperlink" Target="https://www.contrepoints.org/2015/09/24/222943-20-raisons-de-ne-pas-consommer-bio-1ere-partie" TargetMode="External"/><Relationship Id="rId10" Type="http://schemas.openxmlformats.org/officeDocument/2006/relationships/hyperlink" Target="https://www.dangersalimentaires.com/2011/01/le-bio-et-ses-limites/" TargetMode="External"/><Relationship Id="rId4" Type="http://schemas.openxmlformats.org/officeDocument/2006/relationships/hyperlink" Target="https://sciencepop.fr/2016/10/11/les-pesticides-de-l-agriculture-bio-une-verite-qui-derange/" TargetMode="External"/><Relationship Id="rId9" Type="http://schemas.openxmlformats.org/officeDocument/2006/relationships/hyperlink" Target="http://www.huffingtonpost.fr/2012/10/15/quest-ce-quon-mange-quand-on-mange-produits-bio_n_1967885.html"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fr.wikipedia.org/wiki/Agriculture_vivri%C3%A8re" TargetMode="External"/><Relationship Id="rId7" Type="http://schemas.openxmlformats.org/officeDocument/2006/relationships/hyperlink" Target="https://fr.wikipedia.org/wiki/Semence_fermi%C3%A8re" TargetMode="External"/><Relationship Id="rId2" Type="http://schemas.openxmlformats.org/officeDocument/2006/relationships/hyperlink" Target="https://fr.wikipedia.org/wiki/Semence_(agriculture)" TargetMode="External"/><Relationship Id="rId1" Type="http://schemas.openxmlformats.org/officeDocument/2006/relationships/slideLayout" Target="../slideLayouts/slideLayout7.xml"/><Relationship Id="rId6" Type="http://schemas.openxmlformats.org/officeDocument/2006/relationships/hyperlink" Target="http://www.carrefour.com/sites/default/files/cp_carrefour_marche_interdit_def_20_09_2017.pdf" TargetMode="External"/><Relationship Id="rId5" Type="http://schemas.openxmlformats.org/officeDocument/2006/relationships/hyperlink" Target="https://fr.wikipedia.org/wiki/Semence_paysanne" TargetMode="External"/><Relationship Id="rId4" Type="http://schemas.openxmlformats.org/officeDocument/2006/relationships/hyperlink" Target="https://fr.wikipedia.org/wiki/Biodiversit%C3%A9"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cat.geves.info/Page/ListeNationale" TargetMode="External"/><Relationship Id="rId2" Type="http://schemas.openxmlformats.org/officeDocument/2006/relationships/hyperlink" Target="http://www.gnis.fr/catalogue-varietes/" TargetMode="External"/><Relationship Id="rId1" Type="http://schemas.openxmlformats.org/officeDocument/2006/relationships/slideLayout" Target="../slideLayouts/slideLayout7.xml"/><Relationship Id="rId4" Type="http://schemas.openxmlformats.org/officeDocument/2006/relationships/hyperlink" Target="http://www.bio-aquitaine.com/wp-content/uploads/2015/07/semences-comment.pdf"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fr.wikipedia.org/w/index.php?title=Grande_culture&amp;action=edit&amp;redlink=1" TargetMode="External"/><Relationship Id="rId13" Type="http://schemas.openxmlformats.org/officeDocument/2006/relationships/hyperlink" Target="https://fr.wikipedia.org/wiki/%C3%89rosion_g%C3%A9n%C3%A9tique" TargetMode="External"/><Relationship Id="rId18" Type="http://schemas.openxmlformats.org/officeDocument/2006/relationships/hyperlink" Target="https://fr.wikipedia.org/w/index.php?title=Pollinisation_libre&amp;action=edit&amp;redlink=1" TargetMode="External"/><Relationship Id="rId26" Type="http://schemas.openxmlformats.org/officeDocument/2006/relationships/hyperlink" Target="https://fr.wikipedia.org/wiki/Vari%C3%A9t%C3%A9_population" TargetMode="External"/><Relationship Id="rId3" Type="http://schemas.openxmlformats.org/officeDocument/2006/relationships/hyperlink" Target="https://fr.wikipedia.org/wiki/Plante_cultiv%C3%A9e" TargetMode="External"/><Relationship Id="rId21" Type="http://schemas.openxmlformats.org/officeDocument/2006/relationships/hyperlink" Target="https://fr.wikipedia.org/wiki/Catalogue_officiel_des_esp%C3%A8ces_et_vari%C3%A9t%C3%A9s#Conditions_d.27inscription_au_catalogue" TargetMode="External"/><Relationship Id="rId7" Type="http://schemas.openxmlformats.org/officeDocument/2006/relationships/hyperlink" Target="https://fr.wikipedia.org/wiki/Cultivar" TargetMode="External"/><Relationship Id="rId12" Type="http://schemas.openxmlformats.org/officeDocument/2006/relationships/hyperlink" Target="https://fr.wikipedia.org/wiki/Ressource_g%C3%A9n%C3%A9tique" TargetMode="External"/><Relationship Id="rId17" Type="http://schemas.openxmlformats.org/officeDocument/2006/relationships/hyperlink" Target="https://fr.wikipedia.org/wiki/Agriculteur" TargetMode="External"/><Relationship Id="rId25" Type="http://schemas.openxmlformats.org/officeDocument/2006/relationships/hyperlink" Target="https://fr.wikipedia.org/wiki/Semence_paysanne" TargetMode="External"/><Relationship Id="rId2" Type="http://schemas.openxmlformats.org/officeDocument/2006/relationships/hyperlink" Target="https://fr.wikipedia.org/wiki/Union_europ%C3%A9enne" TargetMode="External"/><Relationship Id="rId16" Type="http://schemas.openxmlformats.org/officeDocument/2006/relationships/hyperlink" Target="https://fr.wikipedia.org/wiki/G%C3%A9notype" TargetMode="External"/><Relationship Id="rId20" Type="http://schemas.openxmlformats.org/officeDocument/2006/relationships/hyperlink" Target="https://fr.wikipedia.org/wiki/Culture_s%C3%A9lective_des_plantes#La_s.C3.A9lection_massale" TargetMode="External"/><Relationship Id="rId1" Type="http://schemas.openxmlformats.org/officeDocument/2006/relationships/slideLayout" Target="../slideLayouts/slideLayout7.xml"/><Relationship Id="rId6" Type="http://schemas.openxmlformats.org/officeDocument/2006/relationships/hyperlink" Target="https://fr.wikipedia.org/wiki/Catalogue_officiel_des_esp%C3%A8ces_et_vari%C3%A9t%C3%A9s" TargetMode="External"/><Relationship Id="rId11" Type="http://schemas.openxmlformats.org/officeDocument/2006/relationships/hyperlink" Target="https://fr.wikipedia.org/wiki/Vari%C3%A9t%C3%A9_de_conservation#cite_note-1" TargetMode="External"/><Relationship Id="rId24" Type="http://schemas.openxmlformats.org/officeDocument/2006/relationships/hyperlink" Target="https://fr.wikipedia.org/wiki/Agriculture" TargetMode="External"/><Relationship Id="rId5" Type="http://schemas.openxmlformats.org/officeDocument/2006/relationships/hyperlink" Target="https://fr.wikipedia.org/wiki/Vari%C3%A9t%C3%A9_de_pays" TargetMode="External"/><Relationship Id="rId15" Type="http://schemas.openxmlformats.org/officeDocument/2006/relationships/hyperlink" Target="https://fr.wikipedia.org/wiki/Vari%C3%A9t%C3%A9_de_conservation" TargetMode="External"/><Relationship Id="rId23" Type="http://schemas.openxmlformats.org/officeDocument/2006/relationships/hyperlink" Target="https://fr.wikipedia.org/wiki/Environnement" TargetMode="External"/><Relationship Id="rId10" Type="http://schemas.openxmlformats.org/officeDocument/2006/relationships/hyperlink" Target="https://fr.wikipedia.org/wiki/Plante_potag%C3%A8re" TargetMode="External"/><Relationship Id="rId19" Type="http://schemas.openxmlformats.org/officeDocument/2006/relationships/hyperlink" Target="https://en.wikipedia.org/wiki/Open_pollination" TargetMode="External"/><Relationship Id="rId4" Type="http://schemas.openxmlformats.org/officeDocument/2006/relationships/hyperlink" Target="https://fr.wikipedia.org/wiki/Race_naturelle" TargetMode="External"/><Relationship Id="rId9" Type="http://schemas.openxmlformats.org/officeDocument/2006/relationships/hyperlink" Target="https://fr.wikipedia.org/wiki/Pomme_de_terre" TargetMode="External"/><Relationship Id="rId14" Type="http://schemas.openxmlformats.org/officeDocument/2006/relationships/hyperlink" Target="https://fr.wikipedia.org/wiki/Biodiversit%C3%A9_agricole" TargetMode="External"/><Relationship Id="rId22" Type="http://schemas.openxmlformats.org/officeDocument/2006/relationships/hyperlink" Target="https://fr.wikipedia.org/wiki/Diversit%C3%A9_g%C3%A9n%C3%A9tique" TargetMode="External"/><Relationship Id="rId27" Type="http://schemas.openxmlformats.org/officeDocument/2006/relationships/hyperlink" Target="http://www.bio-aquitaine.com/wp-content/uploads/2015/07/semences-comment.pdf"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hyperlink" Target="http://www.bio-aquitaine.com/wp-content/uploads/2015/07/semences-comment.pdf" TargetMode="External"/><Relationship Id="rId1" Type="http://schemas.openxmlformats.org/officeDocument/2006/relationships/slideLayout" Target="../slideLayouts/slideLayout7.xml"/><Relationship Id="rId4" Type="http://schemas.openxmlformats.org/officeDocument/2006/relationships/image" Target="../media/image132.jpg"/></Relationships>
</file>

<file path=ppt/slides/_rels/slide107.xml.rels><?xml version="1.0" encoding="UTF-8" standalone="yes"?>
<Relationships xmlns="http://schemas.openxmlformats.org/package/2006/relationships"><Relationship Id="rId8" Type="http://schemas.openxmlformats.org/officeDocument/2006/relationships/image" Target="../media/image135.jpeg"/><Relationship Id="rId13" Type="http://schemas.openxmlformats.org/officeDocument/2006/relationships/image" Target="../media/image138.jpg"/><Relationship Id="rId3" Type="http://schemas.openxmlformats.org/officeDocument/2006/relationships/hyperlink" Target="http://fr.wikipedia.org/wiki/Peuple_autochtone" TargetMode="External"/><Relationship Id="rId7" Type="http://schemas.openxmlformats.org/officeDocument/2006/relationships/image" Target="../media/image134.jpeg"/><Relationship Id="rId12" Type="http://schemas.openxmlformats.org/officeDocument/2006/relationships/image" Target="../media/image137.jpg"/><Relationship Id="rId2" Type="http://schemas.openxmlformats.org/officeDocument/2006/relationships/hyperlink" Target="http://fr.wikipedia.org/wiki/Biodiversit%C3%A9" TargetMode="External"/><Relationship Id="rId1" Type="http://schemas.openxmlformats.org/officeDocument/2006/relationships/slideLayout" Target="../slideLayouts/slideLayout7.xml"/><Relationship Id="rId6" Type="http://schemas.openxmlformats.org/officeDocument/2006/relationships/image" Target="../media/image133.jpeg"/><Relationship Id="rId11" Type="http://schemas.openxmlformats.org/officeDocument/2006/relationships/image" Target="../media/image136.jpeg"/><Relationship Id="rId5" Type="http://schemas.openxmlformats.org/officeDocument/2006/relationships/hyperlink" Target="http://fr.wikipedia.org/wiki/Biopiraterie" TargetMode="External"/><Relationship Id="rId10" Type="http://schemas.openxmlformats.org/officeDocument/2006/relationships/hyperlink" Target="http://fr.wikipedia.org/wiki/Hoodia" TargetMode="External"/><Relationship Id="rId4" Type="http://schemas.openxmlformats.org/officeDocument/2006/relationships/hyperlink" Target="http://fr.wikipedia.org/wiki/Brevet" TargetMode="External"/><Relationship Id="rId9" Type="http://schemas.openxmlformats.org/officeDocument/2006/relationships/hyperlink" Target="http://fr.wikipedia.org/wiki/Margousier"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fr.wikipedia.org/wiki/Protocole_de_Nagoya" TargetMode="External"/><Relationship Id="rId2" Type="http://schemas.openxmlformats.org/officeDocument/2006/relationships/hyperlink" Target="http://fr.wikipedia.org/wiki/Convention_sur_la_diversit%C3%A9_biologique" TargetMode="External"/><Relationship Id="rId1" Type="http://schemas.openxmlformats.org/officeDocument/2006/relationships/slideLayout" Target="../slideLayouts/slideLayout7.xml"/><Relationship Id="rId5" Type="http://schemas.openxmlformats.org/officeDocument/2006/relationships/image" Target="../media/image139.jpeg"/><Relationship Id="rId4" Type="http://schemas.openxmlformats.org/officeDocument/2006/relationships/hyperlink" Target="http://fr.wikipedia.org/wiki/Biopiraterie" TargetMode="External"/></Relationships>
</file>

<file path=ppt/slides/_rels/slide109.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hyperlink" Target="https://natornatex.wordpress.com/2016/07/20/le-verdict-du-pare-brise/" TargetMode="External"/><Relationship Id="rId3" Type="http://schemas.openxmlformats.org/officeDocument/2006/relationships/image" Target="../media/image29.jpg"/><Relationship Id="rId7" Type="http://schemas.openxmlformats.org/officeDocument/2006/relationships/image" Target="../media/image33.jpg"/><Relationship Id="rId12" Type="http://schemas.openxmlformats.org/officeDocument/2006/relationships/hyperlink" Target="https://www.letemps.ch/sciences/2017/10/20/insectes-leffet-parebrise" TargetMode="Externa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g"/><Relationship Id="rId11" Type="http://schemas.openxmlformats.org/officeDocument/2006/relationships/hyperlink" Target="http://biosphere.blog.lemonde.fr/2017/05/30/catastrophique-moins-dinsectes-sur-nos-pare-brise/" TargetMode="External"/><Relationship Id="rId5" Type="http://schemas.openxmlformats.org/officeDocument/2006/relationships/image" Target="../media/image31.jpg"/><Relationship Id="rId10" Type="http://schemas.openxmlformats.org/officeDocument/2006/relationships/hyperlink" Target="http://www.demotivateur.fr/article/depuis-quelques-annees-on-ne-trouve-quasiment-plus-d-insectes-ecrases-sur-les-pare-brise-de-nos-voitures-et-c-est-extremement-inquietant-10214" TargetMode="External"/><Relationship Id="rId4" Type="http://schemas.openxmlformats.org/officeDocument/2006/relationships/image" Target="../media/image30.jpg"/><Relationship Id="rId9" Type="http://schemas.openxmlformats.org/officeDocument/2006/relationships/image" Target="../media/image35.jpg"/></Relationships>
</file>

<file path=ppt/slides/_rels/slide110.xml.rels><?xml version="1.0" encoding="UTF-8" standalone="yes"?>
<Relationships xmlns="http://schemas.openxmlformats.org/package/2006/relationships"><Relationship Id="rId3" Type="http://schemas.openxmlformats.org/officeDocument/2006/relationships/hyperlink" Target="http://www.pacari.org.br/farmacopeia-popular-do-cerrado/" TargetMode="External"/><Relationship Id="rId2" Type="http://schemas.openxmlformats.org/officeDocument/2006/relationships/hyperlink" Target="http://www.tkdl.res.in/" TargetMode="Externa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hyperlink" Target="http://fr.wikipedia.org/wiki/Malaisie" TargetMode="External"/><Relationship Id="rId3" Type="http://schemas.openxmlformats.org/officeDocument/2006/relationships/hyperlink" Target="http://fr.wikipedia.org/wiki/Droit_coutumier" TargetMode="External"/><Relationship Id="rId7" Type="http://schemas.openxmlformats.org/officeDocument/2006/relationships/hyperlink" Target="http://fr.wikipedia.org/wiki/P%C3%A9rou" TargetMode="External"/><Relationship Id="rId2" Type="http://schemas.openxmlformats.org/officeDocument/2006/relationships/hyperlink" Target="http://fr.wikipedia.org/wiki/Sui_generis" TargetMode="External"/><Relationship Id="rId1" Type="http://schemas.openxmlformats.org/officeDocument/2006/relationships/slideLayout" Target="../slideLayouts/slideLayout7.xml"/><Relationship Id="rId6" Type="http://schemas.openxmlformats.org/officeDocument/2006/relationships/hyperlink" Target="http://fr.wikipedia.org/wiki/Br%C3%A9sil" TargetMode="External"/><Relationship Id="rId11" Type="http://schemas.openxmlformats.org/officeDocument/2006/relationships/hyperlink" Target="http://fr.wikipedia.org/wiki/Vandana_Shiva" TargetMode="External"/><Relationship Id="rId5" Type="http://schemas.openxmlformats.org/officeDocument/2006/relationships/hyperlink" Target="http://fr.wikipedia.org/wiki/Inde" TargetMode="External"/><Relationship Id="rId10" Type="http://schemas.openxmlformats.org/officeDocument/2006/relationships/hyperlink" Target="http://www.biopiraterie.org/" TargetMode="External"/><Relationship Id="rId4" Type="http://schemas.openxmlformats.org/officeDocument/2006/relationships/hyperlink" Target="http://fr.wikipedia.org/wiki/Biopiraterie" TargetMode="External"/><Relationship Id="rId9" Type="http://schemas.openxmlformats.org/officeDocument/2006/relationships/hyperlink" Target="http://fr.wikipedia.org/wiki/Organisation_non_gouvernementale"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budergeschichten.eu/" TargetMode="External"/><Relationship Id="rId2" Type="http://schemas.openxmlformats.org/officeDocument/2006/relationships/image" Target="../media/image141.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hyperlink" Target="http://benjamin.lisan.free.fr/projetsreforestation/menuReforestation.htm" TargetMode="External"/><Relationship Id="rId7" Type="http://schemas.openxmlformats.org/officeDocument/2006/relationships/image" Target="../media/image142.jpeg"/><Relationship Id="rId2" Type="http://schemas.openxmlformats.org/officeDocument/2006/relationships/hyperlink" Target="mailto:benjamin.lisan@free.fr" TargetMode="External"/><Relationship Id="rId1" Type="http://schemas.openxmlformats.org/officeDocument/2006/relationships/slideLayout" Target="../slideLayouts/slideLayout7.xml"/><Relationship Id="rId6" Type="http://schemas.openxmlformats.org/officeDocument/2006/relationships/hyperlink" Target="http://doc-developpement-durable.org/file/" TargetMode="External"/><Relationship Id="rId5" Type="http://schemas.openxmlformats.org/officeDocument/2006/relationships/hyperlink" Target="http://doc-developpement-durable.org/" TargetMode="External"/><Relationship Id="rId4" Type="http://schemas.openxmlformats.org/officeDocument/2006/relationships/hyperlink" Target="http://benjamin.lisan.free.fr/developpementdurable/menuDevDurable.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uzzarena.com/preparez-vous-vivre-6eme-extinction-masse-selon-scientifiques-deja-commence-3908" TargetMode="External"/><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hyperlink" Target="http://www.futura-sciences.com/planete/actualites/zoologie-sixieme-extinction-masse-menace-quart-mammiferes-32905/" TargetMode="External"/><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hyperlink" Target="http://www.lemonde.fr/biodiversite/article/2017/07/10/la-sixieme-extinction-de-masse-des-animaux-s-accelere-de-maniere-dramatique_5158718_1652692.html" TargetMode="External"/><Relationship Id="rId7" Type="http://schemas.openxmlformats.org/officeDocument/2006/relationships/hyperlink" Target="https://fr.wikipedia.org/wiki/Br%C3%BBlis" TargetMode="External"/><Relationship Id="rId2" Type="http://schemas.openxmlformats.org/officeDocument/2006/relationships/hyperlink" Target="https://www.sciencesetavenir.fr/animaux/biodiversite/6e-extinction-de-masse-les-populations-d-animaux-baissent-en-nombre-leurs-territoires-se-reduisent_114704"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https://fr.wikipedia.org/wiki/Extinction_de_l'Holoc%C3%A8ne" TargetMode="External"/><Relationship Id="rId4" Type="http://schemas.openxmlformats.org/officeDocument/2006/relationships/hyperlink" Target="http://www.nationalgeographic.fr/environnement/lhomme-survivra-t-il-la-sixieme-extinction-massiv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hyperlink" Target="http://www.leparisien.fr/economie/paris-des-agriculteurs-en-colere-bloquent-l-acces-aux-champs-elysees-22-09-2017-7277658.php" TargetMode="External"/><Relationship Id="rId7" Type="http://schemas.openxmlformats.org/officeDocument/2006/relationships/image" Target="../media/image41.jpg"/><Relationship Id="rId2" Type="http://schemas.openxmlformats.org/officeDocument/2006/relationships/hyperlink" Target="http://www.lefigaro.fr/social/2017/09/22/20011-20170922ARTFIG00053-glyphosate-des-agriculteurs-manifestent-sur-les-champs-elysees.php" TargetMode="External"/><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hyperlink" Target="http://www.lemonde.fr/planete/article/2017/09/22/des-agriculteurs-bloquent-l-acces-aux-champs-elysees-pour-denoncer-l-interdiction-prochaine-du-glyphosate_5189447_3244.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libris-lemouvement.org/" TargetMode="External"/><Relationship Id="rId2" Type="http://schemas.openxmlformats.org/officeDocument/2006/relationships/hyperlink" Target="http://www.fermedubec.com/" TargetMode="External"/><Relationship Id="rId1" Type="http://schemas.openxmlformats.org/officeDocument/2006/relationships/slideLayout" Target="../slideLayouts/slideLayout7.xml"/><Relationship Id="rId6" Type="http://schemas.openxmlformats.org/officeDocument/2006/relationships/hyperlink" Target="https://fr.wikipedia.org/wiki/Agriculture_biodynamique" TargetMode="External"/><Relationship Id="rId5" Type="http://schemas.openxmlformats.org/officeDocument/2006/relationships/hyperlink" Target="https://www.permaculturedesign.fr/ferme-permaculture-sepp-holzer-krameterhof-autriche-modele/" TargetMode="External"/><Relationship Id="rId4" Type="http://schemas.openxmlformats.org/officeDocument/2006/relationships/hyperlink" Target="http://miracle.far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futura-sciences.com/planete/definitions/zoologie-poisson-10415/" TargetMode="External"/><Relationship Id="rId2" Type="http://schemas.openxmlformats.org/officeDocument/2006/relationships/hyperlink" Target="https://www.letemps.ch/economie/2017/10/26/erik-fyrwald-lagriculture-bio-ne-produira-jamais-assez-nourrir-monde?utm_source=Newsletters&amp;utm_campaign=104da90548-newsletter_alaune&amp;utm_medium=email&amp;utm_term=0_56c41a402e-104da90548-109494985"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letemps.ch/economie/2017/10/26/erik-fyrwald-lagriculture-bio-ne-produira-jamais-assez-nourrir-monde?utm_source=Newsletters&amp;utm_campaign=104da90548-newsletter_alaune&amp;utm_medium=email&amp;utm_term=0_56c41a402e-104da90548-10949498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lideplayer.fr/slide/317418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fr.wikipedia.org/wiki/D%C3%A9fense_des_cultures" TargetMode="Externa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springerlink.com/content/f9ybyte47v6y/?p=466f1c74e55c49dc8556dbf93aa4b57e&amp;pi=0" TargetMode="External"/><Relationship Id="rId2" Type="http://schemas.openxmlformats.org/officeDocument/2006/relationships/hyperlink" Target="http://www.springerlink.com/content/100317/?p=466f1c74e55c49dc8556dbf93aa4b57e&amp;pi=0" TargetMode="External"/><Relationship Id="rId1" Type="http://schemas.openxmlformats.org/officeDocument/2006/relationships/slideLayout" Target="../slideLayouts/slideLayout7.xml"/><Relationship Id="rId4" Type="http://schemas.openxmlformats.org/officeDocument/2006/relationships/hyperlink" Target="http://www.springerlink.com/content/u22q5707412u287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qERBJHKfgAo" TargetMode="External"/><Relationship Id="rId2" Type="http://schemas.openxmlformats.org/officeDocument/2006/relationships/hyperlink" Target="http://www.combat-monsanto.org/" TargetMode="External"/><Relationship Id="rId1" Type="http://schemas.openxmlformats.org/officeDocument/2006/relationships/slideLayout" Target="../slideLayouts/slideLayout7.xml"/><Relationship Id="rId4" Type="http://schemas.openxmlformats.org/officeDocument/2006/relationships/hyperlink" Target="https://www.arte.tv/fr/videos/069081-000-A/le-roundup-face-a-ses-jug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fr.wikipedia.org/wiki/Enzyme" TargetMode="External"/><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hyperlink" Target="http://objectifvert.wordpress.com/tag/monsanto/" TargetMode="Externa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8" Type="http://schemas.openxmlformats.org/officeDocument/2006/relationships/hyperlink" Target="http://goo.gl/UixxkO" TargetMode="External"/><Relationship Id="rId3" Type="http://schemas.openxmlformats.org/officeDocument/2006/relationships/hyperlink" Target="http://goo.gl/MSIINS" TargetMode="External"/><Relationship Id="rId7" Type="http://schemas.openxmlformats.org/officeDocument/2006/relationships/hyperlink" Target="http://goo.gl/KcU7Km" TargetMode="External"/><Relationship Id="rId2" Type="http://schemas.openxmlformats.org/officeDocument/2006/relationships/hyperlink" Target="http://goo.ginuv7y9/" TargetMode="External"/><Relationship Id="rId1" Type="http://schemas.openxmlformats.org/officeDocument/2006/relationships/slideLayout" Target="../slideLayouts/slideLayout7.xml"/><Relationship Id="rId6" Type="http://schemas.openxmlformats.org/officeDocument/2006/relationships/hyperlink" Target="http://goo.gl/olgHdS" TargetMode="External"/><Relationship Id="rId11" Type="http://schemas.openxmlformats.org/officeDocument/2006/relationships/image" Target="../media/image46.jpg"/><Relationship Id="rId5" Type="http://schemas.openxmlformats.org/officeDocument/2006/relationships/hyperlink" Target="http://goo.gl/OwLvTW" TargetMode="External"/><Relationship Id="rId10" Type="http://schemas.openxmlformats.org/officeDocument/2006/relationships/image" Target="../media/image45.jpg"/><Relationship Id="rId4" Type="http://schemas.openxmlformats.org/officeDocument/2006/relationships/hyperlink" Target="http://goo.gl/apgbp4" TargetMode="External"/><Relationship Id="rId9" Type="http://schemas.openxmlformats.org/officeDocument/2006/relationships/hyperlink" Target="http://goo.gl/qlwBrU"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pseudo-sciences.org/spip.php?article2236" TargetMode="External"/><Relationship Id="rId13" Type="http://schemas.openxmlformats.org/officeDocument/2006/relationships/hyperlink" Target="http://goo.gl/PcPBkY" TargetMode="External"/><Relationship Id="rId3" Type="http://schemas.openxmlformats.org/officeDocument/2006/relationships/hyperlink" Target="https://fr.wikipedia.org/wiki/Monoculture" TargetMode="External"/><Relationship Id="rId7" Type="http://schemas.openxmlformats.org/officeDocument/2006/relationships/hyperlink" Target="https://fr.wikipedia.org/wiki/Riz_dor%C3%A9" TargetMode="External"/><Relationship Id="rId12" Type="http://schemas.openxmlformats.org/officeDocument/2006/relationships/hyperlink" Target="http://goo.gl/jrjYPd" TargetMode="External"/><Relationship Id="rId2" Type="http://schemas.openxmlformats.org/officeDocument/2006/relationships/hyperlink" Target="https://fr.wikipedia.org/wiki/Vandana_Shiva" TargetMode="Externa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hyperlink" Target="http://goo.gl/FDq6Jv" TargetMode="External"/><Relationship Id="rId5" Type="http://schemas.openxmlformats.org/officeDocument/2006/relationships/hyperlink" Target="https://fr.wikipedia.org/wiki/Biodiversit%C3%A9" TargetMode="External"/><Relationship Id="rId15" Type="http://schemas.openxmlformats.org/officeDocument/2006/relationships/hyperlink" Target="http://goo.gl/Dy6KW2" TargetMode="External"/><Relationship Id="rId10" Type="http://schemas.openxmlformats.org/officeDocument/2006/relationships/hyperlink" Target="http://goo.gl/kHniGi" TargetMode="External"/><Relationship Id="rId4" Type="http://schemas.openxmlformats.org/officeDocument/2006/relationships/hyperlink" Target="https://fr.wikipedia.org/wiki/R%C3%A9volution_verte" TargetMode="External"/><Relationship Id="rId9" Type="http://schemas.openxmlformats.org/officeDocument/2006/relationships/hyperlink" Target="http://benjamin.lisan.free.fr/developpementdurable/riz-dore_sciences&amp;pseudo-sciences-janvier2014.htm" TargetMode="External"/><Relationship Id="rId14" Type="http://schemas.openxmlformats.org/officeDocument/2006/relationships/hyperlink" Target="http://goo.gl/1KC5z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g"/><Relationship Id="rId12" Type="http://schemas.openxmlformats.org/officeDocument/2006/relationships/image" Target="../media/image57.png"/><Relationship Id="rId2" Type="http://schemas.openxmlformats.org/officeDocument/2006/relationships/hyperlink" Target="http://liberterre.fr/agriculture/semences-biodiversite/mafiasemences.html" TargetMode="Externa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jpg"/><Relationship Id="rId9" Type="http://schemas.openxmlformats.org/officeDocument/2006/relationships/image" Target="../media/image54.jpg"/></Relationships>
</file>

<file path=ppt/slides/_rels/slide2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 Id="rId6" Type="http://schemas.openxmlformats.org/officeDocument/2006/relationships/hyperlink" Target="http://slideplayer.fr/slide/3174185/" TargetMode="External"/><Relationship Id="rId5" Type="http://schemas.openxmlformats.org/officeDocument/2006/relationships/hyperlink" Target="https://fr.wikipedia.org/wiki/Label_bio_de_l'Union_europ%C3%A9enne" TargetMode="External"/><Relationship Id="rId4" Type="http://schemas.openxmlformats.org/officeDocument/2006/relationships/hyperlink" Target="https://fr.wikipedia.org/wiki/Agriculture_biologique"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lideplayer.fr/slide/3174185/"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danieljaglinedjexreveur.over-blog.com/2017/02/revenir-de-l-exploitation-agricole-a-la-ferme-de-l-agriculteur-au-paysan-de-la-mondialisation-aux-circuit-court-pour-revitaliser-les" TargetMode="Externa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lideplayer.fr/slide/3174185/"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agriculture.gouv.fr/bien-manger/comment-r%C3%A9duire-les-pesticides-partager-les-pratiques" TargetMode="External"/><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hyperlink" Target="http://agriculture.gouv.fr/lagriculture-biologique-ab" TargetMode="External"/><Relationship Id="rId5" Type="http://schemas.openxmlformats.org/officeDocument/2006/relationships/hyperlink" Target="http://agriculture.gouv.fr/bien-manger/quand-la-nature-reprend-ses-droits" TargetMode="External"/><Relationship Id="rId4" Type="http://schemas.openxmlformats.org/officeDocument/2006/relationships/hyperlink" Target="http://agriculture.gouv.fr/sans-ogm-un-d%C3%A9cret-pour-une-meilleure-information-des-consommateur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ideplayer.fr/slide/485885/" TargetMode="External"/><Relationship Id="rId2" Type="http://schemas.openxmlformats.org/officeDocument/2006/relationships/hyperlink" Target="http://slideplayer.fr/user/486934/" TargetMode="External"/><Relationship Id="rId1" Type="http://schemas.openxmlformats.org/officeDocument/2006/relationships/slideLayout" Target="../slideLayouts/slideLayout7.xml"/><Relationship Id="rId5" Type="http://schemas.openxmlformats.org/officeDocument/2006/relationships/image" Target="../media/image63.jpg"/><Relationship Id="rId4" Type="http://schemas.openxmlformats.org/officeDocument/2006/relationships/image" Target="../media/image62.jpg"/></Relationships>
</file>

<file path=ppt/slides/_rels/slide32.xml.rels><?xml version="1.0" encoding="UTF-8" standalone="yes"?>
<Relationships xmlns="http://schemas.openxmlformats.org/package/2006/relationships"><Relationship Id="rId3" Type="http://schemas.openxmlformats.org/officeDocument/2006/relationships/hyperlink" Target="http://slideplayer.fr/slide/492905/" TargetMode="External"/><Relationship Id="rId2" Type="http://schemas.openxmlformats.org/officeDocument/2006/relationships/hyperlink" Target="http://slideplayer.fr/slide/177429/"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player.fr/slide/485885/" TargetMode="External"/><Relationship Id="rId2" Type="http://schemas.openxmlformats.org/officeDocument/2006/relationships/hyperlink" Target="http://slideplayer.fr/user/486934/"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lideplayer.fr/slide/492905/"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lideplayer.fr/slide/485885/" TargetMode="External"/><Relationship Id="rId2" Type="http://schemas.openxmlformats.org/officeDocument/2006/relationships/hyperlink" Target="http://slideplayer.fr/user/486934/"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agriculture.gouv.fr/lagriculture-biologique-ab"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lideplayer.fr/slide/3174185/" TargetMode="External"/><Relationship Id="rId3" Type="http://schemas.openxmlformats.org/officeDocument/2006/relationships/image" Target="../media/image66.emf"/><Relationship Id="rId7" Type="http://schemas.openxmlformats.org/officeDocument/2006/relationships/image" Target="../media/image70.png"/><Relationship Id="rId2" Type="http://schemas.openxmlformats.org/officeDocument/2006/relationships/image" Target="../media/image65.emf"/><Relationship Id="rId1" Type="http://schemas.openxmlformats.org/officeDocument/2006/relationships/slideLayout" Target="../slideLayouts/slideLayout7.xml"/><Relationship Id="rId6" Type="http://schemas.openxmlformats.org/officeDocument/2006/relationships/image" Target="../media/image69.jpg"/><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8" Type="http://schemas.openxmlformats.org/officeDocument/2006/relationships/hyperlink" Target="http://www.agriculture-de-conservation.com/" TargetMode="External"/><Relationship Id="rId3" Type="http://schemas.openxmlformats.org/officeDocument/2006/relationships/hyperlink" Target="http://jardin-familiaux-brunoy.over-blog.com/2013/10/qu-est-ce-que-la-rotation-des-cultures-au-potager.html" TargetMode="External"/><Relationship Id="rId7" Type="http://schemas.openxmlformats.org/officeDocument/2006/relationships/hyperlink" Target="https://www.youtube.com/watch?v=NHWhw4smxM4" TargetMode="External"/><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hyperlink" Target="http://agriculture-de-conservation.com/Rotation-et-salissement.html" TargetMode="External"/><Relationship Id="rId4" Type="http://schemas.openxmlformats.org/officeDocument/2006/relationships/image" Target="../media/image72.jpeg"/><Relationship Id="rId9" Type="http://schemas.openxmlformats.org/officeDocument/2006/relationships/image" Target="../media/image74.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lideplayer.fr/slide/3174185/"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75.jpg"/><Relationship Id="rId1" Type="http://schemas.openxmlformats.org/officeDocument/2006/relationships/slideLayout" Target="../slideLayouts/slideLayout7.xml"/><Relationship Id="rId6" Type="http://schemas.openxmlformats.org/officeDocument/2006/relationships/image" Target="../media/image79.jpg"/><Relationship Id="rId11" Type="http://schemas.openxmlformats.org/officeDocument/2006/relationships/image" Target="../media/image83.png"/><Relationship Id="rId5" Type="http://schemas.openxmlformats.org/officeDocument/2006/relationships/image" Target="../media/image78.jpg"/><Relationship Id="rId10" Type="http://schemas.openxmlformats.org/officeDocument/2006/relationships/hyperlink" Target="http://fr.wikipedia.org/wiki/%C5%92illet_d'Inde" TargetMode="External"/><Relationship Id="rId4" Type="http://schemas.openxmlformats.org/officeDocument/2006/relationships/image" Target="../media/image77.jpg"/><Relationship Id="rId9" Type="http://schemas.openxmlformats.org/officeDocument/2006/relationships/image" Target="../media/image82.jpeg"/></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hyperlink" Target="http://slideplayer.fr/slide/3174185/"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hyperlink" Target="http://slideplayer.fr/slide/3174185/" TargetMode="External"/><Relationship Id="rId5" Type="http://schemas.openxmlformats.org/officeDocument/2006/relationships/image" Target="../media/image90.pn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hyperlink" Target="http://www.lefigaro.fr/conjoncture/2017/10/05/20002-20171005ARTFIG00255-la-france-se-positionne-contre-le-glyphosate.php" TargetMode="External"/><Relationship Id="rId2" Type="http://schemas.openxmlformats.org/officeDocument/2006/relationships/hyperlink" Target="http://www.urtikan.net/dessin-du-jour/la-france-se-positionne-contre-le-glyphosate/" TargetMode="External"/><Relationship Id="rId1" Type="http://schemas.openxmlformats.org/officeDocument/2006/relationships/slideLayout" Target="../slideLayouts/slideLayout7.xml"/><Relationship Id="rId4" Type="http://schemas.openxmlformats.org/officeDocument/2006/relationships/image" Target="../media/image91.jpg"/></Relationships>
</file>

<file path=ppt/slides/_rels/slide45.xml.rels><?xml version="1.0" encoding="UTF-8" standalone="yes"?>
<Relationships xmlns="http://schemas.openxmlformats.org/package/2006/relationships"><Relationship Id="rId3" Type="http://schemas.openxmlformats.org/officeDocument/2006/relationships/hyperlink" Target="https://fr.wikipedia.org/wiki/Semence_fermi%C3%A8re" TargetMode="External"/><Relationship Id="rId7" Type="http://schemas.openxmlformats.org/officeDocument/2006/relationships/hyperlink" Target="https://fr.wikipedia.org/wiki/Semence_paysanne" TargetMode="External"/><Relationship Id="rId2" Type="http://schemas.openxmlformats.org/officeDocument/2006/relationships/image" Target="../media/image92.jpg"/><Relationship Id="rId1" Type="http://schemas.openxmlformats.org/officeDocument/2006/relationships/slideLayout" Target="../slideLayouts/slideLayout7.xml"/><Relationship Id="rId6" Type="http://schemas.openxmlformats.org/officeDocument/2006/relationships/hyperlink" Target="https://fr.wikipedia.org/wiki/CTPS" TargetMode="External"/><Relationship Id="rId5" Type="http://schemas.openxmlformats.org/officeDocument/2006/relationships/hyperlink" Target="https://fr.wikipedia.org/wiki/%C3%89rosion_g%C3%A9n%C3%A9tique" TargetMode="External"/><Relationship Id="rId4" Type="http://schemas.openxmlformats.org/officeDocument/2006/relationships/hyperlink" Target="https://fr.wikipedia.org/wiki/Biodiversit%C3%A9"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fr.wikipedia.org/wiki/Kokopelli_(association)" TargetMode="External"/><Relationship Id="rId3" Type="http://schemas.openxmlformats.org/officeDocument/2006/relationships/hyperlink" Target="http://fr.wikipedia.org/wiki/Partie_civile_en_France" TargetMode="External"/><Relationship Id="rId7" Type="http://schemas.openxmlformats.org/officeDocument/2006/relationships/hyperlink" Target="http://fr.wikipedia.org/wiki/Concurrence_d%C3%A9loyale" TargetMode="External"/><Relationship Id="rId2" Type="http://schemas.openxmlformats.org/officeDocument/2006/relationships/hyperlink" Target="http://fr.wikipedia.org/wiki/Groupement_national_interprofessionnel_des_semences_et_plants" TargetMode="External"/><Relationship Id="rId1" Type="http://schemas.openxmlformats.org/officeDocument/2006/relationships/slideLayout" Target="../slideLayouts/slideLayout7.xml"/><Relationship Id="rId6" Type="http://schemas.openxmlformats.org/officeDocument/2006/relationships/hyperlink" Target="http://fr.wikipedia.org/wiki/Baumaux" TargetMode="External"/><Relationship Id="rId5" Type="http://schemas.openxmlformats.org/officeDocument/2006/relationships/hyperlink" Target="http://fr.wikipedia.org/wiki/Cour_de_cassation_(France)" TargetMode="External"/><Relationship Id="rId4" Type="http://schemas.openxmlformats.org/officeDocument/2006/relationships/hyperlink" Target="http://fr.wikipedia.org/wiki/Cour_d'appel_de_N%C3%AEmes" TargetMode="External"/><Relationship Id="rId9" Type="http://schemas.openxmlformats.org/officeDocument/2006/relationships/hyperlink" Target="http://semences-sans-frontieres.fr/"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wwf.fr/?13860/Sondage-IFOP-WWF-les-Francais-pour-un-changement-de-modele-agricole" TargetMode="External"/><Relationship Id="rId2" Type="http://schemas.openxmlformats.org/officeDocument/2006/relationships/image" Target="../media/image93.jpg"/><Relationship Id="rId1" Type="http://schemas.openxmlformats.org/officeDocument/2006/relationships/slideLayout" Target="../slideLayouts/slideLayout7.xml"/><Relationship Id="rId5" Type="http://schemas.openxmlformats.org/officeDocument/2006/relationships/hyperlink" Target="http://www.agencebio.org/" TargetMode="External"/><Relationship Id="rId4" Type="http://schemas.openxmlformats.org/officeDocument/2006/relationships/hyperlink" Target="https://lareleveetlapeste.fr/modele-de-grande-distribution-incompatible-bio-cache-bio-industriel/"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www.agencebio.org/la-bio-en-france"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sudouest.fr/2017/05/15/vers-une-disparition-des-herissons-en-2025-3447737-6095.php" TargetMode="External"/><Relationship Id="rId3" Type="http://schemas.openxmlformats.org/officeDocument/2006/relationships/hyperlink" Target="https://www.marianne.net/societe/disparition-des-insectes-une-catastrophe-silencieuse" TargetMode="External"/><Relationship Id="rId7" Type="http://schemas.openxmlformats.org/officeDocument/2006/relationships/hyperlink" Target="https://www.actu-environnement.com/ae/news/rapport-pnue-declin-abeille-12127.php4" TargetMode="External"/><Relationship Id="rId12" Type="http://schemas.openxmlformats.org/officeDocument/2006/relationships/hyperlink" Target="http://www.francesoir.fr/societe-environnement/abeilles-papillons-la-disparition-des-pollinisateurs-menace-la-production" TargetMode="External"/><Relationship Id="rId2" Type="http://schemas.openxmlformats.org/officeDocument/2006/relationships/hyperlink" Target="http://www.lemonde.fr/planete/visuel/2014/06/25/la-disparition-des-insectes-menace-toute-la-biodiversite_4445017_3244.html" TargetMode="External"/><Relationship Id="rId1" Type="http://schemas.openxmlformats.org/officeDocument/2006/relationships/slideLayout" Target="../slideLayouts/slideLayout7.xml"/><Relationship Id="rId6" Type="http://schemas.openxmlformats.org/officeDocument/2006/relationships/hyperlink" Target="https://fr.wikipedia.org/wiki/Syndrome_d'effondrement_des_colonies_d'abeilles" TargetMode="External"/><Relationship Id="rId11" Type="http://schemas.openxmlformats.org/officeDocument/2006/relationships/hyperlink" Target="http://www.lemonde.fr/biodiversite/article/2016/06/23/les-agriculteurs-premieres-victimes-des-pesticides_4956586_1652692.html" TargetMode="External"/><Relationship Id="rId5" Type="http://schemas.openxmlformats.org/officeDocument/2006/relationships/hyperlink" Target="https://www.sciencesetavenir.fr/sante/la-disparition-des-abeilles-pourrait-causer-des-millions-de-morts_18453" TargetMode="External"/><Relationship Id="rId10" Type="http://schemas.openxmlformats.org/officeDocument/2006/relationships/hyperlink" Target="https://www.lesechos.fr/industrie-services/pharmacie-sante/0211882253400-le-glyphosate-est-il-cancerigene-la-communaute-scientifique-toujours-divisee-2072616.php" TargetMode="External"/><Relationship Id="rId4" Type="http://schemas.openxmlformats.org/officeDocument/2006/relationships/hyperlink" Target="http://www.francetvinfo.fr/monde/environnement/les-insectes-se-rarefient-pourquoi-cela-doit-nous-interpeller_631763.html" TargetMode="External"/><Relationship Id="rId9" Type="http://schemas.openxmlformats.org/officeDocument/2006/relationships/hyperlink" Target="https://www.senat.fr/questions/base/2011/qSEQ110619107.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agriculture.gouv.fr/les-chiffres-en-images" TargetMode="External"/><Relationship Id="rId2" Type="http://schemas.openxmlformats.org/officeDocument/2006/relationships/image" Target="../media/image95.jpg"/><Relationship Id="rId1" Type="http://schemas.openxmlformats.org/officeDocument/2006/relationships/slideLayout" Target="../slideLayouts/slideLayout7.xml"/><Relationship Id="rId4" Type="http://schemas.openxmlformats.org/officeDocument/2006/relationships/hyperlink" Target="http://etudes-economiques.credit-agricole.com/medias/Prisme15_nov2016.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etudes-economiques.credit-agricole.com/medias/Prisme15_nov2016.pdf" TargetMode="External"/><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femininbio.com/agir-green/actualites-et-nouveautes/bilan-2010-pour-la-bio-lagriculture-biologique-accentue-son-rayonnement-en-france-5321" TargetMode="External"/><Relationship Id="rId2" Type="http://schemas.openxmlformats.org/officeDocument/2006/relationships/image" Target="../media/image97.jpg"/><Relationship Id="rId1" Type="http://schemas.openxmlformats.org/officeDocument/2006/relationships/slideLayout" Target="../slideLayouts/slideLayout7.xml"/><Relationship Id="rId5" Type="http://schemas.openxmlformats.org/officeDocument/2006/relationships/hyperlink" Target="http://agriculture.gouv.fr/les-chiffres-en-images" TargetMode="External"/><Relationship Id="rId4" Type="http://schemas.openxmlformats.org/officeDocument/2006/relationships/image" Target="../media/image98.jpg"/></Relationships>
</file>

<file path=ppt/slides/_rels/slide54.xml.rels><?xml version="1.0" encoding="UTF-8" standalone="yes"?>
<Relationships xmlns="http://schemas.openxmlformats.org/package/2006/relationships"><Relationship Id="rId3" Type="http://schemas.openxmlformats.org/officeDocument/2006/relationships/hyperlink" Target="http://agriculture.gouv.fr/les-chiffres-en-images" TargetMode="External"/><Relationship Id="rId2" Type="http://schemas.openxmlformats.org/officeDocument/2006/relationships/image" Target="../media/image9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tp-bio.e-monsite.com/pages/presentation.html" TargetMode="External"/><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agrapresse.fr/en-agriculture-biologique-les-prix-pay-s-aux-producteurs-sont-stables-dans-le-temps-art438622-6.html?Itemid=356"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www.parismatch.com/Actu/Economie/Menace-de-penurie-sur-le-bio-francais-1364684"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agencebio.org/les-prix-des-produits-bio.html" TargetMode="External"/><Relationship Id="rId2" Type="http://schemas.openxmlformats.org/officeDocument/2006/relationships/hyperlink" Target="https://www.economie.gouv.fr/files/directions_services/dgccrf/documentation/dgccrf_eco/dgccrf__eco16.pdf"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lespaniersdavoine.com/produit-bio/les-produits-bio-coutent-ils-plus-chers.html" TargetMode="External"/><Relationship Id="rId2" Type="http://schemas.openxmlformats.org/officeDocument/2006/relationships/hyperlink" Target="http://www.intelligenceverte.org/" TargetMode="External"/><Relationship Id="rId1" Type="http://schemas.openxmlformats.org/officeDocument/2006/relationships/slideLayout" Target="../slideLayouts/slideLayout7.xml"/><Relationship Id="rId4" Type="http://schemas.openxmlformats.org/officeDocument/2006/relationships/image" Target="../media/image101.jp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fr.wikipedia.org/wiki/Ambrosia_trifida" TargetMode="External"/><Relationship Id="rId7" Type="http://schemas.openxmlformats.org/officeDocument/2006/relationships/hyperlink" Target="https://notreterre.wordpress.com/tag/abeilles/" TargetMode="External"/><Relationship Id="rId2" Type="http://schemas.openxmlformats.org/officeDocument/2006/relationships/hyperlink" Target="http://en.wikipedia.org/wiki/Triclopyr" TargetMode="Externa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s://weedscience.missouri.edu/extension/pdf/glyr_giant_ragweed.pdf" TargetMode="External"/><Relationship Id="rId4" Type="http://schemas.openxmlformats.org/officeDocument/2006/relationships/hyperlink" Target="http://wisflora.herbarium.wisc.edu/taxa/index.php?taxon=2505" TargetMode="External"/><Relationship Id="rId9" Type="http://schemas.openxmlformats.org/officeDocument/2006/relationships/image" Target="../media/image18.jpg"/></Relationships>
</file>

<file path=ppt/slides/_rels/slide60.xml.rels><?xml version="1.0" encoding="UTF-8" standalone="yes"?>
<Relationships xmlns="http://schemas.openxmlformats.org/package/2006/relationships"><Relationship Id="rId3" Type="http://schemas.openxmlformats.org/officeDocument/2006/relationships/hyperlink" Target="http://www.sudouest.fr/2017/08/29/prix-des-fruits-et-legumes-bio-ufc-que-choisir-denonce-des-marges-hallucinantes-3731223-6150.php" TargetMode="External"/><Relationship Id="rId2" Type="http://schemas.openxmlformats.org/officeDocument/2006/relationships/hyperlink" Target="https://www.quechoisir.org/action-ufc-que-choisir-fruits-et-legumes-bio-les-sur-marges-de-la-grande-distribution-n45900/" TargetMode="External"/><Relationship Id="rId1" Type="http://schemas.openxmlformats.org/officeDocument/2006/relationships/slideLayout" Target="../slideLayouts/slideLayout7.xml"/><Relationship Id="rId4" Type="http://schemas.openxmlformats.org/officeDocument/2006/relationships/hyperlink" Target="http://www.lefigaro.fr/conso/2017/08/29/20010-20170829ARTFIG00117-les-prix-du-bio-gonfles-par-les-marges-exorbitantes-des-distributeurs-selon-l-ufc-que-choisir.php"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lareleveetlapeste.fr/modele-de-grande-distribution-incompatible-bio-cache-bio-industriel/" TargetMode="External"/><Relationship Id="rId7" Type="http://schemas.openxmlformats.org/officeDocument/2006/relationships/image" Target="../media/image102.jpg"/><Relationship Id="rId2" Type="http://schemas.openxmlformats.org/officeDocument/2006/relationships/hyperlink" Target="https://www.lamersalee.com/livre/dessous-de-lalimentation-bio/" TargetMode="External"/><Relationship Id="rId1" Type="http://schemas.openxmlformats.org/officeDocument/2006/relationships/slideLayout" Target="../slideLayouts/slideLayout7.xml"/><Relationship Id="rId6" Type="http://schemas.openxmlformats.org/officeDocument/2006/relationships/hyperlink" Target="https://www.dangersalimentaires.com/2011/03/lindustrialisation-du-bio/" TargetMode="External"/><Relationship Id="rId5" Type="http://schemas.openxmlformats.org/officeDocument/2006/relationships/hyperlink" Target="http://www.lemonde.fr/culture/article/2014/06/03/produire-bio-un-business-comme-les-autres_4429451_3246.html" TargetMode="External"/><Relationship Id="rId4" Type="http://schemas.openxmlformats.org/officeDocument/2006/relationships/hyperlink" Target="http://www.lutopik.com/Lutopik5_web.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median.newmediacaucus.org/winter-2009-v-05-n-03-agriart-companion-planting-for-social-and-biological-systems-organic-industry-structure/" TargetMode="External"/><Relationship Id="rId2" Type="http://schemas.openxmlformats.org/officeDocument/2006/relationships/image" Target="../media/image103.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www.lutopik.com/Lutopik5_web.pdf"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lemonde.fr/economie/video/2016/02/27/industrialisation-ou-petites-fermes-bio-quel-modele-pour-repondre-a-la-crise_4872779_3234.html" TargetMode="External"/><Relationship Id="rId2" Type="http://schemas.openxmlformats.org/officeDocument/2006/relationships/hyperlink" Target="https://www.egaliteetreconciliation.fr/Vers-une-industrialisation-de-l-agriculture-biologique-25932.html" TargetMode="External"/><Relationship Id="rId1" Type="http://schemas.openxmlformats.org/officeDocument/2006/relationships/slideLayout" Target="../slideLayouts/slideLayout7.xml"/><Relationship Id="rId4" Type="http://schemas.openxmlformats.org/officeDocument/2006/relationships/hyperlink" Target="http://institut.inra.fr/Reperes/Temps-forts/Dynamiques-et-identite-de-l-agriculture-biologique"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http://www.pseudo-sciences.org/spip.php?article1980"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www.pseudo-sciences.org/spip.php?article1980"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106.jpg"/><Relationship Id="rId3" Type="http://schemas.openxmlformats.org/officeDocument/2006/relationships/hyperlink" Target="http://www.francetvinfo.fr/economie/emploi/metiers/agriculture/glyphosate-comment-s-en-passer_2435519.html" TargetMode="External"/><Relationship Id="rId7" Type="http://schemas.openxmlformats.org/officeDocument/2006/relationships/image" Target="../media/image105.jpg"/><Relationship Id="rId2" Type="http://schemas.openxmlformats.org/officeDocument/2006/relationships/hyperlink" Target="http://www.francetvinfo.fr/sante/maladie/glyphosate-stop-ou-encore_2434779.html" TargetMode="External"/><Relationship Id="rId1" Type="http://schemas.openxmlformats.org/officeDocument/2006/relationships/slideLayout" Target="../slideLayouts/slideLayout7.xml"/><Relationship Id="rId6" Type="http://schemas.openxmlformats.org/officeDocument/2006/relationships/image" Target="../media/image104.jpg"/><Relationship Id="rId5" Type="http://schemas.openxmlformats.org/officeDocument/2006/relationships/hyperlink" Target="http://www.francetvinfo.fr/monde/environnement/pesticides/si-vous-ne-comprenez-rien-au-debat-sur-le-glyphosate-la-star-des-herbicides-lisez-cet-article_2412665.html" TargetMode="External"/><Relationship Id="rId4" Type="http://schemas.openxmlformats.org/officeDocument/2006/relationships/hyperlink" Target="http://www.francetvinfo.fr/economie/emploi/metiers/agriculture/glyphosate-s-en-passer-c-est-possible_2436721.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lideplayer.fr/slide/485885/" TargetMode="External"/><Relationship Id="rId2" Type="http://schemas.openxmlformats.org/officeDocument/2006/relationships/hyperlink" Target="http://slideplayer.fr/user/486934/"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fr.wikipedia.org/wiki/INRA" TargetMode="External"/><Relationship Id="rId13" Type="http://schemas.openxmlformats.org/officeDocument/2006/relationships/image" Target="../media/image20.png"/><Relationship Id="rId3" Type="http://schemas.openxmlformats.org/officeDocument/2006/relationships/hyperlink" Target="http://fr.wikipedia.org/wiki/Argentine" TargetMode="External"/><Relationship Id="rId7" Type="http://schemas.openxmlformats.org/officeDocument/2006/relationships/hyperlink" Target="http://fr.wikipedia.org/wiki/Ambrosia_trifida" TargetMode="External"/><Relationship Id="rId12" Type="http://schemas.openxmlformats.org/officeDocument/2006/relationships/hyperlink" Target="http://en.wikipedia.org/wiki/Triclopyr" TargetMode="External"/><Relationship Id="rId2" Type="http://schemas.openxmlformats.org/officeDocument/2006/relationships/hyperlink" Target="http://fr.wikipedia.org/wiki/Organisme_g%C3%A9n%C3%A9tiquement_modifi%C3%A9" TargetMode="External"/><Relationship Id="rId1" Type="http://schemas.openxmlformats.org/officeDocument/2006/relationships/slideLayout" Target="../slideLayouts/slideLayout7.xml"/><Relationship Id="rId6" Type="http://schemas.openxmlformats.org/officeDocument/2006/relationships/hyperlink" Target="http://fr.wikipedia.org/wiki/Pesticide" TargetMode="External"/><Relationship Id="rId11" Type="http://schemas.openxmlformats.org/officeDocument/2006/relationships/image" Target="../media/image19.png"/><Relationship Id="rId5" Type="http://schemas.openxmlformats.org/officeDocument/2006/relationships/hyperlink" Target="http://fr.wikipedia.org/wiki/Adventice" TargetMode="External"/><Relationship Id="rId10" Type="http://schemas.openxmlformats.org/officeDocument/2006/relationships/hyperlink" Target="http://fr.wikipedia.org/wiki/Ivraie_raide" TargetMode="External"/><Relationship Id="rId4" Type="http://schemas.openxmlformats.org/officeDocument/2006/relationships/hyperlink" Target="http://fr.wikipedia.org/wiki/Paraquat" TargetMode="External"/><Relationship Id="rId9" Type="http://schemas.openxmlformats.org/officeDocument/2006/relationships/hyperlink" Target="http://fr.wikipedia.org/wiki/Dijon"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71.xml.rels><?xml version="1.0" encoding="UTF-8" standalone="yes"?>
<Relationships xmlns="http://schemas.openxmlformats.org/package/2006/relationships"><Relationship Id="rId8" Type="http://schemas.openxmlformats.org/officeDocument/2006/relationships/hyperlink" Target="http://www.futura-sciences.com/" TargetMode="External"/><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image" Target="../media/image112.jpeg"/><Relationship Id="rId1" Type="http://schemas.openxmlformats.org/officeDocument/2006/relationships/slideLayout" Target="../slideLayouts/slideLayout7.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 Id="rId9" Type="http://schemas.openxmlformats.org/officeDocument/2006/relationships/image" Target="../media/image118.jpeg"/></Relationships>
</file>

<file path=ppt/slides/_rels/slide72.xml.rels><?xml version="1.0" encoding="UTF-8" standalone="yes"?>
<Relationships xmlns="http://schemas.openxmlformats.org/package/2006/relationships"><Relationship Id="rId3" Type="http://schemas.openxmlformats.org/officeDocument/2006/relationships/hyperlink" Target="http://raymond.rodriguez1.free.fr/Documents/Biodiversite-popul/Sol_microfaune/vue.jpg" TargetMode="External"/><Relationship Id="rId2" Type="http://schemas.openxmlformats.org/officeDocument/2006/relationships/image" Target="../media/image119.jpeg"/><Relationship Id="rId1" Type="http://schemas.openxmlformats.org/officeDocument/2006/relationships/slideLayout" Target="../slideLayouts/slideLayout7.xml"/><Relationship Id="rId5" Type="http://schemas.openxmlformats.org/officeDocument/2006/relationships/hyperlink" Target="http://fish-dont-exist.blogspot.fr/2013/02/plus-imposant-que-facebook-et-surtout.html" TargetMode="External"/><Relationship Id="rId4" Type="http://schemas.openxmlformats.org/officeDocument/2006/relationships/image" Target="../media/image120.jpeg"/></Relationships>
</file>

<file path=ppt/slides/_rels/slide73.xml.rels><?xml version="1.0" encoding="UTF-8" standalone="yes"?>
<Relationships xmlns="http://schemas.openxmlformats.org/package/2006/relationships"><Relationship Id="rId3" Type="http://schemas.openxmlformats.org/officeDocument/2006/relationships/hyperlink" Target="http://slideplayer.fr/slide/1184282/" TargetMode="External"/><Relationship Id="rId2" Type="http://schemas.openxmlformats.org/officeDocument/2006/relationships/hyperlink" Target="http://slideplayer.fr/user/1193645/"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lideplayer.fr/slide/1184282/" TargetMode="External"/><Relationship Id="rId2" Type="http://schemas.openxmlformats.org/officeDocument/2006/relationships/hyperlink" Target="http://slideplayer.fr/user/1193645/"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terredauphinoise.fr/article,2016,09,22,un-observatoire-des-prix-et-des-marges-en-bio-est-en-cours-de-construction,agriculture-biologique,15078" TargetMode="External"/><Relationship Id="rId2" Type="http://schemas.openxmlformats.org/officeDocument/2006/relationships/hyperlink" Target="http://www.pleinchamp.com/actualites-generales/actualites/le-bio-la-rentabilite-comparee-de-l-agriculture-bio-et-conventionnelle-fait-l-objet-de-rapports-contrastes-2-2" TargetMode="External"/><Relationship Id="rId1" Type="http://schemas.openxmlformats.org/officeDocument/2006/relationships/slideLayout" Target="../slideLayouts/slideLayout7.xml"/><Relationship Id="rId4" Type="http://schemas.openxmlformats.org/officeDocument/2006/relationships/hyperlink" Target="http://www.agencebio.org/les-prix-des-produits-bio.html" TargetMode="External"/></Relationships>
</file>

<file path=ppt/slides/_rels/slide76.xml.rels><?xml version="1.0" encoding="UTF-8" standalone="yes"?>
<Relationships xmlns="http://schemas.openxmlformats.org/package/2006/relationships"><Relationship Id="rId2" Type="http://schemas.openxmlformats.org/officeDocument/2006/relationships/hyperlink" Target="http://www.pleinchamp.com/actualites-generales/actualites/le-bio-la-rentabilite-comparee-de-l-agriculture-bio-et-conventionnelle-fait-l-objet-de-rapports-contrastes-2-2"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lideplayer.fr/slide/485885/" TargetMode="External"/><Relationship Id="rId2" Type="http://schemas.openxmlformats.org/officeDocument/2006/relationships/hyperlink" Target="http://slideplayer.fr/user/486934/"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hyperlink" Target="https://fr.wikipedia.org/wiki/Biocide" TargetMode="External"/><Relationship Id="rId13" Type="http://schemas.openxmlformats.org/officeDocument/2006/relationships/hyperlink" Target="https://fr.wikipedia.org/wiki/Lapin" TargetMode="External"/><Relationship Id="rId3" Type="http://schemas.openxmlformats.org/officeDocument/2006/relationships/hyperlink" Target="https://fr.wikipedia.org/wiki/Avertissement_agricole" TargetMode="External"/><Relationship Id="rId7" Type="http://schemas.openxmlformats.org/officeDocument/2006/relationships/hyperlink" Target="https://fr.wikipedia.org/wiki/Produit_phytopharmaceutique" TargetMode="External"/><Relationship Id="rId12" Type="http://schemas.openxmlformats.org/officeDocument/2006/relationships/hyperlink" Target="https://fr.wikipedia.org/wiki/Myxomatose" TargetMode="External"/><Relationship Id="rId2" Type="http://schemas.openxmlformats.org/officeDocument/2006/relationships/hyperlink" Target="https://fr.wikipedia.org/wiki/Veille_sanitaire" TargetMode="External"/><Relationship Id="rId1" Type="http://schemas.openxmlformats.org/officeDocument/2006/relationships/slideLayout" Target="../slideLayouts/slideLayout7.xml"/><Relationship Id="rId6" Type="http://schemas.openxmlformats.org/officeDocument/2006/relationships/hyperlink" Target="https://fr.wikipedia.org/wiki/D%C3%A9sinsectiseur_%C3%A9lectrique" TargetMode="External"/><Relationship Id="rId11" Type="http://schemas.openxmlformats.org/officeDocument/2006/relationships/hyperlink" Target="https://fr.wikipedia.org/wiki/Lutte_biologique" TargetMode="External"/><Relationship Id="rId5" Type="http://schemas.openxmlformats.org/officeDocument/2006/relationships/hyperlink" Target="https://fr.wikipedia.org/wiki/Lutte_int%C3%A9gr%C3%A9e" TargetMode="External"/><Relationship Id="rId10" Type="http://schemas.openxmlformats.org/officeDocument/2006/relationships/hyperlink" Target="https://fr.wikipedia.org/wiki/V%C3%A9t%C3%A9rinaire" TargetMode="External"/><Relationship Id="rId4" Type="http://schemas.openxmlformats.org/officeDocument/2006/relationships/hyperlink" Target="https://fr.wikipedia.org/wiki/Pr%C3%A9vention" TargetMode="External"/><Relationship Id="rId9" Type="http://schemas.openxmlformats.org/officeDocument/2006/relationships/hyperlink" Target="https://fr.wikipedia.org/wiki/Insecticide"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hyperlink" Target="http://vertigo.revues.org/index4093.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www.sciencemag.org/content/335/6076/1555.summary" TargetMode="External"/><Relationship Id="rId13" Type="http://schemas.openxmlformats.org/officeDocument/2006/relationships/image" Target="../media/image22.jpeg"/><Relationship Id="rId3" Type="http://schemas.openxmlformats.org/officeDocument/2006/relationships/hyperlink" Target="http://fr.wikipedia.org/wiki/INRA" TargetMode="External"/><Relationship Id="rId7" Type="http://schemas.openxmlformats.org/officeDocument/2006/relationships/hyperlink" Target="http://fr.wikipedia.org/wiki/Syndrome_d'effondrement_des_colonies_d'abeilles" TargetMode="External"/><Relationship Id="rId12" Type="http://schemas.openxmlformats.org/officeDocument/2006/relationships/hyperlink" Target="http://www.centpourcentnaturel.fr/post/2009/06/19/Pesticide-Cruiser-:-interdit-jusqu-a-l-automne-en-attente-d-une-decision-definitive" TargetMode="External"/><Relationship Id="rId2" Type="http://schemas.openxmlformats.org/officeDocument/2006/relationships/hyperlink" Target="http://fr.wikipedia.org/wiki/Science_(revue)" TargetMode="External"/><Relationship Id="rId1" Type="http://schemas.openxmlformats.org/officeDocument/2006/relationships/slideLayout" Target="../slideLayouts/slideLayout7.xml"/><Relationship Id="rId6" Type="http://schemas.openxmlformats.org/officeDocument/2006/relationships/hyperlink" Target="http://fr.wikipedia.org/wiki/Enrobage" TargetMode="External"/><Relationship Id="rId11" Type="http://schemas.openxmlformats.org/officeDocument/2006/relationships/image" Target="../media/image21.jpeg"/><Relationship Id="rId5" Type="http://schemas.openxmlformats.org/officeDocument/2006/relationships/hyperlink" Target="http://fr.wikipedia.org/wiki/Cruiser_(homonymie)" TargetMode="External"/><Relationship Id="rId15" Type="http://schemas.openxmlformats.org/officeDocument/2006/relationships/image" Target="../media/image23.jpeg"/><Relationship Id="rId10" Type="http://schemas.openxmlformats.org/officeDocument/2006/relationships/hyperlink" Target="http://www.youtube.com/watch?v=hUSn-1sgcsk" TargetMode="External"/><Relationship Id="rId4" Type="http://schemas.openxmlformats.org/officeDocument/2006/relationships/hyperlink" Target="http://fr.wikipedia.org/wiki/CNRS" TargetMode="External"/><Relationship Id="rId9" Type="http://schemas.openxmlformats.org/officeDocument/2006/relationships/hyperlink" Target="http://www.notre-planete.info/actualites/actu_3315_abeilles_pesticides.php" TargetMode="External"/><Relationship Id="rId14" Type="http://schemas.openxmlformats.org/officeDocument/2006/relationships/hyperlink" Target="http://www.ladepeche.fr/article/2012/07/30/1409659-le-chiffre-19-000.html" TargetMode="External"/></Relationships>
</file>

<file path=ppt/slides/_rels/slide80.xml.rels><?xml version="1.0" encoding="UTF-8" standalone="yes"?>
<Relationships xmlns="http://schemas.openxmlformats.org/package/2006/relationships"><Relationship Id="rId8" Type="http://schemas.openxmlformats.org/officeDocument/2006/relationships/image" Target="../media/image122.gif"/><Relationship Id="rId3" Type="http://schemas.openxmlformats.org/officeDocument/2006/relationships/hyperlink" Target="https://fr.wikipedia.org/wiki/Fumure" TargetMode="External"/><Relationship Id="rId7" Type="http://schemas.openxmlformats.org/officeDocument/2006/relationships/hyperlink" Target="https://fr.wikipedia.org/wiki/Convention_internationale_pour_la_protection_des_v%C3%A9g%C3%A9taux" TargetMode="External"/><Relationship Id="rId2" Type="http://schemas.openxmlformats.org/officeDocument/2006/relationships/hyperlink" Target="https://fr.wikipedia.org/wiki/Drainage_(agricole)" TargetMode="External"/><Relationship Id="rId1" Type="http://schemas.openxmlformats.org/officeDocument/2006/relationships/slideLayout" Target="../slideLayouts/slideLayout7.xml"/><Relationship Id="rId6" Type="http://schemas.openxmlformats.org/officeDocument/2006/relationships/hyperlink" Target="https://fr.wikipedia.org/wiki/%C3%89pouvantail" TargetMode="External"/><Relationship Id="rId5" Type="http://schemas.openxmlformats.org/officeDocument/2006/relationships/hyperlink" Target="https://fr.wikipedia.org/wiki/Hybride" TargetMode="External"/><Relationship Id="rId4" Type="http://schemas.openxmlformats.org/officeDocument/2006/relationships/hyperlink" Target="https://fr.wikipedia.org/wiki/Assolement" TargetMode="External"/><Relationship Id="rId9" Type="http://schemas.openxmlformats.org/officeDocument/2006/relationships/hyperlink" Target="http://naturealerte.blogspot.co.uk/2011/06/17052011france-le-pesticide-cruiser-osr.html"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fr.wikipedia.org/wiki/Insecte" TargetMode="External"/><Relationship Id="rId3" Type="http://schemas.openxmlformats.org/officeDocument/2006/relationships/hyperlink" Target="https://fr.wikipedia.org/wiki/Produit_phytopharmaceutique" TargetMode="External"/><Relationship Id="rId7" Type="http://schemas.openxmlformats.org/officeDocument/2006/relationships/hyperlink" Target="https://fr.wikipedia.org/wiki/Lutte_int%C3%A9gr%C3%A9e" TargetMode="External"/><Relationship Id="rId2" Type="http://schemas.openxmlformats.org/officeDocument/2006/relationships/hyperlink" Target="https://fr.wikipedia.org/w/index.php?title=%C3%89chenillage&amp;action=edit&amp;redlink=1" TargetMode="External"/><Relationship Id="rId1" Type="http://schemas.openxmlformats.org/officeDocument/2006/relationships/slideLayout" Target="../slideLayouts/slideLayout7.xml"/><Relationship Id="rId6" Type="http://schemas.openxmlformats.org/officeDocument/2006/relationships/hyperlink" Target="https://fr.wikipedia.org/wiki/Agriculture_biologique" TargetMode="External"/><Relationship Id="rId5" Type="http://schemas.openxmlformats.org/officeDocument/2006/relationships/hyperlink" Target="https://fr.wikipedia.org/wiki/Ph%C3%A9romone" TargetMode="External"/><Relationship Id="rId4" Type="http://schemas.openxmlformats.org/officeDocument/2006/relationships/hyperlink" Target="https://fr.wikipedia.org/wiki/Lutte_biologique" TargetMode="External"/><Relationship Id="rId9" Type="http://schemas.openxmlformats.org/officeDocument/2006/relationships/hyperlink" Target="https://fr.wikipedia.org/wiki/Nuisibl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hyperlink" Target="https://fr.wikipedia.org/wiki/Riz_dor%C3%A9"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http://ecologue.free.fr/lutte_bio.html"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slideplayer.fr/slide/3174185/" TargetMode="External"/><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hyperlink" Target="https://fr.wikipedia.org/wiki/Produit_phytosanitaire"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s://fr.wikipedia.org/wiki/Termite" TargetMode="External"/><Relationship Id="rId2" Type="http://schemas.openxmlformats.org/officeDocument/2006/relationships/hyperlink" Target="https://fr.wikipedia.org/wiki/D%C3%A9pr%C3%A9dateur" TargetMode="External"/><Relationship Id="rId1" Type="http://schemas.openxmlformats.org/officeDocument/2006/relationships/slideLayout" Target="../slideLayouts/slideLayout7.xml"/><Relationship Id="rId5" Type="http://schemas.openxmlformats.org/officeDocument/2006/relationships/hyperlink" Target="https://www.jardiner-autrement.fr/glossaire/invasive/" TargetMode="External"/><Relationship Id="rId4" Type="http://schemas.openxmlformats.org/officeDocument/2006/relationships/image" Target="../media/image125.jp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eg"/><Relationship Id="rId7" Type="http://schemas.openxmlformats.org/officeDocument/2006/relationships/hyperlink" Target="http://www.irac-online.org/content/uploads/2009/09/Resistance-The-Facts.pdf"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hyperlink" Target="http://www.irac-online.org/" TargetMode="External"/><Relationship Id="rId5" Type="http://schemas.openxmlformats.org/officeDocument/2006/relationships/image" Target="../media/image26.jpeg"/><Relationship Id="rId4" Type="http://schemas.openxmlformats.org/officeDocument/2006/relationships/hyperlink" Target="http://perso.univ-rennes1.fr/anne-marie.cortesero/L3/cours12009.pdf"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www.vegactu.com/actualite/tout-ce-que-vous-avez-toujours-voulu-savoir-sur-les-pesticides-21904/" TargetMode="External"/><Relationship Id="rId7" Type="http://schemas.openxmlformats.org/officeDocument/2006/relationships/hyperlink" Target="https://fr.wikipedia.org/wiki/Lutte_biologique" TargetMode="External"/><Relationship Id="rId2" Type="http://schemas.openxmlformats.org/officeDocument/2006/relationships/hyperlink" Target="https://fr.wikipedia.org/wiki/Agriculture_biologique" TargetMode="External"/><Relationship Id="rId1" Type="http://schemas.openxmlformats.org/officeDocument/2006/relationships/slideLayout" Target="../slideLayouts/slideLayout7.xml"/><Relationship Id="rId6" Type="http://schemas.openxmlformats.org/officeDocument/2006/relationships/hyperlink" Target="https://fr.wikipedia.org/wiki/Nuisible" TargetMode="External"/><Relationship Id="rId5" Type="http://schemas.openxmlformats.org/officeDocument/2006/relationships/hyperlink" Target="https://fr.wikipedia.org/wiki/Insecte" TargetMode="External"/><Relationship Id="rId4" Type="http://schemas.openxmlformats.org/officeDocument/2006/relationships/image" Target="../media/image126.jpg"/></Relationships>
</file>

<file path=ppt/slides/_rels/slide91.xml.rels><?xml version="1.0" encoding="UTF-8" standalone="yes"?>
<Relationships xmlns="http://schemas.openxmlformats.org/package/2006/relationships"><Relationship Id="rId8" Type="http://schemas.openxmlformats.org/officeDocument/2006/relationships/hyperlink" Target="http://dictionnaire.sensagent.leparisien.fr/Jardin_potager/fr-fr/" TargetMode="External"/><Relationship Id="rId13" Type="http://schemas.openxmlformats.org/officeDocument/2006/relationships/hyperlink" Target="http://dictionnaire.sensagent.leparisien.fr/Pesticide/fr-fr/" TargetMode="External"/><Relationship Id="rId18" Type="http://schemas.openxmlformats.org/officeDocument/2006/relationships/hyperlink" Target="http://agriculture.gouv.fr/quest-ce-quun-auxiliaire-de-culture" TargetMode="External"/><Relationship Id="rId3" Type="http://schemas.openxmlformats.org/officeDocument/2006/relationships/hyperlink" Target="http://dictionnaire.sensagent.leparisien.fr/Horticulture/fr-fr/" TargetMode="External"/><Relationship Id="rId21" Type="http://schemas.openxmlformats.org/officeDocument/2006/relationships/hyperlink" Target="https://www.agriculture-nouvelle.fr/qu-est-ce-qu-un-intrant/" TargetMode="External"/><Relationship Id="rId7" Type="http://schemas.openxmlformats.org/officeDocument/2006/relationships/hyperlink" Target="http://dictionnaire.sensagent.leparisien.fr/All%C3%A9lopathie/fr-fr/" TargetMode="External"/><Relationship Id="rId12" Type="http://schemas.openxmlformats.org/officeDocument/2006/relationships/hyperlink" Target="http://dictionnaire.sensagent.leparisien.fr/Pr%C3%A9dateur/fr-fr/" TargetMode="External"/><Relationship Id="rId17" Type="http://schemas.openxmlformats.org/officeDocument/2006/relationships/hyperlink" Target="http://dictionnaire.sensagent.leparisien.fr/Jardinage_biologique/fr-fr/" TargetMode="External"/><Relationship Id="rId2" Type="http://schemas.openxmlformats.org/officeDocument/2006/relationships/hyperlink" Target="http://dictionnaire.sensagent.leparisien.fr/Botanique/fr-fr/" TargetMode="External"/><Relationship Id="rId16" Type="http://schemas.openxmlformats.org/officeDocument/2006/relationships/hyperlink" Target="http://dictionnaire.sensagent.leparisien.fr/Agriculture_biologique/fr-fr/" TargetMode="External"/><Relationship Id="rId20" Type="http://schemas.openxmlformats.org/officeDocument/2006/relationships/hyperlink" Target="http://dicoagroecologie.fr/encyclopedie/agroecologie/" TargetMode="External"/><Relationship Id="rId1" Type="http://schemas.openxmlformats.org/officeDocument/2006/relationships/slideLayout" Target="../slideLayouts/slideLayout7.xml"/><Relationship Id="rId6" Type="http://schemas.openxmlformats.org/officeDocument/2006/relationships/hyperlink" Target="http://dictionnaire.sensagent.leparisien.fr/Adventice/fr-fr/" TargetMode="External"/><Relationship Id="rId11" Type="http://schemas.openxmlformats.org/officeDocument/2006/relationships/hyperlink" Target="http://dictionnaire.sensagent.leparisien.fr/Maladies_cryptogamiques/fr-fr/" TargetMode="External"/><Relationship Id="rId5" Type="http://schemas.openxmlformats.org/officeDocument/2006/relationships/hyperlink" Target="http://dictionnaire.sensagent.leparisien.fr/Insecte/fr-fr/" TargetMode="External"/><Relationship Id="rId15" Type="http://schemas.openxmlformats.org/officeDocument/2006/relationships/hyperlink" Target="http://dictionnaire.sensagent.leparisien.fr/Agriculture_int%C3%A9gr%C3%A9e/fr-fr/" TargetMode="External"/><Relationship Id="rId10" Type="http://schemas.openxmlformats.org/officeDocument/2006/relationships/hyperlink" Target="http://dictionnaire.sensagent.leparisien.fr/Aubergine/fr-fr/" TargetMode="External"/><Relationship Id="rId19" Type="http://schemas.openxmlformats.org/officeDocument/2006/relationships/hyperlink" Target="https://fr.wikipedia.org/wiki/Insecte_ravageur" TargetMode="External"/><Relationship Id="rId4" Type="http://schemas.openxmlformats.org/officeDocument/2006/relationships/hyperlink" Target="http://dictionnaire.sensagent.leparisien.fr/Fertilisation/fr-fr/" TargetMode="External"/><Relationship Id="rId9" Type="http://schemas.openxmlformats.org/officeDocument/2006/relationships/hyperlink" Target="http://dictionnaire.sensagent.leparisien.fr/Pomme_de_terre/fr-fr/" TargetMode="External"/><Relationship Id="rId14" Type="http://schemas.openxmlformats.org/officeDocument/2006/relationships/hyperlink" Target="http://dictionnaire.sensagent.leparisien.fr/Agriculture_raisonn%C3%A9e/fr-fr/"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www.agencebio.org/" TargetMode="External"/><Relationship Id="rId13" Type="http://schemas.openxmlformats.org/officeDocument/2006/relationships/hyperlink" Target="http://www.semences-biologiques.org/" TargetMode="External"/><Relationship Id="rId3" Type="http://schemas.openxmlformats.org/officeDocument/2006/relationships/hyperlink" Target="https://www.synabio.com/" TargetMode="External"/><Relationship Id="rId7" Type="http://schemas.openxmlformats.org/officeDocument/2006/relationships/hyperlink" Target="http://www.abiodoc.com/" TargetMode="External"/><Relationship Id="rId12" Type="http://schemas.openxmlformats.org/officeDocument/2006/relationships/hyperlink" Target="mailto:semencebio@gnis.fr" TargetMode="External"/><Relationship Id="rId2" Type="http://schemas.openxmlformats.org/officeDocument/2006/relationships/hyperlink" Target="http://www.fnab.org/" TargetMode="External"/><Relationship Id="rId1" Type="http://schemas.openxmlformats.org/officeDocument/2006/relationships/slideLayout" Target="../slideLayouts/slideLayout7.xml"/><Relationship Id="rId6" Type="http://schemas.openxmlformats.org/officeDocument/2006/relationships/hyperlink" Target="mailto:abiodoc@educagri.fr" TargetMode="External"/><Relationship Id="rId11" Type="http://schemas.openxmlformats.org/officeDocument/2006/relationships/hyperlink" Target="http://www.itab.asso.fr/" TargetMode="External"/><Relationship Id="rId5" Type="http://schemas.openxmlformats.org/officeDocument/2006/relationships/hyperlink" Target="http://synadisbio.com/" TargetMode="External"/><Relationship Id="rId10" Type="http://schemas.openxmlformats.org/officeDocument/2006/relationships/hyperlink" Target="http://www.ecocert.com/" TargetMode="External"/><Relationship Id="rId4" Type="http://schemas.openxmlformats.org/officeDocument/2006/relationships/hyperlink" Target="mailto:contact@synadisbio.com" TargetMode="External"/><Relationship Id="rId9" Type="http://schemas.openxmlformats.org/officeDocument/2006/relationships/hyperlink" Target="http://www.ecocert.fr/"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mailto:contact@aprobio.fr" TargetMode="External"/><Relationship Id="rId13" Type="http://schemas.openxmlformats.org/officeDocument/2006/relationships/hyperlink" Target="mailto:headoffice@ifoam.bio" TargetMode="External"/><Relationship Id="rId3" Type="http://schemas.openxmlformats.org/officeDocument/2006/relationships/hyperlink" Target="https://interfelbio.wordpress.com/" TargetMode="External"/><Relationship Id="rId7" Type="http://schemas.openxmlformats.org/officeDocument/2006/relationships/hyperlink" Target="http://www.aprobio.fr/apb/docs/BRIO.pdf" TargetMode="External"/><Relationship Id="rId12" Type="http://schemas.openxmlformats.org/officeDocument/2006/relationships/hyperlink" Target="http://www.chambres-agriculture.fr/" TargetMode="External"/><Relationship Id="rId2" Type="http://schemas.openxmlformats.org/officeDocument/2006/relationships/hyperlink" Target="http://www.bio-bretagne-ibb.fr/" TargetMode="External"/><Relationship Id="rId16" Type="http://schemas.openxmlformats.org/officeDocument/2006/relationships/hyperlink" Target="https://www.ifoam-eu.org/" TargetMode="External"/><Relationship Id="rId1" Type="http://schemas.openxmlformats.org/officeDocument/2006/relationships/slideLayout" Target="../slideLayouts/slideLayout7.xml"/><Relationship Id="rId6" Type="http://schemas.openxmlformats.org/officeDocument/2006/relationships/hyperlink" Target="http://www.biolineaires.com/articles/region/363-brio.html" TargetMode="External"/><Relationship Id="rId11" Type="http://schemas.openxmlformats.org/officeDocument/2006/relationships/hyperlink" Target="http://www.acta.asso.fr/menu/contacts.html" TargetMode="External"/><Relationship Id="rId5" Type="http://schemas.openxmlformats.org/officeDocument/2006/relationships/hyperlink" Target="mailto:evelyne.messager@brio.interprobio.org" TargetMode="External"/><Relationship Id="rId15" Type="http://schemas.openxmlformats.org/officeDocument/2006/relationships/hyperlink" Target="https://fr.wikipedia.org/wiki/International_Federation_of_Organic_Agriculture_Movements" TargetMode="External"/><Relationship Id="rId10" Type="http://schemas.openxmlformats.org/officeDocument/2006/relationships/hyperlink" Target="http://www.acta.asso.fr/" TargetMode="External"/><Relationship Id="rId4" Type="http://schemas.openxmlformats.org/officeDocument/2006/relationships/hyperlink" Target="http://www.interfel.com/fr/le-bio/" TargetMode="External"/><Relationship Id="rId9" Type="http://schemas.openxmlformats.org/officeDocument/2006/relationships/hyperlink" Target="http://www.aprobio.fr/" TargetMode="External"/><Relationship Id="rId14" Type="http://schemas.openxmlformats.org/officeDocument/2006/relationships/hyperlink" Target="https://www.ifoam.bio/"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lideplayer.fr/slide/177429/" TargetMode="External"/><Relationship Id="rId13" Type="http://schemas.openxmlformats.org/officeDocument/2006/relationships/hyperlink" Target="http://slideplayer.fr/user/486934/" TargetMode="External"/><Relationship Id="rId18" Type="http://schemas.openxmlformats.org/officeDocument/2006/relationships/hyperlink" Target="http://slideplayer.fr/slide/1394496/" TargetMode="External"/><Relationship Id="rId3" Type="http://schemas.openxmlformats.org/officeDocument/2006/relationships/hyperlink" Target="https://fr-fr.facebook.com/RevueBiofil" TargetMode="External"/><Relationship Id="rId7" Type="http://schemas.openxmlformats.org/officeDocument/2006/relationships/hyperlink" Target="http://www.bio-dynamie.org/" TargetMode="External"/><Relationship Id="rId12" Type="http://schemas.openxmlformats.org/officeDocument/2006/relationships/hyperlink" Target="http://slideplayer.fr/slide/1146238/" TargetMode="External"/><Relationship Id="rId17" Type="http://schemas.openxmlformats.org/officeDocument/2006/relationships/hyperlink" Target="http://slideplayer.fr/user/1462131/" TargetMode="External"/><Relationship Id="rId2" Type="http://schemas.openxmlformats.org/officeDocument/2006/relationships/hyperlink" Target="http://www.biofil.fr/" TargetMode="External"/><Relationship Id="rId16" Type="http://schemas.openxmlformats.org/officeDocument/2006/relationships/hyperlink" Target="http://slideplayer.fr/slide/1184282/" TargetMode="External"/><Relationship Id="rId20" Type="http://schemas.openxmlformats.org/officeDocument/2006/relationships/hyperlink" Target="http://www.doc-developpement-durable.org/documents-agronomiques/protection-des-cultures-contre-les-parasites.pdf" TargetMode="External"/><Relationship Id="rId1" Type="http://schemas.openxmlformats.org/officeDocument/2006/relationships/slideLayout" Target="../slideLayouts/slideLayout7.xml"/><Relationship Id="rId6" Type="http://schemas.openxmlformats.org/officeDocument/2006/relationships/hyperlink" Target="http://www.agrobio-bretagne.org/symbiose/" TargetMode="External"/><Relationship Id="rId11" Type="http://schemas.openxmlformats.org/officeDocument/2006/relationships/hyperlink" Target="http://slideplayer.fr/user/1155523/" TargetMode="External"/><Relationship Id="rId5" Type="http://schemas.openxmlformats.org/officeDocument/2006/relationships/hyperlink" Target="http://www.biolineaires.com/" TargetMode="External"/><Relationship Id="rId15" Type="http://schemas.openxmlformats.org/officeDocument/2006/relationships/hyperlink" Target="http://slideplayer.fr/user/1193645/" TargetMode="External"/><Relationship Id="rId10" Type="http://schemas.openxmlformats.org/officeDocument/2006/relationships/hyperlink" Target="http://slideplayer.fr/slide/492905/" TargetMode="External"/><Relationship Id="rId19" Type="http://schemas.openxmlformats.org/officeDocument/2006/relationships/hyperlink" Target="http://www.doc-developpement-durable.org/documents-agronomiques/AmeliorationFertiliteDesSols.pdf" TargetMode="External"/><Relationship Id="rId4" Type="http://schemas.openxmlformats.org/officeDocument/2006/relationships/hyperlink" Target="http://www.abiodoc.com/" TargetMode="External"/><Relationship Id="rId9" Type="http://schemas.openxmlformats.org/officeDocument/2006/relationships/hyperlink" Target="http://slideplayer.fr/user/493954/" TargetMode="External"/><Relationship Id="rId14" Type="http://schemas.openxmlformats.org/officeDocument/2006/relationships/hyperlink" Target="http://slideplayer.fr/slide/485885/"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inra-dam-front-resources-cdn.brainsonic.com/ressources/afile/362783-745d0-resource-rapport-final-bec-hellouin.pdf" TargetMode="External"/><Relationship Id="rId2" Type="http://schemas.openxmlformats.org/officeDocument/2006/relationships/hyperlink" Target="http://www.fermedubec.com/sylva/Rapport_n_6_DTEmaraichage_final_2017.pdf" TargetMode="External"/><Relationship Id="rId1" Type="http://schemas.openxmlformats.org/officeDocument/2006/relationships/slideLayout" Target="../slideLayouts/slideLayout7.xml"/><Relationship Id="rId4" Type="http://schemas.openxmlformats.org/officeDocument/2006/relationships/hyperlink" Target="http://www.fermedubec.com/Institut%20Sylva%20-%20Etude%20Maraichage%20permaculturel%20et%20performance%20economique%20-%20Rapport%20d'etape%20janvier%202014.pdf"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s://fr.wikipedia.org/wiki/Agriculture_biologique" TargetMode="External"/><Relationship Id="rId13" Type="http://schemas.openxmlformats.org/officeDocument/2006/relationships/hyperlink" Target="https://www.passerelleco.info/" TargetMode="External"/><Relationship Id="rId18" Type="http://schemas.openxmlformats.org/officeDocument/2006/relationships/hyperlink" Target="http://tp-bio.e-monsite.com/pages/presentation.html" TargetMode="External"/><Relationship Id="rId26" Type="http://schemas.openxmlformats.org/officeDocument/2006/relationships/hyperlink" Target="http://www.fermedubec.com/" TargetMode="External"/><Relationship Id="rId3" Type="http://schemas.openxmlformats.org/officeDocument/2006/relationships/hyperlink" Target="http://www.agencebio.org/" TargetMode="External"/><Relationship Id="rId21" Type="http://schemas.openxmlformats.org/officeDocument/2006/relationships/hyperlink" Target="http://agriculture-de-conservation.com/" TargetMode="External"/><Relationship Id="rId7" Type="http://schemas.openxmlformats.org/officeDocument/2006/relationships/hyperlink" Target="http://agriculture.gouv.fr/lagriculture-biologique-ab" TargetMode="External"/><Relationship Id="rId12" Type="http://schemas.openxmlformats.org/officeDocument/2006/relationships/hyperlink" Target="https://rodaleinstitute.org/" TargetMode="External"/><Relationship Id="rId17" Type="http://schemas.openxmlformats.org/officeDocument/2006/relationships/hyperlink" Target="http://teca.fao.org/fr/read/8558" TargetMode="External"/><Relationship Id="rId25" Type="http://schemas.openxmlformats.org/officeDocument/2006/relationships/hyperlink" Target="http://web04.univ-lorraine.fr/ENSAIA/marie/web/ntic/pages/2010/gilhod.html" TargetMode="External"/><Relationship Id="rId2" Type="http://schemas.openxmlformats.org/officeDocument/2006/relationships/hyperlink" Target="http://www.produirebioenbretagne.fr/" TargetMode="External"/><Relationship Id="rId16" Type="http://schemas.openxmlformats.org/officeDocument/2006/relationships/hyperlink" Target="https://www.produire-bio.fr/cest-quoi-la-bio/acteurs-institutionnels/" TargetMode="External"/><Relationship Id="rId20" Type="http://schemas.openxmlformats.org/officeDocument/2006/relationships/hyperlink" Target="http://agriculture-de-conservation.com/Rotation-et-salissement.html" TargetMode="External"/><Relationship Id="rId1" Type="http://schemas.openxmlformats.org/officeDocument/2006/relationships/slideLayout" Target="../slideLayouts/slideLayout7.xml"/><Relationship Id="rId6" Type="http://schemas.openxmlformats.org/officeDocument/2006/relationships/hyperlink" Target="https://abiodoc.docressources.fr/doc_num.php?explnum_id=1336" TargetMode="External"/><Relationship Id="rId11" Type="http://schemas.openxmlformats.org/officeDocument/2006/relationships/hyperlink" Target="https://www.colibris-lemouvement.org/" TargetMode="External"/><Relationship Id="rId24" Type="http://schemas.openxmlformats.org/officeDocument/2006/relationships/hyperlink" Target="http://www.osi-perception.org/AGRECOLOGIE-UNE-GESTION-DURABLE.html" TargetMode="External"/><Relationship Id="rId5" Type="http://schemas.openxmlformats.org/officeDocument/2006/relationships/hyperlink" Target="http://annuaire.agencebio.org/" TargetMode="External"/><Relationship Id="rId15" Type="http://schemas.openxmlformats.org/officeDocument/2006/relationships/hyperlink" Target="http://www.monjardinenpermaculture.fr/" TargetMode="External"/><Relationship Id="rId23" Type="http://schemas.openxmlformats.org/officeDocument/2006/relationships/hyperlink" Target="https://www.agirpourlenvironnement.org/campagne/arguments/l-agriculture-biologique-c-est-quoi" TargetMode="External"/><Relationship Id="rId28" Type="http://schemas.openxmlformats.org/officeDocument/2006/relationships/hyperlink" Target="https://fr-fr.facebook.com/Permavenir/" TargetMode="External"/><Relationship Id="rId10" Type="http://schemas.openxmlformats.org/officeDocument/2006/relationships/hyperlink" Target="https://www.terre-net.fr/agriculture-biologique/t129" TargetMode="External"/><Relationship Id="rId19" Type="http://schemas.openxmlformats.org/officeDocument/2006/relationships/hyperlink" Target="http://www.pseudo-sciences.org/spip.php?article1980" TargetMode="External"/><Relationship Id="rId4" Type="http://schemas.openxmlformats.org/officeDocument/2006/relationships/hyperlink" Target="https://www.produire-bio.fr/" TargetMode="External"/><Relationship Id="rId9" Type="http://schemas.openxmlformats.org/officeDocument/2006/relationships/hyperlink" Target="https://www.terre-net.fr/" TargetMode="External"/><Relationship Id="rId14" Type="http://schemas.openxmlformats.org/officeDocument/2006/relationships/hyperlink" Target="https://reporterre.net/" TargetMode="External"/><Relationship Id="rId22" Type="http://schemas.openxmlformats.org/officeDocument/2006/relationships/hyperlink" Target="http://www.agroof.net/agroof_edition/cahierDVD01.html" TargetMode="External"/><Relationship Id="rId27" Type="http://schemas.openxmlformats.org/officeDocument/2006/relationships/hyperlink" Target="http://www.semencespaysannes.org/"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www.la-croix.com/Debats/Forum-et-debats/France-soutient-elle-assez-agriculture-biologique-2017-08-02-1200867147" TargetMode="External"/><Relationship Id="rId13" Type="http://schemas.openxmlformats.org/officeDocument/2006/relationships/hyperlink" Target="http://rhone-alpes.synagri.com/synagri/pj.nsf/TECHPJPARCLEF/13514/$File/Fiches_AB-verger.pdf?OpenElement" TargetMode="External"/><Relationship Id="rId3" Type="http://schemas.openxmlformats.org/officeDocument/2006/relationships/hyperlink" Target="https://etudes-economiques.credit-agricole.com/medias/Prisme15_nov2016.pdf" TargetMode="External"/><Relationship Id="rId7" Type="http://schemas.openxmlformats.org/officeDocument/2006/relationships/hyperlink" Target="https://www.la-croix.com/Economie/France/Le-gouvernement-reoriente-aides-lagriculture-biologique-2017-09-21-1200878701" TargetMode="External"/><Relationship Id="rId12" Type="http://schemas.openxmlformats.org/officeDocument/2006/relationships/hyperlink" Target="http://www.lavoixdunord.fr/138266/article/2017-03-26/conversion-au-bio-le-risque-prendre-pour-retrouver-le-gout-du-metier" TargetMode="External"/><Relationship Id="rId2" Type="http://schemas.openxmlformats.org/officeDocument/2006/relationships/hyperlink" Target="http://www.pleinchamp.com/actualites-generales/actualites/le-bio-la-rentabilite-comparee-de-l-agriculture-bio-et-conventionnelle-fait-l-objet-de-rapports-contrastes-2-2" TargetMode="External"/><Relationship Id="rId1" Type="http://schemas.openxmlformats.org/officeDocument/2006/relationships/slideLayout" Target="../slideLayouts/slideLayout7.xml"/><Relationship Id="rId6" Type="http://schemas.openxmlformats.org/officeDocument/2006/relationships/hyperlink" Target="https://www.lesechos.fr/industrie-services/conso-distribution/010198642712-bio-lufc-que-choisir-part-en-guerre-contre-les-distributeurs-2110240.php" TargetMode="External"/><Relationship Id="rId11" Type="http://schemas.openxmlformats.org/officeDocument/2006/relationships/hyperlink" Target="https://fr.quora.com/Peut-on-tous-manger-bio-Le-rendement-sera-t-il-suffisant-si-tous-les-agriculteurs-sy-mettent-Sans-parler-du-co%C3%BBt" TargetMode="External"/><Relationship Id="rId5" Type="http://schemas.openxmlformats.org/officeDocument/2006/relationships/hyperlink" Target="http://www.agrapresse.fr/l-agriculture-bio-face-aux-d-fis-du-changement-d-chelle-art426524-39.html?Itemid=362" TargetMode="External"/><Relationship Id="rId15" Type="http://schemas.openxmlformats.org/officeDocument/2006/relationships/hyperlink" Target="https://books.google.fr/books?isbn=2844441319" TargetMode="External"/><Relationship Id="rId10" Type="http://schemas.openxmlformats.org/officeDocument/2006/relationships/hyperlink" Target="http://seppi.over-blog.com/2015/07/des-agriculteurs-abandonnent-l-agriculture-biologique-malgre-l-attrait-de-prix-plus-eleves.html" TargetMode="External"/><Relationship Id="rId4" Type="http://schemas.openxmlformats.org/officeDocument/2006/relationships/hyperlink" Target="http://www.wikiagri.fr/articles/agriculture-bio-pas-dexpansion-sans-produits-bon-marche/10799" TargetMode="External"/><Relationship Id="rId9" Type="http://schemas.openxmlformats.org/officeDocument/2006/relationships/hyperlink" Target="http://www.ladepeche.fr/article/2017/08/04/2622634-la-baisse-des-aides-menace-la-production-bio.html" TargetMode="External"/><Relationship Id="rId14" Type="http://schemas.openxmlformats.org/officeDocument/2006/relationships/hyperlink" Target="https://books.google.fr/books?isbn=2912199123" TargetMode="External"/></Relationships>
</file>

<file path=ppt/slides/_rels/slide98.xml.rels><?xml version="1.0" encoding="UTF-8" standalone="yes"?>
<Relationships xmlns="http://schemas.openxmlformats.org/package/2006/relationships"><Relationship Id="rId8" Type="http://schemas.openxmlformats.org/officeDocument/2006/relationships/image" Target="../media/image127.jpg"/><Relationship Id="rId3" Type="http://schemas.openxmlformats.org/officeDocument/2006/relationships/hyperlink" Target="http://www.agencebio.org/connaitre-les-dispositifs-daides-publiques-linvestissement-mobilisables-par-les-acteurs-de-la-bio" TargetMode="External"/><Relationship Id="rId7" Type="http://schemas.openxmlformats.org/officeDocument/2006/relationships/hyperlink" Target="http://www.agencebio.org/espace-candidature-fonds-avenir-bio" TargetMode="External"/><Relationship Id="rId2" Type="http://schemas.openxmlformats.org/officeDocument/2006/relationships/hyperlink" Target="http://www.agencebio.org/connaitre-les-dispositifs-daides-publiques-aux-agriculteurs-specifiques-la-bio" TargetMode="External"/><Relationship Id="rId1" Type="http://schemas.openxmlformats.org/officeDocument/2006/relationships/slideLayout" Target="../slideLayouts/slideLayout7.xml"/><Relationship Id="rId6" Type="http://schemas.openxmlformats.org/officeDocument/2006/relationships/hyperlink" Target="http://www.agencebio.org/presentation-fonds-avenir-bio" TargetMode="External"/><Relationship Id="rId5" Type="http://schemas.openxmlformats.org/officeDocument/2006/relationships/hyperlink" Target="http://www.agencebio.org/les-organismes-de-financement-et-leur-implication-dans-le-developpement-de-lagriculture-biologique" TargetMode="External"/><Relationship Id="rId4" Type="http://schemas.openxmlformats.org/officeDocument/2006/relationships/hyperlink" Target="http://www.agencebio.org/les-outils-de-financement-complementaires-mobilisables-par-les-acteurs-de-la-bio" TargetMode="External"/><Relationship Id="rId9" Type="http://schemas.openxmlformats.org/officeDocument/2006/relationships/image" Target="../media/image128.png"/></Relationships>
</file>

<file path=ppt/slides/_rels/slide99.xml.rels><?xml version="1.0" encoding="UTF-8" standalone="yes"?>
<Relationships xmlns="http://schemas.openxmlformats.org/package/2006/relationships"><Relationship Id="rId8" Type="http://schemas.openxmlformats.org/officeDocument/2006/relationships/hyperlink" Target="http://information.tv5monde.com/en-continu/hausse-du-taux-de-glyphosate-dans-l-organisme-depuis-1994-en-californie-199451" TargetMode="External"/><Relationship Id="rId13" Type="http://schemas.openxmlformats.org/officeDocument/2006/relationships/hyperlink" Target="http://france3-regions.francetvinfo.fr/grand-est/aube-championne-france-utilisation-pesticides-dangereux-1354749.html" TargetMode="External"/><Relationship Id="rId3" Type="http://schemas.openxmlformats.org/officeDocument/2006/relationships/hyperlink" Target="http://information.tv5monde.com/en-continu/glyphosate-aller-le-plus-vite-possible-vers-la-fin-de-son-utilisation-199248" TargetMode="External"/><Relationship Id="rId7" Type="http://schemas.openxmlformats.org/officeDocument/2006/relationships/hyperlink" Target="https://www.rtbf.be/info/societe/detail_glyphosate-l-ue-sous-pression-vise-une-periode-d-utilisation-reduite?id=9745716" TargetMode="External"/><Relationship Id="rId12" Type="http://schemas.openxmlformats.org/officeDocument/2006/relationships/hyperlink" Target="http://www.lemonde.fr/planete/article/2017/10/25/renouvellement-de-la-licence-du-glyphosate-bruxelles-decide-de-reporter-le-vote_5205690_3244.html" TargetMode="External"/><Relationship Id="rId2" Type="http://schemas.openxmlformats.org/officeDocument/2006/relationships/hyperlink" Target="http://information.tv5monde.com/info/disparition-des-insectes-l-empoisonnement-agro-chimique-en-question-198588" TargetMode="External"/><Relationship Id="rId16" Type="http://schemas.openxmlformats.org/officeDocument/2006/relationships/hyperlink" Target="http://actu-environnement.com/" TargetMode="External"/><Relationship Id="rId1" Type="http://schemas.openxmlformats.org/officeDocument/2006/relationships/slideLayout" Target="../slideLayouts/slideLayout7.xml"/><Relationship Id="rId6" Type="http://schemas.openxmlformats.org/officeDocument/2006/relationships/hyperlink" Target="https://agenceurope.eu/fr/accueil.html" TargetMode="External"/><Relationship Id="rId11" Type="http://schemas.openxmlformats.org/officeDocument/2006/relationships/hyperlink" Target="http://www.lemonde.fr/planete/article/2017/10/25/cher-decideur-la-lettre-des-industriels-en-faveur-du-glyphosate_5205645_3244.html" TargetMode="External"/><Relationship Id="rId5" Type="http://schemas.openxmlformats.org/officeDocument/2006/relationships/hyperlink" Target="http://lemonde.fr/" TargetMode="External"/><Relationship Id="rId15" Type="http://schemas.openxmlformats.org/officeDocument/2006/relationships/hyperlink" Target="https://www.actu-environnement.com/ae/news/glyphosate-renouvellement-dix-ans-quatre-france-allemagne-29924.php4" TargetMode="External"/><Relationship Id="rId10" Type="http://schemas.openxmlformats.org/officeDocument/2006/relationships/hyperlink" Target="http://www.lemonde.fr/planete/article/2017/10/25/bras-de-fer-en-europe-sur-le-glyphosate_5205620_3244.html" TargetMode="External"/><Relationship Id="rId4" Type="http://schemas.openxmlformats.org/officeDocument/2006/relationships/hyperlink" Target="http://www.lemonde.fr/planete/article/2017/10/24/pesticides-le-parlement-europeen-vote-en-faveur-de-la-disparition-du-glyphosate-d-ici-a-2022_5205239_3244.html" TargetMode="External"/><Relationship Id="rId9" Type="http://schemas.openxmlformats.org/officeDocument/2006/relationships/hyperlink" Target="http://information.tv5monde.com/en-continu/glyphosate-la-bataille-du-diagnostic-sanitaire-199472" TargetMode="External"/><Relationship Id="rId14" Type="http://schemas.openxmlformats.org/officeDocument/2006/relationships/hyperlink" Target="http://www.lemonde.fr/planete/article/2017/10/25/ce-qu-il-faut-retenir-des-negociations-europeennes-sur-la-prolongation-du-glyphosate_5205931_324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7D6780-2E9D-4E7A-BAB2-AA8CF8675837}"/>
              </a:ext>
            </a:extLst>
          </p:cNvPr>
          <p:cNvSpPr/>
          <p:nvPr/>
        </p:nvSpPr>
        <p:spPr>
          <a:xfrm>
            <a:off x="737930" y="0"/>
            <a:ext cx="10852010" cy="923330"/>
          </a:xfrm>
          <a:prstGeom prst="rect">
            <a:avLst/>
          </a:prstGeom>
        </p:spPr>
        <p:txBody>
          <a:bodyPr wrap="none">
            <a:spAutoFit/>
          </a:bodyPr>
          <a:lstStyle/>
          <a:p>
            <a:pPr algn="ctr"/>
            <a:r>
              <a:rPr lang="fr-FR" sz="5400" b="1" dirty="0">
                <a:solidFill>
                  <a:srgbClr val="008000"/>
                </a:solidFill>
              </a:rPr>
              <a:t>Les enjeux de l’agriculture biologique</a:t>
            </a:r>
          </a:p>
        </p:txBody>
      </p:sp>
      <p:sp>
        <p:nvSpPr>
          <p:cNvPr id="5" name="Espace réservé du numéro de diapositive 5">
            <a:extLst>
              <a:ext uri="{FF2B5EF4-FFF2-40B4-BE49-F238E27FC236}">
                <a16:creationId xmlns:a16="http://schemas.microsoft.com/office/drawing/2014/main" id="{5BB78088-04EA-42E4-9DE1-BC422BDF14A9}"/>
              </a:ext>
            </a:extLst>
          </p:cNvPr>
          <p:cNvSpPr>
            <a:spLocks noGrp="1"/>
          </p:cNvSpPr>
          <p:nvPr/>
        </p:nvSpPr>
        <p:spPr bwMode="auto">
          <a:xfrm>
            <a:off x="11589940" y="6446539"/>
            <a:ext cx="31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B2EB49A-F10F-474A-828F-9A6DAD613F1E}" type="slidenum">
              <a:rPr lang="fr-FR" altLang="fr-FR" sz="1200">
                <a:solidFill>
                  <a:srgbClr val="898989"/>
                </a:solidFill>
                <a:latin typeface="Times New Roman" panose="02020603050405020304" pitchFamily="18" charset="0"/>
              </a:rPr>
              <a:pPr algn="r" eaLnBrk="1" hangingPunct="1">
                <a:spcBef>
                  <a:spcPct val="0"/>
                </a:spcBef>
                <a:buFontTx/>
                <a:buNone/>
              </a:pPr>
              <a:t>1</a:t>
            </a:fld>
            <a:endParaRPr lang="fr-FR" altLang="fr-FR" sz="1200" dirty="0">
              <a:solidFill>
                <a:srgbClr val="898989"/>
              </a:solidFill>
              <a:latin typeface="Times New Roman" panose="02020603050405020304" pitchFamily="18" charset="0"/>
            </a:endParaRPr>
          </a:p>
        </p:txBody>
      </p:sp>
      <p:sp>
        <p:nvSpPr>
          <p:cNvPr id="6" name="ZoneTexte 6">
            <a:extLst>
              <a:ext uri="{FF2B5EF4-FFF2-40B4-BE49-F238E27FC236}">
                <a16:creationId xmlns:a16="http://schemas.microsoft.com/office/drawing/2014/main" id="{A25EDEB0-B0DC-407E-8797-24633FD248C7}"/>
              </a:ext>
            </a:extLst>
          </p:cNvPr>
          <p:cNvSpPr txBox="1">
            <a:spLocks noChangeArrowheads="1"/>
          </p:cNvSpPr>
          <p:nvPr/>
        </p:nvSpPr>
        <p:spPr bwMode="auto">
          <a:xfrm>
            <a:off x="4403207" y="1116654"/>
            <a:ext cx="3041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400" b="1" dirty="0">
                <a:solidFill>
                  <a:srgbClr val="341AF4"/>
                </a:solidFill>
                <a:latin typeface="Comic Sans MS" panose="030F0702030302020204" pitchFamily="66" charset="0"/>
              </a:rPr>
              <a:t>Benjamin LISAN, Paysagiste. </a:t>
            </a:r>
            <a:endParaRPr lang="fr-FR" altLang="fr-FR" sz="1200" b="1" dirty="0">
              <a:solidFill>
                <a:srgbClr val="341AF4"/>
              </a:solidFill>
              <a:latin typeface="Comic Sans MS" panose="030F0702030302020204" pitchFamily="66" charset="0"/>
            </a:endParaRPr>
          </a:p>
        </p:txBody>
      </p:sp>
      <p:pic>
        <p:nvPicPr>
          <p:cNvPr id="9" name="Image 8">
            <a:extLst>
              <a:ext uri="{FF2B5EF4-FFF2-40B4-BE49-F238E27FC236}">
                <a16:creationId xmlns:a16="http://schemas.microsoft.com/office/drawing/2014/main" id="{4F64CD11-9889-42D6-A6D3-D1AC18F2A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249" y="1617755"/>
            <a:ext cx="6057668" cy="5105009"/>
          </a:xfrm>
          <a:prstGeom prst="rect">
            <a:avLst/>
          </a:prstGeom>
        </p:spPr>
      </p:pic>
      <p:pic>
        <p:nvPicPr>
          <p:cNvPr id="11" name="Image 10" descr="Une image contenant légume, arbre, gâteau, table&#10;&#10;Description générée avec un niveau de confiance très élevé">
            <a:extLst>
              <a:ext uri="{FF2B5EF4-FFF2-40B4-BE49-F238E27FC236}">
                <a16:creationId xmlns:a16="http://schemas.microsoft.com/office/drawing/2014/main" id="{39BA8410-D2B1-4BBA-A0FD-C1707F7F5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65" y="2493859"/>
            <a:ext cx="2724150" cy="1676400"/>
          </a:xfrm>
          <a:prstGeom prst="rect">
            <a:avLst/>
          </a:prstGeom>
        </p:spPr>
      </p:pic>
      <p:pic>
        <p:nvPicPr>
          <p:cNvPr id="13" name="Image 12" descr="Une image contenant signe, arbre, extérieur, texte&#10;&#10;Description générée avec un niveau de confiance très élevé">
            <a:extLst>
              <a:ext uri="{FF2B5EF4-FFF2-40B4-BE49-F238E27FC236}">
                <a16:creationId xmlns:a16="http://schemas.microsoft.com/office/drawing/2014/main" id="{2628BCEB-332A-41D4-9461-40818A533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1342" y="2671862"/>
            <a:ext cx="2619375" cy="1743075"/>
          </a:xfrm>
          <a:prstGeom prst="rect">
            <a:avLst/>
          </a:prstGeom>
        </p:spPr>
      </p:pic>
      <p:sp>
        <p:nvSpPr>
          <p:cNvPr id="2" name="ZoneTexte 1">
            <a:extLst>
              <a:ext uri="{FF2B5EF4-FFF2-40B4-BE49-F238E27FC236}">
                <a16:creationId xmlns:a16="http://schemas.microsoft.com/office/drawing/2014/main" id="{CD0D47EF-175C-428D-AAD8-01EFE48344F6}"/>
              </a:ext>
            </a:extLst>
          </p:cNvPr>
          <p:cNvSpPr txBox="1"/>
          <p:nvPr/>
        </p:nvSpPr>
        <p:spPr>
          <a:xfrm>
            <a:off x="737930" y="6110344"/>
            <a:ext cx="2275319" cy="646331"/>
          </a:xfrm>
          <a:prstGeom prst="rect">
            <a:avLst/>
          </a:prstGeom>
          <a:noFill/>
        </p:spPr>
        <p:txBody>
          <a:bodyPr wrap="square" rtlCol="0">
            <a:spAutoFit/>
          </a:bodyPr>
          <a:lstStyle/>
          <a:p>
            <a:pPr algn="r"/>
            <a:r>
              <a:rPr lang="fr-FR" sz="1200" dirty="0"/>
              <a:t>Source : </a:t>
            </a:r>
            <a:r>
              <a:rPr lang="fr-FR" sz="1200" dirty="0">
                <a:hlinkClick r:id="rId5"/>
              </a:rPr>
              <a:t>http://agritech.tnau.ac.in/org_farm/orgfarm_introduction.html</a:t>
            </a:r>
            <a:r>
              <a:rPr lang="fr-FR" sz="1200" dirty="0"/>
              <a:t> </a:t>
            </a:r>
          </a:p>
        </p:txBody>
      </p:sp>
      <p:sp>
        <p:nvSpPr>
          <p:cNvPr id="3" name="ZoneTexte 2">
            <a:extLst>
              <a:ext uri="{FF2B5EF4-FFF2-40B4-BE49-F238E27FC236}">
                <a16:creationId xmlns:a16="http://schemas.microsoft.com/office/drawing/2014/main" id="{2A92D1A1-4DBE-448D-A229-E42E5ABCB0E6}"/>
              </a:ext>
            </a:extLst>
          </p:cNvPr>
          <p:cNvSpPr txBox="1"/>
          <p:nvPr/>
        </p:nvSpPr>
        <p:spPr>
          <a:xfrm>
            <a:off x="170765" y="4170259"/>
            <a:ext cx="2724150" cy="830997"/>
          </a:xfrm>
          <a:prstGeom prst="rect">
            <a:avLst/>
          </a:prstGeom>
          <a:noFill/>
        </p:spPr>
        <p:txBody>
          <a:bodyPr wrap="square" rtlCol="0">
            <a:spAutoFit/>
          </a:bodyPr>
          <a:lstStyle/>
          <a:p>
            <a:pPr algn="ctr"/>
            <a:r>
              <a:rPr lang="fr-FR" sz="1200" dirty="0"/>
              <a:t>Source : </a:t>
            </a:r>
            <a:r>
              <a:rPr lang="fr-FR" sz="1200" dirty="0">
                <a:hlinkClick r:id="rId6"/>
              </a:rPr>
              <a:t>http://www.foodsafetynews.com/2014/08/critic-of-organic-movement-is-a-flawed-messenger/#.WfSFoWi0MdU</a:t>
            </a:r>
            <a:r>
              <a:rPr lang="fr-FR" sz="1200" dirty="0"/>
              <a:t> </a:t>
            </a:r>
          </a:p>
        </p:txBody>
      </p:sp>
      <p:sp>
        <p:nvSpPr>
          <p:cNvPr id="7" name="ZoneTexte 6">
            <a:extLst>
              <a:ext uri="{FF2B5EF4-FFF2-40B4-BE49-F238E27FC236}">
                <a16:creationId xmlns:a16="http://schemas.microsoft.com/office/drawing/2014/main" id="{F3D2A34D-6D83-4D2E-8FEC-33393F2922FF}"/>
              </a:ext>
            </a:extLst>
          </p:cNvPr>
          <p:cNvSpPr txBox="1"/>
          <p:nvPr/>
        </p:nvSpPr>
        <p:spPr>
          <a:xfrm>
            <a:off x="9401342" y="4496696"/>
            <a:ext cx="2619375" cy="646331"/>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7"/>
              </a:rPr>
              <a:t>http://letsgrowtogether.ws/myth-busting-on-pesticides/</a:t>
            </a:r>
            <a:r>
              <a:rPr lang="fr-FR" sz="1200" dirty="0">
                <a:solidFill>
                  <a:srgbClr val="008000"/>
                </a:solidFill>
              </a:rPr>
              <a:t> </a:t>
            </a:r>
          </a:p>
        </p:txBody>
      </p:sp>
    </p:spTree>
    <p:extLst>
      <p:ext uri="{BB962C8B-B14F-4D97-AF65-F5344CB8AC3E}">
        <p14:creationId xmlns:p14="http://schemas.microsoft.com/office/powerpoint/2010/main" val="224446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E23519C-8ECE-4B3A-93D2-AA1EAA779FD8}"/>
              </a:ext>
            </a:extLst>
          </p:cNvPr>
          <p:cNvSpPr>
            <a:spLocks noGrp="1"/>
          </p:cNvSpPr>
          <p:nvPr>
            <p:ph type="ftr" sz="quarter" idx="11"/>
          </p:nvPr>
        </p:nvSpPr>
        <p:spPr>
          <a:xfrm>
            <a:off x="4464422" y="6508376"/>
            <a:ext cx="2591697" cy="349624"/>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39BE89C2-F5F7-4F95-8105-D6CC38F05C1A}"/>
              </a:ext>
            </a:extLst>
          </p:cNvPr>
          <p:cNvSpPr>
            <a:spLocks noGrp="1"/>
          </p:cNvSpPr>
          <p:nvPr>
            <p:ph type="sldNum" sz="quarter" idx="12"/>
          </p:nvPr>
        </p:nvSpPr>
        <p:spPr/>
        <p:txBody>
          <a:bodyPr/>
          <a:lstStyle/>
          <a:p>
            <a:fld id="{35EDA842-B766-4C63-B8B3-538762B3ED5C}" type="slidenum">
              <a:rPr lang="fr-FR" smtClean="0"/>
              <a:t>10</a:t>
            </a:fld>
            <a:endParaRPr lang="fr-FR" dirty="0"/>
          </a:p>
        </p:txBody>
      </p:sp>
      <p:sp>
        <p:nvSpPr>
          <p:cNvPr id="4" name="Rectangle 3">
            <a:extLst>
              <a:ext uri="{FF2B5EF4-FFF2-40B4-BE49-F238E27FC236}">
                <a16:creationId xmlns:a16="http://schemas.microsoft.com/office/drawing/2014/main" id="{AAD9750F-862F-4CF6-AE76-E18009E92B91}"/>
              </a:ext>
            </a:extLst>
          </p:cNvPr>
          <p:cNvSpPr/>
          <p:nvPr/>
        </p:nvSpPr>
        <p:spPr>
          <a:xfrm>
            <a:off x="347830" y="806825"/>
            <a:ext cx="11528611" cy="5632311"/>
          </a:xfrm>
          <a:prstGeom prst="rect">
            <a:avLst/>
          </a:prstGeom>
        </p:spPr>
        <p:txBody>
          <a:bodyPr wrap="square">
            <a:spAutoFit/>
          </a:bodyPr>
          <a:lstStyle/>
          <a:p>
            <a:r>
              <a:rPr lang="fr-FR" sz="2400" dirty="0">
                <a:solidFill>
                  <a:srgbClr val="C00000"/>
                </a:solidFill>
              </a:rPr>
              <a:t>En moins de trois décennies, les populations d’insectes ont probablement chuté de près de 80 % en Europe. C’est ce que suggère une étude internationale publiée mercredi 18 octobre par la revue </a:t>
            </a:r>
            <a:r>
              <a:rPr lang="fr-FR" sz="2400" i="1" dirty="0" err="1">
                <a:solidFill>
                  <a:srgbClr val="C00000"/>
                </a:solidFill>
              </a:rPr>
              <a:t>PLoS</a:t>
            </a:r>
            <a:r>
              <a:rPr lang="fr-FR" sz="2400" i="1" dirty="0">
                <a:solidFill>
                  <a:srgbClr val="C00000"/>
                </a:solidFill>
              </a:rPr>
              <a:t> One</a:t>
            </a:r>
            <a:r>
              <a:rPr lang="fr-FR" sz="2400" dirty="0">
                <a:solidFill>
                  <a:srgbClr val="C00000"/>
                </a:solidFill>
              </a:rPr>
              <a:t>, analysant des données de captures d’insectes réalisées depuis 1989 en Allemagne ; elle montre en outre que le déclin des abeilles domestiques, très médiatisé par le monde apicole, n’est que la part émergée d’un problème bien plus vaste.</a:t>
            </a:r>
          </a:p>
          <a:p>
            <a:r>
              <a:rPr lang="fr-FR" sz="2400" i="1" dirty="0">
                <a:solidFill>
                  <a:srgbClr val="C00000"/>
                </a:solidFill>
              </a:rPr>
              <a:t>« Nos résultats documentent un déclin dramatique des insectes volants, de 76 % en moyenne et jusqu’à 82 % au milieu de l’été, dans les aires protégées allemandes, en seulement vingt-sept ans</a:t>
            </a:r>
            <a:r>
              <a:rPr lang="fr-FR" sz="2400" dirty="0">
                <a:solidFill>
                  <a:srgbClr val="C00000"/>
                </a:solidFill>
              </a:rPr>
              <a:t>, écrivent Caspar </a:t>
            </a:r>
            <a:r>
              <a:rPr lang="fr-FR" sz="2400" dirty="0" err="1">
                <a:solidFill>
                  <a:srgbClr val="C00000"/>
                </a:solidFill>
              </a:rPr>
              <a:t>Hallmann</a:t>
            </a:r>
            <a:r>
              <a:rPr lang="fr-FR" sz="2400" dirty="0">
                <a:solidFill>
                  <a:srgbClr val="C00000"/>
                </a:solidFill>
              </a:rPr>
              <a:t> (université </a:t>
            </a:r>
            <a:r>
              <a:rPr lang="fr-FR" sz="2400" dirty="0" err="1">
                <a:solidFill>
                  <a:srgbClr val="C00000"/>
                </a:solidFill>
              </a:rPr>
              <a:t>Radboud</a:t>
            </a:r>
            <a:r>
              <a:rPr lang="fr-FR" sz="2400" dirty="0">
                <a:solidFill>
                  <a:srgbClr val="C00000"/>
                </a:solidFill>
              </a:rPr>
              <a:t>, Pays-Bas) et ses coauteurs. </a:t>
            </a:r>
            <a:r>
              <a:rPr lang="fr-FR" sz="2400" i="1" dirty="0">
                <a:solidFill>
                  <a:srgbClr val="C00000"/>
                </a:solidFill>
              </a:rPr>
              <a:t>Cela excède considérablement le déclin quantitatif, estimé à 58 %, des vertébrés sauvages depuis 1970. »</a:t>
            </a:r>
            <a:endParaRPr lang="fr-FR" sz="2400" dirty="0">
              <a:solidFill>
                <a:srgbClr val="C00000"/>
              </a:solidFill>
            </a:endParaRPr>
          </a:p>
          <a:p>
            <a:r>
              <a:rPr lang="fr-FR" sz="2400" b="1" dirty="0">
                <a:solidFill>
                  <a:srgbClr val="C00000"/>
                </a:solidFill>
              </a:rPr>
              <a:t>Le facteur majeur permettant d’expliquer un effondrement aussi rapide, avancent les auteurs, est l’intensification des pratiques agricoles (recours accru aux pesticides, aux engrais de synthèse, etc.). </a:t>
            </a:r>
            <a:r>
              <a:rPr lang="fr-FR" sz="2400" dirty="0">
                <a:solidFill>
                  <a:srgbClr val="C00000"/>
                </a:solidFill>
              </a:rPr>
              <a:t>Ce déclin catastrophique menace la chaîne alimentaire.</a:t>
            </a:r>
          </a:p>
          <a:p>
            <a:br>
              <a:rPr lang="fr-FR" sz="2400" dirty="0">
                <a:solidFill>
                  <a:srgbClr val="C00000"/>
                </a:solidFill>
              </a:rPr>
            </a:br>
            <a:r>
              <a:rPr lang="fr-FR" sz="1200" dirty="0"/>
              <a:t>Source : En trente ans, près de 80 % des insectes auraient disparu en Europe, Stéphane Foucart, 19.10.2017, </a:t>
            </a:r>
            <a:r>
              <a:rPr lang="fr-FR" sz="1200" dirty="0">
                <a:hlinkClick r:id="rId2"/>
              </a:rPr>
              <a:t>http://www.lemonde.fr/biodiversite/article/2017/10/18/en-trente-ans-pres-de-80-des-insectes-auraient-disparu-en-europe_5202939_1652692.html</a:t>
            </a:r>
            <a:r>
              <a:rPr lang="fr-FR" sz="1200" dirty="0"/>
              <a:t> </a:t>
            </a:r>
            <a:endParaRPr lang="fr-FR" sz="1200" dirty="0">
              <a:solidFill>
                <a:srgbClr val="C00000"/>
              </a:solidFill>
            </a:endParaRPr>
          </a:p>
        </p:txBody>
      </p:sp>
      <p:sp>
        <p:nvSpPr>
          <p:cNvPr id="5" name="Rectangle 4">
            <a:extLst>
              <a:ext uri="{FF2B5EF4-FFF2-40B4-BE49-F238E27FC236}">
                <a16:creationId xmlns:a16="http://schemas.microsoft.com/office/drawing/2014/main" id="{0B529A97-A1CF-443E-AFDC-DD5A8A758A1E}"/>
              </a:ext>
            </a:extLst>
          </p:cNvPr>
          <p:cNvSpPr/>
          <p:nvPr/>
        </p:nvSpPr>
        <p:spPr>
          <a:xfrm>
            <a:off x="347830" y="212028"/>
            <a:ext cx="9054353" cy="461665"/>
          </a:xfrm>
          <a:prstGeom prst="rect">
            <a:avLst/>
          </a:prstGeom>
        </p:spPr>
        <p:txBody>
          <a:bodyPr wrap="square">
            <a:spAutoFit/>
          </a:bodyPr>
          <a:lstStyle/>
          <a:p>
            <a:r>
              <a:rPr lang="fr-FR" sz="2400" b="1" dirty="0">
                <a:solidFill>
                  <a:srgbClr val="FF0000"/>
                </a:solidFill>
                <a:latin typeface="The Serif Office"/>
              </a:rPr>
              <a:t>En trente ans, près de 80 % des insectes auraient disparu en Europe</a:t>
            </a:r>
          </a:p>
        </p:txBody>
      </p:sp>
    </p:spTree>
    <p:extLst>
      <p:ext uri="{BB962C8B-B14F-4D97-AF65-F5344CB8AC3E}">
        <p14:creationId xmlns:p14="http://schemas.microsoft.com/office/powerpoint/2010/main" val="26434747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1575AC-2A77-4084-9B8C-97B395C290D6}"/>
              </a:ext>
            </a:extLst>
          </p:cNvPr>
          <p:cNvSpPr>
            <a:spLocks noGrp="1"/>
          </p:cNvSpPr>
          <p:nvPr>
            <p:ph type="ftr" sz="quarter" idx="11"/>
          </p:nvPr>
        </p:nvSpPr>
        <p:spPr>
          <a:xfrm>
            <a:off x="4242995"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0E4CD27-507D-46F1-AC67-63C7688D43E5}"/>
              </a:ext>
            </a:extLst>
          </p:cNvPr>
          <p:cNvSpPr>
            <a:spLocks noGrp="1"/>
          </p:cNvSpPr>
          <p:nvPr>
            <p:ph type="sldNum" sz="quarter" idx="12"/>
          </p:nvPr>
        </p:nvSpPr>
        <p:spPr>
          <a:xfrm>
            <a:off x="11570746" y="6262613"/>
            <a:ext cx="499334" cy="460524"/>
          </a:xfrm>
        </p:spPr>
        <p:txBody>
          <a:bodyPr/>
          <a:lstStyle/>
          <a:p>
            <a:fld id="{35EDA842-B766-4C63-B8B3-538762B3ED5C}" type="slidenum">
              <a:rPr lang="fr-FR" smtClean="0"/>
              <a:t>100</a:t>
            </a:fld>
            <a:endParaRPr lang="fr-FR"/>
          </a:p>
        </p:txBody>
      </p:sp>
      <p:sp>
        <p:nvSpPr>
          <p:cNvPr id="4" name="Rectangle 3">
            <a:extLst>
              <a:ext uri="{FF2B5EF4-FFF2-40B4-BE49-F238E27FC236}">
                <a16:creationId xmlns:a16="http://schemas.microsoft.com/office/drawing/2014/main" id="{FBC7BE9C-EF43-4DBE-A0DA-A7D0F502B396}"/>
              </a:ext>
            </a:extLst>
          </p:cNvPr>
          <p:cNvSpPr/>
          <p:nvPr/>
        </p:nvSpPr>
        <p:spPr>
          <a:xfrm>
            <a:off x="0" y="0"/>
            <a:ext cx="10010864" cy="461665"/>
          </a:xfrm>
          <a:prstGeom prst="rect">
            <a:avLst/>
          </a:prstGeom>
        </p:spPr>
        <p:txBody>
          <a:bodyPr wrap="square">
            <a:spAutoFit/>
          </a:bodyPr>
          <a:lstStyle/>
          <a:p>
            <a:pPr>
              <a:spcBef>
                <a:spcPct val="0"/>
              </a:spcBef>
            </a:pPr>
            <a:r>
              <a:rPr lang="fr-FR" altLang="fr-FR" sz="2400" b="1" dirty="0">
                <a:solidFill>
                  <a:srgbClr val="6600CC"/>
                </a:solidFill>
              </a:rPr>
              <a:t>Annexe 11</a:t>
            </a:r>
            <a:r>
              <a:rPr lang="fr-FR" altLang="fr-FR" sz="2400" b="1" dirty="0">
                <a:solidFill>
                  <a:srgbClr val="7030A0"/>
                </a:solidFill>
              </a:rPr>
              <a:t>. revue de presse glyphosate (compilation réalisée par la FNH) </a:t>
            </a:r>
          </a:p>
        </p:txBody>
      </p:sp>
      <p:sp>
        <p:nvSpPr>
          <p:cNvPr id="6" name="ZoneTexte 5">
            <a:extLst>
              <a:ext uri="{FF2B5EF4-FFF2-40B4-BE49-F238E27FC236}">
                <a16:creationId xmlns:a16="http://schemas.microsoft.com/office/drawing/2014/main" id="{30409417-29F6-4F92-BF56-8F013A352301}"/>
              </a:ext>
            </a:extLst>
          </p:cNvPr>
          <p:cNvSpPr txBox="1"/>
          <p:nvPr/>
        </p:nvSpPr>
        <p:spPr>
          <a:xfrm>
            <a:off x="96819" y="461665"/>
            <a:ext cx="11984019" cy="6340197"/>
          </a:xfrm>
          <a:prstGeom prst="rect">
            <a:avLst/>
          </a:prstGeom>
          <a:noFill/>
        </p:spPr>
        <p:txBody>
          <a:bodyPr wrap="square" rtlCol="0">
            <a:spAutoFit/>
          </a:bodyPr>
          <a:lstStyle/>
          <a:p>
            <a:r>
              <a:rPr lang="fr-FR" sz="1400" b="1" dirty="0"/>
              <a:t>14- </a:t>
            </a:r>
            <a:r>
              <a:rPr lang="fr-FR" sz="1400" b="1" u="sng" dirty="0">
                <a:hlinkClick r:id="rId2"/>
              </a:rPr>
              <a:t>Glyphosate : une extension plutôt qu'un renouvellement ?</a:t>
            </a:r>
            <a:r>
              <a:rPr lang="fr-FR" sz="1400" dirty="0"/>
              <a:t>, Le Journal de l’environnement, 25/10/17, </a:t>
            </a:r>
            <a:r>
              <a:rPr lang="fr-FR" sz="1400" dirty="0">
                <a:hlinkClick r:id="rId2"/>
              </a:rPr>
              <a:t>http://www.journaldelenvironnement.net/article/glyphosate-une-extension-plutot-qu-un-renouvellement,87367?xtor=RSS-31</a:t>
            </a:r>
            <a:endParaRPr lang="fr-FR" sz="1400" dirty="0"/>
          </a:p>
          <a:p>
            <a:r>
              <a:rPr lang="fr-FR" sz="1400" b="1" dirty="0"/>
              <a:t>15- </a:t>
            </a:r>
            <a:r>
              <a:rPr lang="fr-FR" sz="1400" b="1" u="sng" dirty="0">
                <a:hlinkClick r:id="rId3"/>
              </a:rPr>
              <a:t>Renoncer au glyphosate d'ici 4 ans : un objectif difficile à atteindre</a:t>
            </a:r>
            <a:r>
              <a:rPr lang="fr-FR" sz="1400" dirty="0"/>
              <a:t>, AFP, 25/10/17, 23:00, </a:t>
            </a:r>
            <a:r>
              <a:rPr lang="fr-FR" sz="1400" dirty="0">
                <a:hlinkClick r:id="rId3"/>
              </a:rPr>
              <a:t>http://information.tv5monde.com/en-continu/renoncer-au-glyphosate-d-ici-4-ans-un-objectif-difficile-atteindre-199692</a:t>
            </a:r>
            <a:endParaRPr lang="fr-FR" sz="1400" dirty="0"/>
          </a:p>
          <a:p>
            <a:r>
              <a:rPr lang="fr-FR" sz="1400" b="1" dirty="0"/>
              <a:t>16- </a:t>
            </a:r>
            <a:r>
              <a:rPr lang="fr-FR" sz="1400" b="1" u="sng" dirty="0">
                <a:hlinkClick r:id="rId4"/>
              </a:rPr>
              <a:t>Le casse-tête du glyphosate se prolonge pour l'UE</a:t>
            </a:r>
            <a:r>
              <a:rPr lang="fr-FR" sz="1400" dirty="0"/>
              <a:t>, AFP, 26/10/17, 00:00, </a:t>
            </a:r>
            <a:r>
              <a:rPr lang="fr-FR" sz="1400" dirty="0">
                <a:hlinkClick r:id="rId4"/>
              </a:rPr>
              <a:t>http://information.tv5monde.com/en-continu/le-casse-tete-du-glyphosate-se-prolonge-pour-l-ue-199527</a:t>
            </a:r>
            <a:endParaRPr lang="fr-FR" sz="1400" dirty="0"/>
          </a:p>
          <a:p>
            <a:r>
              <a:rPr lang="fr-FR" sz="1400" b="1" dirty="0"/>
              <a:t>17- </a:t>
            </a:r>
            <a:r>
              <a:rPr lang="fr-FR" sz="1400" b="1" u="sng" dirty="0">
                <a:hlinkClick r:id="rId5"/>
              </a:rPr>
              <a:t>Glyphosate : Nicolas Hulot propose un renouvellement limité à trois ans</a:t>
            </a:r>
            <a:r>
              <a:rPr lang="fr-FR" sz="1400" dirty="0"/>
              <a:t>, France Info, 23/10/15, 15:37, </a:t>
            </a:r>
            <a:r>
              <a:rPr lang="fr-FR" sz="1400" dirty="0">
                <a:hlinkClick r:id="rId5"/>
              </a:rPr>
              <a:t>http://www.francetvinfo.fr/economie/emploi/metiers/agriculture/glyphosate-nicolas-hulot-propose-un-renouvellement-limite-a-trois-ans_2433229.html</a:t>
            </a:r>
            <a:endParaRPr lang="fr-FR" sz="1400" dirty="0"/>
          </a:p>
          <a:p>
            <a:r>
              <a:rPr lang="fr-FR" sz="1400" b="1" dirty="0"/>
              <a:t>18- </a:t>
            </a:r>
            <a:r>
              <a:rPr lang="fr-FR" sz="1400" b="1" u="sng" dirty="0">
                <a:hlinkClick r:id="rId6"/>
              </a:rPr>
              <a:t>Infographie. Nouvelle autorisation ? Interdiction ? Députés et Etats européens se prononcent sur le glyphosate</a:t>
            </a:r>
            <a:r>
              <a:rPr lang="fr-FR" sz="1400" dirty="0"/>
              <a:t>, Le Monde, 24/10/17, 12h06, </a:t>
            </a:r>
            <a:r>
              <a:rPr lang="fr-FR" sz="1400" dirty="0">
                <a:hlinkClick r:id="rId6"/>
              </a:rPr>
              <a:t>http://www.lemonde.fr/planete/visuel/2017/10/24/nouvelle-autorisation-interdiction-deputes-et-etats-europeens-se-prononcent-sur-le-glyphosate_5205100_3244.html</a:t>
            </a:r>
            <a:endParaRPr lang="fr-FR" sz="1400" dirty="0"/>
          </a:p>
          <a:p>
            <a:r>
              <a:rPr lang="fr-FR" sz="1400" b="1" dirty="0"/>
              <a:t>19- </a:t>
            </a:r>
            <a:r>
              <a:rPr lang="fr-FR" sz="1400" b="1" u="sng" dirty="0">
                <a:hlinkClick r:id="rId7"/>
              </a:rPr>
              <a:t>Glyphosate : première réaction de Nicolas Hulot à la décision du Parlement européen</a:t>
            </a:r>
            <a:r>
              <a:rPr lang="fr-FR" sz="1400" dirty="0"/>
              <a:t>, Public Sénat, 24/10/17, 17:22, </a:t>
            </a:r>
            <a:r>
              <a:rPr lang="fr-FR" sz="1400" dirty="0">
                <a:hlinkClick r:id="rId7"/>
              </a:rPr>
              <a:t>https://www.publicsenat.fr/article/politique/glyphosate-premiere-reaction-de-nicolas-hulot-a-la-decision-europeenne-79060</a:t>
            </a:r>
            <a:endParaRPr lang="fr-FR" sz="1400" dirty="0"/>
          </a:p>
          <a:p>
            <a:r>
              <a:rPr lang="fr-FR" sz="1400" b="1" dirty="0"/>
              <a:t>20- </a:t>
            </a:r>
            <a:r>
              <a:rPr lang="fr-FR" sz="1400" b="1" u="sng" dirty="0">
                <a:hlinkClick r:id="rId8"/>
              </a:rPr>
              <a:t>Glyphosate : la Commission européenne cède à la pression</a:t>
            </a:r>
            <a:r>
              <a:rPr lang="fr-FR" sz="1400" dirty="0"/>
              <a:t>, France 2, journal de 20h, 24/10/17, </a:t>
            </a:r>
            <a:r>
              <a:rPr lang="fr-FR" sz="1400" dirty="0">
                <a:hlinkClick r:id="rId8"/>
              </a:rPr>
              <a:t>http://www.francetvinfo.fr/economie/emploi/metiers/agriculture/glyphosate-la-commission-europeenne-cede-a-la-pression_2435549.html</a:t>
            </a:r>
            <a:endParaRPr lang="fr-FR" sz="1400" dirty="0"/>
          </a:p>
          <a:p>
            <a:r>
              <a:rPr lang="fr-FR" sz="1400" b="1" dirty="0"/>
              <a:t>21- </a:t>
            </a:r>
            <a:r>
              <a:rPr lang="fr-FR" sz="1400" b="1" u="sng" dirty="0">
                <a:hlinkClick r:id="rId9"/>
              </a:rPr>
              <a:t>Glyphosate : comment s'en passer ?</a:t>
            </a:r>
            <a:r>
              <a:rPr lang="fr-FR" sz="1400" dirty="0"/>
              <a:t>, France 2, journal de 20h, 24/10/17, </a:t>
            </a:r>
            <a:r>
              <a:rPr lang="fr-FR" sz="1400" dirty="0">
                <a:hlinkClick r:id="rId9"/>
              </a:rPr>
              <a:t>http://www.francetvinfo.fr/economie/emploi/metiers/agriculture/glyphosate-comment-s-en-passer_2435519.html</a:t>
            </a:r>
            <a:endParaRPr lang="fr-FR" sz="1400" dirty="0"/>
          </a:p>
          <a:p>
            <a:r>
              <a:rPr lang="fr-FR" sz="1400" b="1" dirty="0"/>
              <a:t>22- </a:t>
            </a:r>
            <a:r>
              <a:rPr lang="fr-FR" sz="1400" b="1" u="sng" dirty="0">
                <a:hlinkClick r:id="rId10"/>
              </a:rPr>
              <a:t>Autorisation du glyphosate : l'Europe reporte sa décision</a:t>
            </a:r>
            <a:r>
              <a:rPr lang="fr-FR" sz="1400" dirty="0"/>
              <a:t>, France 2, journal de 13h, 25/10/17, </a:t>
            </a:r>
            <a:r>
              <a:rPr lang="fr-FR" sz="1400" dirty="0">
                <a:hlinkClick r:id="rId10"/>
              </a:rPr>
              <a:t>http://www.francetvinfo.fr/monde/environnement/pesticides/glyphosate/autorisation-du-glyphosate-l-europe-reporte-sa-decision_2436757.html</a:t>
            </a:r>
            <a:endParaRPr lang="fr-FR" sz="1400" dirty="0"/>
          </a:p>
          <a:p>
            <a:r>
              <a:rPr lang="fr-FR" sz="1400" b="1" dirty="0"/>
              <a:t>23- </a:t>
            </a:r>
            <a:r>
              <a:rPr lang="fr-FR" sz="1400" b="1" u="sng" dirty="0">
                <a:hlinkClick r:id="rId11"/>
              </a:rPr>
              <a:t>Glyphosate : le point sur ce désherbant qui fait polémique</a:t>
            </a:r>
            <a:r>
              <a:rPr lang="fr-FR" sz="1400" dirty="0"/>
              <a:t>, France 2, journal de 13h, 25/10/17, </a:t>
            </a:r>
            <a:r>
              <a:rPr lang="fr-FR" sz="1400" dirty="0">
                <a:hlinkClick r:id="rId11"/>
              </a:rPr>
              <a:t>http://www.francetvinfo.fr/monde/environnement/pesticides/glyphosate/glyphosate-le-point-sur-ce-desherbant-qui-fait-polemique_2436769.html</a:t>
            </a:r>
            <a:endParaRPr lang="fr-FR" sz="1400" dirty="0"/>
          </a:p>
          <a:p>
            <a:r>
              <a:rPr lang="fr-FR" sz="1400" b="1" dirty="0"/>
              <a:t>24- </a:t>
            </a:r>
            <a:r>
              <a:rPr lang="fr-FR" sz="1400" b="1" u="sng" dirty="0">
                <a:hlinkClick r:id="rId12"/>
              </a:rPr>
              <a:t>Glyphosate : s'en passer, c'est possible !</a:t>
            </a:r>
            <a:r>
              <a:rPr lang="fr-FR" sz="1400" dirty="0"/>
              <a:t>, France 2, journal de 13h, 25/10/17, </a:t>
            </a:r>
            <a:r>
              <a:rPr lang="fr-FR" sz="1400" dirty="0">
                <a:hlinkClick r:id="rId12"/>
              </a:rPr>
              <a:t>http://www.francetvinfo.fr/economie/emploi/metiers/agriculture/glyphosate-s-en-passer-c-est-possible_2436721.html</a:t>
            </a:r>
            <a:endParaRPr lang="fr-FR" sz="1400" dirty="0"/>
          </a:p>
          <a:p>
            <a:r>
              <a:rPr lang="fr-FR" sz="1400" b="1" dirty="0"/>
              <a:t>25- </a:t>
            </a:r>
            <a:r>
              <a:rPr lang="fr-FR" sz="1400" b="1" u="sng" dirty="0">
                <a:hlinkClick r:id="rId13"/>
              </a:rPr>
              <a:t>Glyphosate : pourquoi l’Europe tergiverse</a:t>
            </a:r>
            <a:r>
              <a:rPr lang="fr-FR" sz="1400" dirty="0"/>
              <a:t>, France 5, C dans l'air, 25/10/17, 17h45, </a:t>
            </a:r>
            <a:r>
              <a:rPr lang="fr-FR" sz="1400" dirty="0">
                <a:hlinkClick r:id="rId13"/>
              </a:rPr>
              <a:t>https://www.france.tv/france-5/c-dans-l-air/298229-emission-du-mercredi-25-octobre-2017.html</a:t>
            </a:r>
            <a:endParaRPr lang="fr-FR" sz="1400" dirty="0"/>
          </a:p>
          <a:p>
            <a:r>
              <a:rPr lang="fr-FR" sz="1400" b="1" dirty="0"/>
              <a:t>26- </a:t>
            </a:r>
            <a:r>
              <a:rPr lang="fr-FR" sz="1400" b="1" u="sng" dirty="0">
                <a:hlinkClick r:id="rId14"/>
              </a:rPr>
              <a:t>Glyphosate : les agriculteurs peuvent-ils s'en passer ?</a:t>
            </a:r>
            <a:r>
              <a:rPr lang="fr-FR" sz="1400" dirty="0"/>
              <a:t>, TF1, journal de 20h, 25/10/17, </a:t>
            </a:r>
            <a:r>
              <a:rPr lang="fr-FR" sz="1400" dirty="0">
                <a:hlinkClick r:id="rId14"/>
              </a:rPr>
              <a:t>http://www.lci.fr/sante/glyphosate-les-agriculteurs-peuvent-ils-s-en-passer-2068448.html</a:t>
            </a:r>
            <a:r>
              <a:rPr lang="fr-FR" sz="1400" dirty="0"/>
              <a:t> </a:t>
            </a:r>
          </a:p>
          <a:p>
            <a:r>
              <a:rPr lang="fr-FR" sz="1400" b="1" dirty="0"/>
              <a:t>27- </a:t>
            </a:r>
            <a:r>
              <a:rPr lang="fr-FR" sz="1400" b="1" u="sng" dirty="0">
                <a:hlinkClick r:id="rId15"/>
              </a:rPr>
              <a:t>Glyphosate : l'Europe décide de ne rien décider ?</a:t>
            </a:r>
            <a:r>
              <a:rPr lang="fr-FR" sz="1400" dirty="0"/>
              <a:t>, TF1, journal de 20h, 25/10/17, </a:t>
            </a:r>
            <a:r>
              <a:rPr lang="fr-FR" sz="1400" dirty="0">
                <a:hlinkClick r:id="rId15"/>
              </a:rPr>
              <a:t>http://www.lci.fr/sante/glyphosate-l-europe-decide-de-ne-rien-decider-2068455.html</a:t>
            </a:r>
            <a:endParaRPr lang="fr-FR" sz="1400" dirty="0"/>
          </a:p>
        </p:txBody>
      </p:sp>
    </p:spTree>
    <p:extLst>
      <p:ext uri="{BB962C8B-B14F-4D97-AF65-F5344CB8AC3E}">
        <p14:creationId xmlns:p14="http://schemas.microsoft.com/office/powerpoint/2010/main" val="1542079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9306A3C-A1AF-42B0-8E37-C703C1552592}"/>
              </a:ext>
            </a:extLst>
          </p:cNvPr>
          <p:cNvSpPr>
            <a:spLocks noGrp="1"/>
          </p:cNvSpPr>
          <p:nvPr>
            <p:ph type="ftr" sz="quarter" idx="11"/>
          </p:nvPr>
        </p:nvSpPr>
        <p:spPr>
          <a:xfrm>
            <a:off x="9392322" y="136234"/>
            <a:ext cx="2602454" cy="328108"/>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262A79EA-EBF3-4139-959C-A708D3346553}"/>
              </a:ext>
            </a:extLst>
          </p:cNvPr>
          <p:cNvSpPr>
            <a:spLocks noGrp="1"/>
          </p:cNvSpPr>
          <p:nvPr>
            <p:ph type="sldNum" sz="quarter" idx="12"/>
          </p:nvPr>
        </p:nvSpPr>
        <p:spPr>
          <a:xfrm>
            <a:off x="11549230" y="6348039"/>
            <a:ext cx="445546" cy="363706"/>
          </a:xfrm>
        </p:spPr>
        <p:txBody>
          <a:bodyPr/>
          <a:lstStyle/>
          <a:p>
            <a:fld id="{35EDA842-B766-4C63-B8B3-538762B3ED5C}" type="slidenum">
              <a:rPr lang="fr-FR" smtClean="0"/>
              <a:t>101</a:t>
            </a:fld>
            <a:endParaRPr lang="fr-FR"/>
          </a:p>
        </p:txBody>
      </p:sp>
      <p:sp>
        <p:nvSpPr>
          <p:cNvPr id="4" name="Rectangle 3">
            <a:extLst>
              <a:ext uri="{FF2B5EF4-FFF2-40B4-BE49-F238E27FC236}">
                <a16:creationId xmlns:a16="http://schemas.microsoft.com/office/drawing/2014/main" id="{8F2DEF43-B6FE-4E62-996A-5839D578E4DC}"/>
              </a:ext>
            </a:extLst>
          </p:cNvPr>
          <p:cNvSpPr/>
          <p:nvPr/>
        </p:nvSpPr>
        <p:spPr>
          <a:xfrm>
            <a:off x="139849" y="225910"/>
            <a:ext cx="10010864" cy="461665"/>
          </a:xfrm>
          <a:prstGeom prst="rect">
            <a:avLst/>
          </a:prstGeom>
        </p:spPr>
        <p:txBody>
          <a:bodyPr wrap="square">
            <a:spAutoFit/>
          </a:bodyPr>
          <a:lstStyle/>
          <a:p>
            <a:pPr>
              <a:spcBef>
                <a:spcPct val="0"/>
              </a:spcBef>
            </a:pPr>
            <a:r>
              <a:rPr lang="fr-FR" altLang="fr-FR" sz="2400" b="1" dirty="0">
                <a:solidFill>
                  <a:srgbClr val="6600CC"/>
                </a:solidFill>
              </a:rPr>
              <a:t>Annexe 12</a:t>
            </a:r>
            <a:r>
              <a:rPr lang="fr-FR" altLang="fr-FR" sz="2400" b="1" dirty="0">
                <a:solidFill>
                  <a:srgbClr val="7030A0"/>
                </a:solidFill>
              </a:rPr>
              <a:t>. La fertilité naturelle des sols et son amélioration</a:t>
            </a:r>
          </a:p>
        </p:txBody>
      </p:sp>
      <p:sp>
        <p:nvSpPr>
          <p:cNvPr id="5" name="ZoneTexte 4">
            <a:extLst>
              <a:ext uri="{FF2B5EF4-FFF2-40B4-BE49-F238E27FC236}">
                <a16:creationId xmlns:a16="http://schemas.microsoft.com/office/drawing/2014/main" id="{F726A5B8-6D2B-46FC-BA0C-657E856CAC15}"/>
              </a:ext>
            </a:extLst>
          </p:cNvPr>
          <p:cNvSpPr txBox="1"/>
          <p:nvPr/>
        </p:nvSpPr>
        <p:spPr>
          <a:xfrm>
            <a:off x="225911" y="763793"/>
            <a:ext cx="11768865" cy="2246769"/>
          </a:xfrm>
          <a:prstGeom prst="rect">
            <a:avLst/>
          </a:prstGeom>
          <a:noFill/>
        </p:spPr>
        <p:txBody>
          <a:bodyPr wrap="square" rtlCol="0">
            <a:spAutoFit/>
          </a:bodyPr>
          <a:lstStyle/>
          <a:p>
            <a:pPr marL="342900" indent="-342900">
              <a:buAutoNum type="arabicParenR"/>
            </a:pPr>
            <a:r>
              <a:rPr lang="fr-FR" sz="1400" dirty="0"/>
              <a:t>Amélioration de la fertilité des sols par des moyens naturels, </a:t>
            </a:r>
            <a:r>
              <a:rPr lang="fr-FR" sz="1400" dirty="0">
                <a:hlinkClick r:id="rId2"/>
              </a:rPr>
              <a:t>http://www.doc-developpement-durable.org/documents-agronomiques/AmeliorationFertiliteDesSols.pdf</a:t>
            </a:r>
            <a:r>
              <a:rPr lang="fr-FR" sz="1400" dirty="0"/>
              <a:t> </a:t>
            </a:r>
          </a:p>
          <a:p>
            <a:pPr marL="342900" indent="-342900">
              <a:buAutoNum type="arabicParenR"/>
            </a:pPr>
            <a:r>
              <a:rPr lang="fr-FR" sz="1400" dirty="0"/>
              <a:t>Claude Bourguignon - Protéger les sols pour préserver la biodiversité ..., </a:t>
            </a:r>
            <a:r>
              <a:rPr lang="fr-FR" sz="1400" dirty="0">
                <a:hlinkClick r:id="rId3"/>
              </a:rPr>
              <a:t>https://www.youtube.com/watch?v=K7wbDr_P8NU</a:t>
            </a:r>
            <a:r>
              <a:rPr lang="fr-FR" sz="1400" dirty="0"/>
              <a:t> </a:t>
            </a:r>
          </a:p>
          <a:p>
            <a:pPr marL="342900" indent="-342900">
              <a:buAutoNum type="arabicParenR"/>
            </a:pPr>
            <a:r>
              <a:rPr lang="fr-FR" sz="1400" dirty="0"/>
              <a:t>Vie et mort des sols par Lydia et Claude Bourguignon, microbiologistes des sols, </a:t>
            </a:r>
            <a:r>
              <a:rPr lang="fr-FR" sz="1400" dirty="0">
                <a:hlinkClick r:id="rId4"/>
              </a:rPr>
              <a:t>https://www.youtube.com/watch?v=pcrrA-Am6oQ</a:t>
            </a:r>
            <a:r>
              <a:rPr lang="fr-FR" sz="1400" dirty="0"/>
              <a:t> </a:t>
            </a:r>
          </a:p>
          <a:p>
            <a:pPr marL="342900" indent="-342900">
              <a:buAutoNum type="arabicParenR"/>
            </a:pPr>
            <a:r>
              <a:rPr lang="fr-FR" sz="1400" dirty="0"/>
              <a:t>Comment nous avons tué les sols de la vigne, </a:t>
            </a:r>
            <a:r>
              <a:rPr lang="fr-FR" sz="1400" dirty="0">
                <a:hlinkClick r:id="rId5"/>
              </a:rPr>
              <a:t>https://www.le-vin-pas-a-pas.com/voila-comment-nous-avons-tue-les-sols-de-la-vigne/</a:t>
            </a:r>
            <a:r>
              <a:rPr lang="fr-FR" sz="1400" dirty="0"/>
              <a:t> </a:t>
            </a:r>
          </a:p>
          <a:p>
            <a:pPr marL="342900" indent="-342900">
              <a:buAutoNum type="arabicParenR"/>
            </a:pPr>
            <a:r>
              <a:rPr lang="fr-FR" sz="1400" dirty="0"/>
              <a:t>Lydia et Claude Bourguignon : interview autour des sols des jardins, </a:t>
            </a:r>
            <a:r>
              <a:rPr lang="fr-FR" sz="1400" dirty="0">
                <a:hlinkClick r:id="rId6"/>
              </a:rPr>
              <a:t>http://jardinage.lemonde.fr/article-137-lydia-claude-bourguignon-interview-autour-sols-jardins.html</a:t>
            </a:r>
            <a:r>
              <a:rPr lang="fr-FR" sz="1400" dirty="0"/>
              <a:t> </a:t>
            </a:r>
          </a:p>
          <a:p>
            <a:pPr marL="342900" indent="-342900">
              <a:buAutoNum type="arabicParenR"/>
            </a:pPr>
            <a:r>
              <a:rPr lang="fr-FR" sz="1400" dirty="0"/>
              <a:t>Le livre « Le sol, la terre et les champs » de Claude et Lydia Bourguignon, </a:t>
            </a:r>
            <a:r>
              <a:rPr lang="fr-FR" sz="1400" dirty="0">
                <a:hlinkClick r:id="rId7"/>
              </a:rPr>
              <a:t>https://www.permaculturedesign.fr/livre-permaculture-le-sol-la-terre-et-les-champs-claude-lydia-bourguigon/</a:t>
            </a:r>
            <a:r>
              <a:rPr lang="fr-FR" sz="1400" dirty="0"/>
              <a:t> </a:t>
            </a:r>
          </a:p>
          <a:p>
            <a:pPr marL="342900" indent="-342900">
              <a:buAutoNum type="arabicParenR"/>
            </a:pPr>
            <a:endParaRPr lang="fr-FR" sz="1400" dirty="0"/>
          </a:p>
        </p:txBody>
      </p:sp>
      <p:pic>
        <p:nvPicPr>
          <p:cNvPr id="9" name="Image 8">
            <a:extLst>
              <a:ext uri="{FF2B5EF4-FFF2-40B4-BE49-F238E27FC236}">
                <a16:creationId xmlns:a16="http://schemas.microsoft.com/office/drawing/2014/main" id="{E7A77A02-3EFC-451F-A9A0-1BACB7546E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6554" y="2578776"/>
            <a:ext cx="4862755" cy="4279224"/>
          </a:xfrm>
          <a:prstGeom prst="rect">
            <a:avLst/>
          </a:prstGeom>
        </p:spPr>
      </p:pic>
      <p:pic>
        <p:nvPicPr>
          <p:cNvPr id="11" name="Image 10">
            <a:extLst>
              <a:ext uri="{FF2B5EF4-FFF2-40B4-BE49-F238E27FC236}">
                <a16:creationId xmlns:a16="http://schemas.microsoft.com/office/drawing/2014/main" id="{1D60A920-4768-429A-81B7-9685B92E7A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985" y="3010562"/>
            <a:ext cx="4712496" cy="3096297"/>
          </a:xfrm>
          <a:prstGeom prst="rect">
            <a:avLst/>
          </a:prstGeom>
        </p:spPr>
      </p:pic>
      <p:sp>
        <p:nvSpPr>
          <p:cNvPr id="12" name="ZoneTexte 11">
            <a:extLst>
              <a:ext uri="{FF2B5EF4-FFF2-40B4-BE49-F238E27FC236}">
                <a16:creationId xmlns:a16="http://schemas.microsoft.com/office/drawing/2014/main" id="{5206DBDA-AE8B-4C0B-841D-2D3A02E5C178}"/>
              </a:ext>
            </a:extLst>
          </p:cNvPr>
          <p:cNvSpPr txBox="1"/>
          <p:nvPr/>
        </p:nvSpPr>
        <p:spPr>
          <a:xfrm>
            <a:off x="688489" y="6239435"/>
            <a:ext cx="5088367" cy="276999"/>
          </a:xfrm>
          <a:prstGeom prst="rect">
            <a:avLst/>
          </a:prstGeom>
          <a:noFill/>
        </p:spPr>
        <p:txBody>
          <a:bodyPr wrap="square" rtlCol="0">
            <a:spAutoFit/>
          </a:bodyPr>
          <a:lstStyle/>
          <a:p>
            <a:r>
              <a:rPr lang="fr-FR" sz="1200" dirty="0"/>
              <a:t>Source : </a:t>
            </a:r>
            <a:r>
              <a:rPr lang="fr-FR" sz="1200" dirty="0">
                <a:hlinkClick r:id="rId10"/>
              </a:rPr>
              <a:t>https://www.cartoonstock.com/directory/o/organic_farm.asp</a:t>
            </a:r>
            <a:r>
              <a:rPr lang="fr-FR" sz="1200" dirty="0"/>
              <a:t> </a:t>
            </a:r>
          </a:p>
        </p:txBody>
      </p:sp>
    </p:spTree>
    <p:extLst>
      <p:ext uri="{BB962C8B-B14F-4D97-AF65-F5344CB8AC3E}">
        <p14:creationId xmlns:p14="http://schemas.microsoft.com/office/powerpoint/2010/main" val="16699002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9306A3C-A1AF-42B0-8E37-C703C1552592}"/>
              </a:ext>
            </a:extLst>
          </p:cNvPr>
          <p:cNvSpPr>
            <a:spLocks noGrp="1"/>
          </p:cNvSpPr>
          <p:nvPr>
            <p:ph type="ftr" sz="quarter" idx="11"/>
          </p:nvPr>
        </p:nvSpPr>
        <p:spPr>
          <a:xfrm>
            <a:off x="5776856" y="6529892"/>
            <a:ext cx="2602454" cy="328108"/>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262A79EA-EBF3-4139-959C-A708D3346553}"/>
              </a:ext>
            </a:extLst>
          </p:cNvPr>
          <p:cNvSpPr>
            <a:spLocks noGrp="1"/>
          </p:cNvSpPr>
          <p:nvPr>
            <p:ph type="sldNum" sz="quarter" idx="12"/>
          </p:nvPr>
        </p:nvSpPr>
        <p:spPr>
          <a:xfrm>
            <a:off x="11549230" y="6348039"/>
            <a:ext cx="445546" cy="363706"/>
          </a:xfrm>
        </p:spPr>
        <p:txBody>
          <a:bodyPr/>
          <a:lstStyle/>
          <a:p>
            <a:fld id="{35EDA842-B766-4C63-B8B3-538762B3ED5C}" type="slidenum">
              <a:rPr lang="fr-FR" smtClean="0"/>
              <a:t>102</a:t>
            </a:fld>
            <a:endParaRPr lang="fr-FR"/>
          </a:p>
        </p:txBody>
      </p:sp>
      <p:sp>
        <p:nvSpPr>
          <p:cNvPr id="6" name="ZoneTexte 5">
            <a:extLst>
              <a:ext uri="{FF2B5EF4-FFF2-40B4-BE49-F238E27FC236}">
                <a16:creationId xmlns:a16="http://schemas.microsoft.com/office/drawing/2014/main" id="{724FDF85-4E84-4C25-BCD4-9394E09B3482}"/>
              </a:ext>
            </a:extLst>
          </p:cNvPr>
          <p:cNvSpPr txBox="1"/>
          <p:nvPr/>
        </p:nvSpPr>
        <p:spPr>
          <a:xfrm>
            <a:off x="172123" y="161365"/>
            <a:ext cx="10768405" cy="461665"/>
          </a:xfrm>
          <a:prstGeom prst="rect">
            <a:avLst/>
          </a:prstGeom>
          <a:noFill/>
        </p:spPr>
        <p:txBody>
          <a:bodyPr wrap="square" rtlCol="0">
            <a:spAutoFit/>
          </a:bodyPr>
          <a:lstStyle/>
          <a:p>
            <a:r>
              <a:rPr lang="fr-FR" sz="2400" b="1" dirty="0">
                <a:solidFill>
                  <a:srgbClr val="7030A0"/>
                </a:solidFill>
              </a:rPr>
              <a:t>Annexe 13. Critiques de l’agriculture biologique</a:t>
            </a:r>
          </a:p>
        </p:txBody>
      </p:sp>
      <p:sp>
        <p:nvSpPr>
          <p:cNvPr id="7" name="ZoneTexte 6">
            <a:extLst>
              <a:ext uri="{FF2B5EF4-FFF2-40B4-BE49-F238E27FC236}">
                <a16:creationId xmlns:a16="http://schemas.microsoft.com/office/drawing/2014/main" id="{B512F7C2-F535-40AA-ACAB-39070AB31E20}"/>
              </a:ext>
            </a:extLst>
          </p:cNvPr>
          <p:cNvSpPr txBox="1"/>
          <p:nvPr/>
        </p:nvSpPr>
        <p:spPr>
          <a:xfrm>
            <a:off x="53788" y="709091"/>
            <a:ext cx="11940988"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a:t>Critic of Organic Agriculture Lacks Credibility, MARK A. KASTEL, AUGUST 25, 2014, </a:t>
            </a:r>
            <a:r>
              <a:rPr lang="en-US" sz="1400" dirty="0">
                <a:hlinkClick r:id="rId2"/>
              </a:rPr>
              <a:t>http://www.foodsafetynews.com/2014/08/critic-of-organic-movement-is-a-flawed-messenger/</a:t>
            </a:r>
            <a:endParaRPr lang="fr-FR" sz="1400" dirty="0"/>
          </a:p>
          <a:p>
            <a:pPr marL="285750" indent="-285750">
              <a:buFont typeface="Arial" panose="020B0604020202020204" pitchFamily="34" charset="0"/>
              <a:buChar char="•"/>
            </a:pPr>
            <a:r>
              <a:rPr lang="en-US" sz="1400" dirty="0"/>
              <a:t>Pesticides: Despite ‘demonization,’ organic farmers widely use them, Andrew Porterfield, August 2, 2016, </a:t>
            </a:r>
            <a:r>
              <a:rPr lang="en-US" sz="1400" dirty="0">
                <a:hlinkClick r:id="rId3"/>
              </a:rPr>
              <a:t>http://letsgrowtogether.ws/myth-busting-on-pesticides/</a:t>
            </a:r>
            <a:r>
              <a:rPr lang="en-US" sz="1400" dirty="0"/>
              <a:t> </a:t>
            </a:r>
          </a:p>
          <a:p>
            <a:pPr marL="285750" indent="-285750">
              <a:buFont typeface="Arial" panose="020B0604020202020204" pitchFamily="34" charset="0"/>
              <a:buChar char="•"/>
            </a:pPr>
            <a:r>
              <a:rPr lang="fr-FR" sz="1400" dirty="0"/>
              <a:t>Les pesticides de l'agriculture bio : une vérité qui dérange, 11 oct. 2016, </a:t>
            </a:r>
            <a:r>
              <a:rPr lang="fr-FR" sz="1400" dirty="0">
                <a:hlinkClick r:id="rId4"/>
              </a:rPr>
              <a:t>https://sciencepop.fr/2016/10/11/les-pesticides-de-l-agriculture-bio-une-verite-qui-derange/</a:t>
            </a:r>
            <a:r>
              <a:rPr lang="fr-FR" sz="1400" dirty="0"/>
              <a:t> </a:t>
            </a:r>
          </a:p>
          <a:p>
            <a:pPr marL="285750" indent="-285750">
              <a:buFont typeface="Arial" panose="020B0604020202020204" pitchFamily="34" charset="0"/>
              <a:buChar char="•"/>
            </a:pPr>
            <a:r>
              <a:rPr lang="fr-FR" sz="1400" dirty="0"/>
              <a:t>20 raisons de ne pas consommer bio, 25 sept. 2015, </a:t>
            </a:r>
            <a:r>
              <a:rPr lang="fr-FR" sz="1400" dirty="0">
                <a:hlinkClick r:id="rId5"/>
              </a:rPr>
              <a:t>https://www.contrepoints.org/2015/09/24/222943-20-raisons-de-ne-pas-consommer-bio-1ere-partie</a:t>
            </a:r>
            <a:r>
              <a:rPr lang="fr-FR" sz="1400" dirty="0"/>
              <a:t> </a:t>
            </a:r>
          </a:p>
          <a:p>
            <a:pPr marL="285750" indent="-285750">
              <a:buFont typeface="Arial" panose="020B0604020202020204" pitchFamily="34" charset="0"/>
              <a:buChar char="•"/>
            </a:pPr>
            <a:r>
              <a:rPr lang="fr-FR" sz="1400" dirty="0"/>
              <a:t>Le bio : nécessité vitale ou argument de vente, 01/05/2017, https://www.capital.fr/polemik/le-bio-necessite-vitale-ou-argument-de-vente-1224635</a:t>
            </a:r>
          </a:p>
          <a:p>
            <a:pPr marL="285750" indent="-285750">
              <a:buFont typeface="Arial" panose="020B0604020202020204" pitchFamily="34" charset="0"/>
              <a:buChar char="•"/>
            </a:pPr>
            <a:r>
              <a:rPr lang="fr-FR" sz="1400" dirty="0"/>
              <a:t>Le bio mérite-t-il son prix ?, 03/06/2017, </a:t>
            </a:r>
            <a:r>
              <a:rPr lang="fr-FR" sz="1400" dirty="0">
                <a:hlinkClick r:id="rId6"/>
              </a:rPr>
              <a:t>https://www.capital.fr/lifestyle/le-bio-merite-t-il-son-prix-1230827</a:t>
            </a:r>
            <a:r>
              <a:rPr lang="fr-FR" sz="1400" dirty="0"/>
              <a:t> </a:t>
            </a:r>
          </a:p>
          <a:p>
            <a:pPr marL="285750" indent="-285750">
              <a:buFont typeface="Arial" panose="020B0604020202020204" pitchFamily="34" charset="0"/>
              <a:buChar char="•"/>
            </a:pPr>
            <a:r>
              <a:rPr lang="fr-FR" sz="1400" dirty="0"/>
              <a:t>Fruits et légumes bio : la grande distribution se gave sur le dos des consommateurs, 29/08/2017, </a:t>
            </a:r>
            <a:r>
              <a:rPr lang="fr-FR" sz="1400" dirty="0">
                <a:hlinkClick r:id="rId7"/>
              </a:rPr>
              <a:t>https://www.capital.fr/entreprises-marches/fruits-et-legumes-bio-la-grande-distribution-se-gave-sur-le-dos-des-consommateurs-1241400</a:t>
            </a:r>
            <a:r>
              <a:rPr lang="fr-FR" sz="1400" dirty="0"/>
              <a:t> </a:t>
            </a:r>
          </a:p>
          <a:p>
            <a:pPr marL="285750" indent="-285750">
              <a:buFont typeface="Arial" panose="020B0604020202020204" pitchFamily="34" charset="0"/>
              <a:buChar char="•"/>
            </a:pPr>
            <a:r>
              <a:rPr lang="fr-FR" sz="1400" dirty="0"/>
              <a:t>Quand les produits bio ne le sont pas vraiment, 30/05/2017, https://www.capital.fr/lifestyle/quand-les-produits-bio-ne-le-sont-pas-vraiment-1229995</a:t>
            </a:r>
          </a:p>
          <a:p>
            <a:pPr marL="285750" indent="-285750">
              <a:buFont typeface="Arial" panose="020B0604020202020204" pitchFamily="34" charset="0"/>
              <a:buChar char="•"/>
            </a:pPr>
            <a:r>
              <a:rPr lang="fr-FR" sz="1400" dirty="0"/>
              <a:t>Que penser de l'agriculture biologique et des aliments Bio ?, Léon Guéguen - SPS n° 276, mars 2007, http://www.pseudo-sciences.org/spip.php?article692</a:t>
            </a:r>
          </a:p>
          <a:p>
            <a:pPr marL="285750" indent="-285750">
              <a:buFont typeface="Arial" panose="020B0604020202020204" pitchFamily="34" charset="0"/>
              <a:buChar char="•"/>
            </a:pPr>
            <a:r>
              <a:rPr lang="fr-FR" sz="1400" dirty="0"/>
              <a:t>Les fausses promesses du bio, 27 </a:t>
            </a:r>
            <a:r>
              <a:rPr lang="fr-FR" sz="1400" dirty="0" err="1"/>
              <a:t>avr</a:t>
            </a:r>
            <a:r>
              <a:rPr lang="fr-FR" sz="1400" dirty="0"/>
              <a:t> 2011, </a:t>
            </a:r>
            <a:r>
              <a:rPr lang="fr-FR" sz="1400" dirty="0">
                <a:hlinkClick r:id="rId8"/>
              </a:rPr>
              <a:t>www.atlantico.fr/decryptage/agriculture-bio-fausses-promesses-85846.html</a:t>
            </a:r>
            <a:r>
              <a:rPr lang="fr-FR" sz="1400" dirty="0"/>
              <a:t> </a:t>
            </a:r>
          </a:p>
          <a:p>
            <a:pPr marL="285750" indent="-285750">
              <a:buFont typeface="Arial" panose="020B0604020202020204" pitchFamily="34" charset="0"/>
              <a:buChar char="•"/>
            </a:pPr>
            <a:r>
              <a:rPr lang="fr-FR" sz="1400" dirty="0"/>
              <a:t>Les produits labellisés agriculture biologique sont-ils vraiment bio?, 16 oct. 2012, </a:t>
            </a:r>
            <a:r>
              <a:rPr lang="fr-FR" sz="1400" dirty="0">
                <a:hlinkClick r:id="rId9"/>
              </a:rPr>
              <a:t>http://www.huffingtonpost.fr/2012/10/15/quest-ce-quon-mange-quand-on-mange-produits-bio_n_1967885.html</a:t>
            </a:r>
            <a:r>
              <a:rPr lang="fr-FR" sz="1400" dirty="0"/>
              <a:t> </a:t>
            </a:r>
          </a:p>
          <a:p>
            <a:pPr marL="285750" indent="-285750">
              <a:buFont typeface="Arial" panose="020B0604020202020204" pitchFamily="34" charset="0"/>
              <a:buChar char="•"/>
            </a:pPr>
            <a:r>
              <a:rPr lang="fr-FR" sz="1400" dirty="0"/>
              <a:t>Le « Bio » et ses limites, 11 jan. 2011, </a:t>
            </a:r>
            <a:r>
              <a:rPr lang="fr-FR" sz="1400" dirty="0">
                <a:hlinkClick r:id="rId10"/>
              </a:rPr>
              <a:t>https://www.dangersalimentaires.com/2011/01/le-bio-et-ses-limites/</a:t>
            </a:r>
            <a:r>
              <a:rPr lang="fr-FR" sz="1400" dirty="0"/>
              <a:t> </a:t>
            </a:r>
          </a:p>
          <a:p>
            <a:pPr marL="285750" indent="-285750">
              <a:buFont typeface="Arial" panose="020B0604020202020204" pitchFamily="34" charset="0"/>
              <a:buChar char="•"/>
            </a:pPr>
            <a:r>
              <a:rPr lang="fr-FR" sz="1400" dirty="0"/>
              <a:t>L'agriculture bio est-elle vraiment plus vertueuse ?, 20 juillet 2013, </a:t>
            </a:r>
            <a:r>
              <a:rPr lang="fr-FR" sz="1400" dirty="0">
                <a:hlinkClick r:id="rId11"/>
              </a:rPr>
              <a:t>http://tempsreel.nouvelobs.com/societe/20130717.OBS9836/l-agriculture-bio-est-elle-vraiment-plus-vertueuse.html</a:t>
            </a:r>
            <a:r>
              <a:rPr lang="fr-FR" sz="1400" dirty="0"/>
              <a:t> </a:t>
            </a:r>
          </a:p>
          <a:p>
            <a:pPr marL="285750" indent="-285750">
              <a:buFont typeface="Arial" panose="020B0604020202020204" pitchFamily="34" charset="0"/>
              <a:buChar char="•"/>
            </a:pPr>
            <a:r>
              <a:rPr lang="fr-FR" sz="1400" dirty="0"/>
              <a:t>L'agriculture biologique : un travail pas comme les autres ?, 18 mai 2017, </a:t>
            </a:r>
            <a:r>
              <a:rPr lang="fr-FR" sz="1400" dirty="0">
                <a:hlinkClick r:id="rId12"/>
              </a:rPr>
              <a:t>https://traces.revues.org/6850</a:t>
            </a:r>
            <a:r>
              <a:rPr lang="fr-FR" sz="1400" dirty="0"/>
              <a:t> </a:t>
            </a:r>
            <a:endParaRPr lang="en-US" sz="1400" dirty="0"/>
          </a:p>
        </p:txBody>
      </p:sp>
    </p:spTree>
    <p:extLst>
      <p:ext uri="{BB962C8B-B14F-4D97-AF65-F5344CB8AC3E}">
        <p14:creationId xmlns:p14="http://schemas.microsoft.com/office/powerpoint/2010/main" val="8697980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1">
            <a:extLst>
              <a:ext uri="{FF2B5EF4-FFF2-40B4-BE49-F238E27FC236}">
                <a16:creationId xmlns:a16="http://schemas.microsoft.com/office/drawing/2014/main" id="{E6D7D55F-7620-47AC-96E6-27148B10BA4E}"/>
              </a:ext>
            </a:extLst>
          </p:cNvPr>
          <p:cNvSpPr>
            <a:spLocks noGrp="1"/>
          </p:cNvSpPr>
          <p:nvPr>
            <p:ph type="ftr" sz="quarter" idx="11"/>
          </p:nvPr>
        </p:nvSpPr>
        <p:spPr>
          <a:xfrm>
            <a:off x="4060115" y="6562165"/>
            <a:ext cx="2620384" cy="295835"/>
          </a:xfrm>
        </p:spPr>
        <p:txBody>
          <a:bodyPr/>
          <a:lstStyle/>
          <a:p>
            <a:r>
              <a:rPr lang="fr-FR"/>
              <a:t>Les enjeux de l’agriculture biologique</a:t>
            </a:r>
          </a:p>
        </p:txBody>
      </p:sp>
      <p:sp>
        <p:nvSpPr>
          <p:cNvPr id="5" name="Espace réservé du numéro de diapositive 2">
            <a:extLst>
              <a:ext uri="{FF2B5EF4-FFF2-40B4-BE49-F238E27FC236}">
                <a16:creationId xmlns:a16="http://schemas.microsoft.com/office/drawing/2014/main" id="{A4F2318C-DEE4-4AC1-8DA4-B815A4E59B44}"/>
              </a:ext>
            </a:extLst>
          </p:cNvPr>
          <p:cNvSpPr>
            <a:spLocks noGrp="1"/>
          </p:cNvSpPr>
          <p:nvPr>
            <p:ph type="sldNum" sz="quarter" idx="12"/>
          </p:nvPr>
        </p:nvSpPr>
        <p:spPr>
          <a:xfrm>
            <a:off x="11134164" y="156889"/>
            <a:ext cx="703729" cy="327205"/>
          </a:xfrm>
        </p:spPr>
        <p:txBody>
          <a:bodyPr/>
          <a:lstStyle/>
          <a:p>
            <a:fld id="{35EDA842-B766-4C63-B8B3-538762B3ED5C}" type="slidenum">
              <a:rPr lang="fr-FR" smtClean="0"/>
              <a:t>103</a:t>
            </a:fld>
            <a:endParaRPr lang="fr-FR"/>
          </a:p>
        </p:txBody>
      </p:sp>
      <p:sp>
        <p:nvSpPr>
          <p:cNvPr id="6" name="Rectangle 5">
            <a:extLst>
              <a:ext uri="{FF2B5EF4-FFF2-40B4-BE49-F238E27FC236}">
                <a16:creationId xmlns:a16="http://schemas.microsoft.com/office/drawing/2014/main" id="{16FF3558-792E-4E9E-B8A9-963F2C4C22C5}"/>
              </a:ext>
            </a:extLst>
          </p:cNvPr>
          <p:cNvSpPr/>
          <p:nvPr/>
        </p:nvSpPr>
        <p:spPr>
          <a:xfrm>
            <a:off x="211566" y="156889"/>
            <a:ext cx="9857591" cy="461665"/>
          </a:xfrm>
          <a:prstGeom prst="rect">
            <a:avLst/>
          </a:prstGeom>
        </p:spPr>
        <p:txBody>
          <a:bodyPr wrap="square">
            <a:spAutoFit/>
          </a:bodyPr>
          <a:lstStyle/>
          <a:p>
            <a:r>
              <a:rPr lang="fr-FR" sz="2400" b="1" dirty="0">
                <a:solidFill>
                  <a:srgbClr val="7030A0"/>
                </a:solidFill>
              </a:rPr>
              <a:t>Annexe 14. Semences paysannes VS semences du catalogue officiel</a:t>
            </a:r>
          </a:p>
        </p:txBody>
      </p:sp>
      <p:sp>
        <p:nvSpPr>
          <p:cNvPr id="7" name="Rectangle 6">
            <a:extLst>
              <a:ext uri="{FF2B5EF4-FFF2-40B4-BE49-F238E27FC236}">
                <a16:creationId xmlns:a16="http://schemas.microsoft.com/office/drawing/2014/main" id="{1299E635-F365-49C7-9006-D41A3B4D820B}"/>
              </a:ext>
            </a:extLst>
          </p:cNvPr>
          <p:cNvSpPr/>
          <p:nvPr/>
        </p:nvSpPr>
        <p:spPr>
          <a:xfrm>
            <a:off x="211565" y="618554"/>
            <a:ext cx="11836999" cy="5624617"/>
          </a:xfrm>
          <a:prstGeom prst="rect">
            <a:avLst/>
          </a:prstGeom>
        </p:spPr>
        <p:txBody>
          <a:bodyPr wrap="square">
            <a:spAutoFit/>
          </a:bodyPr>
          <a:lstStyle/>
          <a:p>
            <a:pPr algn="just">
              <a:lnSpc>
                <a:spcPct val="107000"/>
              </a:lnSpc>
              <a:spcAft>
                <a:spcPts val="0"/>
              </a:spcAft>
            </a:pPr>
            <a:r>
              <a:rPr lang="fr-FR" sz="1400" dirty="0">
                <a:latin typeface="Tahoma" panose="020B0604030504040204" pitchFamily="34" charset="0"/>
                <a:ea typeface="Calibri" panose="020F0502020204030204" pitchFamily="34" charset="0"/>
                <a:cs typeface="Times New Roman" panose="02020603050405020304" pitchFamily="18" charset="0"/>
              </a:rPr>
              <a:t>Définitions de </a:t>
            </a:r>
            <a:r>
              <a:rPr lang="fr-FR" sz="1400" i="1" dirty="0">
                <a:latin typeface="Tahoma" panose="020B0604030504040204" pitchFamily="34" charset="0"/>
                <a:ea typeface="Calibri" panose="020F0502020204030204" pitchFamily="34" charset="0"/>
                <a:cs typeface="Times New Roman" panose="02020603050405020304" pitchFamily="18" charset="0"/>
              </a:rPr>
              <a:t>« </a:t>
            </a:r>
            <a:r>
              <a:rPr lang="fr-FR" sz="1400" b="1" i="1" dirty="0">
                <a:latin typeface="Tahoma" panose="020B0604030504040204" pitchFamily="34" charset="0"/>
                <a:ea typeface="Calibri" panose="020F0502020204030204" pitchFamily="34" charset="0"/>
                <a:cs typeface="Times New Roman" panose="02020603050405020304" pitchFamily="18" charset="0"/>
              </a:rPr>
              <a:t>variétés paysannes</a:t>
            </a:r>
            <a:r>
              <a:rPr lang="fr-FR" sz="1400" i="1" dirty="0">
                <a:latin typeface="Tahoma" panose="020B0604030504040204" pitchFamily="34" charset="0"/>
                <a:ea typeface="Calibri" panose="020F0502020204030204" pitchFamily="34" charset="0"/>
                <a:cs typeface="Times New Roman" panose="02020603050405020304" pitchFamily="18" charset="0"/>
              </a:rPr>
              <a:t> »</a:t>
            </a:r>
            <a:r>
              <a:rPr lang="fr-FR" sz="1400" b="1" i="1" dirty="0">
                <a:latin typeface="Tahoma" panose="020B0604030504040204" pitchFamily="34" charset="0"/>
                <a:ea typeface="Calibri" panose="020F0502020204030204" pitchFamily="34" charset="0"/>
                <a:cs typeface="Times New Roman" panose="02020603050405020304" pitchFamily="18" charset="0"/>
              </a:rPr>
              <a:t> </a:t>
            </a:r>
            <a:r>
              <a:rPr lang="fr-FR" sz="1400" i="1" dirty="0">
                <a:latin typeface="Tahoma" panose="020B0604030504040204" pitchFamily="34" charset="0"/>
                <a:ea typeface="Calibri" panose="020F0502020204030204" pitchFamily="34" charset="0"/>
                <a:cs typeface="Times New Roman" panose="02020603050405020304" pitchFamily="18" charset="0"/>
              </a:rPr>
              <a:t>ou « </a:t>
            </a:r>
            <a:r>
              <a:rPr lang="fr-FR" sz="1400" b="1" i="1" dirty="0">
                <a:latin typeface="Tahoma" panose="020B0604030504040204" pitchFamily="34" charset="0"/>
                <a:ea typeface="Calibri" panose="020F0502020204030204" pitchFamily="34" charset="0"/>
                <a:cs typeface="Times New Roman" panose="02020603050405020304" pitchFamily="18" charset="0"/>
              </a:rPr>
              <a:t>semences paysannes</a:t>
            </a:r>
            <a:r>
              <a:rPr lang="fr-FR" sz="1400" dirty="0">
                <a:latin typeface="Tahoma" panose="020B0604030504040204" pitchFamily="34" charset="0"/>
                <a:ea typeface="Calibri" panose="020F0502020204030204" pitchFamily="34" charset="0"/>
                <a:cs typeface="Times New Roman" panose="02020603050405020304" pitchFamily="18" charset="0"/>
              </a:rPr>
              <a:t> » :</a:t>
            </a:r>
          </a:p>
          <a:p>
            <a:pPr marL="285750" indent="-285750" algn="just">
              <a:lnSpc>
                <a:spcPct val="107000"/>
              </a:lnSpc>
              <a:spcAft>
                <a:spcPts val="0"/>
              </a:spcAft>
              <a:buFont typeface="Arial" panose="020B0604020202020204" pitchFamily="34" charset="0"/>
              <a:buChar char="•"/>
            </a:pPr>
            <a:r>
              <a:rPr lang="fr-FR" sz="1400" dirty="0">
                <a:latin typeface="Tahoma" panose="020B0604030504040204" pitchFamily="34" charset="0"/>
                <a:ea typeface="Calibri" panose="020F0502020204030204" pitchFamily="34" charset="0"/>
                <a:cs typeface="Times New Roman" panose="02020603050405020304" pitchFamily="18" charset="0"/>
              </a:rPr>
              <a:t> «</a:t>
            </a:r>
            <a:r>
              <a:rPr lang="fr-FR" sz="1400" i="1" dirty="0">
                <a:latin typeface="Tahoma" panose="020B0604030504040204" pitchFamily="34" charset="0"/>
                <a:ea typeface="Calibri" panose="020F0502020204030204" pitchFamily="34" charset="0"/>
                <a:cs typeface="Times New Roman" panose="02020603050405020304" pitchFamily="18" charset="0"/>
              </a:rPr>
              <a:t> </a:t>
            </a:r>
            <a:r>
              <a:rPr lang="fr-FR" sz="1400" b="1" i="1" dirty="0">
                <a:latin typeface="Tahoma" panose="020B0604030504040204" pitchFamily="34" charset="0"/>
                <a:ea typeface="Calibri" panose="020F0502020204030204" pitchFamily="34" charset="0"/>
                <a:cs typeface="Times New Roman" panose="02020603050405020304" pitchFamily="18" charset="0"/>
              </a:rPr>
              <a:t>variétés</a:t>
            </a:r>
            <a:r>
              <a:rPr lang="fr-FR" sz="1400" i="1" dirty="0">
                <a:latin typeface="Tahoma" panose="020B0604030504040204" pitchFamily="34" charset="0"/>
                <a:ea typeface="Calibri" panose="020F0502020204030204" pitchFamily="34" charset="0"/>
                <a:cs typeface="Times New Roman" panose="02020603050405020304" pitchFamily="18" charset="0"/>
              </a:rPr>
              <a:t> que nous, paysans, sélectionnons et que </a:t>
            </a:r>
            <a:r>
              <a:rPr lang="fr-FR" sz="1400" b="1" i="1" dirty="0">
                <a:latin typeface="Tahoma" panose="020B0604030504040204" pitchFamily="34" charset="0"/>
                <a:ea typeface="Calibri" panose="020F0502020204030204" pitchFamily="34" charset="0"/>
                <a:cs typeface="Times New Roman" panose="02020603050405020304" pitchFamily="18" charset="0"/>
              </a:rPr>
              <a:t>nous ressemons et continuons à faire évoluer dans nos champs pour les adapter à de nouvelles nécessités agronomiques, alimentaires, culturelles, ou dues aux changements climatiques</a:t>
            </a:r>
            <a:r>
              <a:rPr lang="fr-FR" sz="1400" i="1" dirty="0">
                <a:latin typeface="Tahoma" panose="020B0604030504040204" pitchFamily="34" charset="0"/>
                <a:ea typeface="Calibri" panose="020F0502020204030204" pitchFamily="34" charset="0"/>
                <a:cs typeface="Times New Roman" panose="02020603050405020304" pitchFamily="18" charset="0"/>
              </a:rPr>
              <a:t>. Nous considérons que ces activités sont un droit imprescriptible de chaque paysan, chaque jardinier et qu’il nous appartient de plein droit de gérer collectivement le « patrimoine génétique » issu de milliers d’années de travail de nos ancêtres paysans</a:t>
            </a:r>
            <a:r>
              <a:rPr lang="fr-FR" sz="1400" dirty="0">
                <a:latin typeface="Tahoma" panose="020B0604030504040204" pitchFamily="34" charset="0"/>
                <a:ea typeface="Calibri" panose="020F0502020204030204" pitchFamily="34" charset="0"/>
                <a:cs typeface="Times New Roman" panose="02020603050405020304" pitchFamily="18" charset="0"/>
              </a:rPr>
              <a:t> » (selon le </a:t>
            </a:r>
            <a:r>
              <a:rPr lang="fr-FR" sz="1400" b="1" dirty="0">
                <a:latin typeface="Tahoma" panose="020B0604030504040204" pitchFamily="34" charset="0"/>
                <a:ea typeface="Calibri" panose="020F0502020204030204" pitchFamily="34" charset="0"/>
                <a:cs typeface="Times New Roman" panose="02020603050405020304" pitchFamily="18" charset="0"/>
              </a:rPr>
              <a:t>Réseau Semences Paysannes</a:t>
            </a:r>
            <a:r>
              <a:rPr lang="fr-FR" sz="1400" dirty="0">
                <a:latin typeface="Tahoma" panose="020B0604030504040204" pitchFamily="34" charset="0"/>
                <a:ea typeface="Calibri" panose="020F0502020204030204" pitchFamily="34" charset="0"/>
                <a:cs typeface="Times New Roman" panose="02020603050405020304" pitchFamily="18" charset="0"/>
              </a:rPr>
              <a:t> (2009)).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fr-FR" sz="1400" dirty="0">
                <a:latin typeface="Tahoma" panose="020B0604030504040204" pitchFamily="34" charset="0"/>
                <a:ea typeface="Calibri" panose="020F0502020204030204" pitchFamily="34" charset="0"/>
                <a:cs typeface="Times New Roman" panose="02020603050405020304" pitchFamily="18" charset="0"/>
              </a:rPr>
              <a:t>« </a:t>
            </a:r>
            <a:r>
              <a:rPr lang="fr-FR" sz="1400" i="1" dirty="0">
                <a:latin typeface="Tahoma" panose="020B0604030504040204" pitchFamily="34" charset="0"/>
                <a:ea typeface="Calibri" panose="020F0502020204030204" pitchFamily="34" charset="0"/>
                <a:cs typeface="Times New Roman" panose="02020603050405020304" pitchFamily="18" charset="0"/>
              </a:rPr>
              <a:t>Les semences paysannes, dites encore de pays ou anciennes, sont celles qu'un agriculteur prélève dans sa récolte en vue d'un semis ultérieur, qui ne sont pas préalablement issues de semences certifiées achetées à un </a:t>
            </a:r>
            <a:r>
              <a:rPr lang="fr-FR" sz="1400" b="1" i="1" dirty="0">
                <a:latin typeface="Tahoma" panose="020B0604030504040204" pitchFamily="34" charset="0"/>
                <a:ea typeface="Calibri" panose="020F0502020204030204" pitchFamily="34" charset="0"/>
                <a:cs typeface="Times New Roman" panose="02020603050405020304" pitchFamily="18" charset="0"/>
              </a:rPr>
              <a:t>semencier</a:t>
            </a:r>
            <a:r>
              <a:rPr lang="fr-FR" sz="1400" i="1" dirty="0">
                <a:latin typeface="Tahoma" panose="020B0604030504040204" pitchFamily="34" charset="0"/>
                <a:ea typeface="Calibri" panose="020F0502020204030204" pitchFamily="34" charset="0"/>
                <a:cs typeface="Times New Roman" panose="02020603050405020304" pitchFamily="18" charset="0"/>
              </a:rPr>
              <a:t>. Les semences paysannes sont donc des </a:t>
            </a:r>
            <a:r>
              <a:rPr lang="fr-FR" sz="1400" i="1" u="sng" dirty="0">
                <a:solidFill>
                  <a:srgbClr val="0B0080"/>
                </a:solidFill>
                <a:latin typeface="Tahoma" panose="020B0604030504040204" pitchFamily="34" charset="0"/>
                <a:ea typeface="Calibri" panose="020F0502020204030204" pitchFamily="34" charset="0"/>
                <a:cs typeface="Times New Roman" panose="02020603050405020304" pitchFamily="18" charset="0"/>
                <a:hlinkClick r:id="rId2"/>
              </a:rPr>
              <a:t>semences</a:t>
            </a:r>
            <a:r>
              <a:rPr lang="fr-FR" sz="1400" i="1" dirty="0">
                <a:latin typeface="Tahoma" panose="020B0604030504040204" pitchFamily="34" charset="0"/>
                <a:ea typeface="Calibri" panose="020F0502020204030204" pitchFamily="34" charset="0"/>
                <a:cs typeface="Times New Roman" panose="02020603050405020304" pitchFamily="18" charset="0"/>
              </a:rPr>
              <a:t> directement issues de celles que les paysans ont sélectionnées et multipliées dans leurs champs avant le développement au XIXe siècle de la sélection variétale en lignée pure moderne. Ces semences représentent la majorité de celles utilisées en </a:t>
            </a:r>
            <a:r>
              <a:rPr lang="fr-FR" sz="1400" i="1" dirty="0">
                <a:solidFill>
                  <a:srgbClr val="0B0080"/>
                </a:solidFill>
                <a:latin typeface="Tahoma" panose="020B0604030504040204" pitchFamily="34" charset="0"/>
                <a:ea typeface="Calibri" panose="020F0502020204030204" pitchFamily="34" charset="0"/>
                <a:cs typeface="Times New Roman" panose="02020603050405020304" pitchFamily="18" charset="0"/>
                <a:hlinkClick r:id="rId3" tooltip="Agriculture vivrière"/>
              </a:rPr>
              <a:t>agriculture vivrière</a:t>
            </a:r>
            <a:r>
              <a:rPr lang="fr-FR" sz="1400" i="1" dirty="0">
                <a:latin typeface="Tahoma" panose="020B0604030504040204" pitchFamily="34" charset="0"/>
                <a:ea typeface="Calibri" panose="020F0502020204030204" pitchFamily="34" charset="0"/>
                <a:cs typeface="Times New Roman" panose="02020603050405020304" pitchFamily="18" charset="0"/>
              </a:rPr>
              <a:t>, et on estime à environ 1,4 milliard le nombre d'agriculteurs utilisant des procédés traditionnels de sélection. Longtemps négligées par les chercheurs, ces semences bénéficient d'un regain d'intérêt, notamment à la suite des actions d'agriculteurs, issus du monde, développés comme de pays en développement, associés à différentes ONG, qui en montrent l'intérêt agronomique mais aussi écologique puisque favorisant fortement la </a:t>
            </a:r>
            <a:r>
              <a:rPr lang="fr-FR" sz="1400" i="1" dirty="0">
                <a:solidFill>
                  <a:srgbClr val="0B0080"/>
                </a:solidFill>
                <a:latin typeface="Tahoma" panose="020B0604030504040204" pitchFamily="34" charset="0"/>
                <a:ea typeface="Calibri" panose="020F0502020204030204" pitchFamily="34" charset="0"/>
                <a:cs typeface="Times New Roman" panose="02020603050405020304" pitchFamily="18" charset="0"/>
                <a:hlinkClick r:id="rId4" tooltip="Biodiversité"/>
              </a:rPr>
              <a:t>biodiversité</a:t>
            </a:r>
            <a:r>
              <a:rPr lang="fr-FR" sz="1400" i="1" dirty="0">
                <a:latin typeface="Tahoma" panose="020B0604030504040204" pitchFamily="34" charset="0"/>
                <a:ea typeface="Calibri" panose="020F0502020204030204" pitchFamily="34" charset="0"/>
                <a:cs typeface="Times New Roman" panose="02020603050405020304" pitchFamily="18" charset="0"/>
              </a:rPr>
              <a:t>. La recherche, souvent participative, autour de ces semences, tout comme leur distribution et leur commercialisation se heurte toutefois à des obstacles juridiques et réglementaires tant au niveau national que supranational ». Source : Source : </a:t>
            </a:r>
            <a:r>
              <a:rPr lang="fr-FR" sz="1400" i="1" u="sng" dirty="0">
                <a:solidFill>
                  <a:srgbClr val="0563C1"/>
                </a:solidFill>
                <a:latin typeface="Tahoma" panose="020B0604030504040204" pitchFamily="34" charset="0"/>
                <a:ea typeface="Calibri" panose="020F0502020204030204" pitchFamily="34" charset="0"/>
                <a:cs typeface="Times New Roman" panose="02020603050405020304" pitchFamily="18" charset="0"/>
                <a:hlinkClick r:id="rId5"/>
              </a:rPr>
              <a:t>https://fr.wikipedia.org/wiki/Semence_paysanne</a:t>
            </a:r>
            <a:r>
              <a:rPr lang="fr-FR" sz="1400" i="1" dirty="0">
                <a:latin typeface="Tahoma" panose="020B0604030504040204" pitchFamily="34" charset="0"/>
                <a:ea typeface="Calibri" panose="020F0502020204030204" pitchFamily="34" charset="0"/>
                <a:cs typeface="Times New Roman" panose="02020603050405020304" pitchFamily="18" charset="0"/>
              </a:rPr>
              <a:t> </a:t>
            </a:r>
            <a:endParaRPr lang="fr-FR" sz="1400"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fr-FR" sz="1400" i="1" dirty="0">
                <a:latin typeface="Tahoma" panose="020B0604030504040204" pitchFamily="34" charset="0"/>
                <a:ea typeface="Calibri" panose="020F0502020204030204" pitchFamily="34" charset="0"/>
                <a:cs typeface="Times New Roman" panose="02020603050405020304" pitchFamily="18" charset="0"/>
              </a:rPr>
              <a:t>« Semences que les agriculteurs sélectionnent eux-mêmes et cultivent d’une année sur l’autre. En vrais experts, ils savent révéler les possibilités d’une semence en fonction du climat et du sol. Les fruits et légumes qui en sont issus sont tous différents dans le champ. </a:t>
            </a:r>
            <a:r>
              <a:rPr lang="fr-FR" sz="1400" b="1" i="1" dirty="0">
                <a:latin typeface="Tahoma" panose="020B0604030504040204" pitchFamily="34" charset="0"/>
                <a:ea typeface="Calibri" panose="020F0502020204030204" pitchFamily="34" charset="0"/>
                <a:cs typeface="Times New Roman" panose="02020603050405020304" pitchFamily="18" charset="0"/>
              </a:rPr>
              <a:t>Cette pratique est essentielle pour le maintien de la biodiversité</a:t>
            </a:r>
            <a:r>
              <a:rPr lang="fr-FR" sz="1400" i="1" dirty="0">
                <a:latin typeface="Tahoma" panose="020B0604030504040204" pitchFamily="34" charset="0"/>
                <a:ea typeface="Calibri" panose="020F0502020204030204" pitchFamily="34" charset="0"/>
                <a:cs typeface="Times New Roman" panose="02020603050405020304" pitchFamily="18" charset="0"/>
              </a:rPr>
              <a:t> ». </a:t>
            </a:r>
            <a:endParaRPr lang="fr-FR"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i="1" dirty="0">
                <a:latin typeface="Tahoma" panose="020B0604030504040204" pitchFamily="34" charset="0"/>
                <a:ea typeface="Calibri" panose="020F0502020204030204" pitchFamily="34" charset="0"/>
                <a:cs typeface="Times New Roman" panose="02020603050405020304" pitchFamily="18" charset="0"/>
              </a:rPr>
              <a:t>Source : </a:t>
            </a:r>
            <a:r>
              <a:rPr lang="fr-FR" sz="1400" i="1" u="sng" dirty="0">
                <a:solidFill>
                  <a:srgbClr val="0563C1"/>
                </a:solidFill>
                <a:latin typeface="Tahoma" panose="020B0604030504040204" pitchFamily="34" charset="0"/>
                <a:ea typeface="Calibri" panose="020F0502020204030204" pitchFamily="34" charset="0"/>
                <a:cs typeface="Times New Roman" panose="02020603050405020304" pitchFamily="18" charset="0"/>
                <a:hlinkClick r:id="rId6"/>
              </a:rPr>
              <a:t>http://www.carrefour.com/sites/default/files/cp_carrefour_marche_interdit_def_20_09_2017.pdf</a:t>
            </a:r>
            <a:r>
              <a:rPr lang="fr-FR" sz="1400" i="1" dirty="0">
                <a:latin typeface="Tahoma" panose="020B0604030504040204" pitchFamily="34" charset="0"/>
                <a:ea typeface="Calibri" panose="020F0502020204030204" pitchFamily="34" charset="0"/>
                <a:cs typeface="Times New Roman" panose="02020603050405020304" pitchFamily="18" charset="0"/>
              </a:rPr>
              <a:t> </a:t>
            </a:r>
            <a:endParaRPr lang="fr-FR"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i="1" dirty="0">
                <a:latin typeface="Tahoma" panose="020B0604030504040204" pitchFamily="34" charset="0"/>
                <a:ea typeface="Calibri" panose="020F0502020204030204" pitchFamily="34" charset="0"/>
                <a:cs typeface="Times New Roman" panose="02020603050405020304" pitchFamily="18" charset="0"/>
              </a:rPr>
              <a:t>Les semences paysannes, souvent anciennes, n'ont pas de statut en droit de la propriété intellectuelle et relèvent du domaine public. Par contre, les paysans n’ont pas le droit de réutiliser / de ressemer, d’une année à l’autre, les semences « améliorées » brevetées, qu’il a acheté chez un semencier. Les semences qu’ils ont achetées et qu’ils ressèment sont alors appelées « </a:t>
            </a:r>
            <a:r>
              <a:rPr lang="fr-FR" sz="1400" b="1" i="1" dirty="0">
                <a:latin typeface="Tahoma" panose="020B0604030504040204" pitchFamily="34" charset="0"/>
                <a:ea typeface="Calibri" panose="020F0502020204030204" pitchFamily="34" charset="0"/>
                <a:cs typeface="Times New Roman" panose="02020603050405020304" pitchFamily="18" charset="0"/>
              </a:rPr>
              <a:t>semences de ferme</a:t>
            </a:r>
            <a:r>
              <a:rPr lang="fr-FR" sz="1400" i="1" dirty="0">
                <a:latin typeface="Tahoma" panose="020B0604030504040204" pitchFamily="34" charset="0"/>
                <a:ea typeface="Calibri" panose="020F0502020204030204" pitchFamily="34" charset="0"/>
                <a:cs typeface="Times New Roman" panose="02020603050405020304" pitchFamily="18" charset="0"/>
              </a:rPr>
              <a:t> ». </a:t>
            </a:r>
            <a:r>
              <a:rPr lang="fr-FR" sz="1400" i="1" dirty="0">
                <a:solidFill>
                  <a:srgbClr val="FF0000"/>
                </a:solidFill>
                <a:latin typeface="Tahoma" panose="020B0604030504040204" pitchFamily="34" charset="0"/>
                <a:ea typeface="Calibri" panose="020F0502020204030204" pitchFamily="34" charset="0"/>
                <a:cs typeface="Times New Roman" panose="02020603050405020304" pitchFamily="18" charset="0"/>
              </a:rPr>
              <a:t>Depuis, le 11 juin 1970, les semences de ferme deviennent illégales, en France, au terme de la loi no 70-489</a:t>
            </a:r>
            <a:r>
              <a:rPr lang="fr-FR" sz="1400" i="1" dirty="0">
                <a:latin typeface="Tahoma" panose="020B0604030504040204" pitchFamily="34" charset="0"/>
                <a:ea typeface="Calibri" panose="020F0502020204030204" pitchFamily="34" charset="0"/>
                <a:cs typeface="Times New Roman" panose="02020603050405020304" pitchFamily="18" charset="0"/>
              </a:rPr>
              <a:t>. Source : </a:t>
            </a:r>
            <a:r>
              <a:rPr lang="fr-FR" sz="1400" i="1" u="sng" dirty="0">
                <a:solidFill>
                  <a:srgbClr val="0563C1"/>
                </a:solidFill>
                <a:latin typeface="Tahoma" panose="020B0604030504040204" pitchFamily="34" charset="0"/>
                <a:ea typeface="Calibri" panose="020F0502020204030204" pitchFamily="34" charset="0"/>
                <a:cs typeface="Times New Roman" panose="02020603050405020304" pitchFamily="18" charset="0"/>
                <a:hlinkClick r:id="rId7"/>
              </a:rPr>
              <a:t>https://fr.wikipedia.org/wiki/Semence_fermi%C3%A8re</a:t>
            </a:r>
            <a:r>
              <a:rPr lang="fr-FR" sz="1400" i="1" dirty="0">
                <a:latin typeface="Tahoma" panose="020B0604030504040204" pitchFamily="34" charset="0"/>
                <a:ea typeface="Calibri" panose="020F0502020204030204" pitchFamily="34" charset="0"/>
                <a:cs typeface="Times New Roman" panose="02020603050405020304" pitchFamily="18" charset="0"/>
              </a:rPr>
              <a:t> </a:t>
            </a:r>
            <a:endParaRPr lang="fr-FR"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76037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AE87781-4C79-4663-8570-D03B8D0D2090}"/>
              </a:ext>
            </a:extLst>
          </p:cNvPr>
          <p:cNvSpPr>
            <a:spLocks noGrp="1"/>
          </p:cNvSpPr>
          <p:nvPr>
            <p:ph type="ftr" sz="quarter" idx="11"/>
          </p:nvPr>
        </p:nvSpPr>
        <p:spPr>
          <a:xfrm>
            <a:off x="4060115" y="6562165"/>
            <a:ext cx="2620384" cy="29583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D771533F-23F3-4369-8EC9-87DFC36F7C89}"/>
              </a:ext>
            </a:extLst>
          </p:cNvPr>
          <p:cNvSpPr>
            <a:spLocks noGrp="1"/>
          </p:cNvSpPr>
          <p:nvPr>
            <p:ph type="sldNum" sz="quarter" idx="12"/>
          </p:nvPr>
        </p:nvSpPr>
        <p:spPr>
          <a:xfrm>
            <a:off x="11134164" y="156889"/>
            <a:ext cx="703729" cy="327205"/>
          </a:xfrm>
        </p:spPr>
        <p:txBody>
          <a:bodyPr/>
          <a:lstStyle/>
          <a:p>
            <a:fld id="{35EDA842-B766-4C63-B8B3-538762B3ED5C}" type="slidenum">
              <a:rPr lang="fr-FR" smtClean="0"/>
              <a:t>104</a:t>
            </a:fld>
            <a:endParaRPr lang="fr-FR"/>
          </a:p>
        </p:txBody>
      </p:sp>
      <p:sp>
        <p:nvSpPr>
          <p:cNvPr id="4" name="Rectangle 3">
            <a:extLst>
              <a:ext uri="{FF2B5EF4-FFF2-40B4-BE49-F238E27FC236}">
                <a16:creationId xmlns:a16="http://schemas.microsoft.com/office/drawing/2014/main" id="{486ABBE4-D6C8-4F8F-A219-38D4A829EB3D}"/>
              </a:ext>
            </a:extLst>
          </p:cNvPr>
          <p:cNvSpPr/>
          <p:nvPr/>
        </p:nvSpPr>
        <p:spPr>
          <a:xfrm>
            <a:off x="211566" y="156889"/>
            <a:ext cx="9857591" cy="461665"/>
          </a:xfrm>
          <a:prstGeom prst="rect">
            <a:avLst/>
          </a:prstGeom>
        </p:spPr>
        <p:txBody>
          <a:bodyPr wrap="square">
            <a:spAutoFit/>
          </a:bodyPr>
          <a:lstStyle/>
          <a:p>
            <a:r>
              <a:rPr lang="fr-FR" sz="2400" b="1" dirty="0">
                <a:solidFill>
                  <a:srgbClr val="7030A0"/>
                </a:solidFill>
              </a:rPr>
              <a:t>Annexe 14. Semences paysannes VS semences du catalogue officiel (suite)</a:t>
            </a:r>
          </a:p>
        </p:txBody>
      </p:sp>
      <p:sp>
        <p:nvSpPr>
          <p:cNvPr id="5" name="Rectangle 4">
            <a:extLst>
              <a:ext uri="{FF2B5EF4-FFF2-40B4-BE49-F238E27FC236}">
                <a16:creationId xmlns:a16="http://schemas.microsoft.com/office/drawing/2014/main" id="{1F8FC854-7C1E-49B1-9B44-3547632E2EA5}"/>
              </a:ext>
            </a:extLst>
          </p:cNvPr>
          <p:cNvSpPr/>
          <p:nvPr/>
        </p:nvSpPr>
        <p:spPr>
          <a:xfrm>
            <a:off x="211566" y="618554"/>
            <a:ext cx="11750938" cy="6225743"/>
          </a:xfrm>
          <a:prstGeom prst="rect">
            <a:avLst/>
          </a:prstGeom>
        </p:spPr>
        <p:txBody>
          <a:bodyPr wrap="square">
            <a:spAutoFit/>
          </a:bodyPr>
          <a:lstStyle/>
          <a:p>
            <a:pPr marL="285750" indent="-285750" algn="just">
              <a:lnSpc>
                <a:spcPct val="107000"/>
              </a:lnSpc>
              <a:spcAft>
                <a:spcPts val="0"/>
              </a:spcAft>
              <a:buFont typeface="Arial" panose="020B0604020202020204" pitchFamily="34" charset="0"/>
              <a:buChar char="•"/>
            </a:pPr>
            <a:r>
              <a:rPr lang="fr-FR" sz="1400" b="1" dirty="0">
                <a:solidFill>
                  <a:srgbClr val="197D42"/>
                </a:solidFill>
                <a:latin typeface="PerspectiveSansBold"/>
              </a:rPr>
              <a:t>Catalogue officiel des espèces et variétés</a:t>
            </a:r>
            <a:r>
              <a:rPr lang="fr-FR" sz="1400" dirty="0">
                <a:ea typeface="Calibri" panose="020F0502020204030204" pitchFamily="34" charset="0"/>
                <a:cs typeface="Times New Roman" panose="02020603050405020304" pitchFamily="18" charset="0"/>
              </a:rPr>
              <a:t> : En 1932 est créé le catalogue officiel des espèces et variétés, dans le but de clarifier l’offre et de protéger l’utilisateur, qui est ainsi assuré de l'identité de la semence qu’il achète. Depuis 1949, seules les semences appartenant à une variété inscrite au catalogue sont autorisées à la commercialisation. Pour inscrire une variété au catalogue, la procédure est coûteuse et les critères d’accès sont restrictifs : les variétés doivent notamment être distinctes des autres variétés déjà inscrites et constituées d’un ensemble de plantes homogènes et stables dans le temps. Entrent ainsi dans ce cadre les lignées pures, hybrides et variétés issues de biotechnologies (autres que la transgénèse), mais pas les semences paysannes car ces dernières sont constituées de populations diversifiées évoluant dans le temps et selon les terroirs. </a:t>
            </a:r>
          </a:p>
          <a:p>
            <a:pPr marL="285750" indent="-285750">
              <a:spcAft>
                <a:spcPts val="0"/>
              </a:spcAft>
              <a:buFont typeface="Arial" panose="020B0604020202020204" pitchFamily="34" charset="0"/>
              <a:buChar char="•"/>
            </a:pPr>
            <a:r>
              <a:rPr lang="fr-FR" sz="1400" dirty="0">
                <a:ea typeface="Times New Roman" panose="02020603050405020304" pitchFamily="18" charset="0"/>
              </a:rPr>
              <a:t>Ces plantes sont répertoriées dans la </a:t>
            </a:r>
            <a:r>
              <a:rPr lang="fr-FR" sz="1400" b="1" dirty="0">
                <a:solidFill>
                  <a:srgbClr val="222222"/>
                </a:solidFill>
                <a:ea typeface="Times New Roman" panose="02020603050405020304" pitchFamily="18" charset="0"/>
              </a:rPr>
              <a:t>Bases de données des variétés</a:t>
            </a:r>
            <a:r>
              <a:rPr lang="fr-FR" sz="1400" dirty="0">
                <a:solidFill>
                  <a:srgbClr val="222222"/>
                </a:solidFill>
                <a:ea typeface="Times New Roman" panose="02020603050405020304" pitchFamily="18" charset="0"/>
              </a:rPr>
              <a:t>, </a:t>
            </a:r>
            <a:r>
              <a:rPr lang="fr-FR" sz="1400" b="1" dirty="0" err="1">
                <a:solidFill>
                  <a:srgbClr val="222222"/>
                </a:solidFill>
                <a:ea typeface="Times New Roman" panose="02020603050405020304" pitchFamily="18" charset="0"/>
              </a:rPr>
              <a:t>Gnis</a:t>
            </a:r>
            <a:r>
              <a:rPr lang="fr-FR" sz="1400" dirty="0">
                <a:solidFill>
                  <a:srgbClr val="222222"/>
                </a:solidFill>
                <a:ea typeface="Times New Roman" panose="02020603050405020304" pitchFamily="18" charset="0"/>
              </a:rPr>
              <a:t>. Cf. Bases de données des variétés - </a:t>
            </a:r>
            <a:r>
              <a:rPr lang="fr-FR" sz="1400" b="1" dirty="0" err="1">
                <a:solidFill>
                  <a:srgbClr val="222222"/>
                </a:solidFill>
                <a:ea typeface="Times New Roman" panose="02020603050405020304" pitchFamily="18" charset="0"/>
              </a:rPr>
              <a:t>Gnis</a:t>
            </a:r>
            <a:r>
              <a:rPr lang="fr-FR" sz="1400" dirty="0">
                <a:solidFill>
                  <a:srgbClr val="222222"/>
                </a:solidFill>
                <a:ea typeface="Times New Roman" panose="02020603050405020304" pitchFamily="18" charset="0"/>
              </a:rPr>
              <a:t>, </a:t>
            </a:r>
            <a:r>
              <a:rPr lang="fr-FR" sz="1400" u="sng" dirty="0">
                <a:solidFill>
                  <a:srgbClr val="222222"/>
                </a:solidFill>
                <a:ea typeface="Times New Roman" panose="02020603050405020304" pitchFamily="18" charset="0"/>
                <a:hlinkClick r:id="rId2"/>
              </a:rPr>
              <a:t>www.gnis.fr/catalogue-varietes/</a:t>
            </a:r>
            <a:r>
              <a:rPr lang="fr-FR" sz="1400" dirty="0">
                <a:solidFill>
                  <a:srgbClr val="222222"/>
                </a:solidFill>
                <a:ea typeface="Times New Roman" panose="02020603050405020304" pitchFamily="18" charset="0"/>
              </a:rPr>
              <a:t> &amp; </a:t>
            </a:r>
            <a:r>
              <a:rPr lang="fr-FR" sz="1400" u="sng" dirty="0">
                <a:solidFill>
                  <a:srgbClr val="222222"/>
                </a:solidFill>
                <a:ea typeface="Times New Roman" panose="02020603050405020304" pitchFamily="18" charset="0"/>
                <a:hlinkClick r:id="rId3"/>
              </a:rPr>
              <a:t>http://cat.geves.info/Page/ListeNationale</a:t>
            </a:r>
            <a:r>
              <a:rPr lang="fr-FR" sz="1400" dirty="0">
                <a:solidFill>
                  <a:srgbClr val="222222"/>
                </a:solidFill>
                <a:ea typeface="Times New Roman" panose="02020603050405020304" pitchFamily="18" charset="0"/>
              </a:rPr>
              <a:t> </a:t>
            </a:r>
            <a:endParaRPr lang="fr-FR" sz="1400" dirty="0">
              <a:ea typeface="Times New Roman" panose="02020603050405020304" pitchFamily="18" charset="0"/>
            </a:endParaRPr>
          </a:p>
          <a:p>
            <a:pPr marL="285750" indent="-285750">
              <a:spcAft>
                <a:spcPts val="0"/>
              </a:spcAft>
              <a:buFont typeface="Arial" panose="020B0604020202020204" pitchFamily="34" charset="0"/>
              <a:buChar char="•"/>
            </a:pPr>
            <a:r>
              <a:rPr lang="fr-FR" sz="1400" u="sng" dirty="0">
                <a:solidFill>
                  <a:srgbClr val="222222"/>
                </a:solidFill>
                <a:ea typeface="Times New Roman" panose="02020603050405020304" pitchFamily="18" charset="0"/>
              </a:rPr>
              <a:t>Note</a:t>
            </a:r>
            <a:r>
              <a:rPr lang="fr-FR" sz="1400" dirty="0">
                <a:solidFill>
                  <a:srgbClr val="222222"/>
                </a:solidFill>
                <a:ea typeface="Times New Roman" panose="02020603050405020304" pitchFamily="18" charset="0"/>
              </a:rPr>
              <a:t> : 7 000 variétés dans les listes du Catalogue Officiel Français, 23 000 variétés d’espèces agricoles dans le Catalogue Européen, 21 000 variétés d’espèces potagères dans le Catalogue Européen, 9 600  variétés d’espèces fruitières dans le Catalogue Européen.</a:t>
            </a:r>
            <a:endParaRPr lang="fr-FR" sz="1400" dirty="0">
              <a:ea typeface="Times New Roman" panose="02020603050405020304" pitchFamily="18" charset="0"/>
            </a:endParaRPr>
          </a:p>
          <a:p>
            <a:pPr marL="285750" indent="-285750">
              <a:spcAft>
                <a:spcPts val="0"/>
              </a:spcAft>
              <a:buFont typeface="Arial" panose="020B0604020202020204" pitchFamily="34" charset="0"/>
              <a:buChar char="•"/>
            </a:pPr>
            <a:r>
              <a:rPr lang="fr-FR" sz="1400" dirty="0">
                <a:solidFill>
                  <a:srgbClr val="008000"/>
                </a:solidFill>
                <a:ea typeface="Times New Roman" panose="02020603050405020304" pitchFamily="18" charset="0"/>
              </a:rPr>
              <a:t>Une variété du catalogue officiel peut faire partie du domaine public. Elle est librement reproductible</a:t>
            </a:r>
            <a:r>
              <a:rPr lang="fr-FR" sz="1400" dirty="0">
                <a:solidFill>
                  <a:srgbClr val="222222"/>
                </a:solidFill>
                <a:ea typeface="Times New Roman" panose="02020603050405020304" pitchFamily="18" charset="0"/>
              </a:rPr>
              <a:t>. Cette information est notée dans le catalogue sous le terme : « Obtenteur : Domaine Public » ou « S.O.C. ». Même dans le domaine public, une </a:t>
            </a:r>
            <a:r>
              <a:rPr lang="fr-FR" sz="1400" i="1" dirty="0">
                <a:solidFill>
                  <a:srgbClr val="222222"/>
                </a:solidFill>
                <a:ea typeface="Times New Roman" panose="02020603050405020304" pitchFamily="18" charset="0"/>
              </a:rPr>
              <a:t>institution est toujours chargée de sa conservation</a:t>
            </a:r>
            <a:r>
              <a:rPr lang="fr-FR" sz="1400" dirty="0">
                <a:solidFill>
                  <a:srgbClr val="222222"/>
                </a:solidFill>
                <a:ea typeface="Times New Roman" panose="02020603050405020304" pitchFamily="18" charset="0"/>
              </a:rPr>
              <a:t>.</a:t>
            </a:r>
            <a:endParaRPr lang="fr-FR" sz="1400" dirty="0">
              <a:ea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fr-FR" sz="1400" b="1" dirty="0">
                <a:solidFill>
                  <a:srgbClr val="008000"/>
                </a:solidFill>
                <a:ea typeface="Calibri" panose="020F0502020204030204" pitchFamily="34" charset="0"/>
                <a:cs typeface="Times New Roman" panose="02020603050405020304" pitchFamily="18" charset="0"/>
              </a:rPr>
              <a:t>Variétés hybrides F1</a:t>
            </a:r>
            <a:r>
              <a:rPr lang="fr-FR" sz="1400" dirty="0">
                <a:solidFill>
                  <a:srgbClr val="008000"/>
                </a:solidFill>
                <a:ea typeface="Calibri" panose="020F0502020204030204" pitchFamily="34" charset="0"/>
                <a:cs typeface="Times New Roman" panose="02020603050405020304" pitchFamily="18" charset="0"/>
              </a:rPr>
              <a:t> </a:t>
            </a:r>
            <a:r>
              <a:rPr lang="fr-FR" sz="1400" dirty="0">
                <a:ea typeface="Calibri" panose="020F0502020204030204" pitchFamily="34" charset="0"/>
                <a:cs typeface="Times New Roman" panose="02020603050405020304" pitchFamily="18" charset="0"/>
              </a:rPr>
              <a:t>: Elles sont issues de la combinaison de deux lignées pures (de plantes à fécondation croisée principalement). Leur objectif est d’obtenir des plantes vigoureuses et productives. A la différence des populations et des lignées pures, les caractéristiques des hybrides F1 obtenus ne sont pas reproductibles par simple </a:t>
            </a:r>
            <a:r>
              <a:rPr lang="fr-FR" sz="1400" dirty="0" err="1">
                <a:ea typeface="Calibri" panose="020F0502020204030204" pitchFamily="34" charset="0"/>
                <a:cs typeface="Times New Roman" panose="02020603050405020304" pitchFamily="18" charset="0"/>
              </a:rPr>
              <a:t>ressemis</a:t>
            </a:r>
            <a:r>
              <a:rPr lang="fr-FR" sz="1400" dirty="0">
                <a:ea typeface="Calibri" panose="020F0502020204030204" pitchFamily="34" charset="0"/>
                <a:cs typeface="Times New Roman" panose="02020603050405020304" pitchFamily="18" charset="0"/>
              </a:rPr>
              <a:t>. En effet, si on ressème une graine issue d’un hybride F1, on obtient une majorité de plantes dégénérées, de faible vigueur. La seule possibilité pour retrouver les caractères de l’hybride F1 est de renouveler le croisement entre les parents. </a:t>
            </a:r>
            <a:r>
              <a:rPr lang="fr-FR" sz="1400" dirty="0">
                <a:solidFill>
                  <a:srgbClr val="FF0000"/>
                </a:solidFill>
                <a:ea typeface="Calibri" panose="020F0502020204030204" pitchFamily="34" charset="0"/>
                <a:cs typeface="Times New Roman" panose="02020603050405020304" pitchFamily="18" charset="0"/>
              </a:rPr>
              <a:t>Dans la pratique, l’agriculteur est obligé de racheter tous les ans sa semence auprès du semencier qui réalise ces croisements. </a:t>
            </a:r>
            <a:r>
              <a:rPr lang="fr-FR" sz="1400" dirty="0">
                <a:ea typeface="Calibri" panose="020F0502020204030204" pitchFamily="34" charset="0"/>
                <a:cs typeface="Times New Roman" panose="02020603050405020304" pitchFamily="18" charset="0"/>
              </a:rPr>
              <a:t>Remarque : la mention « </a:t>
            </a:r>
            <a:r>
              <a:rPr lang="fr-FR" sz="1400" b="1" dirty="0">
                <a:ea typeface="Calibri" panose="020F0502020204030204" pitchFamily="34" charset="0"/>
                <a:cs typeface="Times New Roman" panose="02020603050405020304" pitchFamily="18" charset="0"/>
              </a:rPr>
              <a:t>F1 </a:t>
            </a:r>
            <a:r>
              <a:rPr lang="fr-FR" sz="1400" dirty="0">
                <a:ea typeface="Calibri" panose="020F0502020204030204" pitchFamily="34" charset="0"/>
                <a:cs typeface="Times New Roman" panose="02020603050405020304" pitchFamily="18" charset="0"/>
              </a:rPr>
              <a:t>» après le nom d’une variété signifie qu’il s’agit d’une </a:t>
            </a:r>
            <a:r>
              <a:rPr lang="fr-FR" sz="1400" b="1" dirty="0">
                <a:ea typeface="Calibri" panose="020F0502020204030204" pitchFamily="34" charset="0"/>
                <a:cs typeface="Times New Roman" panose="02020603050405020304" pitchFamily="18" charset="0"/>
              </a:rPr>
              <a:t>variété hybride</a:t>
            </a:r>
            <a:r>
              <a:rPr lang="fr-FR" sz="1400" dirty="0">
                <a:ea typeface="Calibri" panose="020F0502020204030204" pitchFamily="34" charset="0"/>
                <a:cs typeface="Times New Roman" panose="02020603050405020304" pitchFamily="18" charset="0"/>
              </a:rPr>
              <a:t> (F pour filiale). </a:t>
            </a:r>
            <a:r>
              <a:rPr lang="fr-FR" sz="1400" u="sng" dirty="0">
                <a:ea typeface="Calibri" panose="020F0502020204030204" pitchFamily="34" charset="0"/>
                <a:cs typeface="Times New Roman" panose="02020603050405020304" pitchFamily="18" charset="0"/>
              </a:rPr>
              <a:t>Note</a:t>
            </a:r>
            <a:r>
              <a:rPr lang="fr-FR" sz="1400" dirty="0">
                <a:ea typeface="Calibri" panose="020F0502020204030204" pitchFamily="34" charset="0"/>
                <a:cs typeface="Times New Roman" panose="02020603050405020304" pitchFamily="18" charset="0"/>
              </a:rPr>
              <a:t> : d’un </a:t>
            </a:r>
            <a:r>
              <a:rPr lang="fr-FR" sz="1400" i="1" dirty="0">
                <a:ea typeface="Calibri" panose="020F0502020204030204" pitchFamily="34" charset="0"/>
                <a:cs typeface="Times New Roman" panose="02020603050405020304" pitchFamily="18" charset="0"/>
              </a:rPr>
              <a:t>semis ultérieur</a:t>
            </a:r>
            <a:r>
              <a:rPr lang="fr-FR" sz="1400" dirty="0">
                <a:ea typeface="Calibri" panose="020F0502020204030204" pitchFamily="34" charset="0"/>
                <a:cs typeface="Times New Roman" panose="02020603050405020304" pitchFamily="18" charset="0"/>
              </a:rPr>
              <a:t> </a:t>
            </a:r>
            <a:r>
              <a:rPr lang="fr-FR" sz="1400" i="1" dirty="0">
                <a:ea typeface="Calibri" panose="020F0502020204030204" pitchFamily="34" charset="0"/>
                <a:cs typeface="Times New Roman" panose="02020603050405020304" pitchFamily="18" charset="0"/>
              </a:rPr>
              <a:t>à l’autre</a:t>
            </a:r>
            <a:r>
              <a:rPr lang="fr-FR" sz="1400" dirty="0">
                <a:ea typeface="Calibri" panose="020F0502020204030204" pitchFamily="34" charset="0"/>
                <a:cs typeface="Times New Roman" panose="02020603050405020304" pitchFamily="18" charset="0"/>
              </a:rPr>
              <a:t>, les semences ou variétés paysannes ne perdent pas trop, a priori, leur vigueur et capacité productive, contrairement aux hybrides F1 … </a:t>
            </a:r>
          </a:p>
          <a:p>
            <a:pPr marL="285750" indent="-285750" algn="just">
              <a:lnSpc>
                <a:spcPct val="107000"/>
              </a:lnSpc>
              <a:spcAft>
                <a:spcPts val="0"/>
              </a:spcAft>
              <a:buFont typeface="Arial" panose="020B0604020202020204" pitchFamily="34" charset="0"/>
              <a:buChar char="•"/>
            </a:pPr>
            <a:r>
              <a:rPr lang="fr-FR" sz="1400" dirty="0">
                <a:ea typeface="Calibri" panose="020F0502020204030204" pitchFamily="34" charset="0"/>
                <a:cs typeface="Times New Roman" panose="02020603050405020304" pitchFamily="18" charset="0"/>
              </a:rPr>
              <a:t>Remarque : Il existe aussi des </a:t>
            </a:r>
            <a:r>
              <a:rPr lang="fr-FR" sz="1400" b="1" dirty="0">
                <a:ea typeface="Calibri" panose="020F0502020204030204" pitchFamily="34" charset="0"/>
                <a:cs typeface="Times New Roman" panose="02020603050405020304" pitchFamily="18" charset="0"/>
              </a:rPr>
              <a:t>variétés clones</a:t>
            </a:r>
            <a:r>
              <a:rPr lang="fr-FR" sz="1400" dirty="0">
                <a:ea typeface="Calibri" panose="020F0502020204030204" pitchFamily="34" charset="0"/>
                <a:cs typeface="Times New Roman" panose="02020603050405020304" pitchFamily="18" charset="0"/>
              </a:rPr>
              <a:t> multipliées par voie végétative : boutures, tubercules, stolons, bulbilles … C’est le cas des variétés de pommes de terre, des fraisiers, de la vigne…</a:t>
            </a:r>
          </a:p>
          <a:p>
            <a:pPr marL="285750" indent="-285750" algn="just">
              <a:lnSpc>
                <a:spcPct val="107000"/>
              </a:lnSpc>
              <a:spcAft>
                <a:spcPts val="0"/>
              </a:spcAft>
              <a:buFont typeface="Arial" panose="020B0604020202020204" pitchFamily="34" charset="0"/>
              <a:buChar char="•"/>
            </a:pPr>
            <a:r>
              <a:rPr lang="fr-FR" sz="1400" b="1" dirty="0">
                <a:solidFill>
                  <a:srgbClr val="008000"/>
                </a:solidFill>
                <a:ea typeface="Calibri" panose="020F0502020204030204" pitchFamily="34" charset="0"/>
                <a:cs typeface="Times New Roman" panose="02020603050405020304" pitchFamily="18" charset="0"/>
              </a:rPr>
              <a:t>Certificat d’Obtention Végétale (COV)</a:t>
            </a:r>
            <a:r>
              <a:rPr lang="fr-FR" sz="1400" dirty="0">
                <a:solidFill>
                  <a:srgbClr val="008000"/>
                </a:solidFill>
                <a:ea typeface="Calibri" panose="020F0502020204030204" pitchFamily="34" charset="0"/>
                <a:cs typeface="Times New Roman" panose="02020603050405020304" pitchFamily="18" charset="0"/>
              </a:rPr>
              <a:t> </a:t>
            </a:r>
            <a:r>
              <a:rPr lang="fr-FR" sz="1400" dirty="0">
                <a:ea typeface="Calibri" panose="020F0502020204030204" pitchFamily="34" charset="0"/>
                <a:cs typeface="Times New Roman" panose="02020603050405020304" pitchFamily="18" charset="0"/>
              </a:rPr>
              <a:t>: une variété est protégée entre 25 et 30 ans, ce qui signifie que sa reproduction en l’état est interdite. Au-delà de cette période, elle tombe dans le domaine public Comme pour les brevets, </a:t>
            </a:r>
            <a:r>
              <a:rPr lang="fr-FR" sz="1400" dirty="0">
                <a:solidFill>
                  <a:srgbClr val="FF0000"/>
                </a:solidFill>
                <a:ea typeface="Calibri" panose="020F0502020204030204" pitchFamily="34" charset="0"/>
                <a:cs typeface="Times New Roman" panose="02020603050405020304" pitchFamily="18" charset="0"/>
              </a:rPr>
              <a:t>il est interdit de ressemer les semences issues de variétés protégées par un COV. Toute reproduction non autorisée est considérée comme une contrefaçon et punie par la loi</a:t>
            </a:r>
            <a:r>
              <a:rPr lang="fr-FR" sz="1400" dirty="0">
                <a:ea typeface="Calibri" panose="020F0502020204030204" pitchFamily="34" charset="0"/>
                <a:cs typeface="Times New Roman" panose="02020603050405020304" pitchFamily="18" charset="0"/>
              </a:rPr>
              <a:t>. </a:t>
            </a:r>
            <a:r>
              <a:rPr lang="fr-FR" sz="1400" dirty="0">
                <a:solidFill>
                  <a:srgbClr val="008000"/>
                </a:solidFill>
                <a:ea typeface="Calibri" panose="020F0502020204030204" pitchFamily="34" charset="0"/>
                <a:cs typeface="Times New Roman" panose="02020603050405020304" pitchFamily="18" charset="0"/>
              </a:rPr>
              <a:t>Des dérogations existent pour 34 espèces de céréales et protéagineux.</a:t>
            </a:r>
            <a:r>
              <a:rPr lang="fr-FR" sz="1400" dirty="0">
                <a:ea typeface="Calibri" panose="020F0502020204030204" pitchFamily="34" charset="0"/>
                <a:cs typeface="Times New Roman" panose="02020603050405020304" pitchFamily="18" charset="0"/>
              </a:rPr>
              <a:t> Pour ces cas, l’agriculteur doit payer une “rémunération équitable” à l’obtenteur pour pouvoir ressemer. </a:t>
            </a:r>
            <a:r>
              <a:rPr lang="fr-FR" sz="1400" dirty="0">
                <a:solidFill>
                  <a:srgbClr val="008000"/>
                </a:solidFill>
                <a:ea typeface="Calibri" panose="020F0502020204030204" pitchFamily="34" charset="0"/>
                <a:cs typeface="Times New Roman" panose="02020603050405020304" pitchFamily="18" charset="0"/>
              </a:rPr>
              <a:t>Les petits agriculteurs produisant moins de 92 tonnes ne sont pas soumis à l’obligation de rémunération.</a:t>
            </a:r>
            <a:endParaRPr lang="fr-FR" sz="1400" dirty="0">
              <a:ea typeface="Calibri" panose="020F0502020204030204" pitchFamily="34" charset="0"/>
              <a:cs typeface="Times New Roman" panose="02020603050405020304" pitchFamily="18" charset="0"/>
            </a:endParaRPr>
          </a:p>
          <a:p>
            <a:pPr algn="just">
              <a:lnSpc>
                <a:spcPct val="107000"/>
              </a:lnSpc>
              <a:spcAft>
                <a:spcPts val="0"/>
              </a:spcAft>
            </a:pPr>
            <a:r>
              <a:rPr lang="fr-FR" sz="1400" dirty="0">
                <a:ea typeface="Calibri" panose="020F0502020204030204" pitchFamily="34" charset="0"/>
                <a:cs typeface="Times New Roman" panose="02020603050405020304" pitchFamily="18" charset="0"/>
              </a:rPr>
              <a:t> Source : </a:t>
            </a:r>
            <a:r>
              <a:rPr lang="fr-FR" sz="1400" u="sng" dirty="0">
                <a:solidFill>
                  <a:srgbClr val="0563C1"/>
                </a:solidFill>
                <a:ea typeface="Calibri" panose="020F0502020204030204" pitchFamily="34" charset="0"/>
                <a:cs typeface="Times New Roman" panose="02020603050405020304" pitchFamily="18" charset="0"/>
                <a:hlinkClick r:id="rId4"/>
              </a:rPr>
              <a:t>http://www.bio-aquitaine.com/wp-content/uploads/2015/07/semences-comment.pdf</a:t>
            </a:r>
            <a:r>
              <a:rPr lang="fr-FR" sz="14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763796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74E03E-61AD-4E7F-8D57-70D54D423400}"/>
              </a:ext>
            </a:extLst>
          </p:cNvPr>
          <p:cNvSpPr>
            <a:spLocks noGrp="1"/>
          </p:cNvSpPr>
          <p:nvPr>
            <p:ph type="ftr" sz="quarter" idx="11"/>
          </p:nvPr>
        </p:nvSpPr>
        <p:spPr>
          <a:xfrm>
            <a:off x="4060115" y="6562165"/>
            <a:ext cx="2620384" cy="29583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920234A6-47BB-4E82-8961-5CBC366CC203}"/>
              </a:ext>
            </a:extLst>
          </p:cNvPr>
          <p:cNvSpPr>
            <a:spLocks noGrp="1"/>
          </p:cNvSpPr>
          <p:nvPr>
            <p:ph type="sldNum" sz="quarter" idx="12"/>
          </p:nvPr>
        </p:nvSpPr>
        <p:spPr>
          <a:xfrm>
            <a:off x="11134164" y="156889"/>
            <a:ext cx="703729" cy="327205"/>
          </a:xfrm>
        </p:spPr>
        <p:txBody>
          <a:bodyPr/>
          <a:lstStyle/>
          <a:p>
            <a:fld id="{35EDA842-B766-4C63-B8B3-538762B3ED5C}" type="slidenum">
              <a:rPr lang="fr-FR" smtClean="0"/>
              <a:t>105</a:t>
            </a:fld>
            <a:endParaRPr lang="fr-FR"/>
          </a:p>
        </p:txBody>
      </p:sp>
      <p:sp>
        <p:nvSpPr>
          <p:cNvPr id="4" name="Rectangle 3">
            <a:extLst>
              <a:ext uri="{FF2B5EF4-FFF2-40B4-BE49-F238E27FC236}">
                <a16:creationId xmlns:a16="http://schemas.microsoft.com/office/drawing/2014/main" id="{FC0A7D79-D337-4D71-A77E-D1A918D4ECC7}"/>
              </a:ext>
            </a:extLst>
          </p:cNvPr>
          <p:cNvSpPr/>
          <p:nvPr/>
        </p:nvSpPr>
        <p:spPr>
          <a:xfrm>
            <a:off x="211566" y="156889"/>
            <a:ext cx="9857591" cy="461665"/>
          </a:xfrm>
          <a:prstGeom prst="rect">
            <a:avLst/>
          </a:prstGeom>
        </p:spPr>
        <p:txBody>
          <a:bodyPr wrap="square">
            <a:spAutoFit/>
          </a:bodyPr>
          <a:lstStyle/>
          <a:p>
            <a:r>
              <a:rPr lang="fr-FR" sz="2400" b="1" dirty="0">
                <a:solidFill>
                  <a:srgbClr val="7030A0"/>
                </a:solidFill>
              </a:rPr>
              <a:t>Annexe 14. Semences paysannes VS semences du catalogue officiel</a:t>
            </a:r>
          </a:p>
        </p:txBody>
      </p:sp>
      <p:sp>
        <p:nvSpPr>
          <p:cNvPr id="5" name="Rectangle 4">
            <a:extLst>
              <a:ext uri="{FF2B5EF4-FFF2-40B4-BE49-F238E27FC236}">
                <a16:creationId xmlns:a16="http://schemas.microsoft.com/office/drawing/2014/main" id="{2F59AE09-A4A7-4473-8B62-5AB4459C8442}"/>
              </a:ext>
            </a:extLst>
          </p:cNvPr>
          <p:cNvSpPr/>
          <p:nvPr/>
        </p:nvSpPr>
        <p:spPr>
          <a:xfrm>
            <a:off x="211566" y="618554"/>
            <a:ext cx="11750938" cy="5693866"/>
          </a:xfrm>
          <a:prstGeom prst="rect">
            <a:avLst/>
          </a:prstGeom>
        </p:spPr>
        <p:txBody>
          <a:bodyPr wrap="square">
            <a:spAutoFit/>
          </a:bodyPr>
          <a:lstStyle/>
          <a:p>
            <a:pPr marL="285750" indent="-285750">
              <a:spcAft>
                <a:spcPts val="0"/>
              </a:spcAft>
              <a:buFont typeface="Arial" panose="020B0604020202020204" pitchFamily="34" charset="0"/>
              <a:buChar char="•"/>
            </a:pPr>
            <a:r>
              <a:rPr lang="fr-FR" sz="1400" b="1" dirty="0">
                <a:solidFill>
                  <a:srgbClr val="008000"/>
                </a:solidFill>
                <a:ea typeface="Times New Roman" panose="02020603050405020304" pitchFamily="18" charset="0"/>
              </a:rPr>
              <a:t>Variétés de conservation</a:t>
            </a:r>
            <a:r>
              <a:rPr lang="fr-FR" sz="1400" dirty="0">
                <a:solidFill>
                  <a:srgbClr val="008000"/>
                </a:solidFill>
                <a:ea typeface="Times New Roman" panose="02020603050405020304" pitchFamily="18" charset="0"/>
              </a:rPr>
              <a:t> </a:t>
            </a:r>
            <a:r>
              <a:rPr lang="fr-FR" sz="1400" dirty="0">
                <a:solidFill>
                  <a:srgbClr val="222222"/>
                </a:solidFill>
                <a:ea typeface="Times New Roman" panose="02020603050405020304" pitchFamily="18" charset="0"/>
              </a:rPr>
              <a:t>: Dans l'</a:t>
            </a:r>
            <a:r>
              <a:rPr lang="fr-FR" sz="1400" dirty="0">
                <a:solidFill>
                  <a:srgbClr val="0B0080"/>
                </a:solidFill>
                <a:ea typeface="Times New Roman" panose="02020603050405020304" pitchFamily="18" charset="0"/>
                <a:hlinkClick r:id="rId2" tooltip="Union européenne"/>
              </a:rPr>
              <a:t>Union européenne</a:t>
            </a:r>
            <a:r>
              <a:rPr lang="fr-FR" sz="1400" dirty="0">
                <a:solidFill>
                  <a:srgbClr val="222222"/>
                </a:solidFill>
                <a:ea typeface="Times New Roman" panose="02020603050405020304" pitchFamily="18" charset="0"/>
              </a:rPr>
              <a:t>, elles sont des variétés de </a:t>
            </a:r>
            <a:r>
              <a:rPr lang="fr-FR" sz="1400" dirty="0">
                <a:solidFill>
                  <a:srgbClr val="0B0080"/>
                </a:solidFill>
                <a:ea typeface="Times New Roman" panose="02020603050405020304" pitchFamily="18" charset="0"/>
                <a:hlinkClick r:id="rId3" tooltip="Plante cultivée"/>
              </a:rPr>
              <a:t>plantes cultivées</a:t>
            </a:r>
            <a:r>
              <a:rPr lang="fr-FR" sz="1400" dirty="0">
                <a:solidFill>
                  <a:srgbClr val="222222"/>
                </a:solidFill>
                <a:ea typeface="Times New Roman" panose="02020603050405020304" pitchFamily="18" charset="0"/>
              </a:rPr>
              <a:t> traditionnellement dans certaines localités ou régions (</a:t>
            </a:r>
            <a:r>
              <a:rPr lang="fr-FR" sz="1400" dirty="0">
                <a:solidFill>
                  <a:srgbClr val="0B0080"/>
                </a:solidFill>
                <a:ea typeface="Times New Roman" panose="02020603050405020304" pitchFamily="18" charset="0"/>
                <a:hlinkClick r:id="rId4" tooltip="Race naturelle"/>
              </a:rPr>
              <a:t>race primitive</a:t>
            </a:r>
            <a:r>
              <a:rPr lang="fr-FR" sz="1400" dirty="0">
                <a:solidFill>
                  <a:srgbClr val="222222"/>
                </a:solidFill>
                <a:ea typeface="Times New Roman" panose="02020603050405020304" pitchFamily="18" charset="0"/>
              </a:rPr>
              <a:t> ou </a:t>
            </a:r>
            <a:r>
              <a:rPr lang="fr-FR" sz="1400" dirty="0">
                <a:solidFill>
                  <a:srgbClr val="0B0080"/>
                </a:solidFill>
                <a:ea typeface="Times New Roman" panose="02020603050405020304" pitchFamily="18" charset="0"/>
                <a:hlinkClick r:id="rId5" tooltip="Variété de pays"/>
              </a:rPr>
              <a:t>variété de pays</a:t>
            </a:r>
            <a:r>
              <a:rPr lang="fr-FR" sz="1400" dirty="0">
                <a:solidFill>
                  <a:srgbClr val="222222"/>
                </a:solidFill>
                <a:ea typeface="Times New Roman" panose="02020603050405020304" pitchFamily="18" charset="0"/>
              </a:rPr>
              <a:t>) admises par dérogation aux </a:t>
            </a:r>
            <a:r>
              <a:rPr lang="fr-FR" sz="1400" dirty="0">
                <a:solidFill>
                  <a:srgbClr val="0B0080"/>
                </a:solidFill>
                <a:ea typeface="Times New Roman" panose="02020603050405020304" pitchFamily="18" charset="0"/>
                <a:hlinkClick r:id="rId6" tooltip="Catalogue officiel des espèces et variétés"/>
              </a:rPr>
              <a:t>catalogues officiels des variétés des espèces agricoles</a:t>
            </a:r>
            <a:r>
              <a:rPr lang="fr-FR" sz="1400" dirty="0">
                <a:solidFill>
                  <a:srgbClr val="222222"/>
                </a:solidFill>
                <a:ea typeface="Times New Roman" panose="02020603050405020304" pitchFamily="18" charset="0"/>
              </a:rPr>
              <a:t> des différents États membres bien qu'elles ne remplissent pas les conditions requises pour les </a:t>
            </a:r>
            <a:r>
              <a:rPr lang="fr-FR" sz="1400" dirty="0">
                <a:solidFill>
                  <a:srgbClr val="0B0080"/>
                </a:solidFill>
                <a:ea typeface="Times New Roman" panose="02020603050405020304" pitchFamily="18" charset="0"/>
                <a:hlinkClick r:id="rId7" tooltip="Cultivar"/>
              </a:rPr>
              <a:t>variétés</a:t>
            </a:r>
            <a:r>
              <a:rPr lang="fr-FR" sz="1400" dirty="0">
                <a:solidFill>
                  <a:srgbClr val="222222"/>
                </a:solidFill>
                <a:ea typeface="Times New Roman" panose="02020603050405020304" pitchFamily="18" charset="0"/>
              </a:rPr>
              <a:t> commerciales. Il peut s'agir aussi bien de variétés d'espèces agricoles de </a:t>
            </a:r>
            <a:r>
              <a:rPr lang="fr-FR" sz="1400" dirty="0">
                <a:solidFill>
                  <a:srgbClr val="A55858"/>
                </a:solidFill>
                <a:ea typeface="Times New Roman" panose="02020603050405020304" pitchFamily="18" charset="0"/>
                <a:hlinkClick r:id="rId8" tooltip="Grande culture (page inexistante)"/>
              </a:rPr>
              <a:t>grande culture</a:t>
            </a:r>
            <a:r>
              <a:rPr lang="fr-FR" sz="1400" dirty="0">
                <a:solidFill>
                  <a:srgbClr val="222222"/>
                </a:solidFill>
                <a:ea typeface="Times New Roman" panose="02020603050405020304" pitchFamily="18" charset="0"/>
              </a:rPr>
              <a:t> et de </a:t>
            </a:r>
            <a:r>
              <a:rPr lang="fr-FR" sz="1400" dirty="0">
                <a:solidFill>
                  <a:srgbClr val="0B0080"/>
                </a:solidFill>
                <a:ea typeface="Times New Roman" panose="02020603050405020304" pitchFamily="18" charset="0"/>
                <a:hlinkClick r:id="rId9" tooltip="Pomme de terre"/>
              </a:rPr>
              <a:t>pomme de terre</a:t>
            </a:r>
            <a:r>
              <a:rPr lang="fr-FR" sz="1400" dirty="0">
                <a:solidFill>
                  <a:srgbClr val="222222"/>
                </a:solidFill>
                <a:ea typeface="Times New Roman" panose="02020603050405020304" pitchFamily="18" charset="0"/>
              </a:rPr>
              <a:t> que de variétés de </a:t>
            </a:r>
            <a:r>
              <a:rPr lang="fr-FR" sz="1400" dirty="0">
                <a:solidFill>
                  <a:srgbClr val="0B0080"/>
                </a:solidFill>
                <a:ea typeface="Times New Roman" panose="02020603050405020304" pitchFamily="18" charset="0"/>
                <a:hlinkClick r:id="rId10" tooltip="Plante potagère"/>
              </a:rPr>
              <a:t>plantes potagères</a:t>
            </a:r>
            <a:r>
              <a:rPr lang="fr-FR" sz="1400" dirty="0">
                <a:solidFill>
                  <a:srgbClr val="222222"/>
                </a:solidFill>
                <a:ea typeface="Times New Roman" panose="02020603050405020304" pitchFamily="18" charset="0"/>
              </a:rPr>
              <a:t>. Les conditions d'admission de ces variétés sont définies par les directives de la Commission 2008/62/CE du 20 juin 2008</a:t>
            </a:r>
            <a:r>
              <a:rPr lang="fr-FR" sz="1400" baseline="30000" dirty="0">
                <a:solidFill>
                  <a:srgbClr val="0B0080"/>
                </a:solidFill>
                <a:ea typeface="Times New Roman" panose="02020603050405020304" pitchFamily="18" charset="0"/>
                <a:hlinkClick r:id="rId11"/>
              </a:rPr>
              <a:t>1</a:t>
            </a:r>
            <a:r>
              <a:rPr lang="fr-FR" sz="1400" dirty="0">
                <a:solidFill>
                  <a:srgbClr val="222222"/>
                </a:solidFill>
                <a:ea typeface="Times New Roman" panose="02020603050405020304" pitchFamily="18" charset="0"/>
              </a:rPr>
              <a:t> et 2009/145/CE du 26 novembre 2009. Ces dispositions ont pour but de contribuer à la préservation des </a:t>
            </a:r>
            <a:r>
              <a:rPr lang="fr-FR" sz="1400" dirty="0">
                <a:solidFill>
                  <a:srgbClr val="0B0080"/>
                </a:solidFill>
                <a:ea typeface="Times New Roman" panose="02020603050405020304" pitchFamily="18" charset="0"/>
                <a:hlinkClick r:id="rId12" tooltip="Ressource génétique"/>
              </a:rPr>
              <a:t>ressources </a:t>
            </a:r>
            <a:r>
              <a:rPr lang="fr-FR" sz="1400" dirty="0" err="1">
                <a:solidFill>
                  <a:srgbClr val="0B0080"/>
                </a:solidFill>
                <a:ea typeface="Times New Roman" panose="02020603050405020304" pitchFamily="18" charset="0"/>
                <a:hlinkClick r:id="rId12" tooltip="Ressource génétique"/>
              </a:rPr>
              <a:t>phytogénétiques</a:t>
            </a:r>
            <a:r>
              <a:rPr lang="fr-FR" sz="1400" dirty="0">
                <a:solidFill>
                  <a:srgbClr val="222222"/>
                </a:solidFill>
                <a:ea typeface="Times New Roman" panose="02020603050405020304" pitchFamily="18" charset="0"/>
              </a:rPr>
              <a:t> et de lutter contre l'</a:t>
            </a:r>
            <a:r>
              <a:rPr lang="fr-FR" sz="1400" dirty="0">
                <a:solidFill>
                  <a:srgbClr val="0B0080"/>
                </a:solidFill>
                <a:ea typeface="Times New Roman" panose="02020603050405020304" pitchFamily="18" charset="0"/>
                <a:hlinkClick r:id="rId13" tooltip="Érosion génétique"/>
              </a:rPr>
              <a:t>érosion génétique</a:t>
            </a:r>
            <a:r>
              <a:rPr lang="fr-FR" sz="1400" dirty="0">
                <a:solidFill>
                  <a:srgbClr val="222222"/>
                </a:solidFill>
                <a:ea typeface="Times New Roman" panose="02020603050405020304" pitchFamily="18" charset="0"/>
              </a:rPr>
              <a:t>, et notamment de l'érosion de la </a:t>
            </a:r>
            <a:r>
              <a:rPr lang="fr-FR" sz="1400" dirty="0">
                <a:solidFill>
                  <a:srgbClr val="0B0080"/>
                </a:solidFill>
                <a:ea typeface="Times New Roman" panose="02020603050405020304" pitchFamily="18" charset="0"/>
                <a:hlinkClick r:id="rId14" tooltip="Biodiversité agricole"/>
              </a:rPr>
              <a:t>biodiversité agricole</a:t>
            </a:r>
            <a:r>
              <a:rPr lang="fr-FR" sz="1400" dirty="0">
                <a:solidFill>
                  <a:srgbClr val="222222"/>
                </a:solidFill>
                <a:ea typeface="Times New Roman" panose="02020603050405020304" pitchFamily="18" charset="0"/>
              </a:rPr>
              <a:t>. Source : </a:t>
            </a:r>
            <a:r>
              <a:rPr lang="fr-FR" sz="1400" u="sng" dirty="0">
                <a:solidFill>
                  <a:srgbClr val="222222"/>
                </a:solidFill>
                <a:ea typeface="Times New Roman" panose="02020603050405020304" pitchFamily="18" charset="0"/>
                <a:hlinkClick r:id="rId15"/>
              </a:rPr>
              <a:t>https://fr.wikipedia.org/wiki/Vari%C3%A9t%C3%A9_de_conservation</a:t>
            </a:r>
            <a:r>
              <a:rPr lang="fr-FR" sz="1400" dirty="0">
                <a:solidFill>
                  <a:srgbClr val="222222"/>
                </a:solidFill>
                <a:ea typeface="Times New Roman" panose="02020603050405020304" pitchFamily="18" charset="0"/>
              </a:rPr>
              <a:t> </a:t>
            </a:r>
          </a:p>
          <a:p>
            <a:pPr marL="285750" indent="-285750">
              <a:buFont typeface="Arial" panose="020B0604020202020204" pitchFamily="34" charset="0"/>
              <a:buChar char="•"/>
            </a:pPr>
            <a:r>
              <a:rPr lang="fr-FR" sz="1400" dirty="0"/>
              <a:t>Jusqu’au XXème siècle, les </a:t>
            </a:r>
            <a:r>
              <a:rPr lang="fr-FR" sz="1400" b="1" dirty="0"/>
              <a:t>variétés population </a:t>
            </a:r>
            <a:r>
              <a:rPr lang="fr-FR" sz="1400" dirty="0"/>
              <a:t>constituent la majorité des variétés cultivées, aussi </a:t>
            </a:r>
            <a:r>
              <a:rPr lang="fr-FR" sz="1400" b="1" dirty="0"/>
              <a:t>nommées variétés paysannes, variétés locales, variétés anciennes, variétés de pays, variétés traditionnelles</a:t>
            </a:r>
            <a:r>
              <a:rPr lang="fr-FR" sz="1400" dirty="0"/>
              <a:t>… et sont à l’origine de toutes les variétés modernes. </a:t>
            </a:r>
            <a:r>
              <a:rPr lang="fr-FR" sz="1400" b="1" dirty="0"/>
              <a:t>Elles possèdent une diversité génétique leur permettant d’exprimer des variations de morphologie ou de comportement selon l’environnement (sol, terroir, climat…) et de s’adapter aux conditions dans lesquelles elles sont mises en culture</a:t>
            </a:r>
            <a:r>
              <a:rPr lang="fr-FR" sz="1400" dirty="0"/>
              <a:t> (par exemple sans produit chimique ni engrais minéraux). </a:t>
            </a:r>
            <a:r>
              <a:rPr lang="fr-FR" sz="1400" b="1" dirty="0"/>
              <a:t>Elles sont donc en constante évolution</a:t>
            </a:r>
            <a:r>
              <a:rPr lang="fr-FR" sz="1400" dirty="0"/>
              <a:t>. </a:t>
            </a:r>
          </a:p>
          <a:p>
            <a:pPr marL="285750" indent="-285750">
              <a:buFont typeface="Arial" panose="020B0604020202020204" pitchFamily="34" charset="0"/>
              <a:buChar char="•"/>
            </a:pPr>
            <a:r>
              <a:rPr lang="fr-FR" sz="1400" dirty="0"/>
              <a:t>Une </a:t>
            </a:r>
            <a:r>
              <a:rPr lang="fr-FR" sz="1400" b="1" dirty="0">
                <a:solidFill>
                  <a:srgbClr val="008000"/>
                </a:solidFill>
              </a:rPr>
              <a:t>variété population</a:t>
            </a:r>
            <a:r>
              <a:rPr lang="fr-FR" sz="1400" dirty="0"/>
              <a:t>, ou </a:t>
            </a:r>
            <a:r>
              <a:rPr lang="fr-FR" sz="1400" b="1" dirty="0"/>
              <a:t>variété de pays </a:t>
            </a:r>
            <a:r>
              <a:rPr lang="fr-FR" sz="1400" dirty="0"/>
              <a:t>ou </a:t>
            </a:r>
            <a:r>
              <a:rPr lang="fr-FR" sz="1400" b="1" dirty="0"/>
              <a:t>variété de ferme</a:t>
            </a:r>
            <a:r>
              <a:rPr lang="fr-FR" sz="1400" dirty="0"/>
              <a:t>, est une </a:t>
            </a:r>
            <a:r>
              <a:rPr lang="fr-FR" sz="1400" dirty="0">
                <a:hlinkClick r:id="rId7" tooltip="Cultivar"/>
              </a:rPr>
              <a:t>variété cultivée</a:t>
            </a:r>
            <a:r>
              <a:rPr lang="fr-FR" sz="1400" dirty="0"/>
              <a:t> traditionnelle, hétérogène, constitué d'un ensemble d'individus au </a:t>
            </a:r>
            <a:r>
              <a:rPr lang="fr-FR" sz="1400" dirty="0">
                <a:hlinkClick r:id="rId16" tooltip="Génotype"/>
              </a:rPr>
              <a:t>génotypes</a:t>
            </a:r>
            <a:r>
              <a:rPr lang="fr-FR" sz="1400" dirty="0"/>
              <a:t> variés, sélectionnés principalement par les </a:t>
            </a:r>
            <a:r>
              <a:rPr lang="fr-FR" sz="1400" dirty="0">
                <a:hlinkClick r:id="rId17" tooltip="Agriculteur"/>
              </a:rPr>
              <a:t>agriculteurs</a:t>
            </a:r>
            <a:r>
              <a:rPr lang="fr-FR" sz="1400" dirty="0"/>
              <a:t> eux-mêmes, dans leurs champs. Ces variétés sont multipliées en </a:t>
            </a:r>
            <a:r>
              <a:rPr lang="fr-FR" sz="1400" dirty="0">
                <a:hlinkClick r:id="rId18" tooltip="Pollinisation libre (page inexistante)"/>
              </a:rPr>
              <a:t>pollinisation libre</a:t>
            </a:r>
            <a:r>
              <a:rPr lang="fr-FR" sz="1400" dirty="0"/>
              <a:t> </a:t>
            </a:r>
            <a:r>
              <a:rPr lang="fr-FR" sz="1400" b="1" dirty="0">
                <a:hlinkClick r:id="rId19" tooltip="en:Open pollination"/>
              </a:rPr>
              <a:t>(en)</a:t>
            </a:r>
            <a:r>
              <a:rPr lang="fr-FR" sz="1400" dirty="0"/>
              <a:t> et sélectionnées par </a:t>
            </a:r>
            <a:r>
              <a:rPr lang="fr-FR" sz="1400" dirty="0">
                <a:hlinkClick r:id="rId20" tooltip="Culture sélective des plantes"/>
              </a:rPr>
              <a:t>sélection massale</a:t>
            </a:r>
            <a:r>
              <a:rPr lang="fr-FR" sz="1400" dirty="0"/>
              <a:t>. Ce ne sont pas des </a:t>
            </a:r>
            <a:r>
              <a:rPr lang="fr-FR" sz="1400" dirty="0">
                <a:hlinkClick r:id="rId7" tooltip="Cultivar"/>
              </a:rPr>
              <a:t>variétés</a:t>
            </a:r>
            <a:r>
              <a:rPr lang="fr-FR" sz="1400" dirty="0"/>
              <a:t>(cultivars) au sens juridique du terme car elle ne répondent pas aux </a:t>
            </a:r>
            <a:r>
              <a:rPr lang="fr-FR" sz="1400" dirty="0" err="1">
                <a:hlinkClick r:id="rId21" tooltip="Catalogue officiel des espèces et variétés"/>
              </a:rPr>
              <a:t>crtières</a:t>
            </a:r>
            <a:r>
              <a:rPr lang="fr-FR" sz="1400" dirty="0">
                <a:hlinkClick r:id="rId21" tooltip="Catalogue officiel des espèces et variétés"/>
              </a:rPr>
              <a:t> DHS</a:t>
            </a:r>
            <a:r>
              <a:rPr lang="fr-FR" sz="1400" dirty="0"/>
              <a:t> (distinction, homogénéité et stabilité) qu'il est nécessaire de respecter pour l'inscription d'une variété dans un catalogue officiel, mais la possibilité de les ressemer d'une année sur l'autre donne une grande autonomie aux agriculteurs. Leur </a:t>
            </a:r>
            <a:r>
              <a:rPr lang="fr-FR" sz="1400" dirty="0">
                <a:hlinkClick r:id="rId22" tooltip="Diversité génétique"/>
              </a:rPr>
              <a:t>variabilité génétique</a:t>
            </a:r>
            <a:r>
              <a:rPr lang="fr-FR" sz="1400" dirty="0"/>
              <a:t> leur permet d'évoluer en fonction des variations de l'</a:t>
            </a:r>
            <a:r>
              <a:rPr lang="fr-FR" sz="1400" dirty="0">
                <a:hlinkClick r:id="rId23" tooltip="Environnement"/>
              </a:rPr>
              <a:t>environnement</a:t>
            </a:r>
            <a:r>
              <a:rPr lang="fr-FR" sz="1400" dirty="0"/>
              <a:t>. Les variétés populations existent depuis les débuts de l'</a:t>
            </a:r>
            <a:r>
              <a:rPr lang="fr-FR" sz="1400" dirty="0">
                <a:hlinkClick r:id="rId24" tooltip="Agriculture"/>
              </a:rPr>
              <a:t>agriculture</a:t>
            </a:r>
            <a:r>
              <a:rPr lang="fr-FR" sz="1400" dirty="0"/>
              <a:t>. C'est ce type de variété qui caractérise le mieux les </a:t>
            </a:r>
            <a:r>
              <a:rPr lang="fr-FR" sz="1400" u="sng" dirty="0">
                <a:hlinkClick r:id="rId25"/>
              </a:rPr>
              <a:t>semences paysannes</a:t>
            </a:r>
            <a:r>
              <a:rPr lang="fr-FR" sz="1400" dirty="0"/>
              <a:t>. Cf. </a:t>
            </a:r>
            <a:r>
              <a:rPr lang="fr-FR" sz="1400" dirty="0">
                <a:hlinkClick r:id="rId26"/>
              </a:rPr>
              <a:t>https://fr.wikipedia.org/wiki/Vari%C3%A9t%C3%A9_population</a:t>
            </a:r>
            <a:r>
              <a:rPr lang="fr-FR" sz="1400" dirty="0"/>
              <a:t> </a:t>
            </a:r>
          </a:p>
          <a:p>
            <a:pPr marL="285750" indent="-285750">
              <a:buFont typeface="Arial" panose="020B0604020202020204" pitchFamily="34" charset="0"/>
              <a:buChar char="•"/>
            </a:pPr>
            <a:r>
              <a:rPr lang="fr-FR" sz="1400" dirty="0"/>
              <a:t>Les </a:t>
            </a:r>
            <a:r>
              <a:rPr lang="fr-FR" sz="1400" b="1" dirty="0"/>
              <a:t>semences paysannes sont des semences directement issues de celles que les paysans ont sélectionnées et multipliées dans leurs champs avant le développement au XIXe siècle de la sélection variétale</a:t>
            </a:r>
            <a:r>
              <a:rPr lang="fr-FR" sz="1400" dirty="0"/>
              <a:t> en lignée pure moderne. On parle couramment dans le cas des </a:t>
            </a:r>
            <a:r>
              <a:rPr lang="fr-FR" sz="1400" b="1" dirty="0"/>
              <a:t>semences paysannes </a:t>
            </a:r>
            <a:r>
              <a:rPr lang="fr-FR" sz="1400" dirty="0"/>
              <a:t>de </a:t>
            </a:r>
            <a:r>
              <a:rPr lang="fr-FR" sz="1400" u="sng" dirty="0">
                <a:hlinkClick r:id="rId26"/>
              </a:rPr>
              <a:t>variété population</a:t>
            </a:r>
            <a:r>
              <a:rPr lang="fr-FR" sz="1400" dirty="0"/>
              <a:t> pour marquer l'importance de la diversité génétique au sein de la même variété. Ces semences représentent la majorité de celles utilisées en agriculture vivrière, et on estime à environ 1,4 milliard le nombre d'agriculteurs utilisant des procédés traditionnels de sélection.</a:t>
            </a:r>
          </a:p>
          <a:p>
            <a:pPr marL="285750" indent="-285750">
              <a:buFont typeface="Arial" panose="020B0604020202020204" pitchFamily="34" charset="0"/>
              <a:buChar char="•"/>
            </a:pPr>
            <a:r>
              <a:rPr lang="fr-FR" sz="1400" dirty="0"/>
              <a:t>Durant le XIXème siècle, les </a:t>
            </a:r>
            <a:r>
              <a:rPr lang="fr-FR" sz="1400" b="1" dirty="0">
                <a:solidFill>
                  <a:srgbClr val="008000"/>
                </a:solidFill>
              </a:rPr>
              <a:t>variétés de type “lignée pure” </a:t>
            </a:r>
            <a:r>
              <a:rPr lang="fr-FR" sz="1400" dirty="0"/>
              <a:t>sont créées : elles ne possèdent pas de diversité génétique leur permettant d’exprimer d’autres caractères que ceux pour lesquels le semencier les a sélectionnées. Elles sont donc très homogènes: tous les individus sont visuellement semblables et se comportent de la même façon, avec un potentiel d’évolution ou d’adaptation faible.</a:t>
            </a:r>
          </a:p>
          <a:p>
            <a:pPr marL="285750" indent="-285750">
              <a:buFont typeface="Arial" panose="020B0604020202020204" pitchFamily="34" charset="0"/>
              <a:buChar char="•"/>
            </a:pPr>
            <a:r>
              <a:rPr lang="fr-FR" sz="1400" dirty="0">
                <a:ea typeface="Calibri" panose="020F0502020204030204" pitchFamily="34" charset="0"/>
                <a:cs typeface="Times New Roman" panose="02020603050405020304" pitchFamily="18" charset="0"/>
              </a:rPr>
              <a:t>Source : </a:t>
            </a:r>
            <a:r>
              <a:rPr lang="fr-FR" sz="1400" u="sng" dirty="0">
                <a:solidFill>
                  <a:srgbClr val="0563C1"/>
                </a:solidFill>
                <a:ea typeface="Calibri" panose="020F0502020204030204" pitchFamily="34" charset="0"/>
                <a:cs typeface="Times New Roman" panose="02020603050405020304" pitchFamily="18" charset="0"/>
                <a:hlinkClick r:id="rId27"/>
              </a:rPr>
              <a:t>http://www.bio-aquitaine.com/wp-content/uploads/2015/07/semences-comment.pdf</a:t>
            </a:r>
            <a:endParaRPr lang="fr-FR" sz="1400" dirty="0">
              <a:effectLst/>
              <a:ea typeface="Times New Roman" panose="02020603050405020304" pitchFamily="18" charset="0"/>
            </a:endParaRPr>
          </a:p>
        </p:txBody>
      </p:sp>
    </p:spTree>
    <p:extLst>
      <p:ext uri="{BB962C8B-B14F-4D97-AF65-F5344CB8AC3E}">
        <p14:creationId xmlns:p14="http://schemas.microsoft.com/office/powerpoint/2010/main" val="15263587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CDB7082-3D8D-4E57-BF5E-E56FB349237B}"/>
              </a:ext>
            </a:extLst>
          </p:cNvPr>
          <p:cNvSpPr>
            <a:spLocks noGrp="1"/>
          </p:cNvSpPr>
          <p:nvPr>
            <p:ph type="ftr" sz="quarter" idx="11"/>
          </p:nvPr>
        </p:nvSpPr>
        <p:spPr>
          <a:xfrm>
            <a:off x="4060115" y="6562165"/>
            <a:ext cx="2620384" cy="29583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E7D06ECC-8574-4432-8D81-A64383FB36A9}"/>
              </a:ext>
            </a:extLst>
          </p:cNvPr>
          <p:cNvSpPr>
            <a:spLocks noGrp="1"/>
          </p:cNvSpPr>
          <p:nvPr>
            <p:ph type="sldNum" sz="quarter" idx="12"/>
          </p:nvPr>
        </p:nvSpPr>
        <p:spPr>
          <a:xfrm>
            <a:off x="11134164" y="156889"/>
            <a:ext cx="703729" cy="327205"/>
          </a:xfrm>
        </p:spPr>
        <p:txBody>
          <a:bodyPr/>
          <a:lstStyle/>
          <a:p>
            <a:fld id="{35EDA842-B766-4C63-B8B3-538762B3ED5C}" type="slidenum">
              <a:rPr lang="fr-FR" smtClean="0"/>
              <a:t>106</a:t>
            </a:fld>
            <a:endParaRPr lang="fr-FR"/>
          </a:p>
        </p:txBody>
      </p:sp>
      <p:sp>
        <p:nvSpPr>
          <p:cNvPr id="4" name="Rectangle 3">
            <a:extLst>
              <a:ext uri="{FF2B5EF4-FFF2-40B4-BE49-F238E27FC236}">
                <a16:creationId xmlns:a16="http://schemas.microsoft.com/office/drawing/2014/main" id="{B985AAED-EE73-4F3D-BFED-576A71558684}"/>
              </a:ext>
            </a:extLst>
          </p:cNvPr>
          <p:cNvSpPr/>
          <p:nvPr/>
        </p:nvSpPr>
        <p:spPr>
          <a:xfrm>
            <a:off x="211566" y="156889"/>
            <a:ext cx="9857591" cy="461665"/>
          </a:xfrm>
          <a:prstGeom prst="rect">
            <a:avLst/>
          </a:prstGeom>
        </p:spPr>
        <p:txBody>
          <a:bodyPr wrap="square">
            <a:spAutoFit/>
          </a:bodyPr>
          <a:lstStyle/>
          <a:p>
            <a:r>
              <a:rPr lang="fr-FR" sz="2400" b="1" dirty="0">
                <a:solidFill>
                  <a:srgbClr val="7030A0"/>
                </a:solidFill>
              </a:rPr>
              <a:t>Annexe 14. Semences paysannes VS semences du catalogue officiel</a:t>
            </a:r>
          </a:p>
        </p:txBody>
      </p:sp>
      <p:sp>
        <p:nvSpPr>
          <p:cNvPr id="5" name="Rectangle 4">
            <a:extLst>
              <a:ext uri="{FF2B5EF4-FFF2-40B4-BE49-F238E27FC236}">
                <a16:creationId xmlns:a16="http://schemas.microsoft.com/office/drawing/2014/main" id="{78E7C9B0-8926-49F4-A15E-7F156CEC9D74}"/>
              </a:ext>
            </a:extLst>
          </p:cNvPr>
          <p:cNvSpPr/>
          <p:nvPr/>
        </p:nvSpPr>
        <p:spPr>
          <a:xfrm>
            <a:off x="211565" y="710006"/>
            <a:ext cx="11815483" cy="2246769"/>
          </a:xfrm>
          <a:prstGeom prst="rect">
            <a:avLst/>
          </a:prstGeom>
        </p:spPr>
        <p:txBody>
          <a:bodyPr wrap="square">
            <a:spAutoFit/>
          </a:bodyPr>
          <a:lstStyle/>
          <a:p>
            <a:pPr marL="285750" indent="-285750">
              <a:buFont typeface="Arial" panose="020B0604020202020204" pitchFamily="34" charset="0"/>
              <a:buChar char="•"/>
            </a:pPr>
            <a:r>
              <a:rPr lang="fr-FR" sz="1400" dirty="0">
                <a:solidFill>
                  <a:srgbClr val="000000"/>
                </a:solidFill>
              </a:rPr>
              <a:t>Au milieu du XXème siècle sont développées les </a:t>
            </a:r>
            <a:r>
              <a:rPr lang="fr-FR" sz="1400" b="1" dirty="0">
                <a:solidFill>
                  <a:srgbClr val="197D42"/>
                </a:solidFill>
              </a:rPr>
              <a:t>variétés issues des biotechnologies </a:t>
            </a:r>
            <a:r>
              <a:rPr lang="fr-FR" sz="1400" dirty="0">
                <a:solidFill>
                  <a:srgbClr val="000000"/>
                </a:solidFill>
              </a:rPr>
              <a:t>(manipulation en laboratoire, au niveau cellulaire de la plante). Elles sont difficiles à identifier car les semenciers ne communiquent pas (ou très peu) sur les méthodes de création/sélection utilisées. Seules les variétés ayant subi des opérations de transgénèse (insertion d'un gène étranger provenant d'une bactérie ou d'un animal), sont identifiées comme des </a:t>
            </a:r>
            <a:r>
              <a:rPr lang="fr-FR" sz="1400" b="1" dirty="0">
                <a:solidFill>
                  <a:srgbClr val="008000"/>
                </a:solidFill>
              </a:rPr>
              <a:t>OGM</a:t>
            </a:r>
            <a:r>
              <a:rPr lang="fr-FR" sz="1400" dirty="0">
                <a:solidFill>
                  <a:srgbClr val="000000"/>
                </a:solidFill>
              </a:rPr>
              <a:t>. Mais les variétés résultant de manipulations biotechnologiques comme la mutagénèse (mutation artificielle à l'aide de rayons ou d’éléments chimiques mutagènes) ou la CMS (Stérilité Mâle Cytoplasmique, transfert d’un gène par fusion cellulaire) ne rentrent pas dans le champ d’application de la directive sur les OGM. Ces variétés sont cependant reconnues comme produisant des plantes OGM mais il n’est pas obligatoire de les identifier comme telles. Pour exemple, les variétés de tournesol tolérantes à des herbicides sont obtenues par </a:t>
            </a:r>
            <a:r>
              <a:rPr lang="fr-FR" sz="1400" dirty="0"/>
              <a:t>mutagénèse. Et la plupart des choux hybrides (F1) sont issus de CMS, même en bio. L’ensemble des caractéristiques de la « plante mère » est alors conservé à l’identique, les atouts comme les faiblesses : si une maladie apparait sur une plante (virus par exemple), toute la culture est exposée à la même sensibilité. Cf. </a:t>
            </a:r>
            <a:r>
              <a:rPr lang="fr-FR" sz="1400" dirty="0">
                <a:ea typeface="Calibri" panose="020F0502020204030204" pitchFamily="34" charset="0"/>
                <a:cs typeface="Times New Roman" panose="02020603050405020304" pitchFamily="18" charset="0"/>
              </a:rPr>
              <a:t>Source : </a:t>
            </a:r>
            <a:r>
              <a:rPr lang="fr-FR" sz="1400" u="sng" dirty="0">
                <a:solidFill>
                  <a:srgbClr val="0563C1"/>
                </a:solidFill>
                <a:ea typeface="Calibri" panose="020F0502020204030204" pitchFamily="34" charset="0"/>
                <a:cs typeface="Times New Roman" panose="02020603050405020304" pitchFamily="18" charset="0"/>
                <a:hlinkClick r:id="rId2"/>
              </a:rPr>
              <a:t>http://www.bio-aquitaine.com/wp-content/uploads/2015/07/semences-comment.pdf</a:t>
            </a:r>
            <a:endParaRPr lang="fr-FR" sz="1400" dirty="0">
              <a:ea typeface="Times New Roman" panose="02020603050405020304" pitchFamily="18" charset="0"/>
            </a:endParaRPr>
          </a:p>
        </p:txBody>
      </p:sp>
      <p:pic>
        <p:nvPicPr>
          <p:cNvPr id="6" name="Image 5">
            <a:extLst>
              <a:ext uri="{FF2B5EF4-FFF2-40B4-BE49-F238E27FC236}">
                <a16:creationId xmlns:a16="http://schemas.microsoft.com/office/drawing/2014/main" id="{9B5C0C77-FA35-4D0E-A74E-F2FB33A18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81" y="3095887"/>
            <a:ext cx="5876925" cy="3076575"/>
          </a:xfrm>
          <a:prstGeom prst="rect">
            <a:avLst/>
          </a:prstGeom>
        </p:spPr>
      </p:pic>
      <p:pic>
        <p:nvPicPr>
          <p:cNvPr id="7" name="Image 6" descr="Une image contenant capture d’écran, texte&#10;&#10;Description générée avec un niveau de confiance très élevé">
            <a:extLst>
              <a:ext uri="{FF2B5EF4-FFF2-40B4-BE49-F238E27FC236}">
                <a16:creationId xmlns:a16="http://schemas.microsoft.com/office/drawing/2014/main" id="{E3641D25-866D-43C6-BA26-F862930CD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600" y="2902225"/>
            <a:ext cx="5876925" cy="3438525"/>
          </a:xfrm>
          <a:prstGeom prst="rect">
            <a:avLst/>
          </a:prstGeom>
        </p:spPr>
      </p:pic>
      <p:sp>
        <p:nvSpPr>
          <p:cNvPr id="8" name="Rectangle 7">
            <a:extLst>
              <a:ext uri="{FF2B5EF4-FFF2-40B4-BE49-F238E27FC236}">
                <a16:creationId xmlns:a16="http://schemas.microsoft.com/office/drawing/2014/main" id="{59D14D91-8211-46B0-808D-5D6BC74391AB}"/>
              </a:ext>
            </a:extLst>
          </p:cNvPr>
          <p:cNvSpPr/>
          <p:nvPr/>
        </p:nvSpPr>
        <p:spPr>
          <a:xfrm>
            <a:off x="162260" y="6172462"/>
            <a:ext cx="6096000" cy="646331"/>
          </a:xfrm>
          <a:prstGeom prst="rect">
            <a:avLst/>
          </a:prstGeom>
        </p:spPr>
        <p:txBody>
          <a:bodyPr>
            <a:spAutoFit/>
          </a:bodyPr>
          <a:lstStyle/>
          <a:p>
            <a:r>
              <a:rPr lang="fr-FR" b="1" dirty="0">
                <a:solidFill>
                  <a:srgbClr val="008000"/>
                </a:solidFill>
                <a:latin typeface="PerspectiveSansBold"/>
              </a:rPr>
              <a:t>Différences et les liens entre les populations, les lignées et les hybrides F1</a:t>
            </a:r>
            <a:endParaRPr lang="fr-FR" dirty="0">
              <a:solidFill>
                <a:srgbClr val="008000"/>
              </a:solidFill>
            </a:endParaRPr>
          </a:p>
        </p:txBody>
      </p:sp>
      <p:sp>
        <p:nvSpPr>
          <p:cNvPr id="9" name="Rectangle 8">
            <a:extLst>
              <a:ext uri="{FF2B5EF4-FFF2-40B4-BE49-F238E27FC236}">
                <a16:creationId xmlns:a16="http://schemas.microsoft.com/office/drawing/2014/main" id="{BDEF849A-C6DF-4A45-BD80-8A374F376A2B}"/>
              </a:ext>
            </a:extLst>
          </p:cNvPr>
          <p:cNvSpPr/>
          <p:nvPr/>
        </p:nvSpPr>
        <p:spPr>
          <a:xfrm>
            <a:off x="7443424" y="6340750"/>
            <a:ext cx="3407984" cy="369332"/>
          </a:xfrm>
          <a:prstGeom prst="rect">
            <a:avLst/>
          </a:prstGeom>
        </p:spPr>
        <p:txBody>
          <a:bodyPr wrap="none">
            <a:spAutoFit/>
          </a:bodyPr>
          <a:lstStyle/>
          <a:p>
            <a:r>
              <a:rPr lang="fr-FR" b="1" dirty="0">
                <a:solidFill>
                  <a:srgbClr val="008000"/>
                </a:solidFill>
                <a:latin typeface="PerspectiveSansBold"/>
              </a:rPr>
              <a:t>Les variétés inscrites au catalogue</a:t>
            </a:r>
            <a:endParaRPr lang="fr-FR" dirty="0">
              <a:solidFill>
                <a:srgbClr val="008000"/>
              </a:solidFill>
            </a:endParaRPr>
          </a:p>
        </p:txBody>
      </p:sp>
    </p:spTree>
    <p:extLst>
      <p:ext uri="{BB962C8B-B14F-4D97-AF65-F5344CB8AC3E}">
        <p14:creationId xmlns:p14="http://schemas.microsoft.com/office/powerpoint/2010/main" val="39204859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D2329ED-25B1-449A-BD88-8DF41E3AE1F6}"/>
              </a:ext>
            </a:extLst>
          </p:cNvPr>
          <p:cNvSpPr>
            <a:spLocks noGrp="1"/>
          </p:cNvSpPr>
          <p:nvPr>
            <p:ph type="ftr" sz="quarter" idx="11"/>
          </p:nvPr>
        </p:nvSpPr>
        <p:spPr>
          <a:xfrm>
            <a:off x="5583219" y="6465346"/>
            <a:ext cx="2677758" cy="369719"/>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98564454-F4D4-41D0-8E0F-A9FFD354685E}"/>
              </a:ext>
            </a:extLst>
          </p:cNvPr>
          <p:cNvSpPr>
            <a:spLocks noGrp="1"/>
          </p:cNvSpPr>
          <p:nvPr>
            <p:ph type="sldNum" sz="quarter" idx="12"/>
          </p:nvPr>
        </p:nvSpPr>
        <p:spPr>
          <a:xfrm>
            <a:off x="11424620" y="6186207"/>
            <a:ext cx="510092" cy="463998"/>
          </a:xfrm>
        </p:spPr>
        <p:txBody>
          <a:bodyPr/>
          <a:lstStyle/>
          <a:p>
            <a:fld id="{35EDA842-B766-4C63-B8B3-538762B3ED5C}" type="slidenum">
              <a:rPr lang="fr-FR" smtClean="0"/>
              <a:t>107</a:t>
            </a:fld>
            <a:endParaRPr lang="fr-FR" dirty="0"/>
          </a:p>
        </p:txBody>
      </p:sp>
      <p:sp>
        <p:nvSpPr>
          <p:cNvPr id="4" name="Rectangle 3">
            <a:extLst>
              <a:ext uri="{FF2B5EF4-FFF2-40B4-BE49-F238E27FC236}">
                <a16:creationId xmlns:a16="http://schemas.microsoft.com/office/drawing/2014/main" id="{61F0D8EA-B920-4616-A405-7197A08C4ECB}"/>
              </a:ext>
            </a:extLst>
          </p:cNvPr>
          <p:cNvSpPr/>
          <p:nvPr/>
        </p:nvSpPr>
        <p:spPr>
          <a:xfrm>
            <a:off x="268069" y="118334"/>
            <a:ext cx="11666643" cy="4093428"/>
          </a:xfrm>
          <a:prstGeom prst="rect">
            <a:avLst/>
          </a:prstGeom>
        </p:spPr>
        <p:txBody>
          <a:bodyPr wrap="square">
            <a:spAutoFit/>
          </a:bodyPr>
          <a:lstStyle/>
          <a:p>
            <a:r>
              <a:rPr lang="fr-FR" sz="2400" b="1" dirty="0">
                <a:solidFill>
                  <a:srgbClr val="7030A0"/>
                </a:solidFill>
              </a:rPr>
              <a:t>Annexe 15. Dangers sur la biodiversité : La biopiraterie</a:t>
            </a:r>
          </a:p>
          <a:p>
            <a:endParaRPr lang="fr-FR" dirty="0">
              <a:solidFill>
                <a:srgbClr val="FF0000"/>
              </a:solidFill>
              <a:latin typeface="Calibri" pitchFamily="34" charset="0"/>
            </a:endParaRPr>
          </a:p>
          <a:p>
            <a:pPr algn="just"/>
            <a:r>
              <a:rPr lang="fr-FR" sz="2000" dirty="0">
                <a:solidFill>
                  <a:srgbClr val="FF0000"/>
                </a:solidFill>
                <a:latin typeface="Calibri" pitchFamily="34" charset="0"/>
              </a:rPr>
              <a:t>La </a:t>
            </a:r>
            <a:r>
              <a:rPr lang="fr-FR" sz="2000" b="1" dirty="0" err="1">
                <a:solidFill>
                  <a:srgbClr val="FF0000"/>
                </a:solidFill>
                <a:latin typeface="Calibri" pitchFamily="34" charset="0"/>
              </a:rPr>
              <a:t>biopiraterie</a:t>
            </a:r>
            <a:r>
              <a:rPr lang="fr-FR" sz="2000" dirty="0">
                <a:solidFill>
                  <a:srgbClr val="FF0000"/>
                </a:solidFill>
                <a:latin typeface="Calibri" pitchFamily="34" charset="0"/>
              </a:rPr>
              <a:t> (ou </a:t>
            </a:r>
            <a:r>
              <a:rPr lang="fr-FR" sz="2000" dirty="0" err="1">
                <a:solidFill>
                  <a:srgbClr val="FF0000"/>
                </a:solidFill>
                <a:latin typeface="Calibri" pitchFamily="34" charset="0"/>
              </a:rPr>
              <a:t>biopiratage</a:t>
            </a:r>
            <a:r>
              <a:rPr lang="fr-FR" sz="2000" dirty="0">
                <a:solidFill>
                  <a:srgbClr val="FF0000"/>
                </a:solidFill>
                <a:latin typeface="Calibri" pitchFamily="34" charset="0"/>
              </a:rPr>
              <a:t>) est l'appropriation illégitime des ressources de la </a:t>
            </a:r>
            <a:r>
              <a:rPr lang="fr-FR" sz="2000" dirty="0">
                <a:solidFill>
                  <a:srgbClr val="FF0000"/>
                </a:solidFill>
                <a:latin typeface="Calibri" pitchFamily="34" charset="0"/>
                <a:hlinkClick r:id="rId2" tooltip="Biodiversité"/>
              </a:rPr>
              <a:t>biodiversité</a:t>
            </a:r>
            <a:r>
              <a:rPr lang="fr-FR" sz="2000" dirty="0">
                <a:solidFill>
                  <a:srgbClr val="FF0000"/>
                </a:solidFill>
                <a:latin typeface="Calibri" pitchFamily="34" charset="0"/>
              </a:rPr>
              <a:t> et des connaissances traditionnelles </a:t>
            </a:r>
            <a:r>
              <a:rPr lang="fr-FR" sz="2000" dirty="0">
                <a:solidFill>
                  <a:srgbClr val="FF0000"/>
                </a:solidFill>
                <a:latin typeface="Calibri" pitchFamily="34" charset="0"/>
                <a:hlinkClick r:id="rId3" tooltip="Peuple autochtone"/>
              </a:rPr>
              <a:t>autochtones</a:t>
            </a:r>
            <a:r>
              <a:rPr lang="fr-FR" sz="2000" dirty="0">
                <a:solidFill>
                  <a:srgbClr val="FF0000"/>
                </a:solidFill>
                <a:latin typeface="Calibri" pitchFamily="34" charset="0"/>
              </a:rPr>
              <a:t> qui peuvent y être associées. Elle s'exprime sous la forme de dépôts de </a:t>
            </a:r>
            <a:r>
              <a:rPr lang="fr-FR" sz="2000" dirty="0">
                <a:solidFill>
                  <a:srgbClr val="FF0000"/>
                </a:solidFill>
                <a:latin typeface="Calibri" pitchFamily="34" charset="0"/>
                <a:hlinkClick r:id="rId4" tooltip="Brevet"/>
              </a:rPr>
              <a:t>brevets</a:t>
            </a:r>
            <a:r>
              <a:rPr lang="fr-FR" sz="2000" dirty="0">
                <a:solidFill>
                  <a:srgbClr val="FF0000"/>
                </a:solidFill>
                <a:latin typeface="Calibri" pitchFamily="34" charset="0"/>
              </a:rPr>
              <a:t>, de marques sur des noms d'espèces ou de variétés typiques d'une région, ou encore par l'absence de </a:t>
            </a:r>
            <a:r>
              <a:rPr lang="fr-FR" sz="2000" i="1" dirty="0">
                <a:solidFill>
                  <a:srgbClr val="FF0000"/>
                </a:solidFill>
                <a:latin typeface="Calibri" pitchFamily="34" charset="0"/>
              </a:rPr>
              <a:t>juste retour </a:t>
            </a:r>
            <a:r>
              <a:rPr lang="fr-FR" sz="2000" dirty="0">
                <a:solidFill>
                  <a:srgbClr val="FF0000"/>
                </a:solidFill>
                <a:latin typeface="Calibri" pitchFamily="34" charset="0"/>
              </a:rPr>
              <a:t>aux États et communautés traditionnelles qui en sont les dépositaires. Elle peut être mise en œuvre par des entreprises privées ou par des centres de recherche, qui exploitent ces ressources génétiques sans autorisation préalable ou partagent des avantages ou bénéfices avec l'État et les communautés indigènes ou locales qui ont initialement développé ces connaissances.</a:t>
            </a:r>
          </a:p>
          <a:p>
            <a:pPr algn="just"/>
            <a:r>
              <a:rPr lang="fr-FR" sz="2000" dirty="0">
                <a:solidFill>
                  <a:srgbClr val="FF0000"/>
                </a:solidFill>
                <a:latin typeface="Calibri" pitchFamily="34" charset="0"/>
              </a:rPr>
              <a:t>Ces dépôts de brevet empêchent souvent les communautés indigènes de jouir ou de commercialiser leurs propres plantes, autres ressources génétiques ou produits de celles-ci. Ou </a:t>
            </a:r>
            <a:r>
              <a:rPr lang="fr-FR" sz="2000" i="1" dirty="0">
                <a:solidFill>
                  <a:srgbClr val="FF0000"/>
                </a:solidFill>
                <a:latin typeface="Calibri" pitchFamily="34" charset="0"/>
              </a:rPr>
              <a:t>bien elles doivent payer des droits au nouveau propriétaire pour continuer de faire un usage traditionnel de leurs ressources </a:t>
            </a:r>
            <a:r>
              <a:rPr lang="fr-FR" sz="2000" dirty="0">
                <a:solidFill>
                  <a:srgbClr val="FF0000"/>
                </a:solidFill>
                <a:latin typeface="Calibri" pitchFamily="34" charset="0"/>
              </a:rPr>
              <a:t>(!). </a:t>
            </a:r>
          </a:p>
          <a:p>
            <a:pPr algn="just"/>
            <a:r>
              <a:rPr lang="fr-FR" dirty="0">
                <a:solidFill>
                  <a:srgbClr val="FF0000"/>
                </a:solidFill>
                <a:latin typeface="Calibri" pitchFamily="34" charset="0"/>
              </a:rPr>
              <a:t>Source : </a:t>
            </a:r>
            <a:r>
              <a:rPr lang="fr-FR" dirty="0">
                <a:solidFill>
                  <a:srgbClr val="FF0000"/>
                </a:solidFill>
                <a:latin typeface="Calibri" pitchFamily="34" charset="0"/>
                <a:hlinkClick r:id="rId5"/>
              </a:rPr>
              <a:t>http://fr.wikipedia.org/wiki/Biopiraterie</a:t>
            </a:r>
            <a:r>
              <a:rPr lang="fr-FR" dirty="0">
                <a:solidFill>
                  <a:srgbClr val="FF0000"/>
                </a:solidFill>
                <a:latin typeface="Calibri" pitchFamily="34" charset="0"/>
              </a:rPr>
              <a:t> </a:t>
            </a:r>
          </a:p>
        </p:txBody>
      </p:sp>
      <p:pic>
        <p:nvPicPr>
          <p:cNvPr id="5" name="Image 4" descr="Neem_s.jpg">
            <a:extLst>
              <a:ext uri="{FF2B5EF4-FFF2-40B4-BE49-F238E27FC236}">
                <a16:creationId xmlns:a16="http://schemas.microsoft.com/office/drawing/2014/main" id="{477CB64E-EE56-423E-9279-4ADFAC4B7618}"/>
              </a:ext>
            </a:extLst>
          </p:cNvPr>
          <p:cNvPicPr>
            <a:picLocks noChangeAspect="1"/>
          </p:cNvPicPr>
          <p:nvPr/>
        </p:nvPicPr>
        <p:blipFill>
          <a:blip r:embed="rId6" cstate="print"/>
          <a:stretch>
            <a:fillRect/>
          </a:stretch>
        </p:blipFill>
        <p:spPr>
          <a:xfrm>
            <a:off x="339508" y="4721220"/>
            <a:ext cx="1270000" cy="1181100"/>
          </a:xfrm>
          <a:prstGeom prst="rect">
            <a:avLst/>
          </a:prstGeom>
        </p:spPr>
      </p:pic>
      <p:pic>
        <p:nvPicPr>
          <p:cNvPr id="6" name="Image 5" descr="Hoodia_gordonii_s.JPG">
            <a:extLst>
              <a:ext uri="{FF2B5EF4-FFF2-40B4-BE49-F238E27FC236}">
                <a16:creationId xmlns:a16="http://schemas.microsoft.com/office/drawing/2014/main" id="{940DBFFB-ADC4-4E5D-9859-419F860BF00F}"/>
              </a:ext>
            </a:extLst>
          </p:cNvPr>
          <p:cNvPicPr>
            <a:picLocks noChangeAspect="1"/>
          </p:cNvPicPr>
          <p:nvPr/>
        </p:nvPicPr>
        <p:blipFill>
          <a:blip r:embed="rId7" cstate="print"/>
          <a:stretch>
            <a:fillRect/>
          </a:stretch>
        </p:blipFill>
        <p:spPr>
          <a:xfrm>
            <a:off x="3482780" y="4721220"/>
            <a:ext cx="1314450" cy="1076325"/>
          </a:xfrm>
          <a:prstGeom prst="rect">
            <a:avLst/>
          </a:prstGeom>
        </p:spPr>
      </p:pic>
      <p:pic>
        <p:nvPicPr>
          <p:cNvPr id="7" name="Image 6" descr="biopiraterie2.jpg">
            <a:extLst>
              <a:ext uri="{FF2B5EF4-FFF2-40B4-BE49-F238E27FC236}">
                <a16:creationId xmlns:a16="http://schemas.microsoft.com/office/drawing/2014/main" id="{7B15BAD8-1F3F-47BA-8F11-0FD44A26A1CD}"/>
              </a:ext>
            </a:extLst>
          </p:cNvPr>
          <p:cNvPicPr>
            <a:picLocks noChangeAspect="1"/>
          </p:cNvPicPr>
          <p:nvPr/>
        </p:nvPicPr>
        <p:blipFill>
          <a:blip r:embed="rId8" cstate="print"/>
          <a:stretch>
            <a:fillRect/>
          </a:stretch>
        </p:blipFill>
        <p:spPr>
          <a:xfrm>
            <a:off x="9962447" y="4546094"/>
            <a:ext cx="2073160" cy="1285884"/>
          </a:xfrm>
          <a:prstGeom prst="rect">
            <a:avLst/>
          </a:prstGeom>
        </p:spPr>
      </p:pic>
      <p:sp>
        <p:nvSpPr>
          <p:cNvPr id="8" name="Rectangle 7">
            <a:extLst>
              <a:ext uri="{FF2B5EF4-FFF2-40B4-BE49-F238E27FC236}">
                <a16:creationId xmlns:a16="http://schemas.microsoft.com/office/drawing/2014/main" id="{CA4D088B-883A-4E70-B9A8-E63CAD4FE417}"/>
              </a:ext>
            </a:extLst>
          </p:cNvPr>
          <p:cNvSpPr/>
          <p:nvPr/>
        </p:nvSpPr>
        <p:spPr>
          <a:xfrm>
            <a:off x="196632" y="5935666"/>
            <a:ext cx="5072098" cy="461665"/>
          </a:xfrm>
          <a:prstGeom prst="rect">
            <a:avLst/>
          </a:prstGeom>
        </p:spPr>
        <p:txBody>
          <a:bodyPr wrap="square">
            <a:spAutoFit/>
          </a:bodyPr>
          <a:lstStyle/>
          <a:p>
            <a:r>
              <a:rPr lang="fr-FR" sz="1200" dirty="0">
                <a:solidFill>
                  <a:srgbClr val="FF0000"/>
                </a:solidFill>
                <a:latin typeface="Calibri" pitchFamily="34" charset="0"/>
              </a:rPr>
              <a:t>Le </a:t>
            </a:r>
            <a:r>
              <a:rPr lang="fr-FR" sz="1200" dirty="0" err="1">
                <a:solidFill>
                  <a:srgbClr val="FF0000"/>
                </a:solidFill>
                <a:latin typeface="Calibri" pitchFamily="34" charset="0"/>
                <a:hlinkClick r:id="rId9" tooltip="Margousier"/>
              </a:rPr>
              <a:t>Margousier</a:t>
            </a:r>
            <a:r>
              <a:rPr lang="fr-FR" sz="1200" dirty="0">
                <a:solidFill>
                  <a:srgbClr val="FF0000"/>
                </a:solidFill>
                <a:latin typeface="Calibri" pitchFamily="34" charset="0"/>
              </a:rPr>
              <a:t> (</a:t>
            </a:r>
            <a:r>
              <a:rPr lang="fr-FR" sz="1200" dirty="0" err="1">
                <a:solidFill>
                  <a:srgbClr val="FF0000"/>
                </a:solidFill>
                <a:latin typeface="Calibri" pitchFamily="34" charset="0"/>
              </a:rPr>
              <a:t>neem</a:t>
            </a:r>
            <a:r>
              <a:rPr lang="fr-FR" sz="1200" dirty="0">
                <a:solidFill>
                  <a:srgbClr val="FF0000"/>
                </a:solidFill>
                <a:latin typeface="Calibri" pitchFamily="34" charset="0"/>
              </a:rPr>
              <a:t>) , le Pélargonium du Cap et le </a:t>
            </a:r>
            <a:r>
              <a:rPr lang="fr-FR" sz="1200" dirty="0" err="1">
                <a:solidFill>
                  <a:srgbClr val="FF0000"/>
                </a:solidFill>
                <a:latin typeface="Calibri" pitchFamily="34" charset="0"/>
                <a:hlinkClick r:id="rId10" tooltip="Hoodia"/>
              </a:rPr>
              <a:t>Hoodia</a:t>
            </a:r>
            <a:r>
              <a:rPr lang="fr-FR" sz="1200" dirty="0">
                <a:solidFill>
                  <a:srgbClr val="FF0000"/>
                </a:solidFill>
                <a:latin typeface="Calibri" pitchFamily="34" charset="0"/>
              </a:rPr>
              <a:t> ont donné lieu à des actes de </a:t>
            </a:r>
            <a:r>
              <a:rPr lang="fr-FR" sz="1200" i="1" dirty="0" err="1">
                <a:solidFill>
                  <a:srgbClr val="FF0000"/>
                </a:solidFill>
                <a:latin typeface="Calibri" pitchFamily="34" charset="0"/>
              </a:rPr>
              <a:t>biopiraterie</a:t>
            </a:r>
            <a:r>
              <a:rPr lang="fr-FR" sz="1200" i="1" dirty="0">
                <a:solidFill>
                  <a:srgbClr val="FF0000"/>
                </a:solidFill>
                <a:latin typeface="Calibri" pitchFamily="34" charset="0"/>
              </a:rPr>
              <a:t> </a:t>
            </a:r>
            <a:r>
              <a:rPr lang="fr-FR" sz="1200" dirty="0">
                <a:solidFill>
                  <a:srgbClr val="FF0000"/>
                </a:solidFill>
                <a:latin typeface="Calibri" pitchFamily="34" charset="0"/>
              </a:rPr>
              <a:t>(Source : </a:t>
            </a:r>
            <a:r>
              <a:rPr lang="fr-FR" sz="1200" dirty="0" err="1">
                <a:solidFill>
                  <a:srgbClr val="FF0000"/>
                </a:solidFill>
                <a:latin typeface="Calibri" pitchFamily="34" charset="0"/>
              </a:rPr>
              <a:t>Wikipedia</a:t>
            </a:r>
            <a:r>
              <a:rPr lang="fr-FR" sz="1200" dirty="0">
                <a:solidFill>
                  <a:srgbClr val="FF0000"/>
                </a:solidFill>
                <a:latin typeface="Calibri" pitchFamily="34" charset="0"/>
              </a:rPr>
              <a:t>).</a:t>
            </a:r>
            <a:endParaRPr lang="eu-ES" sz="1200" dirty="0">
              <a:solidFill>
                <a:srgbClr val="FF0000"/>
              </a:solidFill>
              <a:latin typeface="Calibri" pitchFamily="34" charset="0"/>
            </a:endParaRPr>
          </a:p>
        </p:txBody>
      </p:sp>
      <p:pic>
        <p:nvPicPr>
          <p:cNvPr id="9" name="Image 8" descr="Pélargonium du Cap.jpg">
            <a:extLst>
              <a:ext uri="{FF2B5EF4-FFF2-40B4-BE49-F238E27FC236}">
                <a16:creationId xmlns:a16="http://schemas.microsoft.com/office/drawing/2014/main" id="{48DB7920-F20F-4701-B3BF-81E6577BC6A4}"/>
              </a:ext>
            </a:extLst>
          </p:cNvPr>
          <p:cNvPicPr>
            <a:picLocks noChangeAspect="1"/>
          </p:cNvPicPr>
          <p:nvPr/>
        </p:nvPicPr>
        <p:blipFill>
          <a:blip r:embed="rId11" cstate="print"/>
          <a:stretch>
            <a:fillRect/>
          </a:stretch>
        </p:blipFill>
        <p:spPr>
          <a:xfrm>
            <a:off x="1768267" y="4721220"/>
            <a:ext cx="1524011" cy="1143008"/>
          </a:xfrm>
          <a:prstGeom prst="rect">
            <a:avLst/>
          </a:prstGeom>
        </p:spPr>
      </p:pic>
      <p:sp>
        <p:nvSpPr>
          <p:cNvPr id="10" name="ZoneTexte 9">
            <a:extLst>
              <a:ext uri="{FF2B5EF4-FFF2-40B4-BE49-F238E27FC236}">
                <a16:creationId xmlns:a16="http://schemas.microsoft.com/office/drawing/2014/main" id="{2BDD3EB7-E86C-4430-A090-064FD7AAF87A}"/>
              </a:ext>
            </a:extLst>
          </p:cNvPr>
          <p:cNvSpPr txBox="1"/>
          <p:nvPr/>
        </p:nvSpPr>
        <p:spPr>
          <a:xfrm>
            <a:off x="5938222" y="5956541"/>
            <a:ext cx="3420931" cy="461665"/>
          </a:xfrm>
          <a:prstGeom prst="rect">
            <a:avLst/>
          </a:prstGeom>
          <a:noFill/>
        </p:spPr>
        <p:txBody>
          <a:bodyPr wrap="square" rtlCol="0">
            <a:spAutoFit/>
          </a:bodyPr>
          <a:lstStyle/>
          <a:p>
            <a:pPr algn="ctr"/>
            <a:r>
              <a:rPr lang="fr-FR" sz="1200" dirty="0">
                <a:solidFill>
                  <a:srgbClr val="FF0000"/>
                </a:solidFill>
              </a:rPr>
              <a:t>Le quinoa (et le chia ?) ont fait l’objet de tentatives de biopiraterie.</a:t>
            </a:r>
          </a:p>
        </p:txBody>
      </p:sp>
      <p:pic>
        <p:nvPicPr>
          <p:cNvPr id="12" name="Image 11" descr="Une image contenant arbre, plante, extérieur&#10;&#10;Description générée avec un niveau de confiance très élevé">
            <a:extLst>
              <a:ext uri="{FF2B5EF4-FFF2-40B4-BE49-F238E27FC236}">
                <a16:creationId xmlns:a16="http://schemas.microsoft.com/office/drawing/2014/main" id="{48E8F31C-B1DD-40B0-92F3-69B462FF0B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09386" y="4197215"/>
            <a:ext cx="1752999" cy="1752999"/>
          </a:xfrm>
          <a:prstGeom prst="rect">
            <a:avLst/>
          </a:prstGeom>
        </p:spPr>
      </p:pic>
      <p:pic>
        <p:nvPicPr>
          <p:cNvPr id="14" name="Image 13" descr="Une image contenant plante, cactus&#10;&#10;Description générée avec un niveau de confiance très élevé">
            <a:extLst>
              <a:ext uri="{FF2B5EF4-FFF2-40B4-BE49-F238E27FC236}">
                <a16:creationId xmlns:a16="http://schemas.microsoft.com/office/drawing/2014/main" id="{097218CF-FF31-4B65-941F-0189E882B9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45206" y="4207139"/>
            <a:ext cx="2619375" cy="1743075"/>
          </a:xfrm>
          <a:prstGeom prst="rect">
            <a:avLst/>
          </a:prstGeom>
        </p:spPr>
      </p:pic>
    </p:spTree>
    <p:extLst>
      <p:ext uri="{BB962C8B-B14F-4D97-AF65-F5344CB8AC3E}">
        <p14:creationId xmlns:p14="http://schemas.microsoft.com/office/powerpoint/2010/main" val="25913073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7F183D8-D386-45B7-AEAB-72CCD19AFD1B}"/>
              </a:ext>
            </a:extLst>
          </p:cNvPr>
          <p:cNvSpPr>
            <a:spLocks noGrp="1"/>
          </p:cNvSpPr>
          <p:nvPr>
            <p:ph type="ftr" sz="quarter" idx="11"/>
          </p:nvPr>
        </p:nvSpPr>
        <p:spPr>
          <a:xfrm>
            <a:off x="4948518" y="6508376"/>
            <a:ext cx="2548666" cy="349624"/>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4C0AA79C-653C-4B9C-9C5A-42E9BAD9DD9E}"/>
              </a:ext>
            </a:extLst>
          </p:cNvPr>
          <p:cNvSpPr>
            <a:spLocks noGrp="1"/>
          </p:cNvSpPr>
          <p:nvPr>
            <p:ph type="sldNum" sz="quarter" idx="12"/>
          </p:nvPr>
        </p:nvSpPr>
        <p:spPr>
          <a:xfrm>
            <a:off x="11026588" y="6356350"/>
            <a:ext cx="940398" cy="365124"/>
          </a:xfrm>
        </p:spPr>
        <p:txBody>
          <a:bodyPr/>
          <a:lstStyle/>
          <a:p>
            <a:fld id="{35EDA842-B766-4C63-B8B3-538762B3ED5C}" type="slidenum">
              <a:rPr lang="fr-FR" smtClean="0"/>
              <a:t>108</a:t>
            </a:fld>
            <a:endParaRPr lang="fr-FR" dirty="0"/>
          </a:p>
        </p:txBody>
      </p:sp>
      <p:sp>
        <p:nvSpPr>
          <p:cNvPr id="4" name="Rectangle 3">
            <a:extLst>
              <a:ext uri="{FF2B5EF4-FFF2-40B4-BE49-F238E27FC236}">
                <a16:creationId xmlns:a16="http://schemas.microsoft.com/office/drawing/2014/main" id="{94DECBAA-09F6-4F9D-8226-D3969665AF7E}"/>
              </a:ext>
            </a:extLst>
          </p:cNvPr>
          <p:cNvSpPr/>
          <p:nvPr/>
        </p:nvSpPr>
        <p:spPr>
          <a:xfrm>
            <a:off x="105871" y="167647"/>
            <a:ext cx="7119385" cy="461665"/>
          </a:xfrm>
          <a:prstGeom prst="rect">
            <a:avLst/>
          </a:prstGeom>
        </p:spPr>
        <p:txBody>
          <a:bodyPr wrap="none">
            <a:spAutoFit/>
          </a:bodyPr>
          <a:lstStyle/>
          <a:p>
            <a:r>
              <a:rPr lang="fr-FR" sz="2400" b="1" dirty="0">
                <a:solidFill>
                  <a:srgbClr val="7030A0"/>
                </a:solidFill>
              </a:rPr>
              <a:t>Annexe 15. Dangers sur la biodiversité : La biopiraterie</a:t>
            </a:r>
          </a:p>
        </p:txBody>
      </p:sp>
      <p:sp>
        <p:nvSpPr>
          <p:cNvPr id="5" name="Rectangle 4">
            <a:extLst>
              <a:ext uri="{FF2B5EF4-FFF2-40B4-BE49-F238E27FC236}">
                <a16:creationId xmlns:a16="http://schemas.microsoft.com/office/drawing/2014/main" id="{5874A144-241C-4BFA-BCAA-D0BB72F9F4E8}"/>
              </a:ext>
            </a:extLst>
          </p:cNvPr>
          <p:cNvSpPr/>
          <p:nvPr/>
        </p:nvSpPr>
        <p:spPr>
          <a:xfrm>
            <a:off x="105870" y="753035"/>
            <a:ext cx="11861115" cy="4401205"/>
          </a:xfrm>
          <a:prstGeom prst="rect">
            <a:avLst/>
          </a:prstGeom>
        </p:spPr>
        <p:txBody>
          <a:bodyPr wrap="square">
            <a:spAutoFit/>
          </a:bodyPr>
          <a:lstStyle/>
          <a:p>
            <a:r>
              <a:rPr lang="fr-FR" sz="2000" b="1" dirty="0">
                <a:solidFill>
                  <a:srgbClr val="008000"/>
                </a:solidFill>
                <a:latin typeface="Calibri" pitchFamily="34" charset="0"/>
              </a:rPr>
              <a:t>Les moyens pour combattre la biopiraterie</a:t>
            </a:r>
            <a:endParaRPr lang="fr-FR" sz="2000" dirty="0">
              <a:solidFill>
                <a:srgbClr val="008000"/>
              </a:solidFill>
              <a:latin typeface="Calibri" pitchFamily="34" charset="0"/>
            </a:endParaRPr>
          </a:p>
          <a:p>
            <a:endParaRPr lang="fr-FR" sz="2000" dirty="0">
              <a:solidFill>
                <a:srgbClr val="008000"/>
              </a:solidFill>
              <a:latin typeface="Calibri" pitchFamily="34" charset="0"/>
            </a:endParaRPr>
          </a:p>
          <a:p>
            <a:pPr algn="just"/>
            <a:r>
              <a:rPr lang="fr-FR" sz="2000" u="sng" dirty="0">
                <a:solidFill>
                  <a:srgbClr val="008000"/>
                </a:solidFill>
                <a:latin typeface="Calibri" pitchFamily="34" charset="0"/>
              </a:rPr>
              <a:t>La Convention sur la diversité biologique et le protocole de Nagoya </a:t>
            </a:r>
            <a:r>
              <a:rPr lang="fr-FR" sz="2000" dirty="0">
                <a:solidFill>
                  <a:srgbClr val="008000"/>
                </a:solidFill>
                <a:latin typeface="Calibri" pitchFamily="34" charset="0"/>
              </a:rPr>
              <a:t>: </a:t>
            </a:r>
          </a:p>
          <a:p>
            <a:pPr algn="just">
              <a:buFont typeface="Arial" pitchFamily="34" charset="0"/>
              <a:buChar char="•"/>
            </a:pPr>
            <a:r>
              <a:rPr lang="fr-FR" sz="2000" dirty="0">
                <a:solidFill>
                  <a:srgbClr val="008000"/>
                </a:solidFill>
                <a:latin typeface="Calibri" pitchFamily="34" charset="0"/>
              </a:rPr>
              <a:t>Depuis Rio en 1992, les ressources vivantes [ou ressources génétiques] sont considérées comme l'</a:t>
            </a:r>
            <a:r>
              <a:rPr lang="fr-FR" sz="2000" i="1" dirty="0">
                <a:solidFill>
                  <a:srgbClr val="008000"/>
                </a:solidFill>
                <a:latin typeface="Calibri" pitchFamily="34" charset="0"/>
              </a:rPr>
              <a:t>héritage commun de l'humanité</a:t>
            </a:r>
            <a:r>
              <a:rPr lang="fr-FR" sz="2000" dirty="0">
                <a:solidFill>
                  <a:srgbClr val="008000"/>
                </a:solidFill>
                <a:latin typeface="Calibri" pitchFamily="34" charset="0"/>
              </a:rPr>
              <a:t> (en anglais, </a:t>
            </a:r>
            <a:r>
              <a:rPr lang="fr-FR" sz="2000" i="1" dirty="0">
                <a:solidFill>
                  <a:srgbClr val="008000"/>
                </a:solidFill>
                <a:latin typeface="Calibri" pitchFamily="34" charset="0"/>
              </a:rPr>
              <a:t>Common </a:t>
            </a:r>
            <a:r>
              <a:rPr lang="fr-FR" sz="2000" i="1" dirty="0" err="1">
                <a:solidFill>
                  <a:srgbClr val="008000"/>
                </a:solidFill>
                <a:latin typeface="Calibri" pitchFamily="34" charset="0"/>
              </a:rPr>
              <a:t>Heritage</a:t>
            </a:r>
            <a:r>
              <a:rPr lang="fr-FR" sz="2000" i="1" dirty="0">
                <a:solidFill>
                  <a:srgbClr val="008000"/>
                </a:solidFill>
                <a:latin typeface="Calibri" pitchFamily="34" charset="0"/>
              </a:rPr>
              <a:t> of </a:t>
            </a:r>
            <a:r>
              <a:rPr lang="fr-FR" sz="2000" i="1" dirty="0" err="1">
                <a:solidFill>
                  <a:srgbClr val="008000"/>
                </a:solidFill>
                <a:latin typeface="Calibri" pitchFamily="34" charset="0"/>
              </a:rPr>
              <a:t>Mankind</a:t>
            </a:r>
            <a:r>
              <a:rPr lang="fr-FR" sz="2000" dirty="0">
                <a:solidFill>
                  <a:srgbClr val="008000"/>
                </a:solidFill>
                <a:latin typeface="Calibri" pitchFamily="34" charset="0"/>
              </a:rPr>
              <a:t>). </a:t>
            </a:r>
          </a:p>
          <a:p>
            <a:pPr algn="just">
              <a:buFont typeface="Arial" pitchFamily="34" charset="0"/>
              <a:buChar char="•"/>
            </a:pPr>
            <a:r>
              <a:rPr lang="fr-FR" sz="2000" dirty="0">
                <a:solidFill>
                  <a:srgbClr val="008000"/>
                </a:solidFill>
                <a:latin typeface="Calibri" pitchFamily="34" charset="0"/>
              </a:rPr>
              <a:t> Actée en 1994, la </a:t>
            </a:r>
            <a:r>
              <a:rPr lang="fr-FR" sz="2000" dirty="0">
                <a:solidFill>
                  <a:srgbClr val="008000"/>
                </a:solidFill>
                <a:latin typeface="Calibri" pitchFamily="34" charset="0"/>
                <a:hlinkClick r:id="rId2" tooltip="Convention sur la diversité biologique"/>
              </a:rPr>
              <a:t>Convention sur la diversité biologique</a:t>
            </a:r>
            <a:r>
              <a:rPr lang="fr-FR" sz="2000" dirty="0">
                <a:solidFill>
                  <a:srgbClr val="008000"/>
                </a:solidFill>
                <a:latin typeface="Calibri" pitchFamily="34" charset="0"/>
              </a:rPr>
              <a:t> (</a:t>
            </a:r>
            <a:r>
              <a:rPr lang="fr-FR" sz="2000" i="1" dirty="0">
                <a:solidFill>
                  <a:srgbClr val="008000"/>
                </a:solidFill>
                <a:latin typeface="Calibri" pitchFamily="34" charset="0"/>
              </a:rPr>
              <a:t>Convention on </a:t>
            </a:r>
            <a:r>
              <a:rPr lang="fr-FR" sz="2000" i="1" dirty="0" err="1">
                <a:solidFill>
                  <a:srgbClr val="008000"/>
                </a:solidFill>
                <a:latin typeface="Calibri" pitchFamily="34" charset="0"/>
              </a:rPr>
              <a:t>Biological</a:t>
            </a:r>
            <a:r>
              <a:rPr lang="fr-FR" sz="2000" i="1" dirty="0">
                <a:solidFill>
                  <a:srgbClr val="008000"/>
                </a:solidFill>
                <a:latin typeface="Calibri" pitchFamily="34" charset="0"/>
              </a:rPr>
              <a:t> </a:t>
            </a:r>
            <a:r>
              <a:rPr lang="fr-FR" sz="2000" i="1" dirty="0" err="1">
                <a:solidFill>
                  <a:srgbClr val="008000"/>
                </a:solidFill>
                <a:latin typeface="Calibri" pitchFamily="34" charset="0"/>
              </a:rPr>
              <a:t>Diversity</a:t>
            </a:r>
            <a:r>
              <a:rPr lang="fr-FR" sz="2000" dirty="0">
                <a:solidFill>
                  <a:srgbClr val="008000"/>
                </a:solidFill>
                <a:latin typeface="Calibri" pitchFamily="34" charset="0"/>
              </a:rPr>
              <a:t> (CBD)), donne des droits de souveraineté nationaux sur leurs ressources biologiques. </a:t>
            </a:r>
          </a:p>
          <a:p>
            <a:pPr algn="just">
              <a:buFont typeface="Arial" pitchFamily="34" charset="0"/>
              <a:buChar char="•"/>
            </a:pPr>
            <a:r>
              <a:rPr lang="fr-FR" sz="2000" dirty="0">
                <a:solidFill>
                  <a:srgbClr val="008000"/>
                </a:solidFill>
                <a:latin typeface="Calibri" pitchFamily="34" charset="0"/>
              </a:rPr>
              <a:t>Le </a:t>
            </a:r>
            <a:r>
              <a:rPr lang="fr-FR" sz="2000" dirty="0">
                <a:solidFill>
                  <a:srgbClr val="008000"/>
                </a:solidFill>
                <a:latin typeface="Calibri" pitchFamily="34" charset="0"/>
                <a:hlinkClick r:id="rId3" tooltip="Protocole de Nagoya"/>
              </a:rPr>
              <a:t>protocole de Nagoya</a:t>
            </a:r>
            <a:r>
              <a:rPr lang="fr-FR" sz="2000" dirty="0">
                <a:solidFill>
                  <a:srgbClr val="008000"/>
                </a:solidFill>
                <a:latin typeface="Calibri" pitchFamily="34" charset="0"/>
              </a:rPr>
              <a:t>, négocié en 2010 au Japon, a pour but l’application effective de la CBD, notamment via la mise en œuvre d’une législation Accès et Partage des Avantages (APA). </a:t>
            </a:r>
            <a:r>
              <a:rPr lang="fr-FR" sz="2000" i="1" dirty="0">
                <a:solidFill>
                  <a:srgbClr val="008000"/>
                </a:solidFill>
                <a:latin typeface="Calibri" pitchFamily="34" charset="0"/>
              </a:rPr>
              <a:t>L'objectif du Protocol de Nagoya et de la CBD sont de permettre le partage juste et équitable des avantages découlant de l'utilisation des ressources génétiques et aux pays du Sud de mieux tirer parti (et bénéfice) de leurs ressources et connaissances traditionnelles. Il vise a lutter contre la « </a:t>
            </a:r>
            <a:r>
              <a:rPr lang="fr-FR" sz="2000" i="1" dirty="0" err="1">
                <a:solidFill>
                  <a:srgbClr val="008000"/>
                </a:solidFill>
                <a:latin typeface="Calibri" pitchFamily="34" charset="0"/>
                <a:hlinkClick r:id="rId4" tooltip="Biopiraterie"/>
              </a:rPr>
              <a:t>Biopiraterie</a:t>
            </a:r>
            <a:r>
              <a:rPr lang="fr-FR" sz="2000" i="1" dirty="0">
                <a:solidFill>
                  <a:srgbClr val="008000"/>
                </a:solidFill>
                <a:latin typeface="Calibri" pitchFamily="34" charset="0"/>
              </a:rPr>
              <a:t> ». </a:t>
            </a:r>
          </a:p>
          <a:p>
            <a:pPr algn="just">
              <a:buFont typeface="Arial" pitchFamily="34" charset="0"/>
              <a:buChar char="•"/>
            </a:pPr>
            <a:r>
              <a:rPr lang="fr-FR" sz="2000" dirty="0">
                <a:solidFill>
                  <a:srgbClr val="008000"/>
                </a:solidFill>
                <a:latin typeface="Calibri" pitchFamily="34" charset="0"/>
              </a:rPr>
              <a:t>Les États sont alors encouragés à produire un cadre juridique national autour de l’accès aux ressources et du partage des bénéfices engendrés à partir de ces ressources. </a:t>
            </a:r>
            <a:endParaRPr lang="eu-ES" sz="2000" dirty="0">
              <a:solidFill>
                <a:srgbClr val="008000"/>
              </a:solidFill>
              <a:latin typeface="Calibri" pitchFamily="34" charset="0"/>
            </a:endParaRPr>
          </a:p>
        </p:txBody>
      </p:sp>
      <p:sp>
        <p:nvSpPr>
          <p:cNvPr id="6" name="Rectangle 5">
            <a:extLst>
              <a:ext uri="{FF2B5EF4-FFF2-40B4-BE49-F238E27FC236}">
                <a16:creationId xmlns:a16="http://schemas.microsoft.com/office/drawing/2014/main" id="{27F4C4F9-49BD-4CFD-87FC-E79E8192143F}"/>
              </a:ext>
            </a:extLst>
          </p:cNvPr>
          <p:cNvSpPr/>
          <p:nvPr/>
        </p:nvSpPr>
        <p:spPr>
          <a:xfrm>
            <a:off x="5500694" y="6143644"/>
            <a:ext cx="1601134" cy="461665"/>
          </a:xfrm>
          <a:prstGeom prst="rect">
            <a:avLst/>
          </a:prstGeom>
        </p:spPr>
        <p:txBody>
          <a:bodyPr wrap="square">
            <a:spAutoFit/>
          </a:bodyPr>
          <a:lstStyle/>
          <a:p>
            <a:pPr algn="r"/>
            <a:r>
              <a:rPr lang="fr-FR" sz="1200" dirty="0">
                <a:solidFill>
                  <a:srgbClr val="008000"/>
                </a:solidFill>
                <a:latin typeface="Calibri" pitchFamily="34" charset="0"/>
              </a:rPr>
              <a:t>Logo de la conférence de Nagoya →</a:t>
            </a:r>
            <a:endParaRPr lang="eu-ES" sz="1200" dirty="0">
              <a:solidFill>
                <a:srgbClr val="008000"/>
              </a:solidFill>
              <a:latin typeface="Calibri" pitchFamily="34" charset="0"/>
            </a:endParaRPr>
          </a:p>
        </p:txBody>
      </p:sp>
      <p:sp>
        <p:nvSpPr>
          <p:cNvPr id="7" name="Rectangle 6">
            <a:extLst>
              <a:ext uri="{FF2B5EF4-FFF2-40B4-BE49-F238E27FC236}">
                <a16:creationId xmlns:a16="http://schemas.microsoft.com/office/drawing/2014/main" id="{C1DF9E82-A017-49EC-BFC0-B3AFC6BFB608}"/>
              </a:ext>
            </a:extLst>
          </p:cNvPr>
          <p:cNvSpPr/>
          <p:nvPr/>
        </p:nvSpPr>
        <p:spPr>
          <a:xfrm>
            <a:off x="214282" y="5500702"/>
            <a:ext cx="5143536" cy="1200329"/>
          </a:xfrm>
          <a:prstGeom prst="rect">
            <a:avLst/>
          </a:prstGeom>
        </p:spPr>
        <p:txBody>
          <a:bodyPr wrap="square">
            <a:spAutoFit/>
          </a:bodyPr>
          <a:lstStyle/>
          <a:p>
            <a:pPr algn="just">
              <a:buFont typeface="Arial" pitchFamily="34" charset="0"/>
              <a:buChar char="•"/>
            </a:pPr>
            <a:r>
              <a:rPr lang="fr-FR" i="1" dirty="0">
                <a:solidFill>
                  <a:srgbClr val="FF0000"/>
                </a:solidFill>
                <a:latin typeface="Calibri" pitchFamily="34" charset="0"/>
              </a:rPr>
              <a:t>Mais les États ayant réellement intégré une législation APA dans leur cadre juridique national sont cependant très peu nombreux. Or il faut 50 états « APA » pour que le protocole soit ratifié.</a:t>
            </a:r>
            <a:endParaRPr lang="eu-ES" dirty="0"/>
          </a:p>
        </p:txBody>
      </p:sp>
      <p:pic>
        <p:nvPicPr>
          <p:cNvPr id="8" name="Image 7" descr="Logo_conférence_nagoya_s.jpg">
            <a:extLst>
              <a:ext uri="{FF2B5EF4-FFF2-40B4-BE49-F238E27FC236}">
                <a16:creationId xmlns:a16="http://schemas.microsoft.com/office/drawing/2014/main" id="{0FAB36D2-CF60-47FA-88A0-DD8E9F5C89C9}"/>
              </a:ext>
            </a:extLst>
          </p:cNvPr>
          <p:cNvPicPr>
            <a:picLocks noChangeAspect="1"/>
          </p:cNvPicPr>
          <p:nvPr/>
        </p:nvPicPr>
        <p:blipFill>
          <a:blip r:embed="rId5" cstate="print"/>
          <a:stretch>
            <a:fillRect/>
          </a:stretch>
        </p:blipFill>
        <p:spPr>
          <a:xfrm>
            <a:off x="7143768" y="4961422"/>
            <a:ext cx="1798480" cy="1896578"/>
          </a:xfrm>
          <a:prstGeom prst="rect">
            <a:avLst/>
          </a:prstGeom>
        </p:spPr>
      </p:pic>
    </p:spTree>
    <p:extLst>
      <p:ext uri="{BB962C8B-B14F-4D97-AF65-F5344CB8AC3E}">
        <p14:creationId xmlns:p14="http://schemas.microsoft.com/office/powerpoint/2010/main" val="7825099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FAD91F5-23A1-4662-85BA-41527127F1FD}"/>
              </a:ext>
            </a:extLst>
          </p:cNvPr>
          <p:cNvSpPr>
            <a:spLocks noGrp="1"/>
          </p:cNvSpPr>
          <p:nvPr>
            <p:ph type="ftr" sz="quarter" idx="11"/>
          </p:nvPr>
        </p:nvSpPr>
        <p:spPr>
          <a:xfrm>
            <a:off x="4916244" y="6476104"/>
            <a:ext cx="2871395" cy="381896"/>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8487D799-1A87-43B2-BA1E-F210B9917EC1}"/>
              </a:ext>
            </a:extLst>
          </p:cNvPr>
          <p:cNvSpPr>
            <a:spLocks noGrp="1"/>
          </p:cNvSpPr>
          <p:nvPr>
            <p:ph type="sldNum" sz="quarter" idx="12"/>
          </p:nvPr>
        </p:nvSpPr>
        <p:spPr>
          <a:xfrm>
            <a:off x="11177194" y="106157"/>
            <a:ext cx="746761" cy="377937"/>
          </a:xfrm>
        </p:spPr>
        <p:txBody>
          <a:bodyPr/>
          <a:lstStyle/>
          <a:p>
            <a:fld id="{35EDA842-B766-4C63-B8B3-538762B3ED5C}" type="slidenum">
              <a:rPr lang="fr-FR" smtClean="0"/>
              <a:t>109</a:t>
            </a:fld>
            <a:endParaRPr lang="fr-FR"/>
          </a:p>
        </p:txBody>
      </p:sp>
      <p:sp>
        <p:nvSpPr>
          <p:cNvPr id="4" name="Rectangle 3">
            <a:extLst>
              <a:ext uri="{FF2B5EF4-FFF2-40B4-BE49-F238E27FC236}">
                <a16:creationId xmlns:a16="http://schemas.microsoft.com/office/drawing/2014/main" id="{7AB221BB-6405-47B4-98DB-7AF9EFB314E6}"/>
              </a:ext>
            </a:extLst>
          </p:cNvPr>
          <p:cNvSpPr/>
          <p:nvPr/>
        </p:nvSpPr>
        <p:spPr>
          <a:xfrm>
            <a:off x="214281" y="677226"/>
            <a:ext cx="11709673" cy="2246769"/>
          </a:xfrm>
          <a:prstGeom prst="rect">
            <a:avLst/>
          </a:prstGeom>
        </p:spPr>
        <p:txBody>
          <a:bodyPr wrap="square">
            <a:spAutoFit/>
          </a:bodyPr>
          <a:lstStyle/>
          <a:p>
            <a:r>
              <a:rPr lang="fr-FR" sz="2000" b="1" dirty="0">
                <a:solidFill>
                  <a:srgbClr val="008000"/>
                </a:solidFill>
                <a:latin typeface="Calibri" pitchFamily="34" charset="0"/>
              </a:rPr>
              <a:t>Les moyens pour combattre la biopiraterie (suite)</a:t>
            </a:r>
            <a:endParaRPr lang="fr-FR" sz="2000" dirty="0">
              <a:solidFill>
                <a:srgbClr val="008000"/>
              </a:solidFill>
              <a:latin typeface="Calibri" pitchFamily="34" charset="0"/>
            </a:endParaRPr>
          </a:p>
          <a:p>
            <a:endParaRPr lang="fr-FR" sz="2000" dirty="0">
              <a:solidFill>
                <a:srgbClr val="008000"/>
              </a:solidFill>
              <a:latin typeface="Calibri" pitchFamily="34" charset="0"/>
            </a:endParaRPr>
          </a:p>
          <a:p>
            <a:pPr algn="just"/>
            <a:r>
              <a:rPr lang="fr-FR" sz="2000" u="sng" dirty="0">
                <a:solidFill>
                  <a:srgbClr val="008000"/>
                </a:solidFill>
                <a:latin typeface="Calibri" pitchFamily="34" charset="0"/>
              </a:rPr>
              <a:t>La Convention sur la diversité biologique et le protocole de Nagoya</a:t>
            </a:r>
            <a:r>
              <a:rPr lang="fr-FR" sz="2000" dirty="0">
                <a:solidFill>
                  <a:srgbClr val="008000"/>
                </a:solidFill>
                <a:latin typeface="Calibri" pitchFamily="34" charset="0"/>
              </a:rPr>
              <a:t> (suite) :  </a:t>
            </a:r>
          </a:p>
          <a:p>
            <a:pPr algn="just"/>
            <a:endParaRPr lang="fr-FR" sz="2000" dirty="0">
              <a:solidFill>
                <a:srgbClr val="008000"/>
              </a:solidFill>
              <a:latin typeface="Calibri" pitchFamily="34" charset="0"/>
            </a:endParaRPr>
          </a:p>
          <a:p>
            <a:pPr algn="just">
              <a:buFont typeface="Arial" pitchFamily="34" charset="0"/>
              <a:buChar char="•"/>
            </a:pPr>
            <a:r>
              <a:rPr lang="fr-FR" sz="2000" dirty="0">
                <a:solidFill>
                  <a:srgbClr val="008000"/>
                </a:solidFill>
                <a:latin typeface="Calibri" pitchFamily="34" charset="0"/>
              </a:rPr>
              <a:t> Il accorde aux communautés autochtones et locales une reconnaissance des connaissances, innovations et pratiques qu'elles ont développé [un droit d’antériorité] et « </a:t>
            </a:r>
            <a:r>
              <a:rPr lang="fr-FR" sz="2000" i="1" dirty="0">
                <a:solidFill>
                  <a:srgbClr val="008000"/>
                </a:solidFill>
                <a:latin typeface="Calibri" pitchFamily="34" charset="0"/>
              </a:rPr>
              <a:t>un droit reconnu d’accorder [ou non] l’accès à certaines ressources génétiques</a:t>
            </a:r>
            <a:r>
              <a:rPr lang="fr-FR" sz="2000" dirty="0">
                <a:solidFill>
                  <a:srgbClr val="008000"/>
                </a:solidFill>
                <a:latin typeface="Calibri" pitchFamily="34" charset="0"/>
              </a:rPr>
              <a:t> » à un bénéficiaire.</a:t>
            </a:r>
          </a:p>
        </p:txBody>
      </p:sp>
      <p:pic>
        <p:nvPicPr>
          <p:cNvPr id="5" name="Image 4" descr="jpg_7Illustrbiopiraterie.jpg">
            <a:extLst>
              <a:ext uri="{FF2B5EF4-FFF2-40B4-BE49-F238E27FC236}">
                <a16:creationId xmlns:a16="http://schemas.microsoft.com/office/drawing/2014/main" id="{5C2F3C5A-B0F4-44AE-8B75-AE4208A93C50}"/>
              </a:ext>
            </a:extLst>
          </p:cNvPr>
          <p:cNvPicPr>
            <a:picLocks noChangeAspect="1"/>
          </p:cNvPicPr>
          <p:nvPr/>
        </p:nvPicPr>
        <p:blipFill>
          <a:blip r:embed="rId2" cstate="print"/>
          <a:stretch>
            <a:fillRect/>
          </a:stretch>
        </p:blipFill>
        <p:spPr>
          <a:xfrm>
            <a:off x="6636283" y="2743796"/>
            <a:ext cx="4914291" cy="3671757"/>
          </a:xfrm>
          <a:prstGeom prst="rect">
            <a:avLst/>
          </a:prstGeom>
        </p:spPr>
      </p:pic>
      <p:sp>
        <p:nvSpPr>
          <p:cNvPr id="6" name="Rectangle 5">
            <a:extLst>
              <a:ext uri="{FF2B5EF4-FFF2-40B4-BE49-F238E27FC236}">
                <a16:creationId xmlns:a16="http://schemas.microsoft.com/office/drawing/2014/main" id="{F5CB1FB0-90D7-49C2-BE63-945A315D1670}"/>
              </a:ext>
            </a:extLst>
          </p:cNvPr>
          <p:cNvSpPr/>
          <p:nvPr/>
        </p:nvSpPr>
        <p:spPr>
          <a:xfrm>
            <a:off x="214281" y="3143249"/>
            <a:ext cx="4985833" cy="3447098"/>
          </a:xfrm>
          <a:prstGeom prst="rect">
            <a:avLst/>
          </a:prstGeom>
        </p:spPr>
        <p:txBody>
          <a:bodyPr wrap="square">
            <a:spAutoFit/>
          </a:bodyPr>
          <a:lstStyle/>
          <a:p>
            <a:pPr algn="just">
              <a:buFont typeface="Arial" pitchFamily="34" charset="0"/>
              <a:buChar char="•"/>
            </a:pPr>
            <a:r>
              <a:rPr lang="fr-FR" sz="2000" dirty="0">
                <a:solidFill>
                  <a:srgbClr val="008000"/>
                </a:solidFill>
                <a:latin typeface="Calibri" pitchFamily="34" charset="0"/>
              </a:rPr>
              <a:t> Il insiste sur le « </a:t>
            </a:r>
            <a:r>
              <a:rPr lang="fr-FR" sz="2000" i="1" dirty="0">
                <a:solidFill>
                  <a:srgbClr val="008000"/>
                </a:solidFill>
                <a:latin typeface="Calibri" pitchFamily="34" charset="0"/>
              </a:rPr>
              <a:t>consentement préalable en connaissance de cause</a:t>
            </a:r>
            <a:r>
              <a:rPr lang="fr-FR" sz="2000" dirty="0">
                <a:solidFill>
                  <a:srgbClr val="008000"/>
                </a:solidFill>
                <a:latin typeface="Calibri" pitchFamily="34" charset="0"/>
              </a:rPr>
              <a:t> » (CPCC) de ces communautés, de « </a:t>
            </a:r>
            <a:r>
              <a:rPr lang="fr-FR" sz="2000" i="1" dirty="0">
                <a:solidFill>
                  <a:srgbClr val="008000"/>
                </a:solidFill>
                <a:latin typeface="Calibri" pitchFamily="34" charset="0"/>
              </a:rPr>
              <a:t>conditions convenues d'un commun accord</a:t>
            </a:r>
            <a:r>
              <a:rPr lang="fr-FR" sz="2000" dirty="0">
                <a:solidFill>
                  <a:srgbClr val="008000"/>
                </a:solidFill>
                <a:latin typeface="Calibri" pitchFamily="34" charset="0"/>
              </a:rPr>
              <a:t> » (CCCA) entre ces communautés, fournisseurs de ces ressources génétiques, et le futur bénéficiaire.</a:t>
            </a:r>
          </a:p>
          <a:p>
            <a:pPr algn="just">
              <a:buFont typeface="Arial" pitchFamily="34" charset="0"/>
              <a:buChar char="•"/>
            </a:pPr>
            <a:r>
              <a:rPr lang="fr-FR" sz="2000" dirty="0">
                <a:solidFill>
                  <a:srgbClr val="008000"/>
                </a:solidFill>
                <a:latin typeface="Calibri" pitchFamily="34" charset="0"/>
              </a:rPr>
              <a:t> Il insiste aussi sur le fait de « </a:t>
            </a:r>
            <a:r>
              <a:rPr lang="fr-FR" sz="2000" i="1" dirty="0">
                <a:solidFill>
                  <a:srgbClr val="008000"/>
                </a:solidFill>
                <a:latin typeface="Calibri" pitchFamily="34" charset="0"/>
              </a:rPr>
              <a:t>Développer les capacités de recherche dans chaque pays </a:t>
            </a:r>
            <a:r>
              <a:rPr lang="fr-FR" sz="2000" dirty="0">
                <a:solidFill>
                  <a:srgbClr val="008000"/>
                </a:solidFill>
                <a:latin typeface="Calibri" pitchFamily="34" charset="0"/>
              </a:rPr>
              <a:t>» (qu’il soit fournisseur ou bénéficiaire de la ressource génétique).</a:t>
            </a:r>
          </a:p>
          <a:p>
            <a:pPr algn="just"/>
            <a:endParaRPr lang="fr-FR" dirty="0">
              <a:solidFill>
                <a:srgbClr val="008000"/>
              </a:solidFill>
              <a:latin typeface="Calibri" pitchFamily="34" charset="0"/>
            </a:endParaRPr>
          </a:p>
        </p:txBody>
      </p:sp>
      <p:sp>
        <p:nvSpPr>
          <p:cNvPr id="7" name="ZoneTexte 6">
            <a:extLst>
              <a:ext uri="{FF2B5EF4-FFF2-40B4-BE49-F238E27FC236}">
                <a16:creationId xmlns:a16="http://schemas.microsoft.com/office/drawing/2014/main" id="{3324361F-EEE2-4F95-9CFF-F1C8CD981C6A}"/>
              </a:ext>
            </a:extLst>
          </p:cNvPr>
          <p:cNvSpPr txBox="1"/>
          <p:nvPr/>
        </p:nvSpPr>
        <p:spPr>
          <a:xfrm>
            <a:off x="5659557" y="6271537"/>
            <a:ext cx="6264397" cy="288032"/>
          </a:xfrm>
          <a:prstGeom prst="rect">
            <a:avLst/>
          </a:prstGeom>
          <a:noFill/>
        </p:spPr>
        <p:txBody>
          <a:bodyPr wrap="square" rtlCol="0">
            <a:spAutoFit/>
          </a:bodyPr>
          <a:lstStyle/>
          <a:p>
            <a:r>
              <a:rPr lang="fr-FR" sz="1200" dirty="0">
                <a:solidFill>
                  <a:srgbClr val="008000"/>
                </a:solidFill>
              </a:rPr>
              <a:t>Qu’as-tu découvert ?... Une variété d’avocat inconnue (Sur la pancarte : Expert en </a:t>
            </a:r>
            <a:r>
              <a:rPr lang="fr-FR" sz="1200" dirty="0" err="1">
                <a:solidFill>
                  <a:srgbClr val="008000"/>
                </a:solidFill>
              </a:rPr>
              <a:t>biopiraterie</a:t>
            </a:r>
            <a:r>
              <a:rPr lang="fr-FR" sz="1200" dirty="0">
                <a:solidFill>
                  <a:srgbClr val="008000"/>
                </a:solidFill>
              </a:rPr>
              <a:t>) </a:t>
            </a:r>
            <a:r>
              <a:rPr lang="fr-FR" sz="1200" dirty="0">
                <a:solidFill>
                  <a:srgbClr val="008000"/>
                </a:solidFill>
                <a:latin typeface="Calibri"/>
              </a:rPr>
              <a:t>↑</a:t>
            </a:r>
            <a:r>
              <a:rPr lang="fr-FR" sz="1200" dirty="0">
                <a:solidFill>
                  <a:srgbClr val="008000"/>
                </a:solidFill>
              </a:rPr>
              <a:t> </a:t>
            </a:r>
          </a:p>
        </p:txBody>
      </p:sp>
      <p:sp>
        <p:nvSpPr>
          <p:cNvPr id="8" name="Rectangle 7">
            <a:extLst>
              <a:ext uri="{FF2B5EF4-FFF2-40B4-BE49-F238E27FC236}">
                <a16:creationId xmlns:a16="http://schemas.microsoft.com/office/drawing/2014/main" id="{6EE359AF-612F-4FE2-9013-AFE072075946}"/>
              </a:ext>
            </a:extLst>
          </p:cNvPr>
          <p:cNvSpPr/>
          <p:nvPr/>
        </p:nvSpPr>
        <p:spPr>
          <a:xfrm>
            <a:off x="105871" y="167647"/>
            <a:ext cx="7119385" cy="461665"/>
          </a:xfrm>
          <a:prstGeom prst="rect">
            <a:avLst/>
          </a:prstGeom>
        </p:spPr>
        <p:txBody>
          <a:bodyPr wrap="none">
            <a:spAutoFit/>
          </a:bodyPr>
          <a:lstStyle/>
          <a:p>
            <a:r>
              <a:rPr lang="fr-FR" sz="2400" b="1" dirty="0">
                <a:solidFill>
                  <a:srgbClr val="7030A0"/>
                </a:solidFill>
              </a:rPr>
              <a:t>Annexe 15. Dangers sur la biodiversité : La biopiraterie</a:t>
            </a:r>
          </a:p>
        </p:txBody>
      </p:sp>
    </p:spTree>
    <p:extLst>
      <p:ext uri="{BB962C8B-B14F-4D97-AF65-F5344CB8AC3E}">
        <p14:creationId xmlns:p14="http://schemas.microsoft.com/office/powerpoint/2010/main" val="130126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2BD3F5A-E072-44D9-9C22-CFEBAC70ED0C}"/>
              </a:ext>
            </a:extLst>
          </p:cNvPr>
          <p:cNvSpPr>
            <a:spLocks noGrp="1"/>
          </p:cNvSpPr>
          <p:nvPr>
            <p:ph type="ftr" sz="quarter" idx="11"/>
          </p:nvPr>
        </p:nvSpPr>
        <p:spPr>
          <a:xfrm>
            <a:off x="5432612" y="6493404"/>
            <a:ext cx="2839316" cy="410634"/>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CB99528F-DAE6-40D9-BCD1-D29F581984C8}"/>
              </a:ext>
            </a:extLst>
          </p:cNvPr>
          <p:cNvSpPr>
            <a:spLocks noGrp="1"/>
          </p:cNvSpPr>
          <p:nvPr>
            <p:ph type="sldNum" sz="quarter" idx="12"/>
          </p:nvPr>
        </p:nvSpPr>
        <p:spPr>
          <a:xfrm>
            <a:off x="11284772" y="139849"/>
            <a:ext cx="718128" cy="279699"/>
          </a:xfrm>
        </p:spPr>
        <p:txBody>
          <a:bodyPr/>
          <a:lstStyle/>
          <a:p>
            <a:fld id="{35EDA842-B766-4C63-B8B3-538762B3ED5C}" type="slidenum">
              <a:rPr lang="fr-FR" smtClean="0"/>
              <a:t>11</a:t>
            </a:fld>
            <a:endParaRPr lang="fr-FR"/>
          </a:p>
        </p:txBody>
      </p:sp>
      <p:sp>
        <p:nvSpPr>
          <p:cNvPr id="4" name="ZoneTexte 3">
            <a:extLst>
              <a:ext uri="{FF2B5EF4-FFF2-40B4-BE49-F238E27FC236}">
                <a16:creationId xmlns:a16="http://schemas.microsoft.com/office/drawing/2014/main" id="{359BBC65-30A9-4C9E-A96F-57AF4C82A975}"/>
              </a:ext>
            </a:extLst>
          </p:cNvPr>
          <p:cNvSpPr txBox="1"/>
          <p:nvPr/>
        </p:nvSpPr>
        <p:spPr>
          <a:xfrm>
            <a:off x="279699" y="139849"/>
            <a:ext cx="6009146" cy="461665"/>
          </a:xfrm>
          <a:prstGeom prst="rect">
            <a:avLst/>
          </a:prstGeom>
          <a:noFill/>
        </p:spPr>
        <p:txBody>
          <a:bodyPr wrap="none" rtlCol="0">
            <a:spAutoFit/>
          </a:bodyPr>
          <a:lstStyle/>
          <a:p>
            <a:r>
              <a:rPr lang="fr-FR" sz="2400" b="1" dirty="0"/>
              <a:t>La disparition des insectes sur nos pare-brise</a:t>
            </a:r>
          </a:p>
        </p:txBody>
      </p:sp>
      <p:pic>
        <p:nvPicPr>
          <p:cNvPr id="6" name="Image 5" descr="Une image contenant intérieur&#10;&#10;Description générée avec un niveau de confiance élevé">
            <a:extLst>
              <a:ext uri="{FF2B5EF4-FFF2-40B4-BE49-F238E27FC236}">
                <a16:creationId xmlns:a16="http://schemas.microsoft.com/office/drawing/2014/main" id="{E179D3B3-D2AB-4E95-B26A-92B9812DC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827" y="1366688"/>
            <a:ext cx="2466975" cy="1847850"/>
          </a:xfrm>
          <a:prstGeom prst="rect">
            <a:avLst/>
          </a:prstGeom>
        </p:spPr>
      </p:pic>
      <p:pic>
        <p:nvPicPr>
          <p:cNvPr id="8" name="Image 7" descr="Une image contenant ciel, extérieur, voiture, vue&#10;&#10;Description générée avec un niveau de confiance élevé">
            <a:extLst>
              <a:ext uri="{FF2B5EF4-FFF2-40B4-BE49-F238E27FC236}">
                <a16:creationId xmlns:a16="http://schemas.microsoft.com/office/drawing/2014/main" id="{AE5B2503-208C-456F-9242-F43D262F2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37" y="4133535"/>
            <a:ext cx="2085975" cy="1390650"/>
          </a:xfrm>
          <a:prstGeom prst="rect">
            <a:avLst/>
          </a:prstGeom>
        </p:spPr>
      </p:pic>
      <p:pic>
        <p:nvPicPr>
          <p:cNvPr id="10" name="Image 9" descr="Une image contenant voiture, rétroviseur, miroir, équipement électronique&#10;&#10;Description générée avec un niveau de confiance très élevé">
            <a:extLst>
              <a:ext uri="{FF2B5EF4-FFF2-40B4-BE49-F238E27FC236}">
                <a16:creationId xmlns:a16="http://schemas.microsoft.com/office/drawing/2014/main" id="{C7E9B91C-36BC-4912-B905-9970E8E0E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980" y="3962085"/>
            <a:ext cx="2924175" cy="1562100"/>
          </a:xfrm>
          <a:prstGeom prst="rect">
            <a:avLst/>
          </a:prstGeom>
        </p:spPr>
      </p:pic>
      <p:pic>
        <p:nvPicPr>
          <p:cNvPr id="12" name="Image 11" descr="Une image contenant voiture, extérieur, ciel, rétroviseur&#10;&#10;Description générée avec un niveau de confiance élevé">
            <a:extLst>
              <a:ext uri="{FF2B5EF4-FFF2-40B4-BE49-F238E27FC236}">
                <a16:creationId xmlns:a16="http://schemas.microsoft.com/office/drawing/2014/main" id="{A8D871AE-D9B6-4EC1-AE14-0D65F74442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090" y="3926994"/>
            <a:ext cx="2781300" cy="1647825"/>
          </a:xfrm>
          <a:prstGeom prst="rect">
            <a:avLst/>
          </a:prstGeom>
        </p:spPr>
      </p:pic>
      <p:pic>
        <p:nvPicPr>
          <p:cNvPr id="14" name="Image 13" descr="Une image contenant voiture, extérieur, ciel, arbre&#10;&#10;Description générée avec un niveau de confiance très élevé">
            <a:extLst>
              <a:ext uri="{FF2B5EF4-FFF2-40B4-BE49-F238E27FC236}">
                <a16:creationId xmlns:a16="http://schemas.microsoft.com/office/drawing/2014/main" id="{578635F3-75F1-4085-ADAB-E69C4CFCE7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7325" y="3850794"/>
            <a:ext cx="2647950" cy="1724025"/>
          </a:xfrm>
          <a:prstGeom prst="rect">
            <a:avLst/>
          </a:prstGeom>
        </p:spPr>
      </p:pic>
      <p:pic>
        <p:nvPicPr>
          <p:cNvPr id="16" name="Image 15" descr="Une image contenant ciel, extérieur, animal&#10;&#10;Description générée avec un niveau de confiance très élevé">
            <a:extLst>
              <a:ext uri="{FF2B5EF4-FFF2-40B4-BE49-F238E27FC236}">
                <a16:creationId xmlns:a16="http://schemas.microsoft.com/office/drawing/2014/main" id="{066F376C-CD70-4660-8596-BD4AA4353D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8300" y="1358744"/>
            <a:ext cx="2466975" cy="1847850"/>
          </a:xfrm>
          <a:prstGeom prst="rect">
            <a:avLst/>
          </a:prstGeom>
        </p:spPr>
      </p:pic>
      <p:pic>
        <p:nvPicPr>
          <p:cNvPr id="18" name="Image 17" descr="Une image contenant ciel, extérieur, bateau, voiture&#10;&#10;Description générée avec un niveau de confiance très élevé">
            <a:extLst>
              <a:ext uri="{FF2B5EF4-FFF2-40B4-BE49-F238E27FC236}">
                <a16:creationId xmlns:a16="http://schemas.microsoft.com/office/drawing/2014/main" id="{15A4DE4D-DB97-40E2-A878-34B2363512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8649" y="1419076"/>
            <a:ext cx="2619375" cy="1743075"/>
          </a:xfrm>
          <a:prstGeom prst="rect">
            <a:avLst/>
          </a:prstGeom>
        </p:spPr>
      </p:pic>
      <p:pic>
        <p:nvPicPr>
          <p:cNvPr id="20" name="Image 19" descr="Une image contenant voiture, extérieur, passage, scène&#10;&#10;Description générée avec un niveau de confiance très élevé">
            <a:extLst>
              <a:ext uri="{FF2B5EF4-FFF2-40B4-BE49-F238E27FC236}">
                <a16:creationId xmlns:a16="http://schemas.microsoft.com/office/drawing/2014/main" id="{621B4B69-FFEF-4905-868A-E364E2AC89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997" y="1519089"/>
            <a:ext cx="2962275" cy="1543050"/>
          </a:xfrm>
          <a:prstGeom prst="rect">
            <a:avLst/>
          </a:prstGeom>
        </p:spPr>
      </p:pic>
      <p:sp>
        <p:nvSpPr>
          <p:cNvPr id="21" name="ZoneTexte 20">
            <a:extLst>
              <a:ext uri="{FF2B5EF4-FFF2-40B4-BE49-F238E27FC236}">
                <a16:creationId xmlns:a16="http://schemas.microsoft.com/office/drawing/2014/main" id="{288B7E7A-E38F-4240-A722-2FFFB076C51F}"/>
              </a:ext>
            </a:extLst>
          </p:cNvPr>
          <p:cNvSpPr txBox="1"/>
          <p:nvPr/>
        </p:nvSpPr>
        <p:spPr>
          <a:xfrm>
            <a:off x="279699" y="785308"/>
            <a:ext cx="8003689" cy="461665"/>
          </a:xfrm>
          <a:prstGeom prst="rect">
            <a:avLst/>
          </a:prstGeom>
          <a:noFill/>
        </p:spPr>
        <p:txBody>
          <a:bodyPr wrap="square" rtlCol="0">
            <a:spAutoFit/>
          </a:bodyPr>
          <a:lstStyle/>
          <a:p>
            <a:r>
              <a:rPr lang="fr-FR" sz="2400" dirty="0"/>
              <a:t>Dans les années 60, nos pare-brise étaient couverts d’insectes</a:t>
            </a:r>
          </a:p>
        </p:txBody>
      </p:sp>
      <p:sp>
        <p:nvSpPr>
          <p:cNvPr id="22" name="ZoneTexte 21">
            <a:extLst>
              <a:ext uri="{FF2B5EF4-FFF2-40B4-BE49-F238E27FC236}">
                <a16:creationId xmlns:a16="http://schemas.microsoft.com/office/drawing/2014/main" id="{5204A81A-9854-4051-AAB8-F329BD42BDC5}"/>
              </a:ext>
            </a:extLst>
          </p:cNvPr>
          <p:cNvSpPr txBox="1"/>
          <p:nvPr/>
        </p:nvSpPr>
        <p:spPr>
          <a:xfrm>
            <a:off x="279698" y="3316626"/>
            <a:ext cx="8003689" cy="461665"/>
          </a:xfrm>
          <a:prstGeom prst="rect">
            <a:avLst/>
          </a:prstGeom>
          <a:noFill/>
        </p:spPr>
        <p:txBody>
          <a:bodyPr wrap="square" rtlCol="0">
            <a:spAutoFit/>
          </a:bodyPr>
          <a:lstStyle/>
          <a:p>
            <a:r>
              <a:rPr lang="fr-FR" sz="2400" dirty="0">
                <a:solidFill>
                  <a:srgbClr val="FF0000"/>
                </a:solidFill>
              </a:rPr>
              <a:t>En 2017, quasiment plus d’insectes sur nos pare-brise</a:t>
            </a:r>
          </a:p>
        </p:txBody>
      </p:sp>
      <p:sp>
        <p:nvSpPr>
          <p:cNvPr id="23" name="ZoneTexte 22">
            <a:extLst>
              <a:ext uri="{FF2B5EF4-FFF2-40B4-BE49-F238E27FC236}">
                <a16:creationId xmlns:a16="http://schemas.microsoft.com/office/drawing/2014/main" id="{9E3F5708-6357-4F9A-9B5A-89294CC05B36}"/>
              </a:ext>
            </a:extLst>
          </p:cNvPr>
          <p:cNvSpPr txBox="1"/>
          <p:nvPr/>
        </p:nvSpPr>
        <p:spPr>
          <a:xfrm>
            <a:off x="279698" y="5680038"/>
            <a:ext cx="11723202" cy="646331"/>
          </a:xfrm>
          <a:prstGeom prst="rect">
            <a:avLst/>
          </a:prstGeom>
          <a:noFill/>
        </p:spPr>
        <p:txBody>
          <a:bodyPr wrap="square" rtlCol="0">
            <a:spAutoFit/>
          </a:bodyPr>
          <a:lstStyle/>
          <a:p>
            <a:r>
              <a:rPr lang="fr-FR" sz="1200" dirty="0"/>
              <a:t>Sources : a) </a:t>
            </a:r>
            <a:r>
              <a:rPr lang="fr-FR" sz="1200" dirty="0">
                <a:hlinkClick r:id="rId10"/>
              </a:rPr>
              <a:t>http://www.demotivateur.fr/article/depuis-quelques-annees-on-ne-trouve-quasiment-plus-d-insectes-ecrases-sur-les-pare-brise-de-nos-voitures-et-c-est-extremement-inquietant-10214</a:t>
            </a:r>
            <a:r>
              <a:rPr lang="fr-FR" sz="1200" dirty="0"/>
              <a:t>, b) </a:t>
            </a:r>
            <a:r>
              <a:rPr lang="fr-FR" sz="1200" dirty="0">
                <a:hlinkClick r:id="rId11"/>
              </a:rPr>
              <a:t>http://biosphere.blog.lemonde.fr/2017/05/30/catastrophique-moins-dinsectes-sur-nos-pare-brise/</a:t>
            </a:r>
            <a:r>
              <a:rPr lang="fr-FR" sz="1200" dirty="0"/>
              <a:t>, c) </a:t>
            </a:r>
            <a:r>
              <a:rPr lang="fr-FR" sz="1200" dirty="0">
                <a:hlinkClick r:id="rId12"/>
              </a:rPr>
              <a:t>https://www.letemps.ch/sciences/2017/10/20/insectes-leffet-parebrise</a:t>
            </a:r>
            <a:r>
              <a:rPr lang="fr-FR" sz="1200" dirty="0"/>
              <a:t>, d) </a:t>
            </a:r>
            <a:r>
              <a:rPr lang="fr-FR" sz="1200" dirty="0">
                <a:hlinkClick r:id="rId13"/>
              </a:rPr>
              <a:t>https://natornatex.wordpress.com/2016/07/20/le-verdict-du-pare-brise/</a:t>
            </a:r>
            <a:r>
              <a:rPr lang="fr-FR" sz="1200" dirty="0"/>
              <a:t> </a:t>
            </a:r>
          </a:p>
        </p:txBody>
      </p:sp>
    </p:spTree>
    <p:extLst>
      <p:ext uri="{BB962C8B-B14F-4D97-AF65-F5344CB8AC3E}">
        <p14:creationId xmlns:p14="http://schemas.microsoft.com/office/powerpoint/2010/main" val="27001844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EBAC45-8237-4DCE-9E34-B3A6B77EBB27}"/>
              </a:ext>
            </a:extLst>
          </p:cNvPr>
          <p:cNvSpPr>
            <a:spLocks noGrp="1"/>
          </p:cNvSpPr>
          <p:nvPr>
            <p:ph type="ftr" sz="quarter" idx="11"/>
          </p:nvPr>
        </p:nvSpPr>
        <p:spPr>
          <a:xfrm>
            <a:off x="5432611" y="6508376"/>
            <a:ext cx="2892911" cy="349624"/>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8FB39BCD-D674-4F13-B175-6E3222DF9901}"/>
              </a:ext>
            </a:extLst>
          </p:cNvPr>
          <p:cNvSpPr>
            <a:spLocks noGrp="1"/>
          </p:cNvSpPr>
          <p:nvPr>
            <p:ph type="sldNum" sz="quarter" idx="12"/>
          </p:nvPr>
        </p:nvSpPr>
        <p:spPr>
          <a:xfrm>
            <a:off x="11349318" y="192219"/>
            <a:ext cx="682214" cy="410209"/>
          </a:xfrm>
        </p:spPr>
        <p:txBody>
          <a:bodyPr/>
          <a:lstStyle/>
          <a:p>
            <a:fld id="{35EDA842-B766-4C63-B8B3-538762B3ED5C}" type="slidenum">
              <a:rPr lang="fr-FR" smtClean="0"/>
              <a:t>110</a:t>
            </a:fld>
            <a:endParaRPr lang="fr-FR"/>
          </a:p>
        </p:txBody>
      </p:sp>
      <p:sp>
        <p:nvSpPr>
          <p:cNvPr id="4" name="Rectangle 3">
            <a:extLst>
              <a:ext uri="{FF2B5EF4-FFF2-40B4-BE49-F238E27FC236}">
                <a16:creationId xmlns:a16="http://schemas.microsoft.com/office/drawing/2014/main" id="{06F73962-3782-4CB4-B4F7-5C18B880DDFC}"/>
              </a:ext>
            </a:extLst>
          </p:cNvPr>
          <p:cNvSpPr/>
          <p:nvPr/>
        </p:nvSpPr>
        <p:spPr>
          <a:xfrm>
            <a:off x="105871" y="775771"/>
            <a:ext cx="11925661" cy="5586145"/>
          </a:xfrm>
          <a:prstGeom prst="rect">
            <a:avLst/>
          </a:prstGeom>
        </p:spPr>
        <p:txBody>
          <a:bodyPr wrap="square">
            <a:spAutoFit/>
          </a:bodyPr>
          <a:lstStyle/>
          <a:p>
            <a:r>
              <a:rPr lang="fr-FR" sz="2100" b="1" dirty="0">
                <a:solidFill>
                  <a:srgbClr val="008000"/>
                </a:solidFill>
                <a:latin typeface="Calibri" pitchFamily="34" charset="0"/>
              </a:rPr>
              <a:t>Les moyens pour combattre la biopiraterie (suite)</a:t>
            </a:r>
            <a:endParaRPr lang="fr-FR" sz="2100" dirty="0">
              <a:solidFill>
                <a:srgbClr val="008000"/>
              </a:solidFill>
              <a:latin typeface="Calibri" pitchFamily="34" charset="0"/>
            </a:endParaRPr>
          </a:p>
          <a:p>
            <a:endParaRPr lang="fr-FR" sz="2100" dirty="0">
              <a:solidFill>
                <a:srgbClr val="008000"/>
              </a:solidFill>
              <a:latin typeface="Calibri" pitchFamily="34" charset="0"/>
            </a:endParaRPr>
          </a:p>
          <a:p>
            <a:pPr algn="just"/>
            <a:r>
              <a:rPr lang="fr-FR" sz="2100" u="sng" dirty="0">
                <a:solidFill>
                  <a:srgbClr val="008000"/>
                </a:solidFill>
                <a:latin typeface="Calibri" pitchFamily="34" charset="0"/>
              </a:rPr>
              <a:t>Ensemble des mécanismes de défense contre la </a:t>
            </a:r>
            <a:r>
              <a:rPr lang="fr-FR" sz="2100" u="sng" dirty="0" err="1">
                <a:solidFill>
                  <a:srgbClr val="008000"/>
                </a:solidFill>
                <a:latin typeface="Calibri" pitchFamily="34" charset="0"/>
              </a:rPr>
              <a:t>Biopiraterie</a:t>
            </a:r>
            <a:r>
              <a:rPr lang="fr-FR" sz="2100" dirty="0">
                <a:solidFill>
                  <a:srgbClr val="008000"/>
                </a:solidFill>
                <a:latin typeface="Calibri" pitchFamily="34" charset="0"/>
              </a:rPr>
              <a:t> :</a:t>
            </a:r>
          </a:p>
          <a:p>
            <a:pPr algn="just"/>
            <a:r>
              <a:rPr lang="fr-FR" sz="2100" dirty="0">
                <a:solidFill>
                  <a:srgbClr val="008000"/>
                </a:solidFill>
                <a:latin typeface="Calibri" pitchFamily="34" charset="0"/>
              </a:rPr>
              <a:t>Les peuples victimes de </a:t>
            </a:r>
            <a:r>
              <a:rPr lang="fr-FR" sz="2100" dirty="0" err="1">
                <a:solidFill>
                  <a:srgbClr val="008000"/>
                </a:solidFill>
                <a:latin typeface="Calibri" pitchFamily="34" charset="0"/>
              </a:rPr>
              <a:t>Biopiraterie</a:t>
            </a:r>
            <a:r>
              <a:rPr lang="fr-FR" sz="2100" dirty="0">
                <a:solidFill>
                  <a:srgbClr val="008000"/>
                </a:solidFill>
                <a:latin typeface="Calibri" pitchFamily="34" charset="0"/>
              </a:rPr>
              <a:t>, les États et les ONG ont développé plusieurs mécanismes pour contrer la </a:t>
            </a:r>
            <a:r>
              <a:rPr lang="fr-FR" sz="2100" dirty="0" err="1">
                <a:solidFill>
                  <a:srgbClr val="008000"/>
                </a:solidFill>
                <a:latin typeface="Calibri" pitchFamily="34" charset="0"/>
              </a:rPr>
              <a:t>Biopiraterie</a:t>
            </a:r>
            <a:r>
              <a:rPr lang="fr-FR" sz="2100" dirty="0">
                <a:solidFill>
                  <a:srgbClr val="008000"/>
                </a:solidFill>
                <a:latin typeface="Calibri" pitchFamily="34" charset="0"/>
              </a:rPr>
              <a:t> :</a:t>
            </a:r>
          </a:p>
          <a:p>
            <a:pPr algn="just">
              <a:buFont typeface="Arial" pitchFamily="34" charset="0"/>
              <a:buChar char="•"/>
            </a:pPr>
            <a:r>
              <a:rPr lang="fr-FR" sz="2100" dirty="0">
                <a:solidFill>
                  <a:srgbClr val="008000"/>
                </a:solidFill>
                <a:latin typeface="Calibri" pitchFamily="34" charset="0"/>
              </a:rPr>
              <a:t> La documentation des connaissances traditionnelles. Des registre de savoirs traditionnels nationaux (</a:t>
            </a:r>
            <a:r>
              <a:rPr lang="fr-FR" sz="2100" dirty="0">
                <a:solidFill>
                  <a:srgbClr val="008000"/>
                </a:solidFill>
                <a:latin typeface="Calibri" pitchFamily="34" charset="0"/>
                <a:hlinkClick r:id="rId2"/>
              </a:rPr>
              <a:t>Bibliothèque Numérique des Savoirs Traditionnels</a:t>
            </a:r>
            <a:r>
              <a:rPr lang="fr-FR" sz="2100" dirty="0">
                <a:solidFill>
                  <a:srgbClr val="008000"/>
                </a:solidFill>
                <a:latin typeface="Calibri" pitchFamily="34" charset="0"/>
              </a:rPr>
              <a:t> en Inde) ou locaux (</a:t>
            </a:r>
            <a:r>
              <a:rPr lang="fr-FR" sz="2100" dirty="0">
                <a:solidFill>
                  <a:srgbClr val="008000"/>
                </a:solidFill>
                <a:latin typeface="Calibri" pitchFamily="34" charset="0"/>
                <a:hlinkClick r:id="rId3"/>
              </a:rPr>
              <a:t>Pharmacopées Populaires du </a:t>
            </a:r>
            <a:r>
              <a:rPr lang="fr-FR" sz="2100" dirty="0" err="1">
                <a:solidFill>
                  <a:srgbClr val="008000"/>
                </a:solidFill>
                <a:latin typeface="Calibri" pitchFamily="34" charset="0"/>
                <a:hlinkClick r:id="rId3"/>
              </a:rPr>
              <a:t>Cerrado</a:t>
            </a:r>
            <a:r>
              <a:rPr lang="fr-FR" sz="2100" dirty="0">
                <a:solidFill>
                  <a:srgbClr val="008000"/>
                </a:solidFill>
                <a:latin typeface="Calibri" pitchFamily="34" charset="0"/>
              </a:rPr>
              <a:t> au Brésil, par exemple) ont été créés, afin de prouver l’antériorité des savoirs traditionnels.</a:t>
            </a:r>
          </a:p>
          <a:p>
            <a:pPr algn="just">
              <a:buFont typeface="Arial" pitchFamily="34" charset="0"/>
              <a:buChar char="•"/>
            </a:pPr>
            <a:r>
              <a:rPr lang="fr-FR" sz="2100" dirty="0">
                <a:solidFill>
                  <a:srgbClr val="008000"/>
                </a:solidFill>
                <a:latin typeface="Calibri" pitchFamily="34" charset="0"/>
              </a:rPr>
              <a:t> La mise en place de l’inventaire des ressources génétiques du pays, en particulier, au  travers de l’inventaire forestier national. Par exemple, à partir de 2006, le Bénin a initié son </a:t>
            </a:r>
            <a:r>
              <a:rPr lang="fr-FR" sz="2100" i="1" dirty="0">
                <a:solidFill>
                  <a:srgbClr val="008000"/>
                </a:solidFill>
                <a:latin typeface="Calibri" pitchFamily="34" charset="0"/>
              </a:rPr>
              <a:t>inventaire forestier national </a:t>
            </a:r>
            <a:r>
              <a:rPr lang="fr-FR" sz="2100" dirty="0">
                <a:solidFill>
                  <a:srgbClr val="008000"/>
                </a:solidFill>
                <a:latin typeface="Calibri" pitchFamily="34" charset="0"/>
              </a:rPr>
              <a:t>et a déjà répertorié (en 2014) : 2870 plantes, ~ 18.000 champignons, 4370 animaux etc. (Source : inventaire forestier national du Bénin (IFN 2007)).</a:t>
            </a:r>
          </a:p>
          <a:p>
            <a:pPr algn="just">
              <a:buFont typeface="Arial" pitchFamily="34" charset="0"/>
              <a:buChar char="•"/>
            </a:pPr>
            <a:r>
              <a:rPr lang="fr-FR" sz="2100" dirty="0">
                <a:solidFill>
                  <a:srgbClr val="008000"/>
                </a:solidFill>
                <a:latin typeface="Calibri" pitchFamily="34" charset="0"/>
              </a:rPr>
              <a:t> Les programmes de formations des communautés, permettant d’informer les populations locales sur leurs droits et de s’assurer que leur consentement est libre et éclairé en cas d’accord de bio-prospection. </a:t>
            </a:r>
          </a:p>
          <a:p>
            <a:pPr algn="just">
              <a:buFont typeface="Arial" pitchFamily="34" charset="0"/>
              <a:buChar char="•"/>
            </a:pPr>
            <a:r>
              <a:rPr lang="fr-FR" sz="2100" dirty="0">
                <a:solidFill>
                  <a:srgbClr val="008000"/>
                </a:solidFill>
                <a:latin typeface="Calibri" pitchFamily="34" charset="0"/>
              </a:rPr>
              <a:t> La protection des ressources par les États : le Pérou a par exemple créé une commission spéciale chargée de contrôler l’accès aux ressources et de maintenir un registre de toute demande de brevet portant sur les ressources ou connaissances péruviennes. </a:t>
            </a:r>
          </a:p>
        </p:txBody>
      </p:sp>
      <p:sp>
        <p:nvSpPr>
          <p:cNvPr id="5" name="Rectangle 4">
            <a:extLst>
              <a:ext uri="{FF2B5EF4-FFF2-40B4-BE49-F238E27FC236}">
                <a16:creationId xmlns:a16="http://schemas.microsoft.com/office/drawing/2014/main" id="{84CFA523-20B5-4588-B6B9-12931BF868B7}"/>
              </a:ext>
            </a:extLst>
          </p:cNvPr>
          <p:cNvSpPr/>
          <p:nvPr/>
        </p:nvSpPr>
        <p:spPr>
          <a:xfrm>
            <a:off x="105871" y="167647"/>
            <a:ext cx="7119385" cy="461665"/>
          </a:xfrm>
          <a:prstGeom prst="rect">
            <a:avLst/>
          </a:prstGeom>
        </p:spPr>
        <p:txBody>
          <a:bodyPr wrap="none">
            <a:spAutoFit/>
          </a:bodyPr>
          <a:lstStyle/>
          <a:p>
            <a:r>
              <a:rPr lang="fr-FR" sz="2400" b="1" dirty="0">
                <a:solidFill>
                  <a:srgbClr val="7030A0"/>
                </a:solidFill>
              </a:rPr>
              <a:t>Annexe 15. Dangers sur la biodiversité : La biopiraterie</a:t>
            </a:r>
          </a:p>
        </p:txBody>
      </p:sp>
    </p:spTree>
    <p:extLst>
      <p:ext uri="{BB962C8B-B14F-4D97-AF65-F5344CB8AC3E}">
        <p14:creationId xmlns:p14="http://schemas.microsoft.com/office/powerpoint/2010/main" val="41892285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7A49340-FEAF-4C70-B337-F7DD549AC652}"/>
              </a:ext>
            </a:extLst>
          </p:cNvPr>
          <p:cNvSpPr>
            <a:spLocks noGrp="1"/>
          </p:cNvSpPr>
          <p:nvPr>
            <p:ph type="ftr" sz="quarter" idx="11"/>
          </p:nvPr>
        </p:nvSpPr>
        <p:spPr>
          <a:xfrm>
            <a:off x="6347012" y="6447487"/>
            <a:ext cx="2613212" cy="410514"/>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DF1CF5CE-B570-448A-AF83-C76BD0F47ABC}"/>
              </a:ext>
            </a:extLst>
          </p:cNvPr>
          <p:cNvSpPr>
            <a:spLocks noGrp="1"/>
          </p:cNvSpPr>
          <p:nvPr>
            <p:ph type="sldNum" sz="quarter" idx="12"/>
          </p:nvPr>
        </p:nvSpPr>
        <p:spPr>
          <a:xfrm>
            <a:off x="11403105" y="111270"/>
            <a:ext cx="577327" cy="383582"/>
          </a:xfrm>
        </p:spPr>
        <p:txBody>
          <a:bodyPr/>
          <a:lstStyle/>
          <a:p>
            <a:fld id="{35EDA842-B766-4C63-B8B3-538762B3ED5C}" type="slidenum">
              <a:rPr lang="fr-FR" smtClean="0"/>
              <a:t>111</a:t>
            </a:fld>
            <a:endParaRPr lang="fr-FR"/>
          </a:p>
        </p:txBody>
      </p:sp>
      <p:sp>
        <p:nvSpPr>
          <p:cNvPr id="4" name="Rectangle 3">
            <a:extLst>
              <a:ext uri="{FF2B5EF4-FFF2-40B4-BE49-F238E27FC236}">
                <a16:creationId xmlns:a16="http://schemas.microsoft.com/office/drawing/2014/main" id="{A3D40540-57C8-4F6C-9A99-9C23AF999688}"/>
              </a:ext>
            </a:extLst>
          </p:cNvPr>
          <p:cNvSpPr/>
          <p:nvPr/>
        </p:nvSpPr>
        <p:spPr>
          <a:xfrm>
            <a:off x="211566" y="1020433"/>
            <a:ext cx="11768866" cy="5632311"/>
          </a:xfrm>
          <a:prstGeom prst="rect">
            <a:avLst/>
          </a:prstGeom>
        </p:spPr>
        <p:txBody>
          <a:bodyPr wrap="square">
            <a:spAutoFit/>
          </a:bodyPr>
          <a:lstStyle/>
          <a:p>
            <a:pPr algn="just"/>
            <a:r>
              <a:rPr lang="fr-FR" sz="2000" u="sng" dirty="0">
                <a:solidFill>
                  <a:srgbClr val="008000"/>
                </a:solidFill>
                <a:latin typeface="Calibri" pitchFamily="34" charset="0"/>
              </a:rPr>
              <a:t>Ensemble des mécanismes de défense contre la Biopiraterie</a:t>
            </a:r>
            <a:r>
              <a:rPr lang="fr-FR" sz="2000" dirty="0">
                <a:solidFill>
                  <a:srgbClr val="008000"/>
                </a:solidFill>
                <a:latin typeface="Calibri" pitchFamily="34" charset="0"/>
              </a:rPr>
              <a:t> (suite) :</a:t>
            </a:r>
          </a:p>
          <a:p>
            <a:pPr algn="just">
              <a:buFont typeface="Arial" pitchFamily="34" charset="0"/>
              <a:buChar char="•"/>
            </a:pPr>
            <a:r>
              <a:rPr lang="fr-FR" sz="2000" dirty="0">
                <a:solidFill>
                  <a:srgbClr val="008000"/>
                </a:solidFill>
                <a:latin typeface="Calibri" pitchFamily="34" charset="0"/>
              </a:rPr>
              <a:t> La mise en place de contrôles douaniers pour s’assurer que des ressources génétiques (en particuliers rares et/ou endémiques) ne sont pas exportés illégalement du pays.</a:t>
            </a:r>
          </a:p>
          <a:p>
            <a:pPr algn="just">
              <a:buFont typeface="Arial" pitchFamily="34" charset="0"/>
              <a:buChar char="•"/>
            </a:pPr>
            <a:r>
              <a:rPr lang="fr-FR" sz="2000" dirty="0">
                <a:solidFill>
                  <a:srgbClr val="008000"/>
                </a:solidFill>
                <a:latin typeface="Calibri" pitchFamily="34" charset="0"/>
              </a:rPr>
              <a:t>La mise en œuvre de sanctions économiques. Le Brésil a ainsi condamné 35 entreprises en 2012 pour des actes de </a:t>
            </a:r>
            <a:r>
              <a:rPr lang="fr-FR" sz="2000" dirty="0" err="1">
                <a:solidFill>
                  <a:srgbClr val="008000"/>
                </a:solidFill>
                <a:latin typeface="Calibri" pitchFamily="34" charset="0"/>
              </a:rPr>
              <a:t>Biopiraterie</a:t>
            </a:r>
            <a:r>
              <a:rPr lang="fr-FR" sz="2000" dirty="0">
                <a:solidFill>
                  <a:srgbClr val="008000"/>
                </a:solidFill>
                <a:latin typeface="Calibri" pitchFamily="34" charset="0"/>
              </a:rPr>
              <a:t>, principalement pour non-respect du partage des bénéfices. </a:t>
            </a:r>
          </a:p>
          <a:p>
            <a:pPr algn="just">
              <a:buFont typeface="Arial" pitchFamily="34" charset="0"/>
              <a:buChar char="•"/>
            </a:pPr>
            <a:r>
              <a:rPr lang="fr-FR" sz="2000" dirty="0">
                <a:solidFill>
                  <a:srgbClr val="008000"/>
                </a:solidFill>
                <a:latin typeface="Calibri" pitchFamily="34" charset="0"/>
              </a:rPr>
              <a:t> Le recours juridique : plusieurs brevets ont ainsi été annulé, puisqu’il a été prouvé qu’ils copiaient les connaissances traditionnelles, et qu’ils n’étaient donc pas nouveaux. </a:t>
            </a:r>
          </a:p>
          <a:p>
            <a:pPr algn="just">
              <a:buFont typeface="Arial" pitchFamily="34" charset="0"/>
              <a:buChar char="•"/>
            </a:pPr>
            <a:r>
              <a:rPr lang="fr-FR" sz="2000" dirty="0">
                <a:solidFill>
                  <a:srgbClr val="008000"/>
                </a:solidFill>
                <a:latin typeface="Calibri" pitchFamily="34" charset="0"/>
              </a:rPr>
              <a:t> Le développement de systèmes juridiques </a:t>
            </a:r>
            <a:r>
              <a:rPr lang="fr-FR" sz="2000" dirty="0">
                <a:solidFill>
                  <a:srgbClr val="008000"/>
                </a:solidFill>
                <a:latin typeface="Calibri" pitchFamily="34" charset="0"/>
                <a:hlinkClick r:id="rId2" tooltip="Sui generis"/>
              </a:rPr>
              <a:t>sui generis</a:t>
            </a:r>
            <a:r>
              <a:rPr lang="fr-FR" sz="2000" dirty="0">
                <a:solidFill>
                  <a:srgbClr val="008000"/>
                </a:solidFill>
                <a:latin typeface="Calibri" pitchFamily="34" charset="0"/>
              </a:rPr>
              <a:t>, afin de donner une valeur au </a:t>
            </a:r>
            <a:r>
              <a:rPr lang="fr-FR" sz="2000" dirty="0">
                <a:solidFill>
                  <a:srgbClr val="008000"/>
                </a:solidFill>
                <a:latin typeface="Calibri" pitchFamily="34" charset="0"/>
                <a:hlinkClick r:id="rId3" tooltip="Droit coutumier"/>
              </a:rPr>
              <a:t>droit coutumier</a:t>
            </a:r>
            <a:r>
              <a:rPr lang="fr-FR" sz="2000" dirty="0">
                <a:solidFill>
                  <a:srgbClr val="008000"/>
                </a:solidFill>
                <a:latin typeface="Calibri" pitchFamily="34" charset="0"/>
              </a:rPr>
              <a:t> face au droit des brevets.</a:t>
            </a:r>
          </a:p>
          <a:p>
            <a:pPr algn="just">
              <a:buFont typeface="Arial" pitchFamily="34" charset="0"/>
              <a:buChar char="•"/>
            </a:pPr>
            <a:r>
              <a:rPr lang="fr-FR" sz="2000" dirty="0">
                <a:solidFill>
                  <a:srgbClr val="008000"/>
                </a:solidFill>
                <a:latin typeface="Calibri" pitchFamily="34" charset="0"/>
              </a:rPr>
              <a:t> Le développement de la recherche locale.</a:t>
            </a:r>
          </a:p>
          <a:p>
            <a:pPr algn="just"/>
            <a:r>
              <a:rPr lang="fr-FR" sz="2000" dirty="0">
                <a:solidFill>
                  <a:srgbClr val="008000"/>
                </a:solidFill>
                <a:latin typeface="Calibri" pitchFamily="34" charset="0"/>
              </a:rPr>
              <a:t>Source : </a:t>
            </a:r>
            <a:r>
              <a:rPr lang="fr-FR" sz="2000" dirty="0">
                <a:solidFill>
                  <a:srgbClr val="008000"/>
                </a:solidFill>
                <a:latin typeface="Calibri" pitchFamily="34" charset="0"/>
                <a:hlinkClick r:id="rId4"/>
              </a:rPr>
              <a:t>http://fr.wikipedia.org/wiki/Biopiraterie</a:t>
            </a:r>
            <a:r>
              <a:rPr lang="fr-FR" sz="2000" dirty="0">
                <a:solidFill>
                  <a:srgbClr val="008000"/>
                </a:solidFill>
                <a:latin typeface="Calibri" pitchFamily="34" charset="0"/>
              </a:rPr>
              <a:t> </a:t>
            </a:r>
          </a:p>
          <a:p>
            <a:pPr>
              <a:buFont typeface="Arial" pitchFamily="34" charset="0"/>
              <a:buChar char="•"/>
            </a:pPr>
            <a:r>
              <a:rPr lang="fr-FR" sz="2000" dirty="0">
                <a:solidFill>
                  <a:srgbClr val="008000"/>
                </a:solidFill>
                <a:latin typeface="Calibri" pitchFamily="34" charset="0"/>
              </a:rPr>
              <a:t> La lutte contre la </a:t>
            </a:r>
            <a:r>
              <a:rPr lang="fr-FR" sz="2000" dirty="0" err="1">
                <a:solidFill>
                  <a:srgbClr val="008000"/>
                </a:solidFill>
                <a:latin typeface="Calibri" pitchFamily="34" charset="0"/>
              </a:rPr>
              <a:t>biopiraterie</a:t>
            </a:r>
            <a:r>
              <a:rPr lang="fr-FR" sz="2000" dirty="0">
                <a:solidFill>
                  <a:srgbClr val="008000"/>
                </a:solidFill>
                <a:latin typeface="Calibri" pitchFamily="34" charset="0"/>
              </a:rPr>
              <a:t> est menée par les pays riches en biodiversité (par exemple, l'</a:t>
            </a:r>
            <a:r>
              <a:rPr lang="fr-FR" sz="2000" dirty="0">
                <a:solidFill>
                  <a:srgbClr val="008000"/>
                </a:solidFill>
                <a:latin typeface="Calibri" pitchFamily="34" charset="0"/>
                <a:hlinkClick r:id="rId5" tooltip="Inde"/>
              </a:rPr>
              <a:t>Inde</a:t>
            </a:r>
            <a:r>
              <a:rPr lang="fr-FR" sz="2000" dirty="0">
                <a:solidFill>
                  <a:srgbClr val="008000"/>
                </a:solidFill>
                <a:latin typeface="Calibri" pitchFamily="34" charset="0"/>
              </a:rPr>
              <a:t>, le </a:t>
            </a:r>
            <a:r>
              <a:rPr lang="fr-FR" sz="2000" dirty="0">
                <a:solidFill>
                  <a:srgbClr val="008000"/>
                </a:solidFill>
                <a:latin typeface="Calibri" pitchFamily="34" charset="0"/>
                <a:hlinkClick r:id="rId6" tooltip="Brésil"/>
              </a:rPr>
              <a:t>Brésil</a:t>
            </a:r>
            <a:r>
              <a:rPr lang="fr-FR" sz="2000" dirty="0">
                <a:solidFill>
                  <a:srgbClr val="008000"/>
                </a:solidFill>
                <a:latin typeface="Calibri" pitchFamily="34" charset="0"/>
              </a:rPr>
              <a:t>, le </a:t>
            </a:r>
            <a:r>
              <a:rPr lang="fr-FR" sz="2000" dirty="0">
                <a:solidFill>
                  <a:srgbClr val="008000"/>
                </a:solidFill>
                <a:latin typeface="Calibri" pitchFamily="34" charset="0"/>
                <a:hlinkClick r:id="rId7" tooltip="Pérou"/>
              </a:rPr>
              <a:t>Pérou</a:t>
            </a:r>
            <a:r>
              <a:rPr lang="fr-FR" sz="2000" dirty="0">
                <a:solidFill>
                  <a:srgbClr val="008000"/>
                </a:solidFill>
                <a:latin typeface="Calibri" pitchFamily="34" charset="0"/>
              </a:rPr>
              <a:t> et la </a:t>
            </a:r>
            <a:r>
              <a:rPr lang="fr-FR" sz="2000" dirty="0">
                <a:solidFill>
                  <a:srgbClr val="008000"/>
                </a:solidFill>
                <a:latin typeface="Calibri" pitchFamily="34" charset="0"/>
                <a:hlinkClick r:id="rId8" tooltip="Malaisie"/>
              </a:rPr>
              <a:t>Malaisie</a:t>
            </a:r>
            <a:r>
              <a:rPr lang="fr-FR" sz="2000" dirty="0">
                <a:solidFill>
                  <a:srgbClr val="008000"/>
                </a:solidFill>
                <a:latin typeface="Calibri" pitchFamily="34" charset="0"/>
              </a:rPr>
              <a:t>), les populations locales spoliées (agriculteurs et peuples autochtones principalement) et par certaines </a:t>
            </a:r>
            <a:r>
              <a:rPr lang="fr-FR" sz="2000" dirty="0">
                <a:solidFill>
                  <a:srgbClr val="008000"/>
                </a:solidFill>
                <a:latin typeface="Calibri" pitchFamily="34" charset="0"/>
                <a:hlinkClick r:id="rId9" tooltip="Organisation non gouvernementale"/>
              </a:rPr>
              <a:t>ONG</a:t>
            </a:r>
            <a:r>
              <a:rPr lang="fr-FR" sz="2000" dirty="0">
                <a:solidFill>
                  <a:srgbClr val="008000"/>
                </a:solidFill>
                <a:latin typeface="Calibri" pitchFamily="34" charset="0"/>
              </a:rPr>
              <a:t> (</a:t>
            </a:r>
            <a:r>
              <a:rPr lang="fr-FR" sz="2000" dirty="0">
                <a:solidFill>
                  <a:srgbClr val="008000"/>
                </a:solidFill>
                <a:latin typeface="Calibri" pitchFamily="34" charset="0"/>
                <a:hlinkClick r:id="rId10"/>
              </a:rPr>
              <a:t>Collectif pour une alternative à la </a:t>
            </a:r>
            <a:r>
              <a:rPr lang="fr-FR" sz="2000" dirty="0" err="1">
                <a:solidFill>
                  <a:srgbClr val="008000"/>
                </a:solidFill>
                <a:latin typeface="Calibri" pitchFamily="34" charset="0"/>
                <a:hlinkClick r:id="rId10"/>
              </a:rPr>
              <a:t>Biopiraterie</a:t>
            </a:r>
            <a:r>
              <a:rPr lang="fr-FR" sz="2000" dirty="0">
                <a:solidFill>
                  <a:srgbClr val="008000"/>
                </a:solidFill>
                <a:latin typeface="Calibri" pitchFamily="34" charset="0"/>
              </a:rPr>
              <a:t>, </a:t>
            </a:r>
            <a:r>
              <a:rPr lang="fr-FR" sz="2000" dirty="0" err="1">
                <a:solidFill>
                  <a:srgbClr val="008000"/>
                </a:solidFill>
                <a:latin typeface="Calibri" pitchFamily="34" charset="0"/>
              </a:rPr>
              <a:t>Navdanya</a:t>
            </a:r>
            <a:r>
              <a:rPr lang="fr-FR" sz="2000" dirty="0">
                <a:solidFill>
                  <a:srgbClr val="008000"/>
                </a:solidFill>
                <a:latin typeface="Calibri" pitchFamily="34" charset="0"/>
              </a:rPr>
              <a:t>, GRAIN, ETC, </a:t>
            </a:r>
            <a:r>
              <a:rPr lang="fr-FR" sz="2000" dirty="0" err="1">
                <a:solidFill>
                  <a:srgbClr val="008000"/>
                </a:solidFill>
                <a:latin typeface="Calibri" pitchFamily="34" charset="0"/>
              </a:rPr>
              <a:t>Third</a:t>
            </a:r>
            <a:r>
              <a:rPr lang="fr-FR" sz="2000" dirty="0">
                <a:solidFill>
                  <a:srgbClr val="008000"/>
                </a:solidFill>
                <a:latin typeface="Calibri" pitchFamily="34" charset="0"/>
              </a:rPr>
              <a:t> World Network, </a:t>
            </a:r>
            <a:r>
              <a:rPr lang="fr-FR" sz="2000" dirty="0" err="1">
                <a:solidFill>
                  <a:srgbClr val="008000"/>
                </a:solidFill>
                <a:latin typeface="Calibri" pitchFamily="34" charset="0"/>
              </a:rPr>
              <a:t>Nomad</a:t>
            </a:r>
            <a:r>
              <a:rPr lang="fr-FR" sz="2000" dirty="0">
                <a:solidFill>
                  <a:srgbClr val="008000"/>
                </a:solidFill>
                <a:latin typeface="Calibri" pitchFamily="34" charset="0"/>
              </a:rPr>
              <a:t> Plant/RSI etc.). </a:t>
            </a:r>
          </a:p>
          <a:p>
            <a:pPr>
              <a:buFont typeface="Arial" pitchFamily="34" charset="0"/>
              <a:buChar char="•"/>
            </a:pPr>
            <a:r>
              <a:rPr lang="fr-FR" sz="2000" dirty="0">
                <a:solidFill>
                  <a:srgbClr val="008000"/>
                </a:solidFill>
                <a:latin typeface="Calibri" pitchFamily="34" charset="0"/>
              </a:rPr>
              <a:t> Des juristes tentent d'aider les victimes, notamment s'appuyant sur la convention sur la diversité biologique, le plus connu étant l'environnementaliste altermondialiste indienne </a:t>
            </a:r>
            <a:r>
              <a:rPr lang="fr-FR" sz="2000" dirty="0" err="1">
                <a:solidFill>
                  <a:srgbClr val="008000"/>
                </a:solidFill>
                <a:latin typeface="Calibri" pitchFamily="34" charset="0"/>
                <a:hlinkClick r:id="rId11" tooltip="Vandana Shiva"/>
              </a:rPr>
              <a:t>Vandana</a:t>
            </a:r>
            <a:r>
              <a:rPr lang="fr-FR" sz="2000" dirty="0">
                <a:solidFill>
                  <a:srgbClr val="008000"/>
                </a:solidFill>
                <a:latin typeface="Calibri" pitchFamily="34" charset="0"/>
                <a:hlinkClick r:id="rId11" tooltip="Vandana Shiva"/>
              </a:rPr>
              <a:t> Shiva</a:t>
            </a:r>
            <a:r>
              <a:rPr lang="fr-FR" sz="2000" dirty="0">
                <a:solidFill>
                  <a:srgbClr val="008000"/>
                </a:solidFill>
                <a:latin typeface="Calibri" pitchFamily="34" charset="0"/>
              </a:rPr>
              <a:t>, </a:t>
            </a:r>
            <a:r>
              <a:rPr lang="en-US" sz="2000" dirty="0">
                <a:solidFill>
                  <a:srgbClr val="008000"/>
                </a:solidFill>
                <a:latin typeface="Calibri" pitchFamily="34" charset="0"/>
              </a:rPr>
              <a:t>auteur du </a:t>
            </a:r>
            <a:r>
              <a:rPr lang="en-US" sz="2000" dirty="0" err="1">
                <a:solidFill>
                  <a:srgbClr val="008000"/>
                </a:solidFill>
                <a:latin typeface="Calibri" pitchFamily="34" charset="0"/>
              </a:rPr>
              <a:t>livre</a:t>
            </a:r>
            <a:r>
              <a:rPr lang="en-US" sz="2000" dirty="0">
                <a:solidFill>
                  <a:srgbClr val="008000"/>
                </a:solidFill>
                <a:latin typeface="Calibri" pitchFamily="34" charset="0"/>
              </a:rPr>
              <a:t> "</a:t>
            </a:r>
            <a:r>
              <a:rPr lang="en-US" sz="2000" i="1" dirty="0" err="1">
                <a:solidFill>
                  <a:srgbClr val="008000"/>
                </a:solidFill>
                <a:latin typeface="Calibri" pitchFamily="34" charset="0"/>
              </a:rPr>
              <a:t>Biopiracy</a:t>
            </a:r>
            <a:r>
              <a:rPr lang="en-US" sz="2000" i="1" dirty="0">
                <a:solidFill>
                  <a:srgbClr val="008000"/>
                </a:solidFill>
                <a:latin typeface="Calibri" pitchFamily="34" charset="0"/>
              </a:rPr>
              <a:t>: The Plunder of Nature and Knowledge</a:t>
            </a:r>
            <a:r>
              <a:rPr lang="en-US" sz="2000" dirty="0">
                <a:solidFill>
                  <a:srgbClr val="008000"/>
                </a:solidFill>
                <a:latin typeface="Calibri" pitchFamily="34" charset="0"/>
              </a:rPr>
              <a:t>"</a:t>
            </a:r>
            <a:r>
              <a:rPr lang="fr-FR" sz="2000" dirty="0">
                <a:solidFill>
                  <a:srgbClr val="008000"/>
                </a:solidFill>
                <a:latin typeface="Calibri" pitchFamily="34" charset="0"/>
              </a:rPr>
              <a:t>.</a:t>
            </a:r>
          </a:p>
        </p:txBody>
      </p:sp>
      <p:sp>
        <p:nvSpPr>
          <p:cNvPr id="5" name="Rectangle 4">
            <a:extLst>
              <a:ext uri="{FF2B5EF4-FFF2-40B4-BE49-F238E27FC236}">
                <a16:creationId xmlns:a16="http://schemas.microsoft.com/office/drawing/2014/main" id="{003BBC7A-01CF-4217-AF10-93106D85980F}"/>
              </a:ext>
            </a:extLst>
          </p:cNvPr>
          <p:cNvSpPr/>
          <p:nvPr/>
        </p:nvSpPr>
        <p:spPr>
          <a:xfrm>
            <a:off x="211567" y="156889"/>
            <a:ext cx="7119385" cy="461665"/>
          </a:xfrm>
          <a:prstGeom prst="rect">
            <a:avLst/>
          </a:prstGeom>
        </p:spPr>
        <p:txBody>
          <a:bodyPr wrap="none">
            <a:spAutoFit/>
          </a:bodyPr>
          <a:lstStyle/>
          <a:p>
            <a:r>
              <a:rPr lang="fr-FR" sz="2400" b="1" dirty="0">
                <a:solidFill>
                  <a:srgbClr val="7030A0"/>
                </a:solidFill>
              </a:rPr>
              <a:t>Annexe 15. Dangers sur la biodiversité : La biopiraterie</a:t>
            </a:r>
          </a:p>
        </p:txBody>
      </p:sp>
      <p:sp>
        <p:nvSpPr>
          <p:cNvPr id="6" name="Rectangle 5">
            <a:extLst>
              <a:ext uri="{FF2B5EF4-FFF2-40B4-BE49-F238E27FC236}">
                <a16:creationId xmlns:a16="http://schemas.microsoft.com/office/drawing/2014/main" id="{3648CFCF-33BE-4FBD-B864-D9B9A6921585}"/>
              </a:ext>
            </a:extLst>
          </p:cNvPr>
          <p:cNvSpPr/>
          <p:nvPr/>
        </p:nvSpPr>
        <p:spPr>
          <a:xfrm>
            <a:off x="211566" y="618554"/>
            <a:ext cx="5431936" cy="400110"/>
          </a:xfrm>
          <a:prstGeom prst="rect">
            <a:avLst/>
          </a:prstGeom>
        </p:spPr>
        <p:txBody>
          <a:bodyPr wrap="none">
            <a:spAutoFit/>
          </a:bodyPr>
          <a:lstStyle/>
          <a:p>
            <a:r>
              <a:rPr lang="fr-FR" sz="2000" b="1" dirty="0">
                <a:solidFill>
                  <a:srgbClr val="008000"/>
                </a:solidFill>
                <a:latin typeface="Calibri" pitchFamily="34" charset="0"/>
              </a:rPr>
              <a:t>Les moyens pour combattre la biopiraterie (suite)</a:t>
            </a:r>
            <a:endParaRPr lang="fr-FR" sz="2000" dirty="0">
              <a:solidFill>
                <a:srgbClr val="008000"/>
              </a:solidFill>
              <a:latin typeface="Calibri" pitchFamily="34" charset="0"/>
            </a:endParaRPr>
          </a:p>
        </p:txBody>
      </p:sp>
    </p:spTree>
    <p:extLst>
      <p:ext uri="{BB962C8B-B14F-4D97-AF65-F5344CB8AC3E}">
        <p14:creationId xmlns:p14="http://schemas.microsoft.com/office/powerpoint/2010/main" val="9108925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26CC951-3839-4429-86F0-FCFE3DDD6362}"/>
              </a:ext>
            </a:extLst>
          </p:cNvPr>
          <p:cNvSpPr>
            <a:spLocks noGrp="1"/>
          </p:cNvSpPr>
          <p:nvPr>
            <p:ph type="ftr" sz="quarter" idx="11"/>
          </p:nvPr>
        </p:nvSpPr>
        <p:spPr>
          <a:xfrm>
            <a:off x="5905947" y="6465346"/>
            <a:ext cx="2602455" cy="380477"/>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DC68B36-33B9-4F8B-8572-2B3342EE1467}"/>
              </a:ext>
            </a:extLst>
          </p:cNvPr>
          <p:cNvSpPr>
            <a:spLocks noGrp="1"/>
          </p:cNvSpPr>
          <p:nvPr>
            <p:ph type="sldNum" sz="quarter" idx="12"/>
          </p:nvPr>
        </p:nvSpPr>
        <p:spPr>
          <a:xfrm>
            <a:off x="11263255" y="116915"/>
            <a:ext cx="725245" cy="367179"/>
          </a:xfrm>
        </p:spPr>
        <p:txBody>
          <a:bodyPr/>
          <a:lstStyle/>
          <a:p>
            <a:fld id="{35EDA842-B766-4C63-B8B3-538762B3ED5C}" type="slidenum">
              <a:rPr lang="fr-FR" smtClean="0"/>
              <a:t>112</a:t>
            </a:fld>
            <a:endParaRPr lang="fr-FR"/>
          </a:p>
        </p:txBody>
      </p:sp>
      <p:pic>
        <p:nvPicPr>
          <p:cNvPr id="4" name="Image 3" descr="biopiraterie_karikatur_s1.jpg">
            <a:extLst>
              <a:ext uri="{FF2B5EF4-FFF2-40B4-BE49-F238E27FC236}">
                <a16:creationId xmlns:a16="http://schemas.microsoft.com/office/drawing/2014/main" id="{EC3651AF-112A-4065-9BC9-39E76178A9AC}"/>
              </a:ext>
            </a:extLst>
          </p:cNvPr>
          <p:cNvPicPr>
            <a:picLocks noChangeAspect="1"/>
          </p:cNvPicPr>
          <p:nvPr/>
        </p:nvPicPr>
        <p:blipFill>
          <a:blip r:embed="rId2" cstate="print"/>
          <a:stretch>
            <a:fillRect/>
          </a:stretch>
        </p:blipFill>
        <p:spPr>
          <a:xfrm>
            <a:off x="5056777" y="1667664"/>
            <a:ext cx="5054600" cy="4495800"/>
          </a:xfrm>
          <a:prstGeom prst="rect">
            <a:avLst/>
          </a:prstGeom>
        </p:spPr>
      </p:pic>
      <p:sp>
        <p:nvSpPr>
          <p:cNvPr id="5" name="ZoneTexte 4">
            <a:extLst>
              <a:ext uri="{FF2B5EF4-FFF2-40B4-BE49-F238E27FC236}">
                <a16:creationId xmlns:a16="http://schemas.microsoft.com/office/drawing/2014/main" id="{DACB4700-CEAA-4492-A10E-8A89212118EA}"/>
              </a:ext>
            </a:extLst>
          </p:cNvPr>
          <p:cNvSpPr txBox="1"/>
          <p:nvPr/>
        </p:nvSpPr>
        <p:spPr>
          <a:xfrm>
            <a:off x="1312361" y="1667664"/>
            <a:ext cx="3672408" cy="3231654"/>
          </a:xfrm>
          <a:prstGeom prst="rect">
            <a:avLst/>
          </a:prstGeom>
          <a:noFill/>
        </p:spPr>
        <p:txBody>
          <a:bodyPr wrap="square" rtlCol="0">
            <a:spAutoFit/>
          </a:bodyPr>
          <a:lstStyle/>
          <a:p>
            <a:pPr algn="r"/>
            <a:r>
              <a:rPr lang="fr-FR" sz="1200" dirty="0">
                <a:solidFill>
                  <a:srgbClr val="008000"/>
                </a:solidFill>
              </a:rPr>
              <a:t>En Allemand </a:t>
            </a:r>
            <a:r>
              <a:rPr lang="fr-FR" sz="1200" dirty="0">
                <a:solidFill>
                  <a:srgbClr val="008000"/>
                </a:solidFill>
                <a:latin typeface="Calibri"/>
              </a:rPr>
              <a:t>→</a:t>
            </a:r>
            <a:endParaRPr lang="fr-FR" sz="1200" dirty="0">
              <a:solidFill>
                <a:srgbClr val="008000"/>
              </a:solidFill>
            </a:endParaRPr>
          </a:p>
          <a:p>
            <a:pPr algn="r"/>
            <a:r>
              <a:rPr lang="fr-FR" sz="1200" dirty="0">
                <a:solidFill>
                  <a:srgbClr val="008000"/>
                </a:solidFill>
              </a:rPr>
              <a:t>« </a:t>
            </a:r>
            <a:r>
              <a:rPr lang="fr-FR" sz="1200" i="1" dirty="0" err="1">
                <a:solidFill>
                  <a:srgbClr val="008000"/>
                </a:solidFill>
              </a:rPr>
              <a:t>Wir</a:t>
            </a:r>
            <a:r>
              <a:rPr lang="fr-FR" sz="1200" i="1" dirty="0">
                <a:solidFill>
                  <a:srgbClr val="008000"/>
                </a:solidFill>
              </a:rPr>
              <a:t> </a:t>
            </a:r>
            <a:r>
              <a:rPr lang="fr-FR" sz="1200" i="1" dirty="0" err="1">
                <a:solidFill>
                  <a:srgbClr val="008000"/>
                </a:solidFill>
              </a:rPr>
              <a:t>haben</a:t>
            </a:r>
            <a:r>
              <a:rPr lang="fr-FR" sz="1200" i="1" dirty="0">
                <a:solidFill>
                  <a:srgbClr val="008000"/>
                </a:solidFill>
              </a:rPr>
              <a:t> </a:t>
            </a:r>
            <a:r>
              <a:rPr lang="fr-FR" sz="1200" i="1" dirty="0" err="1">
                <a:solidFill>
                  <a:srgbClr val="008000"/>
                </a:solidFill>
              </a:rPr>
              <a:t>ihre</a:t>
            </a:r>
            <a:r>
              <a:rPr lang="fr-FR" sz="1200" i="1" dirty="0">
                <a:solidFill>
                  <a:srgbClr val="008000"/>
                </a:solidFill>
              </a:rPr>
              <a:t> </a:t>
            </a:r>
            <a:r>
              <a:rPr lang="fr-FR" sz="1200" i="1" dirty="0" err="1">
                <a:solidFill>
                  <a:srgbClr val="008000"/>
                </a:solidFill>
              </a:rPr>
              <a:t>naturmedizin</a:t>
            </a:r>
            <a:r>
              <a:rPr lang="fr-FR" sz="1200" i="1" dirty="0">
                <a:solidFill>
                  <a:srgbClr val="008000"/>
                </a:solidFill>
              </a:rPr>
              <a:t> </a:t>
            </a:r>
            <a:r>
              <a:rPr lang="fr-FR" sz="1200" i="1" dirty="0" err="1">
                <a:solidFill>
                  <a:srgbClr val="008000"/>
                </a:solidFill>
              </a:rPr>
              <a:t>jetzt</a:t>
            </a:r>
            <a:r>
              <a:rPr lang="fr-FR" sz="1200" i="1" dirty="0">
                <a:solidFill>
                  <a:srgbClr val="008000"/>
                </a:solidFill>
              </a:rPr>
              <a:t> </a:t>
            </a:r>
            <a:r>
              <a:rPr lang="fr-FR" sz="1200" i="1" dirty="0" err="1">
                <a:solidFill>
                  <a:srgbClr val="008000"/>
                </a:solidFill>
              </a:rPr>
              <a:t>patentieren</a:t>
            </a:r>
            <a:r>
              <a:rPr lang="fr-FR" sz="1200" i="1" dirty="0">
                <a:solidFill>
                  <a:srgbClr val="008000"/>
                </a:solidFill>
              </a:rPr>
              <a:t> </a:t>
            </a:r>
            <a:r>
              <a:rPr lang="fr-FR" sz="1200" i="1" dirty="0" err="1">
                <a:solidFill>
                  <a:srgbClr val="008000"/>
                </a:solidFill>
              </a:rPr>
              <a:t>lassen</a:t>
            </a:r>
            <a:r>
              <a:rPr lang="fr-FR" sz="1200" i="1" dirty="0">
                <a:solidFill>
                  <a:srgbClr val="008000"/>
                </a:solidFill>
              </a:rPr>
              <a:t> </a:t>
            </a:r>
            <a:r>
              <a:rPr lang="fr-FR" sz="1200" i="1" dirty="0" err="1">
                <a:solidFill>
                  <a:srgbClr val="008000"/>
                </a:solidFill>
              </a:rPr>
              <a:t>und</a:t>
            </a:r>
            <a:r>
              <a:rPr lang="fr-FR" sz="1200" i="1" dirty="0">
                <a:solidFill>
                  <a:srgbClr val="008000"/>
                </a:solidFill>
              </a:rPr>
              <a:t> </a:t>
            </a:r>
            <a:r>
              <a:rPr lang="fr-FR" sz="1200" i="1" dirty="0" err="1">
                <a:solidFill>
                  <a:srgbClr val="008000"/>
                </a:solidFill>
              </a:rPr>
              <a:t>verbieten</a:t>
            </a:r>
            <a:r>
              <a:rPr lang="fr-FR" sz="1200" i="1" dirty="0">
                <a:solidFill>
                  <a:srgbClr val="008000"/>
                </a:solidFill>
              </a:rPr>
              <a:t> </a:t>
            </a:r>
            <a:r>
              <a:rPr lang="fr-FR" sz="1200" i="1" dirty="0" err="1">
                <a:solidFill>
                  <a:srgbClr val="008000"/>
                </a:solidFill>
              </a:rPr>
              <a:t>ihnen</a:t>
            </a:r>
            <a:r>
              <a:rPr lang="fr-FR" sz="1200" i="1" dirty="0">
                <a:solidFill>
                  <a:srgbClr val="008000"/>
                </a:solidFill>
              </a:rPr>
              <a:t> </a:t>
            </a:r>
            <a:r>
              <a:rPr lang="fr-FR" sz="1200" i="1" dirty="0" err="1">
                <a:solidFill>
                  <a:srgbClr val="008000"/>
                </a:solidFill>
              </a:rPr>
              <a:t>hiermit</a:t>
            </a:r>
            <a:r>
              <a:rPr lang="fr-FR" sz="1200" i="1" dirty="0">
                <a:solidFill>
                  <a:srgbClr val="008000"/>
                </a:solidFill>
              </a:rPr>
              <a:t>, </a:t>
            </a:r>
            <a:r>
              <a:rPr lang="fr-FR" sz="1200" i="1" dirty="0" err="1">
                <a:solidFill>
                  <a:srgbClr val="008000"/>
                </a:solidFill>
              </a:rPr>
              <a:t>sie</a:t>
            </a:r>
            <a:r>
              <a:rPr lang="fr-FR" sz="1200" i="1" dirty="0">
                <a:solidFill>
                  <a:srgbClr val="008000"/>
                </a:solidFill>
              </a:rPr>
              <a:t> </a:t>
            </a:r>
            <a:r>
              <a:rPr lang="fr-FR" sz="1200" i="1" dirty="0" err="1">
                <a:solidFill>
                  <a:srgbClr val="008000"/>
                </a:solidFill>
              </a:rPr>
              <a:t>weiter</a:t>
            </a:r>
            <a:r>
              <a:rPr lang="fr-FR" sz="1200" i="1" dirty="0">
                <a:solidFill>
                  <a:srgbClr val="008000"/>
                </a:solidFill>
              </a:rPr>
              <a:t> </a:t>
            </a:r>
            <a:r>
              <a:rPr lang="fr-FR" sz="1200" i="1" dirty="0" err="1">
                <a:solidFill>
                  <a:srgbClr val="008000"/>
                </a:solidFill>
              </a:rPr>
              <a:t>zu</a:t>
            </a:r>
            <a:r>
              <a:rPr lang="fr-FR" sz="1200" i="1" dirty="0">
                <a:solidFill>
                  <a:srgbClr val="008000"/>
                </a:solidFill>
              </a:rPr>
              <a:t> </a:t>
            </a:r>
            <a:r>
              <a:rPr lang="fr-FR" sz="1200" i="1" dirty="0" err="1">
                <a:solidFill>
                  <a:srgbClr val="008000"/>
                </a:solidFill>
              </a:rPr>
              <a:t>produzieren</a:t>
            </a:r>
            <a:r>
              <a:rPr lang="fr-FR" sz="1200" i="1" dirty="0">
                <a:solidFill>
                  <a:srgbClr val="008000"/>
                </a:solidFill>
              </a:rPr>
              <a:t>.</a:t>
            </a:r>
          </a:p>
          <a:p>
            <a:pPr algn="r"/>
            <a:r>
              <a:rPr lang="fr-FR" sz="1200" i="1" dirty="0" err="1">
                <a:solidFill>
                  <a:srgbClr val="008000"/>
                </a:solidFill>
              </a:rPr>
              <a:t>Sie</a:t>
            </a:r>
            <a:r>
              <a:rPr lang="fr-FR" sz="1200" i="1" dirty="0">
                <a:solidFill>
                  <a:srgbClr val="008000"/>
                </a:solidFill>
              </a:rPr>
              <a:t> </a:t>
            </a:r>
            <a:r>
              <a:rPr lang="fr-FR" sz="1200" i="1" dirty="0" err="1">
                <a:solidFill>
                  <a:srgbClr val="008000"/>
                </a:solidFill>
              </a:rPr>
              <a:t>können</a:t>
            </a:r>
            <a:r>
              <a:rPr lang="fr-FR" sz="1200" i="1" dirty="0">
                <a:solidFill>
                  <a:srgbClr val="008000"/>
                </a:solidFill>
              </a:rPr>
              <a:t> </a:t>
            </a:r>
            <a:r>
              <a:rPr lang="fr-FR" sz="1200" i="1" dirty="0" err="1">
                <a:solidFill>
                  <a:srgbClr val="008000"/>
                </a:solidFill>
              </a:rPr>
              <a:t>sie</a:t>
            </a:r>
            <a:r>
              <a:rPr lang="fr-FR" sz="1200" i="1" dirty="0">
                <a:solidFill>
                  <a:srgbClr val="008000"/>
                </a:solidFill>
              </a:rPr>
              <a:t> </a:t>
            </a:r>
            <a:r>
              <a:rPr lang="fr-FR" sz="1200" i="1" dirty="0" err="1">
                <a:solidFill>
                  <a:srgbClr val="008000"/>
                </a:solidFill>
              </a:rPr>
              <a:t>gerne</a:t>
            </a:r>
            <a:r>
              <a:rPr lang="fr-FR" sz="1200" i="1" dirty="0">
                <a:solidFill>
                  <a:srgbClr val="008000"/>
                </a:solidFill>
              </a:rPr>
              <a:t> </a:t>
            </a:r>
            <a:r>
              <a:rPr lang="fr-FR" sz="1200" i="1" dirty="0" err="1">
                <a:solidFill>
                  <a:srgbClr val="008000"/>
                </a:solidFill>
              </a:rPr>
              <a:t>von</a:t>
            </a:r>
            <a:r>
              <a:rPr lang="fr-FR" sz="1200" i="1" dirty="0">
                <a:solidFill>
                  <a:srgbClr val="008000"/>
                </a:solidFill>
              </a:rPr>
              <a:t> uns </a:t>
            </a:r>
            <a:r>
              <a:rPr lang="fr-FR" sz="1200" i="1" dirty="0" err="1">
                <a:solidFill>
                  <a:srgbClr val="008000"/>
                </a:solidFill>
              </a:rPr>
              <a:t>kaufen</a:t>
            </a:r>
            <a:r>
              <a:rPr lang="fr-FR" sz="1200" i="1" dirty="0">
                <a:solidFill>
                  <a:srgbClr val="008000"/>
                </a:solidFill>
              </a:rPr>
              <a:t>.</a:t>
            </a:r>
          </a:p>
          <a:p>
            <a:pPr algn="r"/>
            <a:r>
              <a:rPr lang="fr-FR" sz="1200" i="1" dirty="0">
                <a:solidFill>
                  <a:srgbClr val="008000"/>
                </a:solidFill>
              </a:rPr>
              <a:t>Der nette </a:t>
            </a:r>
            <a:r>
              <a:rPr lang="fr-FR" sz="1200" i="1" dirty="0" err="1">
                <a:solidFill>
                  <a:srgbClr val="008000"/>
                </a:solidFill>
              </a:rPr>
              <a:t>mann</a:t>
            </a:r>
            <a:r>
              <a:rPr lang="fr-FR" sz="1200" i="1" dirty="0">
                <a:solidFill>
                  <a:srgbClr val="008000"/>
                </a:solidFill>
              </a:rPr>
              <a:t> </a:t>
            </a:r>
            <a:r>
              <a:rPr lang="fr-FR" sz="1200" i="1" dirty="0" err="1">
                <a:solidFill>
                  <a:srgbClr val="008000"/>
                </a:solidFill>
              </a:rPr>
              <a:t>vom</a:t>
            </a:r>
            <a:r>
              <a:rPr lang="fr-FR" sz="1200" i="1" dirty="0">
                <a:solidFill>
                  <a:srgbClr val="008000"/>
                </a:solidFill>
              </a:rPr>
              <a:t> </a:t>
            </a:r>
            <a:r>
              <a:rPr lang="fr-FR" sz="1200" i="1" dirty="0" err="1">
                <a:solidFill>
                  <a:srgbClr val="008000"/>
                </a:solidFill>
              </a:rPr>
              <a:t>letzten</a:t>
            </a:r>
            <a:r>
              <a:rPr lang="fr-FR" sz="1200" i="1" dirty="0">
                <a:solidFill>
                  <a:srgbClr val="008000"/>
                </a:solidFill>
              </a:rPr>
              <a:t> </a:t>
            </a:r>
            <a:r>
              <a:rPr lang="fr-FR" sz="1200" i="1" dirty="0" err="1">
                <a:solidFill>
                  <a:srgbClr val="008000"/>
                </a:solidFill>
              </a:rPr>
              <a:t>jahr</a:t>
            </a:r>
            <a:r>
              <a:rPr lang="fr-FR" sz="1200" i="1" dirty="0">
                <a:solidFill>
                  <a:srgbClr val="008000"/>
                </a:solidFill>
              </a:rPr>
              <a:t>.</a:t>
            </a:r>
          </a:p>
          <a:p>
            <a:pPr algn="r"/>
            <a:r>
              <a:rPr lang="fr-FR" sz="1200" i="1" dirty="0">
                <a:solidFill>
                  <a:srgbClr val="008000"/>
                </a:solidFill>
              </a:rPr>
              <a:t>Pharma konzern</a:t>
            </a:r>
            <a:r>
              <a:rPr lang="fr-FR" sz="1200" dirty="0">
                <a:solidFill>
                  <a:srgbClr val="008000"/>
                </a:solidFill>
              </a:rPr>
              <a:t> ».</a:t>
            </a:r>
          </a:p>
          <a:p>
            <a:pPr algn="r"/>
            <a:endParaRPr lang="fr-FR" sz="1200" dirty="0">
              <a:solidFill>
                <a:srgbClr val="008000"/>
              </a:solidFill>
            </a:endParaRPr>
          </a:p>
          <a:p>
            <a:pPr algn="r"/>
            <a:r>
              <a:rPr lang="fr-FR" sz="1200" dirty="0">
                <a:solidFill>
                  <a:srgbClr val="008000"/>
                </a:solidFill>
              </a:rPr>
              <a:t>Traduction : </a:t>
            </a:r>
          </a:p>
          <a:p>
            <a:pPr algn="r"/>
            <a:r>
              <a:rPr lang="fr-FR" sz="1200" dirty="0">
                <a:solidFill>
                  <a:srgbClr val="008000"/>
                </a:solidFill>
              </a:rPr>
              <a:t>«</a:t>
            </a:r>
            <a:r>
              <a:rPr lang="fr-FR" sz="1200" i="1" dirty="0">
                <a:solidFill>
                  <a:srgbClr val="008000"/>
                </a:solidFill>
              </a:rPr>
              <a:t> Nous avons breveté maintenant leur médicament naturel, pour les empêcher de les produire. </a:t>
            </a:r>
          </a:p>
          <a:p>
            <a:pPr algn="r"/>
            <a:r>
              <a:rPr lang="fr-FR" sz="1200" i="1" dirty="0">
                <a:solidFill>
                  <a:srgbClr val="008000"/>
                </a:solidFill>
              </a:rPr>
              <a:t>Vous êtes les bienvenus pour les acheter auprès de nous. </a:t>
            </a:r>
          </a:p>
          <a:p>
            <a:pPr algn="r"/>
            <a:r>
              <a:rPr lang="fr-FR" sz="1200" i="1" dirty="0">
                <a:solidFill>
                  <a:srgbClr val="008000"/>
                </a:solidFill>
              </a:rPr>
              <a:t>Le brave homme de l'année dernière.</a:t>
            </a:r>
          </a:p>
          <a:p>
            <a:pPr algn="r"/>
            <a:r>
              <a:rPr lang="fr-FR" sz="1200" i="1" dirty="0">
                <a:solidFill>
                  <a:srgbClr val="008000"/>
                </a:solidFill>
              </a:rPr>
              <a:t>Groupe Pharma</a:t>
            </a:r>
            <a:r>
              <a:rPr lang="fr-FR" sz="1200" dirty="0">
                <a:solidFill>
                  <a:srgbClr val="008000"/>
                </a:solidFill>
              </a:rPr>
              <a:t> ».</a:t>
            </a:r>
          </a:p>
          <a:p>
            <a:pPr algn="r"/>
            <a:endParaRPr lang="fr-FR" sz="1200" dirty="0">
              <a:solidFill>
                <a:srgbClr val="008000"/>
              </a:solidFill>
            </a:endParaRPr>
          </a:p>
          <a:p>
            <a:pPr algn="r"/>
            <a:r>
              <a:rPr lang="fr-FR" sz="1200" dirty="0">
                <a:solidFill>
                  <a:srgbClr val="008000"/>
                </a:solidFill>
              </a:rPr>
              <a:t>Source : </a:t>
            </a:r>
            <a:r>
              <a:rPr lang="fr-FR" sz="1200" dirty="0">
                <a:solidFill>
                  <a:srgbClr val="008000"/>
                </a:solidFill>
                <a:hlinkClick r:id="rId3"/>
              </a:rPr>
              <a:t>www.budergeschichten.eu</a:t>
            </a:r>
            <a:r>
              <a:rPr lang="fr-FR" sz="1200" dirty="0">
                <a:solidFill>
                  <a:srgbClr val="008000"/>
                </a:solidFill>
              </a:rPr>
              <a:t> </a:t>
            </a:r>
          </a:p>
        </p:txBody>
      </p:sp>
      <p:sp>
        <p:nvSpPr>
          <p:cNvPr id="6" name="Rectangle 5">
            <a:extLst>
              <a:ext uri="{FF2B5EF4-FFF2-40B4-BE49-F238E27FC236}">
                <a16:creationId xmlns:a16="http://schemas.microsoft.com/office/drawing/2014/main" id="{CEB9AC85-E646-454B-AD9D-2C31A17332D0}"/>
              </a:ext>
            </a:extLst>
          </p:cNvPr>
          <p:cNvSpPr/>
          <p:nvPr/>
        </p:nvSpPr>
        <p:spPr>
          <a:xfrm>
            <a:off x="211567" y="156889"/>
            <a:ext cx="7119385" cy="461665"/>
          </a:xfrm>
          <a:prstGeom prst="rect">
            <a:avLst/>
          </a:prstGeom>
        </p:spPr>
        <p:txBody>
          <a:bodyPr wrap="none">
            <a:spAutoFit/>
          </a:bodyPr>
          <a:lstStyle/>
          <a:p>
            <a:r>
              <a:rPr lang="fr-FR" sz="2400" b="1" dirty="0">
                <a:solidFill>
                  <a:srgbClr val="7030A0"/>
                </a:solidFill>
              </a:rPr>
              <a:t>Annexe 15. Dangers sur la biodiversité : La biopiraterie</a:t>
            </a:r>
          </a:p>
        </p:txBody>
      </p:sp>
      <p:sp>
        <p:nvSpPr>
          <p:cNvPr id="7" name="Rectangle 6">
            <a:extLst>
              <a:ext uri="{FF2B5EF4-FFF2-40B4-BE49-F238E27FC236}">
                <a16:creationId xmlns:a16="http://schemas.microsoft.com/office/drawing/2014/main" id="{DED771D5-0212-44AF-A1E9-A50EEE4693B5}"/>
              </a:ext>
            </a:extLst>
          </p:cNvPr>
          <p:cNvSpPr/>
          <p:nvPr/>
        </p:nvSpPr>
        <p:spPr>
          <a:xfrm>
            <a:off x="211567" y="742999"/>
            <a:ext cx="6045758" cy="400110"/>
          </a:xfrm>
          <a:prstGeom prst="rect">
            <a:avLst/>
          </a:prstGeom>
        </p:spPr>
        <p:txBody>
          <a:bodyPr wrap="none">
            <a:spAutoFit/>
          </a:bodyPr>
          <a:lstStyle/>
          <a:p>
            <a:r>
              <a:rPr lang="fr-FR" sz="2000" b="1" dirty="0">
                <a:solidFill>
                  <a:srgbClr val="008000"/>
                </a:solidFill>
                <a:latin typeface="Calibri" pitchFamily="34" charset="0"/>
              </a:rPr>
              <a:t>Les moyens pour combattre la biopiraterie (suite et fin)</a:t>
            </a:r>
            <a:endParaRPr lang="fr-FR" sz="2000" dirty="0">
              <a:solidFill>
                <a:srgbClr val="008000"/>
              </a:solidFill>
              <a:latin typeface="Calibri" pitchFamily="34" charset="0"/>
            </a:endParaRPr>
          </a:p>
        </p:txBody>
      </p:sp>
    </p:spTree>
    <p:extLst>
      <p:ext uri="{BB962C8B-B14F-4D97-AF65-F5344CB8AC3E}">
        <p14:creationId xmlns:p14="http://schemas.microsoft.com/office/powerpoint/2010/main" val="16761707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1EDCEFB-559A-49C3-AFB2-535D369CBBEB}"/>
              </a:ext>
            </a:extLst>
          </p:cNvPr>
          <p:cNvSpPr>
            <a:spLocks noGrp="1"/>
          </p:cNvSpPr>
          <p:nvPr>
            <p:ph type="ftr" sz="quarter" idx="11"/>
          </p:nvPr>
        </p:nvSpPr>
        <p:spPr>
          <a:xfrm>
            <a:off x="6002766" y="6497619"/>
            <a:ext cx="2516393" cy="360381"/>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BF85A0B-B8A7-4DE3-A091-A11C21441F47}"/>
              </a:ext>
            </a:extLst>
          </p:cNvPr>
          <p:cNvSpPr>
            <a:spLocks noGrp="1"/>
          </p:cNvSpPr>
          <p:nvPr>
            <p:ph type="sldNum" sz="quarter" idx="12"/>
          </p:nvPr>
        </p:nvSpPr>
        <p:spPr>
          <a:xfrm>
            <a:off x="11529956" y="225911"/>
            <a:ext cx="520849" cy="352948"/>
          </a:xfrm>
        </p:spPr>
        <p:txBody>
          <a:bodyPr/>
          <a:lstStyle/>
          <a:p>
            <a:fld id="{35EDA842-B766-4C63-B8B3-538762B3ED5C}" type="slidenum">
              <a:rPr lang="fr-FR" smtClean="0"/>
              <a:t>113</a:t>
            </a:fld>
            <a:endParaRPr lang="fr-FR"/>
          </a:p>
        </p:txBody>
      </p:sp>
      <p:sp>
        <p:nvSpPr>
          <p:cNvPr id="4" name="Text Box 4">
            <a:extLst>
              <a:ext uri="{FF2B5EF4-FFF2-40B4-BE49-F238E27FC236}">
                <a16:creationId xmlns:a16="http://schemas.microsoft.com/office/drawing/2014/main" id="{F392654C-356B-43E3-8FD8-D14F86CC8683}"/>
              </a:ext>
            </a:extLst>
          </p:cNvPr>
          <p:cNvSpPr txBox="1">
            <a:spLocks noChangeArrowheads="1"/>
          </p:cNvSpPr>
          <p:nvPr/>
        </p:nvSpPr>
        <p:spPr bwMode="auto">
          <a:xfrm>
            <a:off x="129092" y="2594181"/>
            <a:ext cx="11921713" cy="383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fr-FR" sz="1800" dirty="0">
                <a:solidFill>
                  <a:srgbClr val="CC3300"/>
                </a:solidFill>
              </a:rPr>
              <a:t>Pour plus d’informations sur des sujets agroécologiques ou sur ce diaporama, Contacter :</a:t>
            </a:r>
          </a:p>
          <a:p>
            <a:pPr algn="ctr" eaLnBrk="1" hangingPunct="1">
              <a:spcBef>
                <a:spcPct val="0"/>
              </a:spcBef>
              <a:buFontTx/>
              <a:buNone/>
            </a:pPr>
            <a:endParaRPr lang="fr-FR" altLang="fr-FR" sz="1800" dirty="0">
              <a:solidFill>
                <a:srgbClr val="CC3300"/>
              </a:solidFill>
            </a:endParaRPr>
          </a:p>
          <a:p>
            <a:pPr algn="ctr" eaLnBrk="1" hangingPunct="1">
              <a:spcBef>
                <a:spcPct val="0"/>
              </a:spcBef>
              <a:buFontTx/>
              <a:buNone/>
            </a:pPr>
            <a:r>
              <a:rPr lang="fr-FR" altLang="fr-FR" sz="1800" b="1" dirty="0">
                <a:solidFill>
                  <a:srgbClr val="CC3300"/>
                </a:solidFill>
              </a:rPr>
              <a:t>Benjamin LISAN</a:t>
            </a:r>
          </a:p>
          <a:p>
            <a:pPr algn="ctr" eaLnBrk="1" hangingPunct="1">
              <a:spcBef>
                <a:spcPct val="0"/>
              </a:spcBef>
              <a:buFontTx/>
              <a:buNone/>
            </a:pPr>
            <a:endParaRPr lang="fr-FR" altLang="fr-FR" sz="1800" b="1" dirty="0">
              <a:solidFill>
                <a:srgbClr val="CC3300"/>
              </a:solidFill>
            </a:endParaRPr>
          </a:p>
          <a:p>
            <a:pPr algn="ctr" eaLnBrk="1" hangingPunct="1">
              <a:spcBef>
                <a:spcPct val="0"/>
              </a:spcBef>
              <a:buFontTx/>
              <a:buNone/>
            </a:pPr>
            <a:r>
              <a:rPr lang="fr-FR" altLang="fr-FR" sz="1800" dirty="0">
                <a:solidFill>
                  <a:srgbClr val="CC3300"/>
                </a:solidFill>
              </a:rPr>
              <a:t>16 rue de la Fontaine du But, 75018 PARIS, France</a:t>
            </a:r>
          </a:p>
          <a:p>
            <a:pPr algn="ctr" eaLnBrk="1" hangingPunct="1">
              <a:spcBef>
                <a:spcPct val="0"/>
              </a:spcBef>
              <a:buFontTx/>
              <a:buNone/>
            </a:pPr>
            <a:r>
              <a:rPr lang="fr-FR" altLang="fr-FR" sz="1800" dirty="0">
                <a:solidFill>
                  <a:srgbClr val="CC3300"/>
                </a:solidFill>
              </a:rPr>
              <a:t>Tél.: 01.42.62.49.65 / GSM: 06.16.55.09.84</a:t>
            </a:r>
          </a:p>
          <a:p>
            <a:pPr algn="ctr" eaLnBrk="1" hangingPunct="1">
              <a:spcBef>
                <a:spcPct val="0"/>
              </a:spcBef>
              <a:buFontTx/>
              <a:buNone/>
            </a:pPr>
            <a:r>
              <a:rPr lang="fr-FR" altLang="fr-FR" sz="1800" dirty="0">
                <a:solidFill>
                  <a:srgbClr val="CC3300"/>
                </a:solidFill>
              </a:rPr>
              <a:t>E-mail: </a:t>
            </a:r>
            <a:r>
              <a:rPr lang="fr-FR" altLang="fr-FR" sz="1800" dirty="0">
                <a:solidFill>
                  <a:srgbClr val="CC3300"/>
                </a:solidFill>
                <a:hlinkClick r:id="rId2"/>
              </a:rPr>
              <a:t>benjamin.lisan@free.fr</a:t>
            </a:r>
            <a:endParaRPr lang="fr-FR" altLang="fr-FR" sz="1800" dirty="0">
              <a:solidFill>
                <a:srgbClr val="CC3300"/>
              </a:solidFill>
            </a:endParaRPr>
          </a:p>
          <a:p>
            <a:pPr algn="ctr" eaLnBrk="1" hangingPunct="1">
              <a:spcBef>
                <a:spcPct val="0"/>
              </a:spcBef>
              <a:buFontTx/>
              <a:buNone/>
            </a:pPr>
            <a:endParaRPr lang="fr-FR" altLang="fr-FR" sz="1800" dirty="0">
              <a:solidFill>
                <a:srgbClr val="CC3300"/>
              </a:solidFill>
            </a:endParaRPr>
          </a:p>
          <a:p>
            <a:pPr eaLnBrk="1" hangingPunct="1">
              <a:spcBef>
                <a:spcPct val="0"/>
              </a:spcBef>
              <a:buFontTx/>
              <a:buNone/>
            </a:pPr>
            <a:r>
              <a:rPr lang="fr-FR" altLang="fr-FR" sz="1800" dirty="0">
                <a:solidFill>
                  <a:srgbClr val="CC3300"/>
                </a:solidFill>
              </a:rPr>
              <a:t>Sites Web : </a:t>
            </a:r>
          </a:p>
          <a:p>
            <a:pPr marL="342900" indent="-342900">
              <a:buFont typeface="+mj-lt"/>
              <a:buAutoNum type="arabicPeriod"/>
            </a:pPr>
            <a:r>
              <a:rPr lang="fr-FR" sz="1400" dirty="0">
                <a:solidFill>
                  <a:srgbClr val="FF3300"/>
                </a:solidFill>
              </a:rPr>
              <a:t>Site d’aide aux projets de reforestation : </a:t>
            </a:r>
            <a:r>
              <a:rPr lang="fr-FR" sz="1400" u="sng" dirty="0">
                <a:solidFill>
                  <a:srgbClr val="FF3300"/>
                </a:solidFill>
                <a:hlinkClick r:id="rId3"/>
              </a:rPr>
              <a:t>http://benjamin.lisan.free.fr/projetsreforestation/menuReforestation.htm</a:t>
            </a:r>
            <a:r>
              <a:rPr lang="fr-FR" sz="1400" dirty="0">
                <a:solidFill>
                  <a:srgbClr val="FF3300"/>
                </a:solidFill>
              </a:rPr>
              <a:t> </a:t>
            </a:r>
          </a:p>
          <a:p>
            <a:pPr marL="342900" indent="-342900">
              <a:buFont typeface="+mj-lt"/>
              <a:buAutoNum type="arabicPeriod"/>
            </a:pPr>
            <a:r>
              <a:rPr lang="fr-FR" sz="1400" dirty="0">
                <a:solidFill>
                  <a:srgbClr val="FF3300"/>
                </a:solidFill>
              </a:rPr>
              <a:t>Site d’aide aux projets de développement durable : </a:t>
            </a:r>
            <a:r>
              <a:rPr lang="fr-FR" sz="1400" u="sng" dirty="0">
                <a:solidFill>
                  <a:srgbClr val="FF3300"/>
                </a:solidFill>
                <a:hlinkClick r:id="rId4"/>
              </a:rPr>
              <a:t>http://benjamin.lisan.free.fr/developpementdurable/menuDevDurable.htm</a:t>
            </a:r>
            <a:r>
              <a:rPr lang="fr-FR" sz="1400" dirty="0">
                <a:solidFill>
                  <a:srgbClr val="FF3300"/>
                </a:solidFill>
              </a:rPr>
              <a:t> </a:t>
            </a:r>
          </a:p>
          <a:p>
            <a:pPr marL="342900" indent="-342900">
              <a:buFont typeface="+mj-lt"/>
              <a:buAutoNum type="arabicPeriod"/>
            </a:pPr>
            <a:r>
              <a:rPr lang="fr-FR" sz="1400" dirty="0">
                <a:solidFill>
                  <a:srgbClr val="FF3300"/>
                </a:solidFill>
              </a:rPr>
              <a:t>Site de téléchargement de documents agroécologiques et de sensibilisation environnementale: </a:t>
            </a:r>
            <a:r>
              <a:rPr lang="fr-FR" sz="1400" u="sng" dirty="0">
                <a:solidFill>
                  <a:srgbClr val="FF3300"/>
                </a:solidFill>
                <a:hlinkClick r:id="rId5"/>
              </a:rPr>
              <a:t>http://doc-developpement-durable.org/</a:t>
            </a:r>
            <a:endParaRPr lang="fr-FR" sz="1400" dirty="0">
              <a:solidFill>
                <a:srgbClr val="FF3300"/>
              </a:solidFill>
            </a:endParaRPr>
          </a:p>
          <a:p>
            <a:pPr marL="342900" indent="-342900">
              <a:buFont typeface="+mj-lt"/>
              <a:buAutoNum type="arabicPeriod"/>
            </a:pPr>
            <a:r>
              <a:rPr lang="fr-FR" sz="1400" dirty="0">
                <a:solidFill>
                  <a:srgbClr val="FF3300"/>
                </a:solidFill>
              </a:rPr>
              <a:t>Base de données documentaire (de téléchargement) de documents agroécologiques et de sensibilisation environnementale : </a:t>
            </a:r>
            <a:r>
              <a:rPr lang="fr-FR" sz="1400" u="sng" dirty="0">
                <a:solidFill>
                  <a:srgbClr val="FF3300"/>
                </a:solidFill>
                <a:hlinkClick r:id="rId6"/>
              </a:rPr>
              <a:t>http://doc-developpement-durable.org/file/</a:t>
            </a:r>
            <a:endParaRPr lang="fr-FR" sz="1400" dirty="0">
              <a:solidFill>
                <a:srgbClr val="FF3300"/>
              </a:solidFill>
            </a:endParaRPr>
          </a:p>
        </p:txBody>
      </p:sp>
      <p:pic>
        <p:nvPicPr>
          <p:cNvPr id="5" name="Picture 5" descr="C:\Documents and Settings\LISAN\Copie de mes documents\CV_plus_recherche_emploi\photos\PhotoLisan2.jpg">
            <a:extLst>
              <a:ext uri="{FF2B5EF4-FFF2-40B4-BE49-F238E27FC236}">
                <a16:creationId xmlns:a16="http://schemas.microsoft.com/office/drawing/2014/main" id="{3BD812D9-3E92-444B-8A1D-77ACE66D7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6121" y="1046368"/>
            <a:ext cx="12192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4CD3ADD2-D023-4F3F-A040-BA52FCF2B0C9}"/>
              </a:ext>
            </a:extLst>
          </p:cNvPr>
          <p:cNvSpPr txBox="1"/>
          <p:nvPr/>
        </p:nvSpPr>
        <p:spPr>
          <a:xfrm>
            <a:off x="2969111" y="225911"/>
            <a:ext cx="5723068" cy="461665"/>
          </a:xfrm>
          <a:prstGeom prst="rect">
            <a:avLst/>
          </a:prstGeom>
          <a:noFill/>
        </p:spPr>
        <p:txBody>
          <a:bodyPr wrap="square" rtlCol="0">
            <a:spAutoFit/>
          </a:bodyPr>
          <a:lstStyle/>
          <a:p>
            <a:pPr algn="ctr"/>
            <a:r>
              <a:rPr lang="fr-FR" sz="2400" b="1" dirty="0">
                <a:solidFill>
                  <a:srgbClr val="008000"/>
                </a:solidFill>
              </a:rPr>
              <a:t>Les enjeux de l’agriculture biologique</a:t>
            </a:r>
          </a:p>
        </p:txBody>
      </p:sp>
    </p:spTree>
    <p:extLst>
      <p:ext uri="{BB962C8B-B14F-4D97-AF65-F5344CB8AC3E}">
        <p14:creationId xmlns:p14="http://schemas.microsoft.com/office/powerpoint/2010/main" val="211406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2072702-6E2D-42DD-8920-D6C3F7C8D4FC}"/>
              </a:ext>
            </a:extLst>
          </p:cNvPr>
          <p:cNvSpPr>
            <a:spLocks noGrp="1"/>
          </p:cNvSpPr>
          <p:nvPr>
            <p:ph type="ftr" sz="quarter" idx="11"/>
          </p:nvPr>
        </p:nvSpPr>
        <p:spPr>
          <a:xfrm>
            <a:off x="4044874" y="6539047"/>
            <a:ext cx="2517292" cy="305862"/>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715EE523-88AB-434D-9D58-0788D46CE13F}"/>
              </a:ext>
            </a:extLst>
          </p:cNvPr>
          <p:cNvSpPr>
            <a:spLocks noGrp="1"/>
          </p:cNvSpPr>
          <p:nvPr>
            <p:ph type="sldNum" sz="quarter" idx="12"/>
          </p:nvPr>
        </p:nvSpPr>
        <p:spPr>
          <a:xfrm>
            <a:off x="11446136" y="140612"/>
            <a:ext cx="510092" cy="413396"/>
          </a:xfrm>
        </p:spPr>
        <p:txBody>
          <a:bodyPr/>
          <a:lstStyle/>
          <a:p>
            <a:fld id="{35EDA842-B766-4C63-B8B3-538762B3ED5C}" type="slidenum">
              <a:rPr lang="fr-FR" smtClean="0"/>
              <a:t>12</a:t>
            </a:fld>
            <a:endParaRPr lang="fr-FR" dirty="0"/>
          </a:p>
        </p:txBody>
      </p:sp>
      <p:sp>
        <p:nvSpPr>
          <p:cNvPr id="4" name="Rectangle 3">
            <a:extLst>
              <a:ext uri="{FF2B5EF4-FFF2-40B4-BE49-F238E27FC236}">
                <a16:creationId xmlns:a16="http://schemas.microsoft.com/office/drawing/2014/main" id="{B2DC3EC0-7669-47D7-9B11-EF0CE5CF5EF7}"/>
              </a:ext>
            </a:extLst>
          </p:cNvPr>
          <p:cNvSpPr/>
          <p:nvPr/>
        </p:nvSpPr>
        <p:spPr>
          <a:xfrm>
            <a:off x="148451" y="92343"/>
            <a:ext cx="4124847" cy="461665"/>
          </a:xfrm>
          <a:prstGeom prst="rect">
            <a:avLst/>
          </a:prstGeom>
        </p:spPr>
        <p:txBody>
          <a:bodyPr wrap="none">
            <a:spAutoFit/>
          </a:bodyPr>
          <a:lstStyle/>
          <a:p>
            <a:r>
              <a:rPr lang="fr-FR" sz="2400" b="1" dirty="0">
                <a:solidFill>
                  <a:srgbClr val="FF0000"/>
                </a:solidFill>
              </a:rPr>
              <a:t>La sixième extinction de masse</a:t>
            </a:r>
          </a:p>
        </p:txBody>
      </p:sp>
      <p:sp>
        <p:nvSpPr>
          <p:cNvPr id="5" name="Rectangle 4">
            <a:extLst>
              <a:ext uri="{FF2B5EF4-FFF2-40B4-BE49-F238E27FC236}">
                <a16:creationId xmlns:a16="http://schemas.microsoft.com/office/drawing/2014/main" id="{499F1E8E-FD52-47E4-8090-8E65BDC93638}"/>
              </a:ext>
            </a:extLst>
          </p:cNvPr>
          <p:cNvSpPr/>
          <p:nvPr/>
        </p:nvSpPr>
        <p:spPr>
          <a:xfrm>
            <a:off x="148451" y="554009"/>
            <a:ext cx="11910871" cy="830997"/>
          </a:xfrm>
          <a:prstGeom prst="rect">
            <a:avLst/>
          </a:prstGeom>
        </p:spPr>
        <p:txBody>
          <a:bodyPr wrap="square">
            <a:spAutoFit/>
          </a:bodyPr>
          <a:lstStyle/>
          <a:p>
            <a:r>
              <a:rPr lang="fr-FR" sz="2400" dirty="0"/>
              <a:t>Selon le chercheur Paul Ehrlich, 41% des amphibiens, 25% des mammifères et 13% des oiseaux sont aujourd’hui gravement menacés de disparition.</a:t>
            </a:r>
          </a:p>
        </p:txBody>
      </p:sp>
      <p:pic>
        <p:nvPicPr>
          <p:cNvPr id="7" name="Image 6">
            <a:extLst>
              <a:ext uri="{FF2B5EF4-FFF2-40B4-BE49-F238E27FC236}">
                <a16:creationId xmlns:a16="http://schemas.microsoft.com/office/drawing/2014/main" id="{EA3E0CBC-1B24-4570-8B24-07322AF25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51" y="1385006"/>
            <a:ext cx="7227081" cy="4478600"/>
          </a:xfrm>
          <a:prstGeom prst="rect">
            <a:avLst/>
          </a:prstGeom>
        </p:spPr>
      </p:pic>
      <p:sp>
        <p:nvSpPr>
          <p:cNvPr id="8" name="ZoneTexte 7">
            <a:extLst>
              <a:ext uri="{FF2B5EF4-FFF2-40B4-BE49-F238E27FC236}">
                <a16:creationId xmlns:a16="http://schemas.microsoft.com/office/drawing/2014/main" id="{C416F6F5-489B-4840-8F20-20BB5B6599D1}"/>
              </a:ext>
            </a:extLst>
          </p:cNvPr>
          <p:cNvSpPr txBox="1"/>
          <p:nvPr/>
        </p:nvSpPr>
        <p:spPr>
          <a:xfrm>
            <a:off x="148452" y="5863606"/>
            <a:ext cx="7317356" cy="461665"/>
          </a:xfrm>
          <a:prstGeom prst="rect">
            <a:avLst/>
          </a:prstGeom>
          <a:noFill/>
        </p:spPr>
        <p:txBody>
          <a:bodyPr wrap="square" rtlCol="0">
            <a:spAutoFit/>
          </a:bodyPr>
          <a:lstStyle/>
          <a:p>
            <a:r>
              <a:rPr lang="fr-FR" sz="1200" dirty="0"/>
              <a:t>Source : 25.06.2015, </a:t>
            </a:r>
            <a:r>
              <a:rPr lang="fr-FR" sz="1200" dirty="0">
                <a:hlinkClick r:id="rId3"/>
              </a:rPr>
              <a:t>https://www.buzzarena.com/preparez-vous-vivre-6eme-extinction-masse-selon-scientifiques-deja-commence-3908</a:t>
            </a:r>
            <a:r>
              <a:rPr lang="fr-FR" sz="1200" dirty="0"/>
              <a:t> </a:t>
            </a:r>
          </a:p>
        </p:txBody>
      </p:sp>
      <p:pic>
        <p:nvPicPr>
          <p:cNvPr id="10" name="Image 9" descr="Une image contenant capture d’écran, texte&#10;&#10;Description générée avec un niveau de confiance élevé">
            <a:extLst>
              <a:ext uri="{FF2B5EF4-FFF2-40B4-BE49-F238E27FC236}">
                <a16:creationId xmlns:a16="http://schemas.microsoft.com/office/drawing/2014/main" id="{EF56A8CE-2A93-4622-B93F-07998020E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104" y="1260117"/>
            <a:ext cx="4610075" cy="4603489"/>
          </a:xfrm>
          <a:prstGeom prst="rect">
            <a:avLst/>
          </a:prstGeom>
        </p:spPr>
      </p:pic>
      <p:sp>
        <p:nvSpPr>
          <p:cNvPr id="11" name="ZoneTexte 10">
            <a:extLst>
              <a:ext uri="{FF2B5EF4-FFF2-40B4-BE49-F238E27FC236}">
                <a16:creationId xmlns:a16="http://schemas.microsoft.com/office/drawing/2014/main" id="{A1F7B100-3D1A-4668-8A26-26A9E3348380}"/>
              </a:ext>
            </a:extLst>
          </p:cNvPr>
          <p:cNvSpPr txBox="1"/>
          <p:nvPr/>
        </p:nvSpPr>
        <p:spPr>
          <a:xfrm>
            <a:off x="7486104" y="5863606"/>
            <a:ext cx="4547487" cy="830997"/>
          </a:xfrm>
          <a:prstGeom prst="rect">
            <a:avLst/>
          </a:prstGeom>
          <a:noFill/>
        </p:spPr>
        <p:txBody>
          <a:bodyPr wrap="square" rtlCol="0">
            <a:spAutoFit/>
          </a:bodyPr>
          <a:lstStyle/>
          <a:p>
            <a:r>
              <a:rPr lang="fr-FR" sz="1200" dirty="0"/>
              <a:t>Source : Conférence mondiale sur la biodiversité de Nagoya (COP 10), au Japon, du 18 au 29 octobre 2010, </a:t>
            </a:r>
            <a:r>
              <a:rPr lang="fr-FR" sz="1200" dirty="0">
                <a:hlinkClick r:id="rId5"/>
              </a:rPr>
              <a:t>http://www.futura-sciences.com/planete/actualites/zoologie-sixieme-extinction-masse-menace-quart-mammiferes-32905/</a:t>
            </a:r>
            <a:r>
              <a:rPr lang="fr-FR" sz="1200" dirty="0"/>
              <a:t> </a:t>
            </a:r>
          </a:p>
        </p:txBody>
      </p:sp>
    </p:spTree>
    <p:extLst>
      <p:ext uri="{BB962C8B-B14F-4D97-AF65-F5344CB8AC3E}">
        <p14:creationId xmlns:p14="http://schemas.microsoft.com/office/powerpoint/2010/main" val="163742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EAC818A-76A9-45BB-A65C-EF98450EE56D}"/>
              </a:ext>
            </a:extLst>
          </p:cNvPr>
          <p:cNvSpPr>
            <a:spLocks noGrp="1"/>
          </p:cNvSpPr>
          <p:nvPr>
            <p:ph type="ftr" sz="quarter" idx="11"/>
          </p:nvPr>
        </p:nvSpPr>
        <p:spPr>
          <a:xfrm>
            <a:off x="9568031" y="6498254"/>
            <a:ext cx="2623969"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9F321AA7-99AB-4D65-A323-48B646468A26}"/>
              </a:ext>
            </a:extLst>
          </p:cNvPr>
          <p:cNvSpPr>
            <a:spLocks noGrp="1"/>
          </p:cNvSpPr>
          <p:nvPr>
            <p:ph type="sldNum" sz="quarter" idx="12"/>
          </p:nvPr>
        </p:nvSpPr>
        <p:spPr>
          <a:xfrm>
            <a:off x="11456894" y="188883"/>
            <a:ext cx="510092" cy="365125"/>
          </a:xfrm>
        </p:spPr>
        <p:txBody>
          <a:bodyPr/>
          <a:lstStyle/>
          <a:p>
            <a:fld id="{35EDA842-B766-4C63-B8B3-538762B3ED5C}" type="slidenum">
              <a:rPr lang="fr-FR" smtClean="0"/>
              <a:t>13</a:t>
            </a:fld>
            <a:endParaRPr lang="fr-FR"/>
          </a:p>
        </p:txBody>
      </p:sp>
      <p:sp>
        <p:nvSpPr>
          <p:cNvPr id="4" name="Rectangle 3">
            <a:extLst>
              <a:ext uri="{FF2B5EF4-FFF2-40B4-BE49-F238E27FC236}">
                <a16:creationId xmlns:a16="http://schemas.microsoft.com/office/drawing/2014/main" id="{09D1AE36-2BB1-497D-A487-318A226EDC9C}"/>
              </a:ext>
            </a:extLst>
          </p:cNvPr>
          <p:cNvSpPr/>
          <p:nvPr/>
        </p:nvSpPr>
        <p:spPr>
          <a:xfrm>
            <a:off x="148450" y="92343"/>
            <a:ext cx="10092829" cy="461665"/>
          </a:xfrm>
          <a:prstGeom prst="rect">
            <a:avLst/>
          </a:prstGeom>
        </p:spPr>
        <p:txBody>
          <a:bodyPr wrap="square">
            <a:spAutoFit/>
          </a:bodyPr>
          <a:lstStyle/>
          <a:p>
            <a:r>
              <a:rPr lang="fr-FR" sz="2400" b="1" dirty="0">
                <a:solidFill>
                  <a:srgbClr val="FF0000"/>
                </a:solidFill>
              </a:rPr>
              <a:t>La sixième extinction de masse (extinction de l’holocène ou anthropocène)</a:t>
            </a:r>
          </a:p>
        </p:txBody>
      </p:sp>
      <p:sp>
        <p:nvSpPr>
          <p:cNvPr id="5" name="ZoneTexte 4">
            <a:extLst>
              <a:ext uri="{FF2B5EF4-FFF2-40B4-BE49-F238E27FC236}">
                <a16:creationId xmlns:a16="http://schemas.microsoft.com/office/drawing/2014/main" id="{60876777-B181-4B87-8E84-46653C7CDB85}"/>
              </a:ext>
            </a:extLst>
          </p:cNvPr>
          <p:cNvSpPr txBox="1"/>
          <p:nvPr/>
        </p:nvSpPr>
        <p:spPr>
          <a:xfrm>
            <a:off x="148451" y="5981332"/>
            <a:ext cx="11818535" cy="830997"/>
          </a:xfrm>
          <a:prstGeom prst="rect">
            <a:avLst/>
          </a:prstGeom>
          <a:noFill/>
        </p:spPr>
        <p:txBody>
          <a:bodyPr wrap="square" rtlCol="0">
            <a:spAutoFit/>
          </a:bodyPr>
          <a:lstStyle/>
          <a:p>
            <a:r>
              <a:rPr lang="fr-FR" sz="1200" dirty="0"/>
              <a:t>Sources : a) </a:t>
            </a:r>
            <a:r>
              <a:rPr lang="fr-FR" sz="1200" dirty="0">
                <a:hlinkClick r:id="rId2"/>
              </a:rPr>
              <a:t>https://www.sciencesetavenir.fr/animaux/biodiversite/6e-extinction-de-masse-les-populations-d-animaux-baissent-en-nombre-leurs-territoires-se-reduisent_114704</a:t>
            </a:r>
            <a:r>
              <a:rPr lang="fr-FR" sz="1200" dirty="0"/>
              <a:t>,</a:t>
            </a:r>
          </a:p>
          <a:p>
            <a:r>
              <a:rPr lang="fr-FR" sz="1200" dirty="0"/>
              <a:t>b) </a:t>
            </a:r>
            <a:r>
              <a:rPr lang="fr-FR" sz="1200" dirty="0">
                <a:hlinkClick r:id="rId3"/>
              </a:rPr>
              <a:t>http://www.lemonde.fr/biodiversite/article/2017/07/10/la-sixieme-extinction-de-masse-des-animaux-s-accelere-de-maniere-dramatique_5158718_1652692.html</a:t>
            </a:r>
            <a:r>
              <a:rPr lang="fr-FR" sz="1200" dirty="0"/>
              <a:t>, </a:t>
            </a:r>
          </a:p>
          <a:p>
            <a:r>
              <a:rPr lang="fr-FR" sz="1200" dirty="0"/>
              <a:t>c) </a:t>
            </a:r>
            <a:r>
              <a:rPr lang="fr-FR" sz="1200" dirty="0">
                <a:hlinkClick r:id="rId4"/>
              </a:rPr>
              <a:t>http://www.nationalgeographic.fr/environnement/lhomme-survivra-t-il-la-sixieme-extinction-massive</a:t>
            </a:r>
            <a:r>
              <a:rPr lang="fr-FR" sz="1200" dirty="0"/>
              <a:t>; </a:t>
            </a:r>
          </a:p>
          <a:p>
            <a:r>
              <a:rPr lang="fr-FR" sz="1200" dirty="0"/>
              <a:t>d) </a:t>
            </a:r>
            <a:r>
              <a:rPr lang="fr-FR" sz="1200" dirty="0">
                <a:hlinkClick r:id="rId5"/>
              </a:rPr>
              <a:t>https://fr.wikipedia.org/wiki/Extinction_de_l%27Holoc%C3%A8ne</a:t>
            </a:r>
            <a:r>
              <a:rPr lang="fr-FR" sz="1200" dirty="0"/>
              <a:t> </a:t>
            </a:r>
          </a:p>
        </p:txBody>
      </p:sp>
      <p:sp>
        <p:nvSpPr>
          <p:cNvPr id="6" name="ZoneTexte 5">
            <a:extLst>
              <a:ext uri="{FF2B5EF4-FFF2-40B4-BE49-F238E27FC236}">
                <a16:creationId xmlns:a16="http://schemas.microsoft.com/office/drawing/2014/main" id="{8D75A438-8921-4855-91A1-1026D6C9F972}"/>
              </a:ext>
            </a:extLst>
          </p:cNvPr>
          <p:cNvSpPr txBox="1"/>
          <p:nvPr/>
        </p:nvSpPr>
        <p:spPr>
          <a:xfrm>
            <a:off x="148451" y="554008"/>
            <a:ext cx="11818535" cy="1323439"/>
          </a:xfrm>
          <a:prstGeom prst="rect">
            <a:avLst/>
          </a:prstGeom>
          <a:noFill/>
        </p:spPr>
        <p:txBody>
          <a:bodyPr wrap="square" rtlCol="0">
            <a:spAutoFit/>
          </a:bodyPr>
          <a:lstStyle/>
          <a:p>
            <a:r>
              <a:rPr lang="fr-FR" sz="2000" dirty="0"/>
              <a:t>Les espèces de vertébrés reculent de manière massive sur Terre, à la fois en nombre d’animaux et en étendue. La sixième extinction commence par un déclin des populations d’animaux. Bien avant qu’une espèce disparaisse, elle voit son aire de répartition diminuer et sa population baisser. </a:t>
            </a:r>
            <a:r>
              <a:rPr lang="fr-FR" sz="2000" dirty="0">
                <a:solidFill>
                  <a:srgbClr val="FF0000"/>
                </a:solidFill>
              </a:rPr>
              <a:t>30% de ces espèces en déclin sont considérées comme communes</a:t>
            </a:r>
            <a:r>
              <a:rPr lang="fr-FR" sz="2000" dirty="0"/>
              <a:t>. Il reste 2 à 3 générations pour agir.  </a:t>
            </a:r>
          </a:p>
        </p:txBody>
      </p:sp>
      <p:pic>
        <p:nvPicPr>
          <p:cNvPr id="9" name="Image 8" descr="Une image contenant texte, carte&#10;&#10;Description générée avec un niveau de confiance très élevé">
            <a:extLst>
              <a:ext uri="{FF2B5EF4-FFF2-40B4-BE49-F238E27FC236}">
                <a16:creationId xmlns:a16="http://schemas.microsoft.com/office/drawing/2014/main" id="{68BC1058-76B6-4BD9-AC70-A2046F91F4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7929" y="1628286"/>
            <a:ext cx="4428727" cy="4196509"/>
          </a:xfrm>
          <a:prstGeom prst="rect">
            <a:avLst/>
          </a:prstGeom>
        </p:spPr>
      </p:pic>
      <p:sp>
        <p:nvSpPr>
          <p:cNvPr id="10" name="ZoneTexte 9">
            <a:extLst>
              <a:ext uri="{FF2B5EF4-FFF2-40B4-BE49-F238E27FC236}">
                <a16:creationId xmlns:a16="http://schemas.microsoft.com/office/drawing/2014/main" id="{7620E7AF-1F9E-4BD4-AC89-1904F103B9A3}"/>
              </a:ext>
            </a:extLst>
          </p:cNvPr>
          <p:cNvSpPr txBox="1"/>
          <p:nvPr/>
        </p:nvSpPr>
        <p:spPr>
          <a:xfrm>
            <a:off x="48781" y="1785769"/>
            <a:ext cx="7718239" cy="4401205"/>
          </a:xfrm>
          <a:prstGeom prst="rect">
            <a:avLst/>
          </a:prstGeom>
          <a:noFill/>
        </p:spPr>
        <p:txBody>
          <a:bodyPr wrap="square" rtlCol="0">
            <a:spAutoFit/>
          </a:bodyPr>
          <a:lstStyle/>
          <a:p>
            <a:pPr marL="285750" indent="-285750">
              <a:buFont typeface="Arial" panose="020B0604020202020204" pitchFamily="34" charset="0"/>
              <a:buChar char="•"/>
            </a:pPr>
            <a:r>
              <a:rPr lang="fr-FR" sz="2000" b="1" dirty="0">
                <a:solidFill>
                  <a:srgbClr val="FF0000"/>
                </a:solidFill>
              </a:rPr>
              <a:t>Ses causes sont multiples </a:t>
            </a:r>
            <a:r>
              <a:rPr lang="fr-FR" sz="2000" dirty="0">
                <a:solidFill>
                  <a:srgbClr val="FF0000"/>
                </a:solidFill>
              </a:rPr>
              <a:t>: </a:t>
            </a:r>
            <a:br>
              <a:rPr lang="fr-FR" sz="2000" dirty="0">
                <a:solidFill>
                  <a:srgbClr val="FF0000"/>
                </a:solidFill>
              </a:rPr>
            </a:br>
            <a:r>
              <a:rPr lang="fr-FR" sz="2000" dirty="0">
                <a:solidFill>
                  <a:srgbClr val="FF0000"/>
                </a:solidFill>
              </a:rPr>
              <a:t>Perte de son territoire, de ses ressources, pour la faune et la flore (à cause de la déforestation, de la surexploitation de ses ressources …). </a:t>
            </a:r>
            <a:br>
              <a:rPr lang="fr-FR" sz="2000" dirty="0">
                <a:solidFill>
                  <a:srgbClr val="FF0000"/>
                </a:solidFill>
              </a:rPr>
            </a:br>
            <a:r>
              <a:rPr lang="fr-FR" sz="2000" dirty="0">
                <a:solidFill>
                  <a:srgbClr val="FF0000"/>
                </a:solidFill>
              </a:rPr>
              <a:t>Les pratiques culturales, pastorales, destructrices de l’environnement (cultures sur </a:t>
            </a:r>
            <a:r>
              <a:rPr lang="fr-FR" dirty="0">
                <a:solidFill>
                  <a:srgbClr val="FF0000"/>
                </a:solidFill>
                <a:hlinkClick r:id="rId7" tooltip="Brûlis"/>
              </a:rPr>
              <a:t>brûlis</a:t>
            </a:r>
            <a:r>
              <a:rPr lang="fr-FR" sz="2000" dirty="0">
                <a:solidFill>
                  <a:srgbClr val="FF0000"/>
                </a:solidFill>
              </a:rPr>
              <a:t>, pesticides et engrais trop efficaces, surpâturage)</a:t>
            </a:r>
          </a:p>
          <a:p>
            <a:pPr marL="285750" indent="-285750">
              <a:buFont typeface="Arial" panose="020B0604020202020204" pitchFamily="34" charset="0"/>
              <a:buChar char="•"/>
            </a:pPr>
            <a:r>
              <a:rPr lang="fr-FR" sz="2000" dirty="0">
                <a:solidFill>
                  <a:srgbClr val="FF0000"/>
                </a:solidFill>
              </a:rPr>
              <a:t>La monoculture, les futaies monospécifiques (futaies régulières …)</a:t>
            </a:r>
          </a:p>
          <a:p>
            <a:pPr marL="285750" indent="-285750">
              <a:buFont typeface="Arial" panose="020B0604020202020204" pitchFamily="34" charset="0"/>
              <a:buChar char="•"/>
            </a:pPr>
            <a:r>
              <a:rPr lang="fr-FR" sz="2000" dirty="0">
                <a:solidFill>
                  <a:srgbClr val="FF0000"/>
                </a:solidFill>
              </a:rPr>
              <a:t>Le bétonnage (artificialisation) des sols, l’extension des villes, l’étalement urbain, les industries minières.</a:t>
            </a:r>
          </a:p>
          <a:p>
            <a:pPr marL="285750" indent="-285750">
              <a:buFont typeface="Arial" panose="020B0604020202020204" pitchFamily="34" charset="0"/>
              <a:buChar char="•"/>
            </a:pPr>
            <a:r>
              <a:rPr lang="fr-FR" sz="2000" dirty="0">
                <a:solidFill>
                  <a:srgbClr val="FF0000"/>
                </a:solidFill>
              </a:rPr>
              <a:t>Le réchauffement climatique (entrainant la désertification etc.), ayant des causes humaines (utilisation des énergies fossiles, source de CO2).</a:t>
            </a:r>
          </a:p>
          <a:p>
            <a:pPr marL="285750" indent="-285750">
              <a:buFont typeface="Arial" panose="020B0604020202020204" pitchFamily="34" charset="0"/>
              <a:buChar char="•"/>
            </a:pPr>
            <a:r>
              <a:rPr lang="fr-FR" sz="2000" dirty="0">
                <a:solidFill>
                  <a:srgbClr val="FF0000"/>
                </a:solidFill>
              </a:rPr>
              <a:t>L'introduction d'animaux domestiques, d’espèces (invasives …) et des maladies, par l’homme, dans de nouveaux territoires.</a:t>
            </a:r>
          </a:p>
          <a:p>
            <a:pPr marL="285750" indent="-285750">
              <a:buFont typeface="Arial" panose="020B0604020202020204" pitchFamily="34" charset="0"/>
              <a:buChar char="•"/>
            </a:pPr>
            <a:r>
              <a:rPr lang="fr-FR" sz="2000" dirty="0">
                <a:solidFill>
                  <a:srgbClr val="FF0000"/>
                </a:solidFill>
              </a:rPr>
              <a:t>La forte démographie humaine, obligeant à la mise en culture de territoires naturels (avec empiètement sur les réserves naturelles).</a:t>
            </a:r>
          </a:p>
        </p:txBody>
      </p:sp>
    </p:spTree>
    <p:extLst>
      <p:ext uri="{BB962C8B-B14F-4D97-AF65-F5344CB8AC3E}">
        <p14:creationId xmlns:p14="http://schemas.microsoft.com/office/powerpoint/2010/main" val="1076010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56BFB81-2D9E-443F-AB62-2700D43078FC}"/>
              </a:ext>
            </a:extLst>
          </p:cNvPr>
          <p:cNvSpPr>
            <a:spLocks noGrp="1"/>
          </p:cNvSpPr>
          <p:nvPr>
            <p:ph type="ftr" sz="quarter" idx="11"/>
          </p:nvPr>
        </p:nvSpPr>
        <p:spPr>
          <a:xfrm>
            <a:off x="9681882" y="6560429"/>
            <a:ext cx="2510118" cy="276999"/>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97A4FE58-7B22-48CF-AF1A-A8370CF91178}"/>
              </a:ext>
            </a:extLst>
          </p:cNvPr>
          <p:cNvSpPr>
            <a:spLocks noGrp="1"/>
          </p:cNvSpPr>
          <p:nvPr>
            <p:ph type="sldNum" sz="quarter" idx="12"/>
          </p:nvPr>
        </p:nvSpPr>
        <p:spPr>
          <a:xfrm>
            <a:off x="11360074" y="204712"/>
            <a:ext cx="660699" cy="322413"/>
          </a:xfrm>
        </p:spPr>
        <p:txBody>
          <a:bodyPr/>
          <a:lstStyle/>
          <a:p>
            <a:fld id="{35EDA842-B766-4C63-B8B3-538762B3ED5C}" type="slidenum">
              <a:rPr lang="fr-FR" smtClean="0"/>
              <a:t>14</a:t>
            </a:fld>
            <a:endParaRPr lang="fr-FR"/>
          </a:p>
        </p:txBody>
      </p:sp>
      <p:sp>
        <p:nvSpPr>
          <p:cNvPr id="4" name="ZoneTexte 3">
            <a:extLst>
              <a:ext uri="{FF2B5EF4-FFF2-40B4-BE49-F238E27FC236}">
                <a16:creationId xmlns:a16="http://schemas.microsoft.com/office/drawing/2014/main" id="{9CBBD9A1-1C3E-4872-8E5A-86D71579BF50}"/>
              </a:ext>
            </a:extLst>
          </p:cNvPr>
          <p:cNvSpPr txBox="1"/>
          <p:nvPr/>
        </p:nvSpPr>
        <p:spPr>
          <a:xfrm>
            <a:off x="204395" y="135085"/>
            <a:ext cx="8848448" cy="461665"/>
          </a:xfrm>
          <a:prstGeom prst="rect">
            <a:avLst/>
          </a:prstGeom>
          <a:noFill/>
        </p:spPr>
        <p:txBody>
          <a:bodyPr wrap="none" rtlCol="0">
            <a:spAutoFit/>
          </a:bodyPr>
          <a:lstStyle/>
          <a:p>
            <a:r>
              <a:rPr lang="fr-FR" sz="2400" b="1" dirty="0">
                <a:solidFill>
                  <a:srgbClr val="008000"/>
                </a:solidFill>
              </a:rPr>
              <a:t>Les problèmes environnementaux causés par la « révolution verte »</a:t>
            </a:r>
          </a:p>
        </p:txBody>
      </p:sp>
      <p:sp>
        <p:nvSpPr>
          <p:cNvPr id="5" name="Rectangle 4">
            <a:extLst>
              <a:ext uri="{FF2B5EF4-FFF2-40B4-BE49-F238E27FC236}">
                <a16:creationId xmlns:a16="http://schemas.microsoft.com/office/drawing/2014/main" id="{649BF56C-D3B4-44A4-9585-BA79EC33F8E1}"/>
              </a:ext>
            </a:extLst>
          </p:cNvPr>
          <p:cNvSpPr/>
          <p:nvPr/>
        </p:nvSpPr>
        <p:spPr>
          <a:xfrm>
            <a:off x="201256" y="596750"/>
            <a:ext cx="11819517" cy="6001643"/>
          </a:xfrm>
          <a:prstGeom prst="rect">
            <a:avLst/>
          </a:prstGeom>
        </p:spPr>
        <p:txBody>
          <a:bodyPr wrap="square">
            <a:spAutoFit/>
          </a:bodyPr>
          <a:lstStyle/>
          <a:p>
            <a:r>
              <a:rPr lang="fr-FR" sz="2400" dirty="0">
                <a:solidFill>
                  <a:srgbClr val="FF0000"/>
                </a:solidFill>
                <a:latin typeface="Calibri" panose="020F0502020204030204" pitchFamily="34" charset="0"/>
                <a:ea typeface="Calibri" panose="020F0502020204030204" pitchFamily="34" charset="0"/>
              </a:rPr>
              <a:t>Pour résumer d’une manière « caricaturale » les conséquences de la </a:t>
            </a:r>
            <a:r>
              <a:rPr lang="fr-FR" sz="2400" b="1" dirty="0">
                <a:solidFill>
                  <a:srgbClr val="FF0000"/>
                </a:solidFill>
              </a:rPr>
              <a:t>« révolution verte » :</a:t>
            </a:r>
            <a:r>
              <a:rPr lang="fr-FR" sz="2400" dirty="0">
                <a:solidFill>
                  <a:srgbClr val="FF0000"/>
                </a:solidFill>
                <a:latin typeface="Calibri" panose="020F0502020204030204" pitchFamily="34" charset="0"/>
                <a:ea typeface="Calibri" panose="020F0502020204030204" pitchFamily="34" charset="0"/>
              </a:rPr>
              <a:t> </a:t>
            </a:r>
          </a:p>
          <a:p>
            <a:r>
              <a:rPr lang="fr-FR" sz="2400" dirty="0">
                <a:solidFill>
                  <a:srgbClr val="FF0000"/>
                </a:solidFill>
                <a:latin typeface="Calibri" panose="020F0502020204030204" pitchFamily="34" charset="0"/>
                <a:ea typeface="Calibri" panose="020F0502020204030204" pitchFamily="34" charset="0"/>
              </a:rPr>
              <a:t>-&gt; Une énorme demande alimentaire, après la seconde guerre mondiale (années 50) (i.e. consommation de masse) a entrainé : </a:t>
            </a:r>
          </a:p>
          <a:p>
            <a:r>
              <a:rPr lang="fr-FR" sz="2400" dirty="0">
                <a:solidFill>
                  <a:srgbClr val="FF0000"/>
                </a:solidFill>
                <a:latin typeface="Calibri" panose="020F0502020204030204" pitchFamily="34" charset="0"/>
                <a:ea typeface="Calibri" panose="020F0502020204030204" pitchFamily="34" charset="0"/>
              </a:rPr>
              <a:t>-&gt; une agriculture intensive, la « révolution verte », avec utilisation de pesticides et d’engrais de synthèse</a:t>
            </a:r>
          </a:p>
          <a:p>
            <a:r>
              <a:rPr lang="fr-FR" sz="2400" dirty="0">
                <a:solidFill>
                  <a:srgbClr val="FF0000"/>
                </a:solidFill>
                <a:latin typeface="Calibri" panose="020F0502020204030204" pitchFamily="34" charset="0"/>
                <a:ea typeface="Calibri" panose="020F0502020204030204" pitchFamily="34" charset="0"/>
              </a:rPr>
              <a:t>-&gt; ce qui a favorisé la perte de la biodiversité (abeilles, insectes …), en particulier la perte de la microfaune dans les sols _ sols morts _ et la diminution de la fertilité naturelle des sols</a:t>
            </a:r>
          </a:p>
          <a:p>
            <a:r>
              <a:rPr lang="fr-FR" sz="2400" dirty="0">
                <a:solidFill>
                  <a:srgbClr val="FF0000"/>
                </a:solidFill>
                <a:latin typeface="Calibri" panose="020F0502020204030204" pitchFamily="34" charset="0"/>
                <a:ea typeface="Calibri" panose="020F0502020204030204" pitchFamily="34" charset="0"/>
              </a:rPr>
              <a:t>-&gt; ce qui a affaiblie la réserve minérale et organique des sols </a:t>
            </a:r>
          </a:p>
          <a:p>
            <a:r>
              <a:rPr lang="fr-FR" sz="2400" dirty="0">
                <a:solidFill>
                  <a:srgbClr val="FF0000"/>
                </a:solidFill>
                <a:latin typeface="Calibri" panose="020F0502020204030204" pitchFamily="34" charset="0"/>
                <a:ea typeface="Calibri" panose="020F0502020204030204" pitchFamily="34" charset="0"/>
              </a:rPr>
              <a:t>-&gt; ce qui a conduit à une faiblesse des rendements </a:t>
            </a:r>
          </a:p>
          <a:p>
            <a:r>
              <a:rPr lang="fr-FR" sz="2400" dirty="0">
                <a:solidFill>
                  <a:srgbClr val="FF0000"/>
                </a:solidFill>
                <a:latin typeface="Calibri" panose="020F0502020204030204" pitchFamily="34" charset="0"/>
                <a:ea typeface="Calibri" panose="020F0502020204030204" pitchFamily="34" charset="0"/>
              </a:rPr>
              <a:t>-&gt; conduisant à l’utilisation d’engrais chimiques pour booster la production de la terre </a:t>
            </a:r>
          </a:p>
          <a:p>
            <a:r>
              <a:rPr lang="fr-FR" sz="2400" dirty="0">
                <a:solidFill>
                  <a:srgbClr val="FF0000"/>
                </a:solidFill>
                <a:latin typeface="Calibri" panose="020F0502020204030204" pitchFamily="34" charset="0"/>
                <a:ea typeface="Calibri" panose="020F0502020204030204" pitchFamily="34" charset="0"/>
              </a:rPr>
              <a:t>-&gt; ce qui a rendu malade l’environnement, dont les rivières (+), la terre et les plantes </a:t>
            </a:r>
          </a:p>
          <a:p>
            <a:r>
              <a:rPr lang="fr-FR" sz="2400" dirty="0">
                <a:solidFill>
                  <a:srgbClr val="FF0000"/>
                </a:solidFill>
                <a:latin typeface="Calibri" panose="020F0502020204030204" pitchFamily="34" charset="0"/>
                <a:ea typeface="Calibri" panose="020F0502020204030204" pitchFamily="34" charset="0"/>
              </a:rPr>
              <a:t>-&gt; cela qui a favorisé les nuisibles (ravageurs des cultures) et adventices</a:t>
            </a:r>
          </a:p>
          <a:p>
            <a:r>
              <a:rPr lang="fr-FR" sz="2400" dirty="0">
                <a:solidFill>
                  <a:srgbClr val="FF0000"/>
                </a:solidFill>
                <a:latin typeface="Calibri" panose="020F0502020204030204" pitchFamily="34" charset="0"/>
                <a:ea typeface="Calibri" panose="020F0502020204030204" pitchFamily="34" charset="0"/>
              </a:rPr>
              <a:t>-&gt; ce qui nécessite l'utilisation de semences certifiées (F1 …), conduisant à la réduction de la diversité des semences, et des OGM (°) résistants aux pesticides (semences BT etc.) </a:t>
            </a:r>
          </a:p>
          <a:p>
            <a:r>
              <a:rPr lang="fr-FR" sz="2400" dirty="0">
                <a:solidFill>
                  <a:srgbClr val="FF0000"/>
                </a:solidFill>
                <a:latin typeface="Calibri" panose="020F0502020204030204" pitchFamily="34" charset="0"/>
                <a:ea typeface="Calibri" panose="020F0502020204030204" pitchFamily="34" charset="0"/>
              </a:rPr>
              <a:t>-&gt; Ce qui a accrédité le besoin d'utilisation des pesticides de synthèse, issu de la pétrochimie (chimie non durable et mauvais bilan carbone) ... </a:t>
            </a:r>
            <a:endParaRPr lang="fr-FR" sz="2400" dirty="0">
              <a:solidFill>
                <a:srgbClr val="FF0000"/>
              </a:solidFill>
            </a:endParaRPr>
          </a:p>
        </p:txBody>
      </p:sp>
      <p:sp>
        <p:nvSpPr>
          <p:cNvPr id="6" name="Rectangle 5">
            <a:extLst>
              <a:ext uri="{FF2B5EF4-FFF2-40B4-BE49-F238E27FC236}">
                <a16:creationId xmlns:a16="http://schemas.microsoft.com/office/drawing/2014/main" id="{32566B30-C8B5-4410-9029-94F5590D36DE}"/>
              </a:ext>
            </a:extLst>
          </p:cNvPr>
          <p:cNvSpPr/>
          <p:nvPr/>
        </p:nvSpPr>
        <p:spPr>
          <a:xfrm>
            <a:off x="6605802" y="6528810"/>
            <a:ext cx="2911182" cy="276999"/>
          </a:xfrm>
          <a:prstGeom prst="rect">
            <a:avLst/>
          </a:prstGeom>
        </p:spPr>
        <p:txBody>
          <a:bodyPr wrap="none">
            <a:spAutoFit/>
          </a:bodyPr>
          <a:lstStyle/>
          <a:p>
            <a:r>
              <a:rPr lang="fr-FR" sz="1200" dirty="0">
                <a:latin typeface="Calibri" panose="020F0502020204030204" pitchFamily="34" charset="0"/>
                <a:ea typeface="Calibri" panose="020F0502020204030204" pitchFamily="34" charset="0"/>
              </a:rPr>
              <a:t>(°) OGM : plantes génétiquement modifiées</a:t>
            </a:r>
            <a:endParaRPr lang="fr-FR" sz="1200" dirty="0"/>
          </a:p>
        </p:txBody>
      </p:sp>
      <p:sp>
        <p:nvSpPr>
          <p:cNvPr id="7" name="ZoneTexte 6">
            <a:extLst>
              <a:ext uri="{FF2B5EF4-FFF2-40B4-BE49-F238E27FC236}">
                <a16:creationId xmlns:a16="http://schemas.microsoft.com/office/drawing/2014/main" id="{CEDA2B72-F2D2-48E0-8100-4CB06B77529C}"/>
              </a:ext>
            </a:extLst>
          </p:cNvPr>
          <p:cNvSpPr txBox="1"/>
          <p:nvPr/>
        </p:nvSpPr>
        <p:spPr>
          <a:xfrm>
            <a:off x="494852" y="6560429"/>
            <a:ext cx="5615492" cy="276999"/>
          </a:xfrm>
          <a:prstGeom prst="rect">
            <a:avLst/>
          </a:prstGeom>
          <a:noFill/>
        </p:spPr>
        <p:txBody>
          <a:bodyPr wrap="square" rtlCol="0">
            <a:spAutoFit/>
          </a:bodyPr>
          <a:lstStyle/>
          <a:p>
            <a:r>
              <a:rPr lang="fr-FR" sz="1200" dirty="0"/>
              <a:t>(+) Eutrophisation, contamination par les pesticides, perturbateurs endocriniens …</a:t>
            </a:r>
          </a:p>
        </p:txBody>
      </p:sp>
    </p:spTree>
    <p:extLst>
      <p:ext uri="{BB962C8B-B14F-4D97-AF65-F5344CB8AC3E}">
        <p14:creationId xmlns:p14="http://schemas.microsoft.com/office/powerpoint/2010/main" val="425140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A3D3E68-64CB-42D7-89AB-4DDB9C4D5144}"/>
              </a:ext>
            </a:extLst>
          </p:cNvPr>
          <p:cNvSpPr>
            <a:spLocks noGrp="1"/>
          </p:cNvSpPr>
          <p:nvPr>
            <p:ph type="ftr" sz="quarter" idx="11"/>
          </p:nvPr>
        </p:nvSpPr>
        <p:spPr>
          <a:xfrm>
            <a:off x="5647765" y="6540649"/>
            <a:ext cx="2591696" cy="317351"/>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87ACB35B-247B-44D2-892B-65EB4E95F79F}"/>
              </a:ext>
            </a:extLst>
          </p:cNvPr>
          <p:cNvSpPr>
            <a:spLocks noGrp="1"/>
          </p:cNvSpPr>
          <p:nvPr>
            <p:ph type="sldNum" sz="quarter" idx="12"/>
          </p:nvPr>
        </p:nvSpPr>
        <p:spPr>
          <a:xfrm>
            <a:off x="11478408" y="138936"/>
            <a:ext cx="516367" cy="388189"/>
          </a:xfrm>
        </p:spPr>
        <p:txBody>
          <a:bodyPr/>
          <a:lstStyle/>
          <a:p>
            <a:fld id="{35EDA842-B766-4C63-B8B3-538762B3ED5C}" type="slidenum">
              <a:rPr lang="fr-FR" smtClean="0"/>
              <a:t>15</a:t>
            </a:fld>
            <a:endParaRPr lang="fr-FR"/>
          </a:p>
        </p:txBody>
      </p:sp>
      <p:sp>
        <p:nvSpPr>
          <p:cNvPr id="4" name="ZoneTexte 3">
            <a:extLst>
              <a:ext uri="{FF2B5EF4-FFF2-40B4-BE49-F238E27FC236}">
                <a16:creationId xmlns:a16="http://schemas.microsoft.com/office/drawing/2014/main" id="{B4F69090-6B1A-4EEE-8F57-D9A2045B3F8A}"/>
              </a:ext>
            </a:extLst>
          </p:cNvPr>
          <p:cNvSpPr txBox="1"/>
          <p:nvPr/>
        </p:nvSpPr>
        <p:spPr>
          <a:xfrm>
            <a:off x="301214" y="225911"/>
            <a:ext cx="11392348" cy="461665"/>
          </a:xfrm>
          <a:prstGeom prst="rect">
            <a:avLst/>
          </a:prstGeom>
          <a:noFill/>
        </p:spPr>
        <p:txBody>
          <a:bodyPr wrap="square" rtlCol="0">
            <a:spAutoFit/>
          </a:bodyPr>
          <a:lstStyle/>
          <a:p>
            <a:r>
              <a:rPr lang="fr-FR" sz="2400" b="1" dirty="0">
                <a:solidFill>
                  <a:srgbClr val="008000"/>
                </a:solidFill>
              </a:rPr>
              <a:t>La résistance à l’abandon du glyphosate et autres pesticides de synthèse</a:t>
            </a:r>
          </a:p>
        </p:txBody>
      </p:sp>
      <p:sp>
        <p:nvSpPr>
          <p:cNvPr id="5" name="Rectangle 4">
            <a:extLst>
              <a:ext uri="{FF2B5EF4-FFF2-40B4-BE49-F238E27FC236}">
                <a16:creationId xmlns:a16="http://schemas.microsoft.com/office/drawing/2014/main" id="{FA128D6C-5633-4E02-965A-9759363DDA2D}"/>
              </a:ext>
            </a:extLst>
          </p:cNvPr>
          <p:cNvSpPr/>
          <p:nvPr/>
        </p:nvSpPr>
        <p:spPr>
          <a:xfrm>
            <a:off x="301214" y="774551"/>
            <a:ext cx="8842786" cy="461665"/>
          </a:xfrm>
          <a:prstGeom prst="rect">
            <a:avLst/>
          </a:prstGeom>
        </p:spPr>
        <p:txBody>
          <a:bodyPr wrap="square">
            <a:spAutoFit/>
          </a:bodyPr>
          <a:lstStyle/>
          <a:p>
            <a:r>
              <a:rPr lang="fr-FR" sz="2400" dirty="0"/>
              <a:t>Ses partisans prônent ses vertus économiques et compétitives.</a:t>
            </a:r>
          </a:p>
        </p:txBody>
      </p:sp>
      <p:sp>
        <p:nvSpPr>
          <p:cNvPr id="6" name="Rectangle 5">
            <a:extLst>
              <a:ext uri="{FF2B5EF4-FFF2-40B4-BE49-F238E27FC236}">
                <a16:creationId xmlns:a16="http://schemas.microsoft.com/office/drawing/2014/main" id="{4E16B094-A3CA-44AF-B6F8-22BD1ABCA653}"/>
              </a:ext>
            </a:extLst>
          </p:cNvPr>
          <p:cNvSpPr/>
          <p:nvPr/>
        </p:nvSpPr>
        <p:spPr>
          <a:xfrm>
            <a:off x="387275" y="1323192"/>
            <a:ext cx="11607501" cy="2677656"/>
          </a:xfrm>
          <a:prstGeom prst="rect">
            <a:avLst/>
          </a:prstGeom>
        </p:spPr>
        <p:txBody>
          <a:bodyPr wrap="square">
            <a:spAutoFit/>
          </a:bodyPr>
          <a:lstStyle/>
          <a:p>
            <a:r>
              <a:rPr lang="fr-FR" sz="2400" dirty="0"/>
              <a:t>À l'appel de la FDSEA, 250 agriculteurs en colère se sont rassemblés, le 22 sept. 2017, aux Champs-Elysées</a:t>
            </a:r>
            <a:r>
              <a:rPr lang="fr-FR" dirty="0"/>
              <a:t> </a:t>
            </a:r>
            <a:r>
              <a:rPr lang="fr-FR" sz="2400" dirty="0"/>
              <a:t>à Paris, </a:t>
            </a:r>
            <a:r>
              <a:rPr lang="fr-FR" sz="2400" b="1" dirty="0"/>
              <a:t>pour dénoncer l'opposition de la France à l'utilisation de cet herbicide très utilisé dans le monde</a:t>
            </a:r>
            <a:r>
              <a:rPr lang="fr-FR" sz="2400" dirty="0"/>
              <a:t>.</a:t>
            </a:r>
          </a:p>
          <a:p>
            <a:r>
              <a:rPr lang="fr-FR" sz="2400" dirty="0"/>
              <a:t>Si l’on enlève le glyphosate, cela conduit à des pertes de rendements agricoles et à un surcoût estimé à 1 milliard par an, selon ces agriculteurs.</a:t>
            </a:r>
          </a:p>
          <a:p>
            <a:r>
              <a:rPr lang="fr-FR" sz="2400" dirty="0">
                <a:solidFill>
                  <a:srgbClr val="FF0000"/>
                </a:solidFill>
              </a:rPr>
              <a:t>Le modèle de l’agriculture bio ne semble pas compatible avec  la grande production (ou à de grands rendements ou à une forte productivité), selon eux.</a:t>
            </a:r>
          </a:p>
        </p:txBody>
      </p:sp>
      <p:sp>
        <p:nvSpPr>
          <p:cNvPr id="7" name="ZoneTexte 6">
            <a:extLst>
              <a:ext uri="{FF2B5EF4-FFF2-40B4-BE49-F238E27FC236}">
                <a16:creationId xmlns:a16="http://schemas.microsoft.com/office/drawing/2014/main" id="{AA212478-023F-4FB5-9C93-54ED9B90DA01}"/>
              </a:ext>
            </a:extLst>
          </p:cNvPr>
          <p:cNvSpPr txBox="1"/>
          <p:nvPr/>
        </p:nvSpPr>
        <p:spPr>
          <a:xfrm>
            <a:off x="236667" y="5894318"/>
            <a:ext cx="11908715" cy="646331"/>
          </a:xfrm>
          <a:prstGeom prst="rect">
            <a:avLst/>
          </a:prstGeom>
          <a:noFill/>
        </p:spPr>
        <p:txBody>
          <a:bodyPr wrap="square" rtlCol="0">
            <a:spAutoFit/>
          </a:bodyPr>
          <a:lstStyle/>
          <a:p>
            <a:r>
              <a:rPr lang="fr-FR" sz="1200" dirty="0"/>
              <a:t>Sources : a) </a:t>
            </a:r>
            <a:r>
              <a:rPr lang="fr-FR" sz="1200" dirty="0">
                <a:hlinkClick r:id="rId2"/>
              </a:rPr>
              <a:t>http://www.lefigaro.fr/social/2017/09/22/20011-20170922ARTFIG00053-glyphosate-des-agriculteurs-manifestent-sur-les-champs-elysees.php</a:t>
            </a:r>
            <a:r>
              <a:rPr lang="fr-FR" sz="1200" dirty="0"/>
              <a:t>, </a:t>
            </a:r>
          </a:p>
          <a:p>
            <a:r>
              <a:rPr lang="fr-FR" sz="1200" dirty="0"/>
              <a:t>b) </a:t>
            </a:r>
            <a:r>
              <a:rPr lang="fr-FR" sz="1200" dirty="0">
                <a:hlinkClick r:id="rId3"/>
              </a:rPr>
              <a:t>http://www.leparisien.fr/economie/paris-des-agriculteurs-en-colere-bloquent-l-acces-aux-champs-elysees-22-09-2017-7277658.php</a:t>
            </a:r>
            <a:r>
              <a:rPr lang="fr-FR" sz="1200" dirty="0"/>
              <a:t> </a:t>
            </a:r>
          </a:p>
          <a:p>
            <a:r>
              <a:rPr lang="fr-FR" sz="1200" dirty="0"/>
              <a:t>c) </a:t>
            </a:r>
            <a:r>
              <a:rPr lang="fr-FR" sz="1200" dirty="0">
                <a:hlinkClick r:id="rId4"/>
              </a:rPr>
              <a:t>http://www.lemonde.fr/planete/article/2017/09/22/des-agriculteurs-bloquent-l-acces-aux-champs-elysees-pour-denoncer-l-interdiction-prochaine-du-glyphosate_5189447_3244.html</a:t>
            </a:r>
            <a:r>
              <a:rPr lang="fr-FR" sz="1200" dirty="0"/>
              <a:t> </a:t>
            </a:r>
          </a:p>
        </p:txBody>
      </p:sp>
      <p:pic>
        <p:nvPicPr>
          <p:cNvPr id="9" name="Image 8" descr="Une image contenant personne, extérieur, arbre&#10;&#10;Description générée avec un niveau de confiance élevé">
            <a:extLst>
              <a:ext uri="{FF2B5EF4-FFF2-40B4-BE49-F238E27FC236}">
                <a16:creationId xmlns:a16="http://schemas.microsoft.com/office/drawing/2014/main" id="{7725A4BF-225A-450D-9246-41B6CC9B4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9887" y="4028638"/>
            <a:ext cx="2705100" cy="1685925"/>
          </a:xfrm>
          <a:prstGeom prst="rect">
            <a:avLst/>
          </a:prstGeom>
        </p:spPr>
      </p:pic>
      <p:pic>
        <p:nvPicPr>
          <p:cNvPr id="11" name="Image 10">
            <a:extLst>
              <a:ext uri="{FF2B5EF4-FFF2-40B4-BE49-F238E27FC236}">
                <a16:creationId xmlns:a16="http://schemas.microsoft.com/office/drawing/2014/main" id="{8AF7EFD6-6C18-4438-85CE-041847C53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7388" y="4108344"/>
            <a:ext cx="2857500" cy="1600200"/>
          </a:xfrm>
          <a:prstGeom prst="rect">
            <a:avLst/>
          </a:prstGeom>
        </p:spPr>
      </p:pic>
      <p:pic>
        <p:nvPicPr>
          <p:cNvPr id="13" name="Image 12" descr="Une image contenant extérieur, vache, mammifère, bâtiment&#10;&#10;Description générée avec un niveau de confiance très élevé">
            <a:extLst>
              <a:ext uri="{FF2B5EF4-FFF2-40B4-BE49-F238E27FC236}">
                <a16:creationId xmlns:a16="http://schemas.microsoft.com/office/drawing/2014/main" id="{35B4291F-05B7-4BEF-B541-BF1A03815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3893" y="4071500"/>
            <a:ext cx="2705100" cy="1685925"/>
          </a:xfrm>
          <a:prstGeom prst="rect">
            <a:avLst/>
          </a:prstGeom>
        </p:spPr>
      </p:pic>
      <p:pic>
        <p:nvPicPr>
          <p:cNvPr id="15" name="Image 14" descr="Une image contenant extérieur, ciel, personne, rue&#10;&#10;Description générée avec un niveau de confiance très élevé">
            <a:extLst>
              <a:ext uri="{FF2B5EF4-FFF2-40B4-BE49-F238E27FC236}">
                <a16:creationId xmlns:a16="http://schemas.microsoft.com/office/drawing/2014/main" id="{CDE4F566-72E1-429A-9D3D-3B43EA8C90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275" y="4000063"/>
            <a:ext cx="2286000" cy="1714500"/>
          </a:xfrm>
          <a:prstGeom prst="rect">
            <a:avLst/>
          </a:prstGeom>
        </p:spPr>
      </p:pic>
    </p:spTree>
    <p:extLst>
      <p:ext uri="{BB962C8B-B14F-4D97-AF65-F5344CB8AC3E}">
        <p14:creationId xmlns:p14="http://schemas.microsoft.com/office/powerpoint/2010/main" val="296960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7DB7B5C-5643-4F1F-9549-88D10E5A4969}"/>
              </a:ext>
            </a:extLst>
          </p:cNvPr>
          <p:cNvSpPr>
            <a:spLocks noGrp="1"/>
          </p:cNvSpPr>
          <p:nvPr>
            <p:ph type="ftr" sz="quarter" idx="11"/>
          </p:nvPr>
        </p:nvSpPr>
        <p:spPr>
          <a:xfrm>
            <a:off x="9346154" y="6465346"/>
            <a:ext cx="2656242" cy="392654"/>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9251B3D5-B7DD-41E5-82BF-185BFC61FAED}"/>
              </a:ext>
            </a:extLst>
          </p:cNvPr>
          <p:cNvSpPr>
            <a:spLocks noGrp="1"/>
          </p:cNvSpPr>
          <p:nvPr>
            <p:ph type="sldNum" sz="quarter" idx="12"/>
          </p:nvPr>
        </p:nvSpPr>
        <p:spPr>
          <a:xfrm>
            <a:off x="11230311" y="118074"/>
            <a:ext cx="617668" cy="395979"/>
          </a:xfrm>
        </p:spPr>
        <p:txBody>
          <a:bodyPr/>
          <a:lstStyle/>
          <a:p>
            <a:fld id="{35EDA842-B766-4C63-B8B3-538762B3ED5C}" type="slidenum">
              <a:rPr lang="fr-FR" smtClean="0"/>
              <a:t>16</a:t>
            </a:fld>
            <a:endParaRPr lang="fr-FR"/>
          </a:p>
        </p:txBody>
      </p:sp>
      <p:sp>
        <p:nvSpPr>
          <p:cNvPr id="4" name="ZoneTexte 3">
            <a:extLst>
              <a:ext uri="{FF2B5EF4-FFF2-40B4-BE49-F238E27FC236}">
                <a16:creationId xmlns:a16="http://schemas.microsoft.com/office/drawing/2014/main" id="{B615E5D5-9591-4FA7-A3F7-8A1364BB6203}"/>
              </a:ext>
            </a:extLst>
          </p:cNvPr>
          <p:cNvSpPr txBox="1"/>
          <p:nvPr/>
        </p:nvSpPr>
        <p:spPr>
          <a:xfrm>
            <a:off x="301214" y="225911"/>
            <a:ext cx="11392348" cy="461665"/>
          </a:xfrm>
          <a:prstGeom prst="rect">
            <a:avLst/>
          </a:prstGeom>
          <a:noFill/>
        </p:spPr>
        <p:txBody>
          <a:bodyPr wrap="square" rtlCol="0">
            <a:spAutoFit/>
          </a:bodyPr>
          <a:lstStyle/>
          <a:p>
            <a:r>
              <a:rPr lang="fr-FR" sz="2400" b="1" dirty="0">
                <a:solidFill>
                  <a:srgbClr val="008000"/>
                </a:solidFill>
              </a:rPr>
              <a:t>La mauvaise image de l’agriculture bio (AB) chez les agriculteurs conventionnels</a:t>
            </a:r>
          </a:p>
        </p:txBody>
      </p:sp>
      <p:sp>
        <p:nvSpPr>
          <p:cNvPr id="5" name="ZoneTexte 4">
            <a:extLst>
              <a:ext uri="{FF2B5EF4-FFF2-40B4-BE49-F238E27FC236}">
                <a16:creationId xmlns:a16="http://schemas.microsoft.com/office/drawing/2014/main" id="{EAC78A6F-B92B-40FF-90E5-6AC3249E4BD6}"/>
              </a:ext>
            </a:extLst>
          </p:cNvPr>
          <p:cNvSpPr txBox="1"/>
          <p:nvPr/>
        </p:nvSpPr>
        <p:spPr>
          <a:xfrm>
            <a:off x="301214" y="687576"/>
            <a:ext cx="11701182" cy="6001643"/>
          </a:xfrm>
          <a:prstGeom prst="rect">
            <a:avLst/>
          </a:prstGeom>
          <a:noFill/>
        </p:spPr>
        <p:txBody>
          <a:bodyPr wrap="square" rtlCol="0">
            <a:spAutoFit/>
          </a:bodyPr>
          <a:lstStyle/>
          <a:p>
            <a:pPr marL="342900" indent="-342900">
              <a:buFont typeface="Arial" panose="020B0604020202020204" pitchFamily="34" charset="0"/>
              <a:buChar char="•"/>
            </a:pPr>
            <a:r>
              <a:rPr lang="fr-FR" sz="2400" dirty="0"/>
              <a:t>Si certaines formes d’agricultures bio ont fait l’objet d’évaluation scientifiques par l’INRA, comme à la Ferme du Bec </a:t>
            </a:r>
            <a:r>
              <a:rPr lang="fr-FR" sz="2400" dirty="0" err="1"/>
              <a:t>Hellouin</a:t>
            </a:r>
            <a:r>
              <a:rPr lang="fr-FR" sz="2400" dirty="0"/>
              <a:t>, </a:t>
            </a:r>
            <a:r>
              <a:rPr lang="fr-FR" sz="2400" dirty="0">
                <a:solidFill>
                  <a:srgbClr val="FF0000"/>
                </a:solidFill>
              </a:rPr>
              <a:t>l’agriculture biologie, en général, est loin est loin de reposer sur des normes et bases scientifiques</a:t>
            </a:r>
            <a:r>
              <a:rPr lang="fr-FR" sz="2400" dirty="0"/>
              <a:t>. Elle est un peu une auberge espagnole.</a:t>
            </a:r>
          </a:p>
          <a:p>
            <a:pPr marL="342900" indent="-342900">
              <a:buFont typeface="Arial" panose="020B0604020202020204" pitchFamily="34" charset="0"/>
              <a:buChar char="•"/>
            </a:pPr>
            <a:r>
              <a:rPr lang="fr-FR" sz="2400" dirty="0"/>
              <a:t>Si certaines pratiques essayent de suivre une approche rigoureuse scientifiquement, certaines sont plus farfelues, sans aucune preuve scientifique, comme l’</a:t>
            </a:r>
            <a:r>
              <a:rPr lang="fr-FR" sz="2400" b="1" dirty="0">
                <a:solidFill>
                  <a:srgbClr val="FF0000"/>
                </a:solidFill>
              </a:rPr>
              <a:t>agriculture</a:t>
            </a:r>
            <a:r>
              <a:rPr lang="fr-FR" sz="2400" dirty="0"/>
              <a:t> </a:t>
            </a:r>
            <a:r>
              <a:rPr lang="fr-FR" sz="2400" b="1" dirty="0">
                <a:solidFill>
                  <a:srgbClr val="FF0000"/>
                </a:solidFill>
              </a:rPr>
              <a:t>biodynamique</a:t>
            </a:r>
            <a:r>
              <a:rPr lang="fr-FR" sz="2400" dirty="0"/>
              <a:t> (qui se base sur d’hypothétiques influences cosmiques) (°).</a:t>
            </a:r>
          </a:p>
          <a:p>
            <a:pPr marL="342900" indent="-342900">
              <a:buFont typeface="Arial" panose="020B0604020202020204" pitchFamily="34" charset="0"/>
              <a:buChar char="•"/>
            </a:pPr>
            <a:r>
              <a:rPr lang="fr-FR" sz="2400" dirty="0"/>
              <a:t>Si l’AB a une obligation de moyens, </a:t>
            </a:r>
            <a:r>
              <a:rPr lang="fr-FR" sz="2400" dirty="0">
                <a:solidFill>
                  <a:srgbClr val="FF0000"/>
                </a:solidFill>
              </a:rPr>
              <a:t>elle n’est pas tenue à une obligation de résultats</a:t>
            </a:r>
            <a:r>
              <a:rPr lang="fr-FR" sz="2400" dirty="0"/>
              <a:t>. On ne sait pas toujours </a:t>
            </a:r>
            <a:r>
              <a:rPr lang="fr-FR" sz="2400" dirty="0">
                <a:solidFill>
                  <a:srgbClr val="FF0000"/>
                </a:solidFill>
              </a:rPr>
              <a:t>sa réelle (ou son seuil de) rentabilité et son surcoût en travail humain </a:t>
            </a:r>
            <a:r>
              <a:rPr lang="fr-FR" sz="2400" dirty="0"/>
              <a:t>(en pénibilité, en nombre d’employés, relativement à la même productivité agricole). </a:t>
            </a:r>
          </a:p>
          <a:p>
            <a:pPr marL="342900" indent="-342900">
              <a:buFont typeface="Arial" panose="020B0604020202020204" pitchFamily="34" charset="0"/>
              <a:buChar char="•"/>
            </a:pPr>
            <a:r>
              <a:rPr lang="fr-FR" sz="2400" dirty="0"/>
              <a:t>A priori certains modèles d’AB semblent rentables financièrement (</a:t>
            </a:r>
            <a:r>
              <a:rPr lang="fr-FR" sz="2400" dirty="0">
                <a:hlinkClick r:id="rId2"/>
              </a:rPr>
              <a:t>Ferme du Bec </a:t>
            </a:r>
            <a:r>
              <a:rPr lang="fr-FR" sz="2400" dirty="0" err="1">
                <a:hlinkClick r:id="rId2"/>
              </a:rPr>
              <a:t>Hellouin</a:t>
            </a:r>
            <a:r>
              <a:rPr lang="fr-FR" sz="2400" dirty="0"/>
              <a:t>, </a:t>
            </a:r>
            <a:r>
              <a:rPr lang="fr-FR" sz="2400" u="sng" dirty="0">
                <a:hlinkClick r:id="rId3"/>
              </a:rPr>
              <a:t>Mouvement Colibris</a:t>
            </a:r>
            <a:r>
              <a:rPr lang="fr-FR" sz="2400" u="sng" dirty="0"/>
              <a:t> </a:t>
            </a:r>
            <a:r>
              <a:rPr lang="fr-FR" sz="2400" dirty="0"/>
              <a:t>de Pierre Rabhi, </a:t>
            </a:r>
            <a:r>
              <a:rPr lang="fr-FR" sz="2400" u="sng" dirty="0">
                <a:hlinkClick r:id="rId4"/>
              </a:rPr>
              <a:t>Les Fermes Miracle</a:t>
            </a:r>
            <a:r>
              <a:rPr lang="fr-FR" sz="2400" dirty="0"/>
              <a:t> au Québec, </a:t>
            </a:r>
            <a:r>
              <a:rPr lang="fr-FR" sz="2400" u="sng" dirty="0">
                <a:hlinkClick r:id="rId5"/>
              </a:rPr>
              <a:t>Le </a:t>
            </a:r>
            <a:r>
              <a:rPr lang="fr-FR" sz="2400" u="sng" dirty="0" err="1">
                <a:hlinkClick r:id="rId5"/>
              </a:rPr>
              <a:t>Krameterhof</a:t>
            </a:r>
            <a:r>
              <a:rPr lang="fr-FR" sz="2400" dirty="0"/>
              <a:t> …) mais quelle est la part, dans leur revenu global, des revenus obtenus grâce aux formations payantes dispensées par ces fermes ?). </a:t>
            </a:r>
            <a:r>
              <a:rPr lang="fr-FR" sz="2300" dirty="0"/>
              <a:t>Sans ce revenu, ces fermes peuvent-elles s’en sortir ?</a:t>
            </a:r>
          </a:p>
          <a:p>
            <a:pPr marL="342900" indent="-342900">
              <a:buFont typeface="Arial" panose="020B0604020202020204" pitchFamily="34" charset="0"/>
              <a:buChar char="•"/>
            </a:pPr>
            <a:r>
              <a:rPr lang="fr-FR" sz="2400" dirty="0"/>
              <a:t>Il ne semblerait pas qu’il y ait un itinéraire technique validée scientifiquement permettant à l’agriculteur conventionnel de passer à l’agriculture bio, sans risque, et sans une perte de profit et sans une augmentation des heures de travail … substantielles.</a:t>
            </a:r>
          </a:p>
        </p:txBody>
      </p:sp>
      <p:sp>
        <p:nvSpPr>
          <p:cNvPr id="6" name="ZoneTexte 5">
            <a:extLst>
              <a:ext uri="{FF2B5EF4-FFF2-40B4-BE49-F238E27FC236}">
                <a16:creationId xmlns:a16="http://schemas.microsoft.com/office/drawing/2014/main" id="{2CAF79DD-CFD6-4AC9-8323-C91CD7ADEE1C}"/>
              </a:ext>
            </a:extLst>
          </p:cNvPr>
          <p:cNvSpPr txBox="1"/>
          <p:nvPr/>
        </p:nvSpPr>
        <p:spPr>
          <a:xfrm>
            <a:off x="211407" y="6574276"/>
            <a:ext cx="4612277" cy="283724"/>
          </a:xfrm>
          <a:prstGeom prst="rect">
            <a:avLst/>
          </a:prstGeom>
          <a:noFill/>
        </p:spPr>
        <p:txBody>
          <a:bodyPr wrap="square" rtlCol="0">
            <a:spAutoFit/>
          </a:bodyPr>
          <a:lstStyle/>
          <a:p>
            <a:r>
              <a:rPr lang="fr-FR" sz="1200" dirty="0"/>
              <a:t>Sources : a) (°) </a:t>
            </a:r>
            <a:r>
              <a:rPr lang="fr-FR" sz="1200" dirty="0">
                <a:hlinkClick r:id="rId6"/>
              </a:rPr>
              <a:t>https://fr.wikipedia.org/wiki/Agriculture_biodynamique</a:t>
            </a:r>
            <a:r>
              <a:rPr lang="fr-FR" sz="1200" dirty="0"/>
              <a:t>, </a:t>
            </a:r>
          </a:p>
        </p:txBody>
      </p:sp>
    </p:spTree>
    <p:extLst>
      <p:ext uri="{BB962C8B-B14F-4D97-AF65-F5344CB8AC3E}">
        <p14:creationId xmlns:p14="http://schemas.microsoft.com/office/powerpoint/2010/main" val="216231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66BCD1A-02D4-4B50-923E-7C040CC7CDAC}"/>
              </a:ext>
            </a:extLst>
          </p:cNvPr>
          <p:cNvSpPr>
            <a:spLocks noGrp="1"/>
          </p:cNvSpPr>
          <p:nvPr>
            <p:ph type="ftr" sz="quarter" idx="11"/>
          </p:nvPr>
        </p:nvSpPr>
        <p:spPr>
          <a:xfrm>
            <a:off x="5637007" y="6529892"/>
            <a:ext cx="2527150" cy="328108"/>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35954838-9B28-4463-9691-1E5F0E6BA95D}"/>
              </a:ext>
            </a:extLst>
          </p:cNvPr>
          <p:cNvSpPr>
            <a:spLocks noGrp="1"/>
          </p:cNvSpPr>
          <p:nvPr>
            <p:ph type="sldNum" sz="quarter" idx="12"/>
          </p:nvPr>
        </p:nvSpPr>
        <p:spPr>
          <a:xfrm>
            <a:off x="11624534" y="78733"/>
            <a:ext cx="456304" cy="342190"/>
          </a:xfrm>
        </p:spPr>
        <p:txBody>
          <a:bodyPr/>
          <a:lstStyle/>
          <a:p>
            <a:fld id="{35EDA842-B766-4C63-B8B3-538762B3ED5C}" type="slidenum">
              <a:rPr lang="fr-FR" smtClean="0"/>
              <a:t>17</a:t>
            </a:fld>
            <a:endParaRPr lang="fr-FR"/>
          </a:p>
        </p:txBody>
      </p:sp>
      <p:sp>
        <p:nvSpPr>
          <p:cNvPr id="4" name="ZoneTexte 3">
            <a:extLst>
              <a:ext uri="{FF2B5EF4-FFF2-40B4-BE49-F238E27FC236}">
                <a16:creationId xmlns:a16="http://schemas.microsoft.com/office/drawing/2014/main" id="{AD648EA8-BC2D-48FF-8CDC-46BBE2FCF726}"/>
              </a:ext>
            </a:extLst>
          </p:cNvPr>
          <p:cNvSpPr txBox="1"/>
          <p:nvPr/>
        </p:nvSpPr>
        <p:spPr>
          <a:xfrm>
            <a:off x="129092" y="116570"/>
            <a:ext cx="6070701" cy="461665"/>
          </a:xfrm>
          <a:prstGeom prst="rect">
            <a:avLst/>
          </a:prstGeom>
          <a:noFill/>
        </p:spPr>
        <p:txBody>
          <a:bodyPr wrap="none" rtlCol="0">
            <a:spAutoFit/>
          </a:bodyPr>
          <a:lstStyle/>
          <a:p>
            <a:r>
              <a:rPr lang="fr-FR" sz="2400" b="1" dirty="0">
                <a:solidFill>
                  <a:srgbClr val="008000"/>
                </a:solidFill>
              </a:rPr>
              <a:t>Le point de vue des industriels de l’agrochimie</a:t>
            </a:r>
          </a:p>
        </p:txBody>
      </p:sp>
      <p:sp>
        <p:nvSpPr>
          <p:cNvPr id="5" name="ZoneTexte 4">
            <a:extLst>
              <a:ext uri="{FF2B5EF4-FFF2-40B4-BE49-F238E27FC236}">
                <a16:creationId xmlns:a16="http://schemas.microsoft.com/office/drawing/2014/main" id="{5A9DFFA7-8D05-4DA7-B796-3C25EFE99B7D}"/>
              </a:ext>
            </a:extLst>
          </p:cNvPr>
          <p:cNvSpPr txBox="1"/>
          <p:nvPr/>
        </p:nvSpPr>
        <p:spPr>
          <a:xfrm>
            <a:off x="139849" y="484094"/>
            <a:ext cx="11940989" cy="5101045"/>
          </a:xfrm>
          <a:prstGeom prst="rect">
            <a:avLst/>
          </a:prstGeom>
          <a:noFill/>
        </p:spPr>
        <p:txBody>
          <a:bodyPr wrap="square" rtlCol="0">
            <a:spAutoFit/>
          </a:bodyPr>
          <a:lstStyle/>
          <a:p>
            <a:r>
              <a:rPr lang="fr-FR" dirty="0"/>
              <a:t>Le directeur général de Syngenta, Erik </a:t>
            </a:r>
            <a:r>
              <a:rPr lang="fr-FR" dirty="0" err="1"/>
              <a:t>Fyrwald</a:t>
            </a:r>
            <a:r>
              <a:rPr lang="fr-FR" dirty="0"/>
              <a:t> (°), «L’agriculture bio ne produira jamais assez pour nourrir le monde»</a:t>
            </a:r>
          </a:p>
          <a:p>
            <a:r>
              <a:rPr lang="fr-FR" dirty="0"/>
              <a:t>Si les </a:t>
            </a:r>
            <a:r>
              <a:rPr lang="fr-FR" dirty="0" err="1"/>
              <a:t>néonicotinoides</a:t>
            </a:r>
            <a:r>
              <a:rPr lang="fr-FR" dirty="0"/>
              <a:t> étaient interdits</a:t>
            </a:r>
            <a:r>
              <a:rPr lang="fr-FR" dirty="0">
                <a:solidFill>
                  <a:srgbClr val="FF0000"/>
                </a:solidFill>
              </a:rPr>
              <a:t>, les agriculteurs devraient utiliser d’anciens pesticides moins ciblés qui seraient [plus] nocifs pour l’environnement</a:t>
            </a:r>
            <a:r>
              <a:rPr lang="fr-FR" dirty="0"/>
              <a:t>. Il y a de nombreux facteurs qui affectent la santé des abeilles. Le rôle des pesticides néonicotinoïdes reste modeste. Une étude de la Commission européenne qui se base sur des études de terrain et des rapports d’apiculteurs montre qu’en effet, des maladies comme le </a:t>
            </a:r>
            <a:r>
              <a:rPr lang="fr-FR" dirty="0" err="1"/>
              <a:t>Faulbrut</a:t>
            </a:r>
            <a:r>
              <a:rPr lang="fr-FR" dirty="0"/>
              <a:t> américain ou des parasites comme l’acarien Varroa et le manque de bonne nourriture ont des effets bien plus néfastes sur les abeilles.</a:t>
            </a:r>
          </a:p>
          <a:p>
            <a:r>
              <a:rPr lang="fr-FR" dirty="0"/>
              <a:t>[On peut bannir le glyphosate mais il faut les replacer par ] d’autres herbicides, </a:t>
            </a:r>
            <a:r>
              <a:rPr lang="fr-FR" dirty="0">
                <a:solidFill>
                  <a:srgbClr val="FF0000"/>
                </a:solidFill>
              </a:rPr>
              <a:t>moins efficaces et plus sélectifs. Et ils doivent être utilisés différemment</a:t>
            </a:r>
            <a:r>
              <a:rPr lang="fr-FR" dirty="0"/>
              <a:t>. </a:t>
            </a:r>
          </a:p>
          <a:p>
            <a:r>
              <a:rPr lang="fr-FR" dirty="0"/>
              <a:t>[En réponse à l’accusation que des </a:t>
            </a:r>
            <a:r>
              <a:rPr lang="fr-FR" b="1" dirty="0"/>
              <a:t>concentrations incroyables de cet herbicide dans le fleuve Mississipi ont abouti à la destruction de la vie marine dans le Golfe du Mexique</a:t>
            </a:r>
            <a:r>
              <a:rPr lang="fr-FR" dirty="0"/>
              <a:t>], le vrai problème est la concentration considérable de fertilisants qui favorisent l’apparition d’algues, qui retiennent le soleil et qui provoquent en effet la disparition d’espèces marines.</a:t>
            </a:r>
          </a:p>
          <a:p>
            <a:r>
              <a:rPr lang="fr-FR" dirty="0"/>
              <a:t>Si l’objectif est à la fois de nourrir la population mondiale et de pratiquer une agriculture véritablement durable, on ne devrait pas miser sur une seule façon de cultiver. 95% des gens assimilent agriculture bio et agriculture durable. Avec comme corollaire de vouloir remplacer tous les produits chimiques par des pesticides organiques. </a:t>
            </a:r>
            <a:r>
              <a:rPr lang="fr-FR" dirty="0">
                <a:solidFill>
                  <a:srgbClr val="FF0000"/>
                </a:solidFill>
              </a:rPr>
              <a:t>Or tout ce qui est naturel n’est pas forcément bon pour la santé et pour l’environnement</a:t>
            </a:r>
            <a:r>
              <a:rPr lang="fr-FR" dirty="0"/>
              <a:t>. La ciguë est un produit naturel, mais c’est aussi un poison.</a:t>
            </a:r>
          </a:p>
          <a:p>
            <a:r>
              <a:rPr lang="fr-FR" dirty="0">
                <a:solidFill>
                  <a:srgbClr val="FF0000"/>
                </a:solidFill>
              </a:rPr>
              <a:t>Les consommateurs ne savent souvent pas que l’industrie organique utilise des pesticides</a:t>
            </a:r>
            <a:r>
              <a:rPr lang="fr-FR" dirty="0"/>
              <a:t> (+).  La plupart des gens pensent que ces produits ont une meilleure valeur nutritive. Des études menées par les gouvernements ne démontrent pas de bénéfices additionnels. Les OGM peuvent contribuer à diminuer les émissions de gaz à effet de serre.</a:t>
            </a:r>
          </a:p>
        </p:txBody>
      </p:sp>
      <p:sp>
        <p:nvSpPr>
          <p:cNvPr id="6" name="ZoneTexte 5">
            <a:extLst>
              <a:ext uri="{FF2B5EF4-FFF2-40B4-BE49-F238E27FC236}">
                <a16:creationId xmlns:a16="http://schemas.microsoft.com/office/drawing/2014/main" id="{125FE2F7-75ED-4CF4-B15E-35F9E4480D84}"/>
              </a:ext>
            </a:extLst>
          </p:cNvPr>
          <p:cNvSpPr txBox="1"/>
          <p:nvPr/>
        </p:nvSpPr>
        <p:spPr>
          <a:xfrm>
            <a:off x="129092" y="5485683"/>
            <a:ext cx="11951746" cy="1015663"/>
          </a:xfrm>
          <a:prstGeom prst="rect">
            <a:avLst/>
          </a:prstGeom>
          <a:noFill/>
        </p:spPr>
        <p:txBody>
          <a:bodyPr wrap="square" rtlCol="0">
            <a:spAutoFit/>
          </a:bodyPr>
          <a:lstStyle/>
          <a:p>
            <a:r>
              <a:rPr lang="fr-FR" sz="1200" dirty="0"/>
              <a:t>Source : Erik </a:t>
            </a:r>
            <a:r>
              <a:rPr lang="fr-FR" sz="1200" dirty="0" err="1"/>
              <a:t>Fyrwald</a:t>
            </a:r>
            <a:r>
              <a:rPr lang="fr-FR" sz="1200" dirty="0"/>
              <a:t>: «L’agriculture bio ne produira jamais assez pour nourrir le monde», interview de Stéphane Benoit-Godet, jeudi 26 octobre 2017, </a:t>
            </a:r>
            <a:r>
              <a:rPr lang="fr-FR" sz="1200" dirty="0">
                <a:hlinkClick r:id="rId2"/>
              </a:rPr>
              <a:t>https://www.letemps.ch/economie/2017/10/26/erik-fyrwald-lagriculture-bio-ne-produira-jamais-assez-nourrir-monde?utm_source=Newsletters&amp;utm_campaign=104da90548-newsletter_alaune&amp;utm_medium=email&amp;utm_term=0_56c41a402e-104da90548-109494985</a:t>
            </a:r>
            <a:r>
              <a:rPr lang="fr-FR" sz="1200" dirty="0"/>
              <a:t> </a:t>
            </a:r>
          </a:p>
          <a:p>
            <a:r>
              <a:rPr lang="fr-FR" sz="1200" dirty="0"/>
              <a:t>(°) Depuis 2016 le nouveau directeur général de Syngenta, l’entreprise bâloise rachetée par le géant chinois de l’agrochimie </a:t>
            </a:r>
            <a:r>
              <a:rPr lang="fr-FR" sz="1200" dirty="0" err="1"/>
              <a:t>ChemChina</a:t>
            </a:r>
            <a:r>
              <a:rPr lang="fr-FR" sz="1200" dirty="0"/>
              <a:t> pour 43 milliards de dollars.</a:t>
            </a:r>
          </a:p>
          <a:p>
            <a:r>
              <a:rPr lang="fr-FR" sz="1200" dirty="0"/>
              <a:t>(+) je suppose qu’il parle des pyrèthre, des insecticides naturels, qui sont toxiques contre les </a:t>
            </a:r>
            <a:r>
              <a:rPr lang="fr-FR" sz="1200" dirty="0">
                <a:hlinkClick r:id="rId3"/>
              </a:rPr>
              <a:t>poissons</a:t>
            </a:r>
            <a:r>
              <a:rPr lang="fr-FR" sz="1200" dirty="0"/>
              <a:t>, mais moins que ceux de synthèse et qui se décomposent à la lumière.</a:t>
            </a:r>
          </a:p>
        </p:txBody>
      </p:sp>
    </p:spTree>
    <p:extLst>
      <p:ext uri="{BB962C8B-B14F-4D97-AF65-F5344CB8AC3E}">
        <p14:creationId xmlns:p14="http://schemas.microsoft.com/office/powerpoint/2010/main" val="226787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66BCD1A-02D4-4B50-923E-7C040CC7CDAC}"/>
              </a:ext>
            </a:extLst>
          </p:cNvPr>
          <p:cNvSpPr>
            <a:spLocks noGrp="1"/>
          </p:cNvSpPr>
          <p:nvPr>
            <p:ph type="ftr" sz="quarter" idx="11"/>
          </p:nvPr>
        </p:nvSpPr>
        <p:spPr>
          <a:xfrm>
            <a:off x="5637007" y="6529892"/>
            <a:ext cx="2527150" cy="328108"/>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35954838-9B28-4463-9691-1E5F0E6BA95D}"/>
              </a:ext>
            </a:extLst>
          </p:cNvPr>
          <p:cNvSpPr>
            <a:spLocks noGrp="1"/>
          </p:cNvSpPr>
          <p:nvPr>
            <p:ph type="sldNum" sz="quarter" idx="12"/>
          </p:nvPr>
        </p:nvSpPr>
        <p:spPr>
          <a:xfrm>
            <a:off x="11355592" y="307163"/>
            <a:ext cx="456304" cy="342190"/>
          </a:xfrm>
        </p:spPr>
        <p:txBody>
          <a:bodyPr/>
          <a:lstStyle/>
          <a:p>
            <a:fld id="{35EDA842-B766-4C63-B8B3-538762B3ED5C}" type="slidenum">
              <a:rPr lang="fr-FR" smtClean="0"/>
              <a:t>18</a:t>
            </a:fld>
            <a:endParaRPr lang="fr-FR"/>
          </a:p>
        </p:txBody>
      </p:sp>
      <p:sp>
        <p:nvSpPr>
          <p:cNvPr id="4" name="ZoneTexte 3">
            <a:extLst>
              <a:ext uri="{FF2B5EF4-FFF2-40B4-BE49-F238E27FC236}">
                <a16:creationId xmlns:a16="http://schemas.microsoft.com/office/drawing/2014/main" id="{AD648EA8-BC2D-48FF-8CDC-46BBE2FCF726}"/>
              </a:ext>
            </a:extLst>
          </p:cNvPr>
          <p:cNvSpPr txBox="1"/>
          <p:nvPr/>
        </p:nvSpPr>
        <p:spPr>
          <a:xfrm>
            <a:off x="258184" y="247426"/>
            <a:ext cx="9983096" cy="461665"/>
          </a:xfrm>
          <a:prstGeom prst="rect">
            <a:avLst/>
          </a:prstGeom>
          <a:noFill/>
        </p:spPr>
        <p:txBody>
          <a:bodyPr wrap="square" rtlCol="0">
            <a:spAutoFit/>
          </a:bodyPr>
          <a:lstStyle/>
          <a:p>
            <a:r>
              <a:rPr lang="fr-FR" sz="2400" b="1" dirty="0">
                <a:solidFill>
                  <a:srgbClr val="008000"/>
                </a:solidFill>
              </a:rPr>
              <a:t>Le point de vue des industriels de l’agrochimie (suite et fin)</a:t>
            </a:r>
          </a:p>
        </p:txBody>
      </p:sp>
      <p:sp>
        <p:nvSpPr>
          <p:cNvPr id="5" name="ZoneTexte 4">
            <a:extLst>
              <a:ext uri="{FF2B5EF4-FFF2-40B4-BE49-F238E27FC236}">
                <a16:creationId xmlns:a16="http://schemas.microsoft.com/office/drawing/2014/main" id="{5A9DFFA7-8D05-4DA7-B796-3C25EFE99B7D}"/>
              </a:ext>
            </a:extLst>
          </p:cNvPr>
          <p:cNvSpPr txBox="1"/>
          <p:nvPr/>
        </p:nvSpPr>
        <p:spPr>
          <a:xfrm>
            <a:off x="258184" y="709091"/>
            <a:ext cx="11672047" cy="5078313"/>
          </a:xfrm>
          <a:prstGeom prst="rect">
            <a:avLst/>
          </a:prstGeom>
          <a:noFill/>
        </p:spPr>
        <p:txBody>
          <a:bodyPr wrap="square" rtlCol="0">
            <a:spAutoFit/>
          </a:bodyPr>
          <a:lstStyle/>
          <a:p>
            <a:r>
              <a:rPr lang="fr-FR" dirty="0"/>
              <a:t>La technologie des drones permet d’utiliser en moyenne 30% de produits en moins en fonction du type de cultures. Le traitement par drones est particulièrement efficace pour les vignes et les bananiers, par exemple. Vous pouvez coupler en plus cela avec une cartographie des cultures par les drones qui vous permet de traiter les plantes qui en ont besoin et </a:t>
            </a:r>
            <a:r>
              <a:rPr lang="fr-FR" b="1" dirty="0"/>
              <a:t>pas l’intégralité d’une parcelle</a:t>
            </a:r>
            <a:r>
              <a:rPr lang="fr-FR" dirty="0"/>
              <a:t>. Typiquement dans des champs très humides et des endroits difficiles d’accès pour les tracteurs comme les champs de vignes, le drone sera un outil très utile car très précis pour combattre les maladies fongiques, les insectes et les mauvaises herbes. Nous croyons dans l’agriculture durable avec une utilisation de pesticides plus sûrs et en moins grande quantité.</a:t>
            </a:r>
          </a:p>
          <a:p>
            <a:r>
              <a:rPr lang="fr-FR" dirty="0"/>
              <a:t>Il faut éviter que les gens meurent de faim à cause d’une sous-production, il faut limiter les émissions de gaz carbonique et l’utilisation de l’eau, il faut enfin veiller à une utilisation efficiente des sols</a:t>
            </a:r>
            <a:r>
              <a:rPr lang="fr-FR" dirty="0">
                <a:solidFill>
                  <a:srgbClr val="FF0000"/>
                </a:solidFill>
              </a:rPr>
              <a:t>. La production bio ne produira jamais assez pour nourrir le monde entier. Par contre, ses effets sur les émissions de Co2 et l’utilisation de l’eau sera beaucoup plus importante que l’approche traditionnelle. Ce n’est pas durable. Tout le monde veut du bio mais bien peu de gens savent que l’agriculture biologique a également un impact et nécessite plus de travail dans les champs</a:t>
            </a:r>
            <a:r>
              <a:rPr lang="fr-FR" dirty="0"/>
              <a:t>. Nous avons un plan au niveau mondial, le </a:t>
            </a:r>
            <a:r>
              <a:rPr lang="fr-FR" b="1" dirty="0"/>
              <a:t>Good </a:t>
            </a:r>
            <a:r>
              <a:rPr lang="fr-FR" b="1" dirty="0" err="1"/>
              <a:t>Growth</a:t>
            </a:r>
            <a:r>
              <a:rPr lang="fr-FR" b="1" dirty="0"/>
              <a:t> Plan</a:t>
            </a:r>
            <a:r>
              <a:rPr lang="fr-FR" dirty="0"/>
              <a:t>, qui comprend la </a:t>
            </a:r>
            <a:r>
              <a:rPr lang="fr-FR" b="1" dirty="0"/>
              <a:t>formation de 17 millions d’agriculteurs, bientôt 20 millions et la plupart des propriétaires de petites propriétés, afin d’améliorer leurs pratiques</a:t>
            </a:r>
            <a:r>
              <a:rPr lang="fr-FR" dirty="0"/>
              <a:t>. </a:t>
            </a:r>
            <a:r>
              <a:rPr lang="fr-FR" b="1" dirty="0"/>
              <a:t>De notre côté, nous travaillons sur de nouvelles variétés de semences, plus résistantes aux insectes, aux maladies et des produits de protection plus ciblées et efficaces avec des volumes plus restreints </a:t>
            </a:r>
            <a:r>
              <a:rPr lang="fr-FR" dirty="0"/>
              <a:t>(dont un maïs hybride beaucoup moins exigeant en eau …). </a:t>
            </a:r>
            <a:r>
              <a:rPr lang="fr-FR" b="1" dirty="0"/>
              <a:t>Avec les OGM, beaucoup moins de pesticides et fongicides sont utilisés </a:t>
            </a:r>
            <a:r>
              <a:rPr lang="fr-FR" dirty="0"/>
              <a:t>et les champs deviennent neutres en termes d’émission de gaz carbonique. La numération de l’agriculture (du suivi fin des parcelles) permet aussi d’en réduire les quantités.</a:t>
            </a:r>
          </a:p>
        </p:txBody>
      </p:sp>
      <p:sp>
        <p:nvSpPr>
          <p:cNvPr id="6" name="ZoneTexte 5">
            <a:extLst>
              <a:ext uri="{FF2B5EF4-FFF2-40B4-BE49-F238E27FC236}">
                <a16:creationId xmlns:a16="http://schemas.microsoft.com/office/drawing/2014/main" id="{125FE2F7-75ED-4CF4-B15E-35F9E4480D84}"/>
              </a:ext>
            </a:extLst>
          </p:cNvPr>
          <p:cNvSpPr txBox="1"/>
          <p:nvPr/>
        </p:nvSpPr>
        <p:spPr>
          <a:xfrm>
            <a:off x="129092" y="5711481"/>
            <a:ext cx="11951746" cy="830997"/>
          </a:xfrm>
          <a:prstGeom prst="rect">
            <a:avLst/>
          </a:prstGeom>
          <a:noFill/>
        </p:spPr>
        <p:txBody>
          <a:bodyPr wrap="square" rtlCol="0">
            <a:spAutoFit/>
          </a:bodyPr>
          <a:lstStyle/>
          <a:p>
            <a:r>
              <a:rPr lang="fr-FR" sz="1200" dirty="0"/>
              <a:t>Source : Erik </a:t>
            </a:r>
            <a:r>
              <a:rPr lang="fr-FR" sz="1200" dirty="0" err="1"/>
              <a:t>Fyrwald</a:t>
            </a:r>
            <a:r>
              <a:rPr lang="fr-FR" sz="1200" dirty="0"/>
              <a:t>: «L’agriculture bio ne produira jamais assez pour nourrir le monde», interview de Stéphane Benoit-Godet, jeudi 26 octobre 2017, </a:t>
            </a:r>
            <a:r>
              <a:rPr lang="fr-FR" sz="1200" dirty="0">
                <a:hlinkClick r:id="rId2"/>
              </a:rPr>
              <a:t>https://www.letemps.ch/economie/2017/10/26/erik-fyrwald-lagriculture-bio-ne-produira-jamais-assez-nourrir-monde?utm_source=Newsletters&amp;utm_campaign=104da90548-newsletter_alaune&amp;utm_medium=email&amp;utm_term=0_56c41a402e-104da90548-109494985</a:t>
            </a:r>
            <a:r>
              <a:rPr lang="fr-FR" sz="1200" dirty="0"/>
              <a:t> </a:t>
            </a:r>
          </a:p>
          <a:p>
            <a:r>
              <a:rPr lang="fr-FR" sz="1200" dirty="0"/>
              <a:t>(°) Depuis 2016 le nouveau directeur général de Syngenta, l’entreprise bâloise rachetée par le géant chinois de l’agrochimie </a:t>
            </a:r>
            <a:r>
              <a:rPr lang="fr-FR" sz="1200" dirty="0" err="1"/>
              <a:t>ChemChina</a:t>
            </a:r>
            <a:r>
              <a:rPr lang="fr-FR" sz="1200" dirty="0"/>
              <a:t> pour 43 milliards de dollars.</a:t>
            </a:r>
          </a:p>
        </p:txBody>
      </p:sp>
    </p:spTree>
    <p:extLst>
      <p:ext uri="{BB962C8B-B14F-4D97-AF65-F5344CB8AC3E}">
        <p14:creationId xmlns:p14="http://schemas.microsoft.com/office/powerpoint/2010/main" val="273089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4B4B906-98A4-496E-B450-BCF2E04D70E1}"/>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53726613-7CCC-4E32-9D9E-96B3933697EC}"/>
              </a:ext>
            </a:extLst>
          </p:cNvPr>
          <p:cNvSpPr>
            <a:spLocks noGrp="1"/>
          </p:cNvSpPr>
          <p:nvPr>
            <p:ph type="sldNum" sz="quarter" idx="12"/>
          </p:nvPr>
        </p:nvSpPr>
        <p:spPr>
          <a:xfrm>
            <a:off x="11327801" y="276712"/>
            <a:ext cx="606911" cy="314960"/>
          </a:xfrm>
        </p:spPr>
        <p:txBody>
          <a:bodyPr/>
          <a:lstStyle/>
          <a:p>
            <a:fld id="{35EDA842-B766-4C63-B8B3-538762B3ED5C}" type="slidenum">
              <a:rPr lang="fr-FR" smtClean="0"/>
              <a:t>19</a:t>
            </a:fld>
            <a:endParaRPr lang="fr-FR"/>
          </a:p>
        </p:txBody>
      </p:sp>
      <p:sp>
        <p:nvSpPr>
          <p:cNvPr id="4" name="Rectangle 3">
            <a:extLst>
              <a:ext uri="{FF2B5EF4-FFF2-40B4-BE49-F238E27FC236}">
                <a16:creationId xmlns:a16="http://schemas.microsoft.com/office/drawing/2014/main" id="{D4A78743-14E4-4B8B-A362-6A0C8A6F3E35}"/>
              </a:ext>
            </a:extLst>
          </p:cNvPr>
          <p:cNvSpPr/>
          <p:nvPr/>
        </p:nvSpPr>
        <p:spPr>
          <a:xfrm>
            <a:off x="226178" y="232192"/>
            <a:ext cx="4528702" cy="461665"/>
          </a:xfrm>
          <a:prstGeom prst="rect">
            <a:avLst/>
          </a:prstGeom>
        </p:spPr>
        <p:txBody>
          <a:bodyPr wrap="square">
            <a:spAutoFit/>
          </a:bodyPr>
          <a:lstStyle/>
          <a:p>
            <a:r>
              <a:rPr lang="fr-FR" sz="2400" b="1" dirty="0">
                <a:solidFill>
                  <a:srgbClr val="7030A0"/>
                </a:solidFill>
              </a:rPr>
              <a:t>2. Problèmes sanitaires (suite)</a:t>
            </a:r>
          </a:p>
        </p:txBody>
      </p:sp>
      <p:sp>
        <p:nvSpPr>
          <p:cNvPr id="5" name="ZoneTexte 4">
            <a:extLst>
              <a:ext uri="{FF2B5EF4-FFF2-40B4-BE49-F238E27FC236}">
                <a16:creationId xmlns:a16="http://schemas.microsoft.com/office/drawing/2014/main" id="{35E5ABF3-4FA5-40F5-95A3-228A25A07CD1}"/>
              </a:ext>
            </a:extLst>
          </p:cNvPr>
          <p:cNvSpPr txBox="1"/>
          <p:nvPr/>
        </p:nvSpPr>
        <p:spPr>
          <a:xfrm>
            <a:off x="311971" y="689192"/>
            <a:ext cx="11478410" cy="1938992"/>
          </a:xfrm>
          <a:prstGeom prst="rect">
            <a:avLst/>
          </a:prstGeom>
          <a:noFill/>
        </p:spPr>
        <p:txBody>
          <a:bodyPr wrap="square" rtlCol="0">
            <a:spAutoFit/>
          </a:bodyPr>
          <a:lstStyle/>
          <a:p>
            <a:r>
              <a:rPr lang="fr-FR" dirty="0">
                <a:solidFill>
                  <a:srgbClr val="7030A0"/>
                </a:solidFill>
              </a:rPr>
              <a:t>C’est </a:t>
            </a:r>
            <a:r>
              <a:rPr lang="fr-FR" sz="2400" dirty="0">
                <a:solidFill>
                  <a:srgbClr val="7030A0"/>
                </a:solidFill>
              </a:rPr>
              <a:t>la raison pour laquelle l’on recherche :</a:t>
            </a:r>
          </a:p>
          <a:p>
            <a:endParaRPr lang="fr-FR" sz="2400" dirty="0">
              <a:solidFill>
                <a:srgbClr val="7030A0"/>
              </a:solidFill>
            </a:endParaRPr>
          </a:p>
          <a:p>
            <a:pPr marL="285750" indent="-285750">
              <a:buFont typeface="Arial" panose="020B0604020202020204" pitchFamily="34" charset="0"/>
              <a:buChar char="•"/>
            </a:pPr>
            <a:r>
              <a:rPr lang="fr-FR" sz="2400" dirty="0">
                <a:solidFill>
                  <a:srgbClr val="7030A0"/>
                </a:solidFill>
              </a:rPr>
              <a:t>À réduire les intrants chimiques _ pesticides et engrais de synthèse. </a:t>
            </a:r>
          </a:p>
          <a:p>
            <a:pPr marL="285750" indent="-285750">
              <a:buFont typeface="Arial" panose="020B0604020202020204" pitchFamily="34" charset="0"/>
              <a:buChar char="•"/>
            </a:pPr>
            <a:r>
              <a:rPr lang="fr-FR" sz="2400" dirty="0">
                <a:solidFill>
                  <a:srgbClr val="7030A0"/>
                </a:solidFill>
              </a:rPr>
              <a:t>A promouvoir des méthodes alternatives aux pesticides de synthèse, dont </a:t>
            </a:r>
            <a:r>
              <a:rPr lang="fr-FR" sz="2400" b="1" dirty="0">
                <a:solidFill>
                  <a:srgbClr val="7030A0"/>
                </a:solidFill>
              </a:rPr>
              <a:t>l’agriculture biologique</a:t>
            </a:r>
            <a:r>
              <a:rPr lang="fr-FR" dirty="0">
                <a:solidFill>
                  <a:srgbClr val="7030A0"/>
                </a:solidFill>
              </a:rPr>
              <a:t>.</a:t>
            </a:r>
          </a:p>
        </p:txBody>
      </p:sp>
      <p:sp>
        <p:nvSpPr>
          <p:cNvPr id="6" name="Rectangle 5">
            <a:extLst>
              <a:ext uri="{FF2B5EF4-FFF2-40B4-BE49-F238E27FC236}">
                <a16:creationId xmlns:a16="http://schemas.microsoft.com/office/drawing/2014/main" id="{7DC750C2-3600-4BD6-B66F-95B794FD35E2}"/>
              </a:ext>
            </a:extLst>
          </p:cNvPr>
          <p:cNvSpPr/>
          <p:nvPr/>
        </p:nvSpPr>
        <p:spPr>
          <a:xfrm>
            <a:off x="226178" y="3655463"/>
            <a:ext cx="11564203" cy="2677656"/>
          </a:xfrm>
          <a:prstGeom prst="rect">
            <a:avLst/>
          </a:prstGeom>
        </p:spPr>
        <p:txBody>
          <a:bodyPr wrap="square">
            <a:spAutoFit/>
          </a:bodyPr>
          <a:lstStyle/>
          <a:p>
            <a:pPr fontAlgn="auto">
              <a:spcBef>
                <a:spcPts val="0"/>
              </a:spcBef>
              <a:spcAft>
                <a:spcPts val="0"/>
              </a:spcAft>
              <a:defRPr/>
            </a:pPr>
            <a:r>
              <a:rPr lang="fr-FR" sz="2400" b="1" dirty="0"/>
              <a:t>Lois mises en place par l’UE</a:t>
            </a:r>
          </a:p>
          <a:p>
            <a:pPr fontAlgn="auto">
              <a:spcBef>
                <a:spcPts val="0"/>
              </a:spcBef>
              <a:spcAft>
                <a:spcPts val="0"/>
              </a:spcAft>
              <a:defRPr/>
            </a:pPr>
            <a:endParaRPr lang="fr-FR" sz="2400" dirty="0"/>
          </a:p>
          <a:p>
            <a:pPr fontAlgn="auto">
              <a:spcBef>
                <a:spcPts val="0"/>
              </a:spcBef>
              <a:spcAft>
                <a:spcPts val="0"/>
              </a:spcAft>
              <a:defRPr/>
            </a:pPr>
            <a:r>
              <a:rPr lang="fr-FR" sz="2400" dirty="0"/>
              <a:t>- 1ère vague de réduction en 2003: 410 molécules supprimées de l’annexe I de la directive 91/414/CEE;</a:t>
            </a:r>
          </a:p>
          <a:p>
            <a:pPr fontAlgn="auto">
              <a:spcBef>
                <a:spcPts val="0"/>
              </a:spcBef>
              <a:spcAft>
                <a:spcPts val="0"/>
              </a:spcAft>
              <a:defRPr/>
            </a:pPr>
            <a:r>
              <a:rPr lang="fr-FR" sz="2400" dirty="0"/>
              <a:t>- 2ème vague prévue votée par le parlement européen le 13 janvier 2009, applicable en 2011</a:t>
            </a:r>
          </a:p>
          <a:p>
            <a:pPr fontAlgn="auto">
              <a:spcBef>
                <a:spcPts val="0"/>
              </a:spcBef>
              <a:spcAft>
                <a:spcPts val="0"/>
              </a:spcAft>
              <a:defRPr/>
            </a:pPr>
            <a:r>
              <a:rPr lang="fr-FR" sz="2400" dirty="0"/>
              <a:t>Etc.</a:t>
            </a:r>
          </a:p>
        </p:txBody>
      </p:sp>
      <p:sp>
        <p:nvSpPr>
          <p:cNvPr id="7" name="TextBox 4">
            <a:extLst>
              <a:ext uri="{FF2B5EF4-FFF2-40B4-BE49-F238E27FC236}">
                <a16:creationId xmlns:a16="http://schemas.microsoft.com/office/drawing/2014/main" id="{76EFD299-0FB5-4461-AAA0-125E5DFC12C4}"/>
              </a:ext>
            </a:extLst>
          </p:cNvPr>
          <p:cNvSpPr txBox="1">
            <a:spLocks noChangeArrowheads="1"/>
          </p:cNvSpPr>
          <p:nvPr/>
        </p:nvSpPr>
        <p:spPr bwMode="auto">
          <a:xfrm>
            <a:off x="274454" y="2628184"/>
            <a:ext cx="11833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b="1" dirty="0">
                <a:solidFill>
                  <a:srgbClr val="7030A0"/>
                </a:solidFill>
              </a:rPr>
              <a:t>Déjà des lois (européennes ….) ont été votées pour contrôler et réduire l’utilisation des produits phytosanitaires de synthèse</a:t>
            </a:r>
          </a:p>
        </p:txBody>
      </p:sp>
      <p:sp>
        <p:nvSpPr>
          <p:cNvPr id="8" name="ZoneTexte 7">
            <a:extLst>
              <a:ext uri="{FF2B5EF4-FFF2-40B4-BE49-F238E27FC236}">
                <a16:creationId xmlns:a16="http://schemas.microsoft.com/office/drawing/2014/main" id="{CB57901D-A251-4408-AF8A-13752C222AD0}"/>
              </a:ext>
            </a:extLst>
          </p:cNvPr>
          <p:cNvSpPr txBox="1"/>
          <p:nvPr/>
        </p:nvSpPr>
        <p:spPr>
          <a:xfrm>
            <a:off x="8467725" y="5823857"/>
            <a:ext cx="3375932" cy="830997"/>
          </a:xfrm>
          <a:prstGeom prst="rect">
            <a:avLst/>
          </a:prstGeom>
          <a:noFill/>
        </p:spPr>
        <p:txBody>
          <a:bodyPr wrap="square" rtlCol="0">
            <a:spAutoFit/>
          </a:bodyPr>
          <a:lstStyle/>
          <a:p>
            <a:r>
              <a:rPr lang="fr-FR" sz="1200" dirty="0">
                <a:solidFill>
                  <a:srgbClr val="7030A0"/>
                </a:solidFill>
              </a:rPr>
              <a:t>Source : </a:t>
            </a:r>
            <a:r>
              <a:rPr lang="fr-FR" sz="1200" i="1" dirty="0">
                <a:solidFill>
                  <a:srgbClr val="7030A0"/>
                </a:solidFill>
              </a:rPr>
              <a:t>Proposition de l’adoption de l’agriculture microbiologique  en Algérie, dans le but de protéger les cultures agricoles contre les maladies fongique</a:t>
            </a:r>
            <a:r>
              <a:rPr lang="fr-FR" sz="1200" dirty="0">
                <a:solidFill>
                  <a:srgbClr val="7030A0"/>
                </a:solidFill>
              </a:rPr>
              <a:t>, Asma Ait Kaki, </a:t>
            </a:r>
            <a:r>
              <a:rPr lang="fr-FR" sz="1200" dirty="0">
                <a:solidFill>
                  <a:srgbClr val="7030A0"/>
                </a:solidFill>
                <a:hlinkClick r:id="rId2"/>
              </a:rPr>
              <a:t>http://slideplayer.fr/slide/3174185/</a:t>
            </a:r>
            <a:r>
              <a:rPr lang="fr-FR" sz="1200" dirty="0">
                <a:solidFill>
                  <a:srgbClr val="7030A0"/>
                </a:solidFill>
              </a:rPr>
              <a:t>  </a:t>
            </a:r>
          </a:p>
        </p:txBody>
      </p:sp>
    </p:spTree>
    <p:extLst>
      <p:ext uri="{BB962C8B-B14F-4D97-AF65-F5344CB8AC3E}">
        <p14:creationId xmlns:p14="http://schemas.microsoft.com/office/powerpoint/2010/main" val="183893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48B4221-25B9-4499-A285-C2F3502495E8}"/>
              </a:ext>
            </a:extLst>
          </p:cNvPr>
          <p:cNvSpPr>
            <a:spLocks noGrp="1"/>
          </p:cNvSpPr>
          <p:nvPr>
            <p:ph type="ftr" sz="quarter" idx="11"/>
          </p:nvPr>
        </p:nvSpPr>
        <p:spPr>
          <a:xfrm>
            <a:off x="4586287" y="6530994"/>
            <a:ext cx="4114800" cy="365125"/>
          </a:xfrm>
        </p:spPr>
        <p:txBody>
          <a:bodyPr/>
          <a:lstStyle/>
          <a:p>
            <a:r>
              <a:rPr lang="fr-FR" dirty="0"/>
              <a:t>Les enjeux de l’agriculture biologique</a:t>
            </a:r>
          </a:p>
        </p:txBody>
      </p:sp>
      <p:sp>
        <p:nvSpPr>
          <p:cNvPr id="4" name="Espace réservé du numéro de diapositive 3">
            <a:extLst>
              <a:ext uri="{FF2B5EF4-FFF2-40B4-BE49-F238E27FC236}">
                <a16:creationId xmlns:a16="http://schemas.microsoft.com/office/drawing/2014/main" id="{7D07BE72-D386-4394-AA81-2E2D07A64004}"/>
              </a:ext>
            </a:extLst>
          </p:cNvPr>
          <p:cNvSpPr>
            <a:spLocks noGrp="1"/>
          </p:cNvSpPr>
          <p:nvPr>
            <p:ph type="sldNum" sz="quarter" idx="12"/>
          </p:nvPr>
        </p:nvSpPr>
        <p:spPr/>
        <p:txBody>
          <a:bodyPr/>
          <a:lstStyle/>
          <a:p>
            <a:fld id="{35EDA842-B766-4C63-B8B3-538762B3ED5C}" type="slidenum">
              <a:rPr lang="fr-FR" smtClean="0"/>
              <a:t>2</a:t>
            </a:fld>
            <a:endParaRPr lang="fr-FR" dirty="0"/>
          </a:p>
        </p:txBody>
      </p:sp>
      <p:sp>
        <p:nvSpPr>
          <p:cNvPr id="6" name="Rectangle 5">
            <a:extLst>
              <a:ext uri="{FF2B5EF4-FFF2-40B4-BE49-F238E27FC236}">
                <a16:creationId xmlns:a16="http://schemas.microsoft.com/office/drawing/2014/main" id="{B7D30107-62AE-40EB-8BBD-D61638219162}"/>
              </a:ext>
            </a:extLst>
          </p:cNvPr>
          <p:cNvSpPr/>
          <p:nvPr/>
        </p:nvSpPr>
        <p:spPr>
          <a:xfrm>
            <a:off x="236469" y="411714"/>
            <a:ext cx="6482865" cy="461665"/>
          </a:xfrm>
          <a:prstGeom prst="rect">
            <a:avLst/>
          </a:prstGeom>
        </p:spPr>
        <p:txBody>
          <a:bodyPr wrap="none">
            <a:spAutoFit/>
          </a:bodyPr>
          <a:lstStyle/>
          <a:p>
            <a:pPr>
              <a:spcBef>
                <a:spcPct val="0"/>
              </a:spcBef>
            </a:pPr>
            <a:r>
              <a:rPr lang="fr-FR" altLang="fr-FR" dirty="0">
                <a:solidFill>
                  <a:srgbClr val="7030A0"/>
                </a:solidFill>
                <a:latin typeface="Arial" panose="020B0604020202020204" pitchFamily="34" charset="0"/>
                <a:cs typeface="Arial" panose="020B0604020202020204" pitchFamily="34" charset="0"/>
              </a:rPr>
              <a:t>1</a:t>
            </a:r>
            <a:r>
              <a:rPr lang="fr-FR" altLang="fr-FR" sz="2400" dirty="0">
                <a:solidFill>
                  <a:srgbClr val="7030A0"/>
                </a:solidFill>
                <a:latin typeface="Arial" panose="020B0604020202020204" pitchFamily="34" charset="0"/>
                <a:cs typeface="Arial" panose="020B0604020202020204" pitchFamily="34" charset="0"/>
              </a:rPr>
              <a:t>. </a:t>
            </a:r>
            <a:r>
              <a:rPr lang="fr-FR" altLang="fr-FR" sz="2400" b="1" dirty="0">
                <a:solidFill>
                  <a:srgbClr val="7030A0"/>
                </a:solidFill>
                <a:latin typeface="Arial" panose="020B0604020202020204" pitchFamily="34" charset="0"/>
                <a:cs typeface="Arial" panose="020B0604020202020204" pitchFamily="34" charset="0"/>
              </a:rPr>
              <a:t>Les enjeux de la protection des végétaux</a:t>
            </a:r>
          </a:p>
        </p:txBody>
      </p:sp>
      <p:sp>
        <p:nvSpPr>
          <p:cNvPr id="7" name="ZoneTexte 6">
            <a:extLst>
              <a:ext uri="{FF2B5EF4-FFF2-40B4-BE49-F238E27FC236}">
                <a16:creationId xmlns:a16="http://schemas.microsoft.com/office/drawing/2014/main" id="{121C57BF-38DE-4BF4-AD0A-04EB7BF9510A}"/>
              </a:ext>
            </a:extLst>
          </p:cNvPr>
          <p:cNvSpPr txBox="1"/>
          <p:nvPr/>
        </p:nvSpPr>
        <p:spPr>
          <a:xfrm>
            <a:off x="88867" y="1098068"/>
            <a:ext cx="11916668" cy="2677656"/>
          </a:xfrm>
          <a:prstGeom prst="rect">
            <a:avLst/>
          </a:prstGeom>
          <a:noFill/>
        </p:spPr>
        <p:txBody>
          <a:bodyPr wrap="square" rtlCol="0">
            <a:spAutoFit/>
          </a:bodyPr>
          <a:lstStyle/>
          <a:p>
            <a:pPr algn="just"/>
            <a:r>
              <a:rPr lang="fr-FR" sz="2400" dirty="0">
                <a:solidFill>
                  <a:srgbClr val="FF0000"/>
                </a:solidFill>
                <a:latin typeface="Arial" panose="020B0604020202020204" pitchFamily="34" charset="0"/>
                <a:cs typeface="Arial" panose="020B0604020202020204" pitchFamily="34" charset="0"/>
              </a:rPr>
              <a:t>En moyenne, 20% à 50% des cultures sont détruites par le parasitisme (°), chaque année (avec de grandes disproportions selon les pays). S’ils n’y avait pas d’intervention, de traitement, ce serait 80% de destruction dans certains cas. </a:t>
            </a:r>
          </a:p>
          <a:p>
            <a:r>
              <a:rPr lang="fr-FR" sz="2400" dirty="0">
                <a:solidFill>
                  <a:srgbClr val="FF0000"/>
                </a:solidFill>
                <a:latin typeface="Arial" panose="020B0604020202020204" pitchFamily="34" charset="0"/>
                <a:cs typeface="Arial" panose="020B0604020202020204" pitchFamily="34" charset="0"/>
              </a:rPr>
              <a:t>50 millions de tonnes de productions agricoles sont perdues dont : </a:t>
            </a:r>
          </a:p>
          <a:p>
            <a:r>
              <a:rPr lang="fr-FR" sz="2400" dirty="0">
                <a:solidFill>
                  <a:srgbClr val="FF0000"/>
                </a:solidFill>
                <a:latin typeface="Arial" panose="020B0604020202020204" pitchFamily="34" charset="0"/>
                <a:cs typeface="Arial" panose="020B0604020202020204" pitchFamily="34" charset="0"/>
              </a:rPr>
              <a:t>60% par les microorganismes,</a:t>
            </a:r>
          </a:p>
          <a:p>
            <a:r>
              <a:rPr lang="fr-FR" sz="2400" dirty="0">
                <a:solidFill>
                  <a:srgbClr val="FF0000"/>
                </a:solidFill>
                <a:latin typeface="Arial" panose="020B0604020202020204" pitchFamily="34" charset="0"/>
                <a:cs typeface="Arial" panose="020B0604020202020204" pitchFamily="34" charset="0"/>
              </a:rPr>
              <a:t>40% par les insectes.</a:t>
            </a:r>
          </a:p>
          <a:p>
            <a:endParaRPr lang="fr-FR" sz="1200" dirty="0">
              <a:solidFill>
                <a:srgbClr val="FF0000"/>
              </a:solidFill>
              <a:latin typeface="Arial" panose="020B0604020202020204" pitchFamily="34" charset="0"/>
              <a:cs typeface="Arial" panose="020B0604020202020204" pitchFamily="34" charset="0"/>
            </a:endParaRPr>
          </a:p>
          <a:p>
            <a:r>
              <a:rPr lang="fr-FR" sz="1200" dirty="0">
                <a:solidFill>
                  <a:srgbClr val="FF0000"/>
                </a:solidFill>
                <a:latin typeface="Arial" panose="020B0604020202020204" pitchFamily="34" charset="0"/>
                <a:cs typeface="Arial" panose="020B0604020202020204" pitchFamily="34" charset="0"/>
              </a:rPr>
              <a:t>(°) On estime qu'environ 50 % de la production agricole mondiale est perdue avant ou après la récolte. </a:t>
            </a:r>
            <a:r>
              <a:rPr lang="fr-FR" sz="1200" dirty="0">
                <a:solidFill>
                  <a:srgbClr val="7030A0"/>
                </a:solidFill>
                <a:latin typeface="Arial" panose="020B0604020202020204" pitchFamily="34" charset="0"/>
                <a:cs typeface="Arial" panose="020B0604020202020204" pitchFamily="34" charset="0"/>
              </a:rPr>
              <a:t>Source : </a:t>
            </a:r>
            <a:r>
              <a:rPr lang="fr-FR" sz="1200" dirty="0">
                <a:solidFill>
                  <a:srgbClr val="7030A0"/>
                </a:solidFill>
                <a:latin typeface="Arial" panose="020B0604020202020204" pitchFamily="34" charset="0"/>
                <a:cs typeface="Arial" panose="020B0604020202020204" pitchFamily="34" charset="0"/>
                <a:hlinkClick r:id="rId2"/>
              </a:rPr>
              <a:t>https://fr.wikipedia.org/wiki/D%C3%A9fense_des_cultures</a:t>
            </a:r>
            <a:r>
              <a:rPr lang="fr-FR" sz="1200" dirty="0">
                <a:solidFill>
                  <a:srgbClr val="7030A0"/>
                </a:solidFill>
                <a:latin typeface="Arial" panose="020B0604020202020204" pitchFamily="34" charset="0"/>
                <a:cs typeface="Arial" panose="020B0604020202020204" pitchFamily="34" charset="0"/>
              </a:rPr>
              <a:t> </a:t>
            </a:r>
          </a:p>
        </p:txBody>
      </p:sp>
      <p:pic>
        <p:nvPicPr>
          <p:cNvPr id="8" name="Image 8" descr="agriculture_intensive.jpg">
            <a:extLst>
              <a:ext uri="{FF2B5EF4-FFF2-40B4-BE49-F238E27FC236}">
                <a16:creationId xmlns:a16="http://schemas.microsoft.com/office/drawing/2014/main" id="{FFB65B9C-7CAC-4699-9F58-DA15F3D5DF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469" y="4367063"/>
            <a:ext cx="295275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9" descr="t-Insecticide.jpg">
            <a:extLst>
              <a:ext uri="{FF2B5EF4-FFF2-40B4-BE49-F238E27FC236}">
                <a16:creationId xmlns:a16="http://schemas.microsoft.com/office/drawing/2014/main" id="{87016B35-95E2-4F5C-8CAE-D61167ACD2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7487" y="3971141"/>
            <a:ext cx="34036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0">
            <a:extLst>
              <a:ext uri="{FF2B5EF4-FFF2-40B4-BE49-F238E27FC236}">
                <a16:creationId xmlns:a16="http://schemas.microsoft.com/office/drawing/2014/main" id="{C72D8FF8-39A2-41EA-9F89-02BE926E5D95}"/>
              </a:ext>
            </a:extLst>
          </p:cNvPr>
          <p:cNvSpPr txBox="1">
            <a:spLocks noChangeArrowheads="1"/>
          </p:cNvSpPr>
          <p:nvPr/>
        </p:nvSpPr>
        <p:spPr bwMode="auto">
          <a:xfrm>
            <a:off x="3249037" y="5132406"/>
            <a:ext cx="1928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dirty="0">
                <a:solidFill>
                  <a:srgbClr val="7030A0"/>
                </a:solidFill>
                <a:latin typeface="Arial" panose="020B0604020202020204" pitchFamily="34" charset="0"/>
                <a:sym typeface="Symbol" panose="05050102010706020507" pitchFamily="18" charset="2"/>
              </a:rPr>
              <a:t> Epandage de pesticides dans les champs (en agriculture intensive) </a:t>
            </a:r>
            <a:endParaRPr lang="fr-FR" altLang="fr-FR" sz="1200" dirty="0">
              <a:solidFill>
                <a:srgbClr val="7030A0"/>
              </a:solidFill>
              <a:latin typeface="Arial" panose="020B0604020202020204" pitchFamily="34" charset="0"/>
            </a:endParaRPr>
          </a:p>
        </p:txBody>
      </p:sp>
      <p:sp>
        <p:nvSpPr>
          <p:cNvPr id="11" name="ZoneTexte 7">
            <a:extLst>
              <a:ext uri="{FF2B5EF4-FFF2-40B4-BE49-F238E27FC236}">
                <a16:creationId xmlns:a16="http://schemas.microsoft.com/office/drawing/2014/main" id="{18D7B36C-E74D-4FF6-9A5B-7789BC84BE5C}"/>
              </a:ext>
            </a:extLst>
          </p:cNvPr>
          <p:cNvSpPr txBox="1">
            <a:spLocks noChangeArrowheads="1"/>
          </p:cNvSpPr>
          <p:nvPr/>
        </p:nvSpPr>
        <p:spPr bwMode="auto">
          <a:xfrm>
            <a:off x="3558150" y="5954731"/>
            <a:ext cx="1258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dirty="0">
                <a:latin typeface="Arial" panose="020B0604020202020204" pitchFamily="34" charset="0"/>
              </a:rPr>
              <a:t>(°) Source : Inserm</a:t>
            </a:r>
          </a:p>
        </p:txBody>
      </p:sp>
      <p:pic>
        <p:nvPicPr>
          <p:cNvPr id="12" name="Image 11">
            <a:extLst>
              <a:ext uri="{FF2B5EF4-FFF2-40B4-BE49-F238E27FC236}">
                <a16:creationId xmlns:a16="http://schemas.microsoft.com/office/drawing/2014/main" id="{9F2AA24A-116F-4D75-AC2D-FB612B3C57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4005" y="4851633"/>
            <a:ext cx="1524000" cy="1524000"/>
          </a:xfrm>
          <a:prstGeom prst="rect">
            <a:avLst/>
          </a:prstGeom>
        </p:spPr>
      </p:pic>
      <p:pic>
        <p:nvPicPr>
          <p:cNvPr id="13" name="Image 12">
            <a:extLst>
              <a:ext uri="{FF2B5EF4-FFF2-40B4-BE49-F238E27FC236}">
                <a16:creationId xmlns:a16="http://schemas.microsoft.com/office/drawing/2014/main" id="{9ED8FC67-5947-4E9B-B40B-BC0819E17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4005" y="3608406"/>
            <a:ext cx="1524000" cy="1524000"/>
          </a:xfrm>
          <a:prstGeom prst="rect">
            <a:avLst/>
          </a:prstGeom>
        </p:spPr>
      </p:pic>
      <p:sp>
        <p:nvSpPr>
          <p:cNvPr id="14" name="ZoneTexte 13">
            <a:extLst>
              <a:ext uri="{FF2B5EF4-FFF2-40B4-BE49-F238E27FC236}">
                <a16:creationId xmlns:a16="http://schemas.microsoft.com/office/drawing/2014/main" id="{436CB87B-EB8A-4E3A-BA23-D2CE61F44D3F}"/>
              </a:ext>
            </a:extLst>
          </p:cNvPr>
          <p:cNvSpPr txBox="1"/>
          <p:nvPr/>
        </p:nvSpPr>
        <p:spPr>
          <a:xfrm>
            <a:off x="9552790" y="6226632"/>
            <a:ext cx="1968650" cy="461665"/>
          </a:xfrm>
          <a:prstGeom prst="rect">
            <a:avLst/>
          </a:prstGeom>
          <a:noFill/>
        </p:spPr>
        <p:txBody>
          <a:bodyPr wrap="square" rtlCol="0">
            <a:spAutoFit/>
          </a:bodyPr>
          <a:lstStyle/>
          <a:p>
            <a:pPr algn="ctr"/>
            <a:r>
              <a:rPr lang="fr-FR" sz="1200" dirty="0">
                <a:solidFill>
                  <a:srgbClr val="7030A0"/>
                </a:solidFill>
              </a:rPr>
              <a:t>Filets de protection anti-insectes et/ou anti-oiseaux.</a:t>
            </a:r>
          </a:p>
        </p:txBody>
      </p:sp>
    </p:spTree>
    <p:extLst>
      <p:ext uri="{BB962C8B-B14F-4D97-AF65-F5344CB8AC3E}">
        <p14:creationId xmlns:p14="http://schemas.microsoft.com/office/powerpoint/2010/main" val="239096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5C4147A-05C2-473C-BB3D-09871B411AD2}"/>
              </a:ext>
            </a:extLst>
          </p:cNvPr>
          <p:cNvSpPr>
            <a:spLocks noGrp="1"/>
          </p:cNvSpPr>
          <p:nvPr>
            <p:ph type="ftr" sz="quarter" idx="11"/>
          </p:nvPr>
        </p:nvSpPr>
        <p:spPr>
          <a:xfrm>
            <a:off x="5228216" y="6529892"/>
            <a:ext cx="2925184" cy="328108"/>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598F9806-4878-4D79-A4A5-71471C706E31}"/>
              </a:ext>
            </a:extLst>
          </p:cNvPr>
          <p:cNvSpPr>
            <a:spLocks noGrp="1"/>
          </p:cNvSpPr>
          <p:nvPr>
            <p:ph type="sldNum" sz="quarter" idx="12"/>
          </p:nvPr>
        </p:nvSpPr>
        <p:spPr>
          <a:xfrm>
            <a:off x="11048103" y="160462"/>
            <a:ext cx="822063" cy="398936"/>
          </a:xfrm>
        </p:spPr>
        <p:txBody>
          <a:bodyPr/>
          <a:lstStyle/>
          <a:p>
            <a:fld id="{35EDA842-B766-4C63-B8B3-538762B3ED5C}" type="slidenum">
              <a:rPr lang="fr-FR" smtClean="0"/>
              <a:t>20</a:t>
            </a:fld>
            <a:endParaRPr lang="fr-FR"/>
          </a:p>
        </p:txBody>
      </p:sp>
      <p:sp>
        <p:nvSpPr>
          <p:cNvPr id="4" name="Rectangle 3">
            <a:extLst>
              <a:ext uri="{FF2B5EF4-FFF2-40B4-BE49-F238E27FC236}">
                <a16:creationId xmlns:a16="http://schemas.microsoft.com/office/drawing/2014/main" id="{4A3CF141-9F3F-4AA2-BD79-F04FB8DE50C6}"/>
              </a:ext>
            </a:extLst>
          </p:cNvPr>
          <p:cNvSpPr/>
          <p:nvPr/>
        </p:nvSpPr>
        <p:spPr>
          <a:xfrm>
            <a:off x="130062" y="160462"/>
            <a:ext cx="11931876" cy="6032421"/>
          </a:xfrm>
          <a:prstGeom prst="rect">
            <a:avLst/>
          </a:prstGeom>
        </p:spPr>
        <p:txBody>
          <a:bodyPr wrap="square">
            <a:spAutoFit/>
          </a:bodyPr>
          <a:lstStyle/>
          <a:p>
            <a:pPr>
              <a:spcBef>
                <a:spcPct val="0"/>
              </a:spcBef>
              <a:buNone/>
            </a:pPr>
            <a:r>
              <a:rPr lang="fr-FR" altLang="fr-FR" sz="2000" b="1" dirty="0">
                <a:solidFill>
                  <a:srgbClr val="C00000"/>
                </a:solidFill>
                <a:latin typeface="Arial" panose="020B0604020202020204" pitchFamily="34" charset="0"/>
              </a:rPr>
              <a:t>Inconvénients des organismes OGM</a:t>
            </a:r>
          </a:p>
          <a:p>
            <a:pPr>
              <a:spcBef>
                <a:spcPct val="0"/>
              </a:spcBef>
              <a:buNone/>
            </a:pPr>
            <a:endParaRPr lang="fr-FR" altLang="fr-FR" sz="2000" b="1" dirty="0">
              <a:solidFill>
                <a:srgbClr val="C00000"/>
              </a:solidFill>
              <a:latin typeface="Arial" panose="020B0604020202020204" pitchFamily="34" charset="0"/>
            </a:endParaRPr>
          </a:p>
          <a:p>
            <a:pPr>
              <a:spcBef>
                <a:spcPct val="0"/>
              </a:spcBef>
              <a:buNone/>
            </a:pPr>
            <a:r>
              <a:rPr lang="fr-FR" altLang="fr-FR" sz="2000" b="1" dirty="0">
                <a:solidFill>
                  <a:srgbClr val="FF0000"/>
                </a:solidFill>
                <a:latin typeface="Arial" panose="020B0604020202020204" pitchFamily="34" charset="0"/>
              </a:rPr>
              <a:t>Possibles réactions immunitaires excessives du corps humain</a:t>
            </a:r>
          </a:p>
          <a:p>
            <a:pPr>
              <a:spcBef>
                <a:spcPct val="0"/>
              </a:spcBef>
              <a:buNone/>
            </a:pPr>
            <a:endParaRPr lang="fr-FR" altLang="fr-FR" sz="2000" b="1" dirty="0">
              <a:solidFill>
                <a:srgbClr val="FF0000"/>
              </a:solidFill>
              <a:latin typeface="Arial" panose="020B0604020202020204" pitchFamily="34" charset="0"/>
            </a:endParaRPr>
          </a:p>
          <a:p>
            <a:pPr algn="just">
              <a:spcBef>
                <a:spcPct val="0"/>
              </a:spcBef>
              <a:buNone/>
            </a:pPr>
            <a:r>
              <a:rPr lang="fr-FR" altLang="fr-FR" sz="2000" dirty="0">
                <a:solidFill>
                  <a:srgbClr val="FF0000"/>
                </a:solidFill>
                <a:latin typeface="Arial" panose="020B0604020202020204" pitchFamily="34" charset="0"/>
              </a:rPr>
              <a:t>La nourriture était traitée comme un corps étranger, par le corps de l’animal (rat de laboratoire etc.). Cas d’une </a:t>
            </a:r>
            <a:r>
              <a:rPr lang="fr-FR" altLang="fr-FR" sz="2000" i="1" dirty="0">
                <a:solidFill>
                  <a:srgbClr val="FF0000"/>
                </a:solidFill>
                <a:latin typeface="Arial" panose="020B0604020202020204" pitchFamily="34" charset="0"/>
              </a:rPr>
              <a:t>pomme de terre OGM Monsanto BT </a:t>
            </a:r>
            <a:r>
              <a:rPr lang="fr-FR" altLang="fr-FR" sz="2000" dirty="0">
                <a:solidFill>
                  <a:srgbClr val="FF0000"/>
                </a:solidFill>
                <a:latin typeface="Arial" panose="020B0604020202020204" pitchFamily="34" charset="0"/>
              </a:rPr>
              <a:t>où un gène avait été modifié pour produire une </a:t>
            </a:r>
            <a:r>
              <a:rPr lang="fr-FR" altLang="fr-FR" sz="2000" i="1" dirty="0">
                <a:solidFill>
                  <a:srgbClr val="FF0000"/>
                </a:solidFill>
                <a:latin typeface="Arial" panose="020B0604020202020204" pitchFamily="34" charset="0"/>
              </a:rPr>
              <a:t>lectine</a:t>
            </a:r>
            <a:r>
              <a:rPr lang="fr-FR" altLang="fr-FR" sz="2000" dirty="0">
                <a:solidFill>
                  <a:srgbClr val="FF0000"/>
                </a:solidFill>
                <a:latin typeface="Arial" panose="020B0604020202020204" pitchFamily="34" charset="0"/>
              </a:rPr>
              <a:t>, un pesticide naturelle </a:t>
            </a:r>
            <a:r>
              <a:rPr lang="fr-FR" altLang="fr-FR" sz="2000" dirty="0" err="1">
                <a:solidFill>
                  <a:srgbClr val="FF0000"/>
                </a:solidFill>
                <a:latin typeface="Arial" panose="020B0604020202020204" pitchFamily="34" charset="0"/>
              </a:rPr>
              <a:t>anti-puceron</a:t>
            </a:r>
            <a:r>
              <a:rPr lang="fr-FR" altLang="fr-FR" sz="2000" dirty="0">
                <a:solidFill>
                  <a:srgbClr val="FF0000"/>
                </a:solidFill>
                <a:latin typeface="Arial" panose="020B0604020202020204" pitchFamily="34" charset="0"/>
              </a:rPr>
              <a:t>. Il semblerait que c’est la technique d’introduction du gène de production de la lectine, dans l’ADN de la pomme de terre, qui serait en cause. </a:t>
            </a:r>
          </a:p>
          <a:p>
            <a:pPr>
              <a:spcBef>
                <a:spcPct val="0"/>
              </a:spcBef>
              <a:buNone/>
            </a:pPr>
            <a:endParaRPr lang="fr-FR" altLang="fr-FR" sz="1200" dirty="0">
              <a:solidFill>
                <a:srgbClr val="FF0000"/>
              </a:solidFill>
              <a:latin typeface="Arial" panose="020B0604020202020204" pitchFamily="34" charset="0"/>
            </a:endParaRPr>
          </a:p>
          <a:p>
            <a:pPr>
              <a:spcBef>
                <a:spcPct val="0"/>
              </a:spcBef>
              <a:buNone/>
            </a:pPr>
            <a:r>
              <a:rPr lang="fr-FR" altLang="fr-FR" sz="1200" dirty="0">
                <a:solidFill>
                  <a:srgbClr val="FF0000"/>
                </a:solidFill>
                <a:latin typeface="Arial" panose="020B0604020202020204" pitchFamily="34" charset="0"/>
              </a:rPr>
              <a:t>Source : </a:t>
            </a:r>
            <a:r>
              <a:rPr lang="fr-FR" altLang="fr-FR" sz="1200" dirty="0" err="1">
                <a:solidFill>
                  <a:srgbClr val="FF0000"/>
                </a:solidFill>
                <a:latin typeface="Arial" panose="020B0604020202020204" pitchFamily="34" charset="0"/>
              </a:rPr>
              <a:t>Birch</a:t>
            </a:r>
            <a:r>
              <a:rPr lang="fr-FR" altLang="fr-FR" sz="1200" dirty="0">
                <a:solidFill>
                  <a:srgbClr val="FF0000"/>
                </a:solidFill>
                <a:latin typeface="Arial" panose="020B0604020202020204" pitchFamily="34" charset="0"/>
              </a:rPr>
              <a:t> A. N. E., Geoghegan I. E., </a:t>
            </a:r>
            <a:r>
              <a:rPr lang="fr-FR" altLang="fr-FR" sz="1200" dirty="0" err="1">
                <a:solidFill>
                  <a:srgbClr val="FF0000"/>
                </a:solidFill>
                <a:latin typeface="Arial" panose="020B0604020202020204" pitchFamily="34" charset="0"/>
              </a:rPr>
              <a:t>Marejus</a:t>
            </a:r>
            <a:r>
              <a:rPr lang="fr-FR" altLang="fr-FR" sz="1200" dirty="0">
                <a:solidFill>
                  <a:srgbClr val="FF0000"/>
                </a:solidFill>
                <a:latin typeface="Arial" panose="020B0604020202020204" pitchFamily="34" charset="0"/>
              </a:rPr>
              <a:t> M. E. N., Mc Nicol J. W., </a:t>
            </a:r>
            <a:r>
              <a:rPr lang="fr-FR" altLang="fr-FR" sz="1200" dirty="0" err="1">
                <a:solidFill>
                  <a:srgbClr val="FF0000"/>
                </a:solidFill>
                <a:latin typeface="Arial" panose="020B0604020202020204" pitchFamily="34" charset="0"/>
              </a:rPr>
              <a:t>Hackett</a:t>
            </a:r>
            <a:r>
              <a:rPr lang="fr-FR" altLang="fr-FR" sz="1200" dirty="0">
                <a:solidFill>
                  <a:srgbClr val="FF0000"/>
                </a:solidFill>
                <a:latin typeface="Arial" panose="020B0604020202020204" pitchFamily="34" charset="0"/>
              </a:rPr>
              <a:t> C., </a:t>
            </a:r>
            <a:r>
              <a:rPr lang="fr-FR" altLang="fr-FR" sz="1200" dirty="0" err="1">
                <a:solidFill>
                  <a:srgbClr val="FF0000"/>
                </a:solidFill>
                <a:latin typeface="Arial" panose="020B0604020202020204" pitchFamily="34" charset="0"/>
              </a:rPr>
              <a:t>Gatehouse</a:t>
            </a:r>
            <a:r>
              <a:rPr lang="fr-FR" altLang="fr-FR" sz="1200" dirty="0">
                <a:solidFill>
                  <a:srgbClr val="FF0000"/>
                </a:solidFill>
                <a:latin typeface="Arial" panose="020B0604020202020204" pitchFamily="34" charset="0"/>
              </a:rPr>
              <a:t> A. M. R. &amp; </a:t>
            </a:r>
            <a:r>
              <a:rPr lang="fr-FR" altLang="fr-FR" sz="1200" dirty="0" err="1">
                <a:solidFill>
                  <a:srgbClr val="FF0000"/>
                </a:solidFill>
                <a:latin typeface="Arial" panose="020B0604020202020204" pitchFamily="34" charset="0"/>
              </a:rPr>
              <a:t>Gatehouse</a:t>
            </a:r>
            <a:r>
              <a:rPr lang="fr-FR" altLang="fr-FR" sz="1200" dirty="0">
                <a:solidFill>
                  <a:srgbClr val="FF0000"/>
                </a:solidFill>
                <a:latin typeface="Arial" panose="020B0604020202020204" pitchFamily="34" charset="0"/>
              </a:rPr>
              <a:t> J. A. </a:t>
            </a:r>
            <a:r>
              <a:rPr lang="fr-FR" altLang="fr-FR" sz="1200" i="1" dirty="0">
                <a:solidFill>
                  <a:srgbClr val="FF0000"/>
                </a:solidFill>
                <a:latin typeface="Arial" panose="020B0604020202020204" pitchFamily="34" charset="0"/>
              </a:rPr>
              <a:t>Tri-</a:t>
            </a:r>
            <a:r>
              <a:rPr lang="fr-FR" altLang="fr-FR" sz="1200" i="1" dirty="0" err="1">
                <a:solidFill>
                  <a:srgbClr val="FF0000"/>
                </a:solidFill>
                <a:latin typeface="Arial" panose="020B0604020202020204" pitchFamily="34" charset="0"/>
              </a:rPr>
              <a:t>trophic</a:t>
            </a:r>
            <a:r>
              <a:rPr lang="fr-FR" altLang="fr-FR" sz="1200" i="1" dirty="0">
                <a:solidFill>
                  <a:srgbClr val="FF0000"/>
                </a:solidFill>
                <a:latin typeface="Arial" panose="020B0604020202020204" pitchFamily="34" charset="0"/>
              </a:rPr>
              <a:t> interactions </a:t>
            </a:r>
            <a:r>
              <a:rPr lang="fr-FR" altLang="fr-FR" sz="1200" i="1" dirty="0" err="1">
                <a:solidFill>
                  <a:srgbClr val="FF0000"/>
                </a:solidFill>
                <a:latin typeface="Arial" panose="020B0604020202020204" pitchFamily="34" charset="0"/>
              </a:rPr>
              <a:t>involving</a:t>
            </a:r>
            <a:r>
              <a:rPr lang="fr-FR" altLang="fr-FR" sz="1200" i="1" dirty="0">
                <a:solidFill>
                  <a:srgbClr val="FF0000"/>
                </a:solidFill>
                <a:latin typeface="Arial" panose="020B0604020202020204" pitchFamily="34" charset="0"/>
              </a:rPr>
              <a:t> </a:t>
            </a:r>
            <a:r>
              <a:rPr lang="fr-FR" altLang="fr-FR" sz="1200" i="1" dirty="0" err="1">
                <a:solidFill>
                  <a:srgbClr val="FF0000"/>
                </a:solidFill>
                <a:latin typeface="Arial" panose="020B0604020202020204" pitchFamily="34" charset="0"/>
              </a:rPr>
              <a:t>pest</a:t>
            </a:r>
            <a:r>
              <a:rPr lang="fr-FR" altLang="fr-FR" sz="1200" i="1" dirty="0">
                <a:solidFill>
                  <a:srgbClr val="FF0000"/>
                </a:solidFill>
                <a:latin typeface="Arial" panose="020B0604020202020204" pitchFamily="34" charset="0"/>
              </a:rPr>
              <a:t> </a:t>
            </a:r>
            <a:r>
              <a:rPr lang="fr-FR" altLang="fr-FR" sz="1200" i="1" dirty="0" err="1">
                <a:solidFill>
                  <a:srgbClr val="FF0000"/>
                </a:solidFill>
                <a:latin typeface="Arial" panose="020B0604020202020204" pitchFamily="34" charset="0"/>
              </a:rPr>
              <a:t>aphids</a:t>
            </a:r>
            <a:r>
              <a:rPr lang="fr-FR" altLang="fr-FR" sz="1200" i="1" dirty="0">
                <a:solidFill>
                  <a:srgbClr val="FF0000"/>
                </a:solidFill>
                <a:latin typeface="Arial" panose="020B0604020202020204" pitchFamily="34" charset="0"/>
              </a:rPr>
              <a:t>, </a:t>
            </a:r>
            <a:r>
              <a:rPr lang="fr-FR" altLang="fr-FR" sz="1200" i="1" dirty="0" err="1">
                <a:solidFill>
                  <a:srgbClr val="FF0000"/>
                </a:solidFill>
                <a:latin typeface="Arial" panose="020B0604020202020204" pitchFamily="34" charset="0"/>
              </a:rPr>
              <a:t>predatory</a:t>
            </a:r>
            <a:r>
              <a:rPr lang="fr-FR" altLang="fr-FR" sz="1200" i="1" dirty="0">
                <a:solidFill>
                  <a:srgbClr val="FF0000"/>
                </a:solidFill>
                <a:latin typeface="Arial" panose="020B0604020202020204" pitchFamily="34" charset="0"/>
              </a:rPr>
              <a:t> 2-spot </a:t>
            </a:r>
            <a:r>
              <a:rPr lang="fr-FR" altLang="fr-FR" sz="1200" i="1" dirty="0" err="1">
                <a:solidFill>
                  <a:srgbClr val="FF0000"/>
                </a:solidFill>
                <a:latin typeface="Arial" panose="020B0604020202020204" pitchFamily="34" charset="0"/>
              </a:rPr>
              <a:t>ladybirds</a:t>
            </a:r>
            <a:r>
              <a:rPr lang="fr-FR" altLang="fr-FR" sz="1200" i="1" dirty="0">
                <a:solidFill>
                  <a:srgbClr val="FF0000"/>
                </a:solidFill>
                <a:latin typeface="Arial" panose="020B0604020202020204" pitchFamily="34" charset="0"/>
              </a:rPr>
              <a:t> and </a:t>
            </a:r>
            <a:r>
              <a:rPr lang="fr-FR" altLang="fr-FR" sz="1200" i="1" dirty="0" err="1">
                <a:solidFill>
                  <a:srgbClr val="FF0000"/>
                </a:solidFill>
                <a:latin typeface="Arial" panose="020B0604020202020204" pitchFamily="34" charset="0"/>
              </a:rPr>
              <a:t>transgenic</a:t>
            </a:r>
            <a:r>
              <a:rPr lang="fr-FR" altLang="fr-FR" sz="1200" i="1" dirty="0">
                <a:solidFill>
                  <a:srgbClr val="FF0000"/>
                </a:solidFill>
                <a:latin typeface="Arial" panose="020B0604020202020204" pitchFamily="34" charset="0"/>
              </a:rPr>
              <a:t> </a:t>
            </a:r>
            <a:r>
              <a:rPr lang="fr-FR" altLang="fr-FR" sz="1200" i="1" dirty="0" err="1">
                <a:solidFill>
                  <a:srgbClr val="FF0000"/>
                </a:solidFill>
                <a:latin typeface="Arial" panose="020B0604020202020204" pitchFamily="34" charset="0"/>
              </a:rPr>
              <a:t>potatoes</a:t>
            </a:r>
            <a:r>
              <a:rPr lang="fr-FR" altLang="fr-FR" sz="1200" i="1" dirty="0">
                <a:solidFill>
                  <a:srgbClr val="FF0000"/>
                </a:solidFill>
                <a:latin typeface="Arial" panose="020B0604020202020204" pitchFamily="34" charset="0"/>
              </a:rPr>
              <a:t> </a:t>
            </a:r>
            <a:r>
              <a:rPr lang="fr-FR" altLang="fr-FR" sz="1200" i="1" dirty="0" err="1">
                <a:solidFill>
                  <a:srgbClr val="FF0000"/>
                </a:solidFill>
                <a:latin typeface="Arial" panose="020B0604020202020204" pitchFamily="34" charset="0"/>
              </a:rPr>
              <a:t>expressing</a:t>
            </a:r>
            <a:r>
              <a:rPr lang="fr-FR" altLang="fr-FR" sz="1200" i="1" dirty="0">
                <a:solidFill>
                  <a:srgbClr val="FF0000"/>
                </a:solidFill>
                <a:latin typeface="Arial" panose="020B0604020202020204" pitchFamily="34" charset="0"/>
              </a:rPr>
              <a:t> </a:t>
            </a:r>
            <a:r>
              <a:rPr lang="fr-FR" altLang="fr-FR" sz="1200" i="1" dirty="0" err="1">
                <a:solidFill>
                  <a:srgbClr val="FF0000"/>
                </a:solidFill>
                <a:latin typeface="Arial" panose="020B0604020202020204" pitchFamily="34" charset="0"/>
              </a:rPr>
              <a:t>snowdrop</a:t>
            </a:r>
            <a:r>
              <a:rPr lang="fr-FR" altLang="fr-FR" sz="1200" i="1" dirty="0">
                <a:solidFill>
                  <a:srgbClr val="FF0000"/>
                </a:solidFill>
                <a:latin typeface="Arial" panose="020B0604020202020204" pitchFamily="34" charset="0"/>
              </a:rPr>
              <a:t> </a:t>
            </a:r>
            <a:r>
              <a:rPr lang="fr-FR" altLang="fr-FR" sz="1200" i="1" dirty="0" err="1">
                <a:solidFill>
                  <a:srgbClr val="FF0000"/>
                </a:solidFill>
                <a:latin typeface="Arial" panose="020B0604020202020204" pitchFamily="34" charset="0"/>
              </a:rPr>
              <a:t>lectin</a:t>
            </a:r>
            <a:r>
              <a:rPr lang="fr-FR" altLang="fr-FR" sz="1200" i="1" dirty="0">
                <a:solidFill>
                  <a:srgbClr val="FF0000"/>
                </a:solidFill>
                <a:latin typeface="Arial" panose="020B0604020202020204" pitchFamily="34" charset="0"/>
              </a:rPr>
              <a:t> for </a:t>
            </a:r>
            <a:r>
              <a:rPr lang="fr-FR" altLang="fr-FR" sz="1200" i="1" dirty="0" err="1">
                <a:solidFill>
                  <a:srgbClr val="FF0000"/>
                </a:solidFill>
                <a:latin typeface="Arial" panose="020B0604020202020204" pitchFamily="34" charset="0"/>
              </a:rPr>
              <a:t>aphid</a:t>
            </a:r>
            <a:r>
              <a:rPr lang="fr-FR" altLang="fr-FR" sz="1200" i="1" dirty="0">
                <a:solidFill>
                  <a:srgbClr val="FF0000"/>
                </a:solidFill>
                <a:latin typeface="Arial" panose="020B0604020202020204" pitchFamily="34" charset="0"/>
              </a:rPr>
              <a:t> </a:t>
            </a:r>
            <a:r>
              <a:rPr lang="fr-FR" altLang="fr-FR" sz="1200" i="1" dirty="0" err="1">
                <a:solidFill>
                  <a:srgbClr val="FF0000"/>
                </a:solidFill>
                <a:latin typeface="Arial" panose="020B0604020202020204" pitchFamily="34" charset="0"/>
              </a:rPr>
              <a:t>resistance</a:t>
            </a:r>
            <a:r>
              <a:rPr lang="fr-FR" altLang="fr-FR" sz="1200" i="1" dirty="0">
                <a:solidFill>
                  <a:srgbClr val="FF0000"/>
                </a:solidFill>
                <a:latin typeface="Arial" panose="020B0604020202020204" pitchFamily="34" charset="0"/>
              </a:rPr>
              <a:t>, </a:t>
            </a:r>
            <a:r>
              <a:rPr lang="fr-FR" altLang="fr-FR" sz="1200" dirty="0" err="1">
                <a:solidFill>
                  <a:srgbClr val="FF0000"/>
                </a:solidFill>
                <a:latin typeface="Arial" panose="020B0604020202020204" pitchFamily="34" charset="0"/>
                <a:hlinkClick r:id="rId2"/>
              </a:rPr>
              <a:t>Molecular</a:t>
            </a:r>
            <a:r>
              <a:rPr lang="fr-FR" altLang="fr-FR" sz="1200" dirty="0">
                <a:solidFill>
                  <a:srgbClr val="FF0000"/>
                </a:solidFill>
                <a:latin typeface="Arial" panose="020B0604020202020204" pitchFamily="34" charset="0"/>
                <a:hlinkClick r:id="rId2"/>
              </a:rPr>
              <a:t> </a:t>
            </a:r>
            <a:r>
              <a:rPr lang="fr-FR" altLang="fr-FR" sz="1200" dirty="0" err="1">
                <a:solidFill>
                  <a:srgbClr val="FF0000"/>
                </a:solidFill>
                <a:latin typeface="Arial" panose="020B0604020202020204" pitchFamily="34" charset="0"/>
                <a:hlinkClick r:id="rId2"/>
              </a:rPr>
              <a:t>Breeding</a:t>
            </a:r>
            <a:r>
              <a:rPr lang="fr-FR" altLang="fr-FR" sz="1200" dirty="0">
                <a:solidFill>
                  <a:srgbClr val="FF0000"/>
                </a:solidFill>
                <a:latin typeface="Arial" panose="020B0604020202020204" pitchFamily="34" charset="0"/>
              </a:rPr>
              <a:t>,</a:t>
            </a:r>
            <a:r>
              <a:rPr lang="fr-FR" altLang="fr-FR" sz="1200" i="1" dirty="0">
                <a:solidFill>
                  <a:srgbClr val="FF0000"/>
                </a:solidFill>
                <a:latin typeface="Arial" panose="020B0604020202020204" pitchFamily="34" charset="0"/>
              </a:rPr>
              <a:t> </a:t>
            </a:r>
            <a:r>
              <a:rPr lang="fr-FR" altLang="fr-FR" sz="1200" dirty="0">
                <a:solidFill>
                  <a:srgbClr val="FF0000"/>
                </a:solidFill>
                <a:latin typeface="Arial" panose="020B0604020202020204" pitchFamily="34" charset="0"/>
                <a:hlinkClick r:id="rId3"/>
              </a:rPr>
              <a:t>Volume 5, </a:t>
            </a:r>
            <a:r>
              <a:rPr lang="fr-FR" altLang="fr-FR" sz="1200" dirty="0" err="1">
                <a:solidFill>
                  <a:srgbClr val="FF0000"/>
                </a:solidFill>
                <a:latin typeface="Arial" panose="020B0604020202020204" pitchFamily="34" charset="0"/>
                <a:hlinkClick r:id="rId3"/>
              </a:rPr>
              <a:t>Number</a:t>
            </a:r>
            <a:r>
              <a:rPr lang="fr-FR" altLang="fr-FR" sz="1200" dirty="0">
                <a:solidFill>
                  <a:srgbClr val="FF0000"/>
                </a:solidFill>
                <a:latin typeface="Arial" panose="020B0604020202020204" pitchFamily="34" charset="0"/>
                <a:hlinkClick r:id="rId3"/>
              </a:rPr>
              <a:t> 1 / janvier 1999</a:t>
            </a:r>
            <a:r>
              <a:rPr lang="fr-FR" altLang="fr-FR" sz="1200" dirty="0">
                <a:solidFill>
                  <a:srgbClr val="FF0000"/>
                </a:solidFill>
                <a:latin typeface="Arial" panose="020B0604020202020204" pitchFamily="34" charset="0"/>
              </a:rPr>
              <a:t>, </a:t>
            </a:r>
            <a:r>
              <a:rPr lang="fr-FR" altLang="fr-FR" sz="1200" dirty="0">
                <a:solidFill>
                  <a:srgbClr val="FF0000"/>
                </a:solidFill>
                <a:latin typeface="Arial" panose="020B0604020202020204" pitchFamily="34" charset="0"/>
                <a:hlinkClick r:id="rId4"/>
              </a:rPr>
              <a:t>http://www.springerlink.com/content/u22q5707412u2874</a:t>
            </a:r>
            <a:endParaRPr lang="fr-FR" altLang="fr-FR" sz="1200" dirty="0">
              <a:solidFill>
                <a:srgbClr val="FF0000"/>
              </a:solidFill>
              <a:latin typeface="Arial" panose="020B0604020202020204" pitchFamily="34" charset="0"/>
            </a:endParaRPr>
          </a:p>
          <a:p>
            <a:pPr algn="just">
              <a:spcBef>
                <a:spcPct val="0"/>
              </a:spcBef>
            </a:pPr>
            <a:endParaRPr lang="fr-FR" altLang="fr-FR" b="1" dirty="0">
              <a:solidFill>
                <a:srgbClr val="FF0000"/>
              </a:solidFill>
              <a:latin typeface="Arial" panose="020B0604020202020204" pitchFamily="34" charset="0"/>
            </a:endParaRPr>
          </a:p>
          <a:p>
            <a:pPr algn="just">
              <a:spcBef>
                <a:spcPct val="0"/>
              </a:spcBef>
            </a:pPr>
            <a:r>
              <a:rPr lang="fr-FR" altLang="fr-FR" sz="2000" b="1" dirty="0">
                <a:solidFill>
                  <a:srgbClr val="FF0000"/>
                </a:solidFill>
                <a:latin typeface="Arial" panose="020B0604020202020204" pitchFamily="34" charset="0"/>
              </a:rPr>
              <a:t>Problème du monopole de la société MONSANTO </a:t>
            </a:r>
          </a:p>
          <a:p>
            <a:pPr algn="just">
              <a:spcBef>
                <a:spcPct val="0"/>
              </a:spcBef>
            </a:pPr>
            <a:r>
              <a:rPr lang="fr-FR" altLang="fr-FR" sz="2000" dirty="0">
                <a:solidFill>
                  <a:srgbClr val="FF0000"/>
                </a:solidFill>
                <a:latin typeface="Arial" panose="020B0604020202020204" pitchFamily="34" charset="0"/>
              </a:rPr>
              <a:t>(Sur les semences transgéniques dans le monde. Elle fournit plus de 70% des semences transgéniques dans le monde)</a:t>
            </a:r>
          </a:p>
          <a:p>
            <a:pPr algn="just">
              <a:spcBef>
                <a:spcPct val="0"/>
              </a:spcBef>
            </a:pPr>
            <a:endParaRPr lang="fr-FR" altLang="fr-FR" sz="2000" dirty="0">
              <a:solidFill>
                <a:srgbClr val="FF0000"/>
              </a:solidFill>
              <a:latin typeface="Arial" panose="020B0604020202020204" pitchFamily="34" charset="0"/>
            </a:endParaRPr>
          </a:p>
          <a:p>
            <a:pPr marL="285750" indent="-285750" algn="just">
              <a:spcBef>
                <a:spcPct val="0"/>
              </a:spcBef>
              <a:buFont typeface="Arial" panose="020B0604020202020204" pitchFamily="34" charset="0"/>
              <a:buChar char="•"/>
            </a:pPr>
            <a:r>
              <a:rPr lang="fr-FR" altLang="fr-FR" sz="2000" dirty="0">
                <a:solidFill>
                  <a:srgbClr val="FF0000"/>
                </a:solidFill>
                <a:latin typeface="Arial" panose="020B0604020202020204" pitchFamily="34" charset="0"/>
              </a:rPr>
              <a:t> MONSANTO cherche à contrôler toute la production des semences dans le monde et imposer ses propres semences (et donc éliminer les semences concurrentes).</a:t>
            </a:r>
          </a:p>
          <a:p>
            <a:pPr marL="285750" indent="-285750" algn="just">
              <a:spcBef>
                <a:spcPct val="0"/>
              </a:spcBef>
              <a:buFont typeface="Arial" panose="020B0604020202020204" pitchFamily="34" charset="0"/>
              <a:buChar char="•"/>
            </a:pPr>
            <a:r>
              <a:rPr lang="fr-FR" altLang="fr-FR" sz="2000" dirty="0">
                <a:solidFill>
                  <a:srgbClr val="FF0000"/>
                </a:solidFill>
                <a:latin typeface="Arial" panose="020B0604020202020204" pitchFamily="34" charset="0"/>
              </a:rPr>
              <a:t> Risques pour les paysans d’être totalement dépendant des semences MONSANTO (d’être pieds et mains liées par contrat avec cette société, sans possibilité de choix).</a:t>
            </a:r>
            <a:endParaRPr lang="fr-FR" altLang="fr-FR" sz="2000" dirty="0">
              <a:solidFill>
                <a:srgbClr val="C00000"/>
              </a:solidFill>
              <a:latin typeface="Arial" panose="020B0604020202020204" pitchFamily="34" charset="0"/>
            </a:endParaRPr>
          </a:p>
        </p:txBody>
      </p:sp>
    </p:spTree>
    <p:extLst>
      <p:ext uri="{BB962C8B-B14F-4D97-AF65-F5344CB8AC3E}">
        <p14:creationId xmlns:p14="http://schemas.microsoft.com/office/powerpoint/2010/main" val="255258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CAC15A9-05A4-4F17-AD08-F55ACC3C69B4}"/>
              </a:ext>
            </a:extLst>
          </p:cNvPr>
          <p:cNvSpPr>
            <a:spLocks noGrp="1"/>
          </p:cNvSpPr>
          <p:nvPr>
            <p:ph type="ftr" sz="quarter" idx="11"/>
          </p:nvPr>
        </p:nvSpPr>
        <p:spPr>
          <a:xfrm>
            <a:off x="7670201" y="6572922"/>
            <a:ext cx="2688405" cy="285078"/>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5FBD04E7-D976-4E2F-963A-CE2CFB71F9C8}"/>
              </a:ext>
            </a:extLst>
          </p:cNvPr>
          <p:cNvSpPr>
            <a:spLocks noGrp="1"/>
          </p:cNvSpPr>
          <p:nvPr>
            <p:ph type="sldNum" sz="quarter" idx="12"/>
          </p:nvPr>
        </p:nvSpPr>
        <p:spPr>
          <a:xfrm>
            <a:off x="11446135" y="6506031"/>
            <a:ext cx="542365" cy="351969"/>
          </a:xfrm>
        </p:spPr>
        <p:txBody>
          <a:bodyPr/>
          <a:lstStyle/>
          <a:p>
            <a:fld id="{35EDA842-B766-4C63-B8B3-538762B3ED5C}" type="slidenum">
              <a:rPr lang="fr-FR" smtClean="0"/>
              <a:t>21</a:t>
            </a:fld>
            <a:endParaRPr lang="fr-FR"/>
          </a:p>
        </p:txBody>
      </p:sp>
      <p:sp>
        <p:nvSpPr>
          <p:cNvPr id="4" name="Rectangle 3">
            <a:extLst>
              <a:ext uri="{FF2B5EF4-FFF2-40B4-BE49-F238E27FC236}">
                <a16:creationId xmlns:a16="http://schemas.microsoft.com/office/drawing/2014/main" id="{783D3CDC-00DE-4FB7-A257-EC1C645601FF}"/>
              </a:ext>
            </a:extLst>
          </p:cNvPr>
          <p:cNvSpPr/>
          <p:nvPr/>
        </p:nvSpPr>
        <p:spPr>
          <a:xfrm>
            <a:off x="130061" y="73501"/>
            <a:ext cx="11983049" cy="6647974"/>
          </a:xfrm>
          <a:prstGeom prst="rect">
            <a:avLst/>
          </a:prstGeom>
        </p:spPr>
        <p:txBody>
          <a:bodyPr wrap="square">
            <a:spAutoFit/>
          </a:bodyPr>
          <a:lstStyle/>
          <a:p>
            <a:pPr algn="just">
              <a:spcBef>
                <a:spcPct val="0"/>
              </a:spcBef>
            </a:pPr>
            <a:r>
              <a:rPr lang="fr-FR" altLang="fr-FR" sz="2400" b="1" dirty="0">
                <a:solidFill>
                  <a:srgbClr val="FF0000"/>
                </a:solidFill>
                <a:latin typeface="Arial" panose="020B0604020202020204" pitchFamily="34" charset="0"/>
              </a:rPr>
              <a:t>Pratiques commerciales de MONSANTO sans état d’âme, en particulier dans les pays du tiers monde</a:t>
            </a:r>
            <a:r>
              <a:rPr lang="fr-FR" altLang="fr-FR" sz="2400" dirty="0">
                <a:solidFill>
                  <a:srgbClr val="FF0000"/>
                </a:solidFill>
                <a:latin typeface="Arial" panose="020B0604020202020204" pitchFamily="34" charset="0"/>
              </a:rPr>
              <a:t> </a:t>
            </a:r>
          </a:p>
          <a:p>
            <a:pPr algn="just">
              <a:spcBef>
                <a:spcPct val="0"/>
              </a:spcBef>
            </a:pPr>
            <a:endParaRPr lang="fr-FR" altLang="fr-FR" sz="2400" dirty="0">
              <a:solidFill>
                <a:srgbClr val="FF0000"/>
              </a:solidFill>
              <a:latin typeface="Arial" panose="020B0604020202020204" pitchFamily="34" charset="0"/>
            </a:endParaRPr>
          </a:p>
          <a:p>
            <a:pPr algn="just">
              <a:spcBef>
                <a:spcPct val="0"/>
              </a:spcBef>
            </a:pPr>
            <a:r>
              <a:rPr lang="fr-FR" altLang="fr-FR" sz="2400" dirty="0">
                <a:solidFill>
                  <a:srgbClr val="FF0000"/>
                </a:solidFill>
                <a:latin typeface="Arial" panose="020B0604020202020204" pitchFamily="34" charset="0"/>
              </a:rPr>
              <a:t>1) infiltration d’administrations (FDA …), corruption de fonctionnaires, lobbying à tous les niveaux (+).</a:t>
            </a:r>
          </a:p>
          <a:p>
            <a:pPr algn="just">
              <a:spcBef>
                <a:spcPct val="0"/>
              </a:spcBef>
            </a:pPr>
            <a:r>
              <a:rPr lang="fr-FR" altLang="fr-FR" sz="2400" dirty="0">
                <a:solidFill>
                  <a:srgbClr val="FF0000"/>
                </a:solidFill>
                <a:latin typeface="Arial" panose="020B0604020202020204" pitchFamily="34" charset="0"/>
              </a:rPr>
              <a:t>2) procès ruineux, à tout va, contre les agriculteurs ayant utilisés, volontairement ou non les semences Monsanto, sans avoir payé leurs droits d’utilisation auprès Monsanto (°°).</a:t>
            </a:r>
          </a:p>
          <a:p>
            <a:pPr algn="just">
              <a:spcBef>
                <a:spcPct val="0"/>
              </a:spcBef>
            </a:pPr>
            <a:r>
              <a:rPr lang="fr-FR" altLang="fr-FR" sz="2400" dirty="0">
                <a:solidFill>
                  <a:srgbClr val="FF0000"/>
                </a:solidFill>
                <a:latin typeface="Arial" panose="020B0604020202020204" pitchFamily="34" charset="0"/>
              </a:rPr>
              <a:t>3) études scientifiques tendancieuses : minimisation des risques crée par ses produits l’obligeant à falsifier les résultats de ses études scientifiques (+).</a:t>
            </a:r>
          </a:p>
          <a:p>
            <a:pPr algn="just">
              <a:spcBef>
                <a:spcPct val="0"/>
              </a:spcBef>
            </a:pPr>
            <a:endParaRPr lang="fr-FR" altLang="fr-FR" dirty="0">
              <a:solidFill>
                <a:srgbClr val="FF0000"/>
              </a:solidFill>
              <a:latin typeface="Arial" panose="020B0604020202020204" pitchFamily="34" charset="0"/>
            </a:endParaRPr>
          </a:p>
          <a:p>
            <a:pPr algn="just">
              <a:spcBef>
                <a:spcPct val="0"/>
              </a:spcBef>
            </a:pPr>
            <a:r>
              <a:rPr lang="fr-FR" altLang="fr-FR" sz="1400" dirty="0">
                <a:solidFill>
                  <a:srgbClr val="FF0000"/>
                </a:solidFill>
                <a:latin typeface="Arial" panose="020B0604020202020204" pitchFamily="34" charset="0"/>
              </a:rPr>
              <a:t>(°) Du milieu des années 1990 à 2004, Monsanto a poursuivi, en Amérique du Nord, 147 agriculteurs et 39 entreprises agricoles pour violation de brevet en relation avec des OGM. La majorité de ces procès concerne l'utilisation d'une partie de la récolte comme semence pour l'année suivante. Selon un rapport du </a:t>
            </a:r>
            <a:r>
              <a:rPr lang="fr-FR" altLang="fr-FR" sz="1400" i="1" dirty="0">
                <a:solidFill>
                  <a:srgbClr val="FF0000"/>
                </a:solidFill>
                <a:latin typeface="Arial" panose="020B0604020202020204" pitchFamily="34" charset="0"/>
              </a:rPr>
              <a:t>Center for good </a:t>
            </a:r>
            <a:r>
              <a:rPr lang="fr-FR" altLang="fr-FR" sz="1400" i="1" dirty="0" err="1">
                <a:solidFill>
                  <a:srgbClr val="FF0000"/>
                </a:solidFill>
                <a:latin typeface="Arial" panose="020B0604020202020204" pitchFamily="34" charset="0"/>
              </a:rPr>
              <a:t>safety</a:t>
            </a:r>
            <a:r>
              <a:rPr lang="fr-FR" altLang="fr-FR" sz="1400" dirty="0">
                <a:solidFill>
                  <a:srgbClr val="FF0000"/>
                </a:solidFill>
                <a:latin typeface="Arial" panose="020B0604020202020204" pitchFamily="34" charset="0"/>
              </a:rPr>
              <a:t>, quelques cas concernent des cultures de plantes qui auraient été, d'après les agriculteurs concernés, contaminées par dissémination. Monsanto possède un budget de 10 millions USD et une équipe de 75 personnes dédiés à la surveillance et la poursuite judiciaire des fermiers utilisateurs de ses produits. Le niveau moyen des peines dépasse 400 000 USD. Par ses procès, elle contribue à ruiner des agriculteurs. Elle fournit un n° de téléphone vert pour permettre aux agriculteurs de dénoncer leurs voisins.</a:t>
            </a:r>
          </a:p>
          <a:p>
            <a:pPr algn="just">
              <a:spcBef>
                <a:spcPct val="0"/>
              </a:spcBef>
            </a:pPr>
            <a:endParaRPr lang="fr-FR" altLang="fr-FR" sz="1400" dirty="0">
              <a:solidFill>
                <a:srgbClr val="FF0000"/>
              </a:solidFill>
              <a:latin typeface="Arial" panose="020B0604020202020204" pitchFamily="34" charset="0"/>
            </a:endParaRPr>
          </a:p>
          <a:p>
            <a:pPr algn="just">
              <a:spcBef>
                <a:spcPct val="0"/>
              </a:spcBef>
            </a:pPr>
            <a:r>
              <a:rPr lang="fr-FR" altLang="fr-FR" sz="1400" dirty="0">
                <a:solidFill>
                  <a:srgbClr val="FF0000"/>
                </a:solidFill>
                <a:latin typeface="Arial" panose="020B0604020202020204" pitchFamily="34" charset="0"/>
              </a:rPr>
              <a:t>(°°) D’une manière générale, se pose aussi le problème du « brevet du vivant ».</a:t>
            </a:r>
          </a:p>
          <a:p>
            <a:pPr algn="just">
              <a:spcBef>
                <a:spcPct val="0"/>
              </a:spcBef>
            </a:pPr>
            <a:endParaRPr lang="fr-FR" altLang="fr-FR" sz="1400" dirty="0">
              <a:solidFill>
                <a:srgbClr val="FF0000"/>
              </a:solidFill>
              <a:latin typeface="Arial" panose="020B0604020202020204" pitchFamily="34" charset="0"/>
            </a:endParaRPr>
          </a:p>
          <a:p>
            <a:pPr algn="just">
              <a:spcBef>
                <a:spcPct val="0"/>
              </a:spcBef>
            </a:pPr>
            <a:r>
              <a:rPr lang="fr-FR" altLang="fr-FR" sz="1400" dirty="0">
                <a:solidFill>
                  <a:srgbClr val="FF0000"/>
                </a:solidFill>
                <a:latin typeface="Arial" panose="020B0604020202020204" pitchFamily="34" charset="0"/>
              </a:rPr>
              <a:t>(+) sources : a) </a:t>
            </a:r>
            <a:r>
              <a:rPr lang="fr-FR" altLang="fr-FR" sz="1400" dirty="0">
                <a:solidFill>
                  <a:srgbClr val="FF0000"/>
                </a:solidFill>
                <a:latin typeface="Arial" panose="020B0604020202020204" pitchFamily="34" charset="0"/>
                <a:hlinkClick r:id="rId2"/>
              </a:rPr>
              <a:t>http://www.combat-monsanto.org</a:t>
            </a:r>
            <a:r>
              <a:rPr lang="fr-FR" altLang="fr-FR" sz="1400" dirty="0">
                <a:solidFill>
                  <a:srgbClr val="FF0000"/>
                </a:solidFill>
                <a:latin typeface="Arial" panose="020B0604020202020204" pitchFamily="34" charset="0"/>
              </a:rPr>
              <a:t>,  b) documentaire "</a:t>
            </a:r>
            <a:r>
              <a:rPr lang="fr-FR" altLang="fr-FR" sz="1400" i="1" dirty="0">
                <a:solidFill>
                  <a:srgbClr val="FF0000"/>
                </a:solidFill>
                <a:latin typeface="Arial" panose="020B0604020202020204" pitchFamily="34" charset="0"/>
              </a:rPr>
              <a:t>Le Monde selon Monsanto</a:t>
            </a:r>
            <a:r>
              <a:rPr lang="fr-FR" altLang="fr-FR" sz="1400" dirty="0">
                <a:solidFill>
                  <a:srgbClr val="FF0000"/>
                </a:solidFill>
                <a:latin typeface="Arial" panose="020B0604020202020204" pitchFamily="34" charset="0"/>
              </a:rPr>
              <a:t>" de Marie-Monique Robin.</a:t>
            </a:r>
          </a:p>
          <a:p>
            <a:pPr algn="just">
              <a:spcBef>
                <a:spcPct val="0"/>
              </a:spcBef>
            </a:pPr>
            <a:r>
              <a:rPr lang="fr-FR" altLang="fr-FR" sz="1400" dirty="0">
                <a:solidFill>
                  <a:srgbClr val="FF0000"/>
                </a:solidFill>
                <a:latin typeface="Arial" panose="020B0604020202020204" pitchFamily="34" charset="0"/>
              </a:rPr>
              <a:t>c) Vidéo sur </a:t>
            </a:r>
            <a:r>
              <a:rPr lang="fr-FR" altLang="fr-FR" sz="1400" dirty="0" err="1">
                <a:solidFill>
                  <a:srgbClr val="FF0000"/>
                </a:solidFill>
                <a:latin typeface="Arial" panose="020B0604020202020204" pitchFamily="34" charset="0"/>
              </a:rPr>
              <a:t>Youtube</a:t>
            </a:r>
            <a:r>
              <a:rPr lang="fr-FR" altLang="fr-FR" sz="1400" dirty="0">
                <a:solidFill>
                  <a:srgbClr val="FF0000"/>
                </a:solidFill>
                <a:latin typeface="Arial" panose="020B0604020202020204" pitchFamily="34" charset="0"/>
              </a:rPr>
              <a:t>, </a:t>
            </a:r>
            <a:r>
              <a:rPr lang="fr-FR" altLang="fr-FR" sz="1400" dirty="0">
                <a:solidFill>
                  <a:srgbClr val="FF0000"/>
                </a:solidFill>
                <a:latin typeface="Arial" panose="020B0604020202020204" pitchFamily="34" charset="0"/>
                <a:hlinkClick r:id="rId3"/>
              </a:rPr>
              <a:t>http://www.youtube.com/watch?v=qERBJHKfgAo</a:t>
            </a:r>
            <a:r>
              <a:rPr lang="fr-FR" altLang="fr-FR" sz="1400" dirty="0">
                <a:solidFill>
                  <a:srgbClr val="FF0000"/>
                </a:solidFill>
                <a:latin typeface="Arial" panose="020B0604020202020204" pitchFamily="34" charset="0"/>
              </a:rPr>
              <a:t> </a:t>
            </a:r>
          </a:p>
          <a:p>
            <a:pPr algn="just">
              <a:spcBef>
                <a:spcPct val="0"/>
              </a:spcBef>
            </a:pPr>
            <a:r>
              <a:rPr lang="fr-FR" altLang="fr-FR" sz="1400" dirty="0">
                <a:solidFill>
                  <a:srgbClr val="FF0000"/>
                </a:solidFill>
                <a:latin typeface="Arial" panose="020B0604020202020204" pitchFamily="34" charset="0"/>
              </a:rPr>
              <a:t>d) Le Roundup face à ses juges, Sciences, ARTE, </a:t>
            </a:r>
            <a:r>
              <a:rPr lang="fr-FR" altLang="fr-FR" sz="1400" dirty="0">
                <a:solidFill>
                  <a:srgbClr val="FF0000"/>
                </a:solidFill>
                <a:latin typeface="Arial" panose="020B0604020202020204" pitchFamily="34" charset="0"/>
                <a:hlinkClick r:id="rId4"/>
              </a:rPr>
              <a:t>https://www.arte.tv/fr/videos/069081-000-A/le-roundup-face-a-ses-juges/</a:t>
            </a:r>
            <a:r>
              <a:rPr lang="fr-FR" altLang="fr-FR" sz="1400" dirty="0">
                <a:solidFill>
                  <a:srgbClr val="FF0000"/>
                </a:solidFill>
                <a:latin typeface="Arial" panose="020B0604020202020204" pitchFamily="34" charset="0"/>
              </a:rPr>
              <a:t> </a:t>
            </a:r>
          </a:p>
        </p:txBody>
      </p:sp>
    </p:spTree>
    <p:extLst>
      <p:ext uri="{BB962C8B-B14F-4D97-AF65-F5344CB8AC3E}">
        <p14:creationId xmlns:p14="http://schemas.microsoft.com/office/powerpoint/2010/main" val="409636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5676AF0-BEF1-466A-B5F1-F708DC8A002B}"/>
              </a:ext>
            </a:extLst>
          </p:cNvPr>
          <p:cNvSpPr>
            <a:spLocks noGrp="1"/>
          </p:cNvSpPr>
          <p:nvPr>
            <p:ph type="ftr" sz="quarter" idx="11"/>
          </p:nvPr>
        </p:nvSpPr>
        <p:spPr>
          <a:xfrm>
            <a:off x="560575" y="6504619"/>
            <a:ext cx="2738718" cy="369719"/>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A500ACC8-7966-4094-A130-47161D7774E5}"/>
              </a:ext>
            </a:extLst>
          </p:cNvPr>
          <p:cNvSpPr>
            <a:spLocks noGrp="1"/>
          </p:cNvSpPr>
          <p:nvPr>
            <p:ph type="sldNum" sz="quarter" idx="12"/>
          </p:nvPr>
        </p:nvSpPr>
        <p:spPr>
          <a:xfrm>
            <a:off x="11360074" y="149188"/>
            <a:ext cx="671457" cy="399452"/>
          </a:xfrm>
        </p:spPr>
        <p:txBody>
          <a:bodyPr/>
          <a:lstStyle/>
          <a:p>
            <a:fld id="{35EDA842-B766-4C63-B8B3-538762B3ED5C}" type="slidenum">
              <a:rPr lang="fr-FR" smtClean="0"/>
              <a:t>22</a:t>
            </a:fld>
            <a:endParaRPr lang="fr-FR"/>
          </a:p>
        </p:txBody>
      </p:sp>
      <p:sp>
        <p:nvSpPr>
          <p:cNvPr id="4" name="Rectangle 3">
            <a:extLst>
              <a:ext uri="{FF2B5EF4-FFF2-40B4-BE49-F238E27FC236}">
                <a16:creationId xmlns:a16="http://schemas.microsoft.com/office/drawing/2014/main" id="{F53CEA12-00C2-41D2-B4C6-590F48439559}"/>
              </a:ext>
            </a:extLst>
          </p:cNvPr>
          <p:cNvSpPr/>
          <p:nvPr/>
        </p:nvSpPr>
        <p:spPr>
          <a:xfrm>
            <a:off x="219783" y="193829"/>
            <a:ext cx="11972217" cy="3785652"/>
          </a:xfrm>
          <a:prstGeom prst="rect">
            <a:avLst/>
          </a:prstGeom>
        </p:spPr>
        <p:txBody>
          <a:bodyPr wrap="square">
            <a:spAutoFit/>
          </a:bodyPr>
          <a:lstStyle/>
          <a:p>
            <a:pPr algn="just">
              <a:spcBef>
                <a:spcPct val="0"/>
              </a:spcBef>
            </a:pPr>
            <a:r>
              <a:rPr lang="fr-FR" altLang="fr-FR" sz="2400" b="1" dirty="0">
                <a:solidFill>
                  <a:srgbClr val="FF0000"/>
                </a:solidFill>
                <a:latin typeface="Arial" panose="020B0604020202020204" pitchFamily="34" charset="0"/>
              </a:rPr>
              <a:t>Possibles risques des OGM sur la biodiversité des espèces (?), du fait :</a:t>
            </a:r>
          </a:p>
          <a:p>
            <a:pPr algn="just">
              <a:spcBef>
                <a:spcPct val="0"/>
              </a:spcBef>
            </a:pPr>
            <a:r>
              <a:rPr lang="fr-FR" altLang="fr-FR" sz="2400" dirty="0">
                <a:solidFill>
                  <a:srgbClr val="EE4422"/>
                </a:solidFill>
                <a:latin typeface="Arial" panose="020B0604020202020204" pitchFamily="34" charset="0"/>
              </a:rPr>
              <a:t> </a:t>
            </a:r>
          </a:p>
          <a:p>
            <a:pPr algn="just">
              <a:spcBef>
                <a:spcPct val="0"/>
              </a:spcBef>
            </a:pPr>
            <a:r>
              <a:rPr lang="fr-FR" altLang="fr-FR" sz="2400" dirty="0">
                <a:solidFill>
                  <a:srgbClr val="EE4422"/>
                </a:solidFill>
                <a:latin typeface="Arial" panose="020B0604020202020204" pitchFamily="34" charset="0"/>
              </a:rPr>
              <a:t>a) de la plus grande résistance des espèces transgéniques, par rapports aux espèces naturelles _ à étudier et vérifier (?) _ =&gt; dans ces cas, l’hybridation des variétés naturelles avec les espèces transgéniques pourraient présenter un risque pour la biodiversité (°). </a:t>
            </a:r>
          </a:p>
          <a:p>
            <a:pPr algn="just">
              <a:spcBef>
                <a:spcPct val="0"/>
              </a:spcBef>
            </a:pPr>
            <a:r>
              <a:rPr lang="fr-FR" altLang="fr-FR" sz="2400" dirty="0">
                <a:solidFill>
                  <a:srgbClr val="EE4422"/>
                </a:solidFill>
                <a:latin typeface="Arial" panose="020B0604020202020204" pitchFamily="34" charset="0"/>
              </a:rPr>
              <a:t> b) Risque que agriculteurs ne choisissent que les semences transgéniques, au détriment des semences traditionnelles (ou paysannes) =&gt; donc risque de perte de biodiversité (problème du recul du maïs mexicain face à la concurrence du maïs BT, par exemple).</a:t>
            </a:r>
            <a:endParaRPr lang="fr-FR" altLang="fr-FR" sz="2400" dirty="0">
              <a:solidFill>
                <a:srgbClr val="FF0000"/>
              </a:solidFill>
              <a:latin typeface="Arial" panose="020B0604020202020204" pitchFamily="34" charset="0"/>
            </a:endParaRPr>
          </a:p>
        </p:txBody>
      </p:sp>
      <p:pic>
        <p:nvPicPr>
          <p:cNvPr id="5" name="Image 6" descr="200px-Genetic-engineering-wheat.jpg">
            <a:extLst>
              <a:ext uri="{FF2B5EF4-FFF2-40B4-BE49-F238E27FC236}">
                <a16:creationId xmlns:a16="http://schemas.microsoft.com/office/drawing/2014/main" id="{70136A74-0B55-4EAD-8F84-07CE476A75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2852" y="4724840"/>
            <a:ext cx="1540698" cy="213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B049218-120C-4460-B3FA-A64F3FB63925}"/>
              </a:ext>
            </a:extLst>
          </p:cNvPr>
          <p:cNvSpPr/>
          <p:nvPr/>
        </p:nvSpPr>
        <p:spPr>
          <a:xfrm>
            <a:off x="116687" y="4012490"/>
            <a:ext cx="10152944" cy="830997"/>
          </a:xfrm>
          <a:prstGeom prst="rect">
            <a:avLst/>
          </a:prstGeom>
        </p:spPr>
        <p:txBody>
          <a:bodyPr wrap="square">
            <a:spAutoFit/>
          </a:bodyPr>
          <a:lstStyle/>
          <a:p>
            <a:pPr algn="just">
              <a:spcBef>
                <a:spcPct val="0"/>
              </a:spcBef>
            </a:pPr>
            <a:r>
              <a:rPr lang="fr-FR" altLang="fr-FR" sz="1200" dirty="0">
                <a:solidFill>
                  <a:srgbClr val="EE4422"/>
                </a:solidFill>
                <a:latin typeface="Arial" panose="020B0604020202020204" pitchFamily="34" charset="0"/>
              </a:rPr>
              <a:t>(°) Dans ce cas, avec  moins de variétés d’une espèces vivants, risque de plus grandes fragilité de l’espèce face à la survenue d’une pandémie, liée à une nouvelle maladie inconnue (pandémie non prévue par MONSANTO). </a:t>
            </a:r>
          </a:p>
          <a:p>
            <a:pPr algn="just">
              <a:spcBef>
                <a:spcPct val="0"/>
              </a:spcBef>
            </a:pPr>
            <a:r>
              <a:rPr lang="fr-FR" altLang="fr-FR" sz="1200" dirty="0">
                <a:solidFill>
                  <a:srgbClr val="EE4422"/>
                </a:solidFill>
                <a:latin typeface="Arial" panose="020B0604020202020204" pitchFamily="34" charset="0"/>
              </a:rPr>
              <a:t>Note:  Si un jour, il finançait les conservatoires biologiques (de semences, d’arbres, vergers …), on pourrait alors croire à la bonne volonté de « sauver la planète » de MONSANTO. Mais ce n’est pas le cas (!).</a:t>
            </a:r>
          </a:p>
        </p:txBody>
      </p:sp>
      <p:sp>
        <p:nvSpPr>
          <p:cNvPr id="7" name="ZoneTexte 7">
            <a:extLst>
              <a:ext uri="{FF2B5EF4-FFF2-40B4-BE49-F238E27FC236}">
                <a16:creationId xmlns:a16="http://schemas.microsoft.com/office/drawing/2014/main" id="{BFAFA081-AA9D-4C7F-A13C-D7309507DC56}"/>
              </a:ext>
            </a:extLst>
          </p:cNvPr>
          <p:cNvSpPr txBox="1">
            <a:spLocks noChangeArrowheads="1"/>
          </p:cNvSpPr>
          <p:nvPr/>
        </p:nvSpPr>
        <p:spPr bwMode="auto">
          <a:xfrm>
            <a:off x="720763" y="5368066"/>
            <a:ext cx="4450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dirty="0">
                <a:solidFill>
                  <a:srgbClr val="7030A0"/>
                </a:solidFill>
                <a:latin typeface="Arial" panose="020B0604020202020204" pitchFamily="34" charset="0"/>
              </a:rPr>
              <a:t>Grains de blé résistants à une maladie, obtenus à partir d’une </a:t>
            </a:r>
            <a:r>
              <a:rPr lang="fr-FR" altLang="fr-FR" sz="1200" dirty="0">
                <a:solidFill>
                  <a:srgbClr val="7030A0"/>
                </a:solidFill>
                <a:latin typeface="Arial" panose="020B0604020202020204" pitchFamily="34" charset="0"/>
                <a:hlinkClick r:id="rId3" tooltip="Enzyme"/>
              </a:rPr>
              <a:t>enzyme</a:t>
            </a:r>
            <a:r>
              <a:rPr lang="fr-FR" altLang="fr-FR" sz="1200" dirty="0">
                <a:solidFill>
                  <a:srgbClr val="7030A0"/>
                </a:solidFill>
                <a:latin typeface="Arial" panose="020B0604020202020204" pitchFamily="34" charset="0"/>
              </a:rPr>
              <a:t> fabriquant naturellement des antibiotiques </a:t>
            </a:r>
            <a:r>
              <a:rPr lang="fr-FR" altLang="fr-FR" sz="1200" dirty="0">
                <a:solidFill>
                  <a:srgbClr val="7030A0"/>
                </a:solidFill>
                <a:latin typeface="Arial" panose="020B0604020202020204" pitchFamily="34" charset="0"/>
                <a:sym typeface="Wingdings" panose="05000000000000000000" pitchFamily="2" charset="2"/>
              </a:rPr>
              <a:t></a:t>
            </a:r>
            <a:endParaRPr lang="fr-FR" altLang="fr-FR" sz="1200" dirty="0">
              <a:solidFill>
                <a:srgbClr val="7030A0"/>
              </a:solidFill>
              <a:latin typeface="Arial" panose="020B0604020202020204" pitchFamily="34" charset="0"/>
            </a:endParaRPr>
          </a:p>
        </p:txBody>
      </p:sp>
      <p:pic>
        <p:nvPicPr>
          <p:cNvPr id="8" name="Image 4" descr="LeMondeSelonMonsanto.jpg">
            <a:extLst>
              <a:ext uri="{FF2B5EF4-FFF2-40B4-BE49-F238E27FC236}">
                <a16:creationId xmlns:a16="http://schemas.microsoft.com/office/drawing/2014/main" id="{4A22B221-7633-46E9-A2E8-B602DAC4EC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69630" y="4174879"/>
            <a:ext cx="18192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A33A77CD-14F1-48F6-AD59-378697026DFB}"/>
              </a:ext>
            </a:extLst>
          </p:cNvPr>
          <p:cNvSpPr txBox="1">
            <a:spLocks noChangeArrowheads="1"/>
          </p:cNvSpPr>
          <p:nvPr/>
        </p:nvSpPr>
        <p:spPr bwMode="auto">
          <a:xfrm>
            <a:off x="7702475" y="5290310"/>
            <a:ext cx="2474259" cy="139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i="1" dirty="0">
                <a:solidFill>
                  <a:srgbClr val="7030A0"/>
                </a:solidFill>
                <a:latin typeface="Arial" panose="020B0604020202020204" pitchFamily="34" charset="0"/>
              </a:rPr>
              <a:t>Le Monde selon Monsanto</a:t>
            </a:r>
            <a:r>
              <a:rPr lang="fr-FR" altLang="fr-FR" sz="1200" dirty="0">
                <a:solidFill>
                  <a:srgbClr val="7030A0"/>
                </a:solidFill>
                <a:latin typeface="Arial" panose="020B0604020202020204" pitchFamily="34" charset="0"/>
              </a:rPr>
              <a:t>, un documentaire de Marie-Monique Robin, qui dénonce les pratiques commerciales de Monsanto </a:t>
            </a:r>
            <a:r>
              <a:rPr lang="fr-FR" altLang="fr-FR" sz="1200" dirty="0">
                <a:solidFill>
                  <a:srgbClr val="7030A0"/>
                </a:solidFill>
              </a:rPr>
              <a:t>→</a:t>
            </a:r>
          </a:p>
          <a:p>
            <a:pPr algn="just" eaLnBrk="1" hangingPunct="1">
              <a:spcBef>
                <a:spcPct val="0"/>
              </a:spcBef>
              <a:buFontTx/>
              <a:buNone/>
            </a:pPr>
            <a:r>
              <a:rPr lang="fr-FR" altLang="fr-FR" sz="1200" dirty="0">
                <a:solidFill>
                  <a:srgbClr val="7030A0"/>
                </a:solidFill>
              </a:rPr>
              <a:t>Source : </a:t>
            </a:r>
            <a:r>
              <a:rPr lang="fr-FR" altLang="fr-FR" sz="1200" dirty="0">
                <a:solidFill>
                  <a:srgbClr val="7030A0"/>
                </a:solidFill>
                <a:hlinkClick r:id="rId5"/>
              </a:rPr>
              <a:t>http://objectifvert.wordpress.com/tag/monsanto/</a:t>
            </a:r>
            <a:r>
              <a:rPr lang="fr-FR" altLang="fr-FR" sz="1200" dirty="0">
                <a:solidFill>
                  <a:srgbClr val="7030A0"/>
                </a:solidFill>
              </a:rPr>
              <a:t> </a:t>
            </a:r>
            <a:endParaRPr lang="fr-FR" altLang="fr-FR" sz="1200" dirty="0">
              <a:solidFill>
                <a:srgbClr val="7030A0"/>
              </a:solidFill>
              <a:latin typeface="Arial" panose="020B0604020202020204" pitchFamily="34" charset="0"/>
            </a:endParaRPr>
          </a:p>
        </p:txBody>
      </p:sp>
    </p:spTree>
    <p:extLst>
      <p:ext uri="{BB962C8B-B14F-4D97-AF65-F5344CB8AC3E}">
        <p14:creationId xmlns:p14="http://schemas.microsoft.com/office/powerpoint/2010/main" val="113192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E1FACA7-751C-44D3-8627-CF40B526C330}"/>
              </a:ext>
            </a:extLst>
          </p:cNvPr>
          <p:cNvSpPr>
            <a:spLocks noGrp="1"/>
          </p:cNvSpPr>
          <p:nvPr>
            <p:ph type="ftr" sz="quarter" idx="11"/>
          </p:nvPr>
        </p:nvSpPr>
        <p:spPr>
          <a:xfrm>
            <a:off x="5346550" y="6492875"/>
            <a:ext cx="284988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4BEF41AC-26B1-4C5D-B1F7-437D22563887}"/>
              </a:ext>
            </a:extLst>
          </p:cNvPr>
          <p:cNvSpPr>
            <a:spLocks noGrp="1"/>
          </p:cNvSpPr>
          <p:nvPr>
            <p:ph type="sldNum" sz="quarter" idx="12"/>
          </p:nvPr>
        </p:nvSpPr>
        <p:spPr>
          <a:xfrm>
            <a:off x="11564470" y="202976"/>
            <a:ext cx="499333" cy="420968"/>
          </a:xfrm>
        </p:spPr>
        <p:txBody>
          <a:bodyPr/>
          <a:lstStyle/>
          <a:p>
            <a:fld id="{35EDA842-B766-4C63-B8B3-538762B3ED5C}" type="slidenum">
              <a:rPr lang="fr-FR" smtClean="0"/>
              <a:t>23</a:t>
            </a:fld>
            <a:endParaRPr lang="fr-FR"/>
          </a:p>
        </p:txBody>
      </p:sp>
      <p:sp>
        <p:nvSpPr>
          <p:cNvPr id="4" name="ZoneTexte 3">
            <a:extLst>
              <a:ext uri="{FF2B5EF4-FFF2-40B4-BE49-F238E27FC236}">
                <a16:creationId xmlns:a16="http://schemas.microsoft.com/office/drawing/2014/main" id="{D13979AC-9706-4E6F-B0E0-50696F4F9F59}"/>
              </a:ext>
            </a:extLst>
          </p:cNvPr>
          <p:cNvSpPr txBox="1"/>
          <p:nvPr/>
        </p:nvSpPr>
        <p:spPr>
          <a:xfrm>
            <a:off x="279699" y="202976"/>
            <a:ext cx="3685176" cy="461665"/>
          </a:xfrm>
          <a:prstGeom prst="rect">
            <a:avLst/>
          </a:prstGeom>
          <a:noFill/>
        </p:spPr>
        <p:txBody>
          <a:bodyPr wrap="none" rtlCol="0">
            <a:spAutoFit/>
          </a:bodyPr>
          <a:lstStyle/>
          <a:p>
            <a:r>
              <a:rPr lang="fr-FR" sz="2400" b="1" dirty="0">
                <a:solidFill>
                  <a:srgbClr val="008000"/>
                </a:solidFill>
              </a:rPr>
              <a:t>Le cas du riz doré (riz OGM)</a:t>
            </a:r>
          </a:p>
        </p:txBody>
      </p:sp>
      <p:sp>
        <p:nvSpPr>
          <p:cNvPr id="5" name="Rectangle 4">
            <a:extLst>
              <a:ext uri="{FF2B5EF4-FFF2-40B4-BE49-F238E27FC236}">
                <a16:creationId xmlns:a16="http://schemas.microsoft.com/office/drawing/2014/main" id="{ADC70EC3-767F-47AD-8832-1303DC97A36E}"/>
              </a:ext>
            </a:extLst>
          </p:cNvPr>
          <p:cNvSpPr/>
          <p:nvPr/>
        </p:nvSpPr>
        <p:spPr>
          <a:xfrm>
            <a:off x="279699" y="664641"/>
            <a:ext cx="11784104" cy="3877985"/>
          </a:xfrm>
          <a:prstGeom prst="rect">
            <a:avLst/>
          </a:prstGeom>
        </p:spPr>
        <p:txBody>
          <a:bodyPr wrap="squar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Le riz doré est un riz OGM, au grain de couleur dorée, qui a été génétiquement modifié pour produire et accumuler du β-carotène dans la partie comestible de son grain. Lorsque ce riz est consommé, le β-carotène est stocké dans les tissus adipeux du corps ou transformé en vitamine A. </a:t>
            </a:r>
          </a:p>
          <a:p>
            <a:r>
              <a:rPr lang="fr-FR" dirty="0">
                <a:latin typeface="Calibri" panose="020F0502020204030204" pitchFamily="34" charset="0"/>
                <a:ea typeface="Calibri" panose="020F0502020204030204" pitchFamily="34" charset="0"/>
                <a:cs typeface="Times New Roman" panose="02020603050405020304" pitchFamily="18" charset="0"/>
              </a:rPr>
              <a:t>L’idée de ses inventeurs (°) : </a:t>
            </a:r>
            <a:r>
              <a:rPr lang="fr-FR" dirty="0">
                <a:solidFill>
                  <a:srgbClr val="FF0000"/>
                </a:solidFill>
              </a:rPr>
              <a:t>Le riz est la nourriture de base, apportant jusqu'à 80% de l'apport énergétique quotidien, pour plus de 3 milliards de personnes. </a:t>
            </a:r>
            <a:r>
              <a:rPr lang="fr-FR" dirty="0"/>
              <a:t>Avec l'aide du riz doré, il est possible de contribuer à une réduction des problèmes de santé chroniques (cécité, vulnérabilité aux infections comme le SIDA, la rougeole et différentes maladies infantiles) causés par la carence en vitamine A (+). Les lignées, ainsi que les données issues des nombreux tests en champ effectués au Vietnam et aux États-Unis, ont été données au Golden Rice </a:t>
            </a:r>
            <a:r>
              <a:rPr lang="fr-FR" dirty="0" err="1"/>
              <a:t>Humanitarian</a:t>
            </a:r>
            <a:r>
              <a:rPr lang="fr-FR" dirty="0"/>
              <a:t> </a:t>
            </a:r>
            <a:r>
              <a:rPr lang="fr-FR" dirty="0" err="1"/>
              <a:t>Board</a:t>
            </a:r>
            <a:r>
              <a:rPr lang="fr-FR" dirty="0"/>
              <a:t>. </a:t>
            </a:r>
            <a:r>
              <a:rPr lang="fr-FR" dirty="0">
                <a:solidFill>
                  <a:srgbClr val="008000"/>
                </a:solidFill>
              </a:rPr>
              <a:t>Les licences d'utilisation de la technologie sont libres de droits, autorisant modifications, améliorations et croisements à partir des lignées données. Les conditions d'utilisation pour les fermiers sont libres de droits jusqu'à un niveau de revenu de moins de dix mille dollars annuels (soit 99% de la communauté agricole cible)</a:t>
            </a:r>
            <a:r>
              <a:rPr lang="fr-FR" dirty="0"/>
              <a:t>.</a:t>
            </a:r>
          </a:p>
          <a:p>
            <a:endParaRPr lang="fr-FR" sz="1200" dirty="0">
              <a:cs typeface="Times New Roman" panose="02020603050405020304" pitchFamily="18" charset="0"/>
            </a:endParaRPr>
          </a:p>
          <a:p>
            <a:r>
              <a:rPr lang="fr-FR" sz="1200" dirty="0">
                <a:cs typeface="Times New Roman" panose="02020603050405020304" pitchFamily="18" charset="0"/>
              </a:rPr>
              <a:t>(°) </a:t>
            </a:r>
            <a:r>
              <a:rPr lang="fr-FR" sz="1200" dirty="0"/>
              <a:t>Ingo </a:t>
            </a:r>
            <a:r>
              <a:rPr lang="fr-FR" sz="1200" dirty="0" err="1"/>
              <a:t>Potrykus</a:t>
            </a:r>
            <a:r>
              <a:rPr lang="fr-FR" sz="1200" dirty="0"/>
              <a:t>, professeur à l'institut des sciences agronomiques de l'Institut Fédéral de Technologie Suisse, et Peter Beyer, professeur de biologie cellulaire au Centre des Biosciences Appliquées de l'université de Fribourg en Allemagne. (+) Selon l'OMS [1], la carence en vitamine A touche 250 millions d'enfants de moins de 5 ans dans le monde. Chaque année, entre 250.000 et 500.000 de ces enfants deviennent aveugles et la moitié d'entre eux mourra dans les douze mois. </a:t>
            </a:r>
          </a:p>
        </p:txBody>
      </p:sp>
      <p:sp>
        <p:nvSpPr>
          <p:cNvPr id="6" name="Rectangle 5">
            <a:extLst>
              <a:ext uri="{FF2B5EF4-FFF2-40B4-BE49-F238E27FC236}">
                <a16:creationId xmlns:a16="http://schemas.microsoft.com/office/drawing/2014/main" id="{C2D368AA-EAD5-4D83-ABD6-7219AB64FF8E}"/>
              </a:ext>
            </a:extLst>
          </p:cNvPr>
          <p:cNvSpPr/>
          <p:nvPr/>
        </p:nvSpPr>
        <p:spPr>
          <a:xfrm>
            <a:off x="128198" y="5656409"/>
            <a:ext cx="5967802" cy="1033937"/>
          </a:xfrm>
          <a:prstGeom prst="rect">
            <a:avLst/>
          </a:prstGeom>
        </p:spPr>
        <p:txBody>
          <a:bodyPr wrap="square">
            <a:spAutoFit/>
          </a:bodyPr>
          <a:lstStyle/>
          <a:p>
            <a:pPr marL="342900" lvl="0" indent="-342900" algn="just" eaLnBrk="0" fontAlgn="base" hangingPunct="0">
              <a:lnSpc>
                <a:spcPct val="115000"/>
              </a:lnSpc>
              <a:spcAft>
                <a:spcPts val="0"/>
              </a:spcAft>
              <a:buClr>
                <a:srgbClr val="000000"/>
              </a:buClr>
              <a:buSzPts val="750"/>
              <a:buFont typeface="+mj-lt"/>
              <a:buAutoNum type="arabicPeriod"/>
              <a:tabLst>
                <a:tab pos="182880" algn="l"/>
              </a:tabLst>
            </a:pP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20131017 Greenpeace : Golden Illusion. The broken promise of GE 'Golden </a:t>
            </a:r>
            <a:r>
              <a:rPr lang="en-US" sz="900" spc="-3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Rice'</a:t>
            </a:r>
            <a:r>
              <a:rPr lang="en-US" sz="900" u="sng" spc="-30" dirty="0" err="1">
                <a:solidFill>
                  <a:srgbClr val="0000FF"/>
                </a:solidFill>
                <a:latin typeface="Arial Narrow" panose="020B0606020202030204" pitchFamily="34" charset="0"/>
                <a:ea typeface="Calibri" panose="020F0502020204030204" pitchFamily="34" charset="0"/>
                <a:cs typeface="Arial Narrow" panose="020B0606020202030204" pitchFamily="34" charset="0"/>
                <a:hlinkClick r:id="rId2"/>
              </a:rPr>
              <a:t>http</a:t>
            </a:r>
            <a:r>
              <a:rPr lang="en-US" sz="900" u="sng" spc="-30" dirty="0">
                <a:solidFill>
                  <a:srgbClr val="0000FF"/>
                </a:solidFill>
                <a:latin typeface="Arial Narrow" panose="020B0606020202030204" pitchFamily="34" charset="0"/>
                <a:ea typeface="Calibri" panose="020F0502020204030204" pitchFamily="34" charset="0"/>
                <a:cs typeface="Arial Narrow" panose="020B0606020202030204" pitchFamily="34" charset="0"/>
                <a:hlinkClick r:id="rId2"/>
              </a:rPr>
              <a:t>://goo.gINuV7Y9</a:t>
            </a:r>
            <a:endParaRPr lang="fr-FR" sz="900" spc="-30" dirty="0">
              <a:latin typeface="Arial Narrow" panose="020B0606020202030204" pitchFamily="34" charset="0"/>
              <a:ea typeface="Calibri" panose="020F0502020204030204" pitchFamily="34" charset="0"/>
              <a:cs typeface="Arial Narrow" panose="020B0606020202030204" pitchFamily="34" charset="0"/>
            </a:endParaRPr>
          </a:p>
          <a:p>
            <a:pPr marL="342900" lvl="0" indent="-342900" algn="just" eaLnBrk="0" fontAlgn="base" hangingPunct="0">
              <a:lnSpc>
                <a:spcPct val="115000"/>
              </a:lnSpc>
              <a:spcAft>
                <a:spcPts val="0"/>
              </a:spcAft>
              <a:buClr>
                <a:srgbClr val="000000"/>
              </a:buClr>
              <a:buSzPts val="750"/>
              <a:buFont typeface="+mj-lt"/>
              <a:buAutoNum type="arabicPeriod"/>
              <a:tabLst>
                <a:tab pos="182880" algn="l"/>
              </a:tabLst>
            </a:pP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20120621 AJCN ß-</a:t>
            </a:r>
            <a:r>
              <a:rPr lang="en-US" sz="900" spc="-3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Carotène</a:t>
            </a: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in Golden Rice is as good as ß-</a:t>
            </a:r>
            <a:r>
              <a:rPr lang="en-US" sz="900" spc="-3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Carotène</a:t>
            </a: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in oil at providing vitamin A to Children </a:t>
            </a:r>
            <a:r>
              <a:rPr lang="en-US" sz="900" u="sng" spc="-30" dirty="0">
                <a:solidFill>
                  <a:srgbClr val="0000FF"/>
                </a:solidFill>
                <a:latin typeface="Arial Narrow" panose="020B0606020202030204" pitchFamily="34" charset="0"/>
                <a:ea typeface="Calibri" panose="020F0502020204030204" pitchFamily="34" charset="0"/>
                <a:cs typeface="Arial Narrow" panose="020B0606020202030204" pitchFamily="34" charset="0"/>
                <a:hlinkClick r:id="rId3"/>
              </a:rPr>
              <a:t>http://goo.gl/MSIINS</a:t>
            </a:r>
            <a:endParaRPr lang="fr-FR" sz="900" spc="-30" dirty="0">
              <a:latin typeface="Arial Narrow" panose="020B0606020202030204" pitchFamily="34" charset="0"/>
              <a:ea typeface="Calibri" panose="020F0502020204030204" pitchFamily="34" charset="0"/>
              <a:cs typeface="Arial Narrow" panose="020B0606020202030204" pitchFamily="34" charset="0"/>
            </a:endParaRPr>
          </a:p>
          <a:p>
            <a:pPr marL="342900" lvl="0" indent="-342900" algn="just" eaLnBrk="0" fontAlgn="base" hangingPunct="0">
              <a:lnSpc>
                <a:spcPct val="115000"/>
              </a:lnSpc>
              <a:spcAft>
                <a:spcPts val="0"/>
              </a:spcAft>
              <a:buClr>
                <a:srgbClr val="000000"/>
              </a:buClr>
              <a:buSzPts val="750"/>
              <a:buFont typeface="+mj-lt"/>
              <a:buAutoNum type="arabicPeriod"/>
              <a:tabLst>
                <a:tab pos="182880" algn="l"/>
              </a:tabLst>
            </a:pP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20090415 </a:t>
            </a:r>
            <a:r>
              <a:rPr lang="en-US" sz="900" spc="-3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Pubmed</a:t>
            </a: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 Golden Rice is an effective source of vitamin A </a:t>
            </a:r>
            <a:r>
              <a:rPr lang="en-US" sz="900" u="sng" spc="-30" dirty="0">
                <a:solidFill>
                  <a:srgbClr val="0000FF"/>
                </a:solidFill>
                <a:latin typeface="Arial Narrow" panose="020B0606020202030204" pitchFamily="34" charset="0"/>
                <a:ea typeface="Calibri" panose="020F0502020204030204" pitchFamily="34" charset="0"/>
                <a:cs typeface="Arial Narrow" panose="020B0606020202030204" pitchFamily="34" charset="0"/>
                <a:hlinkClick r:id="rId4"/>
              </a:rPr>
              <a:t>http://goo.gl/apgbp4</a:t>
            </a:r>
            <a:endParaRPr lang="fr-FR" sz="900" spc="-30" dirty="0">
              <a:latin typeface="Arial Narrow" panose="020B0606020202030204" pitchFamily="34" charset="0"/>
              <a:ea typeface="Calibri" panose="020F0502020204030204" pitchFamily="34" charset="0"/>
              <a:cs typeface="Arial Narrow" panose="020B0606020202030204" pitchFamily="34" charset="0"/>
            </a:endParaRPr>
          </a:p>
          <a:p>
            <a:pPr marL="342900" lvl="0" indent="-342900" algn="just" eaLnBrk="0" fontAlgn="base" hangingPunct="0">
              <a:lnSpc>
                <a:spcPct val="115000"/>
              </a:lnSpc>
              <a:spcAft>
                <a:spcPts val="0"/>
              </a:spcAft>
              <a:buClr>
                <a:srgbClr val="000000"/>
              </a:buClr>
              <a:buSzPts val="750"/>
              <a:buFont typeface="+mj-lt"/>
              <a:buAutoNum type="arabicPeriod"/>
              <a:tabLst>
                <a:tab pos="182880" algn="l"/>
              </a:tabLst>
            </a:pPr>
            <a:r>
              <a:rPr lang="en-US" sz="900" spc="-35" dirty="0">
                <a:solidFill>
                  <a:srgbClr val="000000"/>
                </a:solidFill>
                <a:latin typeface="Arial Narrow" panose="020B0606020202030204" pitchFamily="34" charset="0"/>
                <a:ea typeface="Calibri" panose="020F0502020204030204" pitchFamily="34" charset="0"/>
                <a:cs typeface="Arial Narrow" panose="020B0606020202030204" pitchFamily="34" charset="0"/>
              </a:rPr>
              <a:t>goo.gl/7kTXLo (World Nutrition Volume 1, Number 5, October 2010)</a:t>
            </a:r>
            <a:endParaRPr lang="fr-FR" sz="900" spc="-30" dirty="0">
              <a:latin typeface="Arial Narrow" panose="020B0606020202030204" pitchFamily="34" charset="0"/>
              <a:ea typeface="Calibri" panose="020F0502020204030204" pitchFamily="34" charset="0"/>
              <a:cs typeface="Arial Narrow" panose="020B0606020202030204" pitchFamily="34" charset="0"/>
            </a:endParaRPr>
          </a:p>
          <a:p>
            <a:pPr marL="342900" lvl="0" indent="-342900" algn="just" eaLnBrk="0" fontAlgn="base" hangingPunct="0">
              <a:lnSpc>
                <a:spcPct val="115000"/>
              </a:lnSpc>
              <a:spcAft>
                <a:spcPts val="0"/>
              </a:spcAft>
              <a:buClr>
                <a:srgbClr val="000000"/>
              </a:buClr>
              <a:buSzPts val="750"/>
              <a:buFont typeface="+mj-lt"/>
              <a:buAutoNum type="arabicPeriod"/>
              <a:tabLst>
                <a:tab pos="182880" algn="l"/>
              </a:tabLst>
            </a:pP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International Rice </a:t>
            </a:r>
            <a:r>
              <a:rPr lang="en-US" sz="900" spc="-3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Rechearch</a:t>
            </a: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Institute </a:t>
            </a:r>
            <a:r>
              <a:rPr lang="en-US" sz="900" spc="-3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genebank</a:t>
            </a: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http://goo.gl/4CNbQK</a:t>
            </a:r>
            <a:endParaRPr lang="fr-FR" sz="900" spc="-30" dirty="0">
              <a:latin typeface="Arial Narrow" panose="020B0606020202030204" pitchFamily="34" charset="0"/>
              <a:ea typeface="Calibri" panose="020F0502020204030204" pitchFamily="34" charset="0"/>
              <a:cs typeface="Arial Narrow" panose="020B0606020202030204" pitchFamily="34" charset="0"/>
            </a:endParaRPr>
          </a:p>
          <a:p>
            <a:pPr marL="342900" lvl="0" indent="-342900" algn="just" eaLnBrk="0" fontAlgn="base" hangingPunct="0">
              <a:lnSpc>
                <a:spcPct val="115000"/>
              </a:lnSpc>
              <a:spcAft>
                <a:spcPts val="0"/>
              </a:spcAft>
              <a:buClr>
                <a:srgbClr val="000000"/>
              </a:buClr>
              <a:buSzPts val="750"/>
              <a:buFont typeface="+mj-lt"/>
              <a:buAutoNum type="arabicPeriod"/>
              <a:tabLst>
                <a:tab pos="182880" algn="l"/>
              </a:tabLst>
            </a:pP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Golden Rice Humanitarian Board : Golden Rice and </a:t>
            </a:r>
            <a:r>
              <a:rPr lang="en-US" sz="900" spc="-3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BioSafety</a:t>
            </a:r>
            <a:r>
              <a:rPr lang="en-US" sz="9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a:t>
            </a:r>
            <a:r>
              <a:rPr lang="en-US" sz="900" u="sng" spc="-30" dirty="0">
                <a:solidFill>
                  <a:srgbClr val="0000FF"/>
                </a:solidFill>
                <a:latin typeface="Arial Narrow" panose="020B0606020202030204" pitchFamily="34" charset="0"/>
                <a:ea typeface="Calibri" panose="020F0502020204030204" pitchFamily="34" charset="0"/>
                <a:cs typeface="Arial Narrow" panose="020B0606020202030204" pitchFamily="34" charset="0"/>
                <a:hlinkClick r:id="rId5"/>
              </a:rPr>
              <a:t>http://goo.gl/OwLvTW</a:t>
            </a:r>
            <a:endParaRPr lang="fr-FR" sz="900" spc="-30" dirty="0">
              <a:latin typeface="Arial Narrow" panose="020B0606020202030204" pitchFamily="34" charset="0"/>
              <a:ea typeface="Calibri" panose="020F0502020204030204" pitchFamily="34" charset="0"/>
              <a:cs typeface="Arial Narrow" panose="020B0606020202030204" pitchFamily="34" charset="0"/>
            </a:endParaRPr>
          </a:p>
        </p:txBody>
      </p:sp>
      <p:sp>
        <p:nvSpPr>
          <p:cNvPr id="7" name="Rectangle 6">
            <a:extLst>
              <a:ext uri="{FF2B5EF4-FFF2-40B4-BE49-F238E27FC236}">
                <a16:creationId xmlns:a16="http://schemas.microsoft.com/office/drawing/2014/main" id="{01DDAD4F-3E7A-4AE9-8659-1DA56B4F6921}"/>
              </a:ext>
            </a:extLst>
          </p:cNvPr>
          <p:cNvSpPr/>
          <p:nvPr/>
        </p:nvSpPr>
        <p:spPr>
          <a:xfrm>
            <a:off x="6096000" y="5656409"/>
            <a:ext cx="6096000" cy="904863"/>
          </a:xfrm>
          <a:prstGeom prst="rect">
            <a:avLst/>
          </a:prstGeom>
        </p:spPr>
        <p:txBody>
          <a:bodyPr>
            <a:spAutoFit/>
          </a:bodyPr>
          <a:lstStyle/>
          <a:p>
            <a:pPr marL="342900" lvl="0" indent="-342900" algn="just" eaLnBrk="0" fontAlgn="base" hangingPunct="0">
              <a:lnSpc>
                <a:spcPct val="115000"/>
              </a:lnSpc>
              <a:spcAft>
                <a:spcPts val="0"/>
              </a:spcAft>
              <a:buClr>
                <a:srgbClr val="000000"/>
              </a:buClr>
              <a:buSzPts val="750"/>
              <a:buFont typeface="+mj-lt"/>
              <a:buAutoNum type="arabicPeriod" startAt="7"/>
              <a:tabLst>
                <a:tab pos="182880" algn="l"/>
              </a:tabLst>
            </a:pPr>
            <a:r>
              <a:rPr lang="en-US" sz="800" spc="-25" dirty="0">
                <a:solidFill>
                  <a:srgbClr val="000000"/>
                </a:solidFill>
                <a:latin typeface="Arial Narrow" panose="020B0606020202030204" pitchFamily="34" charset="0"/>
                <a:ea typeface="Calibri" panose="020F0502020204030204" pitchFamily="34" charset="0"/>
                <a:cs typeface="Arial Narrow" panose="020B0606020202030204" pitchFamily="34" charset="0"/>
              </a:rPr>
              <a:t>20080423 </a:t>
            </a:r>
            <a:r>
              <a:rPr lang="en-US" sz="800" spc="-25"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Pubmed</a:t>
            </a:r>
            <a:r>
              <a:rPr lang="en-US" sz="800" spc="-25"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 Effect of transgenes on global gene expression in soybean is within the natural range of variation of conventional cultivars http://goo.gl/73L63K</a:t>
            </a:r>
            <a:endParaRPr lang="fr-FR" sz="3200" spc="-30" dirty="0">
              <a:latin typeface="Arial Narrow" panose="020B0606020202030204" pitchFamily="34" charset="0"/>
              <a:ea typeface="Calibri" panose="020F0502020204030204" pitchFamily="34" charset="0"/>
              <a:cs typeface="Arial Narrow" panose="020B0606020202030204" pitchFamily="34" charset="0"/>
            </a:endParaRPr>
          </a:p>
          <a:p>
            <a:pPr marL="342900" lvl="0" indent="-342900" algn="just" eaLnBrk="0" fontAlgn="base" hangingPunct="0">
              <a:lnSpc>
                <a:spcPct val="115000"/>
              </a:lnSpc>
              <a:spcAft>
                <a:spcPts val="0"/>
              </a:spcAft>
              <a:buClr>
                <a:srgbClr val="000000"/>
              </a:buClr>
              <a:buSzPts val="750"/>
              <a:buFont typeface="+mj-lt"/>
              <a:buAutoNum type="arabicPeriod" startAt="7"/>
              <a:tabLst>
                <a:tab pos="182880" algn="l"/>
              </a:tabLst>
            </a:pPr>
            <a:r>
              <a:rPr lang="en-US" sz="800" spc="-2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20060704 </a:t>
            </a:r>
            <a:r>
              <a:rPr lang="en-US" sz="800" spc="-2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Pubmed</a:t>
            </a:r>
            <a:r>
              <a:rPr lang="en-US" sz="800" spc="-2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 Transgenesis has </a:t>
            </a:r>
            <a:r>
              <a:rPr lang="en-US" sz="800" spc="-2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Iess</a:t>
            </a:r>
            <a:r>
              <a:rPr lang="en-US" sz="800" spc="-2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impact on the transcriptome of wheat grain than conventional breeding </a:t>
            </a:r>
            <a:r>
              <a:rPr lang="en-US" sz="800" u="sng" spc="-20" dirty="0">
                <a:solidFill>
                  <a:srgbClr val="0000FF"/>
                </a:solidFill>
                <a:latin typeface="Arial Narrow" panose="020B0606020202030204" pitchFamily="34" charset="0"/>
                <a:ea typeface="Calibri" panose="020F0502020204030204" pitchFamily="34" charset="0"/>
                <a:cs typeface="Arial Narrow" panose="020B0606020202030204" pitchFamily="34" charset="0"/>
                <a:hlinkClick r:id="rId6"/>
              </a:rPr>
              <a:t>http://goo.gl/olgHdS</a:t>
            </a:r>
            <a:endParaRPr lang="fr-FR" sz="3200" spc="-30" dirty="0">
              <a:latin typeface="Arial Narrow" panose="020B0606020202030204" pitchFamily="34" charset="0"/>
              <a:ea typeface="Calibri" panose="020F0502020204030204" pitchFamily="34" charset="0"/>
              <a:cs typeface="Arial Narrow" panose="020B0606020202030204" pitchFamily="34" charset="0"/>
            </a:endParaRPr>
          </a:p>
          <a:p>
            <a:pPr marL="342900" lvl="0" indent="-342900" algn="just" eaLnBrk="0" fontAlgn="base" hangingPunct="0">
              <a:lnSpc>
                <a:spcPct val="115000"/>
              </a:lnSpc>
              <a:spcAft>
                <a:spcPts val="0"/>
              </a:spcAft>
              <a:buClr>
                <a:srgbClr val="000000"/>
              </a:buClr>
              <a:buSzPts val="750"/>
              <a:buFont typeface="+mj-lt"/>
              <a:buAutoNum type="arabicPeriod" startAt="7"/>
              <a:tabLst>
                <a:tab pos="182880" algn="l"/>
              </a:tabLst>
            </a:pPr>
            <a:r>
              <a:rPr lang="en-US" sz="800" spc="-2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20080102 PNAS : Microarray analyses reveal that plant mutagenesis may induce more transcriptomic changes than transgene insertion </a:t>
            </a:r>
            <a:r>
              <a:rPr lang="en-US" sz="800" u="sng" spc="-20" dirty="0">
                <a:solidFill>
                  <a:srgbClr val="0000FF"/>
                </a:solidFill>
                <a:latin typeface="Arial Narrow" panose="020B0606020202030204" pitchFamily="34" charset="0"/>
                <a:ea typeface="Calibri" panose="020F0502020204030204" pitchFamily="34" charset="0"/>
                <a:cs typeface="Arial Narrow" panose="020B0606020202030204" pitchFamily="34" charset="0"/>
                <a:hlinkClick r:id="rId7"/>
              </a:rPr>
              <a:t>http://goo.gl/KcU7Km</a:t>
            </a:r>
            <a:endParaRPr lang="fr-FR" sz="3200" spc="-30" dirty="0">
              <a:latin typeface="Arial Narrow" panose="020B0606020202030204" pitchFamily="34" charset="0"/>
              <a:ea typeface="Calibri" panose="020F0502020204030204" pitchFamily="34" charset="0"/>
              <a:cs typeface="Arial Narrow" panose="020B0606020202030204" pitchFamily="34" charset="0"/>
            </a:endParaRPr>
          </a:p>
          <a:p>
            <a:pPr marL="342900" lvl="0" indent="-342900" algn="just" eaLnBrk="0" fontAlgn="base" hangingPunct="0">
              <a:lnSpc>
                <a:spcPct val="115000"/>
              </a:lnSpc>
              <a:spcAft>
                <a:spcPts val="0"/>
              </a:spcAft>
              <a:buClr>
                <a:srgbClr val="000000"/>
              </a:buClr>
              <a:buSzPts val="750"/>
              <a:buFont typeface="+mj-lt"/>
              <a:buAutoNum type="arabicPeriod" startAt="7"/>
              <a:tabLst>
                <a:tab pos="182880" algn="l"/>
              </a:tabLst>
            </a:pPr>
            <a:r>
              <a:rPr lang="en-US" sz="8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20060201 EFSA : Tolerable upper intake levels for vitamins and </a:t>
            </a:r>
            <a:r>
              <a:rPr lang="en-US" sz="800" spc="-30" dirty="0" err="1">
                <a:solidFill>
                  <a:srgbClr val="000000"/>
                </a:solidFill>
                <a:latin typeface="Arial Narrow" panose="020B0606020202030204" pitchFamily="34" charset="0"/>
                <a:ea typeface="Calibri" panose="020F0502020204030204" pitchFamily="34" charset="0"/>
                <a:cs typeface="Arial Narrow" panose="020B0606020202030204" pitchFamily="34" charset="0"/>
              </a:rPr>
              <a:t>minerais</a:t>
            </a:r>
            <a:r>
              <a:rPr lang="en-US" sz="800" spc="-3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a:t>
            </a:r>
            <a:r>
              <a:rPr lang="en-US" sz="800" u="sng" spc="-30" dirty="0">
                <a:solidFill>
                  <a:srgbClr val="0000FF"/>
                </a:solidFill>
                <a:latin typeface="Arial Narrow" panose="020B0606020202030204" pitchFamily="34" charset="0"/>
                <a:ea typeface="Calibri" panose="020F0502020204030204" pitchFamily="34" charset="0"/>
                <a:cs typeface="Arial Narrow" panose="020B0606020202030204" pitchFamily="34" charset="0"/>
                <a:hlinkClick r:id="rId8"/>
              </a:rPr>
              <a:t>http://goo.gl/UixxkO</a:t>
            </a:r>
            <a:endParaRPr lang="fr-FR" sz="3200" spc="-30" dirty="0">
              <a:latin typeface="Arial Narrow" panose="020B0606020202030204" pitchFamily="34" charset="0"/>
              <a:ea typeface="Calibri" panose="020F0502020204030204" pitchFamily="34" charset="0"/>
              <a:cs typeface="Arial Narrow" panose="020B0606020202030204" pitchFamily="34" charset="0"/>
            </a:endParaRPr>
          </a:p>
          <a:p>
            <a:r>
              <a:rPr lang="en-US" sz="800" spc="-2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20120808 JN ß-Carotene—Rich Orange Sweet Potato in Rural Uganda Results in Increased Vitamin A Intakes among Children and Women and Improved Vitamin A Status among Children </a:t>
            </a:r>
            <a:r>
              <a:rPr lang="en-US" sz="800" u="sng" spc="-20" dirty="0">
                <a:solidFill>
                  <a:srgbClr val="000000"/>
                </a:solidFill>
                <a:latin typeface="Arial Narrow" panose="020B0606020202030204" pitchFamily="34" charset="0"/>
                <a:ea typeface="Calibri" panose="020F0502020204030204" pitchFamily="34" charset="0"/>
                <a:cs typeface="Arial Narrow" panose="020B0606020202030204" pitchFamily="34" charset="0"/>
                <a:hlinkClick r:id="rId9"/>
              </a:rPr>
              <a:t>http://goo.gl/qlwBrU</a:t>
            </a:r>
            <a:r>
              <a:rPr lang="en-US" sz="800" spc="-20" dirty="0">
                <a:solidFill>
                  <a:srgbClr val="000000"/>
                </a:solidFill>
                <a:latin typeface="Arial Narrow" panose="020B0606020202030204" pitchFamily="34" charset="0"/>
                <a:ea typeface="Calibri" panose="020F0502020204030204" pitchFamily="34" charset="0"/>
                <a:cs typeface="Arial Narrow" panose="020B0606020202030204" pitchFamily="34" charset="0"/>
              </a:rPr>
              <a:t> </a:t>
            </a:r>
            <a:endParaRPr lang="fr-FR" dirty="0"/>
          </a:p>
        </p:txBody>
      </p:sp>
      <p:pic>
        <p:nvPicPr>
          <p:cNvPr id="9" name="Image 8" descr="Une image contenant alimentation, table, personne, assiette&#10;&#10;Description générée avec un niveau de confiance très élevé">
            <a:extLst>
              <a:ext uri="{FF2B5EF4-FFF2-40B4-BE49-F238E27FC236}">
                <a16:creationId xmlns:a16="http://schemas.microsoft.com/office/drawing/2014/main" id="{7E161DC6-0E2D-42DB-A9DB-46ABF88802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7031" y="4583323"/>
            <a:ext cx="1790700" cy="952500"/>
          </a:xfrm>
          <a:prstGeom prst="rect">
            <a:avLst/>
          </a:prstGeom>
        </p:spPr>
      </p:pic>
      <p:pic>
        <p:nvPicPr>
          <p:cNvPr id="11" name="Image 10" descr="Une image contenant champignon, personne, tenant&#10;&#10;Description générée avec un niveau de confiance élevé">
            <a:extLst>
              <a:ext uri="{FF2B5EF4-FFF2-40B4-BE49-F238E27FC236}">
                <a16:creationId xmlns:a16="http://schemas.microsoft.com/office/drawing/2014/main" id="{CB8E04A3-4F66-4E3C-A3A5-56E65B2978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66060" y="4623267"/>
            <a:ext cx="1905000" cy="952500"/>
          </a:xfrm>
          <a:prstGeom prst="rect">
            <a:avLst/>
          </a:prstGeom>
        </p:spPr>
      </p:pic>
    </p:spTree>
    <p:extLst>
      <p:ext uri="{BB962C8B-B14F-4D97-AF65-F5344CB8AC3E}">
        <p14:creationId xmlns:p14="http://schemas.microsoft.com/office/powerpoint/2010/main" val="3545480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E1FACA7-751C-44D3-8627-CF40B526C330}"/>
              </a:ext>
            </a:extLst>
          </p:cNvPr>
          <p:cNvSpPr>
            <a:spLocks noGrp="1"/>
          </p:cNvSpPr>
          <p:nvPr>
            <p:ph type="ftr" sz="quarter" idx="11"/>
          </p:nvPr>
        </p:nvSpPr>
        <p:spPr>
          <a:xfrm>
            <a:off x="5346550" y="6492875"/>
            <a:ext cx="284988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4BEF41AC-26B1-4C5D-B1F7-437D22563887}"/>
              </a:ext>
            </a:extLst>
          </p:cNvPr>
          <p:cNvSpPr>
            <a:spLocks noGrp="1"/>
          </p:cNvSpPr>
          <p:nvPr>
            <p:ph type="sldNum" sz="quarter" idx="12"/>
          </p:nvPr>
        </p:nvSpPr>
        <p:spPr>
          <a:xfrm>
            <a:off x="11564470" y="202976"/>
            <a:ext cx="499333" cy="420968"/>
          </a:xfrm>
        </p:spPr>
        <p:txBody>
          <a:bodyPr/>
          <a:lstStyle/>
          <a:p>
            <a:fld id="{35EDA842-B766-4C63-B8B3-538762B3ED5C}" type="slidenum">
              <a:rPr lang="fr-FR" smtClean="0"/>
              <a:t>24</a:t>
            </a:fld>
            <a:endParaRPr lang="fr-FR"/>
          </a:p>
        </p:txBody>
      </p:sp>
      <p:sp>
        <p:nvSpPr>
          <p:cNvPr id="4" name="ZoneTexte 3">
            <a:extLst>
              <a:ext uri="{FF2B5EF4-FFF2-40B4-BE49-F238E27FC236}">
                <a16:creationId xmlns:a16="http://schemas.microsoft.com/office/drawing/2014/main" id="{D13979AC-9706-4E6F-B0E0-50696F4F9F59}"/>
              </a:ext>
            </a:extLst>
          </p:cNvPr>
          <p:cNvSpPr txBox="1"/>
          <p:nvPr/>
        </p:nvSpPr>
        <p:spPr>
          <a:xfrm>
            <a:off x="279699" y="202976"/>
            <a:ext cx="5328766" cy="461665"/>
          </a:xfrm>
          <a:prstGeom prst="rect">
            <a:avLst/>
          </a:prstGeom>
          <a:noFill/>
        </p:spPr>
        <p:txBody>
          <a:bodyPr wrap="none" rtlCol="0">
            <a:spAutoFit/>
          </a:bodyPr>
          <a:lstStyle/>
          <a:p>
            <a:r>
              <a:rPr lang="fr-FR" sz="2400" b="1" dirty="0">
                <a:solidFill>
                  <a:srgbClr val="008000"/>
                </a:solidFill>
              </a:rPr>
              <a:t>Le cas du riz doré (riz OGM) (Suite et fin)</a:t>
            </a:r>
          </a:p>
        </p:txBody>
      </p:sp>
      <p:sp>
        <p:nvSpPr>
          <p:cNvPr id="5" name="Rectangle 4">
            <a:extLst>
              <a:ext uri="{FF2B5EF4-FFF2-40B4-BE49-F238E27FC236}">
                <a16:creationId xmlns:a16="http://schemas.microsoft.com/office/drawing/2014/main" id="{ADC70EC3-767F-47AD-8832-1303DC97A36E}"/>
              </a:ext>
            </a:extLst>
          </p:cNvPr>
          <p:cNvSpPr/>
          <p:nvPr/>
        </p:nvSpPr>
        <p:spPr>
          <a:xfrm>
            <a:off x="279699" y="664641"/>
            <a:ext cx="11784104" cy="4801314"/>
          </a:xfrm>
          <a:prstGeom prst="rect">
            <a:avLst/>
          </a:prstGeom>
        </p:spPr>
        <p:txBody>
          <a:bodyPr wrap="square">
            <a:spAutoFit/>
          </a:bodyPr>
          <a:lstStyle/>
          <a:p>
            <a:r>
              <a:rPr lang="fr-FR" u="sng" dirty="0">
                <a:latin typeface="Calibri" panose="020F0502020204030204" pitchFamily="34" charset="0"/>
                <a:ea typeface="Calibri" panose="020F0502020204030204" pitchFamily="34" charset="0"/>
                <a:cs typeface="Times New Roman" panose="02020603050405020304" pitchFamily="18" charset="0"/>
              </a:rPr>
              <a:t>La controverse lancée par Greenpeace </a:t>
            </a:r>
            <a:r>
              <a:rPr lang="fr-FR" dirty="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fr-FR" dirty="0"/>
              <a:t>Pour Greenpeace, « </a:t>
            </a:r>
            <a:r>
              <a:rPr lang="fr-FR" i="1" dirty="0"/>
              <a:t>il serait nécessaire de consommer 12 fois la quantité normale de riz pour atteindre les seuils recommandés d'apport en vitamine A</a:t>
            </a:r>
            <a:r>
              <a:rPr lang="fr-FR" dirty="0"/>
              <a:t> ». </a:t>
            </a:r>
            <a:r>
              <a:rPr lang="fr-FR" dirty="0">
                <a:solidFill>
                  <a:srgbClr val="008000"/>
                </a:solidFill>
              </a:rPr>
              <a:t>En réalité un simple bol de riz doré (100 à 150g de riz cuit) représente 60 % des apports journaliers recommandés en vitamine A</a:t>
            </a:r>
            <a:r>
              <a:rPr lang="fr-FR" dirty="0"/>
              <a:t> [2] [3].</a:t>
            </a:r>
          </a:p>
          <a:p>
            <a:pPr marL="285750" indent="-285750">
              <a:buFont typeface="Arial" panose="020B0604020202020204" pitchFamily="34" charset="0"/>
              <a:buChar char="•"/>
            </a:pPr>
            <a:r>
              <a:rPr lang="fr-FR" dirty="0"/>
              <a:t>Pour </a:t>
            </a:r>
            <a:r>
              <a:rPr lang="fr-FR" dirty="0" err="1">
                <a:hlinkClick r:id="rId2" tooltip="Vandana Shiva"/>
              </a:rPr>
              <a:t>Vandana</a:t>
            </a:r>
            <a:r>
              <a:rPr lang="fr-FR" dirty="0">
                <a:hlinkClick r:id="rId2" tooltip="Vandana Shiva"/>
              </a:rPr>
              <a:t> Shiva</a:t>
            </a:r>
            <a:r>
              <a:rPr lang="fr-FR" dirty="0"/>
              <a:t>, ce serait l'approche même qui est à revoir</a:t>
            </a:r>
            <a:r>
              <a:rPr lang="fr-FR" dirty="0">
                <a:solidFill>
                  <a:srgbClr val="FF0000"/>
                </a:solidFill>
              </a:rPr>
              <a:t>, les carences en vitamine A étant des conséquences de la </a:t>
            </a:r>
            <a:r>
              <a:rPr lang="fr-FR" dirty="0">
                <a:solidFill>
                  <a:srgbClr val="FF0000"/>
                </a:solidFill>
                <a:hlinkClick r:id="rId3" tooltip="Monoculture"/>
              </a:rPr>
              <a:t>monoculture</a:t>
            </a:r>
            <a:r>
              <a:rPr lang="fr-FR" dirty="0">
                <a:solidFill>
                  <a:srgbClr val="FF0000"/>
                </a:solidFill>
              </a:rPr>
              <a:t> instaurée par la </a:t>
            </a:r>
            <a:r>
              <a:rPr lang="fr-FR" dirty="0">
                <a:solidFill>
                  <a:srgbClr val="FF0000"/>
                </a:solidFill>
                <a:hlinkClick r:id="rId4" tooltip="Révolution verte"/>
              </a:rPr>
              <a:t>révolution verte</a:t>
            </a:r>
            <a:r>
              <a:rPr lang="fr-FR" dirty="0"/>
              <a:t> : </a:t>
            </a:r>
            <a:r>
              <a:rPr lang="fr-FR" dirty="0">
                <a:solidFill>
                  <a:srgbClr val="008000"/>
                </a:solidFill>
              </a:rPr>
              <a:t>la solution résiderait alors dans la restauration de la </a:t>
            </a:r>
            <a:r>
              <a:rPr lang="fr-FR" u="sng" dirty="0">
                <a:hlinkClick r:id="rId5"/>
              </a:rPr>
              <a:t>biodiversité</a:t>
            </a:r>
            <a:r>
              <a:rPr lang="fr-FR" dirty="0"/>
              <a:t>.</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i="1" dirty="0">
                <a:solidFill>
                  <a:srgbClr val="008000"/>
                </a:solidFill>
              </a:rPr>
              <a:t>LIRRI (International Rice </a:t>
            </a:r>
            <a:r>
              <a:rPr lang="fr-FR" i="1" dirty="0" err="1">
                <a:solidFill>
                  <a:srgbClr val="008000"/>
                </a:solidFill>
              </a:rPr>
              <a:t>Research</a:t>
            </a:r>
            <a:r>
              <a:rPr lang="fr-FR" i="1" dirty="0">
                <a:solidFill>
                  <a:srgbClr val="008000"/>
                </a:solidFill>
              </a:rPr>
              <a:t> Institute) </a:t>
            </a:r>
            <a:r>
              <a:rPr lang="fr-FR" dirty="0">
                <a:solidFill>
                  <a:srgbClr val="008000"/>
                </a:solidFill>
              </a:rPr>
              <a:t>[5] est le plus grand acteur de la conservation et de la diversité génétique du riz avec 112 000 variétés de semences qu'il met à la disposition des agriculteurs du monde entier</a:t>
            </a:r>
            <a:r>
              <a:rPr lang="fr-FR" dirty="0"/>
              <a:t>. </a:t>
            </a:r>
            <a:r>
              <a:rPr lang="fr-FR" b="1" dirty="0">
                <a:solidFill>
                  <a:srgbClr val="008000"/>
                </a:solidFill>
              </a:rPr>
              <a:t>La sauvegarde de la variété des espèces est l'une des raisons d'être de cet Institut. </a:t>
            </a:r>
            <a:r>
              <a:rPr lang="fr-FR" dirty="0">
                <a:solidFill>
                  <a:srgbClr val="008000"/>
                </a:solidFill>
              </a:rPr>
              <a:t>Or, l'IRRI se trouve également être un des principaux promoteurs du riz doré. </a:t>
            </a:r>
            <a:r>
              <a:rPr lang="fr-FR" dirty="0">
                <a:solidFill>
                  <a:srgbClr val="FF0000"/>
                </a:solidFill>
              </a:rPr>
              <a:t>C'est d'ailleurs un de leurs essais en plein champ qui a été saccagé récemment aux Philippines</a:t>
            </a:r>
            <a:r>
              <a:rPr lang="fr-FR" dirty="0"/>
              <a:t>. </a:t>
            </a:r>
            <a:r>
              <a:rPr lang="fr-FR" dirty="0">
                <a:solidFill>
                  <a:srgbClr val="008000"/>
                </a:solidFill>
              </a:rPr>
              <a:t>Selon les scientifiques, les essais en champ ont confirmé que le riz doré ne pose pas de problème particulier en termes d'impacts environnementaux.</a:t>
            </a:r>
            <a:r>
              <a:rPr lang="fr-FR" dirty="0"/>
              <a:t> </a:t>
            </a:r>
          </a:p>
          <a:p>
            <a:pPr marL="285750" indent="-285750">
              <a:buFont typeface="Arial" panose="020B0604020202020204" pitchFamily="34" charset="0"/>
              <a:buChar char="•"/>
            </a:pPr>
            <a:r>
              <a:rPr lang="fr-FR" dirty="0">
                <a:solidFill>
                  <a:srgbClr val="FF0000"/>
                </a:solidFill>
              </a:rPr>
              <a:t>Pour eux, le débat est idéologique et non scientifique : Idéologie et science ne faisant pas bon ménage.</a:t>
            </a:r>
            <a:endParaRPr lang="fr-FR" dirty="0">
              <a:solidFill>
                <a:srgbClr val="008000"/>
              </a:solidFill>
            </a:endParaRPr>
          </a:p>
          <a:p>
            <a:pPr marL="171450" indent="-171450">
              <a:buFont typeface="Arial" panose="020B0604020202020204" pitchFamily="34" charset="0"/>
              <a:buChar char="•"/>
            </a:pPr>
            <a:r>
              <a:rPr lang="fr-FR" sz="1200" u="sng" dirty="0">
                <a:solidFill>
                  <a:srgbClr val="008000"/>
                </a:solidFill>
                <a:cs typeface="Times New Roman" panose="02020603050405020304" pitchFamily="18" charset="0"/>
              </a:rPr>
              <a:t>Le débat sur la pollinisation croisée </a:t>
            </a:r>
            <a:r>
              <a:rPr lang="fr-FR" sz="1200" dirty="0">
                <a:solidFill>
                  <a:srgbClr val="008000"/>
                </a:solidFill>
                <a:cs typeface="Times New Roman" panose="02020603050405020304" pitchFamily="18" charset="0"/>
              </a:rPr>
              <a:t>: </a:t>
            </a:r>
            <a:r>
              <a:rPr lang="fr-FR" sz="1200" dirty="0"/>
              <a:t>Si les agronomes de l'IRRI ne sont manifestement pas inquiets des pollinisations croisées, c'est probablement aussi parce que le riz est une plante </a:t>
            </a:r>
            <a:r>
              <a:rPr lang="fr-FR" sz="1200" dirty="0" err="1"/>
              <a:t>autopollinisatrice</a:t>
            </a:r>
            <a:r>
              <a:rPr lang="fr-FR" sz="1200" dirty="0"/>
              <a:t> dont le pollen n'est viable que quelques minutes, peu adapté à la dispersion, ce qui permet une isolation facile des différentes variétés. De plus, la question de la pollinisation croisée n'est pas spécifique au riz doré et peut concerner toutes les variétés de riz. Or, les paysans plantent essentiellement des variétés conçues il y a moins de 30 ans, sélectionnées pour leur rendement. Dès lors, difficile de faire un procès de « pollution génétique » au riz doré sachant que cette « pollution » (encore une fois par essence marginale) se produirait avec toutes les autres espèces qui ont été introduites depuis les années 70 (OGM ou non-OGM).</a:t>
            </a:r>
          </a:p>
          <a:p>
            <a:endParaRPr lang="fr-FR" sz="1200" dirty="0">
              <a:cs typeface="Times New Roman" panose="02020603050405020304" pitchFamily="18" charset="0"/>
            </a:endParaRPr>
          </a:p>
        </p:txBody>
      </p:sp>
      <p:pic>
        <p:nvPicPr>
          <p:cNvPr id="7" name="Image 6" descr="Une image contenant objet&#10;&#10;Description générée avec un niveau de confiance très élevé">
            <a:extLst>
              <a:ext uri="{FF2B5EF4-FFF2-40B4-BE49-F238E27FC236}">
                <a16:creationId xmlns:a16="http://schemas.microsoft.com/office/drawing/2014/main" id="{551A969E-C707-428F-9463-268F370E5A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9954" y="4762500"/>
            <a:ext cx="2667000" cy="2095500"/>
          </a:xfrm>
          <a:prstGeom prst="rect">
            <a:avLst/>
          </a:prstGeom>
        </p:spPr>
      </p:pic>
      <p:sp>
        <p:nvSpPr>
          <p:cNvPr id="8" name="ZoneTexte 7">
            <a:extLst>
              <a:ext uri="{FF2B5EF4-FFF2-40B4-BE49-F238E27FC236}">
                <a16:creationId xmlns:a16="http://schemas.microsoft.com/office/drawing/2014/main" id="{169ADE3C-B541-4B4C-A682-378E2D8C4A8A}"/>
              </a:ext>
            </a:extLst>
          </p:cNvPr>
          <p:cNvSpPr txBox="1"/>
          <p:nvPr/>
        </p:nvSpPr>
        <p:spPr>
          <a:xfrm>
            <a:off x="279699" y="5188956"/>
            <a:ext cx="9488245" cy="646331"/>
          </a:xfrm>
          <a:prstGeom prst="rect">
            <a:avLst/>
          </a:prstGeom>
          <a:noFill/>
        </p:spPr>
        <p:txBody>
          <a:bodyPr wrap="square" rtlCol="0">
            <a:spAutoFit/>
          </a:bodyPr>
          <a:lstStyle/>
          <a:p>
            <a:r>
              <a:rPr lang="fr-FR" sz="1200" dirty="0"/>
              <a:t>Sources : a) </a:t>
            </a:r>
            <a:r>
              <a:rPr lang="fr-FR" sz="1200" dirty="0">
                <a:hlinkClick r:id="rId7"/>
              </a:rPr>
              <a:t>https://fr.wikipedia.org/wiki/Riz_dor%C3%A9</a:t>
            </a:r>
            <a:endParaRPr lang="fr-FR" sz="1200" dirty="0"/>
          </a:p>
          <a:p>
            <a:r>
              <a:rPr lang="fr-FR" sz="1200" dirty="0"/>
              <a:t>b) </a:t>
            </a:r>
            <a:r>
              <a:rPr lang="fr-FR" sz="1200" b="1" i="1" dirty="0"/>
              <a:t>Qu’est-ce que le riz doré ?, </a:t>
            </a:r>
            <a:r>
              <a:rPr lang="fr-FR" sz="1200" dirty="0"/>
              <a:t>Science &amp; Pseudo-sciences, SPS n° 307, janvier 2014, </a:t>
            </a:r>
            <a:r>
              <a:rPr lang="fr-FR" sz="1200" dirty="0">
                <a:hlinkClick r:id="rId8"/>
              </a:rPr>
              <a:t>http://www.pseudo-sciences.org/spip.php?article2236</a:t>
            </a:r>
            <a:r>
              <a:rPr lang="fr-FR" sz="1200" dirty="0"/>
              <a:t>  &amp;</a:t>
            </a:r>
          </a:p>
          <a:p>
            <a:r>
              <a:rPr lang="fr-FR" sz="1200" dirty="0">
                <a:hlinkClick r:id="rId9"/>
              </a:rPr>
              <a:t>http://benjamin.lisan.free.fr/developpementdurable/riz-dore_sciences&amp;pseudo-sciences-janvier2014.htm</a:t>
            </a:r>
            <a:r>
              <a:rPr lang="fr-FR" sz="1200" dirty="0"/>
              <a:t> </a:t>
            </a:r>
          </a:p>
        </p:txBody>
      </p:sp>
      <p:sp>
        <p:nvSpPr>
          <p:cNvPr id="9" name="Rectangle 8">
            <a:extLst>
              <a:ext uri="{FF2B5EF4-FFF2-40B4-BE49-F238E27FC236}">
                <a16:creationId xmlns:a16="http://schemas.microsoft.com/office/drawing/2014/main" id="{306235D0-B080-448C-980E-E15A79B24380}"/>
              </a:ext>
            </a:extLst>
          </p:cNvPr>
          <p:cNvSpPr/>
          <p:nvPr/>
        </p:nvSpPr>
        <p:spPr>
          <a:xfrm>
            <a:off x="279699" y="5791304"/>
            <a:ext cx="3496235" cy="1015663"/>
          </a:xfrm>
          <a:prstGeom prst="rect">
            <a:avLst/>
          </a:prstGeom>
        </p:spPr>
        <p:txBody>
          <a:bodyPr wrap="square">
            <a:spAutoFit/>
          </a:bodyPr>
          <a:lstStyle/>
          <a:p>
            <a:r>
              <a:rPr lang="en-US" sz="1200" dirty="0">
                <a:solidFill>
                  <a:srgbClr val="000000"/>
                </a:solidFill>
              </a:rPr>
              <a:t>[1] </a:t>
            </a:r>
            <a:r>
              <a:rPr lang="en-US" sz="1200" dirty="0">
                <a:solidFill>
                  <a:srgbClr val="055298"/>
                </a:solidFill>
                <a:hlinkClick r:id="rId10"/>
              </a:rPr>
              <a:t>2012-06-21 American Journal of Clinical Nutrition</a:t>
            </a:r>
            <a:r>
              <a:rPr lang="en-US" sz="1200" dirty="0">
                <a:solidFill>
                  <a:srgbClr val="000000"/>
                </a:solidFill>
              </a:rPr>
              <a:t> </a:t>
            </a:r>
            <a:br>
              <a:rPr lang="en-US" sz="1200" dirty="0"/>
            </a:br>
            <a:r>
              <a:rPr lang="en-US" sz="1200" dirty="0">
                <a:solidFill>
                  <a:srgbClr val="000000"/>
                </a:solidFill>
              </a:rPr>
              <a:t>[2] </a:t>
            </a:r>
            <a:r>
              <a:rPr lang="en-US" sz="1200" dirty="0">
                <a:solidFill>
                  <a:srgbClr val="055298"/>
                </a:solidFill>
                <a:hlinkClick r:id="rId11"/>
              </a:rPr>
              <a:t>2012-08-31 Greenpeace</a:t>
            </a:r>
            <a:r>
              <a:rPr lang="en-US" sz="1200" dirty="0">
                <a:solidFill>
                  <a:srgbClr val="000000"/>
                </a:solidFill>
              </a:rPr>
              <a:t> </a:t>
            </a:r>
            <a:br>
              <a:rPr lang="en-US" sz="1200" dirty="0"/>
            </a:br>
            <a:r>
              <a:rPr lang="en-US" sz="1200" dirty="0">
                <a:solidFill>
                  <a:srgbClr val="000000"/>
                </a:solidFill>
              </a:rPr>
              <a:t>[3] </a:t>
            </a:r>
            <a:r>
              <a:rPr lang="en-US" sz="1200" dirty="0">
                <a:solidFill>
                  <a:srgbClr val="055298"/>
                </a:solidFill>
                <a:hlinkClick r:id="rId12"/>
              </a:rPr>
              <a:t>2012-09-05 Xinhua</a:t>
            </a:r>
            <a:r>
              <a:rPr lang="en-US" sz="1200" dirty="0">
                <a:solidFill>
                  <a:srgbClr val="000000"/>
                </a:solidFill>
              </a:rPr>
              <a:t> </a:t>
            </a:r>
            <a:br>
              <a:rPr lang="en-US" sz="1200" dirty="0"/>
            </a:br>
            <a:r>
              <a:rPr lang="en-US" sz="1200" dirty="0">
                <a:solidFill>
                  <a:srgbClr val="000000"/>
                </a:solidFill>
              </a:rPr>
              <a:t>[4] </a:t>
            </a:r>
            <a:r>
              <a:rPr lang="en-US" sz="1200" dirty="0">
                <a:solidFill>
                  <a:srgbClr val="055298"/>
                </a:solidFill>
                <a:hlinkClick r:id="rId13"/>
              </a:rPr>
              <a:t>2013-09-18 Science Insider</a:t>
            </a:r>
            <a:endParaRPr lang="en-US" sz="1200" dirty="0">
              <a:solidFill>
                <a:srgbClr val="055298"/>
              </a:solidFill>
            </a:endParaRPr>
          </a:p>
          <a:p>
            <a:r>
              <a:rPr lang="en-US" sz="1200" dirty="0">
                <a:solidFill>
                  <a:srgbClr val="000000"/>
                </a:solidFill>
              </a:rPr>
              <a:t>[5] </a:t>
            </a:r>
            <a:r>
              <a:rPr lang="en-US" sz="1200" dirty="0">
                <a:solidFill>
                  <a:srgbClr val="055298"/>
                </a:solidFill>
                <a:hlinkClick r:id="rId14"/>
              </a:rPr>
              <a:t>2013 WHO Data, Vitamin A Deficiency</a:t>
            </a:r>
            <a:r>
              <a:rPr lang="en-US" sz="1200" dirty="0">
                <a:solidFill>
                  <a:srgbClr val="000000"/>
                </a:solidFill>
              </a:rPr>
              <a:t> </a:t>
            </a:r>
            <a:endParaRPr lang="fr-FR" sz="1200" dirty="0"/>
          </a:p>
        </p:txBody>
      </p:sp>
      <p:sp>
        <p:nvSpPr>
          <p:cNvPr id="10" name="Rectangle 9">
            <a:extLst>
              <a:ext uri="{FF2B5EF4-FFF2-40B4-BE49-F238E27FC236}">
                <a16:creationId xmlns:a16="http://schemas.microsoft.com/office/drawing/2014/main" id="{020746A3-72F7-40D4-ACB2-F82249BFF545}"/>
              </a:ext>
            </a:extLst>
          </p:cNvPr>
          <p:cNvSpPr/>
          <p:nvPr/>
        </p:nvSpPr>
        <p:spPr>
          <a:xfrm>
            <a:off x="3920713" y="5852237"/>
            <a:ext cx="5701553" cy="830997"/>
          </a:xfrm>
          <a:prstGeom prst="rect">
            <a:avLst/>
          </a:prstGeom>
        </p:spPr>
        <p:txBody>
          <a:bodyPr wrap="square">
            <a:spAutoFit/>
          </a:bodyPr>
          <a:lstStyle/>
          <a:p>
            <a:r>
              <a:rPr lang="en-US" sz="1200" dirty="0">
                <a:solidFill>
                  <a:srgbClr val="000000"/>
                </a:solidFill>
              </a:rPr>
              <a:t>[6] </a:t>
            </a:r>
            <a:r>
              <a:rPr lang="en-US" sz="1200" dirty="0">
                <a:solidFill>
                  <a:srgbClr val="055298"/>
                </a:solidFill>
                <a:hlinkClick r:id="rId15"/>
              </a:rPr>
              <a:t>2011-08-25 BMJ Vitamin A Supplement meta-analysis</a:t>
            </a:r>
            <a:endParaRPr lang="en-US" sz="1200" dirty="0">
              <a:solidFill>
                <a:srgbClr val="055298"/>
              </a:solidFill>
            </a:endParaRPr>
          </a:p>
          <a:p>
            <a:r>
              <a:rPr lang="en-US" sz="1200" dirty="0"/>
              <a:t>[7] Ye X, Al-</a:t>
            </a:r>
            <a:r>
              <a:rPr lang="en-US" sz="1200" dirty="0" err="1"/>
              <a:t>Babili</a:t>
            </a:r>
            <a:r>
              <a:rPr lang="en-US" sz="1200" dirty="0"/>
              <a:t> S, </a:t>
            </a:r>
            <a:r>
              <a:rPr lang="en-US" sz="1200" dirty="0" err="1"/>
              <a:t>Klöti</a:t>
            </a:r>
            <a:r>
              <a:rPr lang="en-US" sz="1200" dirty="0"/>
              <a:t> A, Zhang J, Lucca P, Beyer P, </a:t>
            </a:r>
            <a:r>
              <a:rPr lang="en-US" sz="1200" dirty="0" err="1"/>
              <a:t>Potrykus</a:t>
            </a:r>
            <a:r>
              <a:rPr lang="en-US" sz="1200" dirty="0"/>
              <a:t> I (2000) Engineering the provitamin A (</a:t>
            </a:r>
            <a:r>
              <a:rPr lang="el-GR" sz="1200" dirty="0"/>
              <a:t>β-</a:t>
            </a:r>
            <a:r>
              <a:rPr lang="en-US" sz="1200" dirty="0"/>
              <a:t>carotene) biosynthetic pathway into (carotenoid-free) rice endosperm. Science 287:303-305.</a:t>
            </a:r>
            <a:endParaRPr lang="fr-FR" sz="1200" dirty="0"/>
          </a:p>
        </p:txBody>
      </p:sp>
    </p:spTree>
    <p:extLst>
      <p:ext uri="{BB962C8B-B14F-4D97-AF65-F5344CB8AC3E}">
        <p14:creationId xmlns:p14="http://schemas.microsoft.com/office/powerpoint/2010/main" val="676381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2A62B45-6742-4182-9F4F-79C3914EA773}"/>
              </a:ext>
            </a:extLst>
          </p:cNvPr>
          <p:cNvSpPr>
            <a:spLocks noGrp="1"/>
          </p:cNvSpPr>
          <p:nvPr>
            <p:ph type="ftr" sz="quarter" idx="11"/>
          </p:nvPr>
        </p:nvSpPr>
        <p:spPr>
          <a:xfrm>
            <a:off x="5572461" y="6454589"/>
            <a:ext cx="2688516" cy="403412"/>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4CC43B33-BA79-4F44-ABB9-49E464A17E68}"/>
              </a:ext>
            </a:extLst>
          </p:cNvPr>
          <p:cNvSpPr>
            <a:spLocks noGrp="1"/>
          </p:cNvSpPr>
          <p:nvPr>
            <p:ph type="sldNum" sz="quarter" idx="12"/>
          </p:nvPr>
        </p:nvSpPr>
        <p:spPr>
          <a:xfrm>
            <a:off x="11284771" y="213733"/>
            <a:ext cx="639183" cy="345665"/>
          </a:xfrm>
        </p:spPr>
        <p:txBody>
          <a:bodyPr/>
          <a:lstStyle/>
          <a:p>
            <a:fld id="{35EDA842-B766-4C63-B8B3-538762B3ED5C}" type="slidenum">
              <a:rPr lang="fr-FR" smtClean="0"/>
              <a:t>25</a:t>
            </a:fld>
            <a:endParaRPr lang="fr-FR"/>
          </a:p>
        </p:txBody>
      </p:sp>
      <p:sp>
        <p:nvSpPr>
          <p:cNvPr id="4" name="ZoneTexte 3">
            <a:extLst>
              <a:ext uri="{FF2B5EF4-FFF2-40B4-BE49-F238E27FC236}">
                <a16:creationId xmlns:a16="http://schemas.microsoft.com/office/drawing/2014/main" id="{2A64C19E-8541-4ECA-9F51-EB2B842C795C}"/>
              </a:ext>
            </a:extLst>
          </p:cNvPr>
          <p:cNvSpPr txBox="1"/>
          <p:nvPr/>
        </p:nvSpPr>
        <p:spPr>
          <a:xfrm>
            <a:off x="204395" y="213733"/>
            <a:ext cx="6540650" cy="461665"/>
          </a:xfrm>
          <a:prstGeom prst="rect">
            <a:avLst/>
          </a:prstGeom>
          <a:noFill/>
        </p:spPr>
        <p:txBody>
          <a:bodyPr wrap="square" rtlCol="0">
            <a:spAutoFit/>
          </a:bodyPr>
          <a:lstStyle/>
          <a:p>
            <a:r>
              <a:rPr lang="fr-FR" sz="2400" b="1" dirty="0">
                <a:solidFill>
                  <a:srgbClr val="FF0000"/>
                </a:solidFill>
              </a:rPr>
              <a:t>Les dangers des OGM sont-ils réels ou fantasmés ?</a:t>
            </a:r>
          </a:p>
        </p:txBody>
      </p:sp>
      <p:sp>
        <p:nvSpPr>
          <p:cNvPr id="5" name="ZoneTexte 4">
            <a:extLst>
              <a:ext uri="{FF2B5EF4-FFF2-40B4-BE49-F238E27FC236}">
                <a16:creationId xmlns:a16="http://schemas.microsoft.com/office/drawing/2014/main" id="{EC05E4C1-5E1E-4E6C-95A5-5CE63D5D59B9}"/>
              </a:ext>
            </a:extLst>
          </p:cNvPr>
          <p:cNvSpPr txBox="1"/>
          <p:nvPr/>
        </p:nvSpPr>
        <p:spPr>
          <a:xfrm>
            <a:off x="204394" y="675398"/>
            <a:ext cx="11811897" cy="4893647"/>
          </a:xfrm>
          <a:prstGeom prst="rect">
            <a:avLst/>
          </a:prstGeom>
          <a:noFill/>
        </p:spPr>
        <p:txBody>
          <a:bodyPr wrap="square" rtlCol="0">
            <a:spAutoFit/>
          </a:bodyPr>
          <a:lstStyle/>
          <a:p>
            <a:r>
              <a:rPr lang="fr-FR" sz="2400" dirty="0"/>
              <a:t>Les questions qu’on peut se poser : </a:t>
            </a:r>
          </a:p>
          <a:p>
            <a:pPr marL="342900" indent="-342900">
              <a:buFont typeface="Arial" panose="020B0604020202020204" pitchFamily="34" charset="0"/>
              <a:buChar char="•"/>
            </a:pPr>
            <a:r>
              <a:rPr lang="fr-FR" sz="2400" dirty="0"/>
              <a:t>Causent-ils de réels problèmes de santé humaine à long terme ? (présence toxine BT, par exemple ?) (</a:t>
            </a:r>
            <a:r>
              <a:rPr lang="fr-FR" sz="2400" dirty="0">
                <a:solidFill>
                  <a:srgbClr val="008000"/>
                </a:solidFill>
              </a:rPr>
              <a:t>a priori non, si l’on se base sur les études épidémiologiques actuelles</a:t>
            </a:r>
            <a:r>
              <a:rPr lang="fr-FR" sz="2400" dirty="0"/>
              <a:t>)</a:t>
            </a:r>
          </a:p>
          <a:p>
            <a:pPr marL="342900" indent="-342900">
              <a:buFont typeface="Arial" panose="020B0604020202020204" pitchFamily="34" charset="0"/>
              <a:buChar char="•"/>
            </a:pPr>
            <a:r>
              <a:rPr lang="fr-FR" sz="2400" dirty="0"/>
              <a:t>Sont-ils mis sur le marché, pour des raisons de profit immédiats, sans être suffisamment testé ? (alors qu’il faudrait des tests long à l’exemple de ceux des médicaments) ? (</a:t>
            </a:r>
            <a:r>
              <a:rPr lang="fr-FR" sz="2400" dirty="0">
                <a:solidFill>
                  <a:srgbClr val="FF0000"/>
                </a:solidFill>
              </a:rPr>
              <a:t>à voir</a:t>
            </a:r>
            <a:r>
              <a:rPr lang="fr-FR" sz="2400" dirty="0"/>
              <a:t>)</a:t>
            </a:r>
          </a:p>
          <a:p>
            <a:pPr marL="342900" indent="-342900">
              <a:buFont typeface="Arial" panose="020B0604020202020204" pitchFamily="34" charset="0"/>
              <a:buChar char="•"/>
            </a:pPr>
            <a:r>
              <a:rPr lang="fr-FR" sz="2400" dirty="0">
                <a:solidFill>
                  <a:srgbClr val="FF0000"/>
                </a:solidFill>
              </a:rPr>
              <a:t>Causent-ils une érosion de la biodiversité, s’ils étaient utilisés massivement ?</a:t>
            </a:r>
            <a:r>
              <a:rPr lang="fr-FR" sz="2400" dirty="0"/>
              <a:t> (oui, a priori)</a:t>
            </a:r>
          </a:p>
          <a:p>
            <a:pPr marL="342900" indent="-342900">
              <a:buFont typeface="Arial" panose="020B0604020202020204" pitchFamily="34" charset="0"/>
              <a:buChar char="•"/>
            </a:pPr>
            <a:r>
              <a:rPr lang="fr-FR" sz="2400" dirty="0"/>
              <a:t>Peuvent-ils supplanter les autres variétés, du fait des pollinisations croisées ? Sont-ils invasifs ? (</a:t>
            </a:r>
            <a:r>
              <a:rPr lang="fr-FR" sz="2400" dirty="0">
                <a:solidFill>
                  <a:srgbClr val="008000"/>
                </a:solidFill>
              </a:rPr>
              <a:t>a priori non</a:t>
            </a:r>
            <a:r>
              <a:rPr lang="fr-FR" sz="2400" dirty="0"/>
              <a:t>).</a:t>
            </a:r>
          </a:p>
          <a:p>
            <a:pPr marL="342900" indent="-342900">
              <a:buFont typeface="Arial" panose="020B0604020202020204" pitchFamily="34" charset="0"/>
              <a:buChar char="•"/>
            </a:pPr>
            <a:r>
              <a:rPr lang="fr-FR" sz="2400" dirty="0"/>
              <a:t>Ou bien la mauvaise image des OGM est-elle liée aux pratiques commerciales sans état d’âme de Monsanto (obsédé uniquement par le profit) ? </a:t>
            </a:r>
            <a:r>
              <a:rPr lang="fr-FR" sz="2400" dirty="0">
                <a:solidFill>
                  <a:srgbClr val="FF0000"/>
                </a:solidFill>
              </a:rPr>
              <a:t>Cette image peut jouer</a:t>
            </a:r>
            <a:r>
              <a:rPr lang="fr-FR" sz="2400" dirty="0"/>
              <a:t>.</a:t>
            </a:r>
          </a:p>
          <a:p>
            <a:pPr marL="342900" indent="-342900">
              <a:buFont typeface="Arial" panose="020B0604020202020204" pitchFamily="34" charset="0"/>
              <a:buChar char="•"/>
            </a:pPr>
            <a:r>
              <a:rPr lang="fr-FR" sz="2400" dirty="0"/>
              <a:t>Les OGM sont-ils le fond de commerce de Greenpeace, hors de toute considération de rigueur scientifique ? </a:t>
            </a:r>
            <a:r>
              <a:rPr lang="fr-FR" sz="2400" dirty="0">
                <a:sym typeface="Wingdings" panose="05000000000000000000" pitchFamily="2" charset="2"/>
              </a:rPr>
              <a:t> </a:t>
            </a:r>
            <a:endParaRPr lang="fr-FR" sz="2400" dirty="0"/>
          </a:p>
          <a:p>
            <a:pPr marL="342900" indent="-342900">
              <a:buFont typeface="Arial" panose="020B0604020202020204" pitchFamily="34" charset="0"/>
              <a:buChar char="•"/>
            </a:pPr>
            <a:r>
              <a:rPr lang="fr-FR" sz="2400" dirty="0"/>
              <a:t>Y-a-t-il un aveuglement idéologique complotiste ? </a:t>
            </a:r>
            <a:r>
              <a:rPr lang="fr-FR" sz="2400" b="1" dirty="0"/>
              <a:t>Bonnes questions</a:t>
            </a:r>
            <a:r>
              <a:rPr lang="fr-FR" sz="2400" dirty="0"/>
              <a:t>.</a:t>
            </a:r>
          </a:p>
        </p:txBody>
      </p:sp>
    </p:spTree>
    <p:extLst>
      <p:ext uri="{BB962C8B-B14F-4D97-AF65-F5344CB8AC3E}">
        <p14:creationId xmlns:p14="http://schemas.microsoft.com/office/powerpoint/2010/main" val="454636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E6DC36A-95C0-412F-9E1B-C2E9A255FBB8}"/>
              </a:ext>
            </a:extLst>
          </p:cNvPr>
          <p:cNvSpPr>
            <a:spLocks noGrp="1"/>
          </p:cNvSpPr>
          <p:nvPr>
            <p:ph type="ftr" sz="quarter" idx="11"/>
          </p:nvPr>
        </p:nvSpPr>
        <p:spPr>
          <a:xfrm>
            <a:off x="5335793" y="6508376"/>
            <a:ext cx="2898288" cy="349624"/>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92773119-8FD2-4245-BB64-F128DED3F3D7}"/>
              </a:ext>
            </a:extLst>
          </p:cNvPr>
          <p:cNvSpPr>
            <a:spLocks noGrp="1"/>
          </p:cNvSpPr>
          <p:nvPr>
            <p:ph type="sldNum" sz="quarter" idx="12"/>
          </p:nvPr>
        </p:nvSpPr>
        <p:spPr>
          <a:xfrm>
            <a:off x="11583149" y="115954"/>
            <a:ext cx="424031" cy="365125"/>
          </a:xfrm>
        </p:spPr>
        <p:txBody>
          <a:bodyPr/>
          <a:lstStyle/>
          <a:p>
            <a:fld id="{35EDA842-B766-4C63-B8B3-538762B3ED5C}" type="slidenum">
              <a:rPr lang="fr-FR" smtClean="0"/>
              <a:t>26</a:t>
            </a:fld>
            <a:endParaRPr lang="fr-FR" dirty="0"/>
          </a:p>
        </p:txBody>
      </p:sp>
      <p:sp>
        <p:nvSpPr>
          <p:cNvPr id="4" name="ZoneTexte 3">
            <a:extLst>
              <a:ext uri="{FF2B5EF4-FFF2-40B4-BE49-F238E27FC236}">
                <a16:creationId xmlns:a16="http://schemas.microsoft.com/office/drawing/2014/main" id="{99931143-E915-40BD-B2AA-D568951C195F}"/>
              </a:ext>
            </a:extLst>
          </p:cNvPr>
          <p:cNvSpPr txBox="1"/>
          <p:nvPr/>
        </p:nvSpPr>
        <p:spPr>
          <a:xfrm>
            <a:off x="161364" y="193638"/>
            <a:ext cx="11435379" cy="461665"/>
          </a:xfrm>
          <a:prstGeom prst="rect">
            <a:avLst/>
          </a:prstGeom>
          <a:noFill/>
        </p:spPr>
        <p:txBody>
          <a:bodyPr wrap="square" rtlCol="0">
            <a:spAutoFit/>
          </a:bodyPr>
          <a:lstStyle/>
          <a:p>
            <a:r>
              <a:rPr lang="fr-FR" sz="2400" b="1" dirty="0">
                <a:solidFill>
                  <a:srgbClr val="FF0000"/>
                </a:solidFill>
              </a:rPr>
              <a:t>La concentration de la production de semences certifiées entre 10 grands groupes</a:t>
            </a:r>
          </a:p>
        </p:txBody>
      </p:sp>
      <p:sp>
        <p:nvSpPr>
          <p:cNvPr id="5" name="Rectangle 4">
            <a:extLst>
              <a:ext uri="{FF2B5EF4-FFF2-40B4-BE49-F238E27FC236}">
                <a16:creationId xmlns:a16="http://schemas.microsoft.com/office/drawing/2014/main" id="{016877A4-6743-4FA0-A067-6D7226EEEFFA}"/>
              </a:ext>
            </a:extLst>
          </p:cNvPr>
          <p:cNvSpPr/>
          <p:nvPr/>
        </p:nvSpPr>
        <p:spPr>
          <a:xfrm>
            <a:off x="161363" y="796067"/>
            <a:ext cx="11768867" cy="3689872"/>
          </a:xfrm>
          <a:prstGeom prst="rect">
            <a:avLst/>
          </a:prstGeom>
        </p:spPr>
        <p:txBody>
          <a:bodyPr wrap="square">
            <a:spAutoFit/>
          </a:bodyPr>
          <a:lstStyle/>
          <a:p>
            <a:r>
              <a:rPr lang="fr-FR" dirty="0">
                <a:solidFill>
                  <a:srgbClr val="000000"/>
                </a:solidFill>
                <a:latin typeface="Verdana" panose="020B0604030504040204" pitchFamily="34" charset="0"/>
              </a:rPr>
              <a:t>Chiffres d'affaires, en millions de dollars, des 10 plus grandes multinationales de la semence au monde en 2006:</a:t>
            </a:r>
            <a:br>
              <a:rPr lang="fr-FR" dirty="0">
                <a:solidFill>
                  <a:srgbClr val="000000"/>
                </a:solidFill>
                <a:latin typeface="Verdana" panose="020B0604030504040204" pitchFamily="34" charset="0"/>
              </a:rPr>
            </a:br>
            <a:endParaRPr lang="fr-FR" dirty="0">
              <a:solidFill>
                <a:srgbClr val="000000"/>
              </a:solidFill>
              <a:latin typeface="Verdana" panose="020B0604030504040204" pitchFamily="34" charset="0"/>
            </a:endParaRPr>
          </a:p>
          <a:p>
            <a:r>
              <a:rPr lang="fr-FR" dirty="0">
                <a:solidFill>
                  <a:srgbClr val="000000"/>
                </a:solidFill>
                <a:latin typeface="Verdana" panose="020B0604030504040204" pitchFamily="34" charset="0"/>
              </a:rPr>
              <a:t>1. </a:t>
            </a:r>
            <a:r>
              <a:rPr lang="fr-FR" b="1" dirty="0">
                <a:solidFill>
                  <a:srgbClr val="000000"/>
                </a:solidFill>
                <a:latin typeface="Verdana" panose="020B0604030504040204" pitchFamily="34" charset="0"/>
              </a:rPr>
              <a:t>Monsanto</a:t>
            </a:r>
            <a:r>
              <a:rPr lang="fr-FR" dirty="0">
                <a:solidFill>
                  <a:srgbClr val="000000"/>
                </a:solidFill>
                <a:latin typeface="Verdana" panose="020B0604030504040204" pitchFamily="34" charset="0"/>
              </a:rPr>
              <a:t> (US) (en cours de rachat par </a:t>
            </a:r>
            <a:r>
              <a:rPr lang="fr-FR" b="1" dirty="0">
                <a:solidFill>
                  <a:srgbClr val="000000"/>
                </a:solidFill>
                <a:latin typeface="Verdana" panose="020B0604030504040204" pitchFamily="34" charset="0"/>
              </a:rPr>
              <a:t>Bayer</a:t>
            </a:r>
            <a:r>
              <a:rPr lang="fr-FR" dirty="0">
                <a:solidFill>
                  <a:srgbClr val="000000"/>
                </a:solidFill>
                <a:latin typeface="Verdana" panose="020B0604030504040204" pitchFamily="34" charset="0"/>
              </a:rPr>
              <a:t>) $4,028</a:t>
            </a:r>
            <a:br>
              <a:rPr lang="fr-FR" dirty="0">
                <a:solidFill>
                  <a:srgbClr val="000000"/>
                </a:solidFill>
                <a:latin typeface="Verdana" panose="020B0604030504040204" pitchFamily="34" charset="0"/>
              </a:rPr>
            </a:br>
            <a:r>
              <a:rPr lang="fr-FR" dirty="0">
                <a:solidFill>
                  <a:srgbClr val="000000"/>
                </a:solidFill>
                <a:latin typeface="Verdana" panose="020B0604030504040204" pitchFamily="34" charset="0"/>
              </a:rPr>
              <a:t>2. </a:t>
            </a:r>
            <a:r>
              <a:rPr lang="fr-FR" b="1" dirty="0">
                <a:solidFill>
                  <a:srgbClr val="000000"/>
                </a:solidFill>
                <a:latin typeface="Verdana" panose="020B0604030504040204" pitchFamily="34" charset="0"/>
              </a:rPr>
              <a:t>Dupont</a:t>
            </a:r>
            <a:r>
              <a:rPr lang="fr-FR" dirty="0">
                <a:solidFill>
                  <a:srgbClr val="000000"/>
                </a:solidFill>
                <a:latin typeface="Verdana" panose="020B0604030504040204" pitchFamily="34" charset="0"/>
              </a:rPr>
              <a:t> (US) $2,781</a:t>
            </a:r>
            <a:br>
              <a:rPr lang="fr-FR" dirty="0">
                <a:solidFill>
                  <a:srgbClr val="000000"/>
                </a:solidFill>
                <a:latin typeface="Verdana" panose="020B0604030504040204" pitchFamily="34" charset="0"/>
              </a:rPr>
            </a:br>
            <a:r>
              <a:rPr lang="fr-FR" dirty="0">
                <a:solidFill>
                  <a:srgbClr val="000000"/>
                </a:solidFill>
                <a:latin typeface="Verdana" panose="020B0604030504040204" pitchFamily="34" charset="0"/>
              </a:rPr>
              <a:t>3. </a:t>
            </a:r>
            <a:r>
              <a:rPr lang="fr-FR" b="1" dirty="0">
                <a:solidFill>
                  <a:srgbClr val="000000"/>
                </a:solidFill>
                <a:latin typeface="Verdana" panose="020B0604030504040204" pitchFamily="34" charset="0"/>
              </a:rPr>
              <a:t>Syngenta</a:t>
            </a:r>
            <a:r>
              <a:rPr lang="fr-FR" dirty="0">
                <a:solidFill>
                  <a:srgbClr val="000000"/>
                </a:solidFill>
                <a:latin typeface="Verdana" panose="020B0604030504040204" pitchFamily="34" charset="0"/>
              </a:rPr>
              <a:t> (</a:t>
            </a:r>
            <a:r>
              <a:rPr lang="fr-FR" dirty="0" err="1">
                <a:solidFill>
                  <a:srgbClr val="000000"/>
                </a:solidFill>
                <a:latin typeface="Verdana" panose="020B0604030504040204" pitchFamily="34" charset="0"/>
              </a:rPr>
              <a:t>Switzerland</a:t>
            </a:r>
            <a:r>
              <a:rPr lang="fr-FR" dirty="0">
                <a:solidFill>
                  <a:srgbClr val="000000"/>
                </a:solidFill>
                <a:latin typeface="Verdana" panose="020B0604030504040204" pitchFamily="34" charset="0"/>
              </a:rPr>
              <a:t>, racheté par le géant chinois de la chimie </a:t>
            </a:r>
            <a:r>
              <a:rPr lang="fr-FR" b="1" dirty="0" err="1">
                <a:solidFill>
                  <a:srgbClr val="000000"/>
                </a:solidFill>
                <a:latin typeface="Verdana" panose="020B0604030504040204" pitchFamily="34" charset="0"/>
              </a:rPr>
              <a:t>ChemChina</a:t>
            </a:r>
            <a:r>
              <a:rPr lang="fr-FR" dirty="0">
                <a:solidFill>
                  <a:srgbClr val="000000"/>
                </a:solidFill>
                <a:latin typeface="Verdana" panose="020B0604030504040204" pitchFamily="34" charset="0"/>
              </a:rPr>
              <a:t>) $1,743</a:t>
            </a:r>
            <a:br>
              <a:rPr lang="fr-FR" dirty="0">
                <a:solidFill>
                  <a:srgbClr val="000000"/>
                </a:solidFill>
                <a:latin typeface="Verdana" panose="020B0604030504040204" pitchFamily="34" charset="0"/>
              </a:rPr>
            </a:br>
            <a:r>
              <a:rPr lang="fr-FR" dirty="0">
                <a:solidFill>
                  <a:srgbClr val="000000"/>
                </a:solidFill>
                <a:latin typeface="Verdana" panose="020B0604030504040204" pitchFamily="34" charset="0"/>
              </a:rPr>
              <a:t>4. </a:t>
            </a:r>
            <a:r>
              <a:rPr lang="fr-FR" b="1" dirty="0">
                <a:solidFill>
                  <a:srgbClr val="000000"/>
                </a:solidFill>
                <a:latin typeface="Verdana" panose="020B0604030504040204" pitchFamily="34" charset="0"/>
              </a:rPr>
              <a:t>Groupe Limagrain </a:t>
            </a:r>
            <a:r>
              <a:rPr lang="fr-FR" dirty="0">
                <a:solidFill>
                  <a:srgbClr val="000000"/>
                </a:solidFill>
                <a:latin typeface="Verdana" panose="020B0604030504040204" pitchFamily="34" charset="0"/>
              </a:rPr>
              <a:t>(France) $1,035</a:t>
            </a:r>
            <a:br>
              <a:rPr lang="fr-FR" dirty="0">
                <a:solidFill>
                  <a:srgbClr val="000000"/>
                </a:solidFill>
                <a:latin typeface="Verdana" panose="020B0604030504040204" pitchFamily="34" charset="0"/>
              </a:rPr>
            </a:br>
            <a:r>
              <a:rPr lang="fr-FR" dirty="0">
                <a:solidFill>
                  <a:srgbClr val="000000"/>
                </a:solidFill>
                <a:latin typeface="Verdana" panose="020B0604030504040204" pitchFamily="34" charset="0"/>
              </a:rPr>
              <a:t>5. </a:t>
            </a:r>
            <a:r>
              <a:rPr lang="fr-FR" b="1" dirty="0">
                <a:solidFill>
                  <a:srgbClr val="000000"/>
                </a:solidFill>
                <a:latin typeface="Verdana" panose="020B0604030504040204" pitchFamily="34" charset="0"/>
              </a:rPr>
              <a:t>Land O' </a:t>
            </a:r>
            <a:r>
              <a:rPr lang="fr-FR" b="1" dirty="0" err="1">
                <a:solidFill>
                  <a:srgbClr val="000000"/>
                </a:solidFill>
                <a:latin typeface="Verdana" panose="020B0604030504040204" pitchFamily="34" charset="0"/>
              </a:rPr>
              <a:t>Lakes</a:t>
            </a:r>
            <a:r>
              <a:rPr lang="fr-FR" b="1" dirty="0">
                <a:solidFill>
                  <a:srgbClr val="000000"/>
                </a:solidFill>
                <a:latin typeface="Verdana" panose="020B0604030504040204" pitchFamily="34" charset="0"/>
              </a:rPr>
              <a:t> </a:t>
            </a:r>
            <a:r>
              <a:rPr lang="fr-FR" dirty="0">
                <a:solidFill>
                  <a:srgbClr val="000000"/>
                </a:solidFill>
                <a:latin typeface="Verdana" panose="020B0604030504040204" pitchFamily="34" charset="0"/>
              </a:rPr>
              <a:t>(US) $756</a:t>
            </a:r>
            <a:br>
              <a:rPr lang="fr-FR" dirty="0">
                <a:solidFill>
                  <a:srgbClr val="000000"/>
                </a:solidFill>
                <a:latin typeface="Verdana" panose="020B0604030504040204" pitchFamily="34" charset="0"/>
              </a:rPr>
            </a:br>
            <a:r>
              <a:rPr lang="fr-FR" dirty="0">
                <a:solidFill>
                  <a:srgbClr val="000000"/>
                </a:solidFill>
                <a:latin typeface="Verdana" panose="020B0604030504040204" pitchFamily="34" charset="0"/>
              </a:rPr>
              <a:t>6. </a:t>
            </a:r>
            <a:r>
              <a:rPr lang="fr-FR" b="1" dirty="0">
                <a:solidFill>
                  <a:srgbClr val="000000"/>
                </a:solidFill>
                <a:latin typeface="Verdana" panose="020B0604030504040204" pitchFamily="34" charset="0"/>
              </a:rPr>
              <a:t>KWS AG </a:t>
            </a:r>
            <a:r>
              <a:rPr lang="fr-FR" dirty="0">
                <a:solidFill>
                  <a:srgbClr val="000000"/>
                </a:solidFill>
                <a:latin typeface="Verdana" panose="020B0604030504040204" pitchFamily="34" charset="0"/>
              </a:rPr>
              <a:t>(Germany) $615</a:t>
            </a:r>
            <a:br>
              <a:rPr lang="fr-FR" dirty="0">
                <a:solidFill>
                  <a:srgbClr val="000000"/>
                </a:solidFill>
                <a:latin typeface="Verdana" panose="020B0604030504040204" pitchFamily="34" charset="0"/>
              </a:rPr>
            </a:br>
            <a:r>
              <a:rPr lang="fr-FR" dirty="0">
                <a:solidFill>
                  <a:srgbClr val="000000"/>
                </a:solidFill>
                <a:latin typeface="Verdana" panose="020B0604030504040204" pitchFamily="34" charset="0"/>
              </a:rPr>
              <a:t>7. </a:t>
            </a:r>
            <a:r>
              <a:rPr lang="fr-FR" b="1" dirty="0">
                <a:solidFill>
                  <a:srgbClr val="000000"/>
                </a:solidFill>
                <a:latin typeface="Verdana" panose="020B0604030504040204" pitchFamily="34" charset="0"/>
              </a:rPr>
              <a:t>Bayer </a:t>
            </a:r>
            <a:r>
              <a:rPr lang="fr-FR" b="1" dirty="0" err="1">
                <a:solidFill>
                  <a:srgbClr val="000000"/>
                </a:solidFill>
                <a:latin typeface="Verdana" panose="020B0604030504040204" pitchFamily="34" charset="0"/>
              </a:rPr>
              <a:t>Crop</a:t>
            </a:r>
            <a:r>
              <a:rPr lang="fr-FR" b="1" dirty="0">
                <a:solidFill>
                  <a:srgbClr val="000000"/>
                </a:solidFill>
                <a:latin typeface="Verdana" panose="020B0604030504040204" pitchFamily="34" charset="0"/>
              </a:rPr>
              <a:t> Science </a:t>
            </a:r>
            <a:r>
              <a:rPr lang="fr-FR" dirty="0">
                <a:solidFill>
                  <a:srgbClr val="000000"/>
                </a:solidFill>
                <a:latin typeface="Verdana" panose="020B0604030504040204" pitchFamily="34" charset="0"/>
              </a:rPr>
              <a:t>(Germany) $430</a:t>
            </a:r>
            <a:br>
              <a:rPr lang="fr-FR" dirty="0">
                <a:solidFill>
                  <a:srgbClr val="000000"/>
                </a:solidFill>
                <a:latin typeface="Verdana" panose="020B0604030504040204" pitchFamily="34" charset="0"/>
              </a:rPr>
            </a:br>
            <a:r>
              <a:rPr lang="fr-FR" dirty="0">
                <a:solidFill>
                  <a:srgbClr val="000000"/>
                </a:solidFill>
                <a:latin typeface="Verdana" panose="020B0604030504040204" pitchFamily="34" charset="0"/>
              </a:rPr>
              <a:t>8. </a:t>
            </a:r>
            <a:r>
              <a:rPr lang="fr-FR" b="1" dirty="0">
                <a:solidFill>
                  <a:srgbClr val="000000"/>
                </a:solidFill>
                <a:latin typeface="Verdana" panose="020B0604030504040204" pitchFamily="34" charset="0"/>
              </a:rPr>
              <a:t>Delta &amp; Pine Land </a:t>
            </a:r>
            <a:r>
              <a:rPr lang="fr-FR" dirty="0">
                <a:solidFill>
                  <a:srgbClr val="000000"/>
                </a:solidFill>
                <a:latin typeface="Verdana" panose="020B0604030504040204" pitchFamily="34" charset="0"/>
              </a:rPr>
              <a:t>(US) (acquisition en cours par Monsanto) $418</a:t>
            </a:r>
            <a:br>
              <a:rPr lang="fr-FR" dirty="0">
                <a:solidFill>
                  <a:srgbClr val="000000"/>
                </a:solidFill>
                <a:latin typeface="Verdana" panose="020B0604030504040204" pitchFamily="34" charset="0"/>
              </a:rPr>
            </a:br>
            <a:r>
              <a:rPr lang="fr-FR" dirty="0">
                <a:solidFill>
                  <a:srgbClr val="000000"/>
                </a:solidFill>
                <a:latin typeface="Verdana" panose="020B0604030504040204" pitchFamily="34" charset="0"/>
              </a:rPr>
              <a:t>9. </a:t>
            </a:r>
            <a:r>
              <a:rPr lang="fr-FR" b="1" dirty="0">
                <a:solidFill>
                  <a:srgbClr val="000000"/>
                </a:solidFill>
                <a:latin typeface="Verdana" panose="020B0604030504040204" pitchFamily="34" charset="0"/>
              </a:rPr>
              <a:t>Sakata</a:t>
            </a:r>
            <a:r>
              <a:rPr lang="fr-FR" dirty="0">
                <a:solidFill>
                  <a:srgbClr val="000000"/>
                </a:solidFill>
                <a:latin typeface="Verdana" panose="020B0604030504040204" pitchFamily="34" charset="0"/>
              </a:rPr>
              <a:t> (Japan) $401</a:t>
            </a:r>
            <a:br>
              <a:rPr lang="fr-FR" dirty="0">
                <a:solidFill>
                  <a:srgbClr val="000000"/>
                </a:solidFill>
                <a:latin typeface="Verdana" panose="020B0604030504040204" pitchFamily="34" charset="0"/>
              </a:rPr>
            </a:br>
            <a:r>
              <a:rPr lang="fr-FR" dirty="0">
                <a:solidFill>
                  <a:srgbClr val="000000"/>
                </a:solidFill>
                <a:latin typeface="Verdana" panose="020B0604030504040204" pitchFamily="34" charset="0"/>
              </a:rPr>
              <a:t>10. </a:t>
            </a:r>
            <a:r>
              <a:rPr lang="fr-FR" b="1" dirty="0">
                <a:solidFill>
                  <a:srgbClr val="000000"/>
                </a:solidFill>
                <a:latin typeface="Verdana" panose="020B0604030504040204" pitchFamily="34" charset="0"/>
              </a:rPr>
              <a:t>DLF-Trifolium</a:t>
            </a:r>
            <a:r>
              <a:rPr lang="fr-FR" dirty="0">
                <a:solidFill>
                  <a:srgbClr val="000000"/>
                </a:solidFill>
                <a:latin typeface="Verdana" panose="020B0604030504040204" pitchFamily="34" charset="0"/>
              </a:rPr>
              <a:t> (</a:t>
            </a:r>
            <a:r>
              <a:rPr lang="fr-FR" dirty="0" err="1">
                <a:solidFill>
                  <a:srgbClr val="000000"/>
                </a:solidFill>
                <a:latin typeface="Verdana" panose="020B0604030504040204" pitchFamily="34" charset="0"/>
              </a:rPr>
              <a:t>Denmark</a:t>
            </a:r>
            <a:r>
              <a:rPr lang="fr-FR" dirty="0">
                <a:solidFill>
                  <a:srgbClr val="000000"/>
                </a:solidFill>
                <a:latin typeface="Verdana" panose="020B0604030504040204" pitchFamily="34" charset="0"/>
              </a:rPr>
              <a:t>) $352</a:t>
            </a:r>
            <a:endParaRPr lang="fr-FR" b="0" i="0" dirty="0">
              <a:solidFill>
                <a:srgbClr val="000000"/>
              </a:solidFill>
              <a:effectLst/>
              <a:latin typeface="Verdana" panose="020B0604030504040204" pitchFamily="34" charset="0"/>
            </a:endParaRPr>
          </a:p>
        </p:txBody>
      </p:sp>
      <p:sp>
        <p:nvSpPr>
          <p:cNvPr id="6" name="ZoneTexte 5">
            <a:extLst>
              <a:ext uri="{FF2B5EF4-FFF2-40B4-BE49-F238E27FC236}">
                <a16:creationId xmlns:a16="http://schemas.microsoft.com/office/drawing/2014/main" id="{7FB191F0-9A57-485E-9DC7-7FA0D75B2F08}"/>
              </a:ext>
            </a:extLst>
          </p:cNvPr>
          <p:cNvSpPr txBox="1"/>
          <p:nvPr/>
        </p:nvSpPr>
        <p:spPr>
          <a:xfrm>
            <a:off x="161363" y="4485939"/>
            <a:ext cx="12030637" cy="461665"/>
          </a:xfrm>
          <a:prstGeom prst="rect">
            <a:avLst/>
          </a:prstGeom>
          <a:noFill/>
        </p:spPr>
        <p:txBody>
          <a:bodyPr wrap="square" rtlCol="0">
            <a:spAutoFit/>
          </a:bodyPr>
          <a:lstStyle/>
          <a:p>
            <a:r>
              <a:rPr lang="fr-FR" sz="1200" dirty="0"/>
              <a:t>Source : Les 10 plus grandes multinationales de la semence au monde, Un communiqué d'ETC Group, April 30, 2007, </a:t>
            </a:r>
            <a:r>
              <a:rPr lang="fr-FR" sz="1200" dirty="0">
                <a:hlinkClick r:id="rId2"/>
              </a:rPr>
              <a:t>http://liberterre.fr/agriculture/semences-biodiversite/mafiasemences.html</a:t>
            </a:r>
            <a:r>
              <a:rPr lang="fr-FR" sz="1200" dirty="0"/>
              <a:t> </a:t>
            </a:r>
          </a:p>
        </p:txBody>
      </p:sp>
      <p:pic>
        <p:nvPicPr>
          <p:cNvPr id="8" name="Image 7" descr="Une image contenant clipart&#10;&#10;Description générée avec un niveau de confiance très élevé">
            <a:extLst>
              <a:ext uri="{FF2B5EF4-FFF2-40B4-BE49-F238E27FC236}">
                <a16:creationId xmlns:a16="http://schemas.microsoft.com/office/drawing/2014/main" id="{C7BCA764-1DC1-4D0E-8EF9-C3C1BB841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113" y="4753052"/>
            <a:ext cx="2065076" cy="632270"/>
          </a:xfrm>
          <a:prstGeom prst="rect">
            <a:avLst/>
          </a:prstGeom>
        </p:spPr>
      </p:pic>
      <p:pic>
        <p:nvPicPr>
          <p:cNvPr id="10" name="Image 9" descr="Une image contenant clipart&#10;&#10;Description générée avec un niveau de confiance élevé">
            <a:extLst>
              <a:ext uri="{FF2B5EF4-FFF2-40B4-BE49-F238E27FC236}">
                <a16:creationId xmlns:a16="http://schemas.microsoft.com/office/drawing/2014/main" id="{3BB1933D-D192-426B-B2D9-9734AA0CB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148" y="4221088"/>
            <a:ext cx="1453032" cy="1453032"/>
          </a:xfrm>
          <a:prstGeom prst="rect">
            <a:avLst/>
          </a:prstGeom>
        </p:spPr>
      </p:pic>
      <p:pic>
        <p:nvPicPr>
          <p:cNvPr id="12" name="Image 11" descr="Une image contenant clipart&#10;&#10;Description générée avec un niveau de confiance très élevé">
            <a:extLst>
              <a:ext uri="{FF2B5EF4-FFF2-40B4-BE49-F238E27FC236}">
                <a16:creationId xmlns:a16="http://schemas.microsoft.com/office/drawing/2014/main" id="{14FE69CD-CACD-4C68-88A9-A3F5B8C47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0148" y="2568026"/>
            <a:ext cx="3048000" cy="1504950"/>
          </a:xfrm>
          <a:prstGeom prst="rect">
            <a:avLst/>
          </a:prstGeom>
        </p:spPr>
      </p:pic>
      <p:pic>
        <p:nvPicPr>
          <p:cNvPr id="14" name="Image 13" descr="Une image contenant objet&#10;&#10;Description générée avec un niveau de confiance élevé">
            <a:extLst>
              <a:ext uri="{FF2B5EF4-FFF2-40B4-BE49-F238E27FC236}">
                <a16:creationId xmlns:a16="http://schemas.microsoft.com/office/drawing/2014/main" id="{9ECB4427-A586-431A-BF43-5FB9FB9329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2651" y="1159654"/>
            <a:ext cx="2827579" cy="937680"/>
          </a:xfrm>
          <a:prstGeom prst="rect">
            <a:avLst/>
          </a:prstGeom>
        </p:spPr>
      </p:pic>
      <p:pic>
        <p:nvPicPr>
          <p:cNvPr id="16" name="Image 15" descr="Une image contenant clipart&#10;&#10;Description générée avec un niveau de confiance élevé">
            <a:extLst>
              <a:ext uri="{FF2B5EF4-FFF2-40B4-BE49-F238E27FC236}">
                <a16:creationId xmlns:a16="http://schemas.microsoft.com/office/drawing/2014/main" id="{1580F04C-17AA-44A8-A3E3-14AA7513A6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2942" y="5385322"/>
            <a:ext cx="1905000" cy="1143000"/>
          </a:xfrm>
          <a:prstGeom prst="rect">
            <a:avLst/>
          </a:prstGeom>
        </p:spPr>
      </p:pic>
      <p:pic>
        <p:nvPicPr>
          <p:cNvPr id="18" name="Image 17">
            <a:extLst>
              <a:ext uri="{FF2B5EF4-FFF2-40B4-BE49-F238E27FC236}">
                <a16:creationId xmlns:a16="http://schemas.microsoft.com/office/drawing/2014/main" id="{BDFDA751-D436-4E94-8E0A-FF3C54D9A9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5793" y="2540358"/>
            <a:ext cx="2549562" cy="1016960"/>
          </a:xfrm>
          <a:prstGeom prst="rect">
            <a:avLst/>
          </a:prstGeom>
        </p:spPr>
      </p:pic>
      <p:pic>
        <p:nvPicPr>
          <p:cNvPr id="22" name="Image 21" descr="Une image contenant clipart&#10;&#10;Description générée avec un niveau de confiance élevé">
            <a:extLst>
              <a:ext uri="{FF2B5EF4-FFF2-40B4-BE49-F238E27FC236}">
                <a16:creationId xmlns:a16="http://schemas.microsoft.com/office/drawing/2014/main" id="{FA4099D2-E02E-4FF5-A4E5-D90D78EBB0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363" y="5393020"/>
            <a:ext cx="2635625" cy="1462290"/>
          </a:xfrm>
          <a:prstGeom prst="rect">
            <a:avLst/>
          </a:prstGeom>
        </p:spPr>
      </p:pic>
      <p:pic>
        <p:nvPicPr>
          <p:cNvPr id="26" name="Image 25">
            <a:extLst>
              <a:ext uri="{FF2B5EF4-FFF2-40B4-BE49-F238E27FC236}">
                <a16:creationId xmlns:a16="http://schemas.microsoft.com/office/drawing/2014/main" id="{02BCDCE3-10B5-48C3-B6B5-9ED151E32C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07331" y="5773530"/>
            <a:ext cx="3136749" cy="909657"/>
          </a:xfrm>
          <a:prstGeom prst="rect">
            <a:avLst/>
          </a:prstGeom>
        </p:spPr>
      </p:pic>
      <p:pic>
        <p:nvPicPr>
          <p:cNvPr id="27" name="Image 26">
            <a:extLst>
              <a:ext uri="{FF2B5EF4-FFF2-40B4-BE49-F238E27FC236}">
                <a16:creationId xmlns:a16="http://schemas.microsoft.com/office/drawing/2014/main" id="{022F0D1F-CE55-49B4-BE30-C988920C59DD}"/>
              </a:ext>
            </a:extLst>
          </p:cNvPr>
          <p:cNvPicPr>
            <a:picLocks noChangeAspect="1"/>
          </p:cNvPicPr>
          <p:nvPr/>
        </p:nvPicPr>
        <p:blipFill>
          <a:blip r:embed="rId11"/>
          <a:stretch>
            <a:fillRect/>
          </a:stretch>
        </p:blipFill>
        <p:spPr>
          <a:xfrm>
            <a:off x="6336254" y="5460929"/>
            <a:ext cx="2234452" cy="1103319"/>
          </a:xfrm>
          <a:prstGeom prst="rect">
            <a:avLst/>
          </a:prstGeom>
        </p:spPr>
      </p:pic>
      <p:pic>
        <p:nvPicPr>
          <p:cNvPr id="28" name="Image 27">
            <a:extLst>
              <a:ext uri="{FF2B5EF4-FFF2-40B4-BE49-F238E27FC236}">
                <a16:creationId xmlns:a16="http://schemas.microsoft.com/office/drawing/2014/main" id="{8590D03C-BB71-4432-A829-EB0E40D29D98}"/>
              </a:ext>
            </a:extLst>
          </p:cNvPr>
          <p:cNvPicPr>
            <a:picLocks noChangeAspect="1"/>
          </p:cNvPicPr>
          <p:nvPr/>
        </p:nvPicPr>
        <p:blipFill>
          <a:blip r:embed="rId12"/>
          <a:stretch>
            <a:fillRect/>
          </a:stretch>
        </p:blipFill>
        <p:spPr>
          <a:xfrm>
            <a:off x="2938462" y="5433602"/>
            <a:ext cx="1228725" cy="1381125"/>
          </a:xfrm>
          <a:prstGeom prst="rect">
            <a:avLst/>
          </a:prstGeom>
        </p:spPr>
      </p:pic>
    </p:spTree>
    <p:extLst>
      <p:ext uri="{BB962C8B-B14F-4D97-AF65-F5344CB8AC3E}">
        <p14:creationId xmlns:p14="http://schemas.microsoft.com/office/powerpoint/2010/main" val="2697167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0C0AC96-8E89-43EA-BD37-4C7C10A4228E}"/>
              </a:ext>
            </a:extLst>
          </p:cNvPr>
          <p:cNvSpPr>
            <a:spLocks noGrp="1"/>
          </p:cNvSpPr>
          <p:nvPr>
            <p:ph type="ftr" sz="quarter" idx="11"/>
          </p:nvPr>
        </p:nvSpPr>
        <p:spPr/>
        <p:txBody>
          <a:bodyPr/>
          <a:lstStyle/>
          <a:p>
            <a:r>
              <a:rPr lang="fr-FR"/>
              <a:t>Les enjeux de l’agriculture biologique</a:t>
            </a:r>
          </a:p>
        </p:txBody>
      </p:sp>
      <p:sp>
        <p:nvSpPr>
          <p:cNvPr id="4" name="Espace réservé du pied de page 1">
            <a:extLst>
              <a:ext uri="{FF2B5EF4-FFF2-40B4-BE49-F238E27FC236}">
                <a16:creationId xmlns:a16="http://schemas.microsoft.com/office/drawing/2014/main" id="{01FD4153-94E7-492B-B35B-615A8F81387F}"/>
              </a:ext>
            </a:extLst>
          </p:cNvPr>
          <p:cNvSpPr txBox="1">
            <a:spLocks/>
          </p:cNvSpPr>
          <p:nvPr/>
        </p:nvSpPr>
        <p:spPr>
          <a:xfrm>
            <a:off x="4189207" y="6502213"/>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enjeux de l’agriculture biologique</a:t>
            </a:r>
            <a:endParaRPr lang="fr-FR" dirty="0"/>
          </a:p>
        </p:txBody>
      </p:sp>
      <p:sp>
        <p:nvSpPr>
          <p:cNvPr id="5" name="Espace réservé du numéro de diapositive 2">
            <a:extLst>
              <a:ext uri="{FF2B5EF4-FFF2-40B4-BE49-F238E27FC236}">
                <a16:creationId xmlns:a16="http://schemas.microsoft.com/office/drawing/2014/main" id="{D43D82E8-6308-461D-9D03-11C06DAEC907}"/>
              </a:ext>
            </a:extLst>
          </p:cNvPr>
          <p:cNvSpPr txBox="1">
            <a:spLocks/>
          </p:cNvSpPr>
          <p:nvPr/>
        </p:nvSpPr>
        <p:spPr>
          <a:xfrm>
            <a:off x="11355593" y="170758"/>
            <a:ext cx="660699" cy="395979"/>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EDA842-B766-4C63-B8B3-538762B3ED5C}" type="slidenum">
              <a:rPr lang="fr-FR" smtClean="0"/>
              <a:pPr/>
              <a:t>27</a:t>
            </a:fld>
            <a:endParaRPr lang="fr-FR"/>
          </a:p>
        </p:txBody>
      </p:sp>
      <p:sp>
        <p:nvSpPr>
          <p:cNvPr id="6" name="TextBox 6">
            <a:extLst>
              <a:ext uri="{FF2B5EF4-FFF2-40B4-BE49-F238E27FC236}">
                <a16:creationId xmlns:a16="http://schemas.microsoft.com/office/drawing/2014/main" id="{55E7C67E-082F-43EE-A82E-CB050EDB59B7}"/>
              </a:ext>
            </a:extLst>
          </p:cNvPr>
          <p:cNvSpPr txBox="1">
            <a:spLocks noChangeArrowheads="1"/>
          </p:cNvSpPr>
          <p:nvPr/>
        </p:nvSpPr>
        <p:spPr bwMode="auto">
          <a:xfrm>
            <a:off x="417513" y="44450"/>
            <a:ext cx="4029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rgbClr val="002060"/>
                </a:solidFill>
              </a:rPr>
              <a:t>L’agriculture biologique</a:t>
            </a:r>
          </a:p>
        </p:txBody>
      </p:sp>
      <p:sp>
        <p:nvSpPr>
          <p:cNvPr id="7" name="TextBox 7">
            <a:extLst>
              <a:ext uri="{FF2B5EF4-FFF2-40B4-BE49-F238E27FC236}">
                <a16:creationId xmlns:a16="http://schemas.microsoft.com/office/drawing/2014/main" id="{633259EB-52EC-4C75-BB8A-E7123A0FDCE1}"/>
              </a:ext>
            </a:extLst>
          </p:cNvPr>
          <p:cNvSpPr txBox="1">
            <a:spLocks noChangeArrowheads="1"/>
          </p:cNvSpPr>
          <p:nvPr/>
        </p:nvSpPr>
        <p:spPr bwMode="auto">
          <a:xfrm>
            <a:off x="417513" y="666749"/>
            <a:ext cx="657495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dirty="0"/>
              <a:t>- </a:t>
            </a:r>
            <a:r>
              <a:rPr lang="fr-FR" altLang="fr-FR" sz="2000" b="1" dirty="0">
                <a:solidFill>
                  <a:srgbClr val="008000"/>
                </a:solidFill>
              </a:rPr>
              <a:t>Exclusion de  l'usage d’engrais et de pesticides de synthèse </a:t>
            </a:r>
            <a:r>
              <a:rPr lang="fr-FR" altLang="fr-FR" sz="2000" b="1" dirty="0"/>
              <a:t>et </a:t>
            </a:r>
            <a:r>
              <a:rPr lang="fr-FR" altLang="fr-FR" sz="2000" b="1" dirty="0">
                <a:solidFill>
                  <a:srgbClr val="003300"/>
                </a:solidFill>
              </a:rPr>
              <a:t>d'organismes génétiquement modifiés (OGM)</a:t>
            </a:r>
            <a:r>
              <a:rPr lang="fr-FR" altLang="fr-FR" sz="2000" dirty="0">
                <a:solidFill>
                  <a:srgbClr val="003300"/>
                </a:solidFill>
              </a:rPr>
              <a:t>.</a:t>
            </a:r>
          </a:p>
          <a:p>
            <a:endParaRPr lang="fr-FR" altLang="fr-FR" sz="2000" dirty="0"/>
          </a:p>
          <a:p>
            <a:r>
              <a:rPr lang="fr-FR" altLang="fr-FR" sz="2000" dirty="0"/>
              <a:t>- Elle présente une composante importante de systèmes de </a:t>
            </a:r>
            <a:r>
              <a:rPr lang="fr-FR" altLang="fr-FR" sz="2400" b="1" dirty="0"/>
              <a:t>production intégrée</a:t>
            </a:r>
          </a:p>
          <a:p>
            <a:endParaRPr lang="fr-FR" altLang="fr-FR" sz="2000" dirty="0"/>
          </a:p>
          <a:p>
            <a:r>
              <a:rPr lang="fr-FR" altLang="fr-FR" sz="2000" dirty="0"/>
              <a:t>- Plusieurs « labels » internationaux de reconnaissance pour ce type d'agriculture ont été définis</a:t>
            </a:r>
          </a:p>
        </p:txBody>
      </p:sp>
      <p:sp>
        <p:nvSpPr>
          <p:cNvPr id="8" name="TextBox 5">
            <a:extLst>
              <a:ext uri="{FF2B5EF4-FFF2-40B4-BE49-F238E27FC236}">
                <a16:creationId xmlns:a16="http://schemas.microsoft.com/office/drawing/2014/main" id="{8227BEBF-CF20-49BC-A642-C9F8BF9040E7}"/>
              </a:ext>
            </a:extLst>
          </p:cNvPr>
          <p:cNvSpPr txBox="1">
            <a:spLocks noChangeArrowheads="1"/>
          </p:cNvSpPr>
          <p:nvPr/>
        </p:nvSpPr>
        <p:spPr bwMode="auto">
          <a:xfrm>
            <a:off x="7573589" y="965413"/>
            <a:ext cx="33131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rgbClr val="002060"/>
                </a:solidFill>
              </a:rPr>
              <a:t>L’agriculture intégrée</a:t>
            </a:r>
          </a:p>
        </p:txBody>
      </p:sp>
      <p:sp>
        <p:nvSpPr>
          <p:cNvPr id="9" name="TextBox 12">
            <a:extLst>
              <a:ext uri="{FF2B5EF4-FFF2-40B4-BE49-F238E27FC236}">
                <a16:creationId xmlns:a16="http://schemas.microsoft.com/office/drawing/2014/main" id="{19743CCC-C1AA-421E-AD44-0C46CDDDA99B}"/>
              </a:ext>
            </a:extLst>
          </p:cNvPr>
          <p:cNvSpPr txBox="1">
            <a:spLocks noChangeArrowheads="1"/>
          </p:cNvSpPr>
          <p:nvPr/>
        </p:nvSpPr>
        <p:spPr bwMode="auto">
          <a:xfrm>
            <a:off x="7466013" y="1655078"/>
            <a:ext cx="455027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dirty="0"/>
              <a:t>- Faire intervenir un </a:t>
            </a:r>
            <a:r>
              <a:rPr lang="fr-FR" altLang="fr-FR" sz="2000" b="1" dirty="0"/>
              <a:t>ensemble de méthodes </a:t>
            </a:r>
            <a:r>
              <a:rPr lang="fr-FR" altLang="fr-FR" sz="2000" dirty="0"/>
              <a:t>satisfaisant </a:t>
            </a:r>
            <a:r>
              <a:rPr lang="fr-FR" altLang="fr-FR" sz="2000" b="1" dirty="0"/>
              <a:t>les exigences </a:t>
            </a:r>
            <a:r>
              <a:rPr lang="fr-FR" altLang="fr-FR" sz="2000" dirty="0"/>
              <a:t>à la fois </a:t>
            </a:r>
            <a:r>
              <a:rPr lang="fr-FR" altLang="fr-FR" sz="2000" b="1" dirty="0"/>
              <a:t>écologiques</a:t>
            </a:r>
            <a:r>
              <a:rPr lang="fr-FR" altLang="fr-FR" sz="2000" dirty="0"/>
              <a:t>, </a:t>
            </a:r>
            <a:r>
              <a:rPr lang="fr-FR" altLang="fr-FR" sz="2000" b="1" dirty="0"/>
              <a:t>économiques</a:t>
            </a:r>
            <a:r>
              <a:rPr lang="fr-FR" altLang="fr-FR" sz="2000" dirty="0"/>
              <a:t> et </a:t>
            </a:r>
            <a:r>
              <a:rPr lang="fr-FR" altLang="fr-FR" sz="2000" b="1" dirty="0"/>
              <a:t>toxicologiques</a:t>
            </a:r>
            <a:r>
              <a:rPr lang="fr-FR" altLang="fr-FR" sz="2000" dirty="0"/>
              <a:t> </a:t>
            </a:r>
          </a:p>
          <a:p>
            <a:endParaRPr lang="fr-FR" altLang="fr-FR" sz="2000" dirty="0"/>
          </a:p>
          <a:p>
            <a:r>
              <a:rPr lang="fr-FR" altLang="fr-FR" sz="2000" dirty="0"/>
              <a:t>- </a:t>
            </a:r>
            <a:r>
              <a:rPr lang="fr-FR" altLang="fr-FR" sz="2000" dirty="0">
                <a:solidFill>
                  <a:srgbClr val="008000"/>
                </a:solidFill>
              </a:rPr>
              <a:t>Remplacer, en totalité ou en partie, les pesticides chimiques utilisés en</a:t>
            </a:r>
          </a:p>
          <a:p>
            <a:r>
              <a:rPr lang="fr-FR" altLang="fr-FR" sz="2000" dirty="0">
                <a:solidFill>
                  <a:srgbClr val="008000"/>
                </a:solidFill>
              </a:rPr>
              <a:t>agriculture </a:t>
            </a:r>
            <a:r>
              <a:rPr lang="fr-FR" altLang="fr-FR" sz="2000" dirty="0"/>
              <a:t>; </a:t>
            </a:r>
          </a:p>
          <a:p>
            <a:endParaRPr lang="fr-FR" altLang="fr-FR" sz="2000" dirty="0"/>
          </a:p>
          <a:p>
            <a:r>
              <a:rPr lang="fr-FR" altLang="fr-FR" sz="2000" dirty="0"/>
              <a:t>- L'utilisation </a:t>
            </a:r>
            <a:r>
              <a:rPr lang="fr-FR" altLang="fr-FR" sz="2400" dirty="0"/>
              <a:t>d'organismes vivants  et </a:t>
            </a:r>
            <a:r>
              <a:rPr lang="fr-FR" altLang="fr-FR" sz="2400" dirty="0">
                <a:solidFill>
                  <a:srgbClr val="C00000"/>
                </a:solidFill>
              </a:rPr>
              <a:t>des OGM </a:t>
            </a:r>
            <a:r>
              <a:rPr lang="fr-FR" altLang="fr-FR" sz="2400" dirty="0"/>
              <a:t>et </a:t>
            </a:r>
            <a:r>
              <a:rPr lang="fr-FR" altLang="fr-FR" sz="2400" dirty="0">
                <a:solidFill>
                  <a:srgbClr val="008000"/>
                </a:solidFill>
              </a:rPr>
              <a:t>l’adoption des technique culturales favorables</a:t>
            </a:r>
            <a:endParaRPr lang="fr-FR" altLang="fr-FR" sz="2000" dirty="0">
              <a:solidFill>
                <a:srgbClr val="008000"/>
              </a:solidFill>
            </a:endParaRPr>
          </a:p>
        </p:txBody>
      </p:sp>
      <p:pic>
        <p:nvPicPr>
          <p:cNvPr id="10" name="Picture 8">
            <a:extLst>
              <a:ext uri="{FF2B5EF4-FFF2-40B4-BE49-F238E27FC236}">
                <a16:creationId xmlns:a16="http://schemas.microsoft.com/office/drawing/2014/main" id="{D6429188-906A-4156-9AFE-117930EB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702" t="1962" r="17667" b="30669"/>
          <a:stretch>
            <a:fillRect/>
          </a:stretch>
        </p:blipFill>
        <p:spPr bwMode="auto">
          <a:xfrm>
            <a:off x="1291413" y="3578721"/>
            <a:ext cx="178117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9F582CAD-BC7A-43D1-BB6E-419B58763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08" t="8728" r="14928" b="29117"/>
          <a:stretch>
            <a:fillRect/>
          </a:stretch>
        </p:blipFill>
        <p:spPr bwMode="auto">
          <a:xfrm>
            <a:off x="4785734" y="3858419"/>
            <a:ext cx="14430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a:extLst>
              <a:ext uri="{FF2B5EF4-FFF2-40B4-BE49-F238E27FC236}">
                <a16:creationId xmlns:a16="http://schemas.microsoft.com/office/drawing/2014/main" id="{F8F0A142-84FF-49E6-95B9-0AE2D2092596}"/>
              </a:ext>
            </a:extLst>
          </p:cNvPr>
          <p:cNvSpPr txBox="1">
            <a:spLocks noChangeArrowheads="1"/>
          </p:cNvSpPr>
          <p:nvPr/>
        </p:nvSpPr>
        <p:spPr bwMode="auto">
          <a:xfrm>
            <a:off x="803359" y="4672509"/>
            <a:ext cx="2528047"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dirty="0"/>
              <a:t>Logo européen  de l’agriculture biologique</a:t>
            </a:r>
          </a:p>
        </p:txBody>
      </p:sp>
      <p:sp>
        <p:nvSpPr>
          <p:cNvPr id="13" name="TextBox 11">
            <a:extLst>
              <a:ext uri="{FF2B5EF4-FFF2-40B4-BE49-F238E27FC236}">
                <a16:creationId xmlns:a16="http://schemas.microsoft.com/office/drawing/2014/main" id="{A9DE7D86-6189-401A-9EEE-B3BC46AEFF41}"/>
              </a:ext>
            </a:extLst>
          </p:cNvPr>
          <p:cNvSpPr txBox="1">
            <a:spLocks noChangeArrowheads="1"/>
          </p:cNvSpPr>
          <p:nvPr/>
        </p:nvSpPr>
        <p:spPr bwMode="auto">
          <a:xfrm>
            <a:off x="4446588" y="5414363"/>
            <a:ext cx="1943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dirty="0"/>
              <a:t>Logo des produits bio Français </a:t>
            </a:r>
          </a:p>
        </p:txBody>
      </p:sp>
      <p:sp>
        <p:nvSpPr>
          <p:cNvPr id="14" name="ZoneTexte 13">
            <a:extLst>
              <a:ext uri="{FF2B5EF4-FFF2-40B4-BE49-F238E27FC236}">
                <a16:creationId xmlns:a16="http://schemas.microsoft.com/office/drawing/2014/main" id="{77220600-9B2B-4FDF-B6FA-5C3556CE12F6}"/>
              </a:ext>
            </a:extLst>
          </p:cNvPr>
          <p:cNvSpPr txBox="1"/>
          <p:nvPr/>
        </p:nvSpPr>
        <p:spPr>
          <a:xfrm>
            <a:off x="154184" y="5320700"/>
            <a:ext cx="4055632" cy="1292662"/>
          </a:xfrm>
          <a:prstGeom prst="rect">
            <a:avLst/>
          </a:prstGeom>
          <a:noFill/>
        </p:spPr>
        <p:txBody>
          <a:bodyPr wrap="square" rtlCol="0">
            <a:spAutoFit/>
          </a:bodyPr>
          <a:lstStyle/>
          <a:p>
            <a:pPr algn="ctr"/>
            <a:r>
              <a:rPr lang="fr-FR" dirty="0"/>
              <a:t>Nouveau logo du label européen de certification des produits issus de l'</a:t>
            </a:r>
            <a:r>
              <a:rPr lang="fr-FR" dirty="0">
                <a:hlinkClick r:id="rId4" tooltip="Agriculture biologique"/>
              </a:rPr>
              <a:t>agriculture biologique</a:t>
            </a:r>
            <a:r>
              <a:rPr lang="fr-FR" dirty="0"/>
              <a:t>. </a:t>
            </a:r>
            <a:r>
              <a:rPr lang="fr-FR" sz="1200" dirty="0"/>
              <a:t>Source : </a:t>
            </a:r>
            <a:r>
              <a:rPr lang="fr-FR" sz="1200" dirty="0">
                <a:hlinkClick r:id="rId5"/>
              </a:rPr>
              <a:t>https://fr.wikipedia.org/wiki/Label_bio_de_l%27Union_europ%C3%A9enne</a:t>
            </a:r>
            <a:r>
              <a:rPr lang="fr-FR" sz="1200" dirty="0"/>
              <a:t> </a:t>
            </a:r>
          </a:p>
        </p:txBody>
      </p:sp>
      <p:sp>
        <p:nvSpPr>
          <p:cNvPr id="16" name="ZoneTexte 15">
            <a:extLst>
              <a:ext uri="{FF2B5EF4-FFF2-40B4-BE49-F238E27FC236}">
                <a16:creationId xmlns:a16="http://schemas.microsoft.com/office/drawing/2014/main" id="{43CAEAE4-ED58-4D44-A2A4-01C0EE854F1C}"/>
              </a:ext>
            </a:extLst>
          </p:cNvPr>
          <p:cNvSpPr txBox="1"/>
          <p:nvPr/>
        </p:nvSpPr>
        <p:spPr>
          <a:xfrm>
            <a:off x="8467725" y="5823857"/>
            <a:ext cx="3375932" cy="830997"/>
          </a:xfrm>
          <a:prstGeom prst="rect">
            <a:avLst/>
          </a:prstGeom>
          <a:noFill/>
        </p:spPr>
        <p:txBody>
          <a:bodyPr wrap="square" rtlCol="0">
            <a:spAutoFit/>
          </a:bodyPr>
          <a:lstStyle/>
          <a:p>
            <a:r>
              <a:rPr lang="fr-FR" sz="1200" dirty="0">
                <a:solidFill>
                  <a:srgbClr val="7030A0"/>
                </a:solidFill>
              </a:rPr>
              <a:t>Source : </a:t>
            </a:r>
            <a:r>
              <a:rPr lang="fr-FR" sz="1200" i="1" dirty="0">
                <a:solidFill>
                  <a:srgbClr val="7030A0"/>
                </a:solidFill>
              </a:rPr>
              <a:t>Proposition de l’adoption de l’agriculture microbiologique  en Algérie, dans le but de protéger les cultures agricoles contre les maladies fongique</a:t>
            </a:r>
            <a:r>
              <a:rPr lang="fr-FR" sz="1200" dirty="0">
                <a:solidFill>
                  <a:srgbClr val="7030A0"/>
                </a:solidFill>
              </a:rPr>
              <a:t>, Asma Ait Kaki, </a:t>
            </a:r>
            <a:r>
              <a:rPr lang="fr-FR" sz="1200" dirty="0">
                <a:solidFill>
                  <a:srgbClr val="7030A0"/>
                </a:solidFill>
                <a:hlinkClick r:id="rId6"/>
              </a:rPr>
              <a:t>http://slideplayer.fr/slide/3174185/</a:t>
            </a:r>
            <a:r>
              <a:rPr lang="fr-FR" sz="1200" dirty="0">
                <a:solidFill>
                  <a:srgbClr val="7030A0"/>
                </a:solidFill>
              </a:rPr>
              <a:t>  </a:t>
            </a:r>
          </a:p>
        </p:txBody>
      </p:sp>
    </p:spTree>
    <p:extLst>
      <p:ext uri="{BB962C8B-B14F-4D97-AF65-F5344CB8AC3E}">
        <p14:creationId xmlns:p14="http://schemas.microsoft.com/office/powerpoint/2010/main" val="160148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1">
            <a:extLst>
              <a:ext uri="{FF2B5EF4-FFF2-40B4-BE49-F238E27FC236}">
                <a16:creationId xmlns:a16="http://schemas.microsoft.com/office/drawing/2014/main" id="{3CCB7C1E-7D82-435A-9FEA-7B05E0344D0B}"/>
              </a:ext>
            </a:extLst>
          </p:cNvPr>
          <p:cNvSpPr>
            <a:spLocks noGrp="1"/>
          </p:cNvSpPr>
          <p:nvPr>
            <p:ph type="ftr" sz="quarter" idx="11"/>
          </p:nvPr>
        </p:nvSpPr>
        <p:spPr>
          <a:xfrm>
            <a:off x="4507453" y="6443195"/>
            <a:ext cx="2650313" cy="414805"/>
          </a:xfrm>
        </p:spPr>
        <p:txBody>
          <a:bodyPr/>
          <a:lstStyle/>
          <a:p>
            <a:r>
              <a:rPr lang="fr-FR"/>
              <a:t>Les enjeux de l’agriculture biologique</a:t>
            </a:r>
          </a:p>
        </p:txBody>
      </p:sp>
      <p:sp>
        <p:nvSpPr>
          <p:cNvPr id="5" name="Espace réservé du numéro de diapositive 2">
            <a:extLst>
              <a:ext uri="{FF2B5EF4-FFF2-40B4-BE49-F238E27FC236}">
                <a16:creationId xmlns:a16="http://schemas.microsoft.com/office/drawing/2014/main" id="{DC58A379-851F-4E95-90B9-F09FA7CA688B}"/>
              </a:ext>
            </a:extLst>
          </p:cNvPr>
          <p:cNvSpPr>
            <a:spLocks noGrp="1"/>
          </p:cNvSpPr>
          <p:nvPr>
            <p:ph type="sldNum" sz="quarter" idx="12"/>
          </p:nvPr>
        </p:nvSpPr>
        <p:spPr>
          <a:xfrm>
            <a:off x="11263256" y="111125"/>
            <a:ext cx="811306" cy="416000"/>
          </a:xfrm>
        </p:spPr>
        <p:txBody>
          <a:bodyPr/>
          <a:lstStyle/>
          <a:p>
            <a:fld id="{35EDA842-B766-4C63-B8B3-538762B3ED5C}" type="slidenum">
              <a:rPr lang="fr-FR" smtClean="0"/>
              <a:t>28</a:t>
            </a:fld>
            <a:endParaRPr lang="fr-FR"/>
          </a:p>
        </p:txBody>
      </p:sp>
      <p:sp>
        <p:nvSpPr>
          <p:cNvPr id="6" name="TextBox 3">
            <a:extLst>
              <a:ext uri="{FF2B5EF4-FFF2-40B4-BE49-F238E27FC236}">
                <a16:creationId xmlns:a16="http://schemas.microsoft.com/office/drawing/2014/main" id="{D30D02D7-13A8-4D00-A01D-08F0079AF368}"/>
              </a:ext>
            </a:extLst>
          </p:cNvPr>
          <p:cNvSpPr txBox="1">
            <a:spLocks noChangeArrowheads="1"/>
          </p:cNvSpPr>
          <p:nvPr/>
        </p:nvSpPr>
        <p:spPr bwMode="auto">
          <a:xfrm>
            <a:off x="451821" y="376518"/>
            <a:ext cx="109019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3200" b="1" dirty="0">
                <a:solidFill>
                  <a:srgbClr val="002060"/>
                </a:solidFill>
              </a:rPr>
              <a:t>Raisonner l’utilisation des fertilisants  et des produits protecteurs naturels (en allant vers agriculture biologique)</a:t>
            </a:r>
          </a:p>
        </p:txBody>
      </p:sp>
      <p:sp>
        <p:nvSpPr>
          <p:cNvPr id="7" name="TextBox 4">
            <a:extLst>
              <a:ext uri="{FF2B5EF4-FFF2-40B4-BE49-F238E27FC236}">
                <a16:creationId xmlns:a16="http://schemas.microsoft.com/office/drawing/2014/main" id="{90281E6A-63AE-4062-9009-5B39ED479445}"/>
              </a:ext>
            </a:extLst>
          </p:cNvPr>
          <p:cNvSpPr txBox="1"/>
          <p:nvPr/>
        </p:nvSpPr>
        <p:spPr>
          <a:xfrm>
            <a:off x="322729" y="1587031"/>
            <a:ext cx="11532197" cy="3082987"/>
          </a:xfrm>
          <a:prstGeom prst="rect">
            <a:avLst/>
          </a:prstGeom>
          <a:noFill/>
        </p:spPr>
        <p:txBody>
          <a:bodyPr wrap="square">
            <a:spAutoFit/>
          </a:bodyPr>
          <a:lstStyle/>
          <a:p>
            <a:pPr marL="285750" indent="-285750" fontAlgn="auto">
              <a:spcBef>
                <a:spcPts val="0"/>
              </a:spcBef>
              <a:spcAft>
                <a:spcPts val="0"/>
              </a:spcAft>
              <a:buFontTx/>
              <a:buChar char="-"/>
              <a:defRPr/>
            </a:pPr>
            <a:r>
              <a:rPr lang="fr-FR" sz="2400" dirty="0">
                <a:latin typeface="+mn-lt"/>
                <a:cs typeface="+mn-cs"/>
              </a:rPr>
              <a:t>Une bonne </a:t>
            </a:r>
            <a:r>
              <a:rPr lang="fr-FR" sz="2400" b="1" dirty="0">
                <a:latin typeface="+mn-lt"/>
                <a:cs typeface="+mn-cs"/>
              </a:rPr>
              <a:t>connaissance de la parcelle,</a:t>
            </a:r>
            <a:r>
              <a:rPr lang="fr-FR" sz="2400" dirty="0">
                <a:latin typeface="+mn-lt"/>
                <a:cs typeface="+mn-cs"/>
              </a:rPr>
              <a:t> de la </a:t>
            </a:r>
            <a:r>
              <a:rPr lang="fr-FR" sz="2400" b="1" dirty="0">
                <a:latin typeface="+mn-lt"/>
                <a:cs typeface="+mn-cs"/>
              </a:rPr>
              <a:t>variété cultivée</a:t>
            </a:r>
            <a:r>
              <a:rPr lang="fr-FR" sz="2400" b="1" dirty="0"/>
              <a:t> </a:t>
            </a:r>
            <a:r>
              <a:rPr lang="fr-FR" sz="2400" dirty="0"/>
              <a:t>_</a:t>
            </a:r>
            <a:r>
              <a:rPr lang="fr-FR" sz="2400" dirty="0">
                <a:latin typeface="+mn-lt"/>
                <a:cs typeface="+mn-cs"/>
              </a:rPr>
              <a:t> en e</a:t>
            </a:r>
            <a:r>
              <a:rPr lang="fr-FR" sz="2400" dirty="0"/>
              <a:t>mployant des </a:t>
            </a:r>
            <a:r>
              <a:rPr lang="fr-FR" sz="2400" b="1" dirty="0"/>
              <a:t>variété si possible résistante et adaptée au lieu, au sol et au climat </a:t>
            </a:r>
            <a:r>
              <a:rPr lang="fr-FR" sz="2400" dirty="0"/>
              <a:t>_,</a:t>
            </a:r>
            <a:r>
              <a:rPr lang="fr-FR" sz="2400" dirty="0">
                <a:latin typeface="+mn-lt"/>
                <a:cs typeface="+mn-cs"/>
              </a:rPr>
              <a:t> des </a:t>
            </a:r>
            <a:r>
              <a:rPr lang="fr-FR" sz="2400" b="1" dirty="0">
                <a:latin typeface="+mn-lt"/>
                <a:cs typeface="+mn-cs"/>
              </a:rPr>
              <a:t>besoins de la plante </a:t>
            </a:r>
            <a:r>
              <a:rPr lang="fr-FR" sz="2400" dirty="0">
                <a:latin typeface="+mn-lt"/>
                <a:cs typeface="+mn-cs"/>
              </a:rPr>
              <a:t>aux différents stades de la culture et </a:t>
            </a:r>
            <a:r>
              <a:rPr lang="fr-FR" sz="2400" b="1" dirty="0">
                <a:latin typeface="+mn-lt"/>
                <a:cs typeface="+mn-cs"/>
              </a:rPr>
              <a:t>des risques phytosanitaires encourus</a:t>
            </a:r>
            <a:r>
              <a:rPr lang="fr-FR" sz="2400" dirty="0">
                <a:latin typeface="+mn-lt"/>
                <a:cs typeface="+mn-cs"/>
              </a:rPr>
              <a:t> (compte tenu </a:t>
            </a:r>
            <a:r>
              <a:rPr lang="fr-FR" sz="2400" b="1" dirty="0">
                <a:latin typeface="+mn-lt"/>
                <a:cs typeface="+mn-cs"/>
              </a:rPr>
              <a:t>des précédents culturaux</a:t>
            </a:r>
            <a:r>
              <a:rPr lang="fr-FR" sz="2400" dirty="0">
                <a:latin typeface="+mn-lt"/>
                <a:cs typeface="+mn-cs"/>
              </a:rPr>
              <a:t>, des cultures voisines, des abords, des produits utilisés et de la région) etc.</a:t>
            </a:r>
          </a:p>
          <a:p>
            <a:pPr fontAlgn="auto">
              <a:spcBef>
                <a:spcPts val="0"/>
              </a:spcBef>
              <a:spcAft>
                <a:spcPts val="0"/>
              </a:spcAft>
              <a:defRPr/>
            </a:pPr>
            <a:endParaRPr lang="fr-FR" sz="2400" dirty="0">
              <a:latin typeface="+mn-lt"/>
              <a:cs typeface="+mn-cs"/>
            </a:endParaRPr>
          </a:p>
          <a:p>
            <a:pPr fontAlgn="auto">
              <a:spcBef>
                <a:spcPts val="0"/>
              </a:spcBef>
              <a:spcAft>
                <a:spcPts val="0"/>
              </a:spcAft>
              <a:defRPr/>
            </a:pPr>
            <a:r>
              <a:rPr lang="fr-FR" sz="2400" dirty="0">
                <a:latin typeface="+mn-lt"/>
                <a:cs typeface="+mn-cs"/>
              </a:rPr>
              <a:t>- L’utilisation des organisme vivants (auxiliaires …) pour lutter contre les ravageurs de cultures;</a:t>
            </a:r>
          </a:p>
        </p:txBody>
      </p:sp>
      <p:sp>
        <p:nvSpPr>
          <p:cNvPr id="8" name="ZoneTexte 7">
            <a:extLst>
              <a:ext uri="{FF2B5EF4-FFF2-40B4-BE49-F238E27FC236}">
                <a16:creationId xmlns:a16="http://schemas.microsoft.com/office/drawing/2014/main" id="{0FD7E766-2334-40C6-B1D4-63B15670B97C}"/>
              </a:ext>
            </a:extLst>
          </p:cNvPr>
          <p:cNvSpPr txBox="1"/>
          <p:nvPr/>
        </p:nvSpPr>
        <p:spPr>
          <a:xfrm>
            <a:off x="8698630" y="5942907"/>
            <a:ext cx="3375932" cy="830997"/>
          </a:xfrm>
          <a:prstGeom prst="rect">
            <a:avLst/>
          </a:prstGeom>
          <a:noFill/>
        </p:spPr>
        <p:txBody>
          <a:bodyPr wrap="square" rtlCol="0">
            <a:spAutoFit/>
          </a:bodyPr>
          <a:lstStyle/>
          <a:p>
            <a:r>
              <a:rPr lang="fr-FR" sz="1200" dirty="0">
                <a:solidFill>
                  <a:srgbClr val="7030A0"/>
                </a:solidFill>
              </a:rPr>
              <a:t>Source : </a:t>
            </a:r>
            <a:r>
              <a:rPr lang="fr-FR" sz="1200" i="1" dirty="0">
                <a:solidFill>
                  <a:srgbClr val="7030A0"/>
                </a:solidFill>
              </a:rPr>
              <a:t>Proposition de l’adoption de l’agriculture microbiologique  en Algérie, dans le but de protéger les cultures agricoles contre les maladies fongique</a:t>
            </a:r>
            <a:r>
              <a:rPr lang="fr-FR" sz="1200" dirty="0">
                <a:solidFill>
                  <a:srgbClr val="7030A0"/>
                </a:solidFill>
              </a:rPr>
              <a:t>, Asma Ait Kaki, </a:t>
            </a:r>
            <a:r>
              <a:rPr lang="fr-FR" sz="1200" dirty="0">
                <a:solidFill>
                  <a:srgbClr val="7030A0"/>
                </a:solidFill>
                <a:hlinkClick r:id="rId2"/>
              </a:rPr>
              <a:t>http://slideplayer.fr/slide/3174185/</a:t>
            </a:r>
            <a:r>
              <a:rPr lang="fr-FR" sz="1200" dirty="0">
                <a:solidFill>
                  <a:srgbClr val="7030A0"/>
                </a:solidFill>
              </a:rPr>
              <a:t>  </a:t>
            </a:r>
          </a:p>
        </p:txBody>
      </p:sp>
      <p:sp>
        <p:nvSpPr>
          <p:cNvPr id="2" name="ZoneTexte 1">
            <a:extLst>
              <a:ext uri="{FF2B5EF4-FFF2-40B4-BE49-F238E27FC236}">
                <a16:creationId xmlns:a16="http://schemas.microsoft.com/office/drawing/2014/main" id="{9A3B16A3-FE96-4119-B0F1-1A9A19ED301F}"/>
              </a:ext>
            </a:extLst>
          </p:cNvPr>
          <p:cNvSpPr txBox="1"/>
          <p:nvPr/>
        </p:nvSpPr>
        <p:spPr>
          <a:xfrm>
            <a:off x="322729" y="4865607"/>
            <a:ext cx="11751833" cy="830997"/>
          </a:xfrm>
          <a:prstGeom prst="rect">
            <a:avLst/>
          </a:prstGeom>
          <a:noFill/>
        </p:spPr>
        <p:txBody>
          <a:bodyPr wrap="square" rtlCol="0">
            <a:spAutoFit/>
          </a:bodyPr>
          <a:lstStyle/>
          <a:p>
            <a:r>
              <a:rPr lang="fr-FR" sz="2400" dirty="0">
                <a:solidFill>
                  <a:srgbClr val="FF0000"/>
                </a:solidFill>
              </a:rPr>
              <a:t>Mais </a:t>
            </a:r>
            <a:r>
              <a:rPr lang="fr-FR" sz="2400" b="1" dirty="0">
                <a:solidFill>
                  <a:srgbClr val="FF0000"/>
                </a:solidFill>
              </a:rPr>
              <a:t>l’agriculture intégrée </a:t>
            </a:r>
            <a:r>
              <a:rPr lang="fr-FR" sz="2400" dirty="0">
                <a:solidFill>
                  <a:srgbClr val="FF0000"/>
                </a:solidFill>
              </a:rPr>
              <a:t>peut-elle contribuer au rétablissement de la biodiversité dans la nature ? Pas si sûr. </a:t>
            </a:r>
          </a:p>
        </p:txBody>
      </p:sp>
    </p:spTree>
    <p:extLst>
      <p:ext uri="{BB962C8B-B14F-4D97-AF65-F5344CB8AC3E}">
        <p14:creationId xmlns:p14="http://schemas.microsoft.com/office/powerpoint/2010/main" val="3738562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FBF0D7B-B7F9-4A64-A3BE-CCF07EC998DE}"/>
              </a:ext>
            </a:extLst>
          </p:cNvPr>
          <p:cNvSpPr>
            <a:spLocks noGrp="1"/>
          </p:cNvSpPr>
          <p:nvPr>
            <p:ph type="ftr" sz="quarter" idx="11"/>
          </p:nvPr>
        </p:nvSpPr>
        <p:spPr>
          <a:xfrm>
            <a:off x="5647764" y="6508376"/>
            <a:ext cx="2634727" cy="349624"/>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88226C1B-D795-4038-91CF-40192197D2EC}"/>
              </a:ext>
            </a:extLst>
          </p:cNvPr>
          <p:cNvSpPr>
            <a:spLocks noGrp="1"/>
          </p:cNvSpPr>
          <p:nvPr>
            <p:ph type="sldNum" sz="quarter" idx="12"/>
          </p:nvPr>
        </p:nvSpPr>
        <p:spPr>
          <a:xfrm>
            <a:off x="11435377" y="6494294"/>
            <a:ext cx="606911" cy="363706"/>
          </a:xfrm>
        </p:spPr>
        <p:txBody>
          <a:bodyPr/>
          <a:lstStyle/>
          <a:p>
            <a:fld id="{35EDA842-B766-4C63-B8B3-538762B3ED5C}" type="slidenum">
              <a:rPr lang="fr-FR" smtClean="0"/>
              <a:t>29</a:t>
            </a:fld>
            <a:endParaRPr lang="fr-FR"/>
          </a:p>
        </p:txBody>
      </p:sp>
      <p:pic>
        <p:nvPicPr>
          <p:cNvPr id="5" name="Image 4" descr="Une image contenant capture d’écran&#10;&#10;Description générée avec un niveau de confiance très élevé">
            <a:extLst>
              <a:ext uri="{FF2B5EF4-FFF2-40B4-BE49-F238E27FC236}">
                <a16:creationId xmlns:a16="http://schemas.microsoft.com/office/drawing/2014/main" id="{52FD218C-FBD2-4254-A17C-324285D13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289" y="403594"/>
            <a:ext cx="10165675" cy="5507915"/>
          </a:xfrm>
          <a:prstGeom prst="rect">
            <a:avLst/>
          </a:prstGeom>
        </p:spPr>
      </p:pic>
      <p:sp>
        <p:nvSpPr>
          <p:cNvPr id="6" name="ZoneTexte 5">
            <a:extLst>
              <a:ext uri="{FF2B5EF4-FFF2-40B4-BE49-F238E27FC236}">
                <a16:creationId xmlns:a16="http://schemas.microsoft.com/office/drawing/2014/main" id="{40E809F6-230E-4259-85CA-9608D8088CCE}"/>
              </a:ext>
            </a:extLst>
          </p:cNvPr>
          <p:cNvSpPr txBox="1"/>
          <p:nvPr/>
        </p:nvSpPr>
        <p:spPr>
          <a:xfrm>
            <a:off x="172122" y="6153922"/>
            <a:ext cx="11870166" cy="461665"/>
          </a:xfrm>
          <a:prstGeom prst="rect">
            <a:avLst/>
          </a:prstGeom>
          <a:noFill/>
        </p:spPr>
        <p:txBody>
          <a:bodyPr wrap="square" rtlCol="0">
            <a:spAutoFit/>
          </a:bodyPr>
          <a:lstStyle/>
          <a:p>
            <a:r>
              <a:rPr lang="fr-FR" sz="1200" dirty="0"/>
              <a:t>Revenir de l'exploitation agricole à la ferme, de l'agriculteur au paysan, de la mondialisation aux circuit-court, pour revitaliser les sols et l'humain, Daniel JAGLINE (?), 9 Février 2017, </a:t>
            </a:r>
            <a:r>
              <a:rPr lang="fr-FR" sz="1200" dirty="0">
                <a:hlinkClick r:id="rId3"/>
              </a:rPr>
              <a:t>http://danieljaglinedjexreveur.over-blog.com/2017/02/revenir-de-l-exploitation-agricole-a-la-ferme-de-l-agriculteur-au-paysan-de-la-mondialisation-aux-circuit-court-pour-revitaliser-les</a:t>
            </a:r>
            <a:r>
              <a:rPr lang="fr-FR" sz="1200" dirty="0"/>
              <a:t> </a:t>
            </a:r>
          </a:p>
        </p:txBody>
      </p:sp>
      <p:sp>
        <p:nvSpPr>
          <p:cNvPr id="7" name="Ellipse 6">
            <a:extLst>
              <a:ext uri="{FF2B5EF4-FFF2-40B4-BE49-F238E27FC236}">
                <a16:creationId xmlns:a16="http://schemas.microsoft.com/office/drawing/2014/main" id="{A6DC13CA-5B3C-4E00-BC50-A4C92E12101D}"/>
              </a:ext>
            </a:extLst>
          </p:cNvPr>
          <p:cNvSpPr/>
          <p:nvPr/>
        </p:nvSpPr>
        <p:spPr>
          <a:xfrm>
            <a:off x="1348162" y="3926533"/>
            <a:ext cx="6831107" cy="22273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4F5B34C-7106-4308-A480-14E3E3C169DE}"/>
              </a:ext>
            </a:extLst>
          </p:cNvPr>
          <p:cNvSpPr txBox="1"/>
          <p:nvPr/>
        </p:nvSpPr>
        <p:spPr>
          <a:xfrm>
            <a:off x="269641" y="161181"/>
            <a:ext cx="4046222" cy="2031325"/>
          </a:xfrm>
          <a:prstGeom prst="rect">
            <a:avLst/>
          </a:prstGeom>
          <a:noFill/>
          <a:ln>
            <a:solidFill>
              <a:srgbClr val="FF0000"/>
            </a:solidFill>
          </a:ln>
        </p:spPr>
        <p:txBody>
          <a:bodyPr wrap="square" rtlCol="0">
            <a:spAutoFit/>
          </a:bodyPr>
          <a:lstStyle/>
          <a:p>
            <a:pPr algn="just"/>
            <a:r>
              <a:rPr lang="fr-FR" dirty="0">
                <a:solidFill>
                  <a:srgbClr val="FF0000"/>
                </a:solidFill>
              </a:rPr>
              <a:t>La notion d’agriculture durable n’est pas clairement définie et il n’existe aucun label « agriculture durable ». A-t-on affaire à une agriculture respectueuse de l’environnement ? Ou à une agriculture qui ne contribue pas au réchauffement climatique ? Peut-on concilier les deux ?</a:t>
            </a:r>
          </a:p>
        </p:txBody>
      </p:sp>
      <p:sp>
        <p:nvSpPr>
          <p:cNvPr id="8" name="ZoneTexte 7">
            <a:extLst>
              <a:ext uri="{FF2B5EF4-FFF2-40B4-BE49-F238E27FC236}">
                <a16:creationId xmlns:a16="http://schemas.microsoft.com/office/drawing/2014/main" id="{0966629B-7953-41D7-99A2-2A66CDC5D8BE}"/>
              </a:ext>
            </a:extLst>
          </p:cNvPr>
          <p:cNvSpPr txBox="1"/>
          <p:nvPr/>
        </p:nvSpPr>
        <p:spPr>
          <a:xfrm>
            <a:off x="186336" y="2192506"/>
            <a:ext cx="2323652" cy="2308324"/>
          </a:xfrm>
          <a:prstGeom prst="rect">
            <a:avLst/>
          </a:prstGeom>
          <a:noFill/>
        </p:spPr>
        <p:txBody>
          <a:bodyPr wrap="square" rtlCol="0">
            <a:spAutoFit/>
          </a:bodyPr>
          <a:lstStyle/>
          <a:p>
            <a:r>
              <a:rPr lang="fr-FR" b="1" dirty="0">
                <a:solidFill>
                  <a:srgbClr val="FF0000"/>
                </a:solidFill>
              </a:rPr>
              <a:t>L’agriculture biodynamique </a:t>
            </a:r>
            <a:r>
              <a:rPr lang="fr-FR" dirty="0">
                <a:solidFill>
                  <a:srgbClr val="FF0000"/>
                </a:solidFill>
              </a:rPr>
              <a:t>a une image baba cool post-68tard (CF. Claude Bourguignon). Et surtout ses allégations ne sont pas validées scientifiquement </a:t>
            </a:r>
          </a:p>
        </p:txBody>
      </p:sp>
      <p:sp>
        <p:nvSpPr>
          <p:cNvPr id="9" name="Flèche : droite 8">
            <a:extLst>
              <a:ext uri="{FF2B5EF4-FFF2-40B4-BE49-F238E27FC236}">
                <a16:creationId xmlns:a16="http://schemas.microsoft.com/office/drawing/2014/main" id="{4423DA6B-08B0-465F-9A2D-521E6E839190}"/>
              </a:ext>
            </a:extLst>
          </p:cNvPr>
          <p:cNvSpPr/>
          <p:nvPr/>
        </p:nvSpPr>
        <p:spPr>
          <a:xfrm rot="2572491">
            <a:off x="1014022" y="4579337"/>
            <a:ext cx="922711" cy="4543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6008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5B374A-7568-4353-9B23-3649E78748F8}"/>
              </a:ext>
            </a:extLst>
          </p:cNvPr>
          <p:cNvSpPr>
            <a:spLocks noGrp="1"/>
          </p:cNvSpPr>
          <p:nvPr>
            <p:ph type="ftr" sz="quarter" idx="11"/>
          </p:nvPr>
        </p:nvSpPr>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F1716600-CA88-4050-A33C-F1C05923B157}"/>
              </a:ext>
            </a:extLst>
          </p:cNvPr>
          <p:cNvSpPr>
            <a:spLocks noGrp="1"/>
          </p:cNvSpPr>
          <p:nvPr>
            <p:ph type="sldNum" sz="quarter" idx="12"/>
          </p:nvPr>
        </p:nvSpPr>
        <p:spPr>
          <a:xfrm>
            <a:off x="11435378" y="126541"/>
            <a:ext cx="585395" cy="365125"/>
          </a:xfrm>
        </p:spPr>
        <p:txBody>
          <a:bodyPr/>
          <a:lstStyle/>
          <a:p>
            <a:fld id="{35EDA842-B766-4C63-B8B3-538762B3ED5C}" type="slidenum">
              <a:rPr lang="fr-FR" smtClean="0"/>
              <a:t>3</a:t>
            </a:fld>
            <a:endParaRPr lang="fr-FR" dirty="0"/>
          </a:p>
        </p:txBody>
      </p:sp>
      <p:grpSp>
        <p:nvGrpSpPr>
          <p:cNvPr id="4" name="Group 2">
            <a:extLst>
              <a:ext uri="{FF2B5EF4-FFF2-40B4-BE49-F238E27FC236}">
                <a16:creationId xmlns:a16="http://schemas.microsoft.com/office/drawing/2014/main" id="{9354C285-9484-4721-9976-6F857F61743B}"/>
              </a:ext>
            </a:extLst>
          </p:cNvPr>
          <p:cNvGrpSpPr>
            <a:grpSpLocks/>
          </p:cNvGrpSpPr>
          <p:nvPr/>
        </p:nvGrpSpPr>
        <p:grpSpPr bwMode="auto">
          <a:xfrm>
            <a:off x="273050" y="2000923"/>
            <a:ext cx="7880350" cy="4261821"/>
            <a:chOff x="371173" y="736716"/>
            <a:chExt cx="4166201" cy="3556379"/>
          </a:xfrm>
        </p:grpSpPr>
        <p:pic>
          <p:nvPicPr>
            <p:cNvPr id="5" name="Picture 2">
              <a:extLst>
                <a:ext uri="{FF2B5EF4-FFF2-40B4-BE49-F238E27FC236}">
                  <a16:creationId xmlns:a16="http://schemas.microsoft.com/office/drawing/2014/main" id="{BDAA04FC-B75B-458A-AD7C-D3587B31D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36" r="-2"/>
            <a:stretch>
              <a:fillRect/>
            </a:stretch>
          </p:blipFill>
          <p:spPr bwMode="auto">
            <a:xfrm>
              <a:off x="451833" y="736716"/>
              <a:ext cx="4085541" cy="355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AC83627F-AC07-41D0-B727-056BDA672E21}"/>
                </a:ext>
              </a:extLst>
            </p:cNvPr>
            <p:cNvGrpSpPr>
              <a:grpSpLocks/>
            </p:cNvGrpSpPr>
            <p:nvPr/>
          </p:nvGrpSpPr>
          <p:grpSpPr bwMode="auto">
            <a:xfrm>
              <a:off x="371173" y="736717"/>
              <a:ext cx="4166201" cy="2044211"/>
              <a:chOff x="373687" y="710587"/>
              <a:chExt cx="5312706" cy="2970085"/>
            </a:xfrm>
          </p:grpSpPr>
          <p:grpSp>
            <p:nvGrpSpPr>
              <p:cNvPr id="7" name="Group 4">
                <a:extLst>
                  <a:ext uri="{FF2B5EF4-FFF2-40B4-BE49-F238E27FC236}">
                    <a16:creationId xmlns:a16="http://schemas.microsoft.com/office/drawing/2014/main" id="{17F70D1E-3CFC-4886-BEB2-7DC4557A357A}"/>
                  </a:ext>
                </a:extLst>
              </p:cNvPr>
              <p:cNvGrpSpPr>
                <a:grpSpLocks/>
              </p:cNvGrpSpPr>
              <p:nvPr/>
            </p:nvGrpSpPr>
            <p:grpSpPr bwMode="auto">
              <a:xfrm>
                <a:off x="445339" y="710587"/>
                <a:ext cx="5241053" cy="1558872"/>
                <a:chOff x="755576" y="819767"/>
                <a:chExt cx="4608512" cy="1864795"/>
              </a:xfrm>
            </p:grpSpPr>
            <p:pic>
              <p:nvPicPr>
                <p:cNvPr id="12" name="Picture 4">
                  <a:extLst>
                    <a:ext uri="{FF2B5EF4-FFF2-40B4-BE49-F238E27FC236}">
                      <a16:creationId xmlns:a16="http://schemas.microsoft.com/office/drawing/2014/main" id="{AC27802C-7635-42D3-B540-431CF78CE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36712"/>
                  <a:ext cx="218846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a:extLst>
                    <a:ext uri="{FF2B5EF4-FFF2-40B4-BE49-F238E27FC236}">
                      <a16:creationId xmlns:a16="http://schemas.microsoft.com/office/drawing/2014/main" id="{F0CEE46A-F47B-4322-98B2-AB570E760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044" y="819767"/>
                  <a:ext cx="2420044" cy="186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5">
                <a:extLst>
                  <a:ext uri="{FF2B5EF4-FFF2-40B4-BE49-F238E27FC236}">
                    <a16:creationId xmlns:a16="http://schemas.microsoft.com/office/drawing/2014/main" id="{1DE36B9C-AF53-4FC8-8DDC-B9455B149CF8}"/>
                  </a:ext>
                </a:extLst>
              </p:cNvPr>
              <p:cNvGrpSpPr>
                <a:grpSpLocks/>
              </p:cNvGrpSpPr>
              <p:nvPr/>
            </p:nvGrpSpPr>
            <p:grpSpPr bwMode="auto">
              <a:xfrm>
                <a:off x="373687" y="2269459"/>
                <a:ext cx="5312706" cy="1411213"/>
                <a:chOff x="503599" y="2269459"/>
                <a:chExt cx="4932497" cy="1411213"/>
              </a:xfrm>
            </p:grpSpPr>
            <p:pic>
              <p:nvPicPr>
                <p:cNvPr id="9" name="Picture 6">
                  <a:extLst>
                    <a:ext uri="{FF2B5EF4-FFF2-40B4-BE49-F238E27FC236}">
                      <a16:creationId xmlns:a16="http://schemas.microsoft.com/office/drawing/2014/main" id="{34EE9698-6927-4FA5-B1DE-4B49E73E6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99" y="2269459"/>
                  <a:ext cx="1910565" cy="14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42E4985E-94A8-4D63-B9C1-7DB9C95E3C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9868" y="2269459"/>
                  <a:ext cx="1418090" cy="14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9BACF92A-DF97-4450-824E-C1812EACD7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2181" y="2269459"/>
                  <a:ext cx="1613915" cy="14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4" name="TextBox 9">
            <a:extLst>
              <a:ext uri="{FF2B5EF4-FFF2-40B4-BE49-F238E27FC236}">
                <a16:creationId xmlns:a16="http://schemas.microsoft.com/office/drawing/2014/main" id="{3A569AA4-5C41-4B19-BA5D-A1717C5C1284}"/>
              </a:ext>
            </a:extLst>
          </p:cNvPr>
          <p:cNvSpPr txBox="1">
            <a:spLocks noChangeArrowheads="1"/>
          </p:cNvSpPr>
          <p:nvPr/>
        </p:nvSpPr>
        <p:spPr bwMode="auto">
          <a:xfrm>
            <a:off x="273050" y="954604"/>
            <a:ext cx="8626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dirty="0">
                <a:solidFill>
                  <a:srgbClr val="FF0000"/>
                </a:solidFill>
              </a:rPr>
              <a:t>Chaque année, 10% de la production globale de l’alimentation  mondiale et environ 220 billion de dollars  sont perdus. </a:t>
            </a:r>
          </a:p>
        </p:txBody>
      </p:sp>
      <p:sp>
        <p:nvSpPr>
          <p:cNvPr id="15" name="Rectangle 14">
            <a:extLst>
              <a:ext uri="{FF2B5EF4-FFF2-40B4-BE49-F238E27FC236}">
                <a16:creationId xmlns:a16="http://schemas.microsoft.com/office/drawing/2014/main" id="{87FCB24D-09F0-4479-8738-63B1F3263FE5}"/>
              </a:ext>
            </a:extLst>
          </p:cNvPr>
          <p:cNvSpPr/>
          <p:nvPr/>
        </p:nvSpPr>
        <p:spPr>
          <a:xfrm>
            <a:off x="273050" y="491666"/>
            <a:ext cx="4942379" cy="369332"/>
          </a:xfrm>
          <a:prstGeom prst="rect">
            <a:avLst/>
          </a:prstGeom>
        </p:spPr>
        <p:txBody>
          <a:bodyPr wrap="none">
            <a:spAutoFit/>
          </a:bodyPr>
          <a:lstStyle/>
          <a:p>
            <a:pPr>
              <a:spcBef>
                <a:spcPct val="0"/>
              </a:spcBef>
            </a:pPr>
            <a:r>
              <a:rPr lang="fr-FR" altLang="fr-FR" dirty="0">
                <a:solidFill>
                  <a:srgbClr val="7030A0"/>
                </a:solidFill>
                <a:latin typeface="Arial" panose="020B0604020202020204" pitchFamily="34" charset="0"/>
                <a:cs typeface="Arial" panose="020B0604020202020204" pitchFamily="34" charset="0"/>
              </a:rPr>
              <a:t>1. </a:t>
            </a:r>
            <a:r>
              <a:rPr lang="fr-FR" altLang="fr-FR" b="1" dirty="0">
                <a:solidFill>
                  <a:srgbClr val="7030A0"/>
                </a:solidFill>
                <a:latin typeface="Arial" panose="020B0604020202020204" pitchFamily="34" charset="0"/>
                <a:cs typeface="Arial" panose="020B0604020202020204" pitchFamily="34" charset="0"/>
              </a:rPr>
              <a:t>Les enjeux de la protection des végétaux</a:t>
            </a:r>
          </a:p>
        </p:txBody>
      </p:sp>
      <p:sp>
        <p:nvSpPr>
          <p:cNvPr id="16" name="ZoneTexte 15">
            <a:extLst>
              <a:ext uri="{FF2B5EF4-FFF2-40B4-BE49-F238E27FC236}">
                <a16:creationId xmlns:a16="http://schemas.microsoft.com/office/drawing/2014/main" id="{98185727-FF83-4048-B655-D3C0D42994B4}"/>
              </a:ext>
            </a:extLst>
          </p:cNvPr>
          <p:cNvSpPr txBox="1"/>
          <p:nvPr/>
        </p:nvSpPr>
        <p:spPr>
          <a:xfrm>
            <a:off x="8467725" y="5823857"/>
            <a:ext cx="3375932" cy="830997"/>
          </a:xfrm>
          <a:prstGeom prst="rect">
            <a:avLst/>
          </a:prstGeom>
          <a:noFill/>
        </p:spPr>
        <p:txBody>
          <a:bodyPr wrap="square" rtlCol="0">
            <a:spAutoFit/>
          </a:bodyPr>
          <a:lstStyle/>
          <a:p>
            <a:r>
              <a:rPr lang="fr-FR" sz="1200" dirty="0">
                <a:solidFill>
                  <a:srgbClr val="7030A0"/>
                </a:solidFill>
              </a:rPr>
              <a:t>Source : </a:t>
            </a:r>
            <a:r>
              <a:rPr lang="fr-FR" sz="1200" i="1" dirty="0">
                <a:solidFill>
                  <a:srgbClr val="7030A0"/>
                </a:solidFill>
              </a:rPr>
              <a:t>Proposition de l’adoption de l’agriculture microbiologique  en Algérie, dans le but de protéger les cultures agricoles contre les maladies fongique</a:t>
            </a:r>
            <a:r>
              <a:rPr lang="fr-FR" sz="1200" dirty="0">
                <a:solidFill>
                  <a:srgbClr val="7030A0"/>
                </a:solidFill>
              </a:rPr>
              <a:t>, Asma Ait Kaki, </a:t>
            </a:r>
            <a:r>
              <a:rPr lang="fr-FR" sz="1200" dirty="0">
                <a:solidFill>
                  <a:srgbClr val="7030A0"/>
                </a:solidFill>
                <a:hlinkClick r:id="rId8"/>
              </a:rPr>
              <a:t>http://slideplayer.fr/slide/3174185/</a:t>
            </a:r>
            <a:r>
              <a:rPr lang="fr-FR" sz="1200" dirty="0">
                <a:solidFill>
                  <a:srgbClr val="7030A0"/>
                </a:solidFill>
              </a:rPr>
              <a:t>  </a:t>
            </a:r>
          </a:p>
        </p:txBody>
      </p:sp>
    </p:spTree>
    <p:extLst>
      <p:ext uri="{BB962C8B-B14F-4D97-AF65-F5344CB8AC3E}">
        <p14:creationId xmlns:p14="http://schemas.microsoft.com/office/powerpoint/2010/main" val="1655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2B3D81F-9786-4BFE-8F13-CDFF91B1B92F}"/>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6C5A114F-25E3-4FA0-9F31-FD6FA1F67C23}"/>
              </a:ext>
            </a:extLst>
          </p:cNvPr>
          <p:cNvSpPr>
            <a:spLocks noGrp="1"/>
          </p:cNvSpPr>
          <p:nvPr>
            <p:ph type="sldNum" sz="quarter" idx="12"/>
          </p:nvPr>
        </p:nvSpPr>
        <p:spPr/>
        <p:txBody>
          <a:bodyPr/>
          <a:lstStyle/>
          <a:p>
            <a:fld id="{35EDA842-B766-4C63-B8B3-538762B3ED5C}" type="slidenum">
              <a:rPr lang="fr-FR" smtClean="0"/>
              <a:t>30</a:t>
            </a:fld>
            <a:endParaRPr lang="fr-FR"/>
          </a:p>
        </p:txBody>
      </p:sp>
      <p:sp>
        <p:nvSpPr>
          <p:cNvPr id="4" name="Espace réservé du pied de page 1">
            <a:extLst>
              <a:ext uri="{FF2B5EF4-FFF2-40B4-BE49-F238E27FC236}">
                <a16:creationId xmlns:a16="http://schemas.microsoft.com/office/drawing/2014/main" id="{C51A6987-CA52-4EB2-B995-6040F6D2EA15}"/>
              </a:ext>
            </a:extLst>
          </p:cNvPr>
          <p:cNvSpPr txBox="1">
            <a:spLocks/>
          </p:cNvSpPr>
          <p:nvPr/>
        </p:nvSpPr>
        <p:spPr>
          <a:xfrm>
            <a:off x="4586636" y="6477374"/>
            <a:ext cx="2692869"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enjeux de l’agriculture biologique</a:t>
            </a:r>
            <a:endParaRPr lang="fr-FR" dirty="0"/>
          </a:p>
        </p:txBody>
      </p:sp>
      <p:sp>
        <p:nvSpPr>
          <p:cNvPr id="5" name="Espace réservé du numéro de diapositive 2">
            <a:extLst>
              <a:ext uri="{FF2B5EF4-FFF2-40B4-BE49-F238E27FC236}">
                <a16:creationId xmlns:a16="http://schemas.microsoft.com/office/drawing/2014/main" id="{6B07B126-DEC3-4FB0-AEB9-FA168A5C6139}"/>
              </a:ext>
            </a:extLst>
          </p:cNvPr>
          <p:cNvSpPr txBox="1">
            <a:spLocks/>
          </p:cNvSpPr>
          <p:nvPr/>
        </p:nvSpPr>
        <p:spPr>
          <a:xfrm>
            <a:off x="304067" y="6422644"/>
            <a:ext cx="63918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EDA842-B766-4C63-B8B3-538762B3ED5C}" type="slidenum">
              <a:rPr lang="fr-FR" smtClean="0"/>
              <a:pPr/>
              <a:t>30</a:t>
            </a:fld>
            <a:endParaRPr lang="fr-FR"/>
          </a:p>
        </p:txBody>
      </p:sp>
      <p:sp>
        <p:nvSpPr>
          <p:cNvPr id="6" name="Rectangle 5">
            <a:extLst>
              <a:ext uri="{FF2B5EF4-FFF2-40B4-BE49-F238E27FC236}">
                <a16:creationId xmlns:a16="http://schemas.microsoft.com/office/drawing/2014/main" id="{1EBAA2B6-2EF9-4D55-917B-CDDBAD025FB0}"/>
              </a:ext>
            </a:extLst>
          </p:cNvPr>
          <p:cNvSpPr/>
          <p:nvPr/>
        </p:nvSpPr>
        <p:spPr>
          <a:xfrm>
            <a:off x="5276726" y="4882942"/>
            <a:ext cx="2072804" cy="1200329"/>
          </a:xfrm>
          <a:prstGeom prst="rect">
            <a:avLst/>
          </a:prstGeom>
        </p:spPr>
        <p:txBody>
          <a:bodyPr wrap="square">
            <a:spAutoFit/>
          </a:bodyPr>
          <a:lstStyle/>
          <a:p>
            <a:pPr algn="r" fontAlgn="base"/>
            <a:r>
              <a:rPr lang="fr-FR" i="0" dirty="0">
                <a:solidFill>
                  <a:srgbClr val="4F8E34"/>
                </a:solidFill>
                <a:effectLst/>
                <a:latin typeface="Lato"/>
              </a:rPr>
              <a:t>Etat de l’agriculture biologique en France en 2015</a:t>
            </a:r>
          </a:p>
        </p:txBody>
      </p:sp>
      <p:pic>
        <p:nvPicPr>
          <p:cNvPr id="7" name="Image 6" descr="Une image contenant texte&#10;&#10;Description générée avec un niveau de confiance élevé">
            <a:extLst>
              <a:ext uri="{FF2B5EF4-FFF2-40B4-BE49-F238E27FC236}">
                <a16:creationId xmlns:a16="http://schemas.microsoft.com/office/drawing/2014/main" id="{376CFBA1-1FAF-4ECF-A8EB-75F66C733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554" y="0"/>
            <a:ext cx="4682718" cy="6858000"/>
          </a:xfrm>
          <a:prstGeom prst="rect">
            <a:avLst/>
          </a:prstGeom>
        </p:spPr>
      </p:pic>
      <p:sp>
        <p:nvSpPr>
          <p:cNvPr id="8" name="TextBox 6">
            <a:extLst>
              <a:ext uri="{FF2B5EF4-FFF2-40B4-BE49-F238E27FC236}">
                <a16:creationId xmlns:a16="http://schemas.microsoft.com/office/drawing/2014/main" id="{BEFB1AFD-CD44-402D-8A83-B3084C302A59}"/>
              </a:ext>
            </a:extLst>
          </p:cNvPr>
          <p:cNvSpPr txBox="1">
            <a:spLocks noChangeArrowheads="1"/>
          </p:cNvSpPr>
          <p:nvPr/>
        </p:nvSpPr>
        <p:spPr bwMode="auto">
          <a:xfrm>
            <a:off x="159094" y="138908"/>
            <a:ext cx="4029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rgbClr val="002060"/>
                </a:solidFill>
              </a:rPr>
              <a:t>L’agriculture biologique</a:t>
            </a:r>
          </a:p>
        </p:txBody>
      </p:sp>
      <p:sp>
        <p:nvSpPr>
          <p:cNvPr id="9" name="Rectangle 8">
            <a:extLst>
              <a:ext uri="{FF2B5EF4-FFF2-40B4-BE49-F238E27FC236}">
                <a16:creationId xmlns:a16="http://schemas.microsoft.com/office/drawing/2014/main" id="{BDD57A80-109D-476D-81C5-4469DC244A0E}"/>
              </a:ext>
            </a:extLst>
          </p:cNvPr>
          <p:cNvSpPr/>
          <p:nvPr/>
        </p:nvSpPr>
        <p:spPr>
          <a:xfrm>
            <a:off x="159094" y="740692"/>
            <a:ext cx="7021321" cy="4708981"/>
          </a:xfrm>
          <a:prstGeom prst="rect">
            <a:avLst/>
          </a:prstGeom>
        </p:spPr>
        <p:txBody>
          <a:bodyPr wrap="square">
            <a:spAutoFit/>
          </a:bodyPr>
          <a:lstStyle/>
          <a:p>
            <a:r>
              <a:rPr lang="fr-FR" sz="2400" b="1" i="0" dirty="0">
                <a:solidFill>
                  <a:srgbClr val="191717"/>
                </a:solidFill>
                <a:effectLst/>
                <a:latin typeface="Oxygen"/>
              </a:rPr>
              <a:t>L’agriculture biologique (AB) garantit que le mode de production est respectueux de l’environnement et du bien être animal. </a:t>
            </a:r>
            <a:r>
              <a:rPr lang="fr-FR" sz="2400" b="0" i="0" dirty="0">
                <a:solidFill>
                  <a:srgbClr val="191717"/>
                </a:solidFill>
                <a:effectLst/>
                <a:latin typeface="Oxygen"/>
              </a:rPr>
              <a:t>Les règles qui encadrent le mode de production biologique sont les mêmes dans toute l’Europe et les produits importés sont soumis aux mêmes exigences. L’agriculture biologique se distingue par ce mode de production, fondé notamment sur la </a:t>
            </a:r>
            <a:r>
              <a:rPr lang="fr-FR" sz="2400" b="1" i="0" u="none" strike="noStrike" dirty="0">
                <a:solidFill>
                  <a:srgbClr val="008000"/>
                </a:solidFill>
                <a:effectLst/>
                <a:latin typeface="Oxygen"/>
                <a:hlinkClick r:id="rId3"/>
              </a:rPr>
              <a:t>non-utilisation de produits chimiques de synthèse</a:t>
            </a:r>
            <a:r>
              <a:rPr lang="fr-FR" sz="2400" b="0" i="0" dirty="0">
                <a:solidFill>
                  <a:srgbClr val="191717"/>
                </a:solidFill>
                <a:effectLst/>
                <a:latin typeface="Oxygen"/>
              </a:rPr>
              <a:t>, </a:t>
            </a:r>
            <a:r>
              <a:rPr lang="fr-FR" sz="2400" b="1" i="0" u="none" strike="noStrike" dirty="0">
                <a:solidFill>
                  <a:srgbClr val="F54B66"/>
                </a:solidFill>
                <a:effectLst/>
                <a:latin typeface="Oxygen"/>
                <a:hlinkClick r:id="rId4"/>
              </a:rPr>
              <a:t>la non-utilisation d’OGM</a:t>
            </a:r>
            <a:r>
              <a:rPr lang="fr-FR" sz="2400" b="0" i="0" dirty="0">
                <a:solidFill>
                  <a:srgbClr val="191717"/>
                </a:solidFill>
                <a:effectLst/>
                <a:latin typeface="Oxygen"/>
              </a:rPr>
              <a:t>, le recyclage des matières organiques, la rotation des cultures et la </a:t>
            </a:r>
            <a:r>
              <a:rPr lang="fr-FR" sz="2400" b="1" i="0" u="none" strike="noStrike" dirty="0">
                <a:solidFill>
                  <a:srgbClr val="F54B66"/>
                </a:solidFill>
                <a:effectLst/>
                <a:latin typeface="Oxygen"/>
                <a:hlinkClick r:id="rId5"/>
              </a:rPr>
              <a:t>lutte biologique</a:t>
            </a:r>
            <a:r>
              <a:rPr lang="fr-FR" sz="2400" b="0" i="0" dirty="0">
                <a:solidFill>
                  <a:srgbClr val="191717"/>
                </a:solidFill>
                <a:effectLst/>
                <a:latin typeface="Oxygen"/>
              </a:rPr>
              <a:t>. L’élevage, de type extensif, fait appel aux médecines douces.</a:t>
            </a:r>
          </a:p>
          <a:p>
            <a:r>
              <a:rPr lang="fr-FR" sz="1200" dirty="0">
                <a:solidFill>
                  <a:srgbClr val="191717"/>
                </a:solidFill>
                <a:latin typeface="Oxygen"/>
              </a:rPr>
              <a:t>Source : </a:t>
            </a:r>
            <a:r>
              <a:rPr lang="fr-FR" sz="1200" dirty="0">
                <a:solidFill>
                  <a:srgbClr val="191717"/>
                </a:solidFill>
                <a:latin typeface="Oxygen"/>
                <a:hlinkClick r:id="rId6"/>
              </a:rPr>
              <a:t>http://agriculture.gouv.fr/lagriculture-biologique-ab</a:t>
            </a:r>
            <a:r>
              <a:rPr lang="fr-FR" sz="1200" dirty="0">
                <a:solidFill>
                  <a:srgbClr val="191717"/>
                </a:solidFill>
                <a:latin typeface="Oxygen"/>
              </a:rPr>
              <a:t> </a:t>
            </a:r>
            <a:endParaRPr lang="fr-FR" sz="1200" dirty="0"/>
          </a:p>
        </p:txBody>
      </p:sp>
    </p:spTree>
    <p:extLst>
      <p:ext uri="{BB962C8B-B14F-4D97-AF65-F5344CB8AC3E}">
        <p14:creationId xmlns:p14="http://schemas.microsoft.com/office/powerpoint/2010/main" val="5760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3D6282F-E27B-43A5-AA50-7017FC79E016}"/>
              </a:ext>
            </a:extLst>
          </p:cNvPr>
          <p:cNvSpPr>
            <a:spLocks noGrp="1"/>
          </p:cNvSpPr>
          <p:nvPr>
            <p:ph type="ftr" sz="quarter" idx="11"/>
          </p:nvPr>
        </p:nvSpPr>
        <p:spPr>
          <a:xfrm>
            <a:off x="4006327" y="6529892"/>
            <a:ext cx="2674172" cy="328108"/>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96082A4C-01E5-4C05-A3F6-7A5318F45D14}"/>
              </a:ext>
            </a:extLst>
          </p:cNvPr>
          <p:cNvSpPr>
            <a:spLocks noGrp="1"/>
          </p:cNvSpPr>
          <p:nvPr>
            <p:ph type="sldNum" sz="quarter" idx="12"/>
          </p:nvPr>
        </p:nvSpPr>
        <p:spPr>
          <a:xfrm>
            <a:off x="11306287" y="181460"/>
            <a:ext cx="677732" cy="420968"/>
          </a:xfrm>
        </p:spPr>
        <p:txBody>
          <a:bodyPr/>
          <a:lstStyle/>
          <a:p>
            <a:fld id="{35EDA842-B766-4C63-B8B3-538762B3ED5C}" type="slidenum">
              <a:rPr lang="fr-FR" smtClean="0"/>
              <a:t>31</a:t>
            </a:fld>
            <a:endParaRPr lang="fr-FR"/>
          </a:p>
        </p:txBody>
      </p:sp>
      <p:sp>
        <p:nvSpPr>
          <p:cNvPr id="4" name="Rectangle 3">
            <a:extLst>
              <a:ext uri="{FF2B5EF4-FFF2-40B4-BE49-F238E27FC236}">
                <a16:creationId xmlns:a16="http://schemas.microsoft.com/office/drawing/2014/main" id="{446DA2CF-6E6B-46C2-9B2E-65E2A2149002}"/>
              </a:ext>
            </a:extLst>
          </p:cNvPr>
          <p:cNvSpPr/>
          <p:nvPr/>
        </p:nvSpPr>
        <p:spPr>
          <a:xfrm>
            <a:off x="333487" y="258185"/>
            <a:ext cx="11650532" cy="3600986"/>
          </a:xfrm>
          <a:prstGeom prst="rect">
            <a:avLst/>
          </a:prstGeom>
        </p:spPr>
        <p:txBody>
          <a:bodyPr wrap="square">
            <a:spAutoFit/>
          </a:bodyPr>
          <a:lstStyle/>
          <a:p>
            <a:r>
              <a:rPr lang="fr-FR" sz="2400" b="1" u="sng" dirty="0">
                <a:solidFill>
                  <a:srgbClr val="008000"/>
                </a:solidFill>
              </a:rPr>
              <a:t>Règlement cadre n°834/2007 </a:t>
            </a:r>
            <a:r>
              <a:rPr lang="fr-FR" sz="2400" b="1" dirty="0">
                <a:solidFill>
                  <a:srgbClr val="008000"/>
                </a:solidFill>
              </a:rPr>
              <a:t>(règlement européen) :</a:t>
            </a:r>
          </a:p>
          <a:p>
            <a:endParaRPr lang="fr-FR" sz="2400" dirty="0"/>
          </a:p>
          <a:p>
            <a:r>
              <a:rPr lang="fr-FR" sz="2400" dirty="0"/>
              <a:t>« La production biologique est un système global de gestion agricole et de production alimentaire qui allie les meilleures pratiques environnementales , un haut degré de biodiversité, la préservation des ressources naturelles, l'application de normes élevées en matière de bien-être animal et une méthode de production respectant la préférence de certains consommateurs à l'égard de produits obtenus grâce à des substances et à des procédés naturels ».</a:t>
            </a:r>
          </a:p>
          <a:p>
            <a:endParaRPr lang="fr-FR" sz="2400" dirty="0"/>
          </a:p>
          <a:p>
            <a:r>
              <a:rPr lang="fr-FR" sz="1200" dirty="0">
                <a:solidFill>
                  <a:srgbClr val="191717"/>
                </a:solidFill>
                <a:latin typeface="Oxygen"/>
              </a:rPr>
              <a:t>Source : A</a:t>
            </a:r>
            <a:r>
              <a:rPr lang="fr-FR" sz="1200" dirty="0">
                <a:solidFill>
                  <a:prstClr val="black"/>
                </a:solidFill>
              </a:rPr>
              <a:t>limentation bio et ses enjeux, par </a:t>
            </a:r>
            <a:r>
              <a:rPr lang="fr-FR" sz="1200" dirty="0">
                <a:solidFill>
                  <a:prstClr val="black"/>
                </a:solidFill>
                <a:hlinkClick r:id="rId2"/>
              </a:rPr>
              <a:t>Marcellin Leclere</a:t>
            </a:r>
            <a:r>
              <a:rPr lang="fr-FR" sz="1200" dirty="0">
                <a:solidFill>
                  <a:prstClr val="black"/>
                </a:solidFill>
              </a:rPr>
              <a:t>, avril 2011, </a:t>
            </a:r>
            <a:r>
              <a:rPr lang="fr-FR" sz="1200" dirty="0">
                <a:solidFill>
                  <a:prstClr val="black"/>
                </a:solidFill>
                <a:hlinkClick r:id="rId3"/>
              </a:rPr>
              <a:t>http://slideplayer.fr/slide/485885/</a:t>
            </a:r>
            <a:endParaRPr lang="fr-FR" sz="2400" dirty="0"/>
          </a:p>
        </p:txBody>
      </p:sp>
      <p:pic>
        <p:nvPicPr>
          <p:cNvPr id="5" name="Image 4">
            <a:extLst>
              <a:ext uri="{FF2B5EF4-FFF2-40B4-BE49-F238E27FC236}">
                <a16:creationId xmlns:a16="http://schemas.microsoft.com/office/drawing/2014/main" id="{B6E8F59A-FB83-4E8D-9B45-5DADD855E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727" y="3453591"/>
            <a:ext cx="3643774" cy="3076301"/>
          </a:xfrm>
          <a:prstGeom prst="rect">
            <a:avLst/>
          </a:prstGeom>
        </p:spPr>
      </p:pic>
      <p:pic>
        <p:nvPicPr>
          <p:cNvPr id="7" name="Image 6" descr="Une image contenant clipart, texte&#10;&#10;Description générée avec un niveau de confiance élevé">
            <a:extLst>
              <a:ext uri="{FF2B5EF4-FFF2-40B4-BE49-F238E27FC236}">
                <a16:creationId xmlns:a16="http://schemas.microsoft.com/office/drawing/2014/main" id="{81B8F9C6-7878-4DDC-835B-51D248B336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512" y="4079614"/>
            <a:ext cx="4979222" cy="2167426"/>
          </a:xfrm>
          <a:prstGeom prst="rect">
            <a:avLst/>
          </a:prstGeom>
        </p:spPr>
      </p:pic>
    </p:spTree>
    <p:extLst>
      <p:ext uri="{BB962C8B-B14F-4D97-AF65-F5344CB8AC3E}">
        <p14:creationId xmlns:p14="http://schemas.microsoft.com/office/powerpoint/2010/main" val="1164449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2B3D81F-9786-4BFE-8F13-CDFF91B1B92F}"/>
              </a:ext>
            </a:extLst>
          </p:cNvPr>
          <p:cNvSpPr>
            <a:spLocks noGrp="1"/>
          </p:cNvSpPr>
          <p:nvPr>
            <p:ph type="ftr" sz="quarter" idx="11"/>
          </p:nvPr>
        </p:nvSpPr>
        <p:spPr>
          <a:xfrm>
            <a:off x="4014155"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6C5A114F-25E3-4FA0-9F31-FD6FA1F67C23}"/>
              </a:ext>
            </a:extLst>
          </p:cNvPr>
          <p:cNvSpPr>
            <a:spLocks noGrp="1"/>
          </p:cNvSpPr>
          <p:nvPr>
            <p:ph type="sldNum" sz="quarter" idx="12"/>
          </p:nvPr>
        </p:nvSpPr>
        <p:spPr/>
        <p:txBody>
          <a:bodyPr/>
          <a:lstStyle/>
          <a:p>
            <a:fld id="{35EDA842-B766-4C63-B8B3-538762B3ED5C}" type="slidenum">
              <a:rPr lang="fr-FR" smtClean="0"/>
              <a:t>32</a:t>
            </a:fld>
            <a:endParaRPr lang="fr-FR"/>
          </a:p>
        </p:txBody>
      </p:sp>
      <p:sp>
        <p:nvSpPr>
          <p:cNvPr id="8" name="TextBox 6">
            <a:extLst>
              <a:ext uri="{FF2B5EF4-FFF2-40B4-BE49-F238E27FC236}">
                <a16:creationId xmlns:a16="http://schemas.microsoft.com/office/drawing/2014/main" id="{BEFB1AFD-CD44-402D-8A83-B3084C302A59}"/>
              </a:ext>
            </a:extLst>
          </p:cNvPr>
          <p:cNvSpPr txBox="1">
            <a:spLocks noChangeArrowheads="1"/>
          </p:cNvSpPr>
          <p:nvPr/>
        </p:nvSpPr>
        <p:spPr bwMode="auto">
          <a:xfrm>
            <a:off x="159094" y="138908"/>
            <a:ext cx="4029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rgbClr val="002060"/>
                </a:solidFill>
              </a:rPr>
              <a:t>L’agriculture biologique</a:t>
            </a:r>
          </a:p>
        </p:txBody>
      </p:sp>
      <p:sp>
        <p:nvSpPr>
          <p:cNvPr id="9" name="Rectangle 8">
            <a:extLst>
              <a:ext uri="{FF2B5EF4-FFF2-40B4-BE49-F238E27FC236}">
                <a16:creationId xmlns:a16="http://schemas.microsoft.com/office/drawing/2014/main" id="{BDD57A80-109D-476D-81C5-4469DC244A0E}"/>
              </a:ext>
            </a:extLst>
          </p:cNvPr>
          <p:cNvSpPr/>
          <p:nvPr/>
        </p:nvSpPr>
        <p:spPr>
          <a:xfrm>
            <a:off x="159093" y="740692"/>
            <a:ext cx="11824925" cy="3877985"/>
          </a:xfrm>
          <a:prstGeom prst="rect">
            <a:avLst/>
          </a:prstGeom>
        </p:spPr>
        <p:txBody>
          <a:bodyPr wrap="square">
            <a:spAutoFit/>
          </a:bodyPr>
          <a:lstStyle/>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Biologique</a:t>
            </a:r>
            <a:r>
              <a:rPr lang="fr-FR" sz="2400" dirty="0">
                <a:latin typeface="Arial" panose="020B0604020202020204" pitchFamily="34" charset="0"/>
                <a:cs typeface="Arial" panose="020B0604020202020204" pitchFamily="34" charset="0"/>
              </a:rPr>
              <a:t> »: qui respecte les équilibres naturels et le monde vivant</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Mode de production agricole et de transformation spécifique</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Plus qu'une production, une filière :</a:t>
            </a:r>
          </a:p>
          <a:p>
            <a:r>
              <a:rPr lang="fr-FR" sz="2400" dirty="0">
                <a:latin typeface="Arial" panose="020B0604020202020204" pitchFamily="34" charset="0"/>
                <a:cs typeface="Arial" panose="020B0604020202020204" pitchFamily="34" charset="0"/>
              </a:rPr>
              <a:t>—&gt; réglementation de la production, la transformation, l'importation, la distribution, l'étiquetage et le contrôle des produits</a:t>
            </a:r>
          </a:p>
          <a:p>
            <a:r>
              <a:rPr lang="fr-FR" dirty="0"/>
              <a:t> </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L’agriculture biologique constitue en France un des </a:t>
            </a:r>
            <a:r>
              <a:rPr lang="fr-FR" sz="2400" u="sng" dirty="0">
                <a:latin typeface="Arial" panose="020B0604020202020204" pitchFamily="34" charset="0"/>
                <a:cs typeface="Arial" panose="020B0604020202020204" pitchFamily="34" charset="0"/>
              </a:rPr>
              <a:t>4 signes officiels d’identification de la qualité et de l’origine</a:t>
            </a:r>
            <a:r>
              <a:rPr lang="fr-FR" sz="2400" dirty="0">
                <a:latin typeface="Arial" panose="020B0604020202020204" pitchFamily="34" charset="0"/>
                <a:cs typeface="Arial" panose="020B0604020202020204" pitchFamily="34" charset="0"/>
              </a:rPr>
              <a:t>, aux côtés de l’Appellation d’Origine Contrôlée (AOC), du Label Rouge (LR) et de la Certification de Conformité Produit (CCP)).</a:t>
            </a:r>
          </a:p>
          <a:p>
            <a:endParaRPr lang="fr-FR" sz="2400" dirty="0">
              <a:latin typeface="Arial" panose="020B0604020202020204" pitchFamily="34" charset="0"/>
              <a:cs typeface="Arial" panose="020B0604020202020204" pitchFamily="34" charset="0"/>
            </a:endParaRPr>
          </a:p>
          <a:p>
            <a:pPr lvl="0"/>
            <a:r>
              <a:rPr lang="fr-FR" sz="1200" dirty="0">
                <a:solidFill>
                  <a:srgbClr val="191717"/>
                </a:solidFill>
                <a:latin typeface="Oxygen"/>
              </a:rPr>
              <a:t>Source : "AGRICULTURE BIOLOGIQUE", MAB 29 - Manger bio en restauration collective, </a:t>
            </a:r>
            <a:r>
              <a:rPr lang="fr-FR" sz="1200" dirty="0">
                <a:solidFill>
                  <a:srgbClr val="191717"/>
                </a:solidFill>
                <a:latin typeface="Oxygen"/>
                <a:hlinkClick r:id="rId2"/>
              </a:rPr>
              <a:t>http://slideplayer.fr/slide/177429/</a:t>
            </a:r>
            <a:r>
              <a:rPr lang="fr-FR" sz="1200" dirty="0">
                <a:solidFill>
                  <a:srgbClr val="191717"/>
                </a:solidFill>
                <a:latin typeface="Oxygen"/>
              </a:rPr>
              <a:t> </a:t>
            </a:r>
            <a:endParaRPr lang="fr-FR" sz="1200" dirty="0">
              <a:solidFill>
                <a:prstClr val="black"/>
              </a:solidFill>
            </a:endParaRPr>
          </a:p>
        </p:txBody>
      </p:sp>
      <p:sp>
        <p:nvSpPr>
          <p:cNvPr id="4" name="ZoneTexte 3">
            <a:extLst>
              <a:ext uri="{FF2B5EF4-FFF2-40B4-BE49-F238E27FC236}">
                <a16:creationId xmlns:a16="http://schemas.microsoft.com/office/drawing/2014/main" id="{9E3964A3-65C4-4830-83F0-9A90CF73DC42}"/>
              </a:ext>
            </a:extLst>
          </p:cNvPr>
          <p:cNvSpPr txBox="1"/>
          <p:nvPr/>
        </p:nvSpPr>
        <p:spPr>
          <a:xfrm>
            <a:off x="159093" y="4948518"/>
            <a:ext cx="11674319" cy="1569660"/>
          </a:xfrm>
          <a:prstGeom prst="rect">
            <a:avLst/>
          </a:prstGeom>
          <a:noFill/>
        </p:spPr>
        <p:txBody>
          <a:bodyPr wrap="square" rtlCol="0">
            <a:spAutoFit/>
          </a:bodyPr>
          <a:lstStyle/>
          <a:p>
            <a:pPr algn="just"/>
            <a:r>
              <a:rPr lang="fr-FR" altLang="fr-FR" sz="2400" b="1" dirty="0">
                <a:solidFill>
                  <a:srgbClr val="002060"/>
                </a:solidFill>
              </a:rPr>
              <a:t>L’agriculture biologique </a:t>
            </a:r>
            <a:r>
              <a:rPr lang="fr-FR" altLang="fr-FR" sz="2400" dirty="0"/>
              <a:t>es</a:t>
            </a:r>
            <a:r>
              <a:rPr lang="fr-FR" sz="2400" dirty="0"/>
              <a:t>t censé produire des aliments d’une plus grande qualité nutritionnelle (riche en protéines, équilibré en acides gras </a:t>
            </a:r>
            <a:r>
              <a:rPr lang="fr-FR" sz="2400" dirty="0">
                <a:sym typeface="Symbol" panose="05050102010706020507" pitchFamily="18" charset="2"/>
              </a:rPr>
              <a:t></a:t>
            </a:r>
            <a:r>
              <a:rPr lang="fr-FR" sz="2400" dirty="0"/>
              <a:t>3/</a:t>
            </a:r>
            <a:r>
              <a:rPr lang="fr-FR" sz="2400" dirty="0">
                <a:sym typeface="Symbol" panose="05050102010706020507" pitchFamily="18" charset="2"/>
              </a:rPr>
              <a:t></a:t>
            </a:r>
            <a:r>
              <a:rPr lang="fr-FR" sz="2400" dirty="0"/>
              <a:t>6) et des aliments naturels (</a:t>
            </a:r>
            <a:r>
              <a:rPr lang="fr-FR" sz="2400" dirty="0">
                <a:solidFill>
                  <a:srgbClr val="008000"/>
                </a:solidFill>
              </a:rPr>
              <a:t>sans traces de pesticides, ni d’antibiotiques</a:t>
            </a:r>
            <a:r>
              <a:rPr lang="fr-FR" sz="2400" dirty="0"/>
              <a:t>).</a:t>
            </a:r>
          </a:p>
          <a:p>
            <a:pPr algn="just"/>
            <a:endParaRPr lang="fr-FR" sz="1200" dirty="0"/>
          </a:p>
          <a:p>
            <a:pPr algn="just"/>
            <a:r>
              <a:rPr lang="fr-FR" sz="1200" dirty="0"/>
              <a:t>Source : Les intérêts de l'Agriculture Biologique, par Eugénie Hebert, </a:t>
            </a:r>
            <a:r>
              <a:rPr lang="fr-FR" sz="1200" dirty="0">
                <a:hlinkClick r:id="rId3"/>
              </a:rPr>
              <a:t>http://slideplayer.fr/slide/492905/</a:t>
            </a:r>
            <a:r>
              <a:rPr lang="fr-FR" sz="1200" dirty="0"/>
              <a:t> </a:t>
            </a:r>
          </a:p>
        </p:txBody>
      </p:sp>
    </p:spTree>
    <p:extLst>
      <p:ext uri="{BB962C8B-B14F-4D97-AF65-F5344CB8AC3E}">
        <p14:creationId xmlns:p14="http://schemas.microsoft.com/office/powerpoint/2010/main" val="22052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2B3D81F-9786-4BFE-8F13-CDFF91B1B92F}"/>
              </a:ext>
            </a:extLst>
          </p:cNvPr>
          <p:cNvSpPr>
            <a:spLocks noGrp="1"/>
          </p:cNvSpPr>
          <p:nvPr>
            <p:ph type="ftr" sz="quarter" idx="11"/>
          </p:nvPr>
        </p:nvSpPr>
        <p:spPr>
          <a:xfrm>
            <a:off x="4014155"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6C5A114F-25E3-4FA0-9F31-FD6FA1F67C23}"/>
              </a:ext>
            </a:extLst>
          </p:cNvPr>
          <p:cNvSpPr>
            <a:spLocks noGrp="1"/>
          </p:cNvSpPr>
          <p:nvPr>
            <p:ph type="sldNum" sz="quarter" idx="12"/>
          </p:nvPr>
        </p:nvSpPr>
        <p:spPr/>
        <p:txBody>
          <a:bodyPr/>
          <a:lstStyle/>
          <a:p>
            <a:fld id="{35EDA842-B766-4C63-B8B3-538762B3ED5C}" type="slidenum">
              <a:rPr lang="fr-FR" smtClean="0"/>
              <a:t>33</a:t>
            </a:fld>
            <a:endParaRPr lang="fr-FR"/>
          </a:p>
        </p:txBody>
      </p:sp>
      <p:sp>
        <p:nvSpPr>
          <p:cNvPr id="5" name="Rectangle 4">
            <a:extLst>
              <a:ext uri="{FF2B5EF4-FFF2-40B4-BE49-F238E27FC236}">
                <a16:creationId xmlns:a16="http://schemas.microsoft.com/office/drawing/2014/main" id="{19FE44C0-FE21-4BCD-BA1D-6402D204669D}"/>
              </a:ext>
            </a:extLst>
          </p:cNvPr>
          <p:cNvSpPr/>
          <p:nvPr/>
        </p:nvSpPr>
        <p:spPr>
          <a:xfrm>
            <a:off x="214016" y="863804"/>
            <a:ext cx="11715077" cy="3785652"/>
          </a:xfrm>
          <a:prstGeom prst="rect">
            <a:avLst/>
          </a:prstGeom>
        </p:spPr>
        <p:txBody>
          <a:bodyPr wrap="square">
            <a:spAutoFit/>
          </a:bodyPr>
          <a:lstStyle/>
          <a:p>
            <a:pPr marL="342900" lvl="0" indent="-342900">
              <a:buFont typeface="Arial" panose="020B0604020202020204" pitchFamily="34" charset="0"/>
              <a:buChar char="•"/>
            </a:pPr>
            <a:r>
              <a:rPr lang="fr-FR" sz="2400" dirty="0">
                <a:solidFill>
                  <a:prstClr val="black"/>
                </a:solidFill>
                <a:latin typeface="Arial" panose="020B0604020202020204" pitchFamily="34" charset="0"/>
                <a:cs typeface="Arial" panose="020B0604020202020204" pitchFamily="34" charset="0"/>
              </a:rPr>
              <a:t>L’agriculteur bio </a:t>
            </a:r>
            <a:r>
              <a:rPr lang="fr-FR" sz="2400" b="1" dirty="0">
                <a:solidFill>
                  <a:srgbClr val="008000"/>
                </a:solidFill>
                <a:latin typeface="Arial" panose="020B0604020202020204" pitchFamily="34" charset="0"/>
                <a:cs typeface="Arial" panose="020B0604020202020204" pitchFamily="34" charset="0"/>
              </a:rPr>
              <a:t>recherche les équilibres entre le sol, les animaux, les plantes </a:t>
            </a:r>
            <a:r>
              <a:rPr lang="fr-FR" sz="2400" dirty="0">
                <a:solidFill>
                  <a:prstClr val="black"/>
                </a:solidFill>
                <a:latin typeface="Arial" panose="020B0604020202020204" pitchFamily="34" charset="0"/>
                <a:cs typeface="Arial" panose="020B0604020202020204" pitchFamily="34" charset="0"/>
              </a:rPr>
              <a:t>grâce à des pratiques comme la </a:t>
            </a:r>
            <a:r>
              <a:rPr lang="fr-FR" sz="2400" b="1" dirty="0">
                <a:solidFill>
                  <a:srgbClr val="008000"/>
                </a:solidFill>
                <a:latin typeface="Arial" panose="020B0604020202020204" pitchFamily="34" charset="0"/>
                <a:cs typeface="Arial" panose="020B0604020202020204" pitchFamily="34" charset="0"/>
              </a:rPr>
              <a:t>rotation des cultures, les engrais verts, les cultures associées</a:t>
            </a:r>
            <a:r>
              <a:rPr lang="fr-FR" sz="2400" dirty="0">
                <a:solidFill>
                  <a:prstClr val="black"/>
                </a:solidFill>
                <a:latin typeface="Arial" panose="020B0604020202020204" pitchFamily="34" charset="0"/>
                <a:cs typeface="Arial" panose="020B0604020202020204" pitchFamily="34" charset="0"/>
              </a:rPr>
              <a:t>, et </a:t>
            </a:r>
            <a:r>
              <a:rPr lang="fr-FR" sz="2400" dirty="0">
                <a:solidFill>
                  <a:srgbClr val="FF0000"/>
                </a:solidFill>
                <a:latin typeface="Arial" panose="020B0604020202020204" pitchFamily="34" charset="0"/>
                <a:cs typeface="Arial" panose="020B0604020202020204" pitchFamily="34" charset="0"/>
              </a:rPr>
              <a:t>exclut</a:t>
            </a:r>
            <a:r>
              <a:rPr lang="fr-FR" sz="2400" dirty="0">
                <a:solidFill>
                  <a:prstClr val="black"/>
                </a:solidFill>
                <a:latin typeface="Arial" panose="020B0604020202020204" pitchFamily="34" charset="0"/>
                <a:cs typeface="Arial" panose="020B0604020202020204" pitchFamily="34" charset="0"/>
              </a:rPr>
              <a:t> de son mode de production tout </a:t>
            </a:r>
            <a:r>
              <a:rPr lang="fr-FR" sz="2400" dirty="0">
                <a:solidFill>
                  <a:srgbClr val="FF0000"/>
                </a:solidFill>
                <a:latin typeface="Arial" panose="020B0604020202020204" pitchFamily="34" charset="0"/>
                <a:cs typeface="Arial" panose="020B0604020202020204" pitchFamily="34" charset="0"/>
              </a:rPr>
              <a:t>engrais chimique, pesticide de synthèse, OGM, et cultures hors-sol</a:t>
            </a:r>
            <a:r>
              <a:rPr lang="fr-FR" sz="2400" dirty="0">
                <a:solidFill>
                  <a:prstClr val="black"/>
                </a:solidFill>
                <a:latin typeface="Arial" panose="020B0604020202020204" pitchFamily="34" charset="0"/>
                <a:cs typeface="Arial" panose="020B0604020202020204" pitchFamily="34" charset="0"/>
              </a:rPr>
              <a:t>.</a:t>
            </a:r>
          </a:p>
          <a:p>
            <a:pPr marL="342900" lvl="0" indent="-342900">
              <a:buFont typeface="Arial" panose="020B0604020202020204" pitchFamily="34" charset="0"/>
              <a:buChar char="•"/>
            </a:pPr>
            <a:r>
              <a:rPr lang="fr-FR" sz="2400" dirty="0">
                <a:solidFill>
                  <a:prstClr val="black"/>
                </a:solidFill>
                <a:latin typeface="Arial" panose="020B0604020202020204" pitchFamily="34" charset="0"/>
                <a:cs typeface="Arial" panose="020B0604020202020204" pitchFamily="34" charset="0"/>
              </a:rPr>
              <a:t>Il pratique le </a:t>
            </a:r>
            <a:r>
              <a:rPr lang="fr-FR" sz="2400" b="1" dirty="0">
                <a:solidFill>
                  <a:srgbClr val="008000"/>
                </a:solidFill>
                <a:latin typeface="Arial" panose="020B0604020202020204" pitchFamily="34" charset="0"/>
                <a:cs typeface="Arial" panose="020B0604020202020204" pitchFamily="34" charset="0"/>
              </a:rPr>
              <a:t>désherbage mécanique, thermique ou manuel et favorise l’action des prédateurs naturels contre les parasites</a:t>
            </a:r>
            <a:r>
              <a:rPr lang="fr-FR" sz="2400" dirty="0">
                <a:solidFill>
                  <a:prstClr val="black"/>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fr-FR" sz="2400" dirty="0">
                <a:solidFill>
                  <a:prstClr val="black"/>
                </a:solidFill>
                <a:latin typeface="Arial" panose="020B0604020202020204" pitchFamily="34" charset="0"/>
                <a:cs typeface="Arial" panose="020B0604020202020204" pitchFamily="34" charset="0"/>
              </a:rPr>
              <a:t>Il </a:t>
            </a:r>
            <a:r>
              <a:rPr lang="fr-FR" sz="2400" b="1" dirty="0">
                <a:solidFill>
                  <a:srgbClr val="008000"/>
                </a:solidFill>
                <a:latin typeface="Arial" panose="020B0604020202020204" pitchFamily="34" charset="0"/>
                <a:cs typeface="Arial" panose="020B0604020202020204" pitchFamily="34" charset="0"/>
              </a:rPr>
              <a:t>respecte les cycles des saisons et les caractéristiques de terroirs</a:t>
            </a:r>
            <a:r>
              <a:rPr lang="fr-FR" sz="2400" dirty="0">
                <a:solidFill>
                  <a:prstClr val="black"/>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fr-FR" sz="2400" dirty="0">
                <a:solidFill>
                  <a:prstClr val="black"/>
                </a:solidFill>
                <a:latin typeface="Arial" panose="020B0604020202020204" pitchFamily="34" charset="0"/>
                <a:cs typeface="Arial" panose="020B0604020202020204" pitchFamily="34" charset="0"/>
              </a:rPr>
              <a:t>Il </a:t>
            </a:r>
            <a:r>
              <a:rPr lang="fr-FR" sz="2400" b="1" dirty="0">
                <a:solidFill>
                  <a:srgbClr val="008000"/>
                </a:solidFill>
                <a:latin typeface="Arial" panose="020B0604020202020204" pitchFamily="34" charset="0"/>
                <a:cs typeface="Arial" panose="020B0604020202020204" pitchFamily="34" charset="0"/>
              </a:rPr>
              <a:t>récolte les végétaux à maturité </a:t>
            </a:r>
            <a:r>
              <a:rPr lang="fr-FR" sz="2400" dirty="0">
                <a:solidFill>
                  <a:prstClr val="black"/>
                </a:solidFill>
                <a:latin typeface="Arial" panose="020B0604020202020204" pitchFamily="34" charset="0"/>
                <a:cs typeface="Arial" panose="020B0604020202020204" pitchFamily="34" charset="0"/>
              </a:rPr>
              <a:t>pour optimiser leurs qualités gustatives et nutritionnelles.</a:t>
            </a:r>
            <a:endParaRPr lang="fr-FR" sz="2400" dirty="0">
              <a:solidFill>
                <a:srgbClr val="191717"/>
              </a:solidFill>
              <a:latin typeface="Arial" panose="020B0604020202020204" pitchFamily="34" charset="0"/>
              <a:cs typeface="Arial" panose="020B0604020202020204" pitchFamily="34" charset="0"/>
            </a:endParaRPr>
          </a:p>
          <a:p>
            <a:pPr lvl="0"/>
            <a:endParaRPr lang="fr-FR" sz="1200" dirty="0">
              <a:solidFill>
                <a:srgbClr val="191717"/>
              </a:solidFill>
              <a:latin typeface="Oxygen"/>
            </a:endParaRPr>
          </a:p>
          <a:p>
            <a:pPr lvl="0"/>
            <a:r>
              <a:rPr lang="fr-FR" sz="1200" dirty="0">
                <a:solidFill>
                  <a:srgbClr val="191717"/>
                </a:solidFill>
                <a:latin typeface="Oxygen"/>
              </a:rPr>
              <a:t>Source : A</a:t>
            </a:r>
            <a:r>
              <a:rPr lang="fr-FR" sz="1200" dirty="0">
                <a:solidFill>
                  <a:prstClr val="black"/>
                </a:solidFill>
              </a:rPr>
              <a:t>limentation bio et ses enjeux, par </a:t>
            </a:r>
            <a:r>
              <a:rPr lang="fr-FR" sz="1200" dirty="0">
                <a:solidFill>
                  <a:prstClr val="black"/>
                </a:solidFill>
                <a:hlinkClick r:id="rId2"/>
              </a:rPr>
              <a:t>Marcellin Leclere</a:t>
            </a:r>
            <a:r>
              <a:rPr lang="fr-FR" sz="1200" dirty="0">
                <a:solidFill>
                  <a:prstClr val="black"/>
                </a:solidFill>
              </a:rPr>
              <a:t>, avril 2011, </a:t>
            </a:r>
            <a:r>
              <a:rPr lang="fr-FR" sz="1200" dirty="0">
                <a:solidFill>
                  <a:prstClr val="black"/>
                </a:solidFill>
                <a:hlinkClick r:id="rId3"/>
              </a:rPr>
              <a:t>http://slideplayer.fr/slide/485885/</a:t>
            </a:r>
            <a:endParaRPr lang="fr-FR" sz="1200" dirty="0">
              <a:solidFill>
                <a:prstClr val="black"/>
              </a:solidFill>
            </a:endParaRPr>
          </a:p>
        </p:txBody>
      </p:sp>
      <p:sp>
        <p:nvSpPr>
          <p:cNvPr id="11" name="TextBox 6">
            <a:extLst>
              <a:ext uri="{FF2B5EF4-FFF2-40B4-BE49-F238E27FC236}">
                <a16:creationId xmlns:a16="http://schemas.microsoft.com/office/drawing/2014/main" id="{C14CB608-FB15-4179-92AE-FE9830C252B3}"/>
              </a:ext>
            </a:extLst>
          </p:cNvPr>
          <p:cNvSpPr txBox="1">
            <a:spLocks noChangeArrowheads="1"/>
          </p:cNvSpPr>
          <p:nvPr/>
        </p:nvSpPr>
        <p:spPr bwMode="auto">
          <a:xfrm>
            <a:off x="268941" y="248292"/>
            <a:ext cx="4905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rgbClr val="002060"/>
                </a:solidFill>
              </a:rPr>
              <a:t>L’agriculteur biologique</a:t>
            </a:r>
          </a:p>
        </p:txBody>
      </p:sp>
    </p:spTree>
    <p:extLst>
      <p:ext uri="{BB962C8B-B14F-4D97-AF65-F5344CB8AC3E}">
        <p14:creationId xmlns:p14="http://schemas.microsoft.com/office/powerpoint/2010/main" val="8512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2B3D81F-9786-4BFE-8F13-CDFF91B1B92F}"/>
              </a:ext>
            </a:extLst>
          </p:cNvPr>
          <p:cNvSpPr>
            <a:spLocks noGrp="1"/>
          </p:cNvSpPr>
          <p:nvPr>
            <p:ph type="ftr" sz="quarter" idx="11"/>
          </p:nvPr>
        </p:nvSpPr>
        <p:spPr>
          <a:xfrm>
            <a:off x="4014155"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6C5A114F-25E3-4FA0-9F31-FD6FA1F67C23}"/>
              </a:ext>
            </a:extLst>
          </p:cNvPr>
          <p:cNvSpPr>
            <a:spLocks noGrp="1"/>
          </p:cNvSpPr>
          <p:nvPr>
            <p:ph type="sldNum" sz="quarter" idx="12"/>
          </p:nvPr>
        </p:nvSpPr>
        <p:spPr>
          <a:xfrm>
            <a:off x="11252498" y="193954"/>
            <a:ext cx="649941" cy="311655"/>
          </a:xfrm>
        </p:spPr>
        <p:txBody>
          <a:bodyPr/>
          <a:lstStyle/>
          <a:p>
            <a:fld id="{35EDA842-B766-4C63-B8B3-538762B3ED5C}" type="slidenum">
              <a:rPr lang="fr-FR" smtClean="0"/>
              <a:t>34</a:t>
            </a:fld>
            <a:endParaRPr lang="fr-FR"/>
          </a:p>
        </p:txBody>
      </p:sp>
      <p:sp>
        <p:nvSpPr>
          <p:cNvPr id="11" name="TextBox 6">
            <a:extLst>
              <a:ext uri="{FF2B5EF4-FFF2-40B4-BE49-F238E27FC236}">
                <a16:creationId xmlns:a16="http://schemas.microsoft.com/office/drawing/2014/main" id="{C14CB608-FB15-4179-92AE-FE9830C252B3}"/>
              </a:ext>
            </a:extLst>
          </p:cNvPr>
          <p:cNvSpPr txBox="1">
            <a:spLocks noChangeArrowheads="1"/>
          </p:cNvSpPr>
          <p:nvPr/>
        </p:nvSpPr>
        <p:spPr bwMode="auto">
          <a:xfrm>
            <a:off x="182880" y="195831"/>
            <a:ext cx="51636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rgbClr val="002060"/>
                </a:solidFill>
              </a:rPr>
              <a:t>L’agriculteur biologique (suite)</a:t>
            </a:r>
          </a:p>
        </p:txBody>
      </p:sp>
      <p:sp>
        <p:nvSpPr>
          <p:cNvPr id="7" name="ZoneTexte 6">
            <a:extLst>
              <a:ext uri="{FF2B5EF4-FFF2-40B4-BE49-F238E27FC236}">
                <a16:creationId xmlns:a16="http://schemas.microsoft.com/office/drawing/2014/main" id="{C2557691-64D8-47A8-A5E0-2627DFF855C9}"/>
              </a:ext>
            </a:extLst>
          </p:cNvPr>
          <p:cNvSpPr txBox="1"/>
          <p:nvPr/>
        </p:nvSpPr>
        <p:spPr>
          <a:xfrm>
            <a:off x="182880" y="724039"/>
            <a:ext cx="11802276" cy="6001643"/>
          </a:xfrm>
          <a:prstGeom prst="rect">
            <a:avLst/>
          </a:prstGeom>
          <a:noFill/>
        </p:spPr>
        <p:txBody>
          <a:bodyPr wrap="square" rtlCol="0">
            <a:spAutoFit/>
          </a:bodyPr>
          <a:lstStyle/>
          <a:p>
            <a:r>
              <a:rPr lang="fr-FR" sz="2400" dirty="0"/>
              <a:t>L'Agriculteur Biologique agit pour respecter l'environnement grâce à des méthodes de culture écologiques et en utilisant les ressources naturelles de son exploitation :</a:t>
            </a:r>
          </a:p>
          <a:p>
            <a:pPr marL="457200" indent="-457200" algn="just">
              <a:buFont typeface="+mj-lt"/>
              <a:buAutoNum type="arabicPeriod"/>
            </a:pPr>
            <a:r>
              <a:rPr lang="fr-FR" sz="2400" dirty="0"/>
              <a:t>L'agriculteur biologique utilise le désherbage mécanique avec une bineuse ou une sarcleuse, il ne détruit pas toutes les mauvaise herbes car elles permettent de	garder l'humidité du sol.</a:t>
            </a:r>
          </a:p>
          <a:p>
            <a:pPr marL="457200" indent="-457200" algn="just">
              <a:buFont typeface="+mj-lt"/>
              <a:buAutoNum type="arabicPeriod"/>
            </a:pPr>
            <a:r>
              <a:rPr lang="fr-FR" sz="2400" dirty="0"/>
              <a:t>Les haies (arbustes et plantes qui délimitent des champs) protègent les cultures du vent et des prédateurs.				</a:t>
            </a:r>
          </a:p>
          <a:p>
            <a:pPr marL="457200" indent="-457200" algn="just">
              <a:buFont typeface="+mj-lt"/>
              <a:buAutoNum type="arabicPeriod"/>
            </a:pPr>
            <a:r>
              <a:rPr lang="fr-FR" sz="2400" dirty="0"/>
              <a:t>Les espèces cultivées (blés, céréales, légumes et fruits …) sont "rustiques" c'est à dire naturellement résistantes aux maladies et aux insectes.</a:t>
            </a:r>
          </a:p>
          <a:p>
            <a:pPr marL="457200" indent="-457200" algn="just">
              <a:buFont typeface="+mj-lt"/>
              <a:buAutoNum type="arabicPeriod"/>
            </a:pPr>
            <a:r>
              <a:rPr lang="fr-FR" sz="2400" dirty="0"/>
              <a:t>L'éleveur utilise le fumier des animaux (compost) pour fertiliser les sols et avoir une récolte abondante, les insectes utiles (coccinelles …), les oiseaux (piverts, mésanges …), qui vivent dans les haies et se nourrissent des pucerons et prédateurs des cultures,</a:t>
            </a:r>
          </a:p>
          <a:p>
            <a:pPr marL="457200" indent="-457200" algn="just">
              <a:buFont typeface="+mj-lt"/>
              <a:buAutoNum type="arabicPeriod"/>
            </a:pPr>
            <a:r>
              <a:rPr lang="fr-FR" sz="2400" dirty="0"/>
              <a:t>L'agriculteur maîtrise l'exploitation des sols par la jachère (des sols sont volontairement mis au repos) pour équilibrer la faune et la flore (écosystème). Il respecte aussi le cycle des saisons.</a:t>
            </a:r>
          </a:p>
          <a:p>
            <a:r>
              <a:rPr lang="fr-FR" sz="1200" dirty="0"/>
              <a:t>					Source : Les intérêts de l'Agriculture Biologique, par Eugénie Hebert, </a:t>
            </a:r>
            <a:r>
              <a:rPr lang="fr-FR" sz="1200" dirty="0">
                <a:hlinkClick r:id="rId2"/>
              </a:rPr>
              <a:t>http://slideplayer.fr/slide/492905/</a:t>
            </a:r>
            <a:r>
              <a:rPr lang="fr-FR" sz="1200" dirty="0"/>
              <a:t> </a:t>
            </a:r>
          </a:p>
        </p:txBody>
      </p:sp>
    </p:spTree>
    <p:extLst>
      <p:ext uri="{BB962C8B-B14F-4D97-AF65-F5344CB8AC3E}">
        <p14:creationId xmlns:p14="http://schemas.microsoft.com/office/powerpoint/2010/main" val="38960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2B3D81F-9786-4BFE-8F13-CDFF91B1B92F}"/>
              </a:ext>
            </a:extLst>
          </p:cNvPr>
          <p:cNvSpPr>
            <a:spLocks noGrp="1"/>
          </p:cNvSpPr>
          <p:nvPr>
            <p:ph type="ftr" sz="quarter" idx="11"/>
          </p:nvPr>
        </p:nvSpPr>
        <p:spPr>
          <a:xfrm>
            <a:off x="4014155"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6C5A114F-25E3-4FA0-9F31-FD6FA1F67C23}"/>
              </a:ext>
            </a:extLst>
          </p:cNvPr>
          <p:cNvSpPr>
            <a:spLocks noGrp="1"/>
          </p:cNvSpPr>
          <p:nvPr>
            <p:ph type="sldNum" sz="quarter" idx="12"/>
          </p:nvPr>
        </p:nvSpPr>
        <p:spPr/>
        <p:txBody>
          <a:bodyPr/>
          <a:lstStyle/>
          <a:p>
            <a:fld id="{35EDA842-B766-4C63-B8B3-538762B3ED5C}" type="slidenum">
              <a:rPr lang="fr-FR" smtClean="0"/>
              <a:t>35</a:t>
            </a:fld>
            <a:endParaRPr lang="fr-FR"/>
          </a:p>
        </p:txBody>
      </p:sp>
      <p:sp>
        <p:nvSpPr>
          <p:cNvPr id="8" name="TextBox 6">
            <a:extLst>
              <a:ext uri="{FF2B5EF4-FFF2-40B4-BE49-F238E27FC236}">
                <a16:creationId xmlns:a16="http://schemas.microsoft.com/office/drawing/2014/main" id="{BEFB1AFD-CD44-402D-8A83-B3084C302A59}"/>
              </a:ext>
            </a:extLst>
          </p:cNvPr>
          <p:cNvSpPr txBox="1">
            <a:spLocks noChangeArrowheads="1"/>
          </p:cNvSpPr>
          <p:nvPr/>
        </p:nvSpPr>
        <p:spPr bwMode="auto">
          <a:xfrm>
            <a:off x="159094" y="138908"/>
            <a:ext cx="4789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rgbClr val="002060"/>
                </a:solidFill>
              </a:rPr>
              <a:t>L’agriculture biologique (suite)</a:t>
            </a:r>
          </a:p>
        </p:txBody>
      </p:sp>
      <p:sp>
        <p:nvSpPr>
          <p:cNvPr id="9" name="Rectangle 8">
            <a:extLst>
              <a:ext uri="{FF2B5EF4-FFF2-40B4-BE49-F238E27FC236}">
                <a16:creationId xmlns:a16="http://schemas.microsoft.com/office/drawing/2014/main" id="{BDD57A80-109D-476D-81C5-4469DC244A0E}"/>
              </a:ext>
            </a:extLst>
          </p:cNvPr>
          <p:cNvSpPr/>
          <p:nvPr/>
        </p:nvSpPr>
        <p:spPr>
          <a:xfrm>
            <a:off x="159093" y="740692"/>
            <a:ext cx="11824925" cy="3785652"/>
          </a:xfrm>
          <a:prstGeom prst="rect">
            <a:avLst/>
          </a:prstGeom>
        </p:spPr>
        <p:txBody>
          <a:bodyPr wrap="square">
            <a:spAutoFit/>
          </a:bodyPr>
          <a:lstStyle/>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Il élève les animaux en </a:t>
            </a:r>
            <a:r>
              <a:rPr lang="fr-FR" sz="2400" b="1" dirty="0">
                <a:solidFill>
                  <a:srgbClr val="008000"/>
                </a:solidFill>
                <a:latin typeface="Arial" panose="020B0604020202020204" pitchFamily="34" charset="0"/>
                <a:cs typeface="Arial" panose="020B0604020202020204" pitchFamily="34" charset="0"/>
              </a:rPr>
              <a:t>respectant leurs besoins physiologiques </a:t>
            </a:r>
            <a:r>
              <a:rPr lang="fr-FR" sz="2400" dirty="0">
                <a:latin typeface="Arial" panose="020B0604020202020204" pitchFamily="34" charset="0"/>
                <a:cs typeface="Arial" panose="020B0604020202020204" pitchFamily="34" charset="0"/>
              </a:rPr>
              <a:t>en pratiquant ce qu’on appelle la « </a:t>
            </a:r>
            <a:r>
              <a:rPr lang="fr-FR" sz="2400" b="1" dirty="0">
                <a:latin typeface="Arial" panose="020B0604020202020204" pitchFamily="34" charset="0"/>
                <a:cs typeface="Arial" panose="020B0604020202020204" pitchFamily="34" charset="0"/>
              </a:rPr>
              <a:t>liaison au sol</a:t>
            </a:r>
            <a:r>
              <a:rPr lang="fr-FR" sz="2400" dirty="0">
                <a:latin typeface="Arial" panose="020B0604020202020204" pitchFamily="34" charset="0"/>
                <a:cs typeface="Arial" panose="020B0604020202020204" pitchFamily="34" charset="0"/>
              </a:rPr>
              <a:t> » (production d’un certain pourcentage d’aliments sur la ferme).</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 Élevage de type extensif, taille limitée ; respect du bien-être animal.</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L’agriculture bio est un </a:t>
            </a:r>
            <a:r>
              <a:rPr lang="fr-FR" sz="2400" b="1" dirty="0">
                <a:latin typeface="Arial" panose="020B0604020202020204" pitchFamily="34" charset="0"/>
                <a:cs typeface="Arial" panose="020B0604020202020204" pitchFamily="34" charset="0"/>
              </a:rPr>
              <a:t>ensemble de pratiques </a:t>
            </a:r>
            <a:r>
              <a:rPr lang="fr-FR" sz="2400" dirty="0">
                <a:latin typeface="Arial" panose="020B0604020202020204" pitchFamily="34" charset="0"/>
                <a:cs typeface="Arial" panose="020B0604020202020204" pitchFamily="34" charset="0"/>
              </a:rPr>
              <a:t>et de </a:t>
            </a:r>
            <a:r>
              <a:rPr lang="fr-FR" sz="2400" b="1" dirty="0">
                <a:latin typeface="Arial" panose="020B0604020202020204" pitchFamily="34" charset="0"/>
                <a:cs typeface="Arial" panose="020B0604020202020204" pitchFamily="34" charset="0"/>
              </a:rPr>
              <a:t>règles de production, de transformation </a:t>
            </a:r>
            <a:r>
              <a:rPr lang="fr-FR" sz="2400" dirty="0">
                <a:latin typeface="Arial" panose="020B0604020202020204" pitchFamily="34" charset="0"/>
                <a:cs typeface="Arial" panose="020B0604020202020204" pitchFamily="34" charset="0"/>
              </a:rPr>
              <a:t>et de </a:t>
            </a:r>
            <a:r>
              <a:rPr lang="fr-FR" sz="2400" b="1" dirty="0">
                <a:latin typeface="Arial" panose="020B0604020202020204" pitchFamily="34" charset="0"/>
                <a:cs typeface="Arial" panose="020B0604020202020204" pitchFamily="34" charset="0"/>
              </a:rPr>
              <a:t>conservation </a:t>
            </a:r>
            <a:r>
              <a:rPr lang="fr-FR" sz="2400" dirty="0">
                <a:latin typeface="Arial" panose="020B0604020202020204" pitchFamily="34" charset="0"/>
                <a:cs typeface="Arial" panose="020B0604020202020204" pitchFamily="34" charset="0"/>
              </a:rPr>
              <a:t>des aliments : toutes ces étapes sont </a:t>
            </a:r>
            <a:r>
              <a:rPr lang="fr-FR" sz="2400" b="1" u="sng" dirty="0">
                <a:latin typeface="Arial" panose="020B0604020202020204" pitchFamily="34" charset="0"/>
                <a:cs typeface="Arial" panose="020B0604020202020204" pitchFamily="34" charset="0"/>
              </a:rPr>
              <a:t>réglementées et certifiées</a:t>
            </a:r>
            <a:r>
              <a:rPr lang="fr-FR"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Certification par un organisme agréé par l’Etat effectuant des contrôles systématiques annuels et inopinés.</a:t>
            </a:r>
          </a:p>
          <a:p>
            <a:endParaRPr lang="fr-FR" sz="1200" dirty="0">
              <a:solidFill>
                <a:srgbClr val="191717"/>
              </a:solidFill>
              <a:latin typeface="Oxygen"/>
            </a:endParaRPr>
          </a:p>
          <a:p>
            <a:r>
              <a:rPr lang="fr-FR" sz="1200" dirty="0">
                <a:solidFill>
                  <a:srgbClr val="191717"/>
                </a:solidFill>
                <a:latin typeface="Oxygen"/>
              </a:rPr>
              <a:t>Source : A</a:t>
            </a:r>
            <a:r>
              <a:rPr lang="fr-FR" sz="1200" dirty="0">
                <a:solidFill>
                  <a:prstClr val="black"/>
                </a:solidFill>
              </a:rPr>
              <a:t>limentation bio et ses enjeux, par </a:t>
            </a:r>
            <a:r>
              <a:rPr lang="fr-FR" sz="1200" dirty="0">
                <a:solidFill>
                  <a:prstClr val="black"/>
                </a:solidFill>
                <a:hlinkClick r:id="rId2"/>
              </a:rPr>
              <a:t>Marcellin Leclere</a:t>
            </a:r>
            <a:r>
              <a:rPr lang="fr-FR" sz="1200" dirty="0">
                <a:solidFill>
                  <a:prstClr val="black"/>
                </a:solidFill>
              </a:rPr>
              <a:t>, avril 2011, </a:t>
            </a:r>
            <a:r>
              <a:rPr lang="fr-FR" sz="1200" dirty="0">
                <a:solidFill>
                  <a:prstClr val="black"/>
                </a:solidFill>
                <a:hlinkClick r:id="rId3"/>
              </a:rPr>
              <a:t>http://slideplayer.fr/slide/485885/</a:t>
            </a:r>
            <a:endParaRPr lang="fr-FR" sz="1200" dirty="0"/>
          </a:p>
        </p:txBody>
      </p:sp>
    </p:spTree>
    <p:extLst>
      <p:ext uri="{BB962C8B-B14F-4D97-AF65-F5344CB8AC3E}">
        <p14:creationId xmlns:p14="http://schemas.microsoft.com/office/powerpoint/2010/main" val="228837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2B3D81F-9786-4BFE-8F13-CDFF91B1B92F}"/>
              </a:ext>
            </a:extLst>
          </p:cNvPr>
          <p:cNvSpPr>
            <a:spLocks noGrp="1"/>
          </p:cNvSpPr>
          <p:nvPr>
            <p:ph type="ftr" sz="quarter" idx="11"/>
          </p:nvPr>
        </p:nvSpPr>
        <p:spPr>
          <a:xfrm>
            <a:off x="5432612" y="6492875"/>
            <a:ext cx="2957456"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6C5A114F-25E3-4FA0-9F31-FD6FA1F67C23}"/>
              </a:ext>
            </a:extLst>
          </p:cNvPr>
          <p:cNvSpPr>
            <a:spLocks noGrp="1"/>
          </p:cNvSpPr>
          <p:nvPr>
            <p:ph type="sldNum" sz="quarter" idx="12"/>
          </p:nvPr>
        </p:nvSpPr>
        <p:spPr>
          <a:xfrm>
            <a:off x="11230984" y="63696"/>
            <a:ext cx="839096" cy="386708"/>
          </a:xfrm>
        </p:spPr>
        <p:txBody>
          <a:bodyPr/>
          <a:lstStyle/>
          <a:p>
            <a:fld id="{35EDA842-B766-4C63-B8B3-538762B3ED5C}" type="slidenum">
              <a:rPr lang="fr-FR" smtClean="0"/>
              <a:t>36</a:t>
            </a:fld>
            <a:endParaRPr lang="fr-FR"/>
          </a:p>
        </p:txBody>
      </p:sp>
      <p:sp>
        <p:nvSpPr>
          <p:cNvPr id="4" name="TextBox 6">
            <a:extLst>
              <a:ext uri="{FF2B5EF4-FFF2-40B4-BE49-F238E27FC236}">
                <a16:creationId xmlns:a16="http://schemas.microsoft.com/office/drawing/2014/main" id="{E610828F-01CA-4377-BD8C-A37D5C484C6F}"/>
              </a:ext>
            </a:extLst>
          </p:cNvPr>
          <p:cNvSpPr txBox="1">
            <a:spLocks noChangeArrowheads="1"/>
          </p:cNvSpPr>
          <p:nvPr/>
        </p:nvSpPr>
        <p:spPr bwMode="auto">
          <a:xfrm>
            <a:off x="159094" y="138909"/>
            <a:ext cx="610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rgbClr val="002060"/>
                </a:solidFill>
              </a:rPr>
              <a:t>L’origine de l’agriculture biologique</a:t>
            </a:r>
          </a:p>
        </p:txBody>
      </p:sp>
      <p:sp>
        <p:nvSpPr>
          <p:cNvPr id="5" name="Rectangle 4">
            <a:extLst>
              <a:ext uri="{FF2B5EF4-FFF2-40B4-BE49-F238E27FC236}">
                <a16:creationId xmlns:a16="http://schemas.microsoft.com/office/drawing/2014/main" id="{60DE6161-BB78-4BC9-9B7A-4CDCE7FA362D}"/>
              </a:ext>
            </a:extLst>
          </p:cNvPr>
          <p:cNvSpPr/>
          <p:nvPr/>
        </p:nvSpPr>
        <p:spPr>
          <a:xfrm>
            <a:off x="159094" y="662129"/>
            <a:ext cx="8230974" cy="4154984"/>
          </a:xfrm>
          <a:prstGeom prst="rect">
            <a:avLst/>
          </a:prstGeom>
        </p:spPr>
        <p:txBody>
          <a:bodyPr wrap="square">
            <a:spAutoFit/>
          </a:bodyPr>
          <a:lstStyle/>
          <a:p>
            <a:r>
              <a:rPr lang="fr-FR" sz="2400" b="1" i="0" dirty="0">
                <a:solidFill>
                  <a:srgbClr val="191717"/>
                </a:solidFill>
                <a:effectLst/>
                <a:latin typeface="Oxygen"/>
              </a:rPr>
              <a:t>L’agriculture biologique est née de l’initiative d’agronomes, </a:t>
            </a:r>
            <a:r>
              <a:rPr lang="fr-FR" sz="2400" b="0" i="0" dirty="0">
                <a:solidFill>
                  <a:srgbClr val="191717"/>
                </a:solidFill>
                <a:effectLst/>
                <a:latin typeface="Oxygen"/>
              </a:rPr>
              <a:t>de médecins, d’agriculteurs et de consommateurs qui, dans les années 1920, ont initié un mode alternatif de production agricole privilégiant le travail du sol, l’autonomie et le respect des équilibres naturels. </a:t>
            </a:r>
          </a:p>
          <a:p>
            <a:r>
              <a:rPr lang="fr-FR" sz="2400" b="0" i="0" dirty="0">
                <a:solidFill>
                  <a:srgbClr val="191717"/>
                </a:solidFill>
                <a:effectLst/>
                <a:latin typeface="Oxygen"/>
              </a:rPr>
              <a:t>En 1981, les pouvoirs publics reconnaissent officiellement l’agriculture biologique. Une Commission nationale en charge de l’organisation et du développement de l’agriculture biologique se crée alors. En 1991, un règlement communautaire reprend les principes édictés en France pour les appliquer aux productions végétales, puis en 2000 aux productions animales.</a:t>
            </a:r>
          </a:p>
        </p:txBody>
      </p:sp>
      <p:pic>
        <p:nvPicPr>
          <p:cNvPr id="8" name="Image 7" descr="Une image contenant texte&#10;&#10;Description générée avec un niveau de confiance élevé">
            <a:extLst>
              <a:ext uri="{FF2B5EF4-FFF2-40B4-BE49-F238E27FC236}">
                <a16:creationId xmlns:a16="http://schemas.microsoft.com/office/drawing/2014/main" id="{D9A9FC87-69C9-4AEC-A1AB-7F870EB2E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013" y="662128"/>
            <a:ext cx="3432036" cy="4902909"/>
          </a:xfrm>
          <a:prstGeom prst="rect">
            <a:avLst/>
          </a:prstGeom>
        </p:spPr>
      </p:pic>
    </p:spTree>
    <p:extLst>
      <p:ext uri="{BB962C8B-B14F-4D97-AF65-F5344CB8AC3E}">
        <p14:creationId xmlns:p14="http://schemas.microsoft.com/office/powerpoint/2010/main" val="379700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2B3D81F-9786-4BFE-8F13-CDFF91B1B92F}"/>
              </a:ext>
            </a:extLst>
          </p:cNvPr>
          <p:cNvSpPr>
            <a:spLocks noGrp="1"/>
          </p:cNvSpPr>
          <p:nvPr>
            <p:ph type="ftr" sz="quarter" idx="11"/>
          </p:nvPr>
        </p:nvSpPr>
        <p:spPr>
          <a:xfrm>
            <a:off x="5432612" y="6492875"/>
            <a:ext cx="2957456"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6C5A114F-25E3-4FA0-9F31-FD6FA1F67C23}"/>
              </a:ext>
            </a:extLst>
          </p:cNvPr>
          <p:cNvSpPr>
            <a:spLocks noGrp="1"/>
          </p:cNvSpPr>
          <p:nvPr>
            <p:ph type="sldNum" sz="quarter" idx="12"/>
          </p:nvPr>
        </p:nvSpPr>
        <p:spPr>
          <a:xfrm>
            <a:off x="11230984" y="63696"/>
            <a:ext cx="839096" cy="386708"/>
          </a:xfrm>
        </p:spPr>
        <p:txBody>
          <a:bodyPr/>
          <a:lstStyle/>
          <a:p>
            <a:fld id="{35EDA842-B766-4C63-B8B3-538762B3ED5C}" type="slidenum">
              <a:rPr lang="fr-FR" smtClean="0"/>
              <a:t>37</a:t>
            </a:fld>
            <a:endParaRPr lang="fr-FR"/>
          </a:p>
        </p:txBody>
      </p:sp>
      <p:sp>
        <p:nvSpPr>
          <p:cNvPr id="4" name="TextBox 6">
            <a:extLst>
              <a:ext uri="{FF2B5EF4-FFF2-40B4-BE49-F238E27FC236}">
                <a16:creationId xmlns:a16="http://schemas.microsoft.com/office/drawing/2014/main" id="{E610828F-01CA-4377-BD8C-A37D5C484C6F}"/>
              </a:ext>
            </a:extLst>
          </p:cNvPr>
          <p:cNvSpPr txBox="1">
            <a:spLocks noChangeArrowheads="1"/>
          </p:cNvSpPr>
          <p:nvPr/>
        </p:nvSpPr>
        <p:spPr bwMode="auto">
          <a:xfrm>
            <a:off x="159094" y="138909"/>
            <a:ext cx="610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rgbClr val="002060"/>
                </a:solidFill>
              </a:rPr>
              <a:t>L’origine de l’agriculture biologique</a:t>
            </a:r>
          </a:p>
        </p:txBody>
      </p:sp>
      <p:sp>
        <p:nvSpPr>
          <p:cNvPr id="5" name="Rectangle 4">
            <a:extLst>
              <a:ext uri="{FF2B5EF4-FFF2-40B4-BE49-F238E27FC236}">
                <a16:creationId xmlns:a16="http://schemas.microsoft.com/office/drawing/2014/main" id="{60DE6161-BB78-4BC9-9B7A-4CDCE7FA362D}"/>
              </a:ext>
            </a:extLst>
          </p:cNvPr>
          <p:cNvSpPr/>
          <p:nvPr/>
        </p:nvSpPr>
        <p:spPr>
          <a:xfrm>
            <a:off x="159094" y="718899"/>
            <a:ext cx="11910986" cy="4339650"/>
          </a:xfrm>
          <a:prstGeom prst="rect">
            <a:avLst/>
          </a:prstGeom>
        </p:spPr>
        <p:txBody>
          <a:bodyPr wrap="square">
            <a:spAutoFit/>
          </a:bodyPr>
          <a:lstStyle/>
          <a:p>
            <a:r>
              <a:rPr lang="fr-FR" sz="2400" b="1" dirty="0"/>
              <a:t>La marque AB française</a:t>
            </a:r>
            <a:r>
              <a:rPr lang="fr-FR" sz="2400" dirty="0"/>
              <a:t> </a:t>
            </a:r>
          </a:p>
          <a:p>
            <a:r>
              <a:rPr lang="fr-FR" sz="2400" dirty="0"/>
              <a:t>D’utilisation volontaire, la marque AB permet aux professionnels qui le désirent et qui respectent les règles et les cahiers des charges d’identifier leurs produits. Elle guide le consommateur et facilite son choix. L’ Agence bio est officiellement en charge de la marque AB. </a:t>
            </a:r>
          </a:p>
          <a:p>
            <a:endParaRPr lang="fr-FR" sz="2400" dirty="0"/>
          </a:p>
          <a:p>
            <a:r>
              <a:rPr lang="fr-FR" sz="2400" b="1" dirty="0"/>
              <a:t>Le logo européen </a:t>
            </a:r>
          </a:p>
          <a:p>
            <a:r>
              <a:rPr lang="fr-FR" sz="2400" dirty="0"/>
              <a:t>Depuis le 1er juillet 2012, après une période transitoire de deux ans, l’utilisation de ce logo communautaire est devenue obligatoire pour les denrées pré-emballées d’origine européenne remplissant les conditions d’usage. Il reste facultatif pour les denrées alimentaires importées. Ces deux logos répondent aux mêmes conditions d’utilisation.</a:t>
            </a:r>
          </a:p>
          <a:p>
            <a:r>
              <a:rPr lang="fr-FR" sz="1200" dirty="0">
                <a:solidFill>
                  <a:srgbClr val="191717"/>
                </a:solidFill>
                <a:latin typeface="Oxygen"/>
              </a:rPr>
              <a:t>Source : </a:t>
            </a:r>
            <a:r>
              <a:rPr lang="fr-FR" sz="1200" dirty="0">
                <a:solidFill>
                  <a:srgbClr val="191717"/>
                </a:solidFill>
                <a:latin typeface="Oxygen"/>
                <a:hlinkClick r:id="rId2"/>
              </a:rPr>
              <a:t>http://agriculture.gouv.fr/lagriculture-biologique-ab</a:t>
            </a:r>
            <a:r>
              <a:rPr lang="fr-FR" sz="1200" dirty="0">
                <a:solidFill>
                  <a:srgbClr val="191717"/>
                </a:solidFill>
                <a:latin typeface="Oxygen"/>
              </a:rPr>
              <a:t> </a:t>
            </a:r>
            <a:endParaRPr lang="fr-FR" sz="1200" dirty="0"/>
          </a:p>
        </p:txBody>
      </p:sp>
    </p:spTree>
    <p:extLst>
      <p:ext uri="{BB962C8B-B14F-4D97-AF65-F5344CB8AC3E}">
        <p14:creationId xmlns:p14="http://schemas.microsoft.com/office/powerpoint/2010/main" val="5110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2B3D81F-9786-4BFE-8F13-CDFF91B1B92F}"/>
              </a:ext>
            </a:extLst>
          </p:cNvPr>
          <p:cNvSpPr>
            <a:spLocks noGrp="1"/>
          </p:cNvSpPr>
          <p:nvPr>
            <p:ph type="ftr" sz="quarter" idx="11"/>
          </p:nvPr>
        </p:nvSpPr>
        <p:spPr/>
        <p:txBody>
          <a:bodyPr/>
          <a:lstStyle/>
          <a:p>
            <a:r>
              <a:rPr lang="fr-FR"/>
              <a:t>Les enjeux de l’agriculture biologique</a:t>
            </a:r>
          </a:p>
        </p:txBody>
      </p:sp>
      <p:sp>
        <p:nvSpPr>
          <p:cNvPr id="4" name="Espace réservé du pied de page 1">
            <a:extLst>
              <a:ext uri="{FF2B5EF4-FFF2-40B4-BE49-F238E27FC236}">
                <a16:creationId xmlns:a16="http://schemas.microsoft.com/office/drawing/2014/main" id="{8B20BD89-AE9F-423E-85A8-127BEBBC08C1}"/>
              </a:ext>
            </a:extLst>
          </p:cNvPr>
          <p:cNvSpPr txBox="1">
            <a:spLocks/>
          </p:cNvSpPr>
          <p:nvPr/>
        </p:nvSpPr>
        <p:spPr>
          <a:xfrm>
            <a:off x="4164013" y="6510338"/>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enjeux de l’agriculture biologique</a:t>
            </a:r>
          </a:p>
        </p:txBody>
      </p:sp>
      <p:sp>
        <p:nvSpPr>
          <p:cNvPr id="5" name="Espace réservé du numéro de diapositive 2">
            <a:extLst>
              <a:ext uri="{FF2B5EF4-FFF2-40B4-BE49-F238E27FC236}">
                <a16:creationId xmlns:a16="http://schemas.microsoft.com/office/drawing/2014/main" id="{EE034F03-535D-4EEB-9AD9-3B90DEACDB0D}"/>
              </a:ext>
            </a:extLst>
          </p:cNvPr>
          <p:cNvSpPr txBox="1">
            <a:spLocks/>
          </p:cNvSpPr>
          <p:nvPr/>
        </p:nvSpPr>
        <p:spPr>
          <a:xfrm>
            <a:off x="9256058" y="115346"/>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EDA842-B766-4C63-B8B3-538762B3ED5C}" type="slidenum">
              <a:rPr lang="fr-FR" smtClean="0"/>
              <a:pPr/>
              <a:t>38</a:t>
            </a:fld>
            <a:endParaRPr lang="fr-FR"/>
          </a:p>
        </p:txBody>
      </p:sp>
      <p:sp>
        <p:nvSpPr>
          <p:cNvPr id="6" name="TextBox 3">
            <a:extLst>
              <a:ext uri="{FF2B5EF4-FFF2-40B4-BE49-F238E27FC236}">
                <a16:creationId xmlns:a16="http://schemas.microsoft.com/office/drawing/2014/main" id="{44ACAFDA-FE17-4966-A4AD-E45E25647B51}"/>
              </a:ext>
            </a:extLst>
          </p:cNvPr>
          <p:cNvSpPr txBox="1">
            <a:spLocks noChangeArrowheads="1"/>
          </p:cNvSpPr>
          <p:nvPr/>
        </p:nvSpPr>
        <p:spPr bwMode="auto">
          <a:xfrm>
            <a:off x="240571" y="115346"/>
            <a:ext cx="6330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dirty="0">
                <a:solidFill>
                  <a:srgbClr val="002060"/>
                </a:solidFill>
              </a:rPr>
              <a:t>Adoption de techniques culturales favorables à la nature</a:t>
            </a:r>
          </a:p>
        </p:txBody>
      </p:sp>
      <p:pic>
        <p:nvPicPr>
          <p:cNvPr id="7" name="Picture 6">
            <a:extLst>
              <a:ext uri="{FF2B5EF4-FFF2-40B4-BE49-F238E27FC236}">
                <a16:creationId xmlns:a16="http://schemas.microsoft.com/office/drawing/2014/main" id="{EDAF7FB4-1436-4140-86A9-8026888C5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1" t="15987" r="-2" b="14746"/>
          <a:stretch>
            <a:fillRect/>
          </a:stretch>
        </p:blipFill>
        <p:spPr bwMode="auto">
          <a:xfrm>
            <a:off x="7045233" y="331563"/>
            <a:ext cx="4087812"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AD6FA2E-AB93-40C2-B380-C91D5BB66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901" y="3030373"/>
            <a:ext cx="311308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485795C5-05EB-45BE-87E1-52E3BC1BE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878" t="11707" r="7492"/>
          <a:stretch>
            <a:fillRect/>
          </a:stretch>
        </p:blipFill>
        <p:spPr bwMode="auto">
          <a:xfrm>
            <a:off x="1468000" y="607007"/>
            <a:ext cx="30702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a16="http://schemas.microsoft.com/office/drawing/2014/main" id="{AEDF97E1-C22B-4D83-9DDF-DC5A3B358B1B}"/>
              </a:ext>
            </a:extLst>
          </p:cNvPr>
          <p:cNvSpPr txBox="1">
            <a:spLocks noChangeArrowheads="1"/>
          </p:cNvSpPr>
          <p:nvPr/>
        </p:nvSpPr>
        <p:spPr bwMode="auto">
          <a:xfrm>
            <a:off x="1097279" y="2940049"/>
            <a:ext cx="3980329"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dirty="0"/>
              <a:t>Piège attractif avec phéromone </a:t>
            </a:r>
          </a:p>
        </p:txBody>
      </p:sp>
      <p:sp>
        <p:nvSpPr>
          <p:cNvPr id="11" name="TextBox 9">
            <a:extLst>
              <a:ext uri="{FF2B5EF4-FFF2-40B4-BE49-F238E27FC236}">
                <a16:creationId xmlns:a16="http://schemas.microsoft.com/office/drawing/2014/main" id="{13268B02-A113-4F47-AC0B-587F7D0ADB01}"/>
              </a:ext>
            </a:extLst>
          </p:cNvPr>
          <p:cNvSpPr txBox="1">
            <a:spLocks noChangeArrowheads="1"/>
          </p:cNvSpPr>
          <p:nvPr/>
        </p:nvSpPr>
        <p:spPr bwMode="auto">
          <a:xfrm>
            <a:off x="6454587" y="2458813"/>
            <a:ext cx="5152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dirty="0"/>
              <a:t>Pailler dans et entre les lignes de cultures </a:t>
            </a:r>
          </a:p>
        </p:txBody>
      </p:sp>
      <p:sp>
        <p:nvSpPr>
          <p:cNvPr id="12" name="TextBox 10">
            <a:extLst>
              <a:ext uri="{FF2B5EF4-FFF2-40B4-BE49-F238E27FC236}">
                <a16:creationId xmlns:a16="http://schemas.microsoft.com/office/drawing/2014/main" id="{1136872F-22E1-4083-9FC3-BD54A25B343C}"/>
              </a:ext>
            </a:extLst>
          </p:cNvPr>
          <p:cNvSpPr txBox="1">
            <a:spLocks noChangeArrowheads="1"/>
          </p:cNvSpPr>
          <p:nvPr/>
        </p:nvSpPr>
        <p:spPr bwMode="auto">
          <a:xfrm>
            <a:off x="8638391" y="5008715"/>
            <a:ext cx="31599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dirty="0"/>
              <a:t>Agro textiles: Barrières physiques aux insectes </a:t>
            </a:r>
          </a:p>
        </p:txBody>
      </p:sp>
      <p:pic>
        <p:nvPicPr>
          <p:cNvPr id="13" name="Picture 3">
            <a:extLst>
              <a:ext uri="{FF2B5EF4-FFF2-40B4-BE49-F238E27FC236}">
                <a16:creationId xmlns:a16="http://schemas.microsoft.com/office/drawing/2014/main" id="{E15A76A7-DFBC-448E-9B92-A21247469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102" t="6078" r="-2" b="18675"/>
          <a:stretch>
            <a:fillRect/>
          </a:stretch>
        </p:blipFill>
        <p:spPr bwMode="auto">
          <a:xfrm>
            <a:off x="733424" y="3340160"/>
            <a:ext cx="33131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1">
            <a:extLst>
              <a:ext uri="{FF2B5EF4-FFF2-40B4-BE49-F238E27FC236}">
                <a16:creationId xmlns:a16="http://schemas.microsoft.com/office/drawing/2014/main" id="{170059D4-A213-48F7-85D4-888A0229852F}"/>
              </a:ext>
            </a:extLst>
          </p:cNvPr>
          <p:cNvSpPr txBox="1">
            <a:spLocks noChangeArrowheads="1"/>
          </p:cNvSpPr>
          <p:nvPr/>
        </p:nvSpPr>
        <p:spPr bwMode="auto">
          <a:xfrm>
            <a:off x="850898" y="6213013"/>
            <a:ext cx="3078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b="1" dirty="0">
                <a:solidFill>
                  <a:srgbClr val="FF0000"/>
                </a:solidFill>
              </a:rPr>
              <a:t>Désherbage thermique mais mauvais bilan carbone</a:t>
            </a:r>
          </a:p>
        </p:txBody>
      </p:sp>
      <p:pic>
        <p:nvPicPr>
          <p:cNvPr id="15" name="Image 14">
            <a:extLst>
              <a:ext uri="{FF2B5EF4-FFF2-40B4-BE49-F238E27FC236}">
                <a16:creationId xmlns:a16="http://schemas.microsoft.com/office/drawing/2014/main" id="{E289F6CF-CF73-424E-9777-BB92C1B93C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8224" y="4574036"/>
            <a:ext cx="3496102" cy="1512933"/>
          </a:xfrm>
          <a:prstGeom prst="rect">
            <a:avLst/>
          </a:prstGeom>
        </p:spPr>
      </p:pic>
      <p:sp>
        <p:nvSpPr>
          <p:cNvPr id="16" name="ZoneTexte 15">
            <a:extLst>
              <a:ext uri="{FF2B5EF4-FFF2-40B4-BE49-F238E27FC236}">
                <a16:creationId xmlns:a16="http://schemas.microsoft.com/office/drawing/2014/main" id="{C761241B-BD0D-4C2C-B01F-799FBA69A279}"/>
              </a:ext>
            </a:extLst>
          </p:cNvPr>
          <p:cNvSpPr txBox="1"/>
          <p:nvPr/>
        </p:nvSpPr>
        <p:spPr>
          <a:xfrm>
            <a:off x="4715659" y="6136068"/>
            <a:ext cx="3141233" cy="400110"/>
          </a:xfrm>
          <a:prstGeom prst="rect">
            <a:avLst/>
          </a:prstGeom>
          <a:noFill/>
        </p:spPr>
        <p:txBody>
          <a:bodyPr wrap="square" rtlCol="0">
            <a:spAutoFit/>
          </a:bodyPr>
          <a:lstStyle/>
          <a:p>
            <a:pPr algn="ctr"/>
            <a:r>
              <a:rPr lang="fr-FR" sz="2000" b="1" dirty="0"/>
              <a:t>Aspiration des insectes</a:t>
            </a:r>
          </a:p>
        </p:txBody>
      </p:sp>
      <p:pic>
        <p:nvPicPr>
          <p:cNvPr id="17" name="Image 16">
            <a:extLst>
              <a:ext uri="{FF2B5EF4-FFF2-40B4-BE49-F238E27FC236}">
                <a16:creationId xmlns:a16="http://schemas.microsoft.com/office/drawing/2014/main" id="{E1EE0E58-9136-423C-8FEF-107F14C436D1}"/>
              </a:ext>
            </a:extLst>
          </p:cNvPr>
          <p:cNvPicPr>
            <a:picLocks noChangeAspect="1"/>
          </p:cNvPicPr>
          <p:nvPr/>
        </p:nvPicPr>
        <p:blipFill>
          <a:blip r:embed="rId7"/>
          <a:stretch>
            <a:fillRect/>
          </a:stretch>
        </p:blipFill>
        <p:spPr>
          <a:xfrm>
            <a:off x="5236434" y="3112200"/>
            <a:ext cx="2444152" cy="1274701"/>
          </a:xfrm>
          <a:prstGeom prst="rect">
            <a:avLst/>
          </a:prstGeom>
        </p:spPr>
      </p:pic>
      <p:sp>
        <p:nvSpPr>
          <p:cNvPr id="18" name="ZoneTexte 17">
            <a:extLst>
              <a:ext uri="{FF2B5EF4-FFF2-40B4-BE49-F238E27FC236}">
                <a16:creationId xmlns:a16="http://schemas.microsoft.com/office/drawing/2014/main" id="{B0B9733D-BA31-4DBD-A33B-0A6A1CA3D0C3}"/>
              </a:ext>
            </a:extLst>
          </p:cNvPr>
          <p:cNvSpPr txBox="1"/>
          <p:nvPr/>
        </p:nvSpPr>
        <p:spPr>
          <a:xfrm>
            <a:off x="8711385" y="5890478"/>
            <a:ext cx="3375932" cy="830997"/>
          </a:xfrm>
          <a:prstGeom prst="rect">
            <a:avLst/>
          </a:prstGeom>
          <a:noFill/>
        </p:spPr>
        <p:txBody>
          <a:bodyPr wrap="square" rtlCol="0">
            <a:spAutoFit/>
          </a:bodyPr>
          <a:lstStyle/>
          <a:p>
            <a:r>
              <a:rPr lang="fr-FR" sz="1200" dirty="0">
                <a:solidFill>
                  <a:srgbClr val="7030A0"/>
                </a:solidFill>
              </a:rPr>
              <a:t>Source : </a:t>
            </a:r>
            <a:r>
              <a:rPr lang="fr-FR" sz="1200" i="1" dirty="0">
                <a:solidFill>
                  <a:srgbClr val="7030A0"/>
                </a:solidFill>
              </a:rPr>
              <a:t>Proposition de l’adoption de l’agriculture microbiologique  en Algérie, dans le but de protéger les cultures agricoles contre les maladies fongique</a:t>
            </a:r>
            <a:r>
              <a:rPr lang="fr-FR" sz="1200" dirty="0">
                <a:solidFill>
                  <a:srgbClr val="7030A0"/>
                </a:solidFill>
              </a:rPr>
              <a:t>, Asma Ait Kaki, </a:t>
            </a:r>
            <a:r>
              <a:rPr lang="fr-FR" sz="1200" dirty="0">
                <a:solidFill>
                  <a:srgbClr val="7030A0"/>
                </a:solidFill>
                <a:hlinkClick r:id="rId8"/>
              </a:rPr>
              <a:t>http://slideplayer.fr/slide/3174185/</a:t>
            </a:r>
            <a:r>
              <a:rPr lang="fr-FR" sz="1200" dirty="0">
                <a:solidFill>
                  <a:srgbClr val="7030A0"/>
                </a:solidFill>
              </a:rPr>
              <a:t>  </a:t>
            </a:r>
          </a:p>
        </p:txBody>
      </p:sp>
    </p:spTree>
    <p:extLst>
      <p:ext uri="{BB962C8B-B14F-4D97-AF65-F5344CB8AC3E}">
        <p14:creationId xmlns:p14="http://schemas.microsoft.com/office/powerpoint/2010/main" val="1841053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8972BFB-F371-422F-868D-C54050F81433}"/>
              </a:ext>
            </a:extLst>
          </p:cNvPr>
          <p:cNvSpPr>
            <a:spLocks noGrp="1"/>
          </p:cNvSpPr>
          <p:nvPr>
            <p:ph type="ftr" sz="quarter" idx="11"/>
          </p:nvPr>
        </p:nvSpPr>
        <p:spPr>
          <a:xfrm>
            <a:off x="4288039" y="6473913"/>
            <a:ext cx="2799202" cy="376262"/>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E7065A32-F075-41D2-B3BA-0FFC2BBAE207}"/>
              </a:ext>
            </a:extLst>
          </p:cNvPr>
          <p:cNvSpPr>
            <a:spLocks noGrp="1"/>
          </p:cNvSpPr>
          <p:nvPr>
            <p:ph type="sldNum" sz="quarter" idx="12"/>
          </p:nvPr>
        </p:nvSpPr>
        <p:spPr>
          <a:xfrm>
            <a:off x="11521026" y="6438215"/>
            <a:ext cx="577435" cy="336354"/>
          </a:xfrm>
        </p:spPr>
        <p:txBody>
          <a:bodyPr/>
          <a:lstStyle/>
          <a:p>
            <a:fld id="{35EDA842-B766-4C63-B8B3-538762B3ED5C}" type="slidenum">
              <a:rPr lang="fr-FR" smtClean="0"/>
              <a:t>39</a:t>
            </a:fld>
            <a:endParaRPr lang="fr-FR" dirty="0"/>
          </a:p>
        </p:txBody>
      </p:sp>
      <p:pic>
        <p:nvPicPr>
          <p:cNvPr id="4" name="Picture 11" descr="rotation2">
            <a:extLst>
              <a:ext uri="{FF2B5EF4-FFF2-40B4-BE49-F238E27FC236}">
                <a16:creationId xmlns:a16="http://schemas.microsoft.com/office/drawing/2014/main" id="{08CFC72B-DB6E-4CE6-BB7E-6C0E3119D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145"/>
            <a:ext cx="3782209" cy="378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667A1AA4-7C78-4C89-8473-2A5EF9E0E271}"/>
              </a:ext>
            </a:extLst>
          </p:cNvPr>
          <p:cNvSpPr txBox="1">
            <a:spLocks noChangeArrowheads="1"/>
          </p:cNvSpPr>
          <p:nvPr/>
        </p:nvSpPr>
        <p:spPr bwMode="auto">
          <a:xfrm>
            <a:off x="295648" y="162145"/>
            <a:ext cx="64171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dirty="0">
                <a:solidFill>
                  <a:srgbClr val="002060"/>
                </a:solidFill>
              </a:rPr>
              <a:t>Adoption de techniques culturales favorables (suite …)</a:t>
            </a:r>
          </a:p>
        </p:txBody>
      </p:sp>
      <p:sp>
        <p:nvSpPr>
          <p:cNvPr id="6" name="ZoneTexte 7">
            <a:extLst>
              <a:ext uri="{FF2B5EF4-FFF2-40B4-BE49-F238E27FC236}">
                <a16:creationId xmlns:a16="http://schemas.microsoft.com/office/drawing/2014/main" id="{4E8726D4-FAC4-40E3-BA46-AA89A632CC98}"/>
              </a:ext>
            </a:extLst>
          </p:cNvPr>
          <p:cNvSpPr txBox="1">
            <a:spLocks noChangeArrowheads="1"/>
          </p:cNvSpPr>
          <p:nvPr/>
        </p:nvSpPr>
        <p:spPr bwMode="auto">
          <a:xfrm>
            <a:off x="75303" y="3560781"/>
            <a:ext cx="3882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dirty="0">
                <a:solidFill>
                  <a:srgbClr val="6600CC"/>
                </a:solidFill>
              </a:rPr>
              <a:t>Rotations des cultures pour les cultures maraichères.</a:t>
            </a:r>
          </a:p>
          <a:p>
            <a:pPr algn="ctr">
              <a:spcBef>
                <a:spcPct val="0"/>
              </a:spcBef>
              <a:buNone/>
            </a:pPr>
            <a:r>
              <a:rPr lang="fr-FR" altLang="fr-FR" sz="1000" dirty="0">
                <a:solidFill>
                  <a:srgbClr val="6600CC"/>
                </a:solidFill>
              </a:rPr>
              <a:t>Source : </a:t>
            </a:r>
            <a:r>
              <a:rPr lang="fr-FR" altLang="fr-FR" sz="1000" dirty="0">
                <a:solidFill>
                  <a:srgbClr val="6600CC"/>
                </a:solidFill>
                <a:hlinkClick r:id="rId3"/>
              </a:rPr>
              <a:t>http://jardin-familiaux-brunoy.over-blog.com/2013/10/qu-est-ce-que-la-rotation-des-cultures-au-potager.html</a:t>
            </a:r>
            <a:r>
              <a:rPr lang="fr-FR" altLang="fr-FR" sz="1000" dirty="0">
                <a:solidFill>
                  <a:srgbClr val="6600CC"/>
                </a:solidFill>
              </a:rPr>
              <a:t> </a:t>
            </a:r>
          </a:p>
        </p:txBody>
      </p:sp>
      <p:pic>
        <p:nvPicPr>
          <p:cNvPr id="7" name="Picture 10" descr="rotation_pois_colza_ble-1d1c2">
            <a:extLst>
              <a:ext uri="{FF2B5EF4-FFF2-40B4-BE49-F238E27FC236}">
                <a16:creationId xmlns:a16="http://schemas.microsoft.com/office/drawing/2014/main" id="{863ACC68-83A5-40F0-9F4F-38950893D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957" y="562255"/>
            <a:ext cx="7215187"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90A6E4DB-A67F-4ADC-9636-DE8D931D3099}"/>
              </a:ext>
            </a:extLst>
          </p:cNvPr>
          <p:cNvSpPr txBox="1"/>
          <p:nvPr/>
        </p:nvSpPr>
        <p:spPr>
          <a:xfrm>
            <a:off x="6288247" y="5927519"/>
            <a:ext cx="4959275" cy="285324"/>
          </a:xfrm>
          <a:prstGeom prst="rect">
            <a:avLst/>
          </a:prstGeom>
          <a:noFill/>
        </p:spPr>
        <p:txBody>
          <a:bodyPr wrap="square" rtlCol="0">
            <a:spAutoFit/>
          </a:bodyPr>
          <a:lstStyle/>
          <a:p>
            <a:pPr algn="ctr"/>
            <a:r>
              <a:rPr lang="fr-FR" sz="1200" dirty="0">
                <a:solidFill>
                  <a:srgbClr val="008000"/>
                </a:solidFill>
              </a:rPr>
              <a:t>Réduction du risque de salissement par les graminées (2 ans avant retour)</a:t>
            </a:r>
          </a:p>
        </p:txBody>
      </p:sp>
      <p:sp>
        <p:nvSpPr>
          <p:cNvPr id="9" name="ZoneTexte 8">
            <a:extLst>
              <a:ext uri="{FF2B5EF4-FFF2-40B4-BE49-F238E27FC236}">
                <a16:creationId xmlns:a16="http://schemas.microsoft.com/office/drawing/2014/main" id="{5EB1798C-7F4D-45DA-8B57-A5913F50FD53}"/>
              </a:ext>
            </a:extLst>
          </p:cNvPr>
          <p:cNvSpPr txBox="1"/>
          <p:nvPr/>
        </p:nvSpPr>
        <p:spPr>
          <a:xfrm>
            <a:off x="6274396" y="307035"/>
            <a:ext cx="5483712" cy="276999"/>
          </a:xfrm>
          <a:prstGeom prst="rect">
            <a:avLst/>
          </a:prstGeom>
          <a:noFill/>
        </p:spPr>
        <p:txBody>
          <a:bodyPr wrap="square" rtlCol="0">
            <a:spAutoFit/>
          </a:bodyPr>
          <a:lstStyle/>
          <a:p>
            <a:pPr algn="ctr"/>
            <a:r>
              <a:rPr lang="fr-FR" sz="1200" dirty="0">
                <a:solidFill>
                  <a:srgbClr val="008000"/>
                </a:solidFill>
              </a:rPr>
              <a:t>Réduction du risque de salissement par les dicotylédones (2 ans avant retour)</a:t>
            </a:r>
          </a:p>
        </p:txBody>
      </p:sp>
      <p:sp>
        <p:nvSpPr>
          <p:cNvPr id="10" name="ZoneTexte 9">
            <a:extLst>
              <a:ext uri="{FF2B5EF4-FFF2-40B4-BE49-F238E27FC236}">
                <a16:creationId xmlns:a16="http://schemas.microsoft.com/office/drawing/2014/main" id="{D7B34092-D8A2-48C3-9854-3462B603DADB}"/>
              </a:ext>
            </a:extLst>
          </p:cNvPr>
          <p:cNvSpPr txBox="1"/>
          <p:nvPr/>
        </p:nvSpPr>
        <p:spPr>
          <a:xfrm>
            <a:off x="3767665" y="2316047"/>
            <a:ext cx="1040748" cy="1015663"/>
          </a:xfrm>
          <a:prstGeom prst="rect">
            <a:avLst/>
          </a:prstGeom>
          <a:noFill/>
        </p:spPr>
        <p:txBody>
          <a:bodyPr wrap="square" rtlCol="0">
            <a:spAutoFit/>
          </a:bodyPr>
          <a:lstStyle/>
          <a:p>
            <a:pPr algn="r"/>
            <a:r>
              <a:rPr lang="fr-FR" sz="1200" dirty="0">
                <a:solidFill>
                  <a:srgbClr val="008000"/>
                </a:solidFill>
              </a:rPr>
              <a:t>Réduction du risque de salissement hiver (2 ans avant retour)</a:t>
            </a:r>
          </a:p>
        </p:txBody>
      </p:sp>
      <p:sp>
        <p:nvSpPr>
          <p:cNvPr id="13" name="ZoneTexte 12">
            <a:extLst>
              <a:ext uri="{FF2B5EF4-FFF2-40B4-BE49-F238E27FC236}">
                <a16:creationId xmlns:a16="http://schemas.microsoft.com/office/drawing/2014/main" id="{C8B00196-3E21-4FEA-A5A0-F4053D2A295B}"/>
              </a:ext>
            </a:extLst>
          </p:cNvPr>
          <p:cNvSpPr txBox="1"/>
          <p:nvPr/>
        </p:nvSpPr>
        <p:spPr>
          <a:xfrm>
            <a:off x="6341629" y="6212844"/>
            <a:ext cx="5217459" cy="276999"/>
          </a:xfrm>
          <a:prstGeom prst="rect">
            <a:avLst/>
          </a:prstGeom>
          <a:noFill/>
        </p:spPr>
        <p:txBody>
          <a:bodyPr wrap="square" rtlCol="0">
            <a:spAutoFit/>
          </a:bodyPr>
          <a:lstStyle/>
          <a:p>
            <a:r>
              <a:rPr lang="fr-FR" sz="1200" dirty="0"/>
              <a:t>Source : </a:t>
            </a:r>
            <a:r>
              <a:rPr lang="fr-FR" sz="1200" dirty="0">
                <a:hlinkClick r:id="rId5"/>
              </a:rPr>
              <a:t>http://agriculture-de-conservation.com/Rotation-et-salissement.html</a:t>
            </a:r>
            <a:r>
              <a:rPr lang="fr-FR" sz="1200" dirty="0"/>
              <a:t> </a:t>
            </a:r>
          </a:p>
        </p:txBody>
      </p:sp>
      <p:pic>
        <p:nvPicPr>
          <p:cNvPr id="14" name="Image 13">
            <a:extLst>
              <a:ext uri="{FF2B5EF4-FFF2-40B4-BE49-F238E27FC236}">
                <a16:creationId xmlns:a16="http://schemas.microsoft.com/office/drawing/2014/main" id="{28517B71-82F2-4E73-B317-7C11B438E19C}"/>
              </a:ext>
            </a:extLst>
          </p:cNvPr>
          <p:cNvPicPr>
            <a:picLocks noChangeAspect="1"/>
          </p:cNvPicPr>
          <p:nvPr/>
        </p:nvPicPr>
        <p:blipFill>
          <a:blip r:embed="rId6"/>
          <a:stretch>
            <a:fillRect/>
          </a:stretch>
        </p:blipFill>
        <p:spPr>
          <a:xfrm>
            <a:off x="2361209" y="4500236"/>
            <a:ext cx="2286000" cy="1495425"/>
          </a:xfrm>
          <a:prstGeom prst="rect">
            <a:avLst/>
          </a:prstGeom>
        </p:spPr>
      </p:pic>
      <p:sp>
        <p:nvSpPr>
          <p:cNvPr id="15" name="ZoneTexte 14">
            <a:extLst>
              <a:ext uri="{FF2B5EF4-FFF2-40B4-BE49-F238E27FC236}">
                <a16:creationId xmlns:a16="http://schemas.microsoft.com/office/drawing/2014/main" id="{2C6C7F75-40D2-4EEA-A3D0-D78170701A96}"/>
              </a:ext>
            </a:extLst>
          </p:cNvPr>
          <p:cNvSpPr txBox="1"/>
          <p:nvPr/>
        </p:nvSpPr>
        <p:spPr>
          <a:xfrm>
            <a:off x="2111401" y="6489794"/>
            <a:ext cx="1743363" cy="400110"/>
          </a:xfrm>
          <a:prstGeom prst="rect">
            <a:avLst/>
          </a:prstGeom>
          <a:noFill/>
        </p:spPr>
        <p:txBody>
          <a:bodyPr wrap="square" rtlCol="0">
            <a:spAutoFit/>
          </a:bodyPr>
          <a:lstStyle/>
          <a:p>
            <a:pPr algn="ctr"/>
            <a:r>
              <a:rPr lang="fr-FR" sz="2000" b="1" dirty="0"/>
              <a:t>Semis-direct</a:t>
            </a:r>
          </a:p>
        </p:txBody>
      </p:sp>
      <p:sp>
        <p:nvSpPr>
          <p:cNvPr id="16" name="ZoneTexte 15">
            <a:extLst>
              <a:ext uri="{FF2B5EF4-FFF2-40B4-BE49-F238E27FC236}">
                <a16:creationId xmlns:a16="http://schemas.microsoft.com/office/drawing/2014/main" id="{F2726D62-9E5C-45A8-ACBE-97A4D435542F}"/>
              </a:ext>
            </a:extLst>
          </p:cNvPr>
          <p:cNvSpPr txBox="1"/>
          <p:nvPr/>
        </p:nvSpPr>
        <p:spPr>
          <a:xfrm>
            <a:off x="1764254" y="5974042"/>
            <a:ext cx="4184725" cy="461665"/>
          </a:xfrm>
          <a:prstGeom prst="rect">
            <a:avLst/>
          </a:prstGeom>
          <a:noFill/>
        </p:spPr>
        <p:txBody>
          <a:bodyPr wrap="square" rtlCol="0">
            <a:spAutoFit/>
          </a:bodyPr>
          <a:lstStyle/>
          <a:p>
            <a:pPr algn="ctr"/>
            <a:r>
              <a:rPr lang="fr-FR" sz="1200" dirty="0">
                <a:solidFill>
                  <a:srgbClr val="7030A0"/>
                </a:solidFill>
              </a:rPr>
              <a:t>Semis-direct de maïs, réalisation ABP, mai 2014, </a:t>
            </a:r>
            <a:r>
              <a:rPr lang="fr-FR" sz="1200" dirty="0">
                <a:solidFill>
                  <a:srgbClr val="7030A0"/>
                </a:solidFill>
                <a:hlinkClick r:id="rId7"/>
              </a:rPr>
              <a:t>https://www.youtube.com/watch?v=NHWhw4smxM4</a:t>
            </a:r>
            <a:r>
              <a:rPr lang="fr-FR" sz="1200" dirty="0">
                <a:solidFill>
                  <a:srgbClr val="7030A0"/>
                </a:solidFill>
              </a:rPr>
              <a:t> </a:t>
            </a:r>
          </a:p>
        </p:txBody>
      </p:sp>
      <p:sp>
        <p:nvSpPr>
          <p:cNvPr id="18" name="Rectangle 17">
            <a:extLst>
              <a:ext uri="{FF2B5EF4-FFF2-40B4-BE49-F238E27FC236}">
                <a16:creationId xmlns:a16="http://schemas.microsoft.com/office/drawing/2014/main" id="{0C120496-A834-4A6A-BFBB-BC5EFE23FA6F}"/>
              </a:ext>
            </a:extLst>
          </p:cNvPr>
          <p:cNvSpPr/>
          <p:nvPr/>
        </p:nvSpPr>
        <p:spPr>
          <a:xfrm>
            <a:off x="-86061" y="5927875"/>
            <a:ext cx="2284561" cy="830997"/>
          </a:xfrm>
          <a:prstGeom prst="rect">
            <a:avLst/>
          </a:prstGeom>
        </p:spPr>
        <p:txBody>
          <a:bodyPr wrap="square">
            <a:spAutoFit/>
          </a:bodyPr>
          <a:lstStyle/>
          <a:p>
            <a:pPr algn="ctr"/>
            <a:r>
              <a:rPr lang="fr-FR" sz="1200" dirty="0">
                <a:solidFill>
                  <a:srgbClr val="7030A0"/>
                </a:solidFill>
              </a:rPr>
              <a:t>Couverture semis direct avec </a:t>
            </a:r>
            <a:r>
              <a:rPr lang="fr-FR" sz="1200" dirty="0" err="1">
                <a:solidFill>
                  <a:srgbClr val="7030A0"/>
                </a:solidFill>
              </a:rPr>
              <a:t>phacélie</a:t>
            </a:r>
            <a:r>
              <a:rPr lang="fr-FR" sz="1200" dirty="0">
                <a:solidFill>
                  <a:srgbClr val="7030A0"/>
                </a:solidFill>
              </a:rPr>
              <a:t> (en bleue). Source : </a:t>
            </a:r>
            <a:r>
              <a:rPr lang="fr-FR" sz="1200" dirty="0">
                <a:solidFill>
                  <a:srgbClr val="7030A0"/>
                </a:solidFill>
                <a:hlinkClick r:id="rId8"/>
              </a:rPr>
              <a:t>www.agriculture-de-conservation.com</a:t>
            </a:r>
            <a:r>
              <a:rPr lang="fr-FR" sz="1200" dirty="0">
                <a:solidFill>
                  <a:srgbClr val="7030A0"/>
                </a:solidFill>
              </a:rPr>
              <a:t> </a:t>
            </a:r>
          </a:p>
        </p:txBody>
      </p:sp>
      <p:pic>
        <p:nvPicPr>
          <p:cNvPr id="20" name="Image 19" descr="Une image contenant extérieur, ciel, herbe, plante&#10;&#10;Description générée avec un niveau de confiance très élevé">
            <a:extLst>
              <a:ext uri="{FF2B5EF4-FFF2-40B4-BE49-F238E27FC236}">
                <a16:creationId xmlns:a16="http://schemas.microsoft.com/office/drawing/2014/main" id="{7D5D4B75-8FFB-48AB-A543-70219E97A0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265" y="4173377"/>
            <a:ext cx="1682676" cy="1754498"/>
          </a:xfrm>
          <a:prstGeom prst="rect">
            <a:avLst/>
          </a:prstGeom>
        </p:spPr>
      </p:pic>
      <p:sp>
        <p:nvSpPr>
          <p:cNvPr id="21" name="ZoneTexte 20">
            <a:extLst>
              <a:ext uri="{FF2B5EF4-FFF2-40B4-BE49-F238E27FC236}">
                <a16:creationId xmlns:a16="http://schemas.microsoft.com/office/drawing/2014/main" id="{45D9D70B-7859-4F92-ACAD-CF91AEDA6709}"/>
              </a:ext>
            </a:extLst>
          </p:cNvPr>
          <p:cNvSpPr txBox="1"/>
          <p:nvPr/>
        </p:nvSpPr>
        <p:spPr>
          <a:xfrm>
            <a:off x="7677624" y="6489794"/>
            <a:ext cx="2853265" cy="400110"/>
          </a:xfrm>
          <a:prstGeom prst="rect">
            <a:avLst/>
          </a:prstGeom>
          <a:noFill/>
        </p:spPr>
        <p:txBody>
          <a:bodyPr wrap="square" rtlCol="0">
            <a:spAutoFit/>
          </a:bodyPr>
          <a:lstStyle/>
          <a:p>
            <a:pPr algn="ctr"/>
            <a:r>
              <a:rPr lang="fr-FR" sz="2000" b="1" dirty="0"/>
              <a:t>Rotation des cultures</a:t>
            </a:r>
          </a:p>
        </p:txBody>
      </p:sp>
      <p:sp>
        <p:nvSpPr>
          <p:cNvPr id="22" name="Rectangle 21">
            <a:extLst>
              <a:ext uri="{FF2B5EF4-FFF2-40B4-BE49-F238E27FC236}">
                <a16:creationId xmlns:a16="http://schemas.microsoft.com/office/drawing/2014/main" id="{5F26267A-4F41-42CC-B0FB-7F4DC9E82CAF}"/>
              </a:ext>
            </a:extLst>
          </p:cNvPr>
          <p:cNvSpPr/>
          <p:nvPr/>
        </p:nvSpPr>
        <p:spPr>
          <a:xfrm>
            <a:off x="7677624" y="728924"/>
            <a:ext cx="1468052" cy="677994"/>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8000"/>
                </a:solidFill>
              </a:rPr>
              <a:t>Réduction du risque de salissement par les dicotylédones (2 ans avant retour)</a:t>
            </a:r>
          </a:p>
        </p:txBody>
      </p:sp>
      <p:sp>
        <p:nvSpPr>
          <p:cNvPr id="23" name="Rectangle 22">
            <a:extLst>
              <a:ext uri="{FF2B5EF4-FFF2-40B4-BE49-F238E27FC236}">
                <a16:creationId xmlns:a16="http://schemas.microsoft.com/office/drawing/2014/main" id="{A6A453B1-AAB4-4277-B0A3-B3DD49B74DD3}"/>
              </a:ext>
            </a:extLst>
          </p:cNvPr>
          <p:cNvSpPr/>
          <p:nvPr/>
        </p:nvSpPr>
        <p:spPr>
          <a:xfrm>
            <a:off x="7715424" y="4905486"/>
            <a:ext cx="1267212" cy="634701"/>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8000"/>
                </a:solidFill>
              </a:rPr>
              <a:t>Réduction du risque de salissement par les graminées (2 ans avant retour)</a:t>
            </a:r>
          </a:p>
        </p:txBody>
      </p:sp>
      <p:sp>
        <p:nvSpPr>
          <p:cNvPr id="24" name="Rectangle 23">
            <a:extLst>
              <a:ext uri="{FF2B5EF4-FFF2-40B4-BE49-F238E27FC236}">
                <a16:creationId xmlns:a16="http://schemas.microsoft.com/office/drawing/2014/main" id="{824E1270-09EF-4D95-92CB-B65D20FA82CB}"/>
              </a:ext>
            </a:extLst>
          </p:cNvPr>
          <p:cNvSpPr/>
          <p:nvPr/>
        </p:nvSpPr>
        <p:spPr>
          <a:xfrm>
            <a:off x="5416453" y="2937739"/>
            <a:ext cx="1371622" cy="53369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8000"/>
                </a:solidFill>
              </a:rPr>
              <a:t>Réduction du risque de salissement hiver (2 ans avant retour)</a:t>
            </a:r>
          </a:p>
        </p:txBody>
      </p:sp>
      <p:sp>
        <p:nvSpPr>
          <p:cNvPr id="25" name="Rectangle 24">
            <a:extLst>
              <a:ext uri="{FF2B5EF4-FFF2-40B4-BE49-F238E27FC236}">
                <a16:creationId xmlns:a16="http://schemas.microsoft.com/office/drawing/2014/main" id="{11888E6D-A240-43C5-967F-DBAE03242D40}"/>
              </a:ext>
            </a:extLst>
          </p:cNvPr>
          <p:cNvSpPr/>
          <p:nvPr/>
        </p:nvSpPr>
        <p:spPr>
          <a:xfrm>
            <a:off x="10055710" y="3001300"/>
            <a:ext cx="1371622" cy="53369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8000"/>
                </a:solidFill>
              </a:rPr>
              <a:t>Réduction du risque de salissement été (2 ans avant retour)</a:t>
            </a:r>
          </a:p>
        </p:txBody>
      </p:sp>
      <p:sp>
        <p:nvSpPr>
          <p:cNvPr id="26" name="Rectangle 25">
            <a:extLst>
              <a:ext uri="{FF2B5EF4-FFF2-40B4-BE49-F238E27FC236}">
                <a16:creationId xmlns:a16="http://schemas.microsoft.com/office/drawing/2014/main" id="{9A24D81A-76D2-4748-95EB-0EEA9563CC09}"/>
              </a:ext>
            </a:extLst>
          </p:cNvPr>
          <p:cNvSpPr/>
          <p:nvPr/>
        </p:nvSpPr>
        <p:spPr>
          <a:xfrm>
            <a:off x="7715424" y="1645719"/>
            <a:ext cx="1148877" cy="670328"/>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Suppression des problème de paille, d’azote, de limaces …</a:t>
            </a:r>
          </a:p>
        </p:txBody>
      </p:sp>
    </p:spTree>
    <p:extLst>
      <p:ext uri="{BB962C8B-B14F-4D97-AF65-F5344CB8AC3E}">
        <p14:creationId xmlns:p14="http://schemas.microsoft.com/office/powerpoint/2010/main" val="378520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E34EB92-492B-40A7-8A9C-A5652B1E3478}"/>
              </a:ext>
            </a:extLst>
          </p:cNvPr>
          <p:cNvSpPr>
            <a:spLocks noGrp="1"/>
          </p:cNvSpPr>
          <p:nvPr>
            <p:ph type="ftr" sz="quarter" idx="11"/>
          </p:nvPr>
        </p:nvSpPr>
        <p:spPr>
          <a:xfrm>
            <a:off x="4092575"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7CD7BEF1-9395-4473-B2E0-BDD1A69AD0AD}"/>
              </a:ext>
            </a:extLst>
          </p:cNvPr>
          <p:cNvSpPr>
            <a:spLocks noGrp="1"/>
          </p:cNvSpPr>
          <p:nvPr>
            <p:ph type="sldNum" sz="quarter" idx="12"/>
          </p:nvPr>
        </p:nvSpPr>
        <p:spPr>
          <a:xfrm>
            <a:off x="9202271" y="82550"/>
            <a:ext cx="2743200" cy="365125"/>
          </a:xfrm>
        </p:spPr>
        <p:txBody>
          <a:bodyPr/>
          <a:lstStyle/>
          <a:p>
            <a:fld id="{35EDA842-B766-4C63-B8B3-538762B3ED5C}" type="slidenum">
              <a:rPr lang="fr-FR" smtClean="0"/>
              <a:t>4</a:t>
            </a:fld>
            <a:endParaRPr lang="fr-FR" dirty="0"/>
          </a:p>
        </p:txBody>
      </p:sp>
      <p:sp>
        <p:nvSpPr>
          <p:cNvPr id="4" name="TextBox 3">
            <a:extLst>
              <a:ext uri="{FF2B5EF4-FFF2-40B4-BE49-F238E27FC236}">
                <a16:creationId xmlns:a16="http://schemas.microsoft.com/office/drawing/2014/main" id="{5B01EB03-2FA7-45D0-91B6-0417C24D0D6C}"/>
              </a:ext>
            </a:extLst>
          </p:cNvPr>
          <p:cNvSpPr txBox="1"/>
          <p:nvPr/>
        </p:nvSpPr>
        <p:spPr>
          <a:xfrm>
            <a:off x="3786692" y="979570"/>
            <a:ext cx="8240357" cy="4564949"/>
          </a:xfrm>
          <a:prstGeom prst="rect">
            <a:avLst/>
          </a:prstGeom>
          <a:noFill/>
        </p:spPr>
        <p:txBody>
          <a:bodyPr wrap="square">
            <a:spAutoFit/>
          </a:bodyPr>
          <a:lstStyle/>
          <a:p>
            <a:pPr marL="285750" indent="-285750" fontAlgn="auto">
              <a:spcBef>
                <a:spcPts val="0"/>
              </a:spcBef>
              <a:spcAft>
                <a:spcPts val="0"/>
              </a:spcAft>
              <a:buFont typeface="Arial" pitchFamily="34" charset="0"/>
              <a:buChar char="•"/>
              <a:defRPr/>
            </a:pPr>
            <a:r>
              <a:rPr lang="fr-FR" sz="2200" dirty="0">
                <a:solidFill>
                  <a:srgbClr val="7030A0"/>
                </a:solidFill>
                <a:latin typeface="+mn-lt"/>
                <a:cs typeface="+mn-cs"/>
              </a:rPr>
              <a:t>Environ 400  produits  phytosanitaires sont homologués en France dont une quarantaine  sont largement utilisé  par les agriculteurs.</a:t>
            </a:r>
          </a:p>
          <a:p>
            <a:pPr marL="285750" indent="-285750" fontAlgn="auto">
              <a:spcBef>
                <a:spcPts val="0"/>
              </a:spcBef>
              <a:spcAft>
                <a:spcPts val="0"/>
              </a:spcAft>
              <a:buFont typeface="Arial" pitchFamily="34" charset="0"/>
              <a:buChar char="•"/>
              <a:defRPr/>
            </a:pPr>
            <a:endParaRPr lang="fr-FR" sz="2200" dirty="0">
              <a:solidFill>
                <a:srgbClr val="7030A0"/>
              </a:solidFill>
              <a:latin typeface="+mn-lt"/>
              <a:cs typeface="+mn-cs"/>
            </a:endParaRPr>
          </a:p>
          <a:p>
            <a:pPr marL="285750" indent="-285750" fontAlgn="auto">
              <a:spcBef>
                <a:spcPts val="0"/>
              </a:spcBef>
              <a:spcAft>
                <a:spcPts val="0"/>
              </a:spcAft>
              <a:buFont typeface="Arial" pitchFamily="34" charset="0"/>
              <a:buChar char="•"/>
              <a:defRPr/>
            </a:pPr>
            <a:r>
              <a:rPr lang="fr-FR" sz="2200" dirty="0">
                <a:solidFill>
                  <a:srgbClr val="7030A0"/>
                </a:solidFill>
                <a:latin typeface="+mn-lt"/>
                <a:cs typeface="+mn-cs"/>
              </a:rPr>
              <a:t>Inconvénients divers :</a:t>
            </a:r>
          </a:p>
          <a:p>
            <a:pPr marL="285750" indent="-285750" fontAlgn="auto">
              <a:spcBef>
                <a:spcPts val="0"/>
              </a:spcBef>
              <a:spcAft>
                <a:spcPts val="0"/>
              </a:spcAft>
              <a:buFont typeface="Arial" pitchFamily="34" charset="0"/>
              <a:buChar char="•"/>
              <a:defRPr/>
            </a:pPr>
            <a:endParaRPr lang="fr-FR" sz="2200" dirty="0">
              <a:solidFill>
                <a:srgbClr val="7030A0"/>
              </a:solidFill>
              <a:latin typeface="+mn-lt"/>
              <a:cs typeface="+mn-cs"/>
            </a:endParaRPr>
          </a:p>
          <a:p>
            <a:pPr fontAlgn="auto">
              <a:spcBef>
                <a:spcPts val="0"/>
              </a:spcBef>
              <a:spcAft>
                <a:spcPts val="0"/>
              </a:spcAft>
              <a:defRPr/>
            </a:pPr>
            <a:r>
              <a:rPr lang="fr-FR" sz="2200" dirty="0">
                <a:solidFill>
                  <a:srgbClr val="FF0000"/>
                </a:solidFill>
                <a:latin typeface="+mn-lt"/>
                <a:cs typeface="+mn-cs"/>
              </a:rPr>
              <a:t>-</a:t>
            </a:r>
            <a:r>
              <a:rPr lang="fr-FR" sz="2200" dirty="0">
                <a:solidFill>
                  <a:srgbClr val="7030A0"/>
                </a:solidFill>
                <a:latin typeface="+mn-lt"/>
                <a:cs typeface="+mn-cs"/>
              </a:rPr>
              <a:t> </a:t>
            </a:r>
            <a:r>
              <a:rPr lang="fr-FR" sz="2200" dirty="0">
                <a:solidFill>
                  <a:srgbClr val="FF0000"/>
                </a:solidFill>
                <a:latin typeface="+mn-lt"/>
                <a:cs typeface="+mn-cs"/>
              </a:rPr>
              <a:t>Destruction des auxiliaires et perte de biodiversité ;</a:t>
            </a:r>
          </a:p>
          <a:p>
            <a:pPr fontAlgn="auto">
              <a:spcBef>
                <a:spcPts val="0"/>
              </a:spcBef>
              <a:spcAft>
                <a:spcPts val="0"/>
              </a:spcAft>
              <a:defRPr/>
            </a:pPr>
            <a:endParaRPr lang="fr-FR" sz="2200" dirty="0">
              <a:solidFill>
                <a:srgbClr val="FF0000"/>
              </a:solidFill>
              <a:latin typeface="+mn-lt"/>
              <a:cs typeface="+mn-cs"/>
            </a:endParaRPr>
          </a:p>
          <a:p>
            <a:pPr fontAlgn="auto">
              <a:spcBef>
                <a:spcPts val="0"/>
              </a:spcBef>
              <a:spcAft>
                <a:spcPts val="0"/>
              </a:spcAft>
              <a:defRPr/>
            </a:pPr>
            <a:r>
              <a:rPr lang="fr-FR" sz="2200" dirty="0">
                <a:solidFill>
                  <a:srgbClr val="FF0000"/>
                </a:solidFill>
                <a:latin typeface="+mn-lt"/>
                <a:cs typeface="+mn-cs"/>
              </a:rPr>
              <a:t>- Développement de la résistance chez les parasites à combattre;</a:t>
            </a:r>
          </a:p>
          <a:p>
            <a:pPr marL="285750" indent="-285750" fontAlgn="auto">
              <a:spcBef>
                <a:spcPts val="0"/>
              </a:spcBef>
              <a:spcAft>
                <a:spcPts val="0"/>
              </a:spcAft>
              <a:buFontTx/>
              <a:buChar char="-"/>
              <a:defRPr/>
            </a:pPr>
            <a:endParaRPr lang="fr-FR" sz="2200" dirty="0">
              <a:solidFill>
                <a:srgbClr val="FF0000"/>
              </a:solidFill>
              <a:latin typeface="+mn-lt"/>
              <a:cs typeface="+mn-cs"/>
            </a:endParaRPr>
          </a:p>
          <a:p>
            <a:pPr fontAlgn="auto">
              <a:spcBef>
                <a:spcPts val="0"/>
              </a:spcBef>
              <a:spcAft>
                <a:spcPts val="0"/>
              </a:spcAft>
              <a:defRPr/>
            </a:pPr>
            <a:r>
              <a:rPr lang="fr-FR" sz="2200" dirty="0">
                <a:solidFill>
                  <a:srgbClr val="FF0000"/>
                </a:solidFill>
                <a:latin typeface="+mn-lt"/>
                <a:cs typeface="+mn-cs"/>
              </a:rPr>
              <a:t>-Pollution des eaux de surface et des eux souterraine </a:t>
            </a:r>
          </a:p>
          <a:p>
            <a:pPr fontAlgn="auto">
              <a:spcBef>
                <a:spcPts val="0"/>
              </a:spcBef>
              <a:spcAft>
                <a:spcPts val="0"/>
              </a:spcAft>
              <a:defRPr/>
            </a:pPr>
            <a:endParaRPr lang="fr-FR" sz="2200" dirty="0">
              <a:solidFill>
                <a:srgbClr val="FF0000"/>
              </a:solidFill>
              <a:latin typeface="+mn-lt"/>
              <a:cs typeface="+mn-cs"/>
            </a:endParaRPr>
          </a:p>
          <a:p>
            <a:pPr fontAlgn="auto">
              <a:spcBef>
                <a:spcPts val="0"/>
              </a:spcBef>
              <a:spcAft>
                <a:spcPts val="0"/>
              </a:spcAft>
              <a:defRPr/>
            </a:pPr>
            <a:r>
              <a:rPr lang="fr-FR" sz="2200" dirty="0">
                <a:solidFill>
                  <a:srgbClr val="FF0000"/>
                </a:solidFill>
                <a:latin typeface="+mn-lt"/>
                <a:cs typeface="+mn-cs"/>
              </a:rPr>
              <a:t>- Atteinte à la santé des agriculteurs, et à celle de leurs familles, par une exposition répétée aux résidus chimiques (cancers, Parkinson …)</a:t>
            </a:r>
            <a:endParaRPr lang="fr-FR" sz="2200" dirty="0">
              <a:latin typeface="+mn-lt"/>
              <a:cs typeface="+mn-cs"/>
            </a:endParaRPr>
          </a:p>
        </p:txBody>
      </p:sp>
      <p:sp>
        <p:nvSpPr>
          <p:cNvPr id="5" name="TextBox 4">
            <a:extLst>
              <a:ext uri="{FF2B5EF4-FFF2-40B4-BE49-F238E27FC236}">
                <a16:creationId xmlns:a16="http://schemas.microsoft.com/office/drawing/2014/main" id="{EB840101-C14D-4F76-AB6B-68DAE97660E7}"/>
              </a:ext>
            </a:extLst>
          </p:cNvPr>
          <p:cNvSpPr txBox="1">
            <a:spLocks noChangeArrowheads="1"/>
          </p:cNvSpPr>
          <p:nvPr/>
        </p:nvSpPr>
        <p:spPr bwMode="auto">
          <a:xfrm>
            <a:off x="168508" y="5619750"/>
            <a:ext cx="1167877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dirty="0">
                <a:solidFill>
                  <a:srgbClr val="FF0000"/>
                </a:solidFill>
              </a:rPr>
              <a:t>- Présence de résidus à des concentrations  préjudiciables à la santé du consommateur dans les produits récoltés :  </a:t>
            </a:r>
            <a:r>
              <a:rPr lang="fr-FR" altLang="fr-FR" sz="2000" b="1" u="sng" dirty="0">
                <a:solidFill>
                  <a:srgbClr val="FF0000"/>
                </a:solidFill>
              </a:rPr>
              <a:t>3 millions</a:t>
            </a:r>
            <a:r>
              <a:rPr lang="fr-FR" altLang="fr-FR" u="sng" dirty="0">
                <a:solidFill>
                  <a:srgbClr val="FF0000"/>
                </a:solidFill>
              </a:rPr>
              <a:t> d’</a:t>
            </a:r>
            <a:r>
              <a:rPr lang="fr-FR" altLang="fr-FR" sz="2000" b="1" u="sng" dirty="0">
                <a:solidFill>
                  <a:srgbClr val="FF0000"/>
                </a:solidFill>
              </a:rPr>
              <a:t>empoisonnements</a:t>
            </a:r>
            <a:r>
              <a:rPr lang="fr-FR" altLang="fr-FR" u="sng" dirty="0">
                <a:solidFill>
                  <a:srgbClr val="FF0000"/>
                </a:solidFill>
              </a:rPr>
              <a:t> </a:t>
            </a:r>
            <a:r>
              <a:rPr lang="fr-FR" altLang="fr-FR" dirty="0">
                <a:solidFill>
                  <a:srgbClr val="FF0000"/>
                </a:solidFill>
              </a:rPr>
              <a:t>par an dans le monde par les pesticides avec </a:t>
            </a:r>
            <a:r>
              <a:rPr lang="fr-FR" altLang="fr-FR" sz="2000" b="1" u="sng" dirty="0">
                <a:solidFill>
                  <a:srgbClr val="FF0000"/>
                </a:solidFill>
              </a:rPr>
              <a:t>220 000 morts au total</a:t>
            </a:r>
            <a:r>
              <a:rPr lang="fr-FR" altLang="fr-FR" sz="2000" b="1" dirty="0">
                <a:solidFill>
                  <a:srgbClr val="FF0000"/>
                </a:solidFill>
              </a:rPr>
              <a:t>, </a:t>
            </a:r>
            <a:r>
              <a:rPr lang="fr-FR" altLang="fr-FR" dirty="0">
                <a:solidFill>
                  <a:srgbClr val="FF0000"/>
                </a:solidFill>
              </a:rPr>
              <a:t>chiffres officiels de l’Organisation Mondiale de la Santé (OMS).</a:t>
            </a:r>
          </a:p>
        </p:txBody>
      </p:sp>
      <p:sp>
        <p:nvSpPr>
          <p:cNvPr id="6" name="TextBox 6">
            <a:extLst>
              <a:ext uri="{FF2B5EF4-FFF2-40B4-BE49-F238E27FC236}">
                <a16:creationId xmlns:a16="http://schemas.microsoft.com/office/drawing/2014/main" id="{CE4A7E14-140B-41D6-B5BC-6FFDE7012F85}"/>
              </a:ext>
            </a:extLst>
          </p:cNvPr>
          <p:cNvSpPr txBox="1">
            <a:spLocks noChangeArrowheads="1"/>
          </p:cNvSpPr>
          <p:nvPr/>
        </p:nvSpPr>
        <p:spPr bwMode="auto">
          <a:xfrm>
            <a:off x="468313" y="2600324"/>
            <a:ext cx="2595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a:solidFill>
                  <a:schemeClr val="tx2"/>
                </a:solidFill>
              </a:rPr>
              <a:t>Lutte chimique </a:t>
            </a:r>
          </a:p>
        </p:txBody>
      </p:sp>
      <p:pic>
        <p:nvPicPr>
          <p:cNvPr id="7" name="Picture 2">
            <a:extLst>
              <a:ext uri="{FF2B5EF4-FFF2-40B4-BE49-F238E27FC236}">
                <a16:creationId xmlns:a16="http://schemas.microsoft.com/office/drawing/2014/main" id="{6A7B0928-E84F-4768-BE07-6474228B8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42" y="3427412"/>
            <a:ext cx="326231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C579D9CF-A5BB-422D-853C-3B4AB0826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5113"/>
            <a:ext cx="32512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B7B2B97-8FAE-4651-BFC5-4BAE1ABFA016}"/>
              </a:ext>
            </a:extLst>
          </p:cNvPr>
          <p:cNvSpPr/>
          <p:nvPr/>
        </p:nvSpPr>
        <p:spPr>
          <a:xfrm>
            <a:off x="3786692" y="311705"/>
            <a:ext cx="3151184" cy="461665"/>
          </a:xfrm>
          <a:prstGeom prst="rect">
            <a:avLst/>
          </a:prstGeom>
        </p:spPr>
        <p:txBody>
          <a:bodyPr wrap="none">
            <a:spAutoFit/>
          </a:bodyPr>
          <a:lstStyle/>
          <a:p>
            <a:r>
              <a:rPr lang="fr-FR" sz="2400" b="1" dirty="0">
                <a:solidFill>
                  <a:srgbClr val="7030A0"/>
                </a:solidFill>
              </a:rPr>
              <a:t>2. Problèmes sanitaires</a:t>
            </a:r>
          </a:p>
        </p:txBody>
      </p:sp>
      <p:sp>
        <p:nvSpPr>
          <p:cNvPr id="11" name="ZoneTexte 10">
            <a:extLst>
              <a:ext uri="{FF2B5EF4-FFF2-40B4-BE49-F238E27FC236}">
                <a16:creationId xmlns:a16="http://schemas.microsoft.com/office/drawing/2014/main" id="{A6A0A25E-CD16-4CE7-9CBC-ECC4C799517B}"/>
              </a:ext>
            </a:extLst>
          </p:cNvPr>
          <p:cNvSpPr txBox="1"/>
          <p:nvPr/>
        </p:nvSpPr>
        <p:spPr>
          <a:xfrm>
            <a:off x="7816985" y="61260"/>
            <a:ext cx="3375932" cy="830997"/>
          </a:xfrm>
          <a:prstGeom prst="rect">
            <a:avLst/>
          </a:prstGeom>
          <a:noFill/>
        </p:spPr>
        <p:txBody>
          <a:bodyPr wrap="square" rtlCol="0">
            <a:spAutoFit/>
          </a:bodyPr>
          <a:lstStyle/>
          <a:p>
            <a:r>
              <a:rPr lang="fr-FR" sz="1200" dirty="0">
                <a:solidFill>
                  <a:srgbClr val="7030A0"/>
                </a:solidFill>
              </a:rPr>
              <a:t>Source : </a:t>
            </a:r>
            <a:r>
              <a:rPr lang="fr-FR" sz="1200" i="1" dirty="0">
                <a:solidFill>
                  <a:srgbClr val="7030A0"/>
                </a:solidFill>
              </a:rPr>
              <a:t>Proposition de l’adoption de l’agriculture microbiologique  en Algérie, dans le but de protéger les cultures agricoles contre les maladies fongique</a:t>
            </a:r>
            <a:r>
              <a:rPr lang="fr-FR" sz="1200" dirty="0">
                <a:solidFill>
                  <a:srgbClr val="7030A0"/>
                </a:solidFill>
              </a:rPr>
              <a:t>, Asma Ait Kaki, </a:t>
            </a:r>
            <a:r>
              <a:rPr lang="fr-FR" sz="1200" dirty="0">
                <a:solidFill>
                  <a:srgbClr val="7030A0"/>
                </a:solidFill>
                <a:hlinkClick r:id="rId4"/>
              </a:rPr>
              <a:t>http://slideplayer.fr/slide/3174185/</a:t>
            </a:r>
            <a:r>
              <a:rPr lang="fr-FR" sz="1200" dirty="0">
                <a:solidFill>
                  <a:srgbClr val="7030A0"/>
                </a:solidFill>
              </a:rPr>
              <a:t>  </a:t>
            </a:r>
          </a:p>
        </p:txBody>
      </p:sp>
    </p:spTree>
    <p:extLst>
      <p:ext uri="{BB962C8B-B14F-4D97-AF65-F5344CB8AC3E}">
        <p14:creationId xmlns:p14="http://schemas.microsoft.com/office/powerpoint/2010/main" val="28689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0F296AF-5356-4799-8B5D-93D6AE6FA28D}"/>
              </a:ext>
            </a:extLst>
          </p:cNvPr>
          <p:cNvSpPr>
            <a:spLocks noGrp="1"/>
          </p:cNvSpPr>
          <p:nvPr>
            <p:ph type="ftr" sz="quarter" idx="11"/>
          </p:nvPr>
        </p:nvSpPr>
        <p:spPr>
          <a:xfrm>
            <a:off x="4652458" y="6535478"/>
            <a:ext cx="2505635" cy="342618"/>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51599DF7-18C1-4FC7-B301-0A847B60BF5E}"/>
              </a:ext>
            </a:extLst>
          </p:cNvPr>
          <p:cNvSpPr>
            <a:spLocks noGrp="1"/>
          </p:cNvSpPr>
          <p:nvPr>
            <p:ph type="sldNum" sz="quarter" idx="12"/>
          </p:nvPr>
        </p:nvSpPr>
        <p:spPr>
          <a:xfrm>
            <a:off x="220165" y="657225"/>
            <a:ext cx="434788" cy="374463"/>
          </a:xfrm>
        </p:spPr>
        <p:txBody>
          <a:bodyPr/>
          <a:lstStyle/>
          <a:p>
            <a:fld id="{35EDA842-B766-4C63-B8B3-538762B3ED5C}" type="slidenum">
              <a:rPr lang="fr-FR" smtClean="0"/>
              <a:t>40</a:t>
            </a:fld>
            <a:endParaRPr lang="fr-FR" dirty="0"/>
          </a:p>
        </p:txBody>
      </p:sp>
      <p:sp>
        <p:nvSpPr>
          <p:cNvPr id="4" name="TextBox 3">
            <a:extLst>
              <a:ext uri="{FF2B5EF4-FFF2-40B4-BE49-F238E27FC236}">
                <a16:creationId xmlns:a16="http://schemas.microsoft.com/office/drawing/2014/main" id="{37976790-8BD3-45B9-B4B7-1FE73FC9EB1F}"/>
              </a:ext>
            </a:extLst>
          </p:cNvPr>
          <p:cNvSpPr txBox="1">
            <a:spLocks noChangeArrowheads="1"/>
          </p:cNvSpPr>
          <p:nvPr/>
        </p:nvSpPr>
        <p:spPr bwMode="auto">
          <a:xfrm>
            <a:off x="295648" y="162145"/>
            <a:ext cx="64171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dirty="0">
                <a:solidFill>
                  <a:srgbClr val="002060"/>
                </a:solidFill>
              </a:rPr>
              <a:t>Adoption de techniques culturales favorables (suite …)</a:t>
            </a:r>
          </a:p>
        </p:txBody>
      </p:sp>
      <p:pic>
        <p:nvPicPr>
          <p:cNvPr id="6" name="Image 5" descr="Une image contenant herbe, extérieur, ciel, arbre&#10;&#10;Description générée avec un niveau de confiance très élevé">
            <a:extLst>
              <a:ext uri="{FF2B5EF4-FFF2-40B4-BE49-F238E27FC236}">
                <a16:creationId xmlns:a16="http://schemas.microsoft.com/office/drawing/2014/main" id="{DEBA4535-9B54-4AC6-8C6F-8807DE6FE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807" y="4204784"/>
            <a:ext cx="2466975" cy="1847850"/>
          </a:xfrm>
          <a:prstGeom prst="rect">
            <a:avLst/>
          </a:prstGeom>
        </p:spPr>
      </p:pic>
      <p:pic>
        <p:nvPicPr>
          <p:cNvPr id="8" name="Image 7" descr="Une image contenant arbre, extérieur, herbe, ciel&#10;&#10;Description générée avec un niveau de confiance très élevé">
            <a:extLst>
              <a:ext uri="{FF2B5EF4-FFF2-40B4-BE49-F238E27FC236}">
                <a16:creationId xmlns:a16="http://schemas.microsoft.com/office/drawing/2014/main" id="{FA4ADBC4-FB2C-4973-ADAB-8F0847828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31" y="4204784"/>
            <a:ext cx="2466975" cy="1847850"/>
          </a:xfrm>
          <a:prstGeom prst="rect">
            <a:avLst/>
          </a:prstGeom>
        </p:spPr>
      </p:pic>
      <p:pic>
        <p:nvPicPr>
          <p:cNvPr id="10" name="Image 9" descr="Une image contenant herbe, arbre, extérieur, ciel&#10;&#10;Description générée avec un niveau de confiance très élevé">
            <a:extLst>
              <a:ext uri="{FF2B5EF4-FFF2-40B4-BE49-F238E27FC236}">
                <a16:creationId xmlns:a16="http://schemas.microsoft.com/office/drawing/2014/main" id="{4E5F3C30-2E28-48B6-BEB1-2C91F9AFB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002" y="141035"/>
            <a:ext cx="2619375" cy="1743075"/>
          </a:xfrm>
          <a:prstGeom prst="rect">
            <a:avLst/>
          </a:prstGeom>
        </p:spPr>
      </p:pic>
      <p:pic>
        <p:nvPicPr>
          <p:cNvPr id="12" name="Image 11" descr="Une image contenant herbe, extérieur, ciel, arbre&#10;&#10;Description générée avec un niveau de confiance très élevé">
            <a:extLst>
              <a:ext uri="{FF2B5EF4-FFF2-40B4-BE49-F238E27FC236}">
                <a16:creationId xmlns:a16="http://schemas.microsoft.com/office/drawing/2014/main" id="{40BAD398-5776-4653-8118-108C32C88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2284" y="83781"/>
            <a:ext cx="2466975" cy="1847850"/>
          </a:xfrm>
          <a:prstGeom prst="rect">
            <a:avLst/>
          </a:prstGeom>
        </p:spPr>
      </p:pic>
      <p:pic>
        <p:nvPicPr>
          <p:cNvPr id="14" name="Image 13">
            <a:extLst>
              <a:ext uri="{FF2B5EF4-FFF2-40B4-BE49-F238E27FC236}">
                <a16:creationId xmlns:a16="http://schemas.microsoft.com/office/drawing/2014/main" id="{03CEF866-8B31-4DA4-8A6B-C63321562E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2242" y="730763"/>
            <a:ext cx="3495675" cy="1304925"/>
          </a:xfrm>
          <a:prstGeom prst="rect">
            <a:avLst/>
          </a:prstGeom>
        </p:spPr>
      </p:pic>
      <p:pic>
        <p:nvPicPr>
          <p:cNvPr id="16" name="Image 15" descr="Une image contenant herbe, ciel, extérieur, nature&#10;&#10;Description générée avec un niveau de confiance très élevé">
            <a:extLst>
              <a:ext uri="{FF2B5EF4-FFF2-40B4-BE49-F238E27FC236}">
                <a16:creationId xmlns:a16="http://schemas.microsoft.com/office/drawing/2014/main" id="{0B5FF8AF-D841-46FB-B701-C07ABB3ED1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2807" y="2174251"/>
            <a:ext cx="2466975" cy="1847850"/>
          </a:xfrm>
          <a:prstGeom prst="rect">
            <a:avLst/>
          </a:prstGeom>
        </p:spPr>
      </p:pic>
      <p:pic>
        <p:nvPicPr>
          <p:cNvPr id="18" name="Image 17" descr="Une image contenant ciel, herbe, extérieur, route&#10;&#10;Description générée avec un niveau de confiance très élevé">
            <a:extLst>
              <a:ext uri="{FF2B5EF4-FFF2-40B4-BE49-F238E27FC236}">
                <a16:creationId xmlns:a16="http://schemas.microsoft.com/office/drawing/2014/main" id="{2B1DC609-73E5-46A0-AF5E-E0BB710EC7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559" y="2174251"/>
            <a:ext cx="2476500" cy="1847850"/>
          </a:xfrm>
          <a:prstGeom prst="rect">
            <a:avLst/>
          </a:prstGeom>
        </p:spPr>
      </p:pic>
      <p:sp>
        <p:nvSpPr>
          <p:cNvPr id="19" name="ZoneTexte 18">
            <a:extLst>
              <a:ext uri="{FF2B5EF4-FFF2-40B4-BE49-F238E27FC236}">
                <a16:creationId xmlns:a16="http://schemas.microsoft.com/office/drawing/2014/main" id="{B684281C-A36C-41D1-903D-371786D239B4}"/>
              </a:ext>
            </a:extLst>
          </p:cNvPr>
          <p:cNvSpPr txBox="1"/>
          <p:nvPr/>
        </p:nvSpPr>
        <p:spPr>
          <a:xfrm>
            <a:off x="276110" y="6061304"/>
            <a:ext cx="5511419" cy="707886"/>
          </a:xfrm>
          <a:prstGeom prst="rect">
            <a:avLst/>
          </a:prstGeom>
          <a:noFill/>
        </p:spPr>
        <p:txBody>
          <a:bodyPr wrap="square" rtlCol="0">
            <a:spAutoFit/>
          </a:bodyPr>
          <a:lstStyle/>
          <a:p>
            <a:pPr algn="ctr"/>
            <a:r>
              <a:rPr lang="fr-FR" sz="2000" b="1" dirty="0"/>
              <a:t>Restaurer les haies entre les champs ou cultures.</a:t>
            </a:r>
          </a:p>
          <a:p>
            <a:pPr algn="ctr"/>
            <a:r>
              <a:rPr lang="fr-FR" sz="2000" b="1" dirty="0"/>
              <a:t>Haies libres, haies champêtres</a:t>
            </a:r>
          </a:p>
        </p:txBody>
      </p:sp>
      <p:sp>
        <p:nvSpPr>
          <p:cNvPr id="20" name="ZoneTexte 19">
            <a:extLst>
              <a:ext uri="{FF2B5EF4-FFF2-40B4-BE49-F238E27FC236}">
                <a16:creationId xmlns:a16="http://schemas.microsoft.com/office/drawing/2014/main" id="{67CB1330-7F06-4A81-B5CF-140702290034}"/>
              </a:ext>
            </a:extLst>
          </p:cNvPr>
          <p:cNvSpPr txBox="1"/>
          <p:nvPr/>
        </p:nvSpPr>
        <p:spPr>
          <a:xfrm>
            <a:off x="6318939" y="1974952"/>
            <a:ext cx="5663846" cy="400110"/>
          </a:xfrm>
          <a:prstGeom prst="rect">
            <a:avLst/>
          </a:prstGeom>
          <a:noFill/>
        </p:spPr>
        <p:txBody>
          <a:bodyPr wrap="square" rtlCol="0">
            <a:spAutoFit/>
          </a:bodyPr>
          <a:lstStyle/>
          <a:p>
            <a:pPr algn="ctr"/>
            <a:r>
              <a:rPr lang="fr-FR" sz="2000" b="1" dirty="0"/>
              <a:t>Agroforesterie : plantes des arbres dans les champs</a:t>
            </a:r>
          </a:p>
        </p:txBody>
      </p:sp>
      <p:sp>
        <p:nvSpPr>
          <p:cNvPr id="21" name="ZoneTexte 20">
            <a:extLst>
              <a:ext uri="{FF2B5EF4-FFF2-40B4-BE49-F238E27FC236}">
                <a16:creationId xmlns:a16="http://schemas.microsoft.com/office/drawing/2014/main" id="{1511D772-7824-4347-9B60-DF25EEC3D4DD}"/>
              </a:ext>
            </a:extLst>
          </p:cNvPr>
          <p:cNvSpPr txBox="1"/>
          <p:nvPr/>
        </p:nvSpPr>
        <p:spPr>
          <a:xfrm>
            <a:off x="5753890" y="5515480"/>
            <a:ext cx="6503912" cy="1015663"/>
          </a:xfrm>
          <a:prstGeom prst="rect">
            <a:avLst/>
          </a:prstGeom>
          <a:noFill/>
        </p:spPr>
        <p:txBody>
          <a:bodyPr wrap="square" rtlCol="0">
            <a:spAutoFit/>
          </a:bodyPr>
          <a:lstStyle/>
          <a:p>
            <a:pPr algn="ctr"/>
            <a:r>
              <a:rPr lang="fr-FR" sz="2000" b="1" dirty="0"/>
              <a:t>Cultures associées, associant des plantes compagnes attractives ou répulsives des insectes ravageurs (répulsives : tanaisie, rose d’Inde, Attractives : Miscanthus …)</a:t>
            </a:r>
          </a:p>
        </p:txBody>
      </p:sp>
      <p:pic>
        <p:nvPicPr>
          <p:cNvPr id="22" name="Image 4" descr="220px-Association_potager.png">
            <a:extLst>
              <a:ext uri="{FF2B5EF4-FFF2-40B4-BE49-F238E27FC236}">
                <a16:creationId xmlns:a16="http://schemas.microsoft.com/office/drawing/2014/main" id="{389EDDED-D224-4EC6-8517-520BE91D5A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9115" y="2845048"/>
            <a:ext cx="2483710" cy="18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a:extLst>
              <a:ext uri="{FF2B5EF4-FFF2-40B4-BE49-F238E27FC236}">
                <a16:creationId xmlns:a16="http://schemas.microsoft.com/office/drawing/2014/main" id="{E305E7C3-6436-4F15-941B-0B1DAFAF671E}"/>
              </a:ext>
            </a:extLst>
          </p:cNvPr>
          <p:cNvSpPr txBox="1"/>
          <p:nvPr/>
        </p:nvSpPr>
        <p:spPr>
          <a:xfrm>
            <a:off x="5787529" y="4760874"/>
            <a:ext cx="3259567" cy="830997"/>
          </a:xfrm>
          <a:prstGeom prst="rect">
            <a:avLst/>
          </a:prstGeom>
          <a:noFill/>
        </p:spPr>
        <p:txBody>
          <a:bodyPr wrap="square">
            <a:spAutoFit/>
          </a:bodyPr>
          <a:lstStyle/>
          <a:p>
            <a:pPr algn="ctr" eaLnBrk="1" hangingPunct="1">
              <a:defRPr/>
            </a:pPr>
            <a:r>
              <a:rPr lang="fr-FR" sz="1200" dirty="0">
                <a:solidFill>
                  <a:srgbClr val="7030A0"/>
                </a:solidFill>
                <a:latin typeface="Arial" panose="020B0604020202020204" pitchFamily="34" charset="0"/>
                <a:cs typeface="Arial" panose="020B0604020202020204" pitchFamily="34" charset="0"/>
              </a:rPr>
              <a:t>Association végétale bénéfique : les </a:t>
            </a:r>
            <a:r>
              <a:rPr lang="fr-FR" sz="1200" dirty="0">
                <a:solidFill>
                  <a:srgbClr val="7030A0"/>
                </a:solidFill>
                <a:latin typeface="Arial" panose="020B0604020202020204" pitchFamily="34" charset="0"/>
                <a:cs typeface="Arial" panose="020B0604020202020204" pitchFamily="34" charset="0"/>
                <a:hlinkClick r:id="rId10" tooltip="Œillet d'Inde"/>
              </a:rPr>
              <a:t>œillets d'Inde</a:t>
            </a:r>
            <a:r>
              <a:rPr lang="fr-FR" sz="1200" dirty="0">
                <a:solidFill>
                  <a:srgbClr val="7030A0"/>
                </a:solidFill>
                <a:latin typeface="Arial" panose="020B0604020202020204" pitchFamily="34" charset="0"/>
                <a:cs typeface="Arial" panose="020B0604020202020204" pitchFamily="34" charset="0"/>
              </a:rPr>
              <a:t> protègent les tomates des attaques parasitaires, source : Compagnonnage végétal, Wikipedia</a:t>
            </a:r>
          </a:p>
        </p:txBody>
      </p:sp>
      <p:pic>
        <p:nvPicPr>
          <p:cNvPr id="24" name="Image 23">
            <a:extLst>
              <a:ext uri="{FF2B5EF4-FFF2-40B4-BE49-F238E27FC236}">
                <a16:creationId xmlns:a16="http://schemas.microsoft.com/office/drawing/2014/main" id="{D26D67C9-2CF6-4852-9F17-B0FF74F22586}"/>
              </a:ext>
            </a:extLst>
          </p:cNvPr>
          <p:cNvPicPr>
            <a:picLocks noChangeAspect="1"/>
          </p:cNvPicPr>
          <p:nvPr/>
        </p:nvPicPr>
        <p:blipFill>
          <a:blip r:embed="rId11"/>
          <a:stretch>
            <a:fillRect/>
          </a:stretch>
        </p:blipFill>
        <p:spPr>
          <a:xfrm>
            <a:off x="9032159" y="2757343"/>
            <a:ext cx="3048000" cy="2085975"/>
          </a:xfrm>
          <a:prstGeom prst="rect">
            <a:avLst/>
          </a:prstGeom>
        </p:spPr>
      </p:pic>
      <p:sp>
        <p:nvSpPr>
          <p:cNvPr id="25" name="ZoneTexte 24">
            <a:extLst>
              <a:ext uri="{FF2B5EF4-FFF2-40B4-BE49-F238E27FC236}">
                <a16:creationId xmlns:a16="http://schemas.microsoft.com/office/drawing/2014/main" id="{2F83AC47-EF20-4753-889E-C487676A670A}"/>
              </a:ext>
            </a:extLst>
          </p:cNvPr>
          <p:cNvSpPr txBox="1"/>
          <p:nvPr/>
        </p:nvSpPr>
        <p:spPr>
          <a:xfrm>
            <a:off x="9080735" y="4960532"/>
            <a:ext cx="2938825" cy="276999"/>
          </a:xfrm>
          <a:prstGeom prst="rect">
            <a:avLst/>
          </a:prstGeom>
          <a:noFill/>
        </p:spPr>
        <p:txBody>
          <a:bodyPr wrap="square" rtlCol="0">
            <a:spAutoFit/>
          </a:bodyPr>
          <a:lstStyle/>
          <a:p>
            <a:pPr algn="ctr"/>
            <a:r>
              <a:rPr lang="fr-FR" sz="1200" dirty="0">
                <a:solidFill>
                  <a:srgbClr val="7030A0"/>
                </a:solidFill>
              </a:rPr>
              <a:t>Source : Plantes compagnes au potager bio.</a:t>
            </a:r>
          </a:p>
        </p:txBody>
      </p:sp>
    </p:spTree>
    <p:extLst>
      <p:ext uri="{BB962C8B-B14F-4D97-AF65-F5344CB8AC3E}">
        <p14:creationId xmlns:p14="http://schemas.microsoft.com/office/powerpoint/2010/main" val="3523880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ED9C3DE-6368-4CDB-9B50-2A1EE83C23DB}"/>
              </a:ext>
            </a:extLst>
          </p:cNvPr>
          <p:cNvSpPr>
            <a:spLocks noGrp="1"/>
          </p:cNvSpPr>
          <p:nvPr>
            <p:ph type="ftr" sz="quarter" idx="11"/>
          </p:nvPr>
        </p:nvSpPr>
        <p:spPr>
          <a:xfrm>
            <a:off x="5792993" y="6492875"/>
            <a:ext cx="2817607"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B1B6772-B2B6-420E-8A08-B95D4D2CD0C3}"/>
              </a:ext>
            </a:extLst>
          </p:cNvPr>
          <p:cNvSpPr>
            <a:spLocks noGrp="1"/>
          </p:cNvSpPr>
          <p:nvPr>
            <p:ph type="sldNum" sz="quarter" idx="12"/>
          </p:nvPr>
        </p:nvSpPr>
        <p:spPr>
          <a:xfrm>
            <a:off x="11317045" y="162145"/>
            <a:ext cx="477818" cy="400110"/>
          </a:xfrm>
        </p:spPr>
        <p:txBody>
          <a:bodyPr/>
          <a:lstStyle/>
          <a:p>
            <a:fld id="{35EDA842-B766-4C63-B8B3-538762B3ED5C}" type="slidenum">
              <a:rPr lang="fr-FR" smtClean="0"/>
              <a:t>41</a:t>
            </a:fld>
            <a:endParaRPr lang="fr-FR"/>
          </a:p>
        </p:txBody>
      </p:sp>
      <p:sp>
        <p:nvSpPr>
          <p:cNvPr id="4" name="TextBox 3">
            <a:extLst>
              <a:ext uri="{FF2B5EF4-FFF2-40B4-BE49-F238E27FC236}">
                <a16:creationId xmlns:a16="http://schemas.microsoft.com/office/drawing/2014/main" id="{A115A73E-B8CF-4512-BF2D-970BAC19E212}"/>
              </a:ext>
            </a:extLst>
          </p:cNvPr>
          <p:cNvSpPr txBox="1">
            <a:spLocks noChangeArrowheads="1"/>
          </p:cNvSpPr>
          <p:nvPr/>
        </p:nvSpPr>
        <p:spPr bwMode="auto">
          <a:xfrm>
            <a:off x="295648" y="162145"/>
            <a:ext cx="64171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dirty="0">
                <a:solidFill>
                  <a:srgbClr val="002060"/>
                </a:solidFill>
              </a:rPr>
              <a:t>Adoption de techniques culturales favorables (suite …)</a:t>
            </a:r>
          </a:p>
        </p:txBody>
      </p:sp>
      <p:sp>
        <p:nvSpPr>
          <p:cNvPr id="5" name="ZoneTexte 4">
            <a:extLst>
              <a:ext uri="{FF2B5EF4-FFF2-40B4-BE49-F238E27FC236}">
                <a16:creationId xmlns:a16="http://schemas.microsoft.com/office/drawing/2014/main" id="{FD87D83D-9165-48AE-B3E2-C04B2A21D930}"/>
              </a:ext>
            </a:extLst>
          </p:cNvPr>
          <p:cNvSpPr txBox="1"/>
          <p:nvPr/>
        </p:nvSpPr>
        <p:spPr>
          <a:xfrm>
            <a:off x="295648" y="688489"/>
            <a:ext cx="11499215" cy="461665"/>
          </a:xfrm>
          <a:prstGeom prst="rect">
            <a:avLst/>
          </a:prstGeom>
          <a:noFill/>
        </p:spPr>
        <p:txBody>
          <a:bodyPr wrap="square" rtlCol="0">
            <a:spAutoFit/>
          </a:bodyPr>
          <a:lstStyle/>
          <a:p>
            <a:r>
              <a:rPr lang="fr-FR" sz="2400" b="1" dirty="0">
                <a:solidFill>
                  <a:srgbClr val="002060"/>
                </a:solidFill>
              </a:rPr>
              <a:t>La mycorhization</a:t>
            </a:r>
            <a:r>
              <a:rPr lang="fr-FR" sz="2400" dirty="0">
                <a:solidFill>
                  <a:srgbClr val="002060"/>
                </a:solidFill>
              </a:rPr>
              <a:t>, surtout valable pour l’arboriculture fruitière et la sylviculture.</a:t>
            </a:r>
          </a:p>
        </p:txBody>
      </p:sp>
      <p:sp>
        <p:nvSpPr>
          <p:cNvPr id="6" name="Rectangle 5">
            <a:extLst>
              <a:ext uri="{FF2B5EF4-FFF2-40B4-BE49-F238E27FC236}">
                <a16:creationId xmlns:a16="http://schemas.microsoft.com/office/drawing/2014/main" id="{77719D87-E49E-4031-AD8E-1067BF5CAB0E}"/>
              </a:ext>
            </a:extLst>
          </p:cNvPr>
          <p:cNvSpPr/>
          <p:nvPr/>
        </p:nvSpPr>
        <p:spPr>
          <a:xfrm>
            <a:off x="295648" y="1184056"/>
            <a:ext cx="11666856" cy="1754326"/>
          </a:xfrm>
          <a:prstGeom prst="rect">
            <a:avLst/>
          </a:prstGeom>
        </p:spPr>
        <p:txBody>
          <a:bodyPr wrap="square">
            <a:spAutoFit/>
          </a:bodyPr>
          <a:lstStyle/>
          <a:p>
            <a:pPr marL="45720" algn="just" eaLnBrk="0" fontAlgn="base" hangingPunct="0"/>
            <a:r>
              <a:rPr lang="fr-FR" sz="2400" spc="20" dirty="0">
                <a:latin typeface="Arial" panose="020B0604020202020204" pitchFamily="34" charset="0"/>
                <a:ea typeface="Times New Roman" panose="02020603050405020304" pitchFamily="18" charset="0"/>
                <a:cs typeface="Arial" panose="020B0604020202020204" pitchFamily="34" charset="0"/>
              </a:rPr>
              <a:t>Les racines des végétaux cultivés sont colonisées par des champignons.</a:t>
            </a:r>
            <a:endParaRPr lang="fr-FR" sz="2400" dirty="0">
              <a:latin typeface="Arial" panose="020B0604020202020204" pitchFamily="34" charset="0"/>
              <a:ea typeface="Times New Roman" panose="02020603050405020304" pitchFamily="18" charset="0"/>
              <a:cs typeface="Arial" panose="020B0604020202020204" pitchFamily="34" charset="0"/>
            </a:endParaRPr>
          </a:p>
          <a:p>
            <a:pPr algn="just"/>
            <a:r>
              <a:rPr lang="fr-FR" sz="2400" dirty="0">
                <a:latin typeface="Arial" panose="020B0604020202020204" pitchFamily="34" charset="0"/>
                <a:ea typeface="Times New Roman" panose="02020603050405020304" pitchFamily="18" charset="0"/>
                <a:cs typeface="Arial" panose="020B0604020202020204" pitchFamily="34" charset="0"/>
              </a:rPr>
              <a:t>Ces mycorhizes améliorent la prospection racinaire des cultures grâce à leur propre réseau racinaire joint à celui de la culture, elles augmentent considérablement le volume de terre explorée par les racines.</a:t>
            </a:r>
          </a:p>
          <a:p>
            <a:pPr algn="just"/>
            <a:r>
              <a:rPr lang="fr-FR" sz="1200" dirty="0">
                <a:latin typeface="Arial" panose="020B0604020202020204" pitchFamily="34" charset="0"/>
                <a:ea typeface="Times New Roman" panose="02020603050405020304" pitchFamily="18" charset="0"/>
                <a:cs typeface="Arial" panose="020B0604020202020204" pitchFamily="34" charset="0"/>
              </a:rPr>
              <a:t>(Source : AFPA, Rivesaltes, Perpignan).</a:t>
            </a:r>
          </a:p>
        </p:txBody>
      </p:sp>
      <p:pic>
        <p:nvPicPr>
          <p:cNvPr id="7" name="Image 6">
            <a:extLst>
              <a:ext uri="{FF2B5EF4-FFF2-40B4-BE49-F238E27FC236}">
                <a16:creationId xmlns:a16="http://schemas.microsoft.com/office/drawing/2014/main" id="{402DB9F8-B835-4C95-86AF-A66AF18F5539}"/>
              </a:ext>
            </a:extLst>
          </p:cNvPr>
          <p:cNvPicPr/>
          <p:nvPr/>
        </p:nvPicPr>
        <p:blipFill>
          <a:blip r:embed="rId2"/>
          <a:stretch>
            <a:fillRect/>
          </a:stretch>
        </p:blipFill>
        <p:spPr>
          <a:xfrm>
            <a:off x="198793" y="3064617"/>
            <a:ext cx="6772275" cy="3152775"/>
          </a:xfrm>
          <a:prstGeom prst="rect">
            <a:avLst/>
          </a:prstGeom>
        </p:spPr>
      </p:pic>
      <p:pic>
        <p:nvPicPr>
          <p:cNvPr id="8" name="Image 7" descr="_Pic15">
            <a:extLst>
              <a:ext uri="{FF2B5EF4-FFF2-40B4-BE49-F238E27FC236}">
                <a16:creationId xmlns:a16="http://schemas.microsoft.com/office/drawing/2014/main" id="{9A511F51-FDA9-4822-9410-A077CE3D1C3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825" y="3125638"/>
            <a:ext cx="3848100" cy="2533650"/>
          </a:xfrm>
          <a:prstGeom prst="rect">
            <a:avLst/>
          </a:prstGeom>
          <a:noFill/>
          <a:ln>
            <a:noFill/>
          </a:ln>
        </p:spPr>
      </p:pic>
      <p:sp>
        <p:nvSpPr>
          <p:cNvPr id="9" name="Rectangle 8">
            <a:extLst>
              <a:ext uri="{FF2B5EF4-FFF2-40B4-BE49-F238E27FC236}">
                <a16:creationId xmlns:a16="http://schemas.microsoft.com/office/drawing/2014/main" id="{A86DC976-EA77-4D30-872D-BB7275A27C40}"/>
              </a:ext>
            </a:extLst>
          </p:cNvPr>
          <p:cNvSpPr/>
          <p:nvPr/>
        </p:nvSpPr>
        <p:spPr>
          <a:xfrm>
            <a:off x="7535509" y="5659288"/>
            <a:ext cx="3840480" cy="646331"/>
          </a:xfrm>
          <a:prstGeom prst="rect">
            <a:avLst/>
          </a:prstGeom>
        </p:spPr>
        <p:txBody>
          <a:bodyPr wrap="square">
            <a:spAutoFit/>
          </a:bodyPr>
          <a:lstStyle/>
          <a:p>
            <a:pPr algn="ctr" eaLnBrk="0" fontAlgn="base" hangingPunct="0">
              <a:spcAft>
                <a:spcPts val="0"/>
              </a:spcAft>
            </a:pPr>
            <a:r>
              <a:rPr lang="fr-FR" sz="1200" spc="15" dirty="0">
                <a:solidFill>
                  <a:srgbClr val="7030A0"/>
                </a:solidFill>
                <a:ea typeface="Times New Roman" panose="02020603050405020304" pitchFamily="18" charset="0"/>
              </a:rPr>
              <a:t>Essai de mycorhization (sur des plants de vigne) avec plusieurs champignons, à l'INRA de Dijon. Le témoin sans mycorhize est à droite.</a:t>
            </a:r>
            <a:endParaRPr lang="fr-FR" sz="1200" dirty="0">
              <a:solidFill>
                <a:srgbClr val="7030A0"/>
              </a:solidFill>
              <a:effectLst/>
              <a:ea typeface="Times New Roman" panose="02020603050405020304" pitchFamily="18" charset="0"/>
            </a:endParaRPr>
          </a:p>
        </p:txBody>
      </p:sp>
    </p:spTree>
    <p:extLst>
      <p:ext uri="{BB962C8B-B14F-4D97-AF65-F5344CB8AC3E}">
        <p14:creationId xmlns:p14="http://schemas.microsoft.com/office/powerpoint/2010/main" val="27602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1">
            <a:extLst>
              <a:ext uri="{FF2B5EF4-FFF2-40B4-BE49-F238E27FC236}">
                <a16:creationId xmlns:a16="http://schemas.microsoft.com/office/drawing/2014/main" id="{8DE0E3F4-3E8D-47A5-8EA0-B87539F258B6}"/>
              </a:ext>
            </a:extLst>
          </p:cNvPr>
          <p:cNvSpPr>
            <a:spLocks noGrp="1"/>
          </p:cNvSpPr>
          <p:nvPr>
            <p:ph type="ftr" sz="quarter" idx="11"/>
          </p:nvPr>
        </p:nvSpPr>
        <p:spPr>
          <a:xfrm>
            <a:off x="5271247" y="6529892"/>
            <a:ext cx="2903668" cy="296615"/>
          </a:xfrm>
        </p:spPr>
        <p:txBody>
          <a:bodyPr/>
          <a:lstStyle/>
          <a:p>
            <a:r>
              <a:rPr lang="fr-FR"/>
              <a:t>Les enjeux de l’agriculture biologique</a:t>
            </a:r>
          </a:p>
        </p:txBody>
      </p:sp>
      <p:sp>
        <p:nvSpPr>
          <p:cNvPr id="5" name="Espace réservé du numéro de diapositive 2">
            <a:extLst>
              <a:ext uri="{FF2B5EF4-FFF2-40B4-BE49-F238E27FC236}">
                <a16:creationId xmlns:a16="http://schemas.microsoft.com/office/drawing/2014/main" id="{BC52DE58-FD7F-44E0-BF89-097D0D14B75A}"/>
              </a:ext>
            </a:extLst>
          </p:cNvPr>
          <p:cNvSpPr>
            <a:spLocks noGrp="1"/>
          </p:cNvSpPr>
          <p:nvPr>
            <p:ph type="sldNum" sz="quarter" idx="12"/>
          </p:nvPr>
        </p:nvSpPr>
        <p:spPr>
          <a:xfrm>
            <a:off x="11403105" y="115010"/>
            <a:ext cx="574638" cy="342190"/>
          </a:xfrm>
        </p:spPr>
        <p:txBody>
          <a:bodyPr/>
          <a:lstStyle/>
          <a:p>
            <a:fld id="{35EDA842-B766-4C63-B8B3-538762B3ED5C}" type="slidenum">
              <a:rPr lang="fr-FR" smtClean="0"/>
              <a:t>42</a:t>
            </a:fld>
            <a:endParaRPr lang="fr-FR"/>
          </a:p>
        </p:txBody>
      </p:sp>
      <p:sp>
        <p:nvSpPr>
          <p:cNvPr id="6" name="Title 1">
            <a:extLst>
              <a:ext uri="{FF2B5EF4-FFF2-40B4-BE49-F238E27FC236}">
                <a16:creationId xmlns:a16="http://schemas.microsoft.com/office/drawing/2014/main" id="{713C6A10-D136-4259-9D1A-78877F2AC5A0}"/>
              </a:ext>
            </a:extLst>
          </p:cNvPr>
          <p:cNvSpPr txBox="1">
            <a:spLocks/>
          </p:cNvSpPr>
          <p:nvPr/>
        </p:nvSpPr>
        <p:spPr>
          <a:xfrm>
            <a:off x="179760" y="209602"/>
            <a:ext cx="10115307" cy="4951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2400" b="1" dirty="0">
                <a:solidFill>
                  <a:srgbClr val="002060"/>
                </a:solidFill>
              </a:rPr>
              <a:t>Dans la lutte biologique on utilise des organismes vivants et/ou leurs extraits</a:t>
            </a:r>
          </a:p>
        </p:txBody>
      </p:sp>
      <p:sp>
        <p:nvSpPr>
          <p:cNvPr id="7" name="TextBox 3">
            <a:extLst>
              <a:ext uri="{FF2B5EF4-FFF2-40B4-BE49-F238E27FC236}">
                <a16:creationId xmlns:a16="http://schemas.microsoft.com/office/drawing/2014/main" id="{4E04051D-8171-47AB-B49C-EF76E0761163}"/>
              </a:ext>
            </a:extLst>
          </p:cNvPr>
          <p:cNvSpPr txBox="1">
            <a:spLocks noChangeArrowheads="1"/>
          </p:cNvSpPr>
          <p:nvPr/>
        </p:nvSpPr>
        <p:spPr bwMode="auto">
          <a:xfrm>
            <a:off x="6702780" y="2767237"/>
            <a:ext cx="2484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a:solidFill>
                  <a:srgbClr val="002060"/>
                </a:solidFill>
              </a:rPr>
              <a:t>Entomopathogènes et nématophages</a:t>
            </a:r>
          </a:p>
        </p:txBody>
      </p:sp>
      <p:sp>
        <p:nvSpPr>
          <p:cNvPr id="8" name="TextBox 4">
            <a:extLst>
              <a:ext uri="{FF2B5EF4-FFF2-40B4-BE49-F238E27FC236}">
                <a16:creationId xmlns:a16="http://schemas.microsoft.com/office/drawing/2014/main" id="{7FABC547-A501-40DB-B6B9-12B8CD38C02F}"/>
              </a:ext>
            </a:extLst>
          </p:cNvPr>
          <p:cNvSpPr txBox="1">
            <a:spLocks noChangeArrowheads="1"/>
          </p:cNvSpPr>
          <p:nvPr/>
        </p:nvSpPr>
        <p:spPr bwMode="auto">
          <a:xfrm>
            <a:off x="276580" y="1014637"/>
            <a:ext cx="60118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a:t>- </a:t>
            </a:r>
            <a:r>
              <a:rPr lang="fr-FR" altLang="fr-FR" sz="2000"/>
              <a:t>Les produits à base de </a:t>
            </a:r>
            <a:r>
              <a:rPr lang="fr-FR" altLang="fr-FR" sz="2000" b="1"/>
              <a:t>Bacillus thuringiensis</a:t>
            </a:r>
          </a:p>
          <a:p>
            <a:endParaRPr lang="fr-FR" altLang="fr-FR" sz="2000" b="1"/>
          </a:p>
          <a:p>
            <a:r>
              <a:rPr lang="fr-FR" altLang="fr-FR" sz="2000" b="1"/>
              <a:t>- </a:t>
            </a:r>
            <a:r>
              <a:rPr lang="fr-FR" altLang="fr-FR" sz="2000"/>
              <a:t>Les</a:t>
            </a:r>
            <a:r>
              <a:rPr lang="fr-FR" altLang="fr-FR" sz="2000" b="1"/>
              <a:t> Baculovirus</a:t>
            </a:r>
          </a:p>
          <a:p>
            <a:endParaRPr lang="fr-FR" altLang="fr-FR" sz="2000" b="1"/>
          </a:p>
          <a:p>
            <a:r>
              <a:rPr lang="fr-FR" altLang="fr-FR" sz="2000" b="1"/>
              <a:t>- </a:t>
            </a:r>
            <a:r>
              <a:rPr lang="fr-FR" altLang="fr-FR" sz="2000"/>
              <a:t>Les</a:t>
            </a:r>
            <a:r>
              <a:rPr lang="fr-FR" altLang="fr-FR" sz="2000" b="1"/>
              <a:t> champignons entomopathogènes: </a:t>
            </a:r>
            <a:r>
              <a:rPr lang="fr-FR" altLang="fr-FR" sz="2000" i="1"/>
              <a:t>Beauveria, Hirsutella, Metarhizium,</a:t>
            </a:r>
            <a:endParaRPr lang="fr-FR" altLang="fr-FR" sz="2000"/>
          </a:p>
          <a:p>
            <a:r>
              <a:rPr lang="fr-FR" altLang="fr-FR" sz="2000" i="1"/>
              <a:t>Nomuraea, Paecilomyces, Verticillium, Tolypocladium</a:t>
            </a:r>
            <a:r>
              <a:rPr lang="fr-FR" altLang="fr-FR" sz="2000" b="1"/>
              <a:t> </a:t>
            </a:r>
            <a:endParaRPr lang="fr-FR" altLang="fr-FR" sz="2000"/>
          </a:p>
          <a:p>
            <a:endParaRPr lang="fr-FR" altLang="fr-FR" sz="2000"/>
          </a:p>
          <a:p>
            <a:r>
              <a:rPr lang="fr-FR" altLang="fr-FR" sz="2000"/>
              <a:t>- </a:t>
            </a:r>
            <a:r>
              <a:rPr lang="fr-FR" altLang="fr-FR" sz="2000" b="1"/>
              <a:t>Les nématodes : </a:t>
            </a:r>
            <a:r>
              <a:rPr lang="fr-FR" altLang="fr-FR" sz="2000"/>
              <a:t>Steinermatidae et Heterorhabditidae</a:t>
            </a:r>
          </a:p>
          <a:p>
            <a:r>
              <a:rPr lang="fr-FR" altLang="fr-FR" sz="2000" b="1"/>
              <a:t>- Les insectes</a:t>
            </a:r>
          </a:p>
          <a:p>
            <a:r>
              <a:rPr lang="fr-FR" altLang="fr-FR" sz="2000"/>
              <a:t>- Extraits des végétaux </a:t>
            </a:r>
          </a:p>
          <a:p>
            <a:endParaRPr lang="fr-FR" altLang="fr-FR" sz="2000"/>
          </a:p>
        </p:txBody>
      </p:sp>
      <p:sp>
        <p:nvSpPr>
          <p:cNvPr id="9" name="Right Brace 2">
            <a:extLst>
              <a:ext uri="{FF2B5EF4-FFF2-40B4-BE49-F238E27FC236}">
                <a16:creationId xmlns:a16="http://schemas.microsoft.com/office/drawing/2014/main" id="{BEE6E064-53A5-4ADE-9BDE-B4F70FFCB290}"/>
              </a:ext>
            </a:extLst>
          </p:cNvPr>
          <p:cNvSpPr/>
          <p:nvPr/>
        </p:nvSpPr>
        <p:spPr>
          <a:xfrm>
            <a:off x="5839180" y="827312"/>
            <a:ext cx="827087" cy="4589462"/>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fr-FR"/>
          </a:p>
        </p:txBody>
      </p:sp>
      <p:sp>
        <p:nvSpPr>
          <p:cNvPr id="10" name="ZoneTexte 9">
            <a:extLst>
              <a:ext uri="{FF2B5EF4-FFF2-40B4-BE49-F238E27FC236}">
                <a16:creationId xmlns:a16="http://schemas.microsoft.com/office/drawing/2014/main" id="{544B5136-879F-4DF4-8768-D6E54826A5E3}"/>
              </a:ext>
            </a:extLst>
          </p:cNvPr>
          <p:cNvSpPr txBox="1"/>
          <p:nvPr/>
        </p:nvSpPr>
        <p:spPr>
          <a:xfrm>
            <a:off x="276580" y="5777556"/>
            <a:ext cx="3375932" cy="830997"/>
          </a:xfrm>
          <a:prstGeom prst="rect">
            <a:avLst/>
          </a:prstGeom>
          <a:noFill/>
        </p:spPr>
        <p:txBody>
          <a:bodyPr wrap="square" rtlCol="0">
            <a:spAutoFit/>
          </a:bodyPr>
          <a:lstStyle/>
          <a:p>
            <a:r>
              <a:rPr lang="fr-FR" sz="1200" dirty="0">
                <a:solidFill>
                  <a:srgbClr val="7030A0"/>
                </a:solidFill>
              </a:rPr>
              <a:t>Source : </a:t>
            </a:r>
            <a:r>
              <a:rPr lang="fr-FR" sz="1200" i="1" dirty="0">
                <a:solidFill>
                  <a:srgbClr val="7030A0"/>
                </a:solidFill>
              </a:rPr>
              <a:t>Proposition de l’adoption de l’agriculture microbiologique  en Algérie, dans le but de protéger les cultures agricoles contre les maladies fongique</a:t>
            </a:r>
            <a:r>
              <a:rPr lang="fr-FR" sz="1200" dirty="0">
                <a:solidFill>
                  <a:srgbClr val="7030A0"/>
                </a:solidFill>
              </a:rPr>
              <a:t>, Asma Ait Kaki, </a:t>
            </a:r>
            <a:r>
              <a:rPr lang="fr-FR" sz="1200" dirty="0">
                <a:solidFill>
                  <a:srgbClr val="7030A0"/>
                </a:solidFill>
                <a:hlinkClick r:id="rId2"/>
              </a:rPr>
              <a:t>http://slideplayer.fr/slide/3174185/</a:t>
            </a:r>
            <a:r>
              <a:rPr lang="fr-FR" sz="1200" dirty="0">
                <a:solidFill>
                  <a:srgbClr val="7030A0"/>
                </a:solidFill>
              </a:rPr>
              <a:t>  </a:t>
            </a:r>
          </a:p>
        </p:txBody>
      </p:sp>
      <p:pic>
        <p:nvPicPr>
          <p:cNvPr id="3" name="Image 2" descr="Une image contenant extérieur, arbre, bâtiment&#10;&#10;Description générée avec un niveau de confiance élevé">
            <a:extLst>
              <a:ext uri="{FF2B5EF4-FFF2-40B4-BE49-F238E27FC236}">
                <a16:creationId xmlns:a16="http://schemas.microsoft.com/office/drawing/2014/main" id="{EA5EBB1A-DCAB-49FA-866B-718E2ED97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382" y="1635162"/>
            <a:ext cx="3191494" cy="4115150"/>
          </a:xfrm>
          <a:prstGeom prst="rect">
            <a:avLst/>
          </a:prstGeom>
        </p:spPr>
      </p:pic>
    </p:spTree>
    <p:extLst>
      <p:ext uri="{BB962C8B-B14F-4D97-AF65-F5344CB8AC3E}">
        <p14:creationId xmlns:p14="http://schemas.microsoft.com/office/powerpoint/2010/main" val="1638899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1">
            <a:extLst>
              <a:ext uri="{FF2B5EF4-FFF2-40B4-BE49-F238E27FC236}">
                <a16:creationId xmlns:a16="http://schemas.microsoft.com/office/drawing/2014/main" id="{167AEF6E-B92B-41BB-8CF1-14D7A2CBFE59}"/>
              </a:ext>
            </a:extLst>
          </p:cNvPr>
          <p:cNvSpPr>
            <a:spLocks noGrp="1"/>
          </p:cNvSpPr>
          <p:nvPr>
            <p:ph type="ftr" sz="quarter" idx="11"/>
          </p:nvPr>
        </p:nvSpPr>
        <p:spPr>
          <a:xfrm>
            <a:off x="4146177" y="6538912"/>
            <a:ext cx="4114800" cy="365125"/>
          </a:xfrm>
        </p:spPr>
        <p:txBody>
          <a:bodyPr/>
          <a:lstStyle/>
          <a:p>
            <a:r>
              <a:rPr lang="fr-FR"/>
              <a:t>Les enjeux de l’agriculture biologique</a:t>
            </a:r>
          </a:p>
        </p:txBody>
      </p:sp>
      <p:sp>
        <p:nvSpPr>
          <p:cNvPr id="5" name="Espace réservé du numéro de diapositive 2">
            <a:extLst>
              <a:ext uri="{FF2B5EF4-FFF2-40B4-BE49-F238E27FC236}">
                <a16:creationId xmlns:a16="http://schemas.microsoft.com/office/drawing/2014/main" id="{B98D1D8B-24BF-490A-A686-598D72DCB588}"/>
              </a:ext>
            </a:extLst>
          </p:cNvPr>
          <p:cNvSpPr>
            <a:spLocks noGrp="1"/>
          </p:cNvSpPr>
          <p:nvPr>
            <p:ph type="sldNum" sz="quarter" idx="12"/>
          </p:nvPr>
        </p:nvSpPr>
        <p:spPr>
          <a:xfrm>
            <a:off x="10832951" y="65088"/>
            <a:ext cx="1230854" cy="365125"/>
          </a:xfrm>
        </p:spPr>
        <p:txBody>
          <a:bodyPr/>
          <a:lstStyle/>
          <a:p>
            <a:fld id="{35EDA842-B766-4C63-B8B3-538762B3ED5C}" type="slidenum">
              <a:rPr lang="fr-FR" smtClean="0"/>
              <a:t>43</a:t>
            </a:fld>
            <a:endParaRPr lang="fr-FR"/>
          </a:p>
        </p:txBody>
      </p:sp>
      <p:pic>
        <p:nvPicPr>
          <p:cNvPr id="6" name="Picture 2">
            <a:extLst>
              <a:ext uri="{FF2B5EF4-FFF2-40B4-BE49-F238E27FC236}">
                <a16:creationId xmlns:a16="http://schemas.microsoft.com/office/drawing/2014/main" id="{AFFA0383-6C6F-4FA2-8F59-77292DE0C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3" y="430213"/>
            <a:ext cx="268763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42B74665-70E3-4BB6-B1D0-F4A87A802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63" y="584200"/>
            <a:ext cx="278923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a:extLst>
              <a:ext uri="{FF2B5EF4-FFF2-40B4-BE49-F238E27FC236}">
                <a16:creationId xmlns:a16="http://schemas.microsoft.com/office/drawing/2014/main" id="{08D0F248-68CA-46DF-B52B-B94E159DBC6C}"/>
              </a:ext>
            </a:extLst>
          </p:cNvPr>
          <p:cNvSpPr txBox="1">
            <a:spLocks noChangeArrowheads="1"/>
          </p:cNvSpPr>
          <p:nvPr/>
        </p:nvSpPr>
        <p:spPr bwMode="auto">
          <a:xfrm>
            <a:off x="5275263" y="2897188"/>
            <a:ext cx="3024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a:t>Coccinelle  contre le puceron </a:t>
            </a:r>
          </a:p>
        </p:txBody>
      </p:sp>
      <p:sp>
        <p:nvSpPr>
          <p:cNvPr id="9" name="TextBox 4">
            <a:extLst>
              <a:ext uri="{FF2B5EF4-FFF2-40B4-BE49-F238E27FC236}">
                <a16:creationId xmlns:a16="http://schemas.microsoft.com/office/drawing/2014/main" id="{22ED31AA-EFF0-4C15-BACB-C1FB5F12EF19}"/>
              </a:ext>
            </a:extLst>
          </p:cNvPr>
          <p:cNvSpPr txBox="1">
            <a:spLocks noChangeArrowheads="1"/>
          </p:cNvSpPr>
          <p:nvPr/>
        </p:nvSpPr>
        <p:spPr bwMode="auto">
          <a:xfrm>
            <a:off x="617538" y="3073400"/>
            <a:ext cx="287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a:t>Champignon entomophage </a:t>
            </a:r>
          </a:p>
        </p:txBody>
      </p:sp>
      <p:pic>
        <p:nvPicPr>
          <p:cNvPr id="10" name="Picture 5">
            <a:extLst>
              <a:ext uri="{FF2B5EF4-FFF2-40B4-BE49-F238E27FC236}">
                <a16:creationId xmlns:a16="http://schemas.microsoft.com/office/drawing/2014/main" id="{AC2F4EBE-31F8-41D7-A927-B2E292F37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606800"/>
            <a:ext cx="25622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a:extLst>
              <a:ext uri="{FF2B5EF4-FFF2-40B4-BE49-F238E27FC236}">
                <a16:creationId xmlns:a16="http://schemas.microsoft.com/office/drawing/2014/main" id="{C68A32D1-613D-461D-A217-B57C905F55DB}"/>
              </a:ext>
            </a:extLst>
          </p:cNvPr>
          <p:cNvSpPr txBox="1">
            <a:spLocks noChangeArrowheads="1"/>
          </p:cNvSpPr>
          <p:nvPr/>
        </p:nvSpPr>
        <p:spPr bwMode="auto">
          <a:xfrm>
            <a:off x="4695825" y="6218238"/>
            <a:ext cx="418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i="1"/>
              <a:t>B thurigiensis - </a:t>
            </a:r>
            <a:r>
              <a:rPr lang="fr-FR" altLang="fr-FR"/>
              <a:t>chenilles phytophages</a:t>
            </a:r>
          </a:p>
        </p:txBody>
      </p:sp>
      <p:pic>
        <p:nvPicPr>
          <p:cNvPr id="12" name="Picture 6">
            <a:extLst>
              <a:ext uri="{FF2B5EF4-FFF2-40B4-BE49-F238E27FC236}">
                <a16:creationId xmlns:a16="http://schemas.microsoft.com/office/drawing/2014/main" id="{D36AB009-2822-4F9E-9E3B-22AFFFC64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4079875"/>
            <a:ext cx="230028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urved Connector 7">
            <a:extLst>
              <a:ext uri="{FF2B5EF4-FFF2-40B4-BE49-F238E27FC236}">
                <a16:creationId xmlns:a16="http://schemas.microsoft.com/office/drawing/2014/main" id="{C60BC7E8-99FF-447C-9001-8DFBDA9CDF53}"/>
              </a:ext>
            </a:extLst>
          </p:cNvPr>
          <p:cNvCxnSpPr/>
          <p:nvPr/>
        </p:nvCxnSpPr>
        <p:spPr>
          <a:xfrm>
            <a:off x="3124200" y="5332413"/>
            <a:ext cx="1679575" cy="279400"/>
          </a:xfrm>
          <a:prstGeom prst="curvedConnector3">
            <a:avLst/>
          </a:prstGeom>
          <a:ln>
            <a:tailEnd type="arrow"/>
          </a:ln>
        </p:spPr>
        <p:style>
          <a:lnRef idx="3">
            <a:schemeClr val="dk1"/>
          </a:lnRef>
          <a:fillRef idx="0">
            <a:schemeClr val="dk1"/>
          </a:fillRef>
          <a:effectRef idx="2">
            <a:schemeClr val="dk1"/>
          </a:effectRef>
          <a:fontRef idx="minor">
            <a:schemeClr val="tx1"/>
          </a:fontRef>
        </p:style>
      </p:cxnSp>
      <p:sp>
        <p:nvSpPr>
          <p:cNvPr id="14" name="TextBox 10">
            <a:extLst>
              <a:ext uri="{FF2B5EF4-FFF2-40B4-BE49-F238E27FC236}">
                <a16:creationId xmlns:a16="http://schemas.microsoft.com/office/drawing/2014/main" id="{77B1D6CC-8EC8-4415-8AB1-DBF4D1256E3E}"/>
              </a:ext>
            </a:extLst>
          </p:cNvPr>
          <p:cNvSpPr txBox="1">
            <a:spLocks noChangeArrowheads="1"/>
          </p:cNvSpPr>
          <p:nvPr/>
        </p:nvSpPr>
        <p:spPr bwMode="auto">
          <a:xfrm>
            <a:off x="3503613" y="4887913"/>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a:t>Pulvérisation</a:t>
            </a:r>
          </a:p>
        </p:txBody>
      </p:sp>
      <p:sp>
        <p:nvSpPr>
          <p:cNvPr id="15" name="TextBox 1">
            <a:extLst>
              <a:ext uri="{FF2B5EF4-FFF2-40B4-BE49-F238E27FC236}">
                <a16:creationId xmlns:a16="http://schemas.microsoft.com/office/drawing/2014/main" id="{0AE927CF-17AE-4143-A5CC-A3108FB8F6C8}"/>
              </a:ext>
            </a:extLst>
          </p:cNvPr>
          <p:cNvSpPr txBox="1">
            <a:spLocks noChangeArrowheads="1"/>
          </p:cNvSpPr>
          <p:nvPr/>
        </p:nvSpPr>
        <p:spPr bwMode="auto">
          <a:xfrm>
            <a:off x="3740150" y="3035300"/>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b="1"/>
              <a:t>Parasitisme  et/ou prédation</a:t>
            </a:r>
          </a:p>
        </p:txBody>
      </p:sp>
      <p:sp>
        <p:nvSpPr>
          <p:cNvPr id="16" name="ZoneTexte 15">
            <a:extLst>
              <a:ext uri="{FF2B5EF4-FFF2-40B4-BE49-F238E27FC236}">
                <a16:creationId xmlns:a16="http://schemas.microsoft.com/office/drawing/2014/main" id="{1D325A63-0DA1-424F-AEAA-3BC57266D9C9}"/>
              </a:ext>
            </a:extLst>
          </p:cNvPr>
          <p:cNvSpPr txBox="1"/>
          <p:nvPr/>
        </p:nvSpPr>
        <p:spPr>
          <a:xfrm>
            <a:off x="8467725" y="5823857"/>
            <a:ext cx="3375932" cy="830997"/>
          </a:xfrm>
          <a:prstGeom prst="rect">
            <a:avLst/>
          </a:prstGeom>
          <a:noFill/>
        </p:spPr>
        <p:txBody>
          <a:bodyPr wrap="square" rtlCol="0">
            <a:spAutoFit/>
          </a:bodyPr>
          <a:lstStyle/>
          <a:p>
            <a:r>
              <a:rPr lang="fr-FR" sz="1200" dirty="0">
                <a:solidFill>
                  <a:srgbClr val="7030A0"/>
                </a:solidFill>
              </a:rPr>
              <a:t>Source : </a:t>
            </a:r>
            <a:r>
              <a:rPr lang="fr-FR" sz="1200" i="1" dirty="0">
                <a:solidFill>
                  <a:srgbClr val="7030A0"/>
                </a:solidFill>
              </a:rPr>
              <a:t>Proposition de l’adoption de l’agriculture microbiologique  en Algérie, dans le but de protéger les cultures agricoles contre les maladies fongique</a:t>
            </a:r>
            <a:r>
              <a:rPr lang="fr-FR" sz="1200" dirty="0">
                <a:solidFill>
                  <a:srgbClr val="7030A0"/>
                </a:solidFill>
              </a:rPr>
              <a:t>, Asma Ait Kaki, </a:t>
            </a:r>
            <a:r>
              <a:rPr lang="fr-FR" sz="1200" dirty="0">
                <a:solidFill>
                  <a:srgbClr val="7030A0"/>
                </a:solidFill>
                <a:hlinkClick r:id="rId6"/>
              </a:rPr>
              <a:t>http://slideplayer.fr/slide/3174185/</a:t>
            </a:r>
            <a:r>
              <a:rPr lang="fr-FR" sz="1200" dirty="0">
                <a:solidFill>
                  <a:srgbClr val="7030A0"/>
                </a:solidFill>
              </a:rPr>
              <a:t>  </a:t>
            </a:r>
          </a:p>
        </p:txBody>
      </p:sp>
    </p:spTree>
    <p:extLst>
      <p:ext uri="{BB962C8B-B14F-4D97-AF65-F5344CB8AC3E}">
        <p14:creationId xmlns:p14="http://schemas.microsoft.com/office/powerpoint/2010/main" val="4532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FD6CF18-5C18-44D5-A04E-BE00C806504C}"/>
              </a:ext>
            </a:extLst>
          </p:cNvPr>
          <p:cNvSpPr>
            <a:spLocks noGrp="1"/>
          </p:cNvSpPr>
          <p:nvPr>
            <p:ph type="ftr" sz="quarter" idx="11"/>
          </p:nvPr>
        </p:nvSpPr>
        <p:spPr>
          <a:xfrm>
            <a:off x="4167691" y="6534486"/>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AC446AD2-0316-47EB-8DDD-B4947C18B9BC}"/>
              </a:ext>
            </a:extLst>
          </p:cNvPr>
          <p:cNvSpPr>
            <a:spLocks noGrp="1"/>
          </p:cNvSpPr>
          <p:nvPr>
            <p:ph type="sldNum" sz="quarter" idx="12"/>
          </p:nvPr>
        </p:nvSpPr>
        <p:spPr>
          <a:xfrm>
            <a:off x="8965603" y="269257"/>
            <a:ext cx="2743200" cy="365125"/>
          </a:xfrm>
        </p:spPr>
        <p:txBody>
          <a:bodyPr/>
          <a:lstStyle/>
          <a:p>
            <a:fld id="{35EDA842-B766-4C63-B8B3-538762B3ED5C}" type="slidenum">
              <a:rPr lang="fr-FR" smtClean="0"/>
              <a:t>44</a:t>
            </a:fld>
            <a:endParaRPr lang="fr-FR"/>
          </a:p>
        </p:txBody>
      </p:sp>
      <p:sp>
        <p:nvSpPr>
          <p:cNvPr id="4" name="Rectangle 3">
            <a:extLst>
              <a:ext uri="{FF2B5EF4-FFF2-40B4-BE49-F238E27FC236}">
                <a16:creationId xmlns:a16="http://schemas.microsoft.com/office/drawing/2014/main" id="{42FD7F9C-5EAC-4D07-8C1C-227E1C1859F0}"/>
              </a:ext>
            </a:extLst>
          </p:cNvPr>
          <p:cNvSpPr/>
          <p:nvPr/>
        </p:nvSpPr>
        <p:spPr>
          <a:xfrm>
            <a:off x="419547" y="451820"/>
            <a:ext cx="11682805" cy="3416320"/>
          </a:xfrm>
          <a:prstGeom prst="rect">
            <a:avLst/>
          </a:prstGeom>
        </p:spPr>
        <p:txBody>
          <a:bodyPr wrap="square">
            <a:spAutoFit/>
          </a:bodyPr>
          <a:lstStyle/>
          <a:p>
            <a:r>
              <a:rPr lang="fr-FR" sz="2400" b="1" dirty="0">
                <a:solidFill>
                  <a:srgbClr val="008000"/>
                </a:solidFill>
              </a:rPr>
              <a:t>La France se positionne contre le glyphosate</a:t>
            </a:r>
          </a:p>
          <a:p>
            <a:endParaRPr lang="fr-FR" sz="2400" dirty="0"/>
          </a:p>
          <a:p>
            <a:r>
              <a:rPr lang="fr-FR" sz="2400" dirty="0">
                <a:solidFill>
                  <a:srgbClr val="FF0000"/>
                </a:solidFill>
              </a:rPr>
              <a:t>Le glyphosate est un herbicide jugé dangereux par les défenseurs de l’environnement et par le ministre français de la Transition écologique, Nicolas Hulot</a:t>
            </a:r>
            <a:r>
              <a:rPr lang="fr-FR" sz="2400" dirty="0"/>
              <a:t>, mais que </a:t>
            </a:r>
            <a:r>
              <a:rPr lang="fr-FR" sz="2400" b="1" dirty="0"/>
              <a:t>les agriculteurs veulent pouvoir continuer à u</a:t>
            </a:r>
            <a:r>
              <a:rPr lang="fr-FR" sz="2400" dirty="0"/>
              <a:t>tiliser. </a:t>
            </a:r>
          </a:p>
          <a:p>
            <a:r>
              <a:rPr lang="fr-FR" sz="2400" dirty="0">
                <a:solidFill>
                  <a:srgbClr val="008000"/>
                </a:solidFill>
              </a:rPr>
              <a:t>La France votera contre le prolongement de l’autorisation par l’Union européenne du glyphosate pendant dix ans, a déclaré jeudi le ministre de l’Agriculture, Stéphane </a:t>
            </a:r>
            <a:r>
              <a:rPr lang="fr-FR" sz="2400" dirty="0" err="1">
                <a:solidFill>
                  <a:srgbClr val="008000"/>
                </a:solidFill>
              </a:rPr>
              <a:t>Travert</a:t>
            </a:r>
            <a:r>
              <a:rPr lang="fr-FR" sz="2400" dirty="0">
                <a:solidFill>
                  <a:srgbClr val="008000"/>
                </a:solidFill>
              </a:rPr>
              <a:t>.</a:t>
            </a:r>
          </a:p>
          <a:p>
            <a:endParaRPr lang="fr-FR" sz="1200" dirty="0">
              <a:solidFill>
                <a:srgbClr val="008000"/>
              </a:solidFill>
            </a:endParaRPr>
          </a:p>
          <a:p>
            <a:r>
              <a:rPr lang="fr-FR" sz="1200" dirty="0">
                <a:solidFill>
                  <a:srgbClr val="008000"/>
                </a:solidFill>
              </a:rPr>
              <a:t>Sources : a) La France se positionne contre le glyphosate, 5 octobre 2017, </a:t>
            </a:r>
            <a:r>
              <a:rPr lang="fr-FR" sz="1200" dirty="0">
                <a:solidFill>
                  <a:srgbClr val="008000"/>
                </a:solidFill>
                <a:hlinkClick r:id="rId2"/>
              </a:rPr>
              <a:t>http://www.urtikan.net/dessin-du-jour/la-france-se-positionne-contre-le-glyphosate/</a:t>
            </a:r>
            <a:endParaRPr lang="fr-FR" sz="1200" dirty="0">
              <a:solidFill>
                <a:srgbClr val="008000"/>
              </a:solidFill>
            </a:endParaRPr>
          </a:p>
          <a:p>
            <a:r>
              <a:rPr lang="fr-FR" sz="1200" dirty="0">
                <a:solidFill>
                  <a:srgbClr val="008000"/>
                </a:solidFill>
              </a:rPr>
              <a:t>b) La France se positionne contre le </a:t>
            </a:r>
            <a:r>
              <a:rPr lang="fr-FR" sz="1200" dirty="0" err="1">
                <a:solidFill>
                  <a:srgbClr val="008000"/>
                </a:solidFill>
              </a:rPr>
              <a:t>glyphosate,Antoine</a:t>
            </a:r>
            <a:r>
              <a:rPr lang="fr-FR" sz="1200" dirty="0">
                <a:solidFill>
                  <a:srgbClr val="008000"/>
                </a:solidFill>
              </a:rPr>
              <a:t> </a:t>
            </a:r>
            <a:r>
              <a:rPr lang="fr-FR" sz="1200" dirty="0" err="1">
                <a:solidFill>
                  <a:srgbClr val="008000"/>
                </a:solidFill>
              </a:rPr>
              <a:t>Garbay</a:t>
            </a:r>
            <a:r>
              <a:rPr lang="fr-FR" sz="1200" dirty="0">
                <a:solidFill>
                  <a:srgbClr val="008000"/>
                </a:solidFill>
              </a:rPr>
              <a:t>, AFP, 05/10/2017, </a:t>
            </a:r>
            <a:r>
              <a:rPr lang="fr-FR" sz="1200" dirty="0">
                <a:solidFill>
                  <a:srgbClr val="008000"/>
                </a:solidFill>
                <a:hlinkClick r:id="rId3"/>
              </a:rPr>
              <a:t>http://www.lefigaro.fr/conjoncture/2017/10/05/20002-20171005ARTFIG00255-la-france-se-positionne-contre-le-glyphosate.php</a:t>
            </a:r>
            <a:r>
              <a:rPr lang="fr-FR" sz="1200" dirty="0">
                <a:solidFill>
                  <a:srgbClr val="008000"/>
                </a:solidFill>
              </a:rPr>
              <a:t> </a:t>
            </a:r>
          </a:p>
        </p:txBody>
      </p:sp>
      <p:sp>
        <p:nvSpPr>
          <p:cNvPr id="5" name="Rectangle 4">
            <a:extLst>
              <a:ext uri="{FF2B5EF4-FFF2-40B4-BE49-F238E27FC236}">
                <a16:creationId xmlns:a16="http://schemas.microsoft.com/office/drawing/2014/main" id="{041AF16C-03C6-4860-9C81-20865032DAC2}"/>
              </a:ext>
            </a:extLst>
          </p:cNvPr>
          <p:cNvSpPr/>
          <p:nvPr/>
        </p:nvSpPr>
        <p:spPr>
          <a:xfrm>
            <a:off x="8481369" y="6534486"/>
            <a:ext cx="2364493" cy="276999"/>
          </a:xfrm>
          <a:prstGeom prst="rect">
            <a:avLst/>
          </a:prstGeom>
        </p:spPr>
        <p:txBody>
          <a:bodyPr wrap="none">
            <a:spAutoFit/>
          </a:bodyPr>
          <a:lstStyle/>
          <a:p>
            <a:r>
              <a:rPr lang="fr-FR" sz="1200" dirty="0">
                <a:solidFill>
                  <a:srgbClr val="008000"/>
                </a:solidFill>
              </a:rPr>
              <a:t>Dessin de Deligne pour Urtikan.net</a:t>
            </a:r>
          </a:p>
        </p:txBody>
      </p:sp>
      <p:pic>
        <p:nvPicPr>
          <p:cNvPr id="7" name="Image 6" descr="Une image contenant texte&#10;&#10;Description générée avec un niveau de confiance très élevé">
            <a:extLst>
              <a:ext uri="{FF2B5EF4-FFF2-40B4-BE49-F238E27FC236}">
                <a16:creationId xmlns:a16="http://schemas.microsoft.com/office/drawing/2014/main" id="{0314404B-F604-45DE-97A8-5DC18654F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2490" y="3772236"/>
            <a:ext cx="2762250" cy="2762250"/>
          </a:xfrm>
          <a:prstGeom prst="rect">
            <a:avLst/>
          </a:prstGeom>
        </p:spPr>
      </p:pic>
    </p:spTree>
    <p:extLst>
      <p:ext uri="{BB962C8B-B14F-4D97-AF65-F5344CB8AC3E}">
        <p14:creationId xmlns:p14="http://schemas.microsoft.com/office/powerpoint/2010/main" val="283427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8CF664F-FC70-49F2-B8A7-E0883884A395}"/>
              </a:ext>
            </a:extLst>
          </p:cNvPr>
          <p:cNvSpPr>
            <a:spLocks noGrp="1"/>
          </p:cNvSpPr>
          <p:nvPr>
            <p:ph type="ftr" sz="quarter" idx="11"/>
          </p:nvPr>
        </p:nvSpPr>
        <p:spPr>
          <a:xfrm>
            <a:off x="9079452" y="20805"/>
            <a:ext cx="2527151" cy="349624"/>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181C2DAF-F9C4-484D-B210-FA67D5086D2C}"/>
              </a:ext>
            </a:extLst>
          </p:cNvPr>
          <p:cNvSpPr>
            <a:spLocks noGrp="1"/>
          </p:cNvSpPr>
          <p:nvPr>
            <p:ph type="sldNum" sz="quarter" idx="12"/>
          </p:nvPr>
        </p:nvSpPr>
        <p:spPr>
          <a:xfrm>
            <a:off x="11381591" y="149187"/>
            <a:ext cx="606910" cy="442484"/>
          </a:xfrm>
        </p:spPr>
        <p:txBody>
          <a:bodyPr/>
          <a:lstStyle/>
          <a:p>
            <a:fld id="{35EDA842-B766-4C63-B8B3-538762B3ED5C}" type="slidenum">
              <a:rPr lang="fr-FR" smtClean="0"/>
              <a:t>45</a:t>
            </a:fld>
            <a:endParaRPr lang="fr-FR"/>
          </a:p>
        </p:txBody>
      </p:sp>
      <p:pic>
        <p:nvPicPr>
          <p:cNvPr id="5" name="Image 4" descr="Une image contenant objet&#10;&#10;Description générée avec un niveau de confiance élevé">
            <a:extLst>
              <a:ext uri="{FF2B5EF4-FFF2-40B4-BE49-F238E27FC236}">
                <a16:creationId xmlns:a16="http://schemas.microsoft.com/office/drawing/2014/main" id="{0EBA3A75-0BDC-4F8A-9CD2-A1E1607E2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851" y="2601221"/>
            <a:ext cx="5200650" cy="3333750"/>
          </a:xfrm>
          <a:prstGeom prst="rect">
            <a:avLst/>
          </a:prstGeom>
        </p:spPr>
      </p:pic>
      <p:sp>
        <p:nvSpPr>
          <p:cNvPr id="6" name="ZoneTexte 5">
            <a:extLst>
              <a:ext uri="{FF2B5EF4-FFF2-40B4-BE49-F238E27FC236}">
                <a16:creationId xmlns:a16="http://schemas.microsoft.com/office/drawing/2014/main" id="{209158C8-43BE-45D7-871A-45845310E4E1}"/>
              </a:ext>
            </a:extLst>
          </p:cNvPr>
          <p:cNvSpPr txBox="1"/>
          <p:nvPr/>
        </p:nvSpPr>
        <p:spPr>
          <a:xfrm>
            <a:off x="150607" y="107071"/>
            <a:ext cx="8832674" cy="461665"/>
          </a:xfrm>
          <a:prstGeom prst="rect">
            <a:avLst/>
          </a:prstGeom>
          <a:noFill/>
        </p:spPr>
        <p:txBody>
          <a:bodyPr wrap="none" rtlCol="0">
            <a:spAutoFit/>
          </a:bodyPr>
          <a:lstStyle/>
          <a:p>
            <a:r>
              <a:rPr lang="fr-FR" sz="2400" b="1" dirty="0">
                <a:solidFill>
                  <a:srgbClr val="008000"/>
                </a:solidFill>
              </a:rPr>
              <a:t>Le choix d’utiliser les semences paysannes en agriculture biologique</a:t>
            </a:r>
          </a:p>
        </p:txBody>
      </p:sp>
      <p:sp>
        <p:nvSpPr>
          <p:cNvPr id="7" name="ZoneTexte 6">
            <a:extLst>
              <a:ext uri="{FF2B5EF4-FFF2-40B4-BE49-F238E27FC236}">
                <a16:creationId xmlns:a16="http://schemas.microsoft.com/office/drawing/2014/main" id="{74DA95EA-9932-4442-9FA6-6313E89B07C4}"/>
              </a:ext>
            </a:extLst>
          </p:cNvPr>
          <p:cNvSpPr txBox="1"/>
          <p:nvPr/>
        </p:nvSpPr>
        <p:spPr>
          <a:xfrm>
            <a:off x="150607" y="610852"/>
            <a:ext cx="11704320" cy="2308324"/>
          </a:xfrm>
          <a:prstGeom prst="rect">
            <a:avLst/>
          </a:prstGeom>
          <a:noFill/>
        </p:spPr>
        <p:txBody>
          <a:bodyPr wrap="square" rtlCol="0">
            <a:spAutoFit/>
          </a:bodyPr>
          <a:lstStyle/>
          <a:p>
            <a:r>
              <a:rPr lang="fr-FR" dirty="0"/>
              <a:t>Les semences paysannes, dites encore de pays ou anciennes, sont celles qu'un agriculteur prélève dans sa récolte en vue d'un semis ultérieur mais qui, contrairement aux </a:t>
            </a:r>
            <a:r>
              <a:rPr lang="fr-FR" dirty="0">
                <a:hlinkClick r:id="rId3" tooltip="Semence fermière"/>
              </a:rPr>
              <a:t>semences de ferme</a:t>
            </a:r>
            <a:r>
              <a:rPr lang="fr-FR" dirty="0"/>
              <a:t>, ne sont pas préalablement issues de semences certifiées achetées à un semencier. Les semences paysannes sont donc des semences directement issues de celles que les paysans ont sélectionnées et multipliées dans leurs champs avant le développement au XIXe siècle de la sélection variétale en lignée pure moderne. Longtemps négligées par les chercheurs, ces semences bénéficient d'un regain d'intérêt, notamment à la suite des actions d'agriculteurs, issus du monde développés comme de pays en développement, associés à différentes ONG, qui en montrent l'intérêt agronomique mais aussi écologique puisque favorisant fortement la </a:t>
            </a:r>
            <a:r>
              <a:rPr lang="fr-FR" u="sng" dirty="0">
                <a:hlinkClick r:id="rId4"/>
              </a:rPr>
              <a:t>biodiversité</a:t>
            </a:r>
            <a:r>
              <a:rPr lang="fr-FR" dirty="0"/>
              <a:t>, permettant de lutter contre notamment l'</a:t>
            </a:r>
            <a:r>
              <a:rPr lang="fr-FR" dirty="0">
                <a:hlinkClick r:id="rId5" tooltip="Érosion génétique"/>
              </a:rPr>
              <a:t>érosion génétique</a:t>
            </a:r>
            <a:r>
              <a:rPr lang="fr-FR" dirty="0"/>
              <a:t>.</a:t>
            </a:r>
          </a:p>
        </p:txBody>
      </p:sp>
      <p:sp>
        <p:nvSpPr>
          <p:cNvPr id="9" name="ZoneTexte 8">
            <a:extLst>
              <a:ext uri="{FF2B5EF4-FFF2-40B4-BE49-F238E27FC236}">
                <a16:creationId xmlns:a16="http://schemas.microsoft.com/office/drawing/2014/main" id="{331C576F-2E54-429A-9CB9-C2F3CD4C569A}"/>
              </a:ext>
            </a:extLst>
          </p:cNvPr>
          <p:cNvSpPr txBox="1"/>
          <p:nvPr/>
        </p:nvSpPr>
        <p:spPr>
          <a:xfrm>
            <a:off x="150607" y="2919176"/>
            <a:ext cx="6503670" cy="3877985"/>
          </a:xfrm>
          <a:prstGeom prst="rect">
            <a:avLst/>
          </a:prstGeom>
          <a:noFill/>
        </p:spPr>
        <p:txBody>
          <a:bodyPr wrap="square" rtlCol="0">
            <a:spAutoFit/>
          </a:bodyPr>
          <a:lstStyle/>
          <a:p>
            <a:r>
              <a:rPr lang="fr-FR" dirty="0">
                <a:solidFill>
                  <a:srgbClr val="FF0000"/>
                </a:solidFill>
              </a:rPr>
              <a:t>Le décret du 11 juin 1949 vient interdire toute commercialisation, à titre onéreux ou gratuit, de semences n’appartenant pas à une variété inscrite au catalogue du </a:t>
            </a:r>
            <a:r>
              <a:rPr lang="fr-FR" u="sng" dirty="0">
                <a:hlinkClick r:id="rId6"/>
              </a:rPr>
              <a:t>CTPS</a:t>
            </a:r>
            <a:r>
              <a:rPr lang="fr-FR" dirty="0">
                <a:solidFill>
                  <a:srgbClr val="FF0000"/>
                </a:solidFill>
              </a:rPr>
              <a:t>. S'ils doivent désormais obligatoirement passer par les semenciers agréés et contrôlés </a:t>
            </a:r>
            <a:r>
              <a:rPr lang="fr-FR" dirty="0"/>
              <a:t>pour se fournir en semence, les agriculteurs conservent toutefois le droit à ressemer leur propre récolte. En pratique ce droit est toutefois limité par la </a:t>
            </a:r>
            <a:r>
              <a:rPr lang="fr-FR" dirty="0">
                <a:solidFill>
                  <a:srgbClr val="FF0000"/>
                </a:solidFill>
              </a:rPr>
              <a:t>perte de qualité de ces variétés commerciales après quelques </a:t>
            </a:r>
            <a:r>
              <a:rPr lang="fr-FR" dirty="0" err="1">
                <a:solidFill>
                  <a:srgbClr val="FF0000"/>
                </a:solidFill>
              </a:rPr>
              <a:t>ressemis</a:t>
            </a:r>
            <a:r>
              <a:rPr lang="fr-FR" dirty="0">
                <a:solidFill>
                  <a:srgbClr val="FF0000"/>
                </a:solidFill>
              </a:rPr>
              <a:t> successifs (en particulier avec les semences hybrides (F1…) fournis pas les grands semenciers. </a:t>
            </a:r>
            <a:endParaRPr lang="fr-FR" dirty="0"/>
          </a:p>
          <a:p>
            <a:r>
              <a:rPr lang="fr-FR" sz="1200" dirty="0"/>
              <a:t>Le </a:t>
            </a:r>
            <a:r>
              <a:rPr lang="fr-FR" sz="1200" b="1" dirty="0"/>
              <a:t>Réseau Semences Paysannes </a:t>
            </a:r>
            <a:r>
              <a:rPr lang="fr-FR" sz="1200" dirty="0"/>
              <a:t>donne cette définition : « </a:t>
            </a:r>
            <a:r>
              <a:rPr lang="fr-FR" sz="1200" i="1" dirty="0"/>
              <a:t>Nous entendons par « variétés paysannes », les variétés que nous, paysans, sélectionnons et que nous ressemons et continuons à faire évoluer dans nos champs pour les adapter à de nouvelles nécessités agronomiques, alimentaires, culturelles, ou dues aux changements climatiques. Nous considérons que ces activités sont un droit imprescriptible de chaque paysan, chaque jardinier et qu’il nous appartient de plein droit de gérer collectivement le « patrimoine génétique » issu de milliers d’années de travail de nos ancêtres paysans </a:t>
            </a:r>
            <a:r>
              <a:rPr lang="fr-FR" sz="1200" dirty="0"/>
              <a:t>», </a:t>
            </a:r>
            <a:r>
              <a:rPr lang="fr-FR" sz="1200" dirty="0">
                <a:hlinkClick r:id="rId7"/>
              </a:rPr>
              <a:t>https://fr.wikipedia.org/wiki/Semence_paysanne</a:t>
            </a:r>
            <a:r>
              <a:rPr lang="fr-FR" sz="1200" dirty="0"/>
              <a:t> </a:t>
            </a:r>
          </a:p>
        </p:txBody>
      </p:sp>
      <p:sp>
        <p:nvSpPr>
          <p:cNvPr id="10" name="ZoneTexte 9">
            <a:extLst>
              <a:ext uri="{FF2B5EF4-FFF2-40B4-BE49-F238E27FC236}">
                <a16:creationId xmlns:a16="http://schemas.microsoft.com/office/drawing/2014/main" id="{BC7DE841-B181-4DB4-9855-77CB1200C3B2}"/>
              </a:ext>
            </a:extLst>
          </p:cNvPr>
          <p:cNvSpPr txBox="1"/>
          <p:nvPr/>
        </p:nvSpPr>
        <p:spPr>
          <a:xfrm>
            <a:off x="6654277" y="5934972"/>
            <a:ext cx="5437318" cy="1200330"/>
          </a:xfrm>
          <a:prstGeom prst="rect">
            <a:avLst/>
          </a:prstGeom>
          <a:noFill/>
        </p:spPr>
        <p:txBody>
          <a:bodyPr wrap="square" rtlCol="0">
            <a:spAutoFit/>
          </a:bodyPr>
          <a:lstStyle/>
          <a:p>
            <a:r>
              <a:rPr lang="fr-FR" dirty="0"/>
              <a:t>Obstacles à leur utilisation :</a:t>
            </a:r>
          </a:p>
          <a:p>
            <a:r>
              <a:rPr lang="fr-FR" dirty="0"/>
              <a:t>&gt; Environnement juridique très peu favorable.</a:t>
            </a:r>
          </a:p>
          <a:p>
            <a:r>
              <a:rPr lang="fr-FR" dirty="0"/>
              <a:t>&gt; Manque de collaboration de la recherche scientifique.</a:t>
            </a:r>
          </a:p>
          <a:p>
            <a:endParaRPr lang="fr-FR" dirty="0"/>
          </a:p>
        </p:txBody>
      </p:sp>
    </p:spTree>
    <p:extLst>
      <p:ext uri="{BB962C8B-B14F-4D97-AF65-F5344CB8AC3E}">
        <p14:creationId xmlns:p14="http://schemas.microsoft.com/office/powerpoint/2010/main" val="2268899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8F6D485-5195-4F62-96CE-1AFAA7682875}"/>
              </a:ext>
            </a:extLst>
          </p:cNvPr>
          <p:cNvSpPr>
            <a:spLocks noGrp="1"/>
          </p:cNvSpPr>
          <p:nvPr>
            <p:ph type="ftr" sz="quarter" idx="11"/>
          </p:nvPr>
        </p:nvSpPr>
        <p:spPr>
          <a:xfrm>
            <a:off x="9595820" y="6524513"/>
            <a:ext cx="2503393" cy="333487"/>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A00F2442-2DF1-47E6-848C-4FB3F8282CA4}"/>
              </a:ext>
            </a:extLst>
          </p:cNvPr>
          <p:cNvSpPr>
            <a:spLocks noGrp="1"/>
          </p:cNvSpPr>
          <p:nvPr>
            <p:ph type="sldNum" sz="quarter" idx="12"/>
          </p:nvPr>
        </p:nvSpPr>
        <p:spPr>
          <a:xfrm>
            <a:off x="11413863" y="181460"/>
            <a:ext cx="639183" cy="367180"/>
          </a:xfrm>
        </p:spPr>
        <p:txBody>
          <a:bodyPr/>
          <a:lstStyle/>
          <a:p>
            <a:fld id="{35EDA842-B766-4C63-B8B3-538762B3ED5C}" type="slidenum">
              <a:rPr lang="fr-FR" smtClean="0"/>
              <a:t>46</a:t>
            </a:fld>
            <a:endParaRPr lang="fr-FR"/>
          </a:p>
        </p:txBody>
      </p:sp>
      <p:sp>
        <p:nvSpPr>
          <p:cNvPr id="4" name="Rectangle 3">
            <a:extLst>
              <a:ext uri="{FF2B5EF4-FFF2-40B4-BE49-F238E27FC236}">
                <a16:creationId xmlns:a16="http://schemas.microsoft.com/office/drawing/2014/main" id="{D1B8B2AE-B570-4534-9F3F-770ECB9FAF56}"/>
              </a:ext>
            </a:extLst>
          </p:cNvPr>
          <p:cNvSpPr/>
          <p:nvPr/>
        </p:nvSpPr>
        <p:spPr>
          <a:xfrm>
            <a:off x="196774" y="548639"/>
            <a:ext cx="11856272" cy="6186309"/>
          </a:xfrm>
          <a:prstGeom prst="rect">
            <a:avLst/>
          </a:prstGeom>
        </p:spPr>
        <p:txBody>
          <a:bodyPr wrap="square">
            <a:spAutoFit/>
          </a:bodyPr>
          <a:lstStyle/>
          <a:p>
            <a:pPr algn="just"/>
            <a:r>
              <a:rPr lang="fr-FR" u="sng" dirty="0">
                <a:solidFill>
                  <a:srgbClr val="008000"/>
                </a:solidFill>
                <a:latin typeface="Calibri" pitchFamily="34" charset="0"/>
              </a:rPr>
              <a:t>La lutte pour le libre accès aux semences paysannes</a:t>
            </a:r>
            <a:r>
              <a:rPr lang="fr-FR" dirty="0">
                <a:solidFill>
                  <a:srgbClr val="008000"/>
                </a:solidFill>
                <a:latin typeface="Calibri" pitchFamily="34" charset="0"/>
              </a:rPr>
              <a:t> (suite) :</a:t>
            </a:r>
          </a:p>
          <a:p>
            <a:pPr algn="just"/>
            <a:r>
              <a:rPr lang="fr-FR" dirty="0">
                <a:solidFill>
                  <a:srgbClr val="008000"/>
                </a:solidFill>
              </a:rPr>
              <a:t>Une forme particulière de ce que certains agriculteurs bio appelleraient « biopiraterie légale » est constitué par :</a:t>
            </a:r>
          </a:p>
          <a:p>
            <a:pPr marL="342900" indent="-342900" algn="just">
              <a:buAutoNum type="alphaLcParenR"/>
            </a:pPr>
            <a:r>
              <a:rPr lang="fr-FR" dirty="0">
                <a:solidFill>
                  <a:srgbClr val="008000"/>
                </a:solidFill>
              </a:rPr>
              <a:t>le lobbying pour imposer leurs textes juridiques,</a:t>
            </a:r>
          </a:p>
          <a:p>
            <a:pPr marL="342900" indent="-342900" algn="just">
              <a:buAutoNum type="alphaLcParenR"/>
            </a:pPr>
            <a:r>
              <a:rPr lang="fr-FR" dirty="0">
                <a:solidFill>
                  <a:srgbClr val="008000"/>
                </a:solidFill>
              </a:rPr>
              <a:t>b) </a:t>
            </a:r>
            <a:r>
              <a:rPr lang="fr-FR" b="1" dirty="0">
                <a:solidFill>
                  <a:srgbClr val="008000"/>
                </a:solidFill>
              </a:rPr>
              <a:t>les procès, intentés par les semenciers pour interdire la diffusion des semences paysannes </a:t>
            </a:r>
            <a:r>
              <a:rPr lang="fr-FR" dirty="0">
                <a:solidFill>
                  <a:srgbClr val="008000"/>
                </a:solidFill>
              </a:rPr>
              <a:t>(telles que les légumes anciens souvent non enregistrés au GNIS …) par les associations (en particulier KOKOPELLI), si ces semences ne sont pas inscrites au registre des semences du </a:t>
            </a:r>
            <a:r>
              <a:rPr lang="fr-FR" dirty="0">
                <a:solidFill>
                  <a:srgbClr val="008000"/>
                </a:solidFill>
                <a:hlinkClick r:id="rId2" tooltip="Groupement national interprofessionnel des semences et plants"/>
              </a:rPr>
              <a:t>Groupement national interprofessionnel des semences et plants</a:t>
            </a:r>
            <a:r>
              <a:rPr lang="fr-FR" dirty="0">
                <a:solidFill>
                  <a:srgbClr val="008000"/>
                </a:solidFill>
              </a:rPr>
              <a:t> (GNIS, organisme créé sous le régime de Vichy).</a:t>
            </a:r>
          </a:p>
          <a:p>
            <a:r>
              <a:rPr lang="fr-FR" dirty="0">
                <a:solidFill>
                  <a:srgbClr val="008000"/>
                </a:solidFill>
              </a:rPr>
              <a:t>Par exemple, l’association Kokopelli a été poursuivie, pour n’avoir pas fait certifier ses semences, par le GNIS) et la Fédération nationale des professionnels de semences potagères et florales (FNPSP), constitués en </a:t>
            </a:r>
            <a:r>
              <a:rPr lang="fr-FR" dirty="0">
                <a:solidFill>
                  <a:srgbClr val="008000"/>
                </a:solidFill>
                <a:hlinkClick r:id="rId3" tooltip="Partie civile en France"/>
              </a:rPr>
              <a:t>parties civiles</a:t>
            </a:r>
            <a:r>
              <a:rPr lang="fr-FR" dirty="0">
                <a:solidFill>
                  <a:srgbClr val="008000"/>
                </a:solidFill>
              </a:rPr>
              <a:t>. Le 22 décembre 2006, la </a:t>
            </a:r>
            <a:r>
              <a:rPr lang="fr-FR" dirty="0">
                <a:solidFill>
                  <a:srgbClr val="008000"/>
                </a:solidFill>
                <a:hlinkClick r:id="rId4" tooltip="Cour d'appel de Nîmes"/>
              </a:rPr>
              <a:t>cour d'appel de Nîmes</a:t>
            </a:r>
            <a:r>
              <a:rPr lang="fr-FR" dirty="0">
                <a:solidFill>
                  <a:srgbClr val="008000"/>
                </a:solidFill>
              </a:rPr>
              <a:t> a déclaré le président de l’association Kokopelli, Dominique Guillet, coupable, sur procès-verbal de la répression des fraudes, d’avoir commercialisé des semences de variétés non autorisées en violation de la législation et l'a, en conséquence, condamné à 3 426 amendes de 5 euros chacune, soit 17 130 euros.</a:t>
            </a:r>
          </a:p>
          <a:p>
            <a:r>
              <a:rPr lang="fr-FR" dirty="0">
                <a:solidFill>
                  <a:srgbClr val="008000"/>
                </a:solidFill>
              </a:rPr>
              <a:t>La </a:t>
            </a:r>
            <a:r>
              <a:rPr lang="fr-FR" dirty="0">
                <a:solidFill>
                  <a:srgbClr val="008000"/>
                </a:solidFill>
                <a:hlinkClick r:id="rId5" tooltip="Cour de cassation (France)"/>
              </a:rPr>
              <a:t>Cour de cassation</a:t>
            </a:r>
            <a:r>
              <a:rPr lang="fr-FR" dirty="0">
                <a:solidFill>
                  <a:srgbClr val="008000"/>
                </a:solidFill>
              </a:rPr>
              <a:t>, en8 janvier 2008, a confirmé l’arrêt de la cour d’appel de Nîmes.</a:t>
            </a:r>
          </a:p>
          <a:p>
            <a:r>
              <a:rPr lang="fr-FR" dirty="0">
                <a:solidFill>
                  <a:srgbClr val="008000"/>
                </a:solidFill>
              </a:rPr>
              <a:t>Le 9 décembre 2005, le semencier </a:t>
            </a:r>
            <a:r>
              <a:rPr lang="fr-FR" dirty="0" err="1">
                <a:solidFill>
                  <a:srgbClr val="008000"/>
                </a:solidFill>
                <a:hlinkClick r:id="rId6" tooltip="Baumaux"/>
              </a:rPr>
              <a:t>Baumaux</a:t>
            </a:r>
            <a:r>
              <a:rPr lang="fr-FR" dirty="0">
                <a:solidFill>
                  <a:srgbClr val="008000"/>
                </a:solidFill>
              </a:rPr>
              <a:t> a assigné en justice l'association Kokopelli pour </a:t>
            </a:r>
            <a:r>
              <a:rPr lang="fr-FR" dirty="0">
                <a:solidFill>
                  <a:srgbClr val="008000"/>
                </a:solidFill>
                <a:hlinkClick r:id="rId7" tooltip="Concurrence déloyale"/>
              </a:rPr>
              <a:t>concurrence déloyale</a:t>
            </a:r>
            <a:r>
              <a:rPr lang="fr-FR" dirty="0">
                <a:solidFill>
                  <a:srgbClr val="008000"/>
                </a:solidFill>
              </a:rPr>
              <a:t>. L'association a été condamnée en février 2008 à verser 12 000 euros. </a:t>
            </a:r>
            <a:r>
              <a:rPr lang="fr-FR" dirty="0" err="1">
                <a:solidFill>
                  <a:srgbClr val="008000"/>
                </a:solidFill>
              </a:rPr>
              <a:t>Baumaux</a:t>
            </a:r>
            <a:r>
              <a:rPr lang="fr-FR" dirty="0">
                <a:solidFill>
                  <a:srgbClr val="008000"/>
                </a:solidFill>
              </a:rPr>
              <a:t> demande 100 000 euros de dommage intérêts et la suspension des activités de l'association. </a:t>
            </a:r>
          </a:p>
          <a:p>
            <a:r>
              <a:rPr lang="fr-FR" dirty="0">
                <a:solidFill>
                  <a:srgbClr val="008000"/>
                </a:solidFill>
              </a:rPr>
              <a:t>Ce qui est problématique est que a) la « certification » réclamé par le GNIS des 6000 semences de Kokopelli incriminées est hors des moyens financiers de Kokopelli, b) il existe plus de 6000 semences paysannes, c) Ses semences sont pourtant utilisées sans problèmes par les clients de Kokopelli (pas de plainte de ces derniers les qualités de ces semences). c) Or Kokopelli a un rôle important au tiers-monde, en offrant des milliers de semences aux ONG locales, chaque année, via son association « </a:t>
            </a:r>
            <a:r>
              <a:rPr lang="fr-FR" b="1" dirty="0">
                <a:solidFill>
                  <a:srgbClr val="008000"/>
                </a:solidFill>
              </a:rPr>
              <a:t>Semences sans frontière</a:t>
            </a:r>
            <a:r>
              <a:rPr lang="fr-FR" dirty="0">
                <a:solidFill>
                  <a:srgbClr val="008000"/>
                </a:solidFill>
              </a:rPr>
              <a:t> ». Leur destination est répartie ainsi : Afrique 70 %, Amérique centrale et Latine 15 %, Asie 10 %, Europe 5 %.  </a:t>
            </a:r>
            <a:r>
              <a:rPr lang="fr-FR" sz="1200" dirty="0">
                <a:solidFill>
                  <a:srgbClr val="008000"/>
                </a:solidFill>
              </a:rPr>
              <a:t>Sources : a) </a:t>
            </a:r>
            <a:r>
              <a:rPr lang="fr-FR" sz="1200" dirty="0">
                <a:solidFill>
                  <a:srgbClr val="008000"/>
                </a:solidFill>
                <a:hlinkClick r:id="rId8"/>
              </a:rPr>
              <a:t>http://fr.wikipedia.org/wiki/Kokopelli_%28association%29</a:t>
            </a:r>
            <a:r>
              <a:rPr lang="fr-FR" sz="1200" dirty="0">
                <a:solidFill>
                  <a:srgbClr val="008000"/>
                </a:solidFill>
              </a:rPr>
              <a:t> , b) </a:t>
            </a:r>
            <a:r>
              <a:rPr lang="fr-FR" sz="1200" dirty="0">
                <a:solidFill>
                  <a:srgbClr val="008000"/>
                </a:solidFill>
                <a:hlinkClick r:id="rId9"/>
              </a:rPr>
              <a:t>http://semences-sans-frontieres.fr/</a:t>
            </a:r>
            <a:r>
              <a:rPr lang="fr-FR" sz="1200" dirty="0">
                <a:solidFill>
                  <a:srgbClr val="008000"/>
                </a:solidFill>
              </a:rPr>
              <a:t> </a:t>
            </a:r>
          </a:p>
        </p:txBody>
      </p:sp>
      <p:sp>
        <p:nvSpPr>
          <p:cNvPr id="5" name="ZoneTexte 4">
            <a:extLst>
              <a:ext uri="{FF2B5EF4-FFF2-40B4-BE49-F238E27FC236}">
                <a16:creationId xmlns:a16="http://schemas.microsoft.com/office/drawing/2014/main" id="{A33273C0-20F1-4C82-B64D-30E749631EA5}"/>
              </a:ext>
            </a:extLst>
          </p:cNvPr>
          <p:cNvSpPr txBox="1"/>
          <p:nvPr/>
        </p:nvSpPr>
        <p:spPr>
          <a:xfrm>
            <a:off x="150607" y="107071"/>
            <a:ext cx="8832674" cy="461665"/>
          </a:xfrm>
          <a:prstGeom prst="rect">
            <a:avLst/>
          </a:prstGeom>
          <a:noFill/>
        </p:spPr>
        <p:txBody>
          <a:bodyPr wrap="none" rtlCol="0">
            <a:spAutoFit/>
          </a:bodyPr>
          <a:lstStyle/>
          <a:p>
            <a:r>
              <a:rPr lang="fr-FR" sz="2400" b="1" dirty="0">
                <a:solidFill>
                  <a:srgbClr val="008000"/>
                </a:solidFill>
              </a:rPr>
              <a:t>Le choix d’utiliser les semences paysannes en agriculture biologique</a:t>
            </a:r>
          </a:p>
        </p:txBody>
      </p:sp>
    </p:spTree>
    <p:extLst>
      <p:ext uri="{BB962C8B-B14F-4D97-AF65-F5344CB8AC3E}">
        <p14:creationId xmlns:p14="http://schemas.microsoft.com/office/powerpoint/2010/main" val="2662271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C9747D4-8FE6-44DD-A9BA-FE6DBE49B775}"/>
              </a:ext>
            </a:extLst>
          </p:cNvPr>
          <p:cNvSpPr>
            <a:spLocks noGrp="1"/>
          </p:cNvSpPr>
          <p:nvPr>
            <p:ph type="ftr" sz="quarter" idx="11"/>
          </p:nvPr>
        </p:nvSpPr>
        <p:spPr>
          <a:xfrm>
            <a:off x="4128247"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9A87CED0-9C18-4349-B88D-C89B5A232292}"/>
              </a:ext>
            </a:extLst>
          </p:cNvPr>
          <p:cNvSpPr>
            <a:spLocks noGrp="1"/>
          </p:cNvSpPr>
          <p:nvPr>
            <p:ph type="sldNum" sz="quarter" idx="12"/>
          </p:nvPr>
        </p:nvSpPr>
        <p:spPr>
          <a:xfrm>
            <a:off x="9148482" y="161682"/>
            <a:ext cx="2743200" cy="365125"/>
          </a:xfrm>
        </p:spPr>
        <p:txBody>
          <a:bodyPr/>
          <a:lstStyle/>
          <a:p>
            <a:fld id="{35EDA842-B766-4C63-B8B3-538762B3ED5C}" type="slidenum">
              <a:rPr lang="fr-FR" smtClean="0"/>
              <a:t>47</a:t>
            </a:fld>
            <a:endParaRPr lang="fr-FR" dirty="0"/>
          </a:p>
        </p:txBody>
      </p:sp>
      <p:sp>
        <p:nvSpPr>
          <p:cNvPr id="4" name="Rectangle 3">
            <a:extLst>
              <a:ext uri="{FF2B5EF4-FFF2-40B4-BE49-F238E27FC236}">
                <a16:creationId xmlns:a16="http://schemas.microsoft.com/office/drawing/2014/main" id="{90FB41FC-8377-4173-8477-1E27EC3B181E}"/>
              </a:ext>
            </a:extLst>
          </p:cNvPr>
          <p:cNvSpPr/>
          <p:nvPr/>
        </p:nvSpPr>
        <p:spPr>
          <a:xfrm>
            <a:off x="301214" y="713577"/>
            <a:ext cx="11768866" cy="3785652"/>
          </a:xfrm>
          <a:prstGeom prst="rect">
            <a:avLst/>
          </a:prstGeom>
        </p:spPr>
        <p:txBody>
          <a:bodyPr wrap="square">
            <a:spAutoFit/>
          </a:bodyPr>
          <a:lstStyle/>
          <a:p>
            <a:r>
              <a:rPr lang="fr-FR" sz="2400" b="1" dirty="0">
                <a:solidFill>
                  <a:srgbClr val="008000"/>
                </a:solidFill>
              </a:rPr>
              <a:t>Un sondage réalisé par l’IFOP sur les habitudes et les perceptions de consommation des Français révèlent que les Français sont de plus en plus conscients des risques environnementaux et de santé p</a:t>
            </a:r>
            <a:r>
              <a:rPr lang="fr-FR" sz="2400" dirty="0"/>
              <a:t>ublique auxquels nous expose le modèle d’agriculture industrielle (</a:t>
            </a:r>
            <a:r>
              <a:rPr lang="fr-FR" sz="2400" dirty="0">
                <a:solidFill>
                  <a:srgbClr val="FF0000"/>
                </a:solidFill>
              </a:rPr>
              <a:t>93% considèrent leur santé impactée par la présence de pesticides dans les aliments consommés</a:t>
            </a:r>
            <a:r>
              <a:rPr lang="fr-FR" sz="2400" dirty="0"/>
              <a:t>) et ils ont déjà changé leurs habitudes de consommation (</a:t>
            </a:r>
            <a:r>
              <a:rPr lang="fr-FR" sz="2400" b="1" dirty="0">
                <a:solidFill>
                  <a:srgbClr val="008000"/>
                </a:solidFill>
              </a:rPr>
              <a:t>70% d’entre eux ont déjà adopté des habitudes de consommation plus durables et sont prêts à aller plus loin</a:t>
            </a:r>
            <a:r>
              <a:rPr lang="fr-FR" sz="2400" dirty="0"/>
              <a:t>). </a:t>
            </a:r>
            <a:r>
              <a:rPr lang="fr-FR" sz="2400" b="1" dirty="0">
                <a:solidFill>
                  <a:srgbClr val="008000"/>
                </a:solidFill>
              </a:rPr>
              <a:t>Ils</a:t>
            </a:r>
            <a:r>
              <a:rPr lang="fr-FR" sz="2400" dirty="0"/>
              <a:t> </a:t>
            </a:r>
            <a:r>
              <a:rPr lang="fr-FR" sz="2400" b="1" dirty="0">
                <a:solidFill>
                  <a:srgbClr val="008000"/>
                </a:solidFill>
              </a:rPr>
              <a:t>sont prêts pour une réelle transition agricole et alimentaire.</a:t>
            </a:r>
          </a:p>
          <a:p>
            <a:endParaRPr lang="fr-FR" sz="2400" dirty="0"/>
          </a:p>
          <a:p>
            <a:r>
              <a:rPr lang="fr-FR" sz="2400" dirty="0"/>
              <a:t>Les chiffres du sondage témoignent d'une défiance certaine des Français vis-à-vis du système agricole et agro-alimentaire conventionnel, ainsi que d’une profonde volonté de changement.</a:t>
            </a:r>
          </a:p>
        </p:txBody>
      </p:sp>
      <p:sp>
        <p:nvSpPr>
          <p:cNvPr id="5" name="ZoneTexte 4">
            <a:extLst>
              <a:ext uri="{FF2B5EF4-FFF2-40B4-BE49-F238E27FC236}">
                <a16:creationId xmlns:a16="http://schemas.microsoft.com/office/drawing/2014/main" id="{98554308-755B-4CE1-AE63-E607FD509E91}"/>
              </a:ext>
            </a:extLst>
          </p:cNvPr>
          <p:cNvSpPr txBox="1"/>
          <p:nvPr/>
        </p:nvSpPr>
        <p:spPr>
          <a:xfrm>
            <a:off x="301213" y="250861"/>
            <a:ext cx="8444753" cy="461665"/>
          </a:xfrm>
          <a:prstGeom prst="rect">
            <a:avLst/>
          </a:prstGeom>
          <a:noFill/>
        </p:spPr>
        <p:txBody>
          <a:bodyPr wrap="square" rtlCol="0">
            <a:spAutoFit/>
          </a:bodyPr>
          <a:lstStyle/>
          <a:p>
            <a:r>
              <a:rPr lang="fr-FR" sz="2400" b="1" dirty="0">
                <a:solidFill>
                  <a:srgbClr val="7030A0"/>
                </a:solidFill>
              </a:rPr>
              <a:t>3. Désir des français de changer de modèle agricole</a:t>
            </a:r>
          </a:p>
        </p:txBody>
      </p:sp>
      <p:sp>
        <p:nvSpPr>
          <p:cNvPr id="6" name="Rectangle 5">
            <a:extLst>
              <a:ext uri="{FF2B5EF4-FFF2-40B4-BE49-F238E27FC236}">
                <a16:creationId xmlns:a16="http://schemas.microsoft.com/office/drawing/2014/main" id="{E136F28D-5D0C-463B-8FBA-90F028B57FA3}"/>
              </a:ext>
            </a:extLst>
          </p:cNvPr>
          <p:cNvSpPr/>
          <p:nvPr/>
        </p:nvSpPr>
        <p:spPr>
          <a:xfrm>
            <a:off x="9014104" y="6492875"/>
            <a:ext cx="2296206" cy="276999"/>
          </a:xfrm>
          <a:prstGeom prst="rect">
            <a:avLst/>
          </a:prstGeom>
        </p:spPr>
        <p:txBody>
          <a:bodyPr wrap="none">
            <a:spAutoFit/>
          </a:bodyPr>
          <a:lstStyle/>
          <a:p>
            <a:r>
              <a:rPr lang="fr-FR" sz="1200" b="0" dirty="0">
                <a:solidFill>
                  <a:srgbClr val="008000"/>
                </a:solidFill>
                <a:effectLst/>
                <a:latin typeface="Calibri" panose="020F0502020204030204" pitchFamily="34" charset="0"/>
                <a:cs typeface="Calibri" panose="020F0502020204030204" pitchFamily="34" charset="0"/>
              </a:rPr>
              <a:t>© Nicolas Lefebvre / WWF-France</a:t>
            </a:r>
            <a:endParaRPr lang="fr-FR" sz="1200" dirty="0">
              <a:solidFill>
                <a:srgbClr val="008000"/>
              </a:solidFill>
              <a:latin typeface="Calibri" panose="020F0502020204030204" pitchFamily="34" charset="0"/>
              <a:cs typeface="Calibri" panose="020F0502020204030204" pitchFamily="34" charset="0"/>
            </a:endParaRPr>
          </a:p>
        </p:txBody>
      </p:sp>
      <p:pic>
        <p:nvPicPr>
          <p:cNvPr id="8" name="Image 7" descr="Une image contenant extérieur, herbe, serre, terrain&#10;&#10;Description générée avec un niveau de confiance très élevé">
            <a:extLst>
              <a:ext uri="{FF2B5EF4-FFF2-40B4-BE49-F238E27FC236}">
                <a16:creationId xmlns:a16="http://schemas.microsoft.com/office/drawing/2014/main" id="{2001EB37-E202-4218-8432-925BBFEED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882" y="4486238"/>
            <a:ext cx="3860800" cy="1930400"/>
          </a:xfrm>
          <a:prstGeom prst="rect">
            <a:avLst/>
          </a:prstGeom>
        </p:spPr>
      </p:pic>
      <p:sp>
        <p:nvSpPr>
          <p:cNvPr id="9" name="Rectangle 8">
            <a:extLst>
              <a:ext uri="{FF2B5EF4-FFF2-40B4-BE49-F238E27FC236}">
                <a16:creationId xmlns:a16="http://schemas.microsoft.com/office/drawing/2014/main" id="{7BEA2911-DDE9-4F43-9A77-BAF0122924E1}"/>
              </a:ext>
            </a:extLst>
          </p:cNvPr>
          <p:cNvSpPr/>
          <p:nvPr/>
        </p:nvSpPr>
        <p:spPr>
          <a:xfrm>
            <a:off x="186466" y="5330226"/>
            <a:ext cx="7844416" cy="1200329"/>
          </a:xfrm>
          <a:prstGeom prst="rect">
            <a:avLst/>
          </a:prstGeom>
        </p:spPr>
        <p:txBody>
          <a:bodyPr wrap="square">
            <a:spAutoFit/>
          </a:bodyPr>
          <a:lstStyle/>
          <a:p>
            <a:r>
              <a:rPr lang="fr-FR" sz="1200" dirty="0"/>
              <a:t>Sources : 1) Le sondage « </a:t>
            </a:r>
            <a:r>
              <a:rPr lang="fr-FR" sz="1200" i="1" dirty="0"/>
              <a:t>Les français, la consommation «écoresponsable et la transition écologique</a:t>
            </a:r>
            <a:r>
              <a:rPr lang="fr-FR" sz="1200" dirty="0"/>
              <a:t> » a été mené par </a:t>
            </a:r>
            <a:r>
              <a:rPr lang="fr-FR" sz="1200" dirty="0" err="1"/>
              <a:t>l’Ifop</a:t>
            </a:r>
            <a:r>
              <a:rPr lang="fr-FR" sz="1200" dirty="0"/>
              <a:t> pour le WWF France, du 3 au 4 octobre 2017 sur un échantillon de 1002 personnes, représentatif de la population française.</a:t>
            </a:r>
          </a:p>
          <a:p>
            <a:r>
              <a:rPr lang="fr-FR" sz="1200" dirty="0"/>
              <a:t>2) Sondage IFOP/WWF : les Français pour un changement de modèle agricole, 10 </a:t>
            </a:r>
            <a:r>
              <a:rPr lang="fr-FR" sz="1200" dirty="0" err="1"/>
              <a:t>October</a:t>
            </a:r>
            <a:r>
              <a:rPr lang="fr-FR" sz="1200" dirty="0"/>
              <a:t> 2017, </a:t>
            </a:r>
            <a:r>
              <a:rPr lang="fr-FR" sz="1200" dirty="0">
                <a:hlinkClick r:id="rId3"/>
              </a:rPr>
              <a:t>http://www.wwf.fr/?13860%2FSondage-IFOP-WWF-les-Francais-pour-un-changement-de-modele-agricole</a:t>
            </a:r>
            <a:r>
              <a:rPr lang="fr-FR" sz="1200" dirty="0"/>
              <a:t> </a:t>
            </a:r>
          </a:p>
          <a:p>
            <a:r>
              <a:rPr lang="fr-FR" sz="1200" dirty="0"/>
              <a:t>3) </a:t>
            </a:r>
            <a:r>
              <a:rPr lang="fr-FR" sz="1200" dirty="0">
                <a:hlinkClick r:id="rId4"/>
              </a:rPr>
              <a:t>https://lareleveetlapeste.fr/modele-de-grande-distribution-incompatible-bio-cache-bio-industriel/</a:t>
            </a:r>
            <a:r>
              <a:rPr lang="fr-FR" sz="1200" dirty="0"/>
              <a:t> </a:t>
            </a:r>
          </a:p>
        </p:txBody>
      </p:sp>
      <p:sp>
        <p:nvSpPr>
          <p:cNvPr id="10" name="ZoneTexte 9">
            <a:extLst>
              <a:ext uri="{FF2B5EF4-FFF2-40B4-BE49-F238E27FC236}">
                <a16:creationId xmlns:a16="http://schemas.microsoft.com/office/drawing/2014/main" id="{B8411BB5-678A-49E6-A06A-38AB1BCA103D}"/>
              </a:ext>
            </a:extLst>
          </p:cNvPr>
          <p:cNvSpPr txBox="1"/>
          <p:nvPr/>
        </p:nvSpPr>
        <p:spPr>
          <a:xfrm>
            <a:off x="186466" y="4499229"/>
            <a:ext cx="7688132" cy="830997"/>
          </a:xfrm>
          <a:prstGeom prst="rect">
            <a:avLst/>
          </a:prstGeom>
          <a:noFill/>
        </p:spPr>
        <p:txBody>
          <a:bodyPr wrap="square" rtlCol="0">
            <a:spAutoFit/>
          </a:bodyPr>
          <a:lstStyle/>
          <a:p>
            <a:r>
              <a:rPr lang="fr-FR" sz="2400" u="sng" dirty="0">
                <a:hlinkClick r:id="rId5"/>
              </a:rPr>
              <a:t>Près de 9 Français sur 10 ont consommé des produits BIO au moins occasionnellement, et 6 sur 10 régulièrement</a:t>
            </a:r>
            <a:r>
              <a:rPr lang="fr-FR" sz="2400" dirty="0"/>
              <a:t>.</a:t>
            </a:r>
          </a:p>
        </p:txBody>
      </p:sp>
    </p:spTree>
    <p:extLst>
      <p:ext uri="{BB962C8B-B14F-4D97-AF65-F5344CB8AC3E}">
        <p14:creationId xmlns:p14="http://schemas.microsoft.com/office/powerpoint/2010/main" val="872045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1233E9E-0097-4F50-9C23-971BA388BD5C}"/>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90BA7ED-8944-45AE-9559-69729D00D4F8}"/>
              </a:ext>
            </a:extLst>
          </p:cNvPr>
          <p:cNvSpPr>
            <a:spLocks noGrp="1"/>
          </p:cNvSpPr>
          <p:nvPr>
            <p:ph type="sldNum" sz="quarter" idx="12"/>
          </p:nvPr>
        </p:nvSpPr>
        <p:spPr/>
        <p:txBody>
          <a:bodyPr/>
          <a:lstStyle/>
          <a:p>
            <a:fld id="{35EDA842-B766-4C63-B8B3-538762B3ED5C}" type="slidenum">
              <a:rPr lang="fr-FR" smtClean="0"/>
              <a:t>48</a:t>
            </a:fld>
            <a:endParaRPr lang="fr-FR"/>
          </a:p>
        </p:txBody>
      </p:sp>
      <p:sp>
        <p:nvSpPr>
          <p:cNvPr id="4" name="Rectangle 3">
            <a:extLst>
              <a:ext uri="{FF2B5EF4-FFF2-40B4-BE49-F238E27FC236}">
                <a16:creationId xmlns:a16="http://schemas.microsoft.com/office/drawing/2014/main" id="{59B808D4-D231-44F7-9025-ADDDC959C9FA}"/>
              </a:ext>
            </a:extLst>
          </p:cNvPr>
          <p:cNvSpPr/>
          <p:nvPr/>
        </p:nvSpPr>
        <p:spPr>
          <a:xfrm>
            <a:off x="355003" y="731521"/>
            <a:ext cx="11327802" cy="3600986"/>
          </a:xfrm>
          <a:prstGeom prst="rect">
            <a:avLst/>
          </a:prstGeom>
        </p:spPr>
        <p:txBody>
          <a:bodyPr wrap="square">
            <a:spAutoFit/>
          </a:bodyPr>
          <a:lstStyle/>
          <a:p>
            <a:pPr algn="just" fontAlgn="base"/>
            <a:r>
              <a:rPr lang="fr-FR" sz="2400" b="0" i="0" dirty="0">
                <a:solidFill>
                  <a:srgbClr val="703E1F"/>
                </a:solidFill>
                <a:effectLst/>
                <a:latin typeface="Arial" panose="020B0604020202020204" pitchFamily="34" charset="0"/>
                <a:cs typeface="Arial" panose="020B0604020202020204" pitchFamily="34" charset="0"/>
              </a:rPr>
              <a:t>La bio: Une grande diversité d'emplois</a:t>
            </a:r>
          </a:p>
          <a:p>
            <a:pPr fontAlgn="base"/>
            <a:endParaRPr lang="fr-FR" sz="2400" b="0" i="0" dirty="0">
              <a:solidFill>
                <a:srgbClr val="000000"/>
              </a:solidFill>
              <a:effectLst/>
              <a:latin typeface="Arial" panose="020B0604020202020204" pitchFamily="34" charset="0"/>
              <a:cs typeface="Arial" panose="020B0604020202020204" pitchFamily="34" charset="0"/>
            </a:endParaRPr>
          </a:p>
          <a:p>
            <a:pPr fontAlgn="base"/>
            <a:r>
              <a:rPr lang="fr-FR" sz="2400" b="0" i="0" dirty="0">
                <a:solidFill>
                  <a:srgbClr val="000000"/>
                </a:solidFill>
                <a:effectLst/>
                <a:latin typeface="Arial" panose="020B0604020202020204" pitchFamily="34" charset="0"/>
                <a:cs typeface="Arial" panose="020B0604020202020204" pitchFamily="34" charset="0"/>
              </a:rPr>
              <a:t>L'activité biologique (production, transformation et distribution) concerne en 2016 près de </a:t>
            </a:r>
            <a:r>
              <a:rPr lang="fr-FR" sz="2400" b="1" i="0" dirty="0">
                <a:solidFill>
                  <a:srgbClr val="000000"/>
                </a:solidFill>
                <a:effectLst/>
                <a:latin typeface="Arial" panose="020B0604020202020204" pitchFamily="34" charset="0"/>
                <a:cs typeface="Arial" panose="020B0604020202020204" pitchFamily="34" charset="0"/>
              </a:rPr>
              <a:t>118 000 emplois directs</a:t>
            </a:r>
            <a:r>
              <a:rPr lang="fr-FR" sz="2400" b="0" i="0" dirty="0">
                <a:solidFill>
                  <a:srgbClr val="000000"/>
                </a:solidFill>
                <a:effectLst/>
                <a:latin typeface="Arial" panose="020B0604020202020204" pitchFamily="34" charset="0"/>
                <a:cs typeface="Arial" panose="020B0604020202020204" pitchFamily="34" charset="0"/>
              </a:rPr>
              <a:t>, avec une croissance annuelle moyenne de </a:t>
            </a:r>
            <a:r>
              <a:rPr lang="fr-FR" sz="2400" b="1" i="0" dirty="0">
                <a:solidFill>
                  <a:srgbClr val="000000"/>
                </a:solidFill>
                <a:effectLst/>
                <a:latin typeface="Arial" panose="020B0604020202020204" pitchFamily="34" charset="0"/>
                <a:cs typeface="Arial" panose="020B0604020202020204" pitchFamily="34" charset="0"/>
              </a:rPr>
              <a:t>8,4%</a:t>
            </a:r>
            <a:r>
              <a:rPr lang="fr-FR" sz="2400" b="0" i="0" dirty="0">
                <a:solidFill>
                  <a:srgbClr val="000000"/>
                </a:solidFill>
                <a:effectLst/>
                <a:latin typeface="Arial" panose="020B0604020202020204" pitchFamily="34" charset="0"/>
                <a:cs typeface="Arial" panose="020B0604020202020204" pitchFamily="34" charset="0"/>
              </a:rPr>
              <a:t> par an depuis 4 ans. Les emplois se répartissent de la manière suivante:</a:t>
            </a:r>
          </a:p>
          <a:p>
            <a:pPr fontAlgn="base"/>
            <a:r>
              <a:rPr lang="fr-FR" sz="2400" b="0" i="0" dirty="0">
                <a:solidFill>
                  <a:srgbClr val="000000"/>
                </a:solidFill>
                <a:effectLst/>
                <a:latin typeface="Arial" panose="020B0604020202020204" pitchFamily="34" charset="0"/>
                <a:cs typeface="Arial" panose="020B0604020202020204" pitchFamily="34" charset="0"/>
              </a:rPr>
              <a:t>• </a:t>
            </a:r>
            <a:r>
              <a:rPr lang="fr-FR" sz="2400" b="1" i="0" dirty="0">
                <a:solidFill>
                  <a:srgbClr val="000000"/>
                </a:solidFill>
                <a:effectLst/>
                <a:latin typeface="Arial" panose="020B0604020202020204" pitchFamily="34" charset="0"/>
                <a:cs typeface="Arial" panose="020B0604020202020204" pitchFamily="34" charset="0"/>
              </a:rPr>
              <a:t>77 700 emplois</a:t>
            </a:r>
            <a:r>
              <a:rPr lang="fr-FR" sz="2400" b="0" i="0" dirty="0">
                <a:solidFill>
                  <a:srgbClr val="000000"/>
                </a:solidFill>
                <a:effectLst/>
                <a:latin typeface="Arial" panose="020B0604020202020204" pitchFamily="34" charset="0"/>
                <a:cs typeface="Arial" panose="020B0604020202020204" pitchFamily="34" charset="0"/>
              </a:rPr>
              <a:t> directs dans les</a:t>
            </a:r>
            <a:r>
              <a:rPr lang="fr-FR" sz="2400" b="1" i="0" dirty="0">
                <a:solidFill>
                  <a:srgbClr val="000000"/>
                </a:solidFill>
                <a:effectLst/>
                <a:latin typeface="Arial" panose="020B0604020202020204" pitchFamily="34" charset="0"/>
                <a:cs typeface="Arial" panose="020B0604020202020204" pitchFamily="34" charset="0"/>
              </a:rPr>
              <a:t> fermes</a:t>
            </a:r>
            <a:r>
              <a:rPr lang="fr-FR" sz="2400" b="0" i="0" dirty="0">
                <a:solidFill>
                  <a:srgbClr val="000000"/>
                </a:solidFill>
                <a:effectLst/>
                <a:latin typeface="Arial" panose="020B0604020202020204" pitchFamily="34" charset="0"/>
                <a:cs typeface="Arial" panose="020B0604020202020204" pitchFamily="34" charset="0"/>
              </a:rPr>
              <a:t> en équivalent temps complet</a:t>
            </a:r>
            <a:br>
              <a:rPr lang="fr-FR" sz="2400" b="0" i="0" dirty="0">
                <a:solidFill>
                  <a:srgbClr val="000000"/>
                </a:solidFill>
                <a:effectLst/>
                <a:latin typeface="Arial" panose="020B0604020202020204" pitchFamily="34" charset="0"/>
                <a:cs typeface="Arial" panose="020B0604020202020204" pitchFamily="34" charset="0"/>
              </a:rPr>
            </a:br>
            <a:r>
              <a:rPr lang="fr-FR" sz="2400" b="0" i="0" dirty="0">
                <a:solidFill>
                  <a:srgbClr val="000000"/>
                </a:solidFill>
                <a:effectLst/>
                <a:latin typeface="Arial" panose="020B0604020202020204" pitchFamily="34" charset="0"/>
                <a:cs typeface="Arial" panose="020B0604020202020204" pitchFamily="34" charset="0"/>
              </a:rPr>
              <a:t>• </a:t>
            </a:r>
            <a:r>
              <a:rPr lang="fr-FR" sz="2400" b="1" i="0" dirty="0">
                <a:solidFill>
                  <a:srgbClr val="000000"/>
                </a:solidFill>
                <a:effectLst/>
                <a:latin typeface="Arial" panose="020B0604020202020204" pitchFamily="34" charset="0"/>
                <a:cs typeface="Arial" panose="020B0604020202020204" pitchFamily="34" charset="0"/>
              </a:rPr>
              <a:t>38 200 emplois</a:t>
            </a:r>
            <a:r>
              <a:rPr lang="fr-FR" sz="2400" b="0" i="0" dirty="0">
                <a:solidFill>
                  <a:srgbClr val="000000"/>
                </a:solidFill>
                <a:effectLst/>
                <a:latin typeface="Arial" panose="020B0604020202020204" pitchFamily="34" charset="0"/>
                <a:cs typeface="Arial" panose="020B0604020202020204" pitchFamily="34" charset="0"/>
              </a:rPr>
              <a:t> en </a:t>
            </a:r>
            <a:r>
              <a:rPr lang="fr-FR" sz="2400" b="1" i="0" dirty="0">
                <a:solidFill>
                  <a:srgbClr val="000000"/>
                </a:solidFill>
                <a:effectLst/>
                <a:latin typeface="Arial" panose="020B0604020202020204" pitchFamily="34" charset="0"/>
                <a:cs typeface="Arial" panose="020B0604020202020204" pitchFamily="34" charset="0"/>
              </a:rPr>
              <a:t>transformation et distribution</a:t>
            </a:r>
            <a:r>
              <a:rPr lang="fr-FR" sz="2400" b="0" i="0" dirty="0">
                <a:solidFill>
                  <a:srgbClr val="000000"/>
                </a:solidFill>
                <a:effectLst/>
                <a:latin typeface="Arial" panose="020B0604020202020204" pitchFamily="34" charset="0"/>
                <a:cs typeface="Arial" panose="020B0604020202020204" pitchFamily="34" charset="0"/>
              </a:rPr>
              <a:t> bio</a:t>
            </a:r>
          </a:p>
          <a:p>
            <a:pPr fontAlgn="base"/>
            <a:r>
              <a:rPr lang="fr-FR" sz="2400" b="0" i="0" dirty="0">
                <a:solidFill>
                  <a:srgbClr val="000000"/>
                </a:solidFill>
                <a:effectLst/>
                <a:latin typeface="Arial" panose="020B0604020202020204" pitchFamily="34" charset="0"/>
                <a:cs typeface="Arial" panose="020B0604020202020204" pitchFamily="34" charset="0"/>
              </a:rPr>
              <a:t>• </a:t>
            </a:r>
            <a:r>
              <a:rPr lang="fr-FR" sz="2400" b="1" i="0" dirty="0">
                <a:solidFill>
                  <a:srgbClr val="000000"/>
                </a:solidFill>
                <a:effectLst/>
                <a:latin typeface="Arial" panose="020B0604020202020204" pitchFamily="34" charset="0"/>
                <a:cs typeface="Arial" panose="020B0604020202020204" pitchFamily="34" charset="0"/>
              </a:rPr>
              <a:t>2000 emplois</a:t>
            </a:r>
            <a:r>
              <a:rPr lang="fr-FR" sz="2400" b="0" i="0" dirty="0">
                <a:solidFill>
                  <a:srgbClr val="000000"/>
                </a:solidFill>
                <a:effectLst/>
                <a:latin typeface="Arial" panose="020B0604020202020204" pitchFamily="34" charset="0"/>
                <a:cs typeface="Arial" panose="020B0604020202020204" pitchFamily="34" charset="0"/>
              </a:rPr>
              <a:t> en</a:t>
            </a:r>
            <a:r>
              <a:rPr lang="fr-FR" sz="2400" b="1" i="0" dirty="0">
                <a:solidFill>
                  <a:srgbClr val="000000"/>
                </a:solidFill>
                <a:effectLst/>
                <a:latin typeface="Arial" panose="020B0604020202020204" pitchFamily="34" charset="0"/>
                <a:cs typeface="Arial" panose="020B0604020202020204" pitchFamily="34" charset="0"/>
              </a:rPr>
              <a:t> conseil, contrôle, recherche, formation</a:t>
            </a:r>
            <a:r>
              <a:rPr lang="fr-FR" sz="2400" b="0" i="0" dirty="0">
                <a:solidFill>
                  <a:srgbClr val="000000"/>
                </a:solidFill>
                <a:effectLst/>
                <a:latin typeface="Arial" panose="020B0604020202020204" pitchFamily="34" charset="0"/>
                <a:cs typeface="Arial" panose="020B0604020202020204" pitchFamily="34" charset="0"/>
              </a:rPr>
              <a:t>, etc.</a:t>
            </a:r>
          </a:p>
          <a:p>
            <a:pPr fontAlgn="base"/>
            <a:endParaRPr lang="fr-FR" sz="2400" b="0" i="0" dirty="0">
              <a:solidFill>
                <a:srgbClr val="000000"/>
              </a:solidFill>
              <a:effectLst/>
              <a:latin typeface="Arial" panose="020B0604020202020204" pitchFamily="34" charset="0"/>
              <a:cs typeface="Arial" panose="020B0604020202020204" pitchFamily="34" charset="0"/>
            </a:endParaRPr>
          </a:p>
          <a:p>
            <a:pPr fontAlgn="base"/>
            <a:r>
              <a:rPr lang="fr-FR" sz="1200" dirty="0">
                <a:solidFill>
                  <a:srgbClr val="000000"/>
                </a:solidFill>
                <a:latin typeface="Arial" panose="020B0604020202020204" pitchFamily="34" charset="0"/>
                <a:cs typeface="Arial" panose="020B0604020202020204" pitchFamily="34" charset="0"/>
              </a:rPr>
              <a:t>Source : Chiffres de la bio en France, </a:t>
            </a:r>
            <a:r>
              <a:rPr lang="fr-FR" sz="1200" dirty="0">
                <a:solidFill>
                  <a:srgbClr val="000000"/>
                </a:solidFill>
                <a:latin typeface="Arial" panose="020B0604020202020204" pitchFamily="34" charset="0"/>
                <a:cs typeface="Arial" panose="020B0604020202020204" pitchFamily="34" charset="0"/>
                <a:hlinkClick r:id="rId2"/>
              </a:rPr>
              <a:t>http://www.agencebio.org/la-bio-en-france</a:t>
            </a:r>
            <a:r>
              <a:rPr lang="fr-FR" sz="1200" dirty="0">
                <a:solidFill>
                  <a:srgbClr val="000000"/>
                </a:solidFill>
                <a:latin typeface="Arial" panose="020B0604020202020204" pitchFamily="34" charset="0"/>
                <a:cs typeface="Arial" panose="020B0604020202020204" pitchFamily="34" charset="0"/>
              </a:rPr>
              <a:t> </a:t>
            </a:r>
            <a:endParaRPr lang="fr-FR" sz="1200" b="0" i="0" dirty="0">
              <a:solidFill>
                <a:srgbClr val="000000"/>
              </a:solidFill>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8288EBC-2CE4-46E5-AB8C-5D38AF0131A4}"/>
              </a:ext>
            </a:extLst>
          </p:cNvPr>
          <p:cNvSpPr txBox="1"/>
          <p:nvPr/>
        </p:nvSpPr>
        <p:spPr>
          <a:xfrm>
            <a:off x="355003" y="151241"/>
            <a:ext cx="4625789" cy="461665"/>
          </a:xfrm>
          <a:prstGeom prst="rect">
            <a:avLst/>
          </a:prstGeom>
          <a:noFill/>
        </p:spPr>
        <p:txBody>
          <a:bodyPr wrap="square" rtlCol="0">
            <a:spAutoFit/>
          </a:bodyPr>
          <a:lstStyle/>
          <a:p>
            <a:r>
              <a:rPr lang="fr-FR" sz="2400" b="1" dirty="0">
                <a:solidFill>
                  <a:srgbClr val="008000"/>
                </a:solidFill>
              </a:rPr>
              <a:t>4. La progression du bio en France</a:t>
            </a:r>
          </a:p>
        </p:txBody>
      </p:sp>
    </p:spTree>
    <p:extLst>
      <p:ext uri="{BB962C8B-B14F-4D97-AF65-F5344CB8AC3E}">
        <p14:creationId xmlns:p14="http://schemas.microsoft.com/office/powerpoint/2010/main" val="2314949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1233E9E-0097-4F50-9C23-971BA388BD5C}"/>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90BA7ED-8944-45AE-9559-69729D00D4F8}"/>
              </a:ext>
            </a:extLst>
          </p:cNvPr>
          <p:cNvSpPr>
            <a:spLocks noGrp="1"/>
          </p:cNvSpPr>
          <p:nvPr>
            <p:ph type="sldNum" sz="quarter" idx="12"/>
          </p:nvPr>
        </p:nvSpPr>
        <p:spPr/>
        <p:txBody>
          <a:bodyPr/>
          <a:lstStyle/>
          <a:p>
            <a:fld id="{35EDA842-B766-4C63-B8B3-538762B3ED5C}" type="slidenum">
              <a:rPr lang="fr-FR" smtClean="0"/>
              <a:t>49</a:t>
            </a:fld>
            <a:endParaRPr lang="fr-FR"/>
          </a:p>
        </p:txBody>
      </p:sp>
      <p:sp>
        <p:nvSpPr>
          <p:cNvPr id="5" name="Rectangle 4">
            <a:extLst>
              <a:ext uri="{FF2B5EF4-FFF2-40B4-BE49-F238E27FC236}">
                <a16:creationId xmlns:a16="http://schemas.microsoft.com/office/drawing/2014/main" id="{37511F0A-CB25-4AB4-9113-4EB9A2139713}"/>
              </a:ext>
            </a:extLst>
          </p:cNvPr>
          <p:cNvSpPr/>
          <p:nvPr/>
        </p:nvSpPr>
        <p:spPr>
          <a:xfrm>
            <a:off x="313765" y="849854"/>
            <a:ext cx="11564470" cy="4524315"/>
          </a:xfrm>
          <a:prstGeom prst="rect">
            <a:avLst/>
          </a:prstGeom>
        </p:spPr>
        <p:txBody>
          <a:bodyPr wrap="square">
            <a:spAutoFit/>
          </a:bodyPr>
          <a:lstStyle/>
          <a:p>
            <a:pPr fontAlgn="base"/>
            <a:r>
              <a:rPr lang="fr-FR" sz="2400" b="0" i="0" dirty="0">
                <a:solidFill>
                  <a:srgbClr val="703E1F"/>
                </a:solidFill>
                <a:effectLst/>
                <a:latin typeface="Arial" panose="020B0604020202020204" pitchFamily="34" charset="0"/>
                <a:cs typeface="Arial" panose="020B0604020202020204" pitchFamily="34" charset="0"/>
              </a:rPr>
              <a:t>Un nombre d'opérateurs qui poursuit son augmentation</a:t>
            </a:r>
          </a:p>
          <a:p>
            <a:pPr fontAlgn="base"/>
            <a:endParaRPr lang="fr-FR" sz="2400" b="0" i="0" dirty="0">
              <a:solidFill>
                <a:srgbClr val="000000"/>
              </a:solidFill>
              <a:effectLst/>
              <a:latin typeface="Arial" panose="020B0604020202020204" pitchFamily="34" charset="0"/>
              <a:cs typeface="Arial" panose="020B0604020202020204" pitchFamily="34" charset="0"/>
            </a:endParaRPr>
          </a:p>
          <a:p>
            <a:pPr fontAlgn="base"/>
            <a:r>
              <a:rPr lang="fr-FR" sz="2400" b="0" i="0" dirty="0">
                <a:solidFill>
                  <a:srgbClr val="000000"/>
                </a:solidFill>
                <a:effectLst/>
                <a:latin typeface="Arial" panose="020B0604020202020204" pitchFamily="34" charset="0"/>
                <a:cs typeface="Arial" panose="020B0604020202020204" pitchFamily="34" charset="0"/>
              </a:rPr>
              <a:t>Fin 2016, </a:t>
            </a:r>
            <a:r>
              <a:rPr lang="fr-FR" sz="2400" b="1" i="0" dirty="0">
                <a:solidFill>
                  <a:srgbClr val="000000"/>
                </a:solidFill>
                <a:effectLst/>
                <a:latin typeface="Arial" panose="020B0604020202020204" pitchFamily="34" charset="0"/>
                <a:cs typeface="Arial" panose="020B0604020202020204" pitchFamily="34" charset="0"/>
              </a:rPr>
              <a:t>47 104 opérateurs</a:t>
            </a:r>
            <a:r>
              <a:rPr lang="fr-FR" sz="2400" b="0" i="0" dirty="0">
                <a:solidFill>
                  <a:srgbClr val="000000"/>
                </a:solidFill>
                <a:effectLst/>
                <a:latin typeface="Arial" panose="020B0604020202020204" pitchFamily="34" charset="0"/>
                <a:cs typeface="Arial" panose="020B0604020202020204" pitchFamily="34" charset="0"/>
              </a:rPr>
              <a:t> (producteurs, transformateurs, distributeurs et importateurs) étaient engagés dans la production biologique, soit une augmentation de près de </a:t>
            </a:r>
            <a:r>
              <a:rPr lang="fr-FR" sz="2400" b="1" i="0" dirty="0">
                <a:solidFill>
                  <a:srgbClr val="000000"/>
                </a:solidFill>
                <a:effectLst/>
                <a:latin typeface="Arial" panose="020B0604020202020204" pitchFamily="34" charset="0"/>
                <a:cs typeface="Arial" panose="020B0604020202020204" pitchFamily="34" charset="0"/>
              </a:rPr>
              <a:t>10% par rapport à fin 2015</a:t>
            </a:r>
            <a:r>
              <a:rPr lang="fr-FR" sz="2400" b="0" i="0" dirty="0">
                <a:solidFill>
                  <a:srgbClr val="000000"/>
                </a:solidFill>
                <a:effectLst/>
                <a:latin typeface="Arial" panose="020B0604020202020204" pitchFamily="34" charset="0"/>
                <a:cs typeface="Arial" panose="020B0604020202020204" pitchFamily="34" charset="0"/>
              </a:rPr>
              <a:t>. Avec:</a:t>
            </a:r>
          </a:p>
          <a:p>
            <a:pPr fontAlgn="base"/>
            <a:r>
              <a:rPr lang="fr-FR" sz="2400" b="0" i="0" dirty="0">
                <a:solidFill>
                  <a:srgbClr val="000000"/>
                </a:solidFill>
                <a:effectLst/>
                <a:latin typeface="Arial" panose="020B0604020202020204" pitchFamily="34" charset="0"/>
                <a:cs typeface="Arial" panose="020B0604020202020204" pitchFamily="34" charset="0"/>
              </a:rPr>
              <a:t>A l'aval, </a:t>
            </a:r>
            <a:r>
              <a:rPr lang="fr-FR" sz="2400" b="1" i="0" dirty="0">
                <a:solidFill>
                  <a:srgbClr val="000000"/>
                </a:solidFill>
                <a:effectLst/>
                <a:latin typeface="Arial" panose="020B0604020202020204" pitchFamily="34" charset="0"/>
                <a:cs typeface="Arial" panose="020B0604020202020204" pitchFamily="34" charset="0"/>
              </a:rPr>
              <a:t>14 840</a:t>
            </a:r>
            <a:r>
              <a:rPr lang="fr-FR" sz="2400" b="0" i="0" dirty="0">
                <a:solidFill>
                  <a:srgbClr val="000000"/>
                </a:solidFill>
                <a:effectLst/>
                <a:latin typeface="Arial" panose="020B0604020202020204" pitchFamily="34" charset="0"/>
                <a:cs typeface="Arial" panose="020B0604020202020204" pitchFamily="34" charset="0"/>
              </a:rPr>
              <a:t> transformateurs, distributeurs et importateurs, dont :</a:t>
            </a:r>
            <a:br>
              <a:rPr lang="fr-FR" sz="2400" b="0" i="0" dirty="0">
                <a:solidFill>
                  <a:srgbClr val="000000"/>
                </a:solidFill>
                <a:effectLst/>
                <a:latin typeface="Arial" panose="020B0604020202020204" pitchFamily="34" charset="0"/>
                <a:cs typeface="Arial" panose="020B0604020202020204" pitchFamily="34" charset="0"/>
              </a:rPr>
            </a:br>
            <a:r>
              <a:rPr lang="fr-FR" sz="2400" b="0" i="0" dirty="0">
                <a:solidFill>
                  <a:srgbClr val="000000"/>
                </a:solidFill>
                <a:effectLst/>
                <a:latin typeface="Arial" panose="020B0604020202020204" pitchFamily="34" charset="0"/>
                <a:cs typeface="Arial" panose="020B0604020202020204" pitchFamily="34" charset="0"/>
              </a:rPr>
              <a:t>• 10 600 transformateurs (+9 % par rapport à 2015)</a:t>
            </a:r>
            <a:br>
              <a:rPr lang="fr-FR" sz="2400" b="0" i="0" dirty="0">
                <a:solidFill>
                  <a:srgbClr val="000000"/>
                </a:solidFill>
                <a:effectLst/>
                <a:latin typeface="Arial" panose="020B0604020202020204" pitchFamily="34" charset="0"/>
                <a:cs typeface="Arial" panose="020B0604020202020204" pitchFamily="34" charset="0"/>
              </a:rPr>
            </a:br>
            <a:r>
              <a:rPr lang="fr-FR" sz="2400" b="0" i="0" dirty="0">
                <a:solidFill>
                  <a:srgbClr val="000000"/>
                </a:solidFill>
                <a:effectLst/>
                <a:latin typeface="Arial" panose="020B0604020202020204" pitchFamily="34" charset="0"/>
                <a:cs typeface="Arial" panose="020B0604020202020204" pitchFamily="34" charset="0"/>
              </a:rPr>
              <a:t>• 4 017 distributeurs (+11 % par rapport à 2015)</a:t>
            </a:r>
            <a:br>
              <a:rPr lang="fr-FR" sz="2400" b="0" i="0" dirty="0">
                <a:solidFill>
                  <a:srgbClr val="000000"/>
                </a:solidFill>
                <a:effectLst/>
                <a:latin typeface="Arial" panose="020B0604020202020204" pitchFamily="34" charset="0"/>
                <a:cs typeface="Arial" panose="020B0604020202020204" pitchFamily="34" charset="0"/>
              </a:rPr>
            </a:br>
            <a:r>
              <a:rPr lang="fr-FR" sz="2400" b="0" i="0" dirty="0">
                <a:solidFill>
                  <a:srgbClr val="000000"/>
                </a:solidFill>
                <a:effectLst/>
                <a:latin typeface="Arial" panose="020B0604020202020204" pitchFamily="34" charset="0"/>
                <a:cs typeface="Arial" panose="020B0604020202020204" pitchFamily="34" charset="0"/>
              </a:rPr>
              <a:t>• 223 importateurs (+40 % par rapport à 2015)</a:t>
            </a:r>
          </a:p>
          <a:p>
            <a:pPr fontAlgn="base"/>
            <a:r>
              <a:rPr lang="fr-FR" sz="2400" b="0" i="0" dirty="0">
                <a:solidFill>
                  <a:srgbClr val="000000"/>
                </a:solidFill>
                <a:effectLst/>
                <a:latin typeface="Arial" panose="020B0604020202020204" pitchFamily="34" charset="0"/>
                <a:cs typeface="Arial" panose="020B0604020202020204" pitchFamily="34" charset="0"/>
              </a:rPr>
              <a:t>A l'amont, </a:t>
            </a:r>
            <a:r>
              <a:rPr lang="fr-FR" sz="2400" b="1" i="0" dirty="0">
                <a:solidFill>
                  <a:srgbClr val="000000"/>
                </a:solidFill>
                <a:effectLst/>
                <a:latin typeface="Arial" panose="020B0604020202020204" pitchFamily="34" charset="0"/>
                <a:cs typeface="Arial" panose="020B0604020202020204" pitchFamily="34" charset="0"/>
              </a:rPr>
              <a:t>32 264 </a:t>
            </a:r>
            <a:r>
              <a:rPr lang="fr-FR" sz="2400" b="0" i="0" dirty="0">
                <a:solidFill>
                  <a:srgbClr val="000000"/>
                </a:solidFill>
                <a:effectLst/>
                <a:latin typeface="Arial" panose="020B0604020202020204" pitchFamily="34" charset="0"/>
                <a:cs typeface="Arial" panose="020B0604020202020204" pitchFamily="34" charset="0"/>
              </a:rPr>
              <a:t>producteurs étaient engagés en bio fin 2016, soit une augmentation de </a:t>
            </a:r>
            <a:r>
              <a:rPr lang="fr-FR" sz="2400" b="1" i="0" dirty="0">
                <a:solidFill>
                  <a:srgbClr val="000000"/>
                </a:solidFill>
                <a:effectLst/>
                <a:latin typeface="Arial" panose="020B0604020202020204" pitchFamily="34" charset="0"/>
                <a:cs typeface="Arial" panose="020B0604020202020204" pitchFamily="34" charset="0"/>
              </a:rPr>
              <a:t>12 %</a:t>
            </a:r>
            <a:r>
              <a:rPr lang="fr-FR" sz="2400" b="0" i="0" dirty="0">
                <a:solidFill>
                  <a:srgbClr val="000000"/>
                </a:solidFill>
                <a:effectLst/>
                <a:latin typeface="Arial" panose="020B0604020202020204" pitchFamily="34" charset="0"/>
                <a:cs typeface="Arial" panose="020B0604020202020204" pitchFamily="34" charset="0"/>
              </a:rPr>
              <a:t> par rapport à fin 2015. Les exploitations bio représentent </a:t>
            </a:r>
            <a:r>
              <a:rPr lang="fr-FR" sz="2400" b="1" i="0" dirty="0">
                <a:solidFill>
                  <a:srgbClr val="000000"/>
                </a:solidFill>
                <a:effectLst/>
                <a:latin typeface="Arial" panose="020B0604020202020204" pitchFamily="34" charset="0"/>
                <a:cs typeface="Arial" panose="020B0604020202020204" pitchFamily="34" charset="0"/>
              </a:rPr>
              <a:t>7,3 % des exploitations françaises</a:t>
            </a:r>
            <a:r>
              <a:rPr lang="fr-FR" sz="2400" b="0" i="0" dirty="0">
                <a:solidFill>
                  <a:srgbClr val="000000"/>
                </a:solidFill>
                <a:effectLst/>
                <a:latin typeface="Arial" panose="020B0604020202020204" pitchFamily="34" charset="0"/>
                <a:cs typeface="Arial" panose="020B0604020202020204" pitchFamily="34" charset="0"/>
              </a:rPr>
              <a:t> et</a:t>
            </a:r>
            <a:r>
              <a:rPr lang="fr-FR" sz="2400" b="1" i="0" dirty="0">
                <a:solidFill>
                  <a:srgbClr val="000000"/>
                </a:solidFill>
                <a:effectLst/>
                <a:latin typeface="Arial" panose="020B0604020202020204" pitchFamily="34" charset="0"/>
                <a:cs typeface="Arial" panose="020B0604020202020204" pitchFamily="34" charset="0"/>
              </a:rPr>
              <a:t> plus de 10,8% de l'emploi agricole</a:t>
            </a:r>
            <a:r>
              <a:rPr lang="fr-FR" sz="2400" b="0" i="0" dirty="0">
                <a:solidFill>
                  <a:srgbClr val="000000"/>
                </a:solidFill>
                <a:effectLst/>
                <a:latin typeface="Arial" panose="020B0604020202020204" pitchFamily="34" charset="0"/>
                <a:cs typeface="Arial" panose="020B0604020202020204" pitchFamily="34" charset="0"/>
              </a:rPr>
              <a:t>.</a:t>
            </a:r>
          </a:p>
        </p:txBody>
      </p:sp>
      <p:sp>
        <p:nvSpPr>
          <p:cNvPr id="6" name="ZoneTexte 5">
            <a:extLst>
              <a:ext uri="{FF2B5EF4-FFF2-40B4-BE49-F238E27FC236}">
                <a16:creationId xmlns:a16="http://schemas.microsoft.com/office/drawing/2014/main" id="{E3CF6D71-8DAB-4EFE-AE36-A53915CB265E}"/>
              </a:ext>
            </a:extLst>
          </p:cNvPr>
          <p:cNvSpPr txBox="1"/>
          <p:nvPr/>
        </p:nvSpPr>
        <p:spPr>
          <a:xfrm>
            <a:off x="211567" y="226545"/>
            <a:ext cx="4625789" cy="461665"/>
          </a:xfrm>
          <a:prstGeom prst="rect">
            <a:avLst/>
          </a:prstGeom>
          <a:noFill/>
        </p:spPr>
        <p:txBody>
          <a:bodyPr wrap="square" rtlCol="0">
            <a:spAutoFit/>
          </a:bodyPr>
          <a:lstStyle/>
          <a:p>
            <a:r>
              <a:rPr lang="fr-FR" sz="2400" b="1" dirty="0">
                <a:solidFill>
                  <a:srgbClr val="008000"/>
                </a:solidFill>
              </a:rPr>
              <a:t>5. La progression du bio en France</a:t>
            </a:r>
          </a:p>
        </p:txBody>
      </p:sp>
    </p:spTree>
    <p:extLst>
      <p:ext uri="{BB962C8B-B14F-4D97-AF65-F5344CB8AC3E}">
        <p14:creationId xmlns:p14="http://schemas.microsoft.com/office/powerpoint/2010/main" val="5048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0157234-C1E2-4094-87BB-49D823532F49}"/>
              </a:ext>
            </a:extLst>
          </p:cNvPr>
          <p:cNvSpPr>
            <a:spLocks noGrp="1"/>
          </p:cNvSpPr>
          <p:nvPr>
            <p:ph type="ftr" sz="quarter" idx="11"/>
          </p:nvPr>
        </p:nvSpPr>
        <p:spPr>
          <a:xfrm>
            <a:off x="5389580" y="6497619"/>
            <a:ext cx="2892911" cy="380477"/>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2BDD2F51-20A7-4371-83F9-043A36BFBD3A}"/>
              </a:ext>
            </a:extLst>
          </p:cNvPr>
          <p:cNvSpPr>
            <a:spLocks noGrp="1"/>
          </p:cNvSpPr>
          <p:nvPr>
            <p:ph type="sldNum" sz="quarter" idx="12"/>
          </p:nvPr>
        </p:nvSpPr>
        <p:spPr>
          <a:xfrm>
            <a:off x="11198711" y="6357769"/>
            <a:ext cx="789790" cy="330088"/>
          </a:xfrm>
        </p:spPr>
        <p:txBody>
          <a:bodyPr/>
          <a:lstStyle/>
          <a:p>
            <a:fld id="{35EDA842-B766-4C63-B8B3-538762B3ED5C}" type="slidenum">
              <a:rPr lang="fr-FR" smtClean="0"/>
              <a:t>5</a:t>
            </a:fld>
            <a:endParaRPr lang="fr-FR"/>
          </a:p>
        </p:txBody>
      </p:sp>
      <p:sp>
        <p:nvSpPr>
          <p:cNvPr id="4" name="Rectangle 3">
            <a:extLst>
              <a:ext uri="{FF2B5EF4-FFF2-40B4-BE49-F238E27FC236}">
                <a16:creationId xmlns:a16="http://schemas.microsoft.com/office/drawing/2014/main" id="{4416EAD5-0F63-4AAF-81CB-3529A8BB5313}"/>
              </a:ext>
            </a:extLst>
          </p:cNvPr>
          <p:cNvSpPr/>
          <p:nvPr/>
        </p:nvSpPr>
        <p:spPr>
          <a:xfrm>
            <a:off x="25997" y="675058"/>
            <a:ext cx="11962504" cy="5847755"/>
          </a:xfrm>
          <a:prstGeom prst="rect">
            <a:avLst/>
          </a:prstGeom>
        </p:spPr>
        <p:txBody>
          <a:bodyPr wrap="square">
            <a:spAutoFit/>
          </a:bodyPr>
          <a:lstStyle/>
          <a:p>
            <a:pPr marL="342900" indent="-342900" algn="just">
              <a:buFont typeface="Arial" panose="020B0604020202020204" pitchFamily="34" charset="0"/>
              <a:buChar char="•"/>
            </a:pPr>
            <a:r>
              <a:rPr lang="fr-FR" sz="2300" dirty="0">
                <a:solidFill>
                  <a:srgbClr val="7030A0"/>
                </a:solidFill>
                <a:latin typeface="Arial" panose="020B0604020202020204" pitchFamily="34" charset="0"/>
                <a:cs typeface="Arial" panose="020B0604020202020204" pitchFamily="34" charset="0"/>
              </a:rPr>
              <a:t>En juillet 2003, 320 substances actives sont retirées du marché (soit </a:t>
            </a:r>
            <a:r>
              <a:rPr lang="fr-FR" sz="2300" dirty="0">
                <a:solidFill>
                  <a:srgbClr val="FF0000"/>
                </a:solidFill>
                <a:latin typeface="Arial" panose="020B0604020202020204" pitchFamily="34" charset="0"/>
                <a:cs typeface="Arial" panose="020B0604020202020204" pitchFamily="34" charset="0"/>
              </a:rPr>
              <a:t>trop toxiques</a:t>
            </a:r>
            <a:r>
              <a:rPr lang="fr-FR" sz="2300" dirty="0">
                <a:solidFill>
                  <a:srgbClr val="7030A0"/>
                </a:solidFill>
                <a:latin typeface="Arial" panose="020B0604020202020204" pitchFamily="34" charset="0"/>
                <a:cs typeface="Arial" panose="020B0604020202020204" pitchFamily="34" charset="0"/>
              </a:rPr>
              <a:t>, soit non renouvellement de l'homologation parce que trop peu utilisées).</a:t>
            </a:r>
          </a:p>
          <a:p>
            <a:pPr marL="342900" indent="-342900" algn="just">
              <a:buFont typeface="Arial" panose="020B0604020202020204" pitchFamily="34" charset="0"/>
              <a:buChar char="•"/>
            </a:pPr>
            <a:r>
              <a:rPr lang="fr-FR" sz="2300" dirty="0">
                <a:solidFill>
                  <a:srgbClr val="FF0000"/>
                </a:solidFill>
                <a:latin typeface="Arial" panose="020B0604020202020204" pitchFamily="34" charset="0"/>
                <a:cs typeface="Arial" panose="020B0604020202020204" pitchFamily="34" charset="0"/>
              </a:rPr>
              <a:t>Certaines substances actives peuvent se révéler nocives ou toxiques bien après leur homologation. Cas du GAUCHO, du ROUNDUP, du DDT, etc. ...</a:t>
            </a:r>
          </a:p>
          <a:p>
            <a:pPr marL="342900" indent="-342900" algn="just">
              <a:buFont typeface="Arial" panose="020B0604020202020204" pitchFamily="34" charset="0"/>
              <a:buChar char="•"/>
            </a:pPr>
            <a:r>
              <a:rPr lang="fr-FR" sz="2300" dirty="0">
                <a:solidFill>
                  <a:srgbClr val="FF0000"/>
                </a:solidFill>
                <a:latin typeface="Arial" panose="020B0604020202020204" pitchFamily="34" charset="0"/>
                <a:cs typeface="Arial" panose="020B0604020202020204" pitchFamily="34" charset="0"/>
              </a:rPr>
              <a:t>En juillet 2007, un désherbant courant (PARAQUAT) a été retiré, car suspecté de déclencher des maladies graves type </a:t>
            </a:r>
            <a:r>
              <a:rPr lang="fr-FR" sz="2300" b="1" dirty="0">
                <a:solidFill>
                  <a:srgbClr val="FF0000"/>
                </a:solidFill>
                <a:latin typeface="Arial" panose="020B0604020202020204" pitchFamily="34" charset="0"/>
                <a:cs typeface="Arial" panose="020B0604020202020204" pitchFamily="34" charset="0"/>
              </a:rPr>
              <a:t>Parkinson</a:t>
            </a:r>
            <a:r>
              <a:rPr lang="fr-FR" sz="2300" dirty="0">
                <a:solidFill>
                  <a:srgbClr val="FF0000"/>
                </a:solidFill>
                <a:latin typeface="Arial" panose="020B0604020202020204" pitchFamily="34" charset="0"/>
                <a:cs typeface="Arial" panose="020B0604020202020204" pitchFamily="34" charset="0"/>
              </a:rPr>
              <a:t>. Il s'ensuit généralement des procédures judiciaires sans fin entre les utilisateurs et les fabricants.</a:t>
            </a:r>
          </a:p>
          <a:p>
            <a:pPr algn="just"/>
            <a:r>
              <a:rPr lang="fr-FR" sz="1200" dirty="0">
                <a:solidFill>
                  <a:srgbClr val="7030A0"/>
                </a:solidFill>
                <a:latin typeface="Arial" panose="020B0604020202020204" pitchFamily="34" charset="0"/>
                <a:cs typeface="Arial" panose="020B0604020202020204" pitchFamily="34" charset="0"/>
              </a:rPr>
              <a:t>(Source : AFPA Rivesaltes-Perpignan).</a:t>
            </a:r>
          </a:p>
          <a:p>
            <a:pPr algn="just"/>
            <a:endParaRPr lang="fr-FR" sz="1200" dirty="0">
              <a:solidFill>
                <a:srgbClr val="7030A0"/>
              </a:solidFill>
              <a:latin typeface="Arial" panose="020B0604020202020204" pitchFamily="34" charset="0"/>
              <a:cs typeface="Arial" panose="020B0604020202020204" pitchFamily="34" charset="0"/>
            </a:endParaRPr>
          </a:p>
          <a:p>
            <a:pPr algn="just"/>
            <a:r>
              <a:rPr lang="fr-FR" sz="1200" dirty="0">
                <a:solidFill>
                  <a:srgbClr val="7030A0"/>
                </a:solidFill>
                <a:latin typeface="Arial" panose="020B0604020202020204" pitchFamily="34" charset="0"/>
                <a:cs typeface="Arial" panose="020B0604020202020204" pitchFamily="34" charset="0"/>
              </a:rPr>
              <a:t>Sources :</a:t>
            </a:r>
          </a:p>
          <a:p>
            <a:pPr algn="just"/>
            <a:endParaRPr lang="fr-FR" sz="1200" dirty="0">
              <a:solidFill>
                <a:srgbClr val="7030A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La disparition des insectes menace toute la biodiversité - Le Monde, </a:t>
            </a:r>
            <a:r>
              <a:rPr lang="fr-FR" sz="1100" dirty="0">
                <a:solidFill>
                  <a:srgbClr val="7030A0"/>
                </a:solidFill>
                <a:latin typeface="Arial" panose="020B0604020202020204" pitchFamily="34" charset="0"/>
                <a:cs typeface="Arial" panose="020B0604020202020204" pitchFamily="34" charset="0"/>
                <a:hlinkClick r:id="rId2"/>
              </a:rPr>
              <a:t>http://www.lemonde.fr/planete/visuel/2014/06/25/la-disparition-des-insectes-menace-toute-la-biodiversite_4445017_3244.html</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Disparition des insectes : une catastrophe silencieuse, </a:t>
            </a:r>
            <a:r>
              <a:rPr lang="fr-FR" sz="1100" dirty="0">
                <a:solidFill>
                  <a:srgbClr val="7030A0"/>
                </a:solidFill>
                <a:latin typeface="Arial" panose="020B0604020202020204" pitchFamily="34" charset="0"/>
                <a:cs typeface="Arial" panose="020B0604020202020204" pitchFamily="34" charset="0"/>
                <a:hlinkClick r:id="rId3"/>
              </a:rPr>
              <a:t>https://www.marianne.net/societe/disparition-des-insectes-une-catastrophe-silencieuse</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Les insectes se raréfient : pourquoi cela doit nous interpeller ?, </a:t>
            </a:r>
            <a:r>
              <a:rPr lang="fr-FR" sz="1100" dirty="0">
                <a:solidFill>
                  <a:srgbClr val="7030A0"/>
                </a:solidFill>
                <a:latin typeface="Arial" panose="020B0604020202020204" pitchFamily="34" charset="0"/>
                <a:cs typeface="Arial" panose="020B0604020202020204" pitchFamily="34" charset="0"/>
                <a:hlinkClick r:id="rId4"/>
              </a:rPr>
              <a:t>http://www.francetvinfo.fr/monde/environnement/les-insectes-se-rarefient-pourquoi-cela-doit-nous-interpeller_631763.html</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La disparition des abeilles pourrait causer des millions de morts</a:t>
            </a:r>
            <a:r>
              <a:rPr lang="fr-FR" sz="1100" dirty="0">
                <a:solidFill>
                  <a:srgbClr val="7030A0"/>
                </a:solidFill>
                <a:latin typeface="Arial" panose="020B0604020202020204" pitchFamily="34" charset="0"/>
                <a:cs typeface="Arial" panose="020B0604020202020204" pitchFamily="34" charset="0"/>
              </a:rPr>
              <a:t>, </a:t>
            </a:r>
            <a:r>
              <a:rPr lang="fr-FR" sz="1100" dirty="0">
                <a:solidFill>
                  <a:srgbClr val="7030A0"/>
                </a:solidFill>
                <a:latin typeface="Arial" panose="020B0604020202020204" pitchFamily="34" charset="0"/>
                <a:cs typeface="Arial" panose="020B0604020202020204" pitchFamily="34" charset="0"/>
                <a:hlinkClick r:id="rId5"/>
              </a:rPr>
              <a:t>https://www.sciencesetavenir.fr/sante/la-disparition-des-abeilles-pourrait-causer-des-millions-de-morts_18453</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Syndrome d'effondrement des colonies d'abeilles</a:t>
            </a:r>
            <a:r>
              <a:rPr lang="fr-FR" sz="1100" dirty="0">
                <a:solidFill>
                  <a:srgbClr val="7030A0"/>
                </a:solidFill>
                <a:latin typeface="Arial" panose="020B0604020202020204" pitchFamily="34" charset="0"/>
                <a:cs typeface="Arial" panose="020B0604020202020204" pitchFamily="34" charset="0"/>
              </a:rPr>
              <a:t>, </a:t>
            </a:r>
            <a:r>
              <a:rPr lang="fr-FR" sz="1100" dirty="0">
                <a:solidFill>
                  <a:srgbClr val="7030A0"/>
                </a:solidFill>
                <a:latin typeface="Arial" panose="020B0604020202020204" pitchFamily="34" charset="0"/>
                <a:cs typeface="Arial" panose="020B0604020202020204" pitchFamily="34" charset="0"/>
                <a:hlinkClick r:id="rId6"/>
              </a:rPr>
              <a:t>https://fr.wikipedia.org/wiki/Syndrome_d%27effondrement_des_colonies_d%27abeilles</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Le déclin des insectes pollinisateurs inquiète fortement les Nations Unies, </a:t>
            </a:r>
            <a:r>
              <a:rPr lang="fr-FR" sz="1100" dirty="0">
                <a:solidFill>
                  <a:srgbClr val="7030A0"/>
                </a:solidFill>
                <a:latin typeface="Arial" panose="020B0604020202020204" pitchFamily="34" charset="0"/>
                <a:cs typeface="Arial" panose="020B0604020202020204" pitchFamily="34" charset="0"/>
                <a:hlinkClick r:id="rId7"/>
              </a:rPr>
              <a:t>https://www.actu-environnement.com/ae/news/rapport-pnue-declin-abeille-12127.php4</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Vers une disparition des hérissons en 2025 ? - Sud Ouest, </a:t>
            </a:r>
            <a:r>
              <a:rPr lang="fr-FR" sz="1100" dirty="0">
                <a:solidFill>
                  <a:srgbClr val="7030A0"/>
                </a:solidFill>
                <a:latin typeface="Arial" panose="020B0604020202020204" pitchFamily="34" charset="0"/>
                <a:cs typeface="Arial" panose="020B0604020202020204" pitchFamily="34" charset="0"/>
                <a:hlinkClick r:id="rId8"/>
              </a:rPr>
              <a:t>http://www.sudouest.fr/2017/05/15/vers-une-disparition-des-herissons-en-2025-3447737-6095.php</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La disparition des oiseaux nicheurs s'accélère - 29/10/2016, http://www.ladepeche.fr/article/2016/10/29/2448456-la-disparition-des-oiseaux-nicheurs-s-accelere.html Reconnaissance des maladies professionnelles liées à l'usage des pesticides</a:t>
            </a:r>
            <a:r>
              <a:rPr lang="fr-FR" sz="1100" dirty="0">
                <a:solidFill>
                  <a:srgbClr val="7030A0"/>
                </a:solidFill>
                <a:latin typeface="Arial" panose="020B0604020202020204" pitchFamily="34" charset="0"/>
                <a:cs typeface="Arial" panose="020B0604020202020204" pitchFamily="34" charset="0"/>
              </a:rPr>
              <a:t>, </a:t>
            </a:r>
            <a:r>
              <a:rPr lang="fr-FR" sz="1100" dirty="0">
                <a:solidFill>
                  <a:srgbClr val="7030A0"/>
                </a:solidFill>
                <a:latin typeface="Arial" panose="020B0604020202020204" pitchFamily="34" charset="0"/>
                <a:cs typeface="Arial" panose="020B0604020202020204" pitchFamily="34" charset="0"/>
                <a:hlinkClick r:id="rId9"/>
              </a:rPr>
              <a:t>https://www.senat.fr/questions/base/2011/qSEQ110619107.html</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Le glyphosate est-il cancérigène ? La communauté scientifique toujours divisée</a:t>
            </a:r>
            <a:r>
              <a:rPr lang="fr-FR" sz="1100" dirty="0">
                <a:solidFill>
                  <a:srgbClr val="7030A0"/>
                </a:solidFill>
                <a:latin typeface="Arial" panose="020B0604020202020204" pitchFamily="34" charset="0"/>
                <a:cs typeface="Arial" panose="020B0604020202020204" pitchFamily="34" charset="0"/>
              </a:rPr>
              <a:t>, </a:t>
            </a:r>
            <a:r>
              <a:rPr lang="fr-FR" sz="1100" dirty="0">
                <a:solidFill>
                  <a:srgbClr val="7030A0"/>
                </a:solidFill>
                <a:latin typeface="Arial" panose="020B0604020202020204" pitchFamily="34" charset="0"/>
                <a:cs typeface="Arial" panose="020B0604020202020204" pitchFamily="34" charset="0"/>
                <a:hlinkClick r:id="rId10"/>
              </a:rPr>
              <a:t>https://www.lesechos.fr/industrie-services/pharmacie-sante/0211882253400-le-glyphosate-est-il-cancerigene-la-communaute-scientifique-toujours-divisee-2072616.php</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Les agriculteurs, premières victimes des pesticides</a:t>
            </a:r>
            <a:r>
              <a:rPr lang="fr-FR" sz="1100" dirty="0">
                <a:solidFill>
                  <a:srgbClr val="7030A0"/>
                </a:solidFill>
                <a:latin typeface="Arial" panose="020B0604020202020204" pitchFamily="34" charset="0"/>
                <a:cs typeface="Arial" panose="020B0604020202020204" pitchFamily="34" charset="0"/>
              </a:rPr>
              <a:t>, </a:t>
            </a:r>
            <a:r>
              <a:rPr lang="fr-FR" sz="1100" dirty="0">
                <a:solidFill>
                  <a:srgbClr val="7030A0"/>
                </a:solidFill>
                <a:latin typeface="Arial" panose="020B0604020202020204" pitchFamily="34" charset="0"/>
                <a:cs typeface="Arial" panose="020B0604020202020204" pitchFamily="34" charset="0"/>
                <a:hlinkClick r:id="rId11"/>
              </a:rPr>
              <a:t>http://www.lemonde.fr/biodiversite/article/2016/06/23/les-agriculteurs-premieres-victimes-des-pesticides_4956586_1652692.html</a:t>
            </a:r>
            <a:r>
              <a:rPr lang="fr-FR" sz="1100" dirty="0">
                <a:solidFill>
                  <a:srgbClr val="7030A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fr-FR" sz="1100" i="1" dirty="0">
                <a:solidFill>
                  <a:srgbClr val="7030A0"/>
                </a:solidFill>
                <a:latin typeface="Arial" panose="020B0604020202020204" pitchFamily="34" charset="0"/>
                <a:cs typeface="Arial" panose="020B0604020202020204" pitchFamily="34" charset="0"/>
              </a:rPr>
              <a:t>Abeilles, papillons : la disparition des pollinisateurs menace la production agricole</a:t>
            </a:r>
            <a:r>
              <a:rPr lang="fr-FR" sz="1100" dirty="0">
                <a:solidFill>
                  <a:srgbClr val="7030A0"/>
                </a:solidFill>
                <a:latin typeface="Arial" panose="020B0604020202020204" pitchFamily="34" charset="0"/>
                <a:cs typeface="Arial" panose="020B0604020202020204" pitchFamily="34" charset="0"/>
              </a:rPr>
              <a:t>, </a:t>
            </a:r>
            <a:r>
              <a:rPr lang="fr-FR" sz="1100" dirty="0">
                <a:solidFill>
                  <a:srgbClr val="7030A0"/>
                </a:solidFill>
                <a:latin typeface="Arial" panose="020B0604020202020204" pitchFamily="34" charset="0"/>
                <a:cs typeface="Arial" panose="020B0604020202020204" pitchFamily="34" charset="0"/>
                <a:hlinkClick r:id="rId12"/>
              </a:rPr>
              <a:t>http://www.francesoir.fr/societe-environnement/abeilles-papillons-la-disparition-des-pollinisateurs-menace-la-production</a:t>
            </a:r>
            <a:r>
              <a:rPr lang="fr-FR" sz="1100" dirty="0">
                <a:solidFill>
                  <a:srgbClr val="7030A0"/>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512DA277-E982-43B4-B1F7-C1FB356D64C6}"/>
              </a:ext>
            </a:extLst>
          </p:cNvPr>
          <p:cNvSpPr/>
          <p:nvPr/>
        </p:nvSpPr>
        <p:spPr>
          <a:xfrm>
            <a:off x="161867" y="88942"/>
            <a:ext cx="5227713" cy="461665"/>
          </a:xfrm>
          <a:prstGeom prst="rect">
            <a:avLst/>
          </a:prstGeom>
        </p:spPr>
        <p:txBody>
          <a:bodyPr wrap="none">
            <a:spAutoFit/>
          </a:bodyPr>
          <a:lstStyle/>
          <a:p>
            <a:pPr>
              <a:spcBef>
                <a:spcPct val="0"/>
              </a:spcBef>
            </a:pPr>
            <a:r>
              <a:rPr lang="fr-FR" altLang="fr-FR" sz="2400" b="1" dirty="0">
                <a:solidFill>
                  <a:srgbClr val="C00000"/>
                </a:solidFill>
                <a:latin typeface="Arial" panose="020B0604020202020204" pitchFamily="34" charset="0"/>
              </a:rPr>
              <a:t>Inconvénients des phytosanitaires</a:t>
            </a:r>
          </a:p>
        </p:txBody>
      </p:sp>
    </p:spTree>
    <p:extLst>
      <p:ext uri="{BB962C8B-B14F-4D97-AF65-F5344CB8AC3E}">
        <p14:creationId xmlns:p14="http://schemas.microsoft.com/office/powerpoint/2010/main" val="1416022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DA95AD4-F2DD-4786-B56F-876E26AD7380}"/>
              </a:ext>
            </a:extLst>
          </p:cNvPr>
          <p:cNvSpPr>
            <a:spLocks noGrp="1"/>
          </p:cNvSpPr>
          <p:nvPr>
            <p:ph type="ftr" sz="quarter" idx="11"/>
          </p:nvPr>
        </p:nvSpPr>
        <p:spPr>
          <a:xfrm>
            <a:off x="4081631" y="6538912"/>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A07C6A9B-B7E4-48DD-9621-2195A6C4C131}"/>
              </a:ext>
            </a:extLst>
          </p:cNvPr>
          <p:cNvSpPr>
            <a:spLocks noGrp="1"/>
          </p:cNvSpPr>
          <p:nvPr>
            <p:ph type="sldNum" sz="quarter" idx="12"/>
          </p:nvPr>
        </p:nvSpPr>
        <p:spPr>
          <a:xfrm>
            <a:off x="8707419" y="215470"/>
            <a:ext cx="2743200" cy="365125"/>
          </a:xfrm>
        </p:spPr>
        <p:txBody>
          <a:bodyPr/>
          <a:lstStyle/>
          <a:p>
            <a:fld id="{35EDA842-B766-4C63-B8B3-538762B3ED5C}" type="slidenum">
              <a:rPr lang="fr-FR" smtClean="0"/>
              <a:t>50</a:t>
            </a:fld>
            <a:endParaRPr lang="fr-FR"/>
          </a:p>
        </p:txBody>
      </p:sp>
      <p:sp>
        <p:nvSpPr>
          <p:cNvPr id="4" name="Rectangle 3">
            <a:extLst>
              <a:ext uri="{FF2B5EF4-FFF2-40B4-BE49-F238E27FC236}">
                <a16:creationId xmlns:a16="http://schemas.microsoft.com/office/drawing/2014/main" id="{9665B436-5B5B-4F59-9FEE-E9B0D5F3DD2E}"/>
              </a:ext>
            </a:extLst>
          </p:cNvPr>
          <p:cNvSpPr/>
          <p:nvPr/>
        </p:nvSpPr>
        <p:spPr>
          <a:xfrm>
            <a:off x="211567" y="793450"/>
            <a:ext cx="11854927" cy="1938992"/>
          </a:xfrm>
          <a:prstGeom prst="rect">
            <a:avLst/>
          </a:prstGeom>
        </p:spPr>
        <p:txBody>
          <a:bodyPr wrap="square">
            <a:spAutoFit/>
          </a:bodyPr>
          <a:lstStyle/>
          <a:p>
            <a:pPr fontAlgn="base"/>
            <a:r>
              <a:rPr lang="fr-FR" sz="2400" b="0" i="0" dirty="0">
                <a:solidFill>
                  <a:srgbClr val="703E1F"/>
                </a:solidFill>
                <a:effectLst/>
                <a:latin typeface="Arial" panose="020B0604020202020204" pitchFamily="34" charset="0"/>
                <a:cs typeface="Arial" panose="020B0604020202020204" pitchFamily="34" charset="0"/>
              </a:rPr>
              <a:t>La bio franchit la barre symbolique des 5% de la SAU (°)</a:t>
            </a:r>
          </a:p>
          <a:p>
            <a:pPr fontAlgn="base"/>
            <a:r>
              <a:rPr lang="fr-FR" sz="2400" b="1" i="0" dirty="0">
                <a:solidFill>
                  <a:srgbClr val="000000"/>
                </a:solidFill>
                <a:effectLst/>
                <a:latin typeface="Arial" panose="020B0604020202020204" pitchFamily="34" charset="0"/>
                <a:cs typeface="Arial" panose="020B0604020202020204" pitchFamily="34" charset="0"/>
              </a:rPr>
              <a:t>1 538 047 ha</a:t>
            </a:r>
            <a:r>
              <a:rPr lang="fr-FR" sz="2400" b="0" i="0" dirty="0">
                <a:solidFill>
                  <a:srgbClr val="000000"/>
                </a:solidFill>
                <a:effectLst/>
                <a:latin typeface="Arial" panose="020B0604020202020204" pitchFamily="34" charset="0"/>
                <a:cs typeface="Arial" panose="020B0604020202020204" pitchFamily="34" charset="0"/>
              </a:rPr>
              <a:t> étaient engagés selon le mode biologique en 2016, soit une augmentation de </a:t>
            </a:r>
            <a:r>
              <a:rPr lang="fr-FR" sz="2400" b="1" i="0" dirty="0">
                <a:solidFill>
                  <a:srgbClr val="000000"/>
                </a:solidFill>
                <a:effectLst/>
                <a:latin typeface="Arial" panose="020B0604020202020204" pitchFamily="34" charset="0"/>
                <a:cs typeface="Arial" panose="020B0604020202020204" pitchFamily="34" charset="0"/>
              </a:rPr>
              <a:t>17%</a:t>
            </a:r>
            <a:r>
              <a:rPr lang="fr-FR" sz="2400" b="0" i="0" dirty="0">
                <a:solidFill>
                  <a:srgbClr val="000000"/>
                </a:solidFill>
                <a:effectLst/>
                <a:latin typeface="Arial" panose="020B0604020202020204" pitchFamily="34" charset="0"/>
                <a:cs typeface="Arial" panose="020B0604020202020204" pitchFamily="34" charset="0"/>
              </a:rPr>
              <a:t> par rapport à 2015:</a:t>
            </a:r>
          </a:p>
          <a:p>
            <a:pPr fontAlgn="base"/>
            <a:r>
              <a:rPr lang="fr-FR" sz="2400" b="0" i="0" dirty="0">
                <a:solidFill>
                  <a:srgbClr val="000000"/>
                </a:solidFill>
                <a:effectLst/>
                <a:latin typeface="Arial" panose="020B0604020202020204" pitchFamily="34" charset="0"/>
                <a:cs typeface="Arial" panose="020B0604020202020204" pitchFamily="34" charset="0"/>
              </a:rPr>
              <a:t>• 1 054 877 ha certifiés bio</a:t>
            </a:r>
            <a:br>
              <a:rPr lang="fr-FR" sz="2400" b="0" i="0" dirty="0">
                <a:solidFill>
                  <a:srgbClr val="000000"/>
                </a:solidFill>
                <a:effectLst/>
                <a:latin typeface="Arial" panose="020B0604020202020204" pitchFamily="34" charset="0"/>
                <a:cs typeface="Arial" panose="020B0604020202020204" pitchFamily="34" charset="0"/>
              </a:rPr>
            </a:br>
            <a:r>
              <a:rPr lang="fr-FR" sz="2400" b="0" i="0" dirty="0">
                <a:solidFill>
                  <a:srgbClr val="000000"/>
                </a:solidFill>
                <a:effectLst/>
                <a:latin typeface="Arial" panose="020B0604020202020204" pitchFamily="34" charset="0"/>
                <a:cs typeface="Arial" panose="020B0604020202020204" pitchFamily="34" charset="0"/>
              </a:rPr>
              <a:t>• 483 170 ha en conversion vers le bio </a:t>
            </a:r>
          </a:p>
        </p:txBody>
      </p:sp>
      <p:sp>
        <p:nvSpPr>
          <p:cNvPr id="5" name="Rectangle 4">
            <a:extLst>
              <a:ext uri="{FF2B5EF4-FFF2-40B4-BE49-F238E27FC236}">
                <a16:creationId xmlns:a16="http://schemas.microsoft.com/office/drawing/2014/main" id="{EB57C5CB-435A-438B-8FC5-CE119A2610AB}"/>
              </a:ext>
            </a:extLst>
          </p:cNvPr>
          <p:cNvSpPr/>
          <p:nvPr/>
        </p:nvSpPr>
        <p:spPr>
          <a:xfrm>
            <a:off x="4048461" y="6169580"/>
            <a:ext cx="8143539" cy="369332"/>
          </a:xfrm>
          <a:prstGeom prst="rect">
            <a:avLst/>
          </a:prstGeom>
        </p:spPr>
        <p:txBody>
          <a:bodyPr wrap="square">
            <a:spAutoFit/>
          </a:bodyPr>
          <a:lstStyle/>
          <a:p>
            <a:pPr algn="ctr"/>
            <a:r>
              <a:rPr lang="fr-FR" b="1" i="0" dirty="0">
                <a:solidFill>
                  <a:srgbClr val="000000"/>
                </a:solidFill>
                <a:effectLst/>
                <a:latin typeface="Droid Sans"/>
              </a:rPr>
              <a:t>Evolution des opérateurs et des surfaces certifiées bio de 1995 à 2016</a:t>
            </a:r>
            <a:endParaRPr lang="fr-FR" dirty="0"/>
          </a:p>
        </p:txBody>
      </p:sp>
      <p:pic>
        <p:nvPicPr>
          <p:cNvPr id="7" name="Image 6">
            <a:extLst>
              <a:ext uri="{FF2B5EF4-FFF2-40B4-BE49-F238E27FC236}">
                <a16:creationId xmlns:a16="http://schemas.microsoft.com/office/drawing/2014/main" id="{92C48645-D58D-48CA-A733-5E375D2E5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705" y="2061494"/>
            <a:ext cx="6643295" cy="4162571"/>
          </a:xfrm>
          <a:prstGeom prst="rect">
            <a:avLst/>
          </a:prstGeom>
        </p:spPr>
      </p:pic>
      <p:sp>
        <p:nvSpPr>
          <p:cNvPr id="8" name="ZoneTexte 7">
            <a:extLst>
              <a:ext uri="{FF2B5EF4-FFF2-40B4-BE49-F238E27FC236}">
                <a16:creationId xmlns:a16="http://schemas.microsoft.com/office/drawing/2014/main" id="{41D15D93-5B15-480C-B7A3-B473989C7D08}"/>
              </a:ext>
            </a:extLst>
          </p:cNvPr>
          <p:cNvSpPr txBox="1"/>
          <p:nvPr/>
        </p:nvSpPr>
        <p:spPr>
          <a:xfrm>
            <a:off x="211567" y="2732442"/>
            <a:ext cx="4823012" cy="3416320"/>
          </a:xfrm>
          <a:prstGeom prst="rect">
            <a:avLst/>
          </a:prstGeom>
          <a:noFill/>
        </p:spPr>
        <p:txBody>
          <a:bodyPr wrap="square" rtlCol="0">
            <a:spAutoFit/>
          </a:bodyPr>
          <a:lstStyle/>
          <a:p>
            <a:r>
              <a:rPr lang="fr-FR" sz="2400" dirty="0"/>
              <a:t>(°) La superficie agricole utilisée (</a:t>
            </a:r>
            <a:r>
              <a:rPr lang="fr-FR" sz="2400" b="1" dirty="0"/>
              <a:t>SAU</a:t>
            </a:r>
            <a:r>
              <a:rPr lang="fr-FR" sz="2400" dirty="0"/>
              <a:t>) est une notion normalisée dans la statistique agricole européenne. Elle comprend les terres arables (y compris pâturages temporaires, jachères, cultures sous abri, jardins familiaux...), les surfaces toujours en herbe et les cultures permanentes (vignes, vergers...).</a:t>
            </a:r>
          </a:p>
        </p:txBody>
      </p:sp>
      <p:sp>
        <p:nvSpPr>
          <p:cNvPr id="9" name="ZoneTexte 8">
            <a:extLst>
              <a:ext uri="{FF2B5EF4-FFF2-40B4-BE49-F238E27FC236}">
                <a16:creationId xmlns:a16="http://schemas.microsoft.com/office/drawing/2014/main" id="{E75D0243-4CEE-40E4-8973-F5A5973F85E6}"/>
              </a:ext>
            </a:extLst>
          </p:cNvPr>
          <p:cNvSpPr txBox="1"/>
          <p:nvPr/>
        </p:nvSpPr>
        <p:spPr>
          <a:xfrm>
            <a:off x="211567" y="226545"/>
            <a:ext cx="4625789" cy="461665"/>
          </a:xfrm>
          <a:prstGeom prst="rect">
            <a:avLst/>
          </a:prstGeom>
          <a:noFill/>
        </p:spPr>
        <p:txBody>
          <a:bodyPr wrap="square" rtlCol="0">
            <a:spAutoFit/>
          </a:bodyPr>
          <a:lstStyle/>
          <a:p>
            <a:r>
              <a:rPr lang="fr-FR" sz="2400" b="1" dirty="0">
                <a:solidFill>
                  <a:srgbClr val="008000"/>
                </a:solidFill>
              </a:rPr>
              <a:t>5. La progression du bio en France</a:t>
            </a:r>
          </a:p>
        </p:txBody>
      </p:sp>
    </p:spTree>
    <p:extLst>
      <p:ext uri="{BB962C8B-B14F-4D97-AF65-F5344CB8AC3E}">
        <p14:creationId xmlns:p14="http://schemas.microsoft.com/office/powerpoint/2010/main" val="2446708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5017ED1-DD9A-4BA9-9029-5E7676D37FC3}"/>
              </a:ext>
            </a:extLst>
          </p:cNvPr>
          <p:cNvSpPr>
            <a:spLocks noGrp="1"/>
          </p:cNvSpPr>
          <p:nvPr>
            <p:ph type="ftr" sz="quarter" idx="11"/>
          </p:nvPr>
        </p:nvSpPr>
        <p:spPr>
          <a:xfrm>
            <a:off x="4081631" y="6537493"/>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66BFA43B-CCB0-4594-891E-B041C0EA7CCC}"/>
              </a:ext>
            </a:extLst>
          </p:cNvPr>
          <p:cNvSpPr>
            <a:spLocks noGrp="1"/>
          </p:cNvSpPr>
          <p:nvPr>
            <p:ph type="sldNum" sz="quarter" idx="12"/>
          </p:nvPr>
        </p:nvSpPr>
        <p:spPr/>
        <p:txBody>
          <a:bodyPr/>
          <a:lstStyle/>
          <a:p>
            <a:fld id="{35EDA842-B766-4C63-B8B3-538762B3ED5C}" type="slidenum">
              <a:rPr lang="fr-FR" smtClean="0"/>
              <a:t>51</a:t>
            </a:fld>
            <a:endParaRPr lang="fr-FR"/>
          </a:p>
        </p:txBody>
      </p:sp>
      <p:pic>
        <p:nvPicPr>
          <p:cNvPr id="5" name="Image 4" descr="Une image contenant carte, texte&#10;&#10;Description générée avec un niveau de confiance élevé">
            <a:extLst>
              <a:ext uri="{FF2B5EF4-FFF2-40B4-BE49-F238E27FC236}">
                <a16:creationId xmlns:a16="http://schemas.microsoft.com/office/drawing/2014/main" id="{268E8607-AD5E-42C8-BC04-036AA7984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319" y="99770"/>
            <a:ext cx="8793142" cy="5891748"/>
          </a:xfrm>
          <a:prstGeom prst="rect">
            <a:avLst/>
          </a:prstGeom>
        </p:spPr>
      </p:pic>
      <p:sp>
        <p:nvSpPr>
          <p:cNvPr id="6" name="Rectangle 5">
            <a:extLst>
              <a:ext uri="{FF2B5EF4-FFF2-40B4-BE49-F238E27FC236}">
                <a16:creationId xmlns:a16="http://schemas.microsoft.com/office/drawing/2014/main" id="{AC747437-2FA3-46B0-820D-16ABEDAB6905}"/>
              </a:ext>
            </a:extLst>
          </p:cNvPr>
          <p:cNvSpPr/>
          <p:nvPr/>
        </p:nvSpPr>
        <p:spPr>
          <a:xfrm>
            <a:off x="5016649" y="5941340"/>
            <a:ext cx="6096000" cy="646331"/>
          </a:xfrm>
          <a:prstGeom prst="rect">
            <a:avLst/>
          </a:prstGeom>
        </p:spPr>
        <p:txBody>
          <a:bodyPr>
            <a:spAutoFit/>
          </a:bodyPr>
          <a:lstStyle/>
          <a:p>
            <a:pPr algn="ctr"/>
            <a:r>
              <a:rPr lang="fr-FR" dirty="0">
                <a:solidFill>
                  <a:srgbClr val="008000"/>
                </a:solidFill>
              </a:rPr>
              <a:t>L'agriculture biologique. Les chiffres en images, 31/05/2013, </a:t>
            </a:r>
            <a:r>
              <a:rPr lang="fr-FR" dirty="0">
                <a:solidFill>
                  <a:srgbClr val="008000"/>
                </a:solidFill>
                <a:hlinkClick r:id="rId3"/>
              </a:rPr>
              <a:t>http://agriculture.gouv.fr/les-chiffres-en-images</a:t>
            </a:r>
            <a:r>
              <a:rPr lang="fr-FR" dirty="0">
                <a:solidFill>
                  <a:srgbClr val="008000"/>
                </a:solidFill>
              </a:rPr>
              <a:t> </a:t>
            </a:r>
          </a:p>
        </p:txBody>
      </p:sp>
      <p:sp>
        <p:nvSpPr>
          <p:cNvPr id="4" name="ZoneTexte 3">
            <a:extLst>
              <a:ext uri="{FF2B5EF4-FFF2-40B4-BE49-F238E27FC236}">
                <a16:creationId xmlns:a16="http://schemas.microsoft.com/office/drawing/2014/main" id="{D1CACD05-7252-4F3C-93C1-03D0C3FC91D1}"/>
              </a:ext>
            </a:extLst>
          </p:cNvPr>
          <p:cNvSpPr txBox="1"/>
          <p:nvPr/>
        </p:nvSpPr>
        <p:spPr>
          <a:xfrm>
            <a:off x="107576" y="215154"/>
            <a:ext cx="3022900" cy="830997"/>
          </a:xfrm>
          <a:prstGeom prst="rect">
            <a:avLst/>
          </a:prstGeom>
          <a:noFill/>
        </p:spPr>
        <p:txBody>
          <a:bodyPr wrap="square" rtlCol="0">
            <a:spAutoFit/>
          </a:bodyPr>
          <a:lstStyle/>
          <a:p>
            <a:r>
              <a:rPr lang="fr-FR" sz="2400" b="1" dirty="0">
                <a:solidFill>
                  <a:srgbClr val="008000"/>
                </a:solidFill>
              </a:rPr>
              <a:t>5. La progression du bio en France</a:t>
            </a:r>
          </a:p>
        </p:txBody>
      </p:sp>
      <p:sp>
        <p:nvSpPr>
          <p:cNvPr id="7" name="Rectangle 6">
            <a:extLst>
              <a:ext uri="{FF2B5EF4-FFF2-40B4-BE49-F238E27FC236}">
                <a16:creationId xmlns:a16="http://schemas.microsoft.com/office/drawing/2014/main" id="{A1C53CDB-4944-453B-80B8-DB2134658B23}"/>
              </a:ext>
            </a:extLst>
          </p:cNvPr>
          <p:cNvSpPr/>
          <p:nvPr/>
        </p:nvSpPr>
        <p:spPr>
          <a:xfrm>
            <a:off x="185057" y="1175658"/>
            <a:ext cx="2710543" cy="2954655"/>
          </a:xfrm>
          <a:prstGeom prst="rect">
            <a:avLst/>
          </a:prstGeom>
        </p:spPr>
        <p:txBody>
          <a:bodyPr wrap="square">
            <a:spAutoFit/>
          </a:bodyPr>
          <a:lstStyle/>
          <a:p>
            <a:r>
              <a:rPr lang="fr-FR" i="1" dirty="0">
                <a:solidFill>
                  <a:srgbClr val="008000"/>
                </a:solidFill>
                <a:latin typeface="FuturaLT-BookOblique"/>
              </a:rPr>
              <a:t>Le profil des</a:t>
            </a:r>
          </a:p>
          <a:p>
            <a:r>
              <a:rPr lang="fr-FR" i="1" dirty="0">
                <a:solidFill>
                  <a:srgbClr val="008000"/>
                </a:solidFill>
                <a:latin typeface="FuturaLT-BookOblique"/>
              </a:rPr>
              <a:t>consommateurs</a:t>
            </a:r>
          </a:p>
          <a:p>
            <a:r>
              <a:rPr lang="fr-FR" i="1" dirty="0">
                <a:solidFill>
                  <a:srgbClr val="008000"/>
                </a:solidFill>
                <a:latin typeface="FuturaLT-BookOblique"/>
              </a:rPr>
              <a:t>se diversifie :</a:t>
            </a:r>
          </a:p>
          <a:p>
            <a:r>
              <a:rPr lang="fr-FR" i="1" dirty="0">
                <a:solidFill>
                  <a:srgbClr val="008000"/>
                </a:solidFill>
                <a:latin typeface="FuturaLT-BookOblique"/>
              </a:rPr>
              <a:t>ce n’est plus</a:t>
            </a:r>
          </a:p>
          <a:p>
            <a:r>
              <a:rPr lang="fr-FR" i="1" dirty="0">
                <a:solidFill>
                  <a:srgbClr val="008000"/>
                </a:solidFill>
                <a:latin typeface="FuturaLT-BookOblique"/>
              </a:rPr>
              <a:t>seulement une</a:t>
            </a:r>
          </a:p>
          <a:p>
            <a:r>
              <a:rPr lang="fr-FR" i="1" dirty="0">
                <a:solidFill>
                  <a:srgbClr val="008000"/>
                </a:solidFill>
                <a:latin typeface="FuturaLT-BookOblique"/>
              </a:rPr>
              <a:t>spécialité de</a:t>
            </a:r>
          </a:p>
          <a:p>
            <a:r>
              <a:rPr lang="fr-FR" i="1" dirty="0">
                <a:solidFill>
                  <a:srgbClr val="008000"/>
                </a:solidFill>
                <a:latin typeface="FuturaLT-BookOblique"/>
              </a:rPr>
              <a:t>« bobos ».</a:t>
            </a:r>
          </a:p>
          <a:p>
            <a:r>
              <a:rPr lang="fr-FR" sz="1200" i="1" dirty="0">
                <a:solidFill>
                  <a:srgbClr val="008000"/>
                </a:solidFill>
                <a:latin typeface="FuturaLT-BookOblique"/>
              </a:rPr>
              <a:t>Source : </a:t>
            </a:r>
            <a:r>
              <a:rPr lang="fr-FR" sz="1200" dirty="0"/>
              <a:t>Revue Prisme du Crédit Agricole, </a:t>
            </a:r>
            <a:r>
              <a:rPr lang="fr-FR" sz="1200" dirty="0" err="1"/>
              <a:t>nov</a:t>
            </a:r>
            <a:r>
              <a:rPr lang="fr-FR" sz="1200" dirty="0"/>
              <a:t> 2016,</a:t>
            </a:r>
            <a:r>
              <a:rPr lang="fr-FR" sz="1200" i="1" dirty="0">
                <a:solidFill>
                  <a:srgbClr val="008000"/>
                </a:solidFill>
                <a:latin typeface="FuturaLT-BookOblique"/>
              </a:rPr>
              <a:t> </a:t>
            </a:r>
            <a:r>
              <a:rPr lang="fr-FR" sz="1200" i="1" dirty="0">
                <a:solidFill>
                  <a:srgbClr val="008000"/>
                </a:solidFill>
                <a:latin typeface="FuturaLT-BookOblique"/>
                <a:hlinkClick r:id="rId4"/>
              </a:rPr>
              <a:t>http://etudes-economiques.credit-agricole.com/medias/Prisme15_nov2016.pdf</a:t>
            </a:r>
            <a:r>
              <a:rPr lang="fr-FR" sz="1200" i="1" dirty="0">
                <a:solidFill>
                  <a:srgbClr val="008000"/>
                </a:solidFill>
                <a:latin typeface="FuturaLT-BookOblique"/>
              </a:rPr>
              <a:t> </a:t>
            </a:r>
            <a:endParaRPr lang="fr-FR" sz="1200" dirty="0">
              <a:solidFill>
                <a:srgbClr val="008000"/>
              </a:solidFill>
            </a:endParaRPr>
          </a:p>
        </p:txBody>
      </p:sp>
    </p:spTree>
    <p:extLst>
      <p:ext uri="{BB962C8B-B14F-4D97-AF65-F5344CB8AC3E}">
        <p14:creationId xmlns:p14="http://schemas.microsoft.com/office/powerpoint/2010/main" val="2990793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EBC969-8C97-46CD-A3E6-CC3E56678496}"/>
              </a:ext>
            </a:extLst>
          </p:cNvPr>
          <p:cNvSpPr>
            <a:spLocks noGrp="1"/>
          </p:cNvSpPr>
          <p:nvPr>
            <p:ph type="ftr" sz="quarter" idx="11"/>
          </p:nvPr>
        </p:nvSpPr>
        <p:spPr>
          <a:xfrm>
            <a:off x="5701552" y="6508376"/>
            <a:ext cx="2699273" cy="349624"/>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9F82C418-6387-4A1F-9BE6-A785351DDA86}"/>
              </a:ext>
            </a:extLst>
          </p:cNvPr>
          <p:cNvSpPr>
            <a:spLocks noGrp="1"/>
          </p:cNvSpPr>
          <p:nvPr>
            <p:ph type="sldNum" sz="quarter" idx="12"/>
          </p:nvPr>
        </p:nvSpPr>
        <p:spPr>
          <a:xfrm>
            <a:off x="11144921" y="321310"/>
            <a:ext cx="843579" cy="420968"/>
          </a:xfrm>
        </p:spPr>
        <p:txBody>
          <a:bodyPr/>
          <a:lstStyle/>
          <a:p>
            <a:fld id="{35EDA842-B766-4C63-B8B3-538762B3ED5C}" type="slidenum">
              <a:rPr lang="fr-FR" smtClean="0"/>
              <a:t>52</a:t>
            </a:fld>
            <a:endParaRPr lang="fr-FR"/>
          </a:p>
        </p:txBody>
      </p:sp>
      <p:pic>
        <p:nvPicPr>
          <p:cNvPr id="4" name="Image 3">
            <a:extLst>
              <a:ext uri="{FF2B5EF4-FFF2-40B4-BE49-F238E27FC236}">
                <a16:creationId xmlns:a16="http://schemas.microsoft.com/office/drawing/2014/main" id="{46281FA7-8DDA-4EB6-AA76-82EE05485497}"/>
              </a:ext>
            </a:extLst>
          </p:cNvPr>
          <p:cNvPicPr>
            <a:picLocks noChangeAspect="1"/>
          </p:cNvPicPr>
          <p:nvPr/>
        </p:nvPicPr>
        <p:blipFill>
          <a:blip r:embed="rId2"/>
          <a:stretch>
            <a:fillRect/>
          </a:stretch>
        </p:blipFill>
        <p:spPr>
          <a:xfrm>
            <a:off x="4044874" y="1488606"/>
            <a:ext cx="8056950" cy="2599016"/>
          </a:xfrm>
          <a:prstGeom prst="rect">
            <a:avLst/>
          </a:prstGeom>
        </p:spPr>
      </p:pic>
      <p:sp>
        <p:nvSpPr>
          <p:cNvPr id="5" name="ZoneTexte 4">
            <a:extLst>
              <a:ext uri="{FF2B5EF4-FFF2-40B4-BE49-F238E27FC236}">
                <a16:creationId xmlns:a16="http://schemas.microsoft.com/office/drawing/2014/main" id="{4B80E954-B296-46E9-A584-8BBCA1DFCCAA}"/>
              </a:ext>
            </a:extLst>
          </p:cNvPr>
          <p:cNvSpPr txBox="1"/>
          <p:nvPr/>
        </p:nvSpPr>
        <p:spPr>
          <a:xfrm>
            <a:off x="107575" y="215155"/>
            <a:ext cx="5400339" cy="461665"/>
          </a:xfrm>
          <a:prstGeom prst="rect">
            <a:avLst/>
          </a:prstGeom>
          <a:noFill/>
        </p:spPr>
        <p:txBody>
          <a:bodyPr wrap="square" rtlCol="0">
            <a:spAutoFit/>
          </a:bodyPr>
          <a:lstStyle/>
          <a:p>
            <a:r>
              <a:rPr lang="fr-FR" sz="2400" b="1" dirty="0">
                <a:solidFill>
                  <a:srgbClr val="008000"/>
                </a:solidFill>
              </a:rPr>
              <a:t>5. La progression du bio en France</a:t>
            </a:r>
          </a:p>
        </p:txBody>
      </p:sp>
      <p:sp>
        <p:nvSpPr>
          <p:cNvPr id="6" name="ZoneTexte 5">
            <a:extLst>
              <a:ext uri="{FF2B5EF4-FFF2-40B4-BE49-F238E27FC236}">
                <a16:creationId xmlns:a16="http://schemas.microsoft.com/office/drawing/2014/main" id="{6235AB8C-EF63-4B05-8384-A4836807C455}"/>
              </a:ext>
            </a:extLst>
          </p:cNvPr>
          <p:cNvSpPr txBox="1"/>
          <p:nvPr/>
        </p:nvSpPr>
        <p:spPr>
          <a:xfrm>
            <a:off x="107574" y="676820"/>
            <a:ext cx="7874600" cy="463491"/>
          </a:xfrm>
          <a:prstGeom prst="rect">
            <a:avLst/>
          </a:prstGeom>
          <a:noFill/>
        </p:spPr>
        <p:txBody>
          <a:bodyPr wrap="square" rtlCol="0">
            <a:spAutoFit/>
          </a:bodyPr>
          <a:lstStyle/>
          <a:p>
            <a:r>
              <a:rPr lang="fr-FR" sz="2400" b="1" dirty="0">
                <a:solidFill>
                  <a:srgbClr val="008000"/>
                </a:solidFill>
              </a:rPr>
              <a:t>Un secteur infime mais à forte croissance en 2016</a:t>
            </a:r>
          </a:p>
        </p:txBody>
      </p:sp>
      <p:sp>
        <p:nvSpPr>
          <p:cNvPr id="7" name="Rectangle 6">
            <a:extLst>
              <a:ext uri="{FF2B5EF4-FFF2-40B4-BE49-F238E27FC236}">
                <a16:creationId xmlns:a16="http://schemas.microsoft.com/office/drawing/2014/main" id="{4D6A9663-FD69-4224-BCC2-77589E8E5382}"/>
              </a:ext>
            </a:extLst>
          </p:cNvPr>
          <p:cNvSpPr/>
          <p:nvPr/>
        </p:nvSpPr>
        <p:spPr>
          <a:xfrm>
            <a:off x="3975847" y="1138485"/>
            <a:ext cx="8169009" cy="369332"/>
          </a:xfrm>
          <a:prstGeom prst="rect">
            <a:avLst/>
          </a:prstGeom>
        </p:spPr>
        <p:txBody>
          <a:bodyPr wrap="square">
            <a:spAutoFit/>
          </a:bodyPr>
          <a:lstStyle/>
          <a:p>
            <a:r>
              <a:rPr lang="fr-FR" dirty="0"/>
              <a:t>Évolution depuis 1995 du nombre d’opérateurs et des surfaces engagés en bio </a:t>
            </a:r>
          </a:p>
        </p:txBody>
      </p:sp>
      <p:sp>
        <p:nvSpPr>
          <p:cNvPr id="8" name="Rectangle 7">
            <a:extLst>
              <a:ext uri="{FF2B5EF4-FFF2-40B4-BE49-F238E27FC236}">
                <a16:creationId xmlns:a16="http://schemas.microsoft.com/office/drawing/2014/main" id="{D049CFEE-A0E5-4880-9F24-D7D14200789F}"/>
              </a:ext>
            </a:extLst>
          </p:cNvPr>
          <p:cNvSpPr/>
          <p:nvPr/>
        </p:nvSpPr>
        <p:spPr>
          <a:xfrm>
            <a:off x="4087906" y="4106833"/>
            <a:ext cx="4706417" cy="369332"/>
          </a:xfrm>
          <a:prstGeom prst="rect">
            <a:avLst/>
          </a:prstGeom>
        </p:spPr>
        <p:txBody>
          <a:bodyPr wrap="none">
            <a:spAutoFit/>
          </a:bodyPr>
          <a:lstStyle/>
          <a:p>
            <a:r>
              <a:rPr lang="fr-FR" dirty="0"/>
              <a:t>Source dossier de presse, Agence Bio 22/9/2016</a:t>
            </a:r>
          </a:p>
        </p:txBody>
      </p:sp>
      <p:sp>
        <p:nvSpPr>
          <p:cNvPr id="9" name="Rectangle 8">
            <a:extLst>
              <a:ext uri="{FF2B5EF4-FFF2-40B4-BE49-F238E27FC236}">
                <a16:creationId xmlns:a16="http://schemas.microsoft.com/office/drawing/2014/main" id="{5141D7CB-ACA1-4D66-B03A-83161CDFF710}"/>
              </a:ext>
            </a:extLst>
          </p:cNvPr>
          <p:cNvSpPr/>
          <p:nvPr/>
        </p:nvSpPr>
        <p:spPr>
          <a:xfrm>
            <a:off x="186466" y="1159842"/>
            <a:ext cx="3901440" cy="3693319"/>
          </a:xfrm>
          <a:prstGeom prst="rect">
            <a:avLst/>
          </a:prstGeom>
        </p:spPr>
        <p:txBody>
          <a:bodyPr wrap="square">
            <a:spAutoFit/>
          </a:bodyPr>
          <a:lstStyle/>
          <a:p>
            <a:r>
              <a:rPr lang="fr-FR" dirty="0"/>
              <a:t>Les chiffres publiés pour juin 2016 par l’Agence Bio confirment ce qu’on qualifie habituellement de « santé insolente » quand on le rencontre dans le contexte actuel. La croissance de la filière « biologique » en France se poursuit et même s’accélère aussi bien pour la production (en 6 mois, + 20 % sur les surfaces, + 10 % sur le nombre d’exploitations) </a:t>
            </a:r>
            <a:r>
              <a:rPr lang="fr-FR" dirty="0">
                <a:solidFill>
                  <a:srgbClr val="008000"/>
                </a:solidFill>
              </a:rPr>
              <a:t>que pour les ventes (en un an + 20 % sur les ventes au détail), </a:t>
            </a:r>
            <a:r>
              <a:rPr lang="fr-FR" dirty="0"/>
              <a:t>et l’effectif d’entreprises (+ 6 % sur 6 mois).</a:t>
            </a:r>
          </a:p>
        </p:txBody>
      </p:sp>
      <p:sp>
        <p:nvSpPr>
          <p:cNvPr id="10" name="ZoneTexte 9">
            <a:extLst>
              <a:ext uri="{FF2B5EF4-FFF2-40B4-BE49-F238E27FC236}">
                <a16:creationId xmlns:a16="http://schemas.microsoft.com/office/drawing/2014/main" id="{9E9DFE73-DB57-4C2A-8993-89546B9185DE}"/>
              </a:ext>
            </a:extLst>
          </p:cNvPr>
          <p:cNvSpPr txBox="1"/>
          <p:nvPr/>
        </p:nvSpPr>
        <p:spPr>
          <a:xfrm>
            <a:off x="107575" y="4853161"/>
            <a:ext cx="11880926" cy="1200329"/>
          </a:xfrm>
          <a:prstGeom prst="rect">
            <a:avLst/>
          </a:prstGeom>
          <a:noFill/>
        </p:spPr>
        <p:txBody>
          <a:bodyPr wrap="square" rtlCol="0">
            <a:spAutoFit/>
          </a:bodyPr>
          <a:lstStyle/>
          <a:p>
            <a:r>
              <a:rPr lang="fr-FR" dirty="0"/>
              <a:t>Les conversions ont ainsi (re)démarré en 2015, après un ralentissement qui faisait suite à une première vague en 2009-2010. Si l’on est loin de l’objectif fixé en 2007 par le Grenelle de l’Environnement (atteindre 20 % des surfaces en aussi bien pour la production (en 6 mois, + 20 % sur les surfaces, + 10 % sur le nombre d’exploitations) que pour les ventes (en un an + 20 % sur les ventes au détail), et l’effectif d’entreprises (+ 6 % sur 6 mois). </a:t>
            </a:r>
          </a:p>
        </p:txBody>
      </p:sp>
      <p:sp>
        <p:nvSpPr>
          <p:cNvPr id="11" name="ZoneTexte 10">
            <a:extLst>
              <a:ext uri="{FF2B5EF4-FFF2-40B4-BE49-F238E27FC236}">
                <a16:creationId xmlns:a16="http://schemas.microsoft.com/office/drawing/2014/main" id="{BFFE1C09-08A6-42F5-92FA-3F0D15D51CD2}"/>
              </a:ext>
            </a:extLst>
          </p:cNvPr>
          <p:cNvSpPr txBox="1"/>
          <p:nvPr/>
        </p:nvSpPr>
        <p:spPr>
          <a:xfrm>
            <a:off x="186466" y="6053490"/>
            <a:ext cx="11958390" cy="276999"/>
          </a:xfrm>
          <a:prstGeom prst="rect">
            <a:avLst/>
          </a:prstGeom>
          <a:noFill/>
        </p:spPr>
        <p:txBody>
          <a:bodyPr wrap="square" rtlCol="0">
            <a:spAutoFit/>
          </a:bodyPr>
          <a:lstStyle/>
          <a:p>
            <a:r>
              <a:rPr lang="fr-FR" sz="1200" dirty="0"/>
              <a:t>Source :  Le bio niche ou planète ?, Revue Prisme du Crédit Agricole, Novembre 2016, </a:t>
            </a:r>
            <a:r>
              <a:rPr lang="fr-FR" sz="1200" dirty="0">
                <a:hlinkClick r:id="rId3"/>
              </a:rPr>
              <a:t>http://etudes-economiques.credit-agricole.com/medias/Prisme15_nov2016.pdf</a:t>
            </a:r>
            <a:r>
              <a:rPr lang="fr-FR" sz="1200" dirty="0"/>
              <a:t> </a:t>
            </a:r>
          </a:p>
        </p:txBody>
      </p:sp>
    </p:spTree>
    <p:extLst>
      <p:ext uri="{BB962C8B-B14F-4D97-AF65-F5344CB8AC3E}">
        <p14:creationId xmlns:p14="http://schemas.microsoft.com/office/powerpoint/2010/main" val="2917641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A5D3E01-3990-4EAC-B0DE-CA256ED7F819}"/>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1FA14497-EA7C-4B3A-ADA6-E6AD57CE80F2}"/>
              </a:ext>
            </a:extLst>
          </p:cNvPr>
          <p:cNvSpPr>
            <a:spLocks noGrp="1"/>
          </p:cNvSpPr>
          <p:nvPr>
            <p:ph type="sldNum" sz="quarter" idx="12"/>
          </p:nvPr>
        </p:nvSpPr>
        <p:spPr/>
        <p:txBody>
          <a:bodyPr/>
          <a:lstStyle/>
          <a:p>
            <a:fld id="{35EDA842-B766-4C63-B8B3-538762B3ED5C}" type="slidenum">
              <a:rPr lang="fr-FR" smtClean="0"/>
              <a:t>53</a:t>
            </a:fld>
            <a:endParaRPr lang="fr-FR"/>
          </a:p>
        </p:txBody>
      </p:sp>
      <p:pic>
        <p:nvPicPr>
          <p:cNvPr id="7" name="Image 6" descr="Une image contenant texte&#10;&#10;Description générée avec un niveau de confiance élevé">
            <a:extLst>
              <a:ext uri="{FF2B5EF4-FFF2-40B4-BE49-F238E27FC236}">
                <a16:creationId xmlns:a16="http://schemas.microsoft.com/office/drawing/2014/main" id="{BF5CD598-1F44-49C7-AE01-C6D43A868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134" y="389514"/>
            <a:ext cx="5015230" cy="5247251"/>
          </a:xfrm>
          <a:prstGeom prst="rect">
            <a:avLst/>
          </a:prstGeom>
        </p:spPr>
      </p:pic>
      <p:sp>
        <p:nvSpPr>
          <p:cNvPr id="8" name="ZoneTexte 7">
            <a:extLst>
              <a:ext uri="{FF2B5EF4-FFF2-40B4-BE49-F238E27FC236}">
                <a16:creationId xmlns:a16="http://schemas.microsoft.com/office/drawing/2014/main" id="{144976BB-4709-4871-9654-BE46A396DDB9}"/>
              </a:ext>
            </a:extLst>
          </p:cNvPr>
          <p:cNvSpPr txBox="1"/>
          <p:nvPr/>
        </p:nvSpPr>
        <p:spPr>
          <a:xfrm>
            <a:off x="7151146" y="5636765"/>
            <a:ext cx="5023821" cy="830997"/>
          </a:xfrm>
          <a:prstGeom prst="rect">
            <a:avLst/>
          </a:prstGeom>
          <a:noFill/>
        </p:spPr>
        <p:txBody>
          <a:bodyPr wrap="square" rtlCol="0">
            <a:spAutoFit/>
          </a:bodyPr>
          <a:lstStyle/>
          <a:p>
            <a:r>
              <a:rPr lang="fr-FR" sz="1200" dirty="0"/>
              <a:t>Source : bilan 2010 pour la bio : l’agriculture biologique accentue son rayonnement en France, </a:t>
            </a:r>
            <a:r>
              <a:rPr lang="fr-FR" sz="1200" dirty="0">
                <a:hlinkClick r:id="rId3"/>
              </a:rPr>
              <a:t>http://www.femininbio.com/agir-green/actualites-et-nouveautes/bilan-2010-pour-la-bio-lagriculture-biologique-accentue-son-rayonnement-en-france-5321</a:t>
            </a:r>
            <a:r>
              <a:rPr lang="fr-FR" sz="1200" dirty="0"/>
              <a:t>  </a:t>
            </a:r>
          </a:p>
        </p:txBody>
      </p:sp>
      <p:pic>
        <p:nvPicPr>
          <p:cNvPr id="10" name="Image 9" descr="Une image contenant texte, carte de visite&#10;&#10;Description générée avec un niveau de confiance élevé">
            <a:extLst>
              <a:ext uri="{FF2B5EF4-FFF2-40B4-BE49-F238E27FC236}">
                <a16:creationId xmlns:a16="http://schemas.microsoft.com/office/drawing/2014/main" id="{39560875-49AC-4B49-ACBD-B7FDAAA8A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00" y="960981"/>
            <a:ext cx="6450431" cy="4804744"/>
          </a:xfrm>
          <a:prstGeom prst="rect">
            <a:avLst/>
          </a:prstGeom>
        </p:spPr>
      </p:pic>
      <p:sp>
        <p:nvSpPr>
          <p:cNvPr id="11" name="Rectangle 10">
            <a:extLst>
              <a:ext uri="{FF2B5EF4-FFF2-40B4-BE49-F238E27FC236}">
                <a16:creationId xmlns:a16="http://schemas.microsoft.com/office/drawing/2014/main" id="{01F943C1-FD6A-4EF5-892A-06CAB4A80868}"/>
              </a:ext>
            </a:extLst>
          </p:cNvPr>
          <p:cNvSpPr/>
          <p:nvPr/>
        </p:nvSpPr>
        <p:spPr>
          <a:xfrm>
            <a:off x="261158" y="5765725"/>
            <a:ext cx="6096000" cy="461665"/>
          </a:xfrm>
          <a:prstGeom prst="rect">
            <a:avLst/>
          </a:prstGeom>
        </p:spPr>
        <p:txBody>
          <a:bodyPr>
            <a:spAutoFit/>
          </a:bodyPr>
          <a:lstStyle/>
          <a:p>
            <a:r>
              <a:rPr lang="fr-FR" sz="1200" dirty="0"/>
              <a:t>Source : L'agriculture biologique. Les chiffres en images, 31/05/2013, </a:t>
            </a:r>
            <a:r>
              <a:rPr lang="fr-FR" sz="1200" dirty="0">
                <a:hlinkClick r:id="rId5"/>
              </a:rPr>
              <a:t>http://agriculture.gouv.fr/les-chiffres-en-images</a:t>
            </a:r>
            <a:r>
              <a:rPr lang="fr-FR" sz="1200" dirty="0"/>
              <a:t> </a:t>
            </a:r>
          </a:p>
        </p:txBody>
      </p:sp>
      <p:sp>
        <p:nvSpPr>
          <p:cNvPr id="12" name="ZoneTexte 11">
            <a:extLst>
              <a:ext uri="{FF2B5EF4-FFF2-40B4-BE49-F238E27FC236}">
                <a16:creationId xmlns:a16="http://schemas.microsoft.com/office/drawing/2014/main" id="{6B45603B-78D3-467E-95BB-3271ACBD2A39}"/>
              </a:ext>
            </a:extLst>
          </p:cNvPr>
          <p:cNvSpPr txBox="1"/>
          <p:nvPr/>
        </p:nvSpPr>
        <p:spPr>
          <a:xfrm>
            <a:off x="261158" y="268483"/>
            <a:ext cx="5357310" cy="461665"/>
          </a:xfrm>
          <a:prstGeom prst="rect">
            <a:avLst/>
          </a:prstGeom>
          <a:noFill/>
        </p:spPr>
        <p:txBody>
          <a:bodyPr wrap="square" rtlCol="0">
            <a:spAutoFit/>
          </a:bodyPr>
          <a:lstStyle/>
          <a:p>
            <a:r>
              <a:rPr lang="fr-FR" sz="2400" b="1" dirty="0">
                <a:solidFill>
                  <a:srgbClr val="008000"/>
                </a:solidFill>
              </a:rPr>
              <a:t>6. Quelques chiffres sur le bio en France</a:t>
            </a:r>
          </a:p>
        </p:txBody>
      </p:sp>
    </p:spTree>
    <p:extLst>
      <p:ext uri="{BB962C8B-B14F-4D97-AF65-F5344CB8AC3E}">
        <p14:creationId xmlns:p14="http://schemas.microsoft.com/office/powerpoint/2010/main" val="4176353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31D21FB-AEC8-4E76-9AED-A17F477AA41A}"/>
              </a:ext>
            </a:extLst>
          </p:cNvPr>
          <p:cNvSpPr>
            <a:spLocks noGrp="1"/>
          </p:cNvSpPr>
          <p:nvPr>
            <p:ph type="ftr" sz="quarter" idx="11"/>
          </p:nvPr>
        </p:nvSpPr>
        <p:spPr>
          <a:xfrm>
            <a:off x="4113904"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E9A410EF-71D6-480A-A890-6DF8A1EEE1D2}"/>
              </a:ext>
            </a:extLst>
          </p:cNvPr>
          <p:cNvSpPr>
            <a:spLocks noGrp="1"/>
          </p:cNvSpPr>
          <p:nvPr>
            <p:ph type="sldNum" sz="quarter" idx="12"/>
          </p:nvPr>
        </p:nvSpPr>
        <p:spPr/>
        <p:txBody>
          <a:bodyPr/>
          <a:lstStyle/>
          <a:p>
            <a:fld id="{35EDA842-B766-4C63-B8B3-538762B3ED5C}" type="slidenum">
              <a:rPr lang="fr-FR" smtClean="0"/>
              <a:t>54</a:t>
            </a:fld>
            <a:endParaRPr lang="fr-FR"/>
          </a:p>
        </p:txBody>
      </p:sp>
      <p:pic>
        <p:nvPicPr>
          <p:cNvPr id="8" name="Image 7" descr="Une image contenant texte, carte&#10;&#10;Description générée avec un niveau de confiance très élevé">
            <a:extLst>
              <a:ext uri="{FF2B5EF4-FFF2-40B4-BE49-F238E27FC236}">
                <a16:creationId xmlns:a16="http://schemas.microsoft.com/office/drawing/2014/main" id="{193288C0-B42D-45BE-8F12-D4958361C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260" y="0"/>
            <a:ext cx="8066050" cy="5836024"/>
          </a:xfrm>
          <a:prstGeom prst="rect">
            <a:avLst/>
          </a:prstGeom>
        </p:spPr>
      </p:pic>
      <p:sp>
        <p:nvSpPr>
          <p:cNvPr id="9" name="Rectangle 8">
            <a:extLst>
              <a:ext uri="{FF2B5EF4-FFF2-40B4-BE49-F238E27FC236}">
                <a16:creationId xmlns:a16="http://schemas.microsoft.com/office/drawing/2014/main" id="{19563A81-55D7-418B-8EF4-28DE36E8D75D}"/>
              </a:ext>
            </a:extLst>
          </p:cNvPr>
          <p:cNvSpPr/>
          <p:nvPr/>
        </p:nvSpPr>
        <p:spPr>
          <a:xfrm>
            <a:off x="3787588" y="5836025"/>
            <a:ext cx="7486426" cy="461665"/>
          </a:xfrm>
          <a:prstGeom prst="rect">
            <a:avLst/>
          </a:prstGeom>
        </p:spPr>
        <p:txBody>
          <a:bodyPr wrap="square">
            <a:spAutoFit/>
          </a:bodyPr>
          <a:lstStyle/>
          <a:p>
            <a:r>
              <a:rPr lang="fr-FR" sz="1200" dirty="0"/>
              <a:t>Part des surfaces bio dans le territoire agricole de chaque département en 2012. Source : Agence BIO / OC. Source : L'agriculture biologique. Les chiffres en images, 31/05/2013, </a:t>
            </a:r>
            <a:r>
              <a:rPr lang="fr-FR" sz="1200" dirty="0">
                <a:hlinkClick r:id="rId3"/>
              </a:rPr>
              <a:t>http://agriculture.gouv.fr/les-chiffres-en-images</a:t>
            </a:r>
            <a:r>
              <a:rPr lang="fr-FR" sz="1200" dirty="0"/>
              <a:t> </a:t>
            </a:r>
          </a:p>
        </p:txBody>
      </p:sp>
      <p:sp>
        <p:nvSpPr>
          <p:cNvPr id="10" name="Rectangle 9">
            <a:extLst>
              <a:ext uri="{FF2B5EF4-FFF2-40B4-BE49-F238E27FC236}">
                <a16:creationId xmlns:a16="http://schemas.microsoft.com/office/drawing/2014/main" id="{F3A99EB5-D7EE-4726-BAA8-96669F4BF0BE}"/>
              </a:ext>
            </a:extLst>
          </p:cNvPr>
          <p:cNvSpPr/>
          <p:nvPr/>
        </p:nvSpPr>
        <p:spPr>
          <a:xfrm>
            <a:off x="107575" y="1132763"/>
            <a:ext cx="3539265" cy="2308324"/>
          </a:xfrm>
          <a:prstGeom prst="rect">
            <a:avLst/>
          </a:prstGeom>
        </p:spPr>
        <p:txBody>
          <a:bodyPr wrap="square">
            <a:spAutoFit/>
          </a:bodyPr>
          <a:lstStyle/>
          <a:p>
            <a:pPr algn="just"/>
            <a:r>
              <a:rPr lang="fr-FR" sz="2400" dirty="0"/>
              <a:t>On compte plus de 2000 exploitations bio dans 5 régions en 2012 : Rhône-Alpes, Languedoc-Roussillon, Midi-Pyrénées, PACA et Aquitaine.</a:t>
            </a:r>
          </a:p>
        </p:txBody>
      </p:sp>
      <p:sp>
        <p:nvSpPr>
          <p:cNvPr id="7" name="ZoneTexte 6">
            <a:extLst>
              <a:ext uri="{FF2B5EF4-FFF2-40B4-BE49-F238E27FC236}">
                <a16:creationId xmlns:a16="http://schemas.microsoft.com/office/drawing/2014/main" id="{AFE76A31-5857-4AB0-941D-E629CC7E0BDE}"/>
              </a:ext>
            </a:extLst>
          </p:cNvPr>
          <p:cNvSpPr txBox="1"/>
          <p:nvPr/>
        </p:nvSpPr>
        <p:spPr>
          <a:xfrm>
            <a:off x="107575" y="215154"/>
            <a:ext cx="3762685" cy="858949"/>
          </a:xfrm>
          <a:prstGeom prst="rect">
            <a:avLst/>
          </a:prstGeom>
          <a:noFill/>
        </p:spPr>
        <p:txBody>
          <a:bodyPr wrap="square" rtlCol="0">
            <a:spAutoFit/>
          </a:bodyPr>
          <a:lstStyle/>
          <a:p>
            <a:r>
              <a:rPr lang="fr-FR" sz="2400" b="1" dirty="0">
                <a:solidFill>
                  <a:srgbClr val="008000"/>
                </a:solidFill>
              </a:rPr>
              <a:t>6. Quelques chiffres sur le bio en France</a:t>
            </a:r>
          </a:p>
        </p:txBody>
      </p:sp>
    </p:spTree>
    <p:extLst>
      <p:ext uri="{BB962C8B-B14F-4D97-AF65-F5344CB8AC3E}">
        <p14:creationId xmlns:p14="http://schemas.microsoft.com/office/powerpoint/2010/main" val="3662106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4D8EFFA-AEA6-4252-B3E7-7583DB596380}"/>
              </a:ext>
            </a:extLst>
          </p:cNvPr>
          <p:cNvSpPr>
            <a:spLocks noGrp="1"/>
          </p:cNvSpPr>
          <p:nvPr>
            <p:ph type="ftr" sz="quarter" idx="11"/>
          </p:nvPr>
        </p:nvSpPr>
        <p:spPr/>
        <p:txBody>
          <a:bodyPr/>
          <a:lstStyle/>
          <a:p>
            <a:r>
              <a:rPr lang="fr-FR"/>
              <a:t>Les enjeux de l’agriculture biologique</a:t>
            </a:r>
          </a:p>
        </p:txBody>
      </p:sp>
      <p:pic>
        <p:nvPicPr>
          <p:cNvPr id="5" name="Image 4" descr="Une image contenant texte, carte&#10;&#10;Description générée avec un niveau de confiance très élevé">
            <a:extLst>
              <a:ext uri="{FF2B5EF4-FFF2-40B4-BE49-F238E27FC236}">
                <a16:creationId xmlns:a16="http://schemas.microsoft.com/office/drawing/2014/main" id="{D485A0CE-52CC-41A5-B030-F60F116DD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803" y="0"/>
            <a:ext cx="7253454" cy="6858000"/>
          </a:xfrm>
          <a:prstGeom prst="rect">
            <a:avLst/>
          </a:prstGeom>
        </p:spPr>
      </p:pic>
      <p:sp>
        <p:nvSpPr>
          <p:cNvPr id="6" name="ZoneTexte 5">
            <a:extLst>
              <a:ext uri="{FF2B5EF4-FFF2-40B4-BE49-F238E27FC236}">
                <a16:creationId xmlns:a16="http://schemas.microsoft.com/office/drawing/2014/main" id="{D6DB2944-DE46-4FD8-BD50-9A683179FD43}"/>
              </a:ext>
            </a:extLst>
          </p:cNvPr>
          <p:cNvSpPr txBox="1"/>
          <p:nvPr/>
        </p:nvSpPr>
        <p:spPr>
          <a:xfrm>
            <a:off x="141514" y="31541"/>
            <a:ext cx="4677289" cy="1200329"/>
          </a:xfrm>
          <a:prstGeom prst="rect">
            <a:avLst/>
          </a:prstGeom>
          <a:noFill/>
        </p:spPr>
        <p:txBody>
          <a:bodyPr wrap="square" rtlCol="0">
            <a:spAutoFit/>
          </a:bodyPr>
          <a:lstStyle/>
          <a:p>
            <a:r>
              <a:rPr lang="fr-FR" sz="2400" b="1" dirty="0">
                <a:solidFill>
                  <a:srgbClr val="008000"/>
                </a:solidFill>
              </a:rPr>
              <a:t>7. Le déficit de la production de l’agriculture biologique, en France, par rapport aux pays voisins (2009)</a:t>
            </a:r>
          </a:p>
        </p:txBody>
      </p:sp>
      <p:sp>
        <p:nvSpPr>
          <p:cNvPr id="7" name="ZoneTexte 6">
            <a:extLst>
              <a:ext uri="{FF2B5EF4-FFF2-40B4-BE49-F238E27FC236}">
                <a16:creationId xmlns:a16="http://schemas.microsoft.com/office/drawing/2014/main" id="{502CA654-ED9B-44F7-BB29-1663F57D48D5}"/>
              </a:ext>
            </a:extLst>
          </p:cNvPr>
          <p:cNvSpPr txBox="1"/>
          <p:nvPr/>
        </p:nvSpPr>
        <p:spPr>
          <a:xfrm>
            <a:off x="5103506" y="6356350"/>
            <a:ext cx="2892142" cy="461665"/>
          </a:xfrm>
          <a:prstGeom prst="rect">
            <a:avLst/>
          </a:prstGeom>
          <a:noFill/>
        </p:spPr>
        <p:txBody>
          <a:bodyPr wrap="square" rtlCol="0">
            <a:spAutoFit/>
          </a:bodyPr>
          <a:lstStyle/>
          <a:p>
            <a:r>
              <a:rPr lang="fr-FR" sz="1200" dirty="0"/>
              <a:t>Source : L’alimentation bio, </a:t>
            </a:r>
            <a:r>
              <a:rPr lang="fr-FR" sz="1200" dirty="0">
                <a:hlinkClick r:id="rId3"/>
              </a:rPr>
              <a:t>http://tp-bio.e-monsite.com/pages/presentation.html</a:t>
            </a:r>
            <a:r>
              <a:rPr lang="fr-FR" sz="1200" dirty="0"/>
              <a:t> </a:t>
            </a:r>
          </a:p>
        </p:txBody>
      </p:sp>
      <p:sp>
        <p:nvSpPr>
          <p:cNvPr id="8" name="ZoneTexte 7">
            <a:extLst>
              <a:ext uri="{FF2B5EF4-FFF2-40B4-BE49-F238E27FC236}">
                <a16:creationId xmlns:a16="http://schemas.microsoft.com/office/drawing/2014/main" id="{8B873C2E-EF26-4DB7-854A-3144A5C2C0C4}"/>
              </a:ext>
            </a:extLst>
          </p:cNvPr>
          <p:cNvSpPr txBox="1"/>
          <p:nvPr/>
        </p:nvSpPr>
        <p:spPr>
          <a:xfrm>
            <a:off x="141514" y="1231870"/>
            <a:ext cx="4677289" cy="5586145"/>
          </a:xfrm>
          <a:prstGeom prst="rect">
            <a:avLst/>
          </a:prstGeom>
          <a:noFill/>
        </p:spPr>
        <p:txBody>
          <a:bodyPr wrap="square" rtlCol="0">
            <a:spAutoFit/>
          </a:bodyPr>
          <a:lstStyle/>
          <a:p>
            <a:r>
              <a:rPr lang="fr-FR" sz="1700" b="1" dirty="0">
                <a:solidFill>
                  <a:srgbClr val="FF0000"/>
                </a:solidFill>
              </a:rPr>
              <a:t>Rendements : </a:t>
            </a:r>
            <a:r>
              <a:rPr lang="fr-FR" sz="1700" dirty="0">
                <a:solidFill>
                  <a:srgbClr val="FF0000"/>
                </a:solidFill>
              </a:rPr>
              <a:t>en agriculture biologique, ils sont plus faibles qu’en agriculture dite conventionnelle, et surtout industrielle. La différence atteint un sommet pour les céréales dans un pays à haut rendement comme la France : en blé, facilement 60 % de moins. </a:t>
            </a:r>
            <a:r>
              <a:rPr lang="fr-FR" sz="1700" dirty="0">
                <a:solidFill>
                  <a:srgbClr val="008000"/>
                </a:solidFill>
              </a:rPr>
              <a:t>Au niveau mondial, des études se multiplient et font ressortir </a:t>
            </a:r>
            <a:r>
              <a:rPr lang="fr-FR" sz="1700" i="1" dirty="0">
                <a:solidFill>
                  <a:srgbClr val="008000"/>
                </a:solidFill>
              </a:rPr>
              <a:t>un écart qui est globalement de l’ordre de 20 %</a:t>
            </a:r>
            <a:r>
              <a:rPr lang="fr-FR" sz="1700" dirty="0">
                <a:solidFill>
                  <a:srgbClr val="008000"/>
                </a:solidFill>
              </a:rPr>
              <a:t>. L’agriculture bio pourrait nourrir le monde mais à condition que le modèle de l’agriculture biologique inclut implicitement une baisse des surconsommations. </a:t>
            </a:r>
            <a:r>
              <a:rPr lang="fr-FR" sz="1700" dirty="0">
                <a:solidFill>
                  <a:srgbClr val="FF0000"/>
                </a:solidFill>
              </a:rPr>
              <a:t>L’agriculture biologique est un mode de production</a:t>
            </a:r>
          </a:p>
          <a:p>
            <a:r>
              <a:rPr lang="fr-FR" sz="1700" dirty="0">
                <a:solidFill>
                  <a:srgbClr val="FF0000"/>
                </a:solidFill>
              </a:rPr>
              <a:t>très technique; cependant il n’a pas bénéficié des mêmes efforts de recherche et de formation que l’agriculture intensive. </a:t>
            </a:r>
            <a:r>
              <a:rPr lang="fr-FR" sz="1700" b="1" dirty="0">
                <a:solidFill>
                  <a:srgbClr val="008000"/>
                </a:solidFill>
              </a:rPr>
              <a:t>Nourrir le monde ? : </a:t>
            </a:r>
            <a:r>
              <a:rPr lang="fr-FR" sz="1700" dirty="0">
                <a:solidFill>
                  <a:srgbClr val="008000"/>
                </a:solidFill>
              </a:rPr>
              <a:t>Dans les pays en développement, l’écart de rendement est plus limité, voire inversé - car l’agriculture biologique inclut plus de technicité agronomique. Ce modèle de développement peut y être avantageux, car il évite la mise de fonds des intrants. Source : Revue Prisme du CA, </a:t>
            </a:r>
            <a:r>
              <a:rPr lang="fr-FR" sz="1700" dirty="0" err="1">
                <a:solidFill>
                  <a:srgbClr val="008000"/>
                </a:solidFill>
              </a:rPr>
              <a:t>nov</a:t>
            </a:r>
            <a:r>
              <a:rPr lang="fr-FR" sz="1700" dirty="0">
                <a:solidFill>
                  <a:srgbClr val="008000"/>
                </a:solidFill>
              </a:rPr>
              <a:t> 2016.</a:t>
            </a:r>
          </a:p>
        </p:txBody>
      </p:sp>
      <p:sp>
        <p:nvSpPr>
          <p:cNvPr id="9" name="Espace réservé du numéro de diapositive 2">
            <a:extLst>
              <a:ext uri="{FF2B5EF4-FFF2-40B4-BE49-F238E27FC236}">
                <a16:creationId xmlns:a16="http://schemas.microsoft.com/office/drawing/2014/main" id="{F8833FAA-16E6-4C6B-89F1-4C8DF7711B6B}"/>
              </a:ext>
            </a:extLst>
          </p:cNvPr>
          <p:cNvSpPr>
            <a:spLocks noGrp="1"/>
          </p:cNvSpPr>
          <p:nvPr>
            <p:ph type="sldNum" sz="quarter" idx="12"/>
          </p:nvPr>
        </p:nvSpPr>
        <p:spPr>
          <a:xfrm>
            <a:off x="11429542" y="24266"/>
            <a:ext cx="426217" cy="365125"/>
          </a:xfrm>
        </p:spPr>
        <p:txBody>
          <a:bodyPr/>
          <a:lstStyle/>
          <a:p>
            <a:fld id="{35EDA842-B766-4C63-B8B3-538762B3ED5C}" type="slidenum">
              <a:rPr lang="fr-FR" smtClean="0"/>
              <a:t>55</a:t>
            </a:fld>
            <a:endParaRPr lang="fr-FR"/>
          </a:p>
        </p:txBody>
      </p:sp>
    </p:spTree>
    <p:extLst>
      <p:ext uri="{BB962C8B-B14F-4D97-AF65-F5344CB8AC3E}">
        <p14:creationId xmlns:p14="http://schemas.microsoft.com/office/powerpoint/2010/main" val="2968503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CC002DB-62F8-4A4A-95D2-A4260C343E45}"/>
              </a:ext>
            </a:extLst>
          </p:cNvPr>
          <p:cNvSpPr>
            <a:spLocks noGrp="1"/>
          </p:cNvSpPr>
          <p:nvPr>
            <p:ph type="ftr" sz="quarter" idx="11"/>
          </p:nvPr>
        </p:nvSpPr>
        <p:spPr>
          <a:xfrm>
            <a:off x="4042186"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69356354-89E3-4784-8A46-56B0EA5EB419}"/>
              </a:ext>
            </a:extLst>
          </p:cNvPr>
          <p:cNvSpPr>
            <a:spLocks noGrp="1"/>
          </p:cNvSpPr>
          <p:nvPr>
            <p:ph type="sldNum" sz="quarter" idx="12"/>
          </p:nvPr>
        </p:nvSpPr>
        <p:spPr/>
        <p:txBody>
          <a:bodyPr/>
          <a:lstStyle/>
          <a:p>
            <a:fld id="{35EDA842-B766-4C63-B8B3-538762B3ED5C}" type="slidenum">
              <a:rPr lang="fr-FR" smtClean="0"/>
              <a:t>56</a:t>
            </a:fld>
            <a:endParaRPr lang="fr-FR"/>
          </a:p>
        </p:txBody>
      </p:sp>
      <p:sp>
        <p:nvSpPr>
          <p:cNvPr id="4" name="Rectangle 3">
            <a:extLst>
              <a:ext uri="{FF2B5EF4-FFF2-40B4-BE49-F238E27FC236}">
                <a16:creationId xmlns:a16="http://schemas.microsoft.com/office/drawing/2014/main" id="{CDA59D28-FFCF-4270-A604-24D85E5E3757}"/>
              </a:ext>
            </a:extLst>
          </p:cNvPr>
          <p:cNvSpPr/>
          <p:nvPr/>
        </p:nvSpPr>
        <p:spPr>
          <a:xfrm>
            <a:off x="247426" y="451821"/>
            <a:ext cx="11704320" cy="6001643"/>
          </a:xfrm>
          <a:prstGeom prst="rect">
            <a:avLst/>
          </a:prstGeom>
        </p:spPr>
        <p:txBody>
          <a:bodyPr wrap="square">
            <a:spAutoFit/>
          </a:bodyPr>
          <a:lstStyle/>
          <a:p>
            <a:r>
              <a:rPr lang="fr-FR" sz="2400" b="1" i="0" dirty="0">
                <a:solidFill>
                  <a:srgbClr val="00722D"/>
                </a:solidFill>
                <a:effectLst/>
                <a:latin typeface="Helvetica" panose="020B0604020202020204" pitchFamily="34" charset="0"/>
              </a:rPr>
              <a:t>8.En agriculture biologique, les prix payés aux producteurs sont stables dans le temps</a:t>
            </a:r>
          </a:p>
          <a:p>
            <a:pPr algn="just"/>
            <a:br>
              <a:rPr lang="fr-FR" sz="2400" dirty="0"/>
            </a:br>
            <a:r>
              <a:rPr lang="fr-FR" sz="2400" b="0" i="0" dirty="0">
                <a:solidFill>
                  <a:srgbClr val="000000"/>
                </a:solidFill>
                <a:effectLst/>
                <a:latin typeface="Helvetica" panose="020B0604020202020204" pitchFamily="34" charset="0"/>
              </a:rPr>
              <a:t>Pourquoi, en période de crise, les agriculteurs se tournent-ils de plus en plus vers l’agriculture biologique ? </a:t>
            </a:r>
          </a:p>
          <a:p>
            <a:pPr algn="just"/>
            <a:r>
              <a:rPr lang="fr-FR" sz="2400" b="0" i="0" dirty="0">
                <a:solidFill>
                  <a:srgbClr val="000000"/>
                </a:solidFill>
                <a:effectLst/>
                <a:latin typeface="Helvetica" panose="020B0604020202020204" pitchFamily="34" charset="0"/>
              </a:rPr>
              <a:t>La réponse est en partie visible sur ce graphe qui compare l’évolution des prix payés aux producteurs du blé meunier bio avec ceux du blé tendre conventionnel, issue des enquêtes réalisées par FranceAgriMer. On voit nettement un écart substantiel de prix en faveur du blé bio. Ainsi, ces dernières années, le différentiel de prix entre blé bio et conventionnel s’est accru pour atteindre 154 % en 2015-2016. Mais surtout, le prix des blés en agriculture biologique montre une grande stabilité dans le temps. Rien à voir avec la forte volatilité des prix que l’on connaît pour le blé conventionnel. C’est aussi le cas pour les autres céréales bio étudiées dans l’enquête comme le maïs et le triticale. Autre enseignement : l’évolution de l’offre en agriculture biologique n’a que peu d’influence sur la stabilité relative des prix.</a:t>
            </a:r>
          </a:p>
          <a:p>
            <a:pPr algn="just"/>
            <a:r>
              <a:rPr lang="fr-FR" sz="1200" dirty="0">
                <a:solidFill>
                  <a:srgbClr val="000000"/>
                </a:solidFill>
                <a:latin typeface="Helvetica" panose="020B0604020202020204" pitchFamily="34" charset="0"/>
              </a:rPr>
              <a:t>Source : En agriculture biologique, les prix payés aux producteurs sont stables dans le temps, Nicole OUVRARD, 28 juillet 2017, </a:t>
            </a:r>
            <a:r>
              <a:rPr lang="fr-FR" sz="1200" dirty="0">
                <a:solidFill>
                  <a:srgbClr val="000000"/>
                </a:solidFill>
                <a:latin typeface="Helvetica" panose="020B0604020202020204" pitchFamily="34" charset="0"/>
                <a:hlinkClick r:id="rId2"/>
              </a:rPr>
              <a:t>http://www.agrapresse.fr/en-agriculture-biologique-les-prix-pay-s-aux-producteurs-sont-stables-dans-le-temps-art438622-6.html?Itemid=356</a:t>
            </a:r>
            <a:r>
              <a:rPr lang="fr-FR" sz="1200" dirty="0">
                <a:solidFill>
                  <a:srgbClr val="000000"/>
                </a:solidFill>
                <a:latin typeface="Helvetica" panose="020B0604020202020204" pitchFamily="34" charset="0"/>
              </a:rPr>
              <a:t> </a:t>
            </a:r>
            <a:endParaRPr lang="fr-FR" sz="1200" b="0" i="0" dirty="0">
              <a:solidFill>
                <a:srgbClr val="000000"/>
              </a:solidFill>
              <a:effectLst/>
              <a:latin typeface="Helvetica" panose="020B0604020202020204" pitchFamily="34" charset="0"/>
            </a:endParaRPr>
          </a:p>
        </p:txBody>
      </p:sp>
    </p:spTree>
    <p:extLst>
      <p:ext uri="{BB962C8B-B14F-4D97-AF65-F5344CB8AC3E}">
        <p14:creationId xmlns:p14="http://schemas.microsoft.com/office/powerpoint/2010/main" val="642788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4FDBE4F-867C-4508-95BF-B98AB0BF384E}"/>
              </a:ext>
            </a:extLst>
          </p:cNvPr>
          <p:cNvSpPr>
            <a:spLocks noGrp="1"/>
          </p:cNvSpPr>
          <p:nvPr>
            <p:ph type="ftr" sz="quarter" idx="11"/>
          </p:nvPr>
        </p:nvSpPr>
        <p:spPr>
          <a:xfrm>
            <a:off x="4081631" y="6538912"/>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73FE581A-38EE-4EDC-95B7-54B6983F3FB4}"/>
              </a:ext>
            </a:extLst>
          </p:cNvPr>
          <p:cNvSpPr>
            <a:spLocks noGrp="1"/>
          </p:cNvSpPr>
          <p:nvPr>
            <p:ph type="sldNum" sz="quarter" idx="12"/>
          </p:nvPr>
        </p:nvSpPr>
        <p:spPr/>
        <p:txBody>
          <a:bodyPr/>
          <a:lstStyle/>
          <a:p>
            <a:fld id="{35EDA842-B766-4C63-B8B3-538762B3ED5C}" type="slidenum">
              <a:rPr lang="fr-FR" smtClean="0"/>
              <a:t>57</a:t>
            </a:fld>
            <a:endParaRPr lang="fr-FR"/>
          </a:p>
        </p:txBody>
      </p:sp>
      <p:sp>
        <p:nvSpPr>
          <p:cNvPr id="4" name="Rectangle 3">
            <a:extLst>
              <a:ext uri="{FF2B5EF4-FFF2-40B4-BE49-F238E27FC236}">
                <a16:creationId xmlns:a16="http://schemas.microsoft.com/office/drawing/2014/main" id="{F4C148F2-3D43-4056-BB21-747F74778CB6}"/>
              </a:ext>
            </a:extLst>
          </p:cNvPr>
          <p:cNvSpPr/>
          <p:nvPr/>
        </p:nvSpPr>
        <p:spPr>
          <a:xfrm>
            <a:off x="182879" y="221336"/>
            <a:ext cx="5270482" cy="461665"/>
          </a:xfrm>
          <a:prstGeom prst="rect">
            <a:avLst/>
          </a:prstGeom>
        </p:spPr>
        <p:txBody>
          <a:bodyPr wrap="none">
            <a:spAutoFit/>
          </a:bodyPr>
          <a:lstStyle/>
          <a:p>
            <a:r>
              <a:rPr lang="fr-FR" sz="2400" b="1" dirty="0">
                <a:solidFill>
                  <a:srgbClr val="FF0000"/>
                </a:solidFill>
              </a:rPr>
              <a:t>9. Menace de pénurie sur le bio français</a:t>
            </a:r>
          </a:p>
        </p:txBody>
      </p:sp>
      <p:sp>
        <p:nvSpPr>
          <p:cNvPr id="5" name="Rectangle 4">
            <a:extLst>
              <a:ext uri="{FF2B5EF4-FFF2-40B4-BE49-F238E27FC236}">
                <a16:creationId xmlns:a16="http://schemas.microsoft.com/office/drawing/2014/main" id="{758B9E6D-41D6-4C5C-B743-37E5B71C09D0}"/>
              </a:ext>
            </a:extLst>
          </p:cNvPr>
          <p:cNvSpPr/>
          <p:nvPr/>
        </p:nvSpPr>
        <p:spPr>
          <a:xfrm>
            <a:off x="182879" y="925158"/>
            <a:ext cx="11639775" cy="3600986"/>
          </a:xfrm>
          <a:prstGeom prst="rect">
            <a:avLst/>
          </a:prstGeom>
        </p:spPr>
        <p:txBody>
          <a:bodyPr wrap="square">
            <a:spAutoFit/>
          </a:bodyPr>
          <a:lstStyle/>
          <a:p>
            <a:r>
              <a:rPr lang="fr-FR" sz="2400" b="0" dirty="0">
                <a:solidFill>
                  <a:srgbClr val="FF0000"/>
                </a:solidFill>
                <a:effectLst/>
                <a:latin typeface="Vollkorn"/>
              </a:rPr>
              <a:t>Alors que le secteur agricole est en crise, </a:t>
            </a:r>
            <a:r>
              <a:rPr lang="fr-FR" sz="2400" b="0" dirty="0">
                <a:solidFill>
                  <a:srgbClr val="008000"/>
                </a:solidFill>
                <a:effectLst/>
                <a:latin typeface="Vollkorn"/>
              </a:rPr>
              <a:t>la consommation de produits issus de l’agriculture biologique s’envole</a:t>
            </a:r>
            <a:r>
              <a:rPr lang="fr-FR" sz="2400" b="0" dirty="0">
                <a:solidFill>
                  <a:srgbClr val="FF0000"/>
                </a:solidFill>
                <a:effectLst/>
                <a:latin typeface="Vollkorn"/>
              </a:rPr>
              <a:t>. Mais pas leur production en France.</a:t>
            </a:r>
            <a:endParaRPr lang="fr-FR" sz="2400" b="0" dirty="0">
              <a:effectLst/>
              <a:latin typeface="Vollkorn"/>
            </a:endParaRPr>
          </a:p>
          <a:p>
            <a:r>
              <a:rPr lang="fr-FR" sz="2400" dirty="0">
                <a:solidFill>
                  <a:srgbClr val="FF0000"/>
                </a:solidFill>
              </a:rPr>
              <a:t>Le bio ne représente que 8% des exploitations </a:t>
            </a:r>
            <a:r>
              <a:rPr lang="fr-FR" sz="2400" dirty="0"/>
              <a:t>(35 231 producteurs en juin 2017), mais sa consommation explose, avec une croissance de 18% des ventes en valeur au premier semestre 2017. </a:t>
            </a:r>
            <a:r>
              <a:rPr lang="fr-FR" sz="2400" dirty="0">
                <a:solidFill>
                  <a:srgbClr val="008000"/>
                </a:solidFill>
              </a:rPr>
              <a:t>Si aujourd’hui 7 produits bio sur 10 achetés en France y sont aussi produits</a:t>
            </a:r>
            <a:r>
              <a:rPr lang="fr-FR" sz="2400" dirty="0"/>
              <a:t>, </a:t>
            </a:r>
            <a:r>
              <a:rPr lang="fr-FR" sz="2400" dirty="0">
                <a:solidFill>
                  <a:srgbClr val="FF0000"/>
                </a:solidFill>
              </a:rPr>
              <a:t>cette part risque de diminuer</a:t>
            </a:r>
            <a:r>
              <a:rPr lang="fr-FR" sz="2400" dirty="0"/>
              <a:t>. « </a:t>
            </a:r>
            <a:r>
              <a:rPr lang="fr-FR" sz="2400" i="1" dirty="0">
                <a:solidFill>
                  <a:srgbClr val="FF0000"/>
                </a:solidFill>
              </a:rPr>
              <a:t>La consommation progresse de 20% par an, tandis que la production croît de 10</a:t>
            </a:r>
            <a:r>
              <a:rPr lang="fr-FR" sz="2400" dirty="0"/>
              <a:t>% », note Maxime de </a:t>
            </a:r>
            <a:r>
              <a:rPr lang="fr-FR" sz="2400" dirty="0" err="1"/>
              <a:t>Rostolan</a:t>
            </a:r>
            <a:r>
              <a:rPr lang="fr-FR" sz="2400" dirty="0"/>
              <a:t>, à l’origine des Fermes d’avenir. Alors que l’objectif du Grenelle était de passer à 20% de la surface cultivée en bio en 2020, le ministre de l’Agriculture vise désormais 8% des surfaces converties en 2021.</a:t>
            </a:r>
          </a:p>
          <a:p>
            <a:r>
              <a:rPr lang="fr-FR" sz="1200" dirty="0"/>
              <a:t>Source : Menace de pénurie sur le bio français, Anne-Sophie </a:t>
            </a:r>
            <a:r>
              <a:rPr lang="fr-FR" sz="1200" dirty="0" err="1"/>
              <a:t>Lechevallier</a:t>
            </a:r>
            <a:r>
              <a:rPr lang="fr-FR" sz="1200" dirty="0"/>
              <a:t>, 07/10/2017, </a:t>
            </a:r>
            <a:r>
              <a:rPr lang="fr-FR" sz="1200" dirty="0">
                <a:hlinkClick r:id="rId2"/>
              </a:rPr>
              <a:t>http://www.parismatch.com/Actu/Economie/Menace-de-penurie-sur-le-bio-francais-1364684</a:t>
            </a:r>
            <a:r>
              <a:rPr lang="fr-FR" sz="1200" dirty="0"/>
              <a:t> </a:t>
            </a:r>
          </a:p>
        </p:txBody>
      </p:sp>
      <p:sp>
        <p:nvSpPr>
          <p:cNvPr id="6" name="Rectangle 5">
            <a:extLst>
              <a:ext uri="{FF2B5EF4-FFF2-40B4-BE49-F238E27FC236}">
                <a16:creationId xmlns:a16="http://schemas.microsoft.com/office/drawing/2014/main" id="{0FA819E1-681C-4F73-9F50-6586B958FEB0}"/>
              </a:ext>
            </a:extLst>
          </p:cNvPr>
          <p:cNvSpPr/>
          <p:nvPr/>
        </p:nvSpPr>
        <p:spPr>
          <a:xfrm>
            <a:off x="279700" y="4819427"/>
            <a:ext cx="11542954" cy="1477328"/>
          </a:xfrm>
          <a:prstGeom prst="rect">
            <a:avLst/>
          </a:prstGeom>
        </p:spPr>
        <p:txBody>
          <a:bodyPr wrap="square">
            <a:spAutoFit/>
          </a:bodyPr>
          <a:lstStyle/>
          <a:p>
            <a:r>
              <a:rPr lang="fr-FR" dirty="0"/>
              <a:t>Réflexions d’un acteur de la filière bio : </a:t>
            </a:r>
          </a:p>
          <a:p>
            <a:pPr marL="285750" indent="-285750">
              <a:buFont typeface="Arial" panose="020B0604020202020204" pitchFamily="34" charset="0"/>
              <a:buChar char="•"/>
            </a:pPr>
            <a:r>
              <a:rPr lang="fr-FR" dirty="0"/>
              <a:t>On n'en connaît pas beaucoup, des secteurs susceptibles de créer autant d'emplois !!</a:t>
            </a:r>
          </a:p>
          <a:p>
            <a:pPr marL="285750" indent="-285750">
              <a:buFont typeface="Arial" panose="020B0604020202020204" pitchFamily="34" charset="0"/>
              <a:buChar char="•"/>
            </a:pPr>
            <a:r>
              <a:rPr lang="fr-FR" dirty="0"/>
              <a:t>Encore faut-il accompagner le mouvement, avec des formations adaptées, des aménagements fiscaux adéquats, l'attribution du foncier à ce genre de projets, et la rémunération des services </a:t>
            </a:r>
            <a:r>
              <a:rPr lang="fr-FR" dirty="0" err="1"/>
              <a:t>ecosystémiques</a:t>
            </a:r>
            <a:r>
              <a:rPr lang="fr-FR" dirty="0"/>
              <a:t> rendus par les agriculteurs plutôt que de subventionner leur agrandissement à tout-crin !</a:t>
            </a:r>
          </a:p>
        </p:txBody>
      </p:sp>
    </p:spTree>
    <p:extLst>
      <p:ext uri="{BB962C8B-B14F-4D97-AF65-F5344CB8AC3E}">
        <p14:creationId xmlns:p14="http://schemas.microsoft.com/office/powerpoint/2010/main" val="513846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C9AE0B7-430E-4A91-B9C7-BBBD4E6DA799}"/>
              </a:ext>
            </a:extLst>
          </p:cNvPr>
          <p:cNvSpPr>
            <a:spLocks noGrp="1"/>
          </p:cNvSpPr>
          <p:nvPr>
            <p:ph type="ftr" sz="quarter" idx="11"/>
          </p:nvPr>
        </p:nvSpPr>
        <p:spPr>
          <a:xfrm>
            <a:off x="5727550"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8CE39E84-C882-4183-AECD-E87176616EEC}"/>
              </a:ext>
            </a:extLst>
          </p:cNvPr>
          <p:cNvSpPr>
            <a:spLocks noGrp="1"/>
          </p:cNvSpPr>
          <p:nvPr>
            <p:ph type="sldNum" sz="quarter" idx="12"/>
          </p:nvPr>
        </p:nvSpPr>
        <p:spPr>
          <a:xfrm>
            <a:off x="11575227" y="78945"/>
            <a:ext cx="467061" cy="469695"/>
          </a:xfrm>
        </p:spPr>
        <p:txBody>
          <a:bodyPr/>
          <a:lstStyle/>
          <a:p>
            <a:fld id="{35EDA842-B766-4C63-B8B3-538762B3ED5C}" type="slidenum">
              <a:rPr lang="fr-FR" smtClean="0"/>
              <a:t>58</a:t>
            </a:fld>
            <a:endParaRPr lang="fr-FR"/>
          </a:p>
        </p:txBody>
      </p:sp>
      <p:sp>
        <p:nvSpPr>
          <p:cNvPr id="4" name="Rectangle 3">
            <a:extLst>
              <a:ext uri="{FF2B5EF4-FFF2-40B4-BE49-F238E27FC236}">
                <a16:creationId xmlns:a16="http://schemas.microsoft.com/office/drawing/2014/main" id="{2C691D1B-F25E-4856-83A8-7DC8322281A8}"/>
              </a:ext>
            </a:extLst>
          </p:cNvPr>
          <p:cNvSpPr/>
          <p:nvPr/>
        </p:nvSpPr>
        <p:spPr>
          <a:xfrm>
            <a:off x="182879" y="297642"/>
            <a:ext cx="11230985" cy="461665"/>
          </a:xfrm>
          <a:prstGeom prst="rect">
            <a:avLst/>
          </a:prstGeom>
        </p:spPr>
        <p:txBody>
          <a:bodyPr wrap="square">
            <a:spAutoFit/>
          </a:bodyPr>
          <a:lstStyle/>
          <a:p>
            <a:r>
              <a:rPr lang="fr-FR" sz="2400" b="1" dirty="0">
                <a:solidFill>
                  <a:srgbClr val="008000"/>
                </a:solidFill>
              </a:rPr>
              <a:t>10. Différentiel du prix du produit bio par rapport au prix du produit conventionnel</a:t>
            </a:r>
          </a:p>
        </p:txBody>
      </p:sp>
      <p:sp>
        <p:nvSpPr>
          <p:cNvPr id="5" name="Rectangle 4">
            <a:extLst>
              <a:ext uri="{FF2B5EF4-FFF2-40B4-BE49-F238E27FC236}">
                <a16:creationId xmlns:a16="http://schemas.microsoft.com/office/drawing/2014/main" id="{2EEEA458-4C64-43E3-8C87-EF3DFB6C250C}"/>
              </a:ext>
            </a:extLst>
          </p:cNvPr>
          <p:cNvSpPr/>
          <p:nvPr/>
        </p:nvSpPr>
        <p:spPr>
          <a:xfrm>
            <a:off x="105462" y="5471575"/>
            <a:ext cx="11469765" cy="1292662"/>
          </a:xfrm>
          <a:prstGeom prst="rect">
            <a:avLst/>
          </a:prstGeom>
        </p:spPr>
        <p:txBody>
          <a:bodyPr wrap="square">
            <a:spAutoFit/>
          </a:bodyPr>
          <a:lstStyle/>
          <a:p>
            <a:r>
              <a:rPr lang="fr-FR" b="0" i="0" dirty="0">
                <a:solidFill>
                  <a:srgbClr val="222222"/>
                </a:solidFill>
                <a:effectLst/>
                <a:latin typeface="arial" panose="020B0604020202020204" pitchFamily="34" charset="0"/>
              </a:rPr>
              <a:t>D'après les données de FranceAgriMer, le prix au kilogramme de la carotte biologique est environ deux fois plus élevé que celui de la carotte « conventionnelle » : en moyenne, entre 2008 et 2011, </a:t>
            </a:r>
            <a:r>
              <a:rPr lang="fr-FR" b="1" i="0" dirty="0">
                <a:solidFill>
                  <a:srgbClr val="222222"/>
                </a:solidFill>
                <a:effectLst/>
                <a:latin typeface="arial" panose="020B0604020202020204" pitchFamily="34" charset="0"/>
              </a:rPr>
              <a:t>2,21 €</a:t>
            </a:r>
            <a:r>
              <a:rPr lang="fr-FR" b="0" i="0" dirty="0">
                <a:solidFill>
                  <a:srgbClr val="222222"/>
                </a:solidFill>
                <a:effectLst/>
                <a:latin typeface="arial" panose="020B0604020202020204" pitchFamily="34" charset="0"/>
              </a:rPr>
              <a:t>/kg (dans les magasins spécialisés et les GMS rayon bio) contre </a:t>
            </a:r>
            <a:r>
              <a:rPr lang="fr-FR" b="1" i="0" dirty="0">
                <a:solidFill>
                  <a:srgbClr val="222222"/>
                </a:solidFill>
                <a:effectLst/>
                <a:latin typeface="arial" panose="020B0604020202020204" pitchFamily="34" charset="0"/>
              </a:rPr>
              <a:t>1,07 €</a:t>
            </a:r>
            <a:r>
              <a:rPr lang="fr-FR" b="0" i="0" dirty="0">
                <a:solidFill>
                  <a:srgbClr val="222222"/>
                </a:solidFill>
                <a:effectLst/>
                <a:latin typeface="arial" panose="020B0604020202020204" pitchFamily="34" charset="0"/>
              </a:rPr>
              <a:t>/kg (GMS conventionnels).</a:t>
            </a:r>
          </a:p>
          <a:p>
            <a:r>
              <a:rPr lang="fr-FR" sz="1200" dirty="0"/>
              <a:t>Source : Consommation, distribution et prix des fruits et légumes issus de l’agriculture biologique en France, Nicolas ROUX, DGCCRF éco, n°16, août 2013, </a:t>
            </a:r>
            <a:r>
              <a:rPr lang="fr-FR" sz="1200" dirty="0">
                <a:hlinkClick r:id="rId2"/>
              </a:rPr>
              <a:t>https://www.economie.gouv.fr/files/directions_services/dgccrf/documentation/dgccrf_eco/dgccrf__eco16.pdf</a:t>
            </a:r>
            <a:r>
              <a:rPr lang="fr-FR" sz="1200" dirty="0"/>
              <a:t> </a:t>
            </a:r>
          </a:p>
        </p:txBody>
      </p:sp>
      <p:sp>
        <p:nvSpPr>
          <p:cNvPr id="6" name="ZoneTexte 5">
            <a:extLst>
              <a:ext uri="{FF2B5EF4-FFF2-40B4-BE49-F238E27FC236}">
                <a16:creationId xmlns:a16="http://schemas.microsoft.com/office/drawing/2014/main" id="{371C5A8B-7486-4383-A6A1-4BF800CFBE0F}"/>
              </a:ext>
            </a:extLst>
          </p:cNvPr>
          <p:cNvSpPr txBox="1"/>
          <p:nvPr/>
        </p:nvSpPr>
        <p:spPr>
          <a:xfrm>
            <a:off x="182880" y="785308"/>
            <a:ext cx="11768866" cy="4247317"/>
          </a:xfrm>
          <a:prstGeom prst="rect">
            <a:avLst/>
          </a:prstGeom>
          <a:noFill/>
        </p:spPr>
        <p:txBody>
          <a:bodyPr wrap="square" rtlCol="0">
            <a:spAutoFit/>
          </a:bodyPr>
          <a:lstStyle/>
          <a:p>
            <a:pPr fontAlgn="base"/>
            <a:r>
              <a:rPr lang="fr-FR" dirty="0"/>
              <a:t>La différence de prix que l'on peut constater entre les produits bio et conventionnels, </a:t>
            </a:r>
            <a:r>
              <a:rPr lang="fr-FR" dirty="0">
                <a:solidFill>
                  <a:srgbClr val="FF0000"/>
                </a:solidFill>
              </a:rPr>
              <a:t>très variable selon le type d'aliments</a:t>
            </a:r>
            <a:r>
              <a:rPr lang="fr-FR" dirty="0"/>
              <a:t>, résulte à la fois des spécificités de l’agriculture biologique et des habitudes de consommation de notre société :</a:t>
            </a:r>
          </a:p>
          <a:p>
            <a:pPr fontAlgn="base"/>
            <a:r>
              <a:rPr lang="fr-FR" b="1" dirty="0"/>
              <a:t>Produire dans le respect de l’environnement et des cycles naturels, avec la garantie de non utilisation de produits chimiques de synthèse de la ferme au magasin, la non utilisation d’OGM, a une valeur, donc un prix</a:t>
            </a:r>
            <a:r>
              <a:rPr lang="fr-FR" dirty="0"/>
              <a:t>.</a:t>
            </a:r>
          </a:p>
          <a:p>
            <a:pPr fontAlgn="base"/>
            <a:r>
              <a:rPr lang="fr-FR" dirty="0"/>
              <a:t>Cela signifie notamment que les </a:t>
            </a:r>
            <a:r>
              <a:rPr lang="fr-FR" b="1" dirty="0"/>
              <a:t>rendements peuvent être plus faibles </a:t>
            </a:r>
            <a:r>
              <a:rPr lang="fr-FR" dirty="0"/>
              <a:t>et que les animaux ont une vitesse de croissance plus lente, de l’espace, un accès au plein air, une alimentation bio.</a:t>
            </a:r>
          </a:p>
          <a:p>
            <a:pPr marL="285750" indent="-285750" fontAlgn="base">
              <a:buFont typeface="Arial" panose="020B0604020202020204" pitchFamily="34" charset="0"/>
              <a:buChar char="•"/>
            </a:pPr>
            <a:r>
              <a:rPr lang="fr-FR" dirty="0"/>
              <a:t>La </a:t>
            </a:r>
            <a:r>
              <a:rPr lang="fr-FR" b="1" dirty="0">
                <a:solidFill>
                  <a:srgbClr val="FF0000"/>
                </a:solidFill>
              </a:rPr>
              <a:t>Bio a recours à davantage de main d’œuvre</a:t>
            </a:r>
            <a:r>
              <a:rPr lang="fr-FR" dirty="0"/>
              <a:t>, pour des raisons techniques et dans le souci d’une </a:t>
            </a:r>
            <a:r>
              <a:rPr lang="fr-FR" b="1" dirty="0">
                <a:solidFill>
                  <a:srgbClr val="008000"/>
                </a:solidFill>
              </a:rPr>
              <a:t>meilleure occupation de l’espace et des territoires</a:t>
            </a:r>
            <a:r>
              <a:rPr lang="fr-FR" dirty="0"/>
              <a:t> ;</a:t>
            </a:r>
          </a:p>
          <a:p>
            <a:pPr marL="285750" indent="-285750" fontAlgn="base">
              <a:buFont typeface="Arial" panose="020B0604020202020204" pitchFamily="34" charset="0"/>
              <a:buChar char="•"/>
            </a:pPr>
            <a:r>
              <a:rPr lang="fr-FR" b="1" dirty="0"/>
              <a:t>Les </a:t>
            </a:r>
            <a:r>
              <a:rPr lang="fr-FR" b="1" dirty="0">
                <a:solidFill>
                  <a:srgbClr val="FF0000"/>
                </a:solidFill>
              </a:rPr>
              <a:t>réseaux de collecte et distribution sont de tailles plus modestes ne permettant pas encore certaines économies d'échelle </a:t>
            </a:r>
            <a:r>
              <a:rPr lang="fr-FR" dirty="0"/>
              <a:t>;</a:t>
            </a:r>
          </a:p>
          <a:p>
            <a:pPr marL="285750" indent="-285750" fontAlgn="base">
              <a:buFont typeface="Arial" panose="020B0604020202020204" pitchFamily="34" charset="0"/>
              <a:buChar char="•"/>
            </a:pPr>
            <a:r>
              <a:rPr lang="fr-FR" b="1" dirty="0">
                <a:solidFill>
                  <a:srgbClr val="FF0000"/>
                </a:solidFill>
              </a:rPr>
              <a:t>Le coût du contrôle et de la certification de l’ensemble de la filière est à la charge des opérateurs</a:t>
            </a:r>
            <a:r>
              <a:rPr lang="fr-FR" dirty="0"/>
              <a:t>.</a:t>
            </a:r>
          </a:p>
          <a:p>
            <a:pPr fontAlgn="base"/>
            <a:r>
              <a:rPr lang="fr-FR" dirty="0"/>
              <a:t> </a:t>
            </a:r>
          </a:p>
          <a:p>
            <a:pPr fontAlgn="base"/>
            <a:r>
              <a:rPr lang="fr-FR" dirty="0"/>
              <a:t>Néanmoins pour une bonne partie des consommateurs bio, manger bio ne revient pas forcément plus cher, du fait </a:t>
            </a:r>
            <a:r>
              <a:rPr lang="fr-FR" dirty="0">
                <a:solidFill>
                  <a:srgbClr val="008000"/>
                </a:solidFill>
              </a:rPr>
              <a:t>d’habitudes d’achat plus économes</a:t>
            </a:r>
            <a:r>
              <a:rPr lang="fr-FR" dirty="0"/>
              <a:t>, et par </a:t>
            </a:r>
            <a:r>
              <a:rPr lang="fr-FR" dirty="0">
                <a:solidFill>
                  <a:srgbClr val="008000"/>
                </a:solidFill>
              </a:rPr>
              <a:t>l’utilisation prioritaire de produits de saison </a:t>
            </a:r>
            <a:r>
              <a:rPr lang="fr-FR" dirty="0"/>
              <a:t>ou peu transformés.</a:t>
            </a:r>
          </a:p>
          <a:p>
            <a:pPr fontAlgn="base"/>
            <a:r>
              <a:rPr lang="fr-FR" sz="1200" dirty="0"/>
              <a:t>Source : </a:t>
            </a:r>
            <a:r>
              <a:rPr lang="fr-FR" sz="1200" dirty="0">
                <a:hlinkClick r:id="rId3"/>
              </a:rPr>
              <a:t>http://www.agencebio.org/les-prix-des-produits-bio.html</a:t>
            </a:r>
            <a:r>
              <a:rPr lang="fr-FR" sz="1200" dirty="0"/>
              <a:t> </a:t>
            </a:r>
          </a:p>
        </p:txBody>
      </p:sp>
    </p:spTree>
    <p:extLst>
      <p:ext uri="{BB962C8B-B14F-4D97-AF65-F5344CB8AC3E}">
        <p14:creationId xmlns:p14="http://schemas.microsoft.com/office/powerpoint/2010/main" val="394527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14B669-B19E-4DCC-9A5C-B30DB752CE39}"/>
              </a:ext>
            </a:extLst>
          </p:cNvPr>
          <p:cNvSpPr>
            <a:spLocks noGrp="1"/>
          </p:cNvSpPr>
          <p:nvPr>
            <p:ph type="ftr" sz="quarter" idx="11"/>
          </p:nvPr>
        </p:nvSpPr>
        <p:spPr>
          <a:xfrm>
            <a:off x="3506993" y="6480698"/>
            <a:ext cx="2720788"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80E2AE5-123D-4E7C-BEBE-F030D3ECEE85}"/>
              </a:ext>
            </a:extLst>
          </p:cNvPr>
          <p:cNvSpPr>
            <a:spLocks noGrp="1"/>
          </p:cNvSpPr>
          <p:nvPr>
            <p:ph type="sldNum" sz="quarter" idx="12"/>
          </p:nvPr>
        </p:nvSpPr>
        <p:spPr>
          <a:xfrm>
            <a:off x="11177194" y="115079"/>
            <a:ext cx="779033" cy="422803"/>
          </a:xfrm>
        </p:spPr>
        <p:txBody>
          <a:bodyPr/>
          <a:lstStyle/>
          <a:p>
            <a:fld id="{35EDA842-B766-4C63-B8B3-538762B3ED5C}" type="slidenum">
              <a:rPr lang="fr-FR" smtClean="0"/>
              <a:t>59</a:t>
            </a:fld>
            <a:endParaRPr lang="fr-FR"/>
          </a:p>
        </p:txBody>
      </p:sp>
      <p:sp>
        <p:nvSpPr>
          <p:cNvPr id="4" name="Rectangle 3">
            <a:extLst>
              <a:ext uri="{FF2B5EF4-FFF2-40B4-BE49-F238E27FC236}">
                <a16:creationId xmlns:a16="http://schemas.microsoft.com/office/drawing/2014/main" id="{121370D1-513C-4845-93BA-92FF745506A9}"/>
              </a:ext>
            </a:extLst>
          </p:cNvPr>
          <p:cNvSpPr/>
          <p:nvPr/>
        </p:nvSpPr>
        <p:spPr>
          <a:xfrm>
            <a:off x="182879" y="297643"/>
            <a:ext cx="11338561" cy="461665"/>
          </a:xfrm>
          <a:prstGeom prst="rect">
            <a:avLst/>
          </a:prstGeom>
        </p:spPr>
        <p:txBody>
          <a:bodyPr wrap="square">
            <a:spAutoFit/>
          </a:bodyPr>
          <a:lstStyle/>
          <a:p>
            <a:r>
              <a:rPr lang="fr-FR" sz="2400" b="1" dirty="0">
                <a:solidFill>
                  <a:srgbClr val="008000"/>
                </a:solidFill>
              </a:rPr>
              <a:t>10. Différentiel du prix du produit bio par rapport au prix du produit conventionnel</a:t>
            </a:r>
          </a:p>
        </p:txBody>
      </p:sp>
      <p:sp>
        <p:nvSpPr>
          <p:cNvPr id="5" name="Rectangle 4">
            <a:extLst>
              <a:ext uri="{FF2B5EF4-FFF2-40B4-BE49-F238E27FC236}">
                <a16:creationId xmlns:a16="http://schemas.microsoft.com/office/drawing/2014/main" id="{E25FC73B-F9BB-441A-969F-41AE830030F6}"/>
              </a:ext>
            </a:extLst>
          </p:cNvPr>
          <p:cNvSpPr/>
          <p:nvPr/>
        </p:nvSpPr>
        <p:spPr>
          <a:xfrm>
            <a:off x="311971" y="666974"/>
            <a:ext cx="11644255" cy="3970318"/>
          </a:xfrm>
          <a:prstGeom prst="rect">
            <a:avLst/>
          </a:prstGeom>
        </p:spPr>
        <p:txBody>
          <a:bodyPr wrap="square">
            <a:spAutoFit/>
          </a:bodyPr>
          <a:lstStyle/>
          <a:p>
            <a:r>
              <a:rPr lang="fr-FR" sz="2400" dirty="0">
                <a:solidFill>
                  <a:srgbClr val="FF0000"/>
                </a:solidFill>
              </a:rPr>
              <a:t>Le prix est communément cité comme un frein majeur l’achat bio par 78 % des acheteurs de produits bio (enquête CSA-Agence Bio, 2007). </a:t>
            </a:r>
            <a:endParaRPr lang="fr-FR" sz="2400" dirty="0"/>
          </a:p>
          <a:p>
            <a:pPr fontAlgn="base"/>
            <a:r>
              <a:rPr lang="fr-FR" sz="2400" dirty="0"/>
              <a:t> Le différentiel s’inscrit dans une fourchette comprise entre 0 et 50 %, selon que le produit est plus ou moins transformé.</a:t>
            </a:r>
          </a:p>
          <a:p>
            <a:pPr fontAlgn="base"/>
            <a:r>
              <a:rPr lang="fr-FR" sz="2400" dirty="0"/>
              <a:t>Plusieurs explications à cela, parmi lesquelles les faibles volumes commercialisés et la dispersion des fermes sur tout le territoire, les contrôles systématiques et les analyses régulières, l’âge plus élevé des bêtes avant leur abattage, une productivité moindre, etc., qui augmentent les coûts de production et de logistique. Les pratiques culturales en bio nécessitent également plus de main-d’œuvre et bénéficient de moins d’aides que l’agriculture intensive, de l’ordre de 20 % en moyenne d’après la Fnab9.</a:t>
            </a:r>
            <a:endParaRPr lang="fr-FR" sz="2400" dirty="0">
              <a:solidFill>
                <a:srgbClr val="FF0000"/>
              </a:solidFill>
            </a:endParaRPr>
          </a:p>
          <a:p>
            <a:pPr fontAlgn="base"/>
            <a:r>
              <a:rPr lang="fr-FR" sz="1200" dirty="0"/>
              <a:t>Article extrait du site </a:t>
            </a:r>
            <a:r>
              <a:rPr lang="fr-FR" sz="1200" dirty="0">
                <a:hlinkClick r:id="rId2"/>
              </a:rPr>
              <a:t>www.intelligenceverte.org</a:t>
            </a:r>
            <a:r>
              <a:rPr lang="fr-FR" sz="1200" dirty="0"/>
              <a:t>, </a:t>
            </a:r>
            <a:r>
              <a:rPr lang="fr-FR" sz="1200" dirty="0">
                <a:hlinkClick r:id="rId3"/>
              </a:rPr>
              <a:t>https://www.lespaniersdavoine.com/produit-bio/les-produits-bio-coutent-ils-plus-chers.html</a:t>
            </a:r>
            <a:r>
              <a:rPr lang="fr-FR" sz="1200" dirty="0"/>
              <a:t> </a:t>
            </a:r>
          </a:p>
        </p:txBody>
      </p:sp>
      <p:pic>
        <p:nvPicPr>
          <p:cNvPr id="7" name="Image 6" descr="Une image contenant alimentation, fruit, intérieur, type&#10;&#10;Description générée avec un niveau de confiance très élevé">
            <a:extLst>
              <a:ext uri="{FF2B5EF4-FFF2-40B4-BE49-F238E27FC236}">
                <a16:creationId xmlns:a16="http://schemas.microsoft.com/office/drawing/2014/main" id="{019D3044-BACD-4CC1-A4C7-D8E2DAC07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512" y="4611668"/>
            <a:ext cx="3998707" cy="2246332"/>
          </a:xfrm>
          <a:prstGeom prst="rect">
            <a:avLst/>
          </a:prstGeom>
        </p:spPr>
      </p:pic>
    </p:spTree>
    <p:extLst>
      <p:ext uri="{BB962C8B-B14F-4D97-AF65-F5344CB8AC3E}">
        <p14:creationId xmlns:p14="http://schemas.microsoft.com/office/powerpoint/2010/main" val="295407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AE8D4EF-8814-4563-A0B2-A8307B0ABB02}"/>
              </a:ext>
            </a:extLst>
          </p:cNvPr>
          <p:cNvSpPr>
            <a:spLocks noGrp="1"/>
          </p:cNvSpPr>
          <p:nvPr>
            <p:ph type="ftr" sz="quarter" idx="11"/>
          </p:nvPr>
        </p:nvSpPr>
        <p:spPr>
          <a:xfrm>
            <a:off x="5432611" y="6497619"/>
            <a:ext cx="2935941" cy="360381"/>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0CE02974-3FFD-4CA6-88D5-70753B054820}"/>
              </a:ext>
            </a:extLst>
          </p:cNvPr>
          <p:cNvSpPr>
            <a:spLocks noGrp="1"/>
          </p:cNvSpPr>
          <p:nvPr>
            <p:ph type="sldNum" sz="quarter" idx="12"/>
          </p:nvPr>
        </p:nvSpPr>
        <p:spPr>
          <a:xfrm>
            <a:off x="11198710" y="149187"/>
            <a:ext cx="832821" cy="377938"/>
          </a:xfrm>
        </p:spPr>
        <p:txBody>
          <a:bodyPr/>
          <a:lstStyle/>
          <a:p>
            <a:fld id="{35EDA842-B766-4C63-B8B3-538762B3ED5C}" type="slidenum">
              <a:rPr lang="fr-FR" smtClean="0"/>
              <a:t>6</a:t>
            </a:fld>
            <a:endParaRPr lang="fr-FR"/>
          </a:p>
        </p:txBody>
      </p:sp>
      <p:sp>
        <p:nvSpPr>
          <p:cNvPr id="4" name="Rectangle 3">
            <a:extLst>
              <a:ext uri="{FF2B5EF4-FFF2-40B4-BE49-F238E27FC236}">
                <a16:creationId xmlns:a16="http://schemas.microsoft.com/office/drawing/2014/main" id="{7FA7C1D9-C0E0-404A-BFFA-FB93177CCC99}"/>
              </a:ext>
            </a:extLst>
          </p:cNvPr>
          <p:cNvSpPr/>
          <p:nvPr/>
        </p:nvSpPr>
        <p:spPr>
          <a:xfrm>
            <a:off x="168833" y="149187"/>
            <a:ext cx="11587631" cy="2862322"/>
          </a:xfrm>
          <a:prstGeom prst="rect">
            <a:avLst/>
          </a:prstGeom>
        </p:spPr>
        <p:txBody>
          <a:bodyPr wrap="square">
            <a:spAutoFit/>
          </a:bodyPr>
          <a:lstStyle/>
          <a:p>
            <a:pPr algn="just">
              <a:spcBef>
                <a:spcPct val="0"/>
              </a:spcBef>
            </a:pPr>
            <a:r>
              <a:rPr lang="fr-FR" altLang="fr-FR" sz="2000" b="1" dirty="0">
                <a:solidFill>
                  <a:srgbClr val="C00000"/>
                </a:solidFill>
                <a:latin typeface="Arial" panose="020B0604020202020204" pitchFamily="34" charset="0"/>
              </a:rPr>
              <a:t>Inconvénients des phytosanitaires (suite)</a:t>
            </a:r>
          </a:p>
          <a:p>
            <a:pPr algn="just">
              <a:spcBef>
                <a:spcPct val="0"/>
              </a:spcBef>
            </a:pPr>
            <a:endParaRPr lang="fr-FR" altLang="fr-FR" sz="2000" b="1" dirty="0">
              <a:solidFill>
                <a:srgbClr val="C00000"/>
              </a:solidFill>
              <a:latin typeface="Arial" panose="020B0604020202020204" pitchFamily="34" charset="0"/>
            </a:endParaRPr>
          </a:p>
          <a:p>
            <a:pPr marL="285750" indent="-285750" algn="just">
              <a:spcBef>
                <a:spcPct val="0"/>
              </a:spcBef>
              <a:buFont typeface="Arial" panose="020B0604020202020204" pitchFamily="34" charset="0"/>
              <a:buChar char="•"/>
            </a:pPr>
            <a:r>
              <a:rPr lang="fr-FR" altLang="fr-FR" sz="2000" dirty="0">
                <a:solidFill>
                  <a:srgbClr val="C00000"/>
                </a:solidFill>
                <a:latin typeface="Arial" panose="020B0604020202020204" pitchFamily="34" charset="0"/>
              </a:rPr>
              <a:t> </a:t>
            </a:r>
            <a:r>
              <a:rPr lang="fr-FR" altLang="fr-FR" sz="2000" b="1" dirty="0">
                <a:solidFill>
                  <a:srgbClr val="C00000"/>
                </a:solidFill>
                <a:latin typeface="Arial" panose="020B0604020202020204" pitchFamily="34" charset="0"/>
              </a:rPr>
              <a:t>Capacité des herbicides à persister dans la terre, les plantes mortes et le compost.</a:t>
            </a:r>
          </a:p>
          <a:p>
            <a:pPr algn="just">
              <a:spcBef>
                <a:spcPct val="0"/>
              </a:spcBef>
            </a:pPr>
            <a:endParaRPr lang="fr-FR" altLang="fr-FR" sz="2000" dirty="0">
              <a:solidFill>
                <a:srgbClr val="C00000"/>
              </a:solidFill>
              <a:latin typeface="Arial" panose="020B0604020202020204" pitchFamily="34" charset="0"/>
            </a:endParaRPr>
          </a:p>
          <a:p>
            <a:pPr algn="just">
              <a:spcBef>
                <a:spcPct val="0"/>
              </a:spcBef>
            </a:pPr>
            <a:r>
              <a:rPr lang="fr-FR" altLang="fr-FR" sz="2000" dirty="0">
                <a:solidFill>
                  <a:srgbClr val="C00000"/>
                </a:solidFill>
                <a:latin typeface="Arial" panose="020B0604020202020204" pitchFamily="34" charset="0"/>
              </a:rPr>
              <a:t>Le </a:t>
            </a:r>
            <a:r>
              <a:rPr lang="fr-FR" altLang="fr-FR" sz="2000" i="1" dirty="0" err="1">
                <a:solidFill>
                  <a:srgbClr val="C00000"/>
                </a:solidFill>
                <a:latin typeface="Arial" panose="020B0604020202020204" pitchFamily="34" charset="0"/>
              </a:rPr>
              <a:t>Triclopyre</a:t>
            </a:r>
            <a:r>
              <a:rPr lang="fr-FR" altLang="fr-FR" sz="2000" dirty="0">
                <a:solidFill>
                  <a:srgbClr val="C00000"/>
                </a:solidFill>
                <a:latin typeface="Arial" panose="020B0604020202020204" pitchFamily="34" charset="0"/>
              </a:rPr>
              <a:t> a une capacité à persister dans les plantes mortes et le compost. Il se décompose dans le sol, avec une demi-vie comprise entre 30 et 90 jours. Un des sous-produits de dégradation, le </a:t>
            </a:r>
            <a:r>
              <a:rPr lang="fr-FR" altLang="fr-FR" sz="2000" i="1" dirty="0" err="1">
                <a:solidFill>
                  <a:srgbClr val="C00000"/>
                </a:solidFill>
                <a:latin typeface="Arial" panose="020B0604020202020204" pitchFamily="34" charset="0"/>
              </a:rPr>
              <a:t>trichloropyridinol</a:t>
            </a:r>
            <a:r>
              <a:rPr lang="fr-FR" altLang="fr-FR" sz="2000" dirty="0">
                <a:solidFill>
                  <a:srgbClr val="C00000"/>
                </a:solidFill>
                <a:latin typeface="Arial" panose="020B0604020202020204" pitchFamily="34" charset="0"/>
              </a:rPr>
              <a:t>, reste dans le sol pendant un an. Il y a le risque de contamination du compost avec l’autre composant, le </a:t>
            </a:r>
            <a:r>
              <a:rPr lang="fr-FR" altLang="fr-FR" sz="2000" i="1" dirty="0" err="1">
                <a:solidFill>
                  <a:srgbClr val="C00000"/>
                </a:solidFill>
                <a:latin typeface="Arial" panose="020B0604020202020204" pitchFamily="34" charset="0"/>
              </a:rPr>
              <a:t>clopyralide</a:t>
            </a:r>
            <a:r>
              <a:rPr lang="fr-FR" altLang="fr-FR" sz="2000" dirty="0">
                <a:solidFill>
                  <a:srgbClr val="C00000"/>
                </a:solidFill>
                <a:latin typeface="Arial" panose="020B0604020202020204" pitchFamily="34" charset="0"/>
              </a:rPr>
              <a:t>, qui reste actif dans la végétation en décomposition pendant environ 3 mois et est légèrement toxique pour les poissons (truite etc.). </a:t>
            </a:r>
            <a:r>
              <a:rPr lang="fr-FR" altLang="fr-FR" sz="1200" dirty="0">
                <a:solidFill>
                  <a:srgbClr val="C00000"/>
                </a:solidFill>
                <a:latin typeface="Arial" panose="020B0604020202020204" pitchFamily="34" charset="0"/>
              </a:rPr>
              <a:t>Source : </a:t>
            </a:r>
            <a:r>
              <a:rPr lang="fr-FR" altLang="fr-FR" sz="1200" u="sng" dirty="0">
                <a:latin typeface="Arial" panose="020B0604020202020204" pitchFamily="34" charset="0"/>
                <a:hlinkClick r:id="rId2"/>
              </a:rPr>
              <a:t>http://en.wikipedia.org/wiki/Triclopyr</a:t>
            </a:r>
            <a:endParaRPr lang="fr-FR" altLang="fr-FR" sz="1200" u="sng" dirty="0">
              <a:latin typeface="Arial" panose="020B0604020202020204" pitchFamily="34" charset="0"/>
            </a:endParaRPr>
          </a:p>
        </p:txBody>
      </p:sp>
      <p:sp>
        <p:nvSpPr>
          <p:cNvPr id="5" name="Rectangle 4">
            <a:extLst>
              <a:ext uri="{FF2B5EF4-FFF2-40B4-BE49-F238E27FC236}">
                <a16:creationId xmlns:a16="http://schemas.microsoft.com/office/drawing/2014/main" id="{966B00A1-DDC8-4292-93F5-C0A4F2B1DE63}"/>
              </a:ext>
            </a:extLst>
          </p:cNvPr>
          <p:cNvSpPr/>
          <p:nvPr/>
        </p:nvSpPr>
        <p:spPr>
          <a:xfrm>
            <a:off x="168833" y="5488197"/>
            <a:ext cx="6027247" cy="837299"/>
          </a:xfrm>
          <a:prstGeom prst="rect">
            <a:avLst/>
          </a:prstGeom>
        </p:spPr>
        <p:txBody>
          <a:bodyPr wrap="square">
            <a:spAutoFit/>
          </a:bodyPr>
          <a:lstStyle/>
          <a:p>
            <a:pPr algn="ctr"/>
            <a:r>
              <a:rPr lang="fr-FR" altLang="fr-FR" sz="1200" dirty="0">
                <a:solidFill>
                  <a:srgbClr val="7030A0"/>
                </a:solidFill>
                <a:latin typeface="Arial" panose="020B0604020202020204" pitchFamily="34" charset="0"/>
              </a:rPr>
              <a:t>L’Ambroisie trifide ou Grande Herbe à poux ou Giant </a:t>
            </a:r>
            <a:r>
              <a:rPr lang="fr-FR" altLang="fr-FR" sz="1200" dirty="0" err="1">
                <a:solidFill>
                  <a:srgbClr val="7030A0"/>
                </a:solidFill>
                <a:latin typeface="Arial" panose="020B0604020202020204" pitchFamily="34" charset="0"/>
              </a:rPr>
              <a:t>Ragweed</a:t>
            </a:r>
            <a:r>
              <a:rPr lang="fr-FR" altLang="fr-FR" sz="1200" dirty="0">
                <a:solidFill>
                  <a:srgbClr val="7030A0"/>
                </a:solidFill>
                <a:latin typeface="Arial" panose="020B0604020202020204" pitchFamily="34" charset="0"/>
              </a:rPr>
              <a:t> (</a:t>
            </a:r>
            <a:r>
              <a:rPr lang="fr-FR" altLang="fr-FR" sz="1200" i="1" dirty="0" err="1">
                <a:solidFill>
                  <a:srgbClr val="7030A0"/>
                </a:solidFill>
                <a:latin typeface="Arial" panose="020B0604020202020204" pitchFamily="34" charset="0"/>
                <a:hlinkClick r:id="rId3" tooltip="Ambrosia trifida"/>
              </a:rPr>
              <a:t>Ambrosia</a:t>
            </a:r>
            <a:r>
              <a:rPr lang="fr-FR" altLang="fr-FR" sz="1200" i="1" dirty="0">
                <a:solidFill>
                  <a:srgbClr val="7030A0"/>
                </a:solidFill>
                <a:latin typeface="Arial" panose="020B0604020202020204" pitchFamily="34" charset="0"/>
                <a:hlinkClick r:id="rId3" tooltip="Ambrosia trifida"/>
              </a:rPr>
              <a:t> </a:t>
            </a:r>
            <a:r>
              <a:rPr lang="fr-FR" altLang="fr-FR" sz="1200" i="1" dirty="0" err="1">
                <a:solidFill>
                  <a:srgbClr val="7030A0"/>
                </a:solidFill>
                <a:latin typeface="Arial" panose="020B0604020202020204" pitchFamily="34" charset="0"/>
                <a:hlinkClick r:id="rId3" tooltip="Ambrosia trifida"/>
              </a:rPr>
              <a:t>trifida</a:t>
            </a:r>
            <a:r>
              <a:rPr lang="fr-FR" altLang="fr-FR" sz="1200" dirty="0">
                <a:solidFill>
                  <a:srgbClr val="7030A0"/>
                </a:solidFill>
                <a:latin typeface="Arial" panose="020B0604020202020204" pitchFamily="34" charset="0"/>
              </a:rPr>
              <a:t>) est maintenant résistante au </a:t>
            </a:r>
            <a:r>
              <a:rPr lang="fr-FR" altLang="fr-FR" sz="1200" dirty="0" err="1">
                <a:solidFill>
                  <a:srgbClr val="7030A0"/>
                </a:solidFill>
                <a:latin typeface="Arial" panose="020B0604020202020204" pitchFamily="34" charset="0"/>
              </a:rPr>
              <a:t>Glyphosat</a:t>
            </a:r>
            <a:r>
              <a:rPr lang="fr-FR" altLang="fr-FR" sz="1200" dirty="0">
                <a:solidFill>
                  <a:srgbClr val="7030A0"/>
                </a:solidFill>
                <a:latin typeface="Arial" panose="020B0604020202020204" pitchFamily="34" charset="0"/>
              </a:rPr>
              <a:t>, </a:t>
            </a:r>
            <a:r>
              <a:rPr lang="fr-FR" sz="1200" dirty="0">
                <a:solidFill>
                  <a:srgbClr val="7030A0"/>
                </a:solidFill>
                <a:latin typeface="Arial" panose="020B0604020202020204" pitchFamily="34" charset="0"/>
              </a:rPr>
              <a:t>Sources : a) </a:t>
            </a:r>
            <a:r>
              <a:rPr lang="fr-FR" sz="1200" i="1" dirty="0" err="1">
                <a:solidFill>
                  <a:srgbClr val="7030A0"/>
                </a:solidFill>
                <a:latin typeface="Arial" panose="020B0604020202020204" pitchFamily="34" charset="0"/>
              </a:rPr>
              <a:t>Ambrosia</a:t>
            </a:r>
            <a:r>
              <a:rPr lang="fr-FR" sz="1200" i="1" dirty="0">
                <a:solidFill>
                  <a:srgbClr val="7030A0"/>
                </a:solidFill>
                <a:latin typeface="Arial" panose="020B0604020202020204" pitchFamily="34" charset="0"/>
              </a:rPr>
              <a:t> </a:t>
            </a:r>
            <a:r>
              <a:rPr lang="fr-FR" sz="1200" i="1" dirty="0" err="1">
                <a:solidFill>
                  <a:srgbClr val="7030A0"/>
                </a:solidFill>
                <a:latin typeface="Arial" panose="020B0604020202020204" pitchFamily="34" charset="0"/>
              </a:rPr>
              <a:t>trifida</a:t>
            </a:r>
            <a:r>
              <a:rPr lang="fr-FR" sz="1200" dirty="0">
                <a:solidFill>
                  <a:srgbClr val="7030A0"/>
                </a:solidFill>
                <a:latin typeface="Arial" panose="020B0604020202020204" pitchFamily="34" charset="0"/>
              </a:rPr>
              <a:t>, </a:t>
            </a:r>
            <a:r>
              <a:rPr lang="fr-FR" sz="1200" dirty="0">
                <a:solidFill>
                  <a:srgbClr val="7030A0"/>
                </a:solidFill>
                <a:latin typeface="Arial" panose="020B0604020202020204" pitchFamily="34" charset="0"/>
                <a:hlinkClick r:id="rId4"/>
              </a:rPr>
              <a:t>http://wisflora.herbarium.wisc.edu/taxa/index.php?taxon=2505</a:t>
            </a:r>
            <a:r>
              <a:rPr lang="fr-FR" sz="1200" dirty="0">
                <a:solidFill>
                  <a:srgbClr val="7030A0"/>
                </a:solidFill>
                <a:latin typeface="Arial" panose="020B0604020202020204" pitchFamily="34" charset="0"/>
              </a:rPr>
              <a:t> , b) </a:t>
            </a:r>
            <a:r>
              <a:rPr lang="fr-FR" sz="1200" dirty="0">
                <a:solidFill>
                  <a:srgbClr val="7030A0"/>
                </a:solidFill>
                <a:latin typeface="Arial" panose="020B0604020202020204" pitchFamily="34" charset="0"/>
                <a:hlinkClick r:id="rId5"/>
              </a:rPr>
              <a:t>https://weedscience.missouri.edu/extension/pdf/glyr_giant_ragweed.pdf</a:t>
            </a:r>
            <a:r>
              <a:rPr lang="fr-FR" sz="1200" dirty="0">
                <a:solidFill>
                  <a:srgbClr val="7030A0"/>
                </a:solidFill>
                <a:latin typeface="Arial" panose="020B0604020202020204" pitchFamily="34" charset="0"/>
              </a:rPr>
              <a:t>  </a:t>
            </a:r>
            <a:endParaRPr lang="fr-FR" sz="1200" dirty="0">
              <a:solidFill>
                <a:srgbClr val="7030A0"/>
              </a:solidFill>
            </a:endParaRPr>
          </a:p>
        </p:txBody>
      </p:sp>
      <p:pic>
        <p:nvPicPr>
          <p:cNvPr id="6" name="Image 5">
            <a:extLst>
              <a:ext uri="{FF2B5EF4-FFF2-40B4-BE49-F238E27FC236}">
                <a16:creationId xmlns:a16="http://schemas.microsoft.com/office/drawing/2014/main" id="{F323E67D-0B30-4418-88E3-2542FA8DA8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7967" y="3069511"/>
            <a:ext cx="1704938" cy="2360684"/>
          </a:xfrm>
          <a:prstGeom prst="rect">
            <a:avLst/>
          </a:prstGeom>
        </p:spPr>
      </p:pic>
      <p:sp>
        <p:nvSpPr>
          <p:cNvPr id="7" name="ZoneTexte 6">
            <a:extLst>
              <a:ext uri="{FF2B5EF4-FFF2-40B4-BE49-F238E27FC236}">
                <a16:creationId xmlns:a16="http://schemas.microsoft.com/office/drawing/2014/main" id="{F961EA51-02F2-484B-9956-17F752FEF93D}"/>
              </a:ext>
            </a:extLst>
          </p:cNvPr>
          <p:cNvSpPr txBox="1"/>
          <p:nvPr/>
        </p:nvSpPr>
        <p:spPr>
          <a:xfrm>
            <a:off x="6989092" y="5854347"/>
            <a:ext cx="4873214" cy="646331"/>
          </a:xfrm>
          <a:prstGeom prst="rect">
            <a:avLst/>
          </a:prstGeom>
          <a:noFill/>
        </p:spPr>
        <p:txBody>
          <a:bodyPr wrap="square" rtlCol="0">
            <a:spAutoFit/>
          </a:bodyPr>
          <a:lstStyle/>
          <a:p>
            <a:pPr algn="ctr"/>
            <a:r>
              <a:rPr lang="fr-FR" sz="1200" dirty="0">
                <a:solidFill>
                  <a:srgbClr val="7030A0"/>
                </a:solidFill>
              </a:rPr>
              <a:t>Pesticides (présent dans un local à phytosanitaire) et remplissage de la cuve d’un pulvérisateur remorqué. Source image : Cruiser OSR : c’est fini !!, </a:t>
            </a:r>
            <a:r>
              <a:rPr lang="fr-FR" sz="1200" dirty="0">
                <a:solidFill>
                  <a:srgbClr val="7030A0"/>
                </a:solidFill>
                <a:hlinkClick r:id="rId7"/>
              </a:rPr>
              <a:t>https://notreterre.wordpress.com/tag/abeilles/</a:t>
            </a:r>
            <a:r>
              <a:rPr lang="fr-FR" sz="1200" dirty="0">
                <a:solidFill>
                  <a:srgbClr val="7030A0"/>
                </a:solidFill>
              </a:rPr>
              <a:t> </a:t>
            </a:r>
          </a:p>
        </p:txBody>
      </p:sp>
      <p:pic>
        <p:nvPicPr>
          <p:cNvPr id="8" name="Image 7">
            <a:extLst>
              <a:ext uri="{FF2B5EF4-FFF2-40B4-BE49-F238E27FC236}">
                <a16:creationId xmlns:a16="http://schemas.microsoft.com/office/drawing/2014/main" id="{6C1EEB96-71D6-404C-80FB-5CC114BF91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8064" y="3934938"/>
            <a:ext cx="2438400" cy="1876425"/>
          </a:xfrm>
          <a:prstGeom prst="rect">
            <a:avLst/>
          </a:prstGeom>
        </p:spPr>
      </p:pic>
      <p:pic>
        <p:nvPicPr>
          <p:cNvPr id="9" name="Image 8">
            <a:extLst>
              <a:ext uri="{FF2B5EF4-FFF2-40B4-BE49-F238E27FC236}">
                <a16:creationId xmlns:a16="http://schemas.microsoft.com/office/drawing/2014/main" id="{198D1B46-58D4-44C9-8FD4-AFFD295D75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0044" y="3817391"/>
            <a:ext cx="2734056" cy="2020824"/>
          </a:xfrm>
          <a:prstGeom prst="rect">
            <a:avLst/>
          </a:prstGeom>
        </p:spPr>
      </p:pic>
    </p:spTree>
    <p:extLst>
      <p:ext uri="{BB962C8B-B14F-4D97-AF65-F5344CB8AC3E}">
        <p14:creationId xmlns:p14="http://schemas.microsoft.com/office/powerpoint/2010/main" val="521677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17D0FCF-8495-4BD8-AAB2-017A0C134519}"/>
              </a:ext>
            </a:extLst>
          </p:cNvPr>
          <p:cNvSpPr>
            <a:spLocks noGrp="1"/>
          </p:cNvSpPr>
          <p:nvPr>
            <p:ph type="ftr" sz="quarter" idx="11"/>
          </p:nvPr>
        </p:nvSpPr>
        <p:spPr>
          <a:xfrm>
            <a:off x="4275269"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44DED8A4-D7D1-4982-B6CE-61DB77415840}"/>
              </a:ext>
            </a:extLst>
          </p:cNvPr>
          <p:cNvSpPr>
            <a:spLocks noGrp="1"/>
          </p:cNvSpPr>
          <p:nvPr>
            <p:ph type="sldNum" sz="quarter" idx="12"/>
          </p:nvPr>
        </p:nvSpPr>
        <p:spPr>
          <a:xfrm>
            <a:off x="11241741" y="202976"/>
            <a:ext cx="639184" cy="463998"/>
          </a:xfrm>
        </p:spPr>
        <p:txBody>
          <a:bodyPr/>
          <a:lstStyle/>
          <a:p>
            <a:fld id="{35EDA842-B766-4C63-B8B3-538762B3ED5C}" type="slidenum">
              <a:rPr lang="fr-FR" smtClean="0"/>
              <a:t>60</a:t>
            </a:fld>
            <a:endParaRPr lang="fr-FR"/>
          </a:p>
        </p:txBody>
      </p:sp>
      <p:sp>
        <p:nvSpPr>
          <p:cNvPr id="4" name="Rectangle 3">
            <a:extLst>
              <a:ext uri="{FF2B5EF4-FFF2-40B4-BE49-F238E27FC236}">
                <a16:creationId xmlns:a16="http://schemas.microsoft.com/office/drawing/2014/main" id="{D9F8EA6A-5FB8-428D-AD24-68D71DB5D7E2}"/>
              </a:ext>
            </a:extLst>
          </p:cNvPr>
          <p:cNvSpPr/>
          <p:nvPr/>
        </p:nvSpPr>
        <p:spPr>
          <a:xfrm>
            <a:off x="182879" y="297642"/>
            <a:ext cx="10746889" cy="461665"/>
          </a:xfrm>
          <a:prstGeom prst="rect">
            <a:avLst/>
          </a:prstGeom>
        </p:spPr>
        <p:txBody>
          <a:bodyPr wrap="square">
            <a:spAutoFit/>
          </a:bodyPr>
          <a:lstStyle/>
          <a:p>
            <a:r>
              <a:rPr lang="fr-FR" sz="2400" b="1" dirty="0">
                <a:solidFill>
                  <a:srgbClr val="008000"/>
                </a:solidFill>
              </a:rPr>
              <a:t>11. Différentiel du prix du produit bio par rapport au prix du produit conventionnel</a:t>
            </a:r>
          </a:p>
        </p:txBody>
      </p:sp>
      <p:sp>
        <p:nvSpPr>
          <p:cNvPr id="5" name="Rectangle 4">
            <a:extLst>
              <a:ext uri="{FF2B5EF4-FFF2-40B4-BE49-F238E27FC236}">
                <a16:creationId xmlns:a16="http://schemas.microsoft.com/office/drawing/2014/main" id="{EF53AB96-0F75-4536-B121-784AE57172CB}"/>
              </a:ext>
            </a:extLst>
          </p:cNvPr>
          <p:cNvSpPr/>
          <p:nvPr/>
        </p:nvSpPr>
        <p:spPr>
          <a:xfrm>
            <a:off x="290455" y="749463"/>
            <a:ext cx="5839676" cy="461665"/>
          </a:xfrm>
          <a:prstGeom prst="rect">
            <a:avLst/>
          </a:prstGeom>
        </p:spPr>
        <p:txBody>
          <a:bodyPr wrap="none">
            <a:spAutoFit/>
          </a:bodyPr>
          <a:lstStyle/>
          <a:p>
            <a:pPr fontAlgn="base"/>
            <a:r>
              <a:rPr lang="fr-FR" sz="2400" b="1" i="0" dirty="0">
                <a:solidFill>
                  <a:srgbClr val="FF0000"/>
                </a:solidFill>
                <a:effectLst/>
              </a:rPr>
              <a:t>Les sur-marges représentent 46% du surcoût</a:t>
            </a:r>
          </a:p>
        </p:txBody>
      </p:sp>
      <p:sp>
        <p:nvSpPr>
          <p:cNvPr id="6" name="Rectangle 5">
            <a:extLst>
              <a:ext uri="{FF2B5EF4-FFF2-40B4-BE49-F238E27FC236}">
                <a16:creationId xmlns:a16="http://schemas.microsoft.com/office/drawing/2014/main" id="{58CF0D34-1541-46FC-A1C5-4B6B6052F893}"/>
              </a:ext>
            </a:extLst>
          </p:cNvPr>
          <p:cNvSpPr/>
          <p:nvPr/>
        </p:nvSpPr>
        <p:spPr>
          <a:xfrm>
            <a:off x="261834" y="1293617"/>
            <a:ext cx="11736593" cy="4339650"/>
          </a:xfrm>
          <a:prstGeom prst="rect">
            <a:avLst/>
          </a:prstGeom>
        </p:spPr>
        <p:txBody>
          <a:bodyPr wrap="square">
            <a:spAutoFit/>
          </a:bodyPr>
          <a:lstStyle/>
          <a:p>
            <a:r>
              <a:rPr lang="fr-FR" sz="2400" b="0" i="0" dirty="0">
                <a:effectLst/>
                <a:latin typeface="Open Sans"/>
              </a:rPr>
              <a:t>Les fruits et légumes bio restent en </a:t>
            </a:r>
            <a:r>
              <a:rPr lang="fr-FR" sz="2400" b="0" i="0" dirty="0">
                <a:solidFill>
                  <a:srgbClr val="FF0000"/>
                </a:solidFill>
                <a:effectLst/>
                <a:latin typeface="Open Sans"/>
              </a:rPr>
              <a:t>moyenne 79% plus chers </a:t>
            </a:r>
            <a:r>
              <a:rPr lang="fr-FR" sz="2400" b="0" i="0" dirty="0">
                <a:effectLst/>
                <a:latin typeface="Open Sans"/>
              </a:rPr>
              <a:t>que leurs équivalents en agriculture conventionnelle, </a:t>
            </a:r>
            <a:r>
              <a:rPr lang="fr-FR" sz="2400" b="0" i="0" dirty="0">
                <a:solidFill>
                  <a:srgbClr val="FF0000"/>
                </a:solidFill>
                <a:effectLst/>
                <a:latin typeface="Open Sans"/>
              </a:rPr>
              <a:t>des tarifs prohibitifs </a:t>
            </a:r>
            <a:r>
              <a:rPr lang="fr-FR" sz="2400" b="0" i="0" dirty="0">
                <a:effectLst/>
                <a:latin typeface="Open Sans"/>
              </a:rPr>
              <a:t>pour les plus modestes et </a:t>
            </a:r>
            <a:r>
              <a:rPr lang="fr-FR" sz="2400" b="0" i="0" dirty="0">
                <a:solidFill>
                  <a:srgbClr val="FF0000"/>
                </a:solidFill>
                <a:effectLst/>
                <a:latin typeface="Open Sans"/>
              </a:rPr>
              <a:t>qui proviennent en grande partie de "sur-marges" pratiquées par les distributeurs</a:t>
            </a:r>
            <a:r>
              <a:rPr lang="fr-FR" sz="2400" b="0" i="0" dirty="0">
                <a:effectLst/>
                <a:latin typeface="Open Sans"/>
              </a:rPr>
              <a:t>, </a:t>
            </a:r>
            <a:r>
              <a:rPr lang="fr-FR" sz="2400" b="0" i="0" u="sng" dirty="0">
                <a:effectLst/>
                <a:latin typeface="Open Sans"/>
                <a:hlinkClick r:id="rId2"/>
              </a:rPr>
              <a:t>dénonce mardi l’UFC-Que Choisir</a:t>
            </a:r>
            <a:r>
              <a:rPr lang="fr-FR" sz="2400" b="0" i="0" dirty="0">
                <a:effectLst/>
                <a:latin typeface="Open Sans"/>
              </a:rPr>
              <a:t>.</a:t>
            </a:r>
          </a:p>
          <a:p>
            <a:r>
              <a:rPr lang="fr-FR" dirty="0"/>
              <a:t>Une étude menée par l’association de consommateurs sur 1.541 magasins montre que le prix d’une consommation annuelle en fruits et légumes bio revient pour un ménage français en moyenne à 660 euros, contre 368 euros pour le conventionnel.</a:t>
            </a:r>
          </a:p>
          <a:p>
            <a:r>
              <a:rPr lang="fr-FR" dirty="0"/>
              <a:t>"Au global, la stratégie de marge de la grande distribution – à la justification économique obscure – aboutit à </a:t>
            </a:r>
            <a:r>
              <a:rPr lang="fr-FR" b="1" dirty="0"/>
              <a:t>renchérir de 135 euros le panier bio annuel d’un ménage</a:t>
            </a:r>
            <a:r>
              <a:rPr lang="fr-FR" dirty="0"/>
              <a:t>. Autrement dit, seulement la moitié du surcoût du bio payé par le consommateur va à la production, le reste étant capté par la grande distribution en sur-marges", dénonce l’association.</a:t>
            </a:r>
          </a:p>
          <a:p>
            <a:r>
              <a:rPr lang="fr-FR" dirty="0"/>
              <a:t>Cet accès restreint au bio est par ailleurs renforcée par la difficulté de trouver une offre suffisamment fournie en magasin. Ainsi, dans 43% des grandes surfaces, il apparaît impossible de trouver à la fois des pommes et des tomates bio. Par ailleurs, les rayons bio semblent moins régulièrement approvisionnés que leurs versions conventionnelles, note l’association.</a:t>
            </a:r>
          </a:p>
          <a:p>
            <a:r>
              <a:rPr lang="fr-FR" sz="1200" dirty="0"/>
              <a:t>Sources : a) Prix des fruits et légumes bio : UFC-Que Choisir dénonce des marges hallucinantes, 29/08/2017, </a:t>
            </a:r>
            <a:r>
              <a:rPr lang="fr-FR" sz="1200" dirty="0">
                <a:hlinkClick r:id="rId3"/>
              </a:rPr>
              <a:t>http://www.sudouest.fr/2017/08/29/prix-des-fruits-et-legumes-bio-ufc-que-choisir-denonce-des-marges-hallucinantes-3731223-6150.php</a:t>
            </a:r>
            <a:r>
              <a:rPr lang="fr-FR" sz="1200" dirty="0"/>
              <a:t>, b) </a:t>
            </a:r>
            <a:r>
              <a:rPr lang="fr-FR" sz="1200" dirty="0">
                <a:hlinkClick r:id="rId4"/>
              </a:rPr>
              <a:t>http://www.lefigaro.fr/conso/2017/08/29/20010-20170829ARTFIG00117-les-prix-du-bio-gonfles-par-les-marges-exorbitantes-des-distributeurs-selon-l-ufc-que-choisir.php</a:t>
            </a:r>
            <a:r>
              <a:rPr lang="fr-FR" sz="1200" dirty="0"/>
              <a:t>, c) </a:t>
            </a:r>
            <a:r>
              <a:rPr lang="fr-FR" sz="1200" dirty="0">
                <a:hlinkClick r:id="rId2"/>
              </a:rPr>
              <a:t>https://www.quechoisir.org/action-ufc-que-choisir-fruits-et-legumes-bio-les-sur-marges-de-la-grande-distribution-n45900/</a:t>
            </a:r>
            <a:r>
              <a:rPr lang="fr-FR" sz="1200" dirty="0"/>
              <a:t>  </a:t>
            </a:r>
          </a:p>
        </p:txBody>
      </p:sp>
      <p:sp>
        <p:nvSpPr>
          <p:cNvPr id="7" name="Rectangle 6">
            <a:extLst>
              <a:ext uri="{FF2B5EF4-FFF2-40B4-BE49-F238E27FC236}">
                <a16:creationId xmlns:a16="http://schemas.microsoft.com/office/drawing/2014/main" id="{9B0CE36D-7F29-4D57-A26B-3D680D88FDFB}"/>
              </a:ext>
            </a:extLst>
          </p:cNvPr>
          <p:cNvSpPr/>
          <p:nvPr/>
        </p:nvSpPr>
        <p:spPr>
          <a:xfrm>
            <a:off x="376516" y="5846544"/>
            <a:ext cx="11504409" cy="646331"/>
          </a:xfrm>
          <a:prstGeom prst="rect">
            <a:avLst/>
          </a:prstGeom>
        </p:spPr>
        <p:txBody>
          <a:bodyPr wrap="square">
            <a:spAutoFit/>
          </a:bodyPr>
          <a:lstStyle/>
          <a:p>
            <a:r>
              <a:rPr lang="fr-FR" dirty="0"/>
              <a:t>Franck Riboud, PDG de Danone, au sujet de </a:t>
            </a:r>
            <a:r>
              <a:rPr lang="fr-FR" dirty="0" err="1"/>
              <a:t>Hirshberg</a:t>
            </a:r>
            <a:r>
              <a:rPr lang="fr-FR" dirty="0"/>
              <a:t> : « </a:t>
            </a:r>
            <a:r>
              <a:rPr lang="fr-FR" i="1" dirty="0"/>
              <a:t>Gary respecte le fait que </a:t>
            </a:r>
            <a:r>
              <a:rPr lang="fr-FR" b="1" i="1" dirty="0"/>
              <a:t>je doive me justifier auprès des actionnaires.</a:t>
            </a:r>
            <a:r>
              <a:rPr lang="fr-FR" dirty="0"/>
              <a:t> »</a:t>
            </a:r>
          </a:p>
        </p:txBody>
      </p:sp>
    </p:spTree>
    <p:extLst>
      <p:ext uri="{BB962C8B-B14F-4D97-AF65-F5344CB8AC3E}">
        <p14:creationId xmlns:p14="http://schemas.microsoft.com/office/powerpoint/2010/main" val="1464528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F58EFF9-3C66-4A9F-8BAA-648086CB32C1}"/>
              </a:ext>
            </a:extLst>
          </p:cNvPr>
          <p:cNvSpPr>
            <a:spLocks noGrp="1"/>
          </p:cNvSpPr>
          <p:nvPr>
            <p:ph type="ftr" sz="quarter" idx="11"/>
          </p:nvPr>
        </p:nvSpPr>
        <p:spPr>
          <a:xfrm>
            <a:off x="4060115"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A84C56E0-415D-4F42-A687-EFFE1A11D187}"/>
              </a:ext>
            </a:extLst>
          </p:cNvPr>
          <p:cNvSpPr>
            <a:spLocks noGrp="1"/>
          </p:cNvSpPr>
          <p:nvPr>
            <p:ph type="sldNum" sz="quarter" idx="12"/>
          </p:nvPr>
        </p:nvSpPr>
        <p:spPr>
          <a:xfrm>
            <a:off x="11166437" y="177680"/>
            <a:ext cx="832821" cy="403233"/>
          </a:xfrm>
        </p:spPr>
        <p:txBody>
          <a:bodyPr/>
          <a:lstStyle/>
          <a:p>
            <a:fld id="{35EDA842-B766-4C63-B8B3-538762B3ED5C}" type="slidenum">
              <a:rPr lang="fr-FR" smtClean="0"/>
              <a:t>61</a:t>
            </a:fld>
            <a:endParaRPr lang="fr-FR"/>
          </a:p>
        </p:txBody>
      </p:sp>
      <p:sp>
        <p:nvSpPr>
          <p:cNvPr id="4" name="Rectangle 3">
            <a:extLst>
              <a:ext uri="{FF2B5EF4-FFF2-40B4-BE49-F238E27FC236}">
                <a16:creationId xmlns:a16="http://schemas.microsoft.com/office/drawing/2014/main" id="{3AAA237E-FB9B-4E72-ADF8-2AB84A5E681D}"/>
              </a:ext>
            </a:extLst>
          </p:cNvPr>
          <p:cNvSpPr/>
          <p:nvPr/>
        </p:nvSpPr>
        <p:spPr>
          <a:xfrm>
            <a:off x="193637" y="257008"/>
            <a:ext cx="8692179" cy="461665"/>
          </a:xfrm>
          <a:prstGeom prst="rect">
            <a:avLst/>
          </a:prstGeom>
        </p:spPr>
        <p:txBody>
          <a:bodyPr wrap="square">
            <a:spAutoFit/>
          </a:bodyPr>
          <a:lstStyle/>
          <a:p>
            <a:r>
              <a:rPr lang="fr-FR" sz="2400" b="1" i="0" dirty="0">
                <a:solidFill>
                  <a:srgbClr val="FF0000"/>
                </a:solidFill>
                <a:effectLst/>
                <a:latin typeface="Chronicle Display Black"/>
              </a:rPr>
              <a:t>11. Le modèle de la grande distribution incompatible avec la Bio ?</a:t>
            </a:r>
          </a:p>
        </p:txBody>
      </p:sp>
      <p:sp>
        <p:nvSpPr>
          <p:cNvPr id="5" name="Rectangle 4">
            <a:extLst>
              <a:ext uri="{FF2B5EF4-FFF2-40B4-BE49-F238E27FC236}">
                <a16:creationId xmlns:a16="http://schemas.microsoft.com/office/drawing/2014/main" id="{AB71B85B-D737-4DF2-82CA-31D32FADB78C}"/>
              </a:ext>
            </a:extLst>
          </p:cNvPr>
          <p:cNvSpPr/>
          <p:nvPr/>
        </p:nvSpPr>
        <p:spPr>
          <a:xfrm>
            <a:off x="193637" y="718674"/>
            <a:ext cx="11805621" cy="3932950"/>
          </a:xfrm>
          <a:prstGeom prst="rect">
            <a:avLst/>
          </a:prstGeom>
        </p:spPr>
        <p:txBody>
          <a:bodyPr wrap="square">
            <a:spAutoFit/>
          </a:bodyPr>
          <a:lstStyle/>
          <a:p>
            <a:r>
              <a:rPr lang="fr-FR" b="0" i="0" dirty="0">
                <a:solidFill>
                  <a:srgbClr val="050505"/>
                </a:solidFill>
                <a:effectLst/>
                <a:latin typeface="Gotham Book"/>
              </a:rPr>
              <a:t>Les négociation des </a:t>
            </a:r>
            <a:r>
              <a:rPr lang="fr-FR" b="0" i="0" dirty="0">
                <a:solidFill>
                  <a:srgbClr val="FF0000"/>
                </a:solidFill>
                <a:effectLst/>
                <a:latin typeface="Gotham Book"/>
              </a:rPr>
              <a:t>plus grosses centrales d’achats et de distribution</a:t>
            </a:r>
            <a:r>
              <a:rPr lang="fr-FR" b="0" i="0" dirty="0">
                <a:solidFill>
                  <a:srgbClr val="050505"/>
                </a:solidFill>
                <a:effectLst/>
                <a:latin typeface="Gotham Book"/>
              </a:rPr>
              <a:t> : Carrefour-Promodès, Lucie (centrale d’achat commune à Leclerc et à Système U), Opéra (centrale d’achats regroupant Casino-Cora, mais aussi Franprix, Leader Price, Monoprix-Prisunic), Auchan, et Intermarché </a:t>
            </a:r>
            <a:r>
              <a:rPr lang="fr-FR" b="0" i="0" dirty="0">
                <a:solidFill>
                  <a:srgbClr val="FF0000"/>
                </a:solidFill>
                <a:effectLst/>
                <a:latin typeface="Gotham Book"/>
              </a:rPr>
              <a:t>mettent la pression sur les producteurs</a:t>
            </a:r>
            <a:r>
              <a:rPr lang="fr-FR" b="0" i="0" dirty="0">
                <a:solidFill>
                  <a:srgbClr val="050505"/>
                </a:solidFill>
                <a:effectLst/>
                <a:latin typeface="Gotham Book"/>
              </a:rPr>
              <a:t>. </a:t>
            </a:r>
            <a:r>
              <a:rPr lang="fr-FR" b="0" i="0" dirty="0">
                <a:solidFill>
                  <a:srgbClr val="FF0000"/>
                </a:solidFill>
                <a:effectLst/>
                <a:latin typeface="Gotham Book"/>
              </a:rPr>
              <a:t>L</a:t>
            </a:r>
            <a:r>
              <a:rPr lang="fr-FR" dirty="0">
                <a:solidFill>
                  <a:srgbClr val="FF0000"/>
                </a:solidFill>
              </a:rPr>
              <a:t>e respect de la nature, la solidarité entre producteurs, l’autonomie alimentaire, la diversité des cultures et des élevages etc. en pâtissent beaucoup (°)</a:t>
            </a:r>
            <a:r>
              <a:rPr lang="fr-FR" dirty="0"/>
              <a:t>.</a:t>
            </a:r>
            <a:endParaRPr lang="fr-FR" b="0" i="0" dirty="0">
              <a:solidFill>
                <a:srgbClr val="050505"/>
              </a:solidFill>
              <a:effectLst/>
              <a:latin typeface="Gotham Book"/>
            </a:endParaRPr>
          </a:p>
          <a:p>
            <a:r>
              <a:rPr lang="fr-FR" b="0" i="0" dirty="0">
                <a:solidFill>
                  <a:srgbClr val="FF0000"/>
                </a:solidFill>
                <a:effectLst/>
                <a:latin typeface="Gotham Book"/>
              </a:rPr>
              <a:t>Or ces producteurs se trouvent à l’étranger car la production française n’arrive pas à suivre (4% seulement sont consacrées au BIO en France) et est trop chère</a:t>
            </a:r>
            <a:r>
              <a:rPr lang="fr-FR" b="0" i="0" dirty="0">
                <a:solidFill>
                  <a:srgbClr val="050505"/>
                </a:solidFill>
                <a:effectLst/>
                <a:latin typeface="Gotham Book"/>
              </a:rPr>
              <a:t>.</a:t>
            </a:r>
          </a:p>
          <a:p>
            <a:r>
              <a:rPr lang="fr-FR" dirty="0">
                <a:solidFill>
                  <a:srgbClr val="FF0000"/>
                </a:solidFill>
              </a:rPr>
              <a:t>Des produits estampillés BIO sont soumis à des normes permissives </a:t>
            </a:r>
            <a:r>
              <a:rPr lang="fr-FR" dirty="0"/>
              <a:t>(par exemple, </a:t>
            </a:r>
            <a:r>
              <a:rPr lang="fr-FR" dirty="0">
                <a:solidFill>
                  <a:srgbClr val="FF0000"/>
                </a:solidFill>
              </a:rPr>
              <a:t>le label bio européen autorise 0,9% d’OGM dans les produits BIO et les traitements médicamenteux</a:t>
            </a:r>
            <a:r>
              <a:rPr lang="fr-FR" dirty="0"/>
              <a:t>), </a:t>
            </a:r>
            <a:r>
              <a:rPr lang="fr-FR" dirty="0">
                <a:solidFill>
                  <a:srgbClr val="FF0000"/>
                </a:solidFill>
              </a:rPr>
              <a:t>mixés avec des produits non </a:t>
            </a:r>
            <a:r>
              <a:rPr lang="fr-FR" dirty="0"/>
              <a:t>BIO et surtout, qui ont fait des </a:t>
            </a:r>
            <a:r>
              <a:rPr lang="fr-FR" dirty="0">
                <a:solidFill>
                  <a:srgbClr val="FF0000"/>
                </a:solidFill>
              </a:rPr>
              <a:t>milliers de kilomètres avant d’arriver dans nos assiettes françaises</a:t>
            </a:r>
            <a:r>
              <a:rPr lang="fr-FR" dirty="0"/>
              <a:t>. </a:t>
            </a:r>
          </a:p>
          <a:p>
            <a:r>
              <a:rPr lang="fr-FR" dirty="0"/>
              <a:t>Le BIO de la grande distribution a largement dépassé celui des filières spécialisées (La Vie claire, Biocoop, Les Nouveaux Robinson, etc.) avec 45% de part de marché contre 37% et 18% pour les circuits courts (AMAP et vente direct). </a:t>
            </a:r>
          </a:p>
          <a:p>
            <a:r>
              <a:rPr lang="fr-FR" sz="1200" dirty="0"/>
              <a:t>Sources : a) </a:t>
            </a:r>
            <a:r>
              <a:rPr lang="fr-FR" sz="1200" b="0" i="0" dirty="0">
                <a:solidFill>
                  <a:srgbClr val="050505"/>
                </a:solidFill>
                <a:effectLst/>
              </a:rPr>
              <a:t>« </a:t>
            </a:r>
            <a:r>
              <a:rPr lang="fr-FR" sz="1200" b="0" i="0" u="sng" dirty="0">
                <a:solidFill>
                  <a:srgbClr val="050505"/>
                </a:solidFill>
                <a:effectLst/>
                <a:hlinkClick r:id="rId2"/>
              </a:rPr>
              <a:t>Les dessous de l’alimentation BIO</a:t>
            </a:r>
            <a:r>
              <a:rPr lang="fr-FR" sz="1200" b="0" i="0" dirty="0">
                <a:solidFill>
                  <a:srgbClr val="050505"/>
                </a:solidFill>
                <a:effectLst/>
              </a:rPr>
              <a:t> », Claude </a:t>
            </a:r>
            <a:r>
              <a:rPr lang="fr-FR" sz="1200" b="0" i="0" dirty="0" err="1">
                <a:solidFill>
                  <a:srgbClr val="050505"/>
                </a:solidFill>
                <a:effectLst/>
              </a:rPr>
              <a:t>Gruffat</a:t>
            </a:r>
            <a:r>
              <a:rPr lang="fr-FR" sz="1200" dirty="0">
                <a:solidFill>
                  <a:srgbClr val="050505"/>
                </a:solidFill>
              </a:rPr>
              <a:t>, Ed. La Mer salée, 22 juin 2017, 192 pages. </a:t>
            </a:r>
            <a:r>
              <a:rPr lang="fr-FR" sz="1200" dirty="0"/>
              <a:t>b) « Le modèle de la grande distribution est incompatible avec la Bio » : que cache le bio industriel ?, Diane </a:t>
            </a:r>
            <a:r>
              <a:rPr lang="fr-FR" sz="1200" dirty="0" err="1"/>
              <a:t>Scaya</a:t>
            </a:r>
            <a:r>
              <a:rPr lang="fr-FR" sz="1200" dirty="0"/>
              <a:t>, 9 août 2017, </a:t>
            </a:r>
            <a:r>
              <a:rPr lang="fr-FR" sz="1200" dirty="0">
                <a:hlinkClick r:id="rId3"/>
              </a:rPr>
              <a:t>https://lareleveetlapeste.fr/modele-de-grande-distribution-incompatible-bio-cache-bio-industriel/</a:t>
            </a:r>
            <a:r>
              <a:rPr lang="fr-FR" sz="1200" dirty="0"/>
              <a:t>, c) Les deux visages de l'agriculture biologique, </a:t>
            </a:r>
            <a:r>
              <a:rPr lang="fr-FR" sz="1200" dirty="0">
                <a:hlinkClick r:id="rId4"/>
              </a:rPr>
              <a:t>www.lutopik.com/Lutopik5_web.pdf</a:t>
            </a:r>
            <a:r>
              <a:rPr lang="fr-FR" sz="1200" dirty="0"/>
              <a:t>, d) « Produire bio, un business comme les autres ? », </a:t>
            </a:r>
            <a:r>
              <a:rPr lang="fr-FR" sz="1200" dirty="0">
                <a:hlinkClick r:id="rId5"/>
              </a:rPr>
              <a:t>http://www.lemonde.fr/culture/article/2014/06/03/produire-bio-un-business-comme-les-autres_4429451_3246.html</a:t>
            </a:r>
            <a:r>
              <a:rPr lang="fr-FR" sz="1200" dirty="0"/>
              <a:t> , e) </a:t>
            </a:r>
            <a:r>
              <a:rPr lang="fr-FR" sz="1200" dirty="0">
                <a:hlinkClick r:id="rId6"/>
              </a:rPr>
              <a:t>https://www.dangersalimentaires.com/2011/03/lindustrialisation-du-bio/</a:t>
            </a:r>
            <a:r>
              <a:rPr lang="fr-FR" sz="1200" dirty="0"/>
              <a:t>  </a:t>
            </a:r>
          </a:p>
        </p:txBody>
      </p:sp>
      <p:pic>
        <p:nvPicPr>
          <p:cNvPr id="7" name="Image 6" descr="Une image contenant texte, signe, extérieur, journal&#10;&#10;Description générée avec un niveau de confiance très élevé">
            <a:extLst>
              <a:ext uri="{FF2B5EF4-FFF2-40B4-BE49-F238E27FC236}">
                <a16:creationId xmlns:a16="http://schemas.microsoft.com/office/drawing/2014/main" id="{0D7C74D0-75E9-4956-82D9-E852F64848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9900" y="4417337"/>
            <a:ext cx="2829261" cy="2309826"/>
          </a:xfrm>
          <a:prstGeom prst="rect">
            <a:avLst/>
          </a:prstGeom>
        </p:spPr>
      </p:pic>
      <p:sp>
        <p:nvSpPr>
          <p:cNvPr id="8" name="ZoneTexte 7">
            <a:extLst>
              <a:ext uri="{FF2B5EF4-FFF2-40B4-BE49-F238E27FC236}">
                <a16:creationId xmlns:a16="http://schemas.microsoft.com/office/drawing/2014/main" id="{BE56A362-FB96-4575-BB3B-37672A8F4629}"/>
              </a:ext>
            </a:extLst>
          </p:cNvPr>
          <p:cNvSpPr txBox="1"/>
          <p:nvPr/>
        </p:nvSpPr>
        <p:spPr>
          <a:xfrm>
            <a:off x="193637" y="4789385"/>
            <a:ext cx="7315200" cy="1200329"/>
          </a:xfrm>
          <a:prstGeom prst="rect">
            <a:avLst/>
          </a:prstGeom>
          <a:noFill/>
        </p:spPr>
        <p:txBody>
          <a:bodyPr wrap="square" rtlCol="0">
            <a:spAutoFit/>
          </a:bodyPr>
          <a:lstStyle/>
          <a:p>
            <a:r>
              <a:rPr lang="fr-FR" dirty="0">
                <a:solidFill>
                  <a:srgbClr val="FF0000"/>
                </a:solidFill>
              </a:rPr>
              <a:t>(°) Avec comme risques : les </a:t>
            </a:r>
            <a:r>
              <a:rPr lang="fr-FR" b="1" dirty="0">
                <a:solidFill>
                  <a:srgbClr val="FF0000"/>
                </a:solidFill>
              </a:rPr>
              <a:t>monocultures</a:t>
            </a:r>
            <a:r>
              <a:rPr lang="fr-FR" dirty="0">
                <a:solidFill>
                  <a:srgbClr val="FF0000"/>
                </a:solidFill>
              </a:rPr>
              <a:t>, les </a:t>
            </a:r>
            <a:r>
              <a:rPr lang="fr-FR" b="1" dirty="0" err="1">
                <a:solidFill>
                  <a:srgbClr val="FF0000"/>
                </a:solidFill>
              </a:rPr>
              <a:t>monoélevages</a:t>
            </a:r>
            <a:r>
              <a:rPr lang="fr-FR" dirty="0">
                <a:solidFill>
                  <a:srgbClr val="FF0000"/>
                </a:solidFill>
              </a:rPr>
              <a:t> gigantesques, le développement de l’</a:t>
            </a:r>
            <a:r>
              <a:rPr lang="fr-FR" b="1" dirty="0">
                <a:solidFill>
                  <a:srgbClr val="FF0000"/>
                </a:solidFill>
              </a:rPr>
              <a:t>importation</a:t>
            </a:r>
            <a:r>
              <a:rPr lang="fr-FR" dirty="0">
                <a:solidFill>
                  <a:srgbClr val="FF0000"/>
                </a:solidFill>
              </a:rPr>
              <a:t> des denrées provenant de l’autre bout du monde, </a:t>
            </a:r>
            <a:r>
              <a:rPr lang="fr-FR" b="1" dirty="0">
                <a:solidFill>
                  <a:srgbClr val="FF0000"/>
                </a:solidFill>
              </a:rPr>
              <a:t>l’allègement du cahier des charges des labels</a:t>
            </a:r>
            <a:r>
              <a:rPr lang="fr-FR" dirty="0">
                <a:solidFill>
                  <a:srgbClr val="FF0000"/>
                </a:solidFill>
              </a:rPr>
              <a:t> bio, le </a:t>
            </a:r>
            <a:r>
              <a:rPr lang="fr-FR" b="1" dirty="0">
                <a:solidFill>
                  <a:srgbClr val="FF0000"/>
                </a:solidFill>
              </a:rPr>
              <a:t>non respect des travailleurs</a:t>
            </a:r>
            <a:r>
              <a:rPr lang="fr-FR" dirty="0">
                <a:solidFill>
                  <a:srgbClr val="FF0000"/>
                </a:solidFill>
              </a:rPr>
              <a:t>, etc.</a:t>
            </a:r>
          </a:p>
        </p:txBody>
      </p:sp>
    </p:spTree>
    <p:extLst>
      <p:ext uri="{BB962C8B-B14F-4D97-AF65-F5344CB8AC3E}">
        <p14:creationId xmlns:p14="http://schemas.microsoft.com/office/powerpoint/2010/main" val="2044421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CB7A206-4ADC-452A-889C-B31069E72C4A}"/>
              </a:ext>
            </a:extLst>
          </p:cNvPr>
          <p:cNvSpPr>
            <a:spLocks noGrp="1"/>
          </p:cNvSpPr>
          <p:nvPr>
            <p:ph type="ftr" sz="quarter" idx="11"/>
          </p:nvPr>
        </p:nvSpPr>
        <p:spPr>
          <a:xfrm>
            <a:off x="0" y="6583680"/>
            <a:ext cx="2872292" cy="274320"/>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EC6380E0-1067-475B-AC73-46C94694D6C1}"/>
              </a:ext>
            </a:extLst>
          </p:cNvPr>
          <p:cNvSpPr>
            <a:spLocks noGrp="1"/>
          </p:cNvSpPr>
          <p:nvPr>
            <p:ph type="sldNum" sz="quarter" idx="12"/>
          </p:nvPr>
        </p:nvSpPr>
        <p:spPr>
          <a:xfrm>
            <a:off x="293914" y="84257"/>
            <a:ext cx="760463" cy="358855"/>
          </a:xfrm>
        </p:spPr>
        <p:txBody>
          <a:bodyPr/>
          <a:lstStyle/>
          <a:p>
            <a:fld id="{35EDA842-B766-4C63-B8B3-538762B3ED5C}" type="slidenum">
              <a:rPr lang="fr-FR" smtClean="0"/>
              <a:t>62</a:t>
            </a:fld>
            <a:endParaRPr lang="fr-FR" dirty="0"/>
          </a:p>
        </p:txBody>
      </p:sp>
      <p:pic>
        <p:nvPicPr>
          <p:cNvPr id="5" name="Image 4" descr="Une image contenant texte&#10;&#10;Description générée avec un niveau de confiance élevé">
            <a:extLst>
              <a:ext uri="{FF2B5EF4-FFF2-40B4-BE49-F238E27FC236}">
                <a16:creationId xmlns:a16="http://schemas.microsoft.com/office/drawing/2014/main" id="{5DB98741-9BFF-49E2-AD3E-942D1C617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858" y="0"/>
            <a:ext cx="8563300" cy="6700782"/>
          </a:xfrm>
          <a:prstGeom prst="rect">
            <a:avLst/>
          </a:prstGeom>
        </p:spPr>
      </p:pic>
      <p:sp>
        <p:nvSpPr>
          <p:cNvPr id="6" name="ZoneTexte 5">
            <a:extLst>
              <a:ext uri="{FF2B5EF4-FFF2-40B4-BE49-F238E27FC236}">
                <a16:creationId xmlns:a16="http://schemas.microsoft.com/office/drawing/2014/main" id="{77396807-8821-4024-8DD5-D544665F1B9F}"/>
              </a:ext>
            </a:extLst>
          </p:cNvPr>
          <p:cNvSpPr txBox="1"/>
          <p:nvPr/>
        </p:nvSpPr>
        <p:spPr>
          <a:xfrm>
            <a:off x="174171" y="583887"/>
            <a:ext cx="3243944" cy="1200329"/>
          </a:xfrm>
          <a:prstGeom prst="rect">
            <a:avLst/>
          </a:prstGeom>
          <a:noFill/>
        </p:spPr>
        <p:txBody>
          <a:bodyPr wrap="square" rtlCol="0">
            <a:spAutoFit/>
          </a:bodyPr>
          <a:lstStyle/>
          <a:p>
            <a:r>
              <a:rPr lang="fr-FR" sz="2400" b="1" dirty="0">
                <a:solidFill>
                  <a:srgbClr val="008000"/>
                </a:solidFill>
              </a:rPr>
              <a:t>12. Structure de l’industrie du bio (juin 2009)</a:t>
            </a:r>
          </a:p>
        </p:txBody>
      </p:sp>
      <p:sp>
        <p:nvSpPr>
          <p:cNvPr id="7" name="ZoneTexte 6">
            <a:extLst>
              <a:ext uri="{FF2B5EF4-FFF2-40B4-BE49-F238E27FC236}">
                <a16:creationId xmlns:a16="http://schemas.microsoft.com/office/drawing/2014/main" id="{686FF615-9B73-466B-93BC-0BF9ABE138F1}"/>
              </a:ext>
            </a:extLst>
          </p:cNvPr>
          <p:cNvSpPr txBox="1"/>
          <p:nvPr/>
        </p:nvSpPr>
        <p:spPr>
          <a:xfrm>
            <a:off x="174171" y="1817630"/>
            <a:ext cx="3363687" cy="830997"/>
          </a:xfrm>
          <a:prstGeom prst="rect">
            <a:avLst/>
          </a:prstGeom>
          <a:noFill/>
        </p:spPr>
        <p:txBody>
          <a:bodyPr wrap="square" rtlCol="0">
            <a:spAutoFit/>
          </a:bodyPr>
          <a:lstStyle/>
          <a:p>
            <a:r>
              <a:rPr lang="fr-FR" sz="2400" dirty="0"/>
              <a:t>Les acquisitions de sociétés bio.</a:t>
            </a:r>
          </a:p>
        </p:txBody>
      </p:sp>
      <p:sp>
        <p:nvSpPr>
          <p:cNvPr id="4" name="ZoneTexte 3">
            <a:extLst>
              <a:ext uri="{FF2B5EF4-FFF2-40B4-BE49-F238E27FC236}">
                <a16:creationId xmlns:a16="http://schemas.microsoft.com/office/drawing/2014/main" id="{B4BF03AC-E742-4A95-84AE-42031BDB0EAC}"/>
              </a:ext>
            </a:extLst>
          </p:cNvPr>
          <p:cNvSpPr txBox="1"/>
          <p:nvPr/>
        </p:nvSpPr>
        <p:spPr>
          <a:xfrm>
            <a:off x="293914" y="3915784"/>
            <a:ext cx="3159291" cy="1015663"/>
          </a:xfrm>
          <a:prstGeom prst="rect">
            <a:avLst/>
          </a:prstGeom>
          <a:noFill/>
        </p:spPr>
        <p:txBody>
          <a:bodyPr wrap="square" rtlCol="0">
            <a:spAutoFit/>
          </a:bodyPr>
          <a:lstStyle/>
          <a:p>
            <a:r>
              <a:rPr lang="fr-FR" sz="1200" dirty="0"/>
              <a:t>Source : </a:t>
            </a:r>
            <a:r>
              <a:rPr lang="fr-FR" sz="1200" dirty="0">
                <a:hlinkClick r:id="rId3"/>
              </a:rPr>
              <a:t>http://median.newmediacaucus.org/winter-2009-v-05-n-03-agriart-companion-planting-for-social-and-biological-systems-organic-industry-structure/</a:t>
            </a:r>
            <a:r>
              <a:rPr lang="fr-FR" sz="1200" dirty="0"/>
              <a:t> </a:t>
            </a:r>
          </a:p>
        </p:txBody>
      </p:sp>
    </p:spTree>
    <p:extLst>
      <p:ext uri="{BB962C8B-B14F-4D97-AF65-F5344CB8AC3E}">
        <p14:creationId xmlns:p14="http://schemas.microsoft.com/office/powerpoint/2010/main" val="4164821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C0675A7-D3AF-4958-95AB-F976E678BD94}"/>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6A97104-FCA6-47B4-82F9-91957B0A6361}"/>
              </a:ext>
            </a:extLst>
          </p:cNvPr>
          <p:cNvSpPr>
            <a:spLocks noGrp="1"/>
          </p:cNvSpPr>
          <p:nvPr>
            <p:ph type="sldNum" sz="quarter" idx="12"/>
          </p:nvPr>
        </p:nvSpPr>
        <p:spPr/>
        <p:txBody>
          <a:bodyPr/>
          <a:lstStyle/>
          <a:p>
            <a:fld id="{35EDA842-B766-4C63-B8B3-538762B3ED5C}" type="slidenum">
              <a:rPr lang="fr-FR" smtClean="0"/>
              <a:t>63</a:t>
            </a:fld>
            <a:endParaRPr lang="fr-FR"/>
          </a:p>
        </p:txBody>
      </p:sp>
      <p:sp>
        <p:nvSpPr>
          <p:cNvPr id="4" name="Rectangle 3">
            <a:extLst>
              <a:ext uri="{FF2B5EF4-FFF2-40B4-BE49-F238E27FC236}">
                <a16:creationId xmlns:a16="http://schemas.microsoft.com/office/drawing/2014/main" id="{6F700FFC-8367-46CE-A016-DD9E0B6098AE}"/>
              </a:ext>
            </a:extLst>
          </p:cNvPr>
          <p:cNvSpPr/>
          <p:nvPr/>
        </p:nvSpPr>
        <p:spPr>
          <a:xfrm>
            <a:off x="225911" y="355001"/>
            <a:ext cx="11564470" cy="4524315"/>
          </a:xfrm>
          <a:prstGeom prst="rect">
            <a:avLst/>
          </a:prstGeom>
        </p:spPr>
        <p:txBody>
          <a:bodyPr wrap="square">
            <a:spAutoFit/>
          </a:bodyPr>
          <a:lstStyle/>
          <a:p>
            <a:r>
              <a:rPr lang="fr-FR" sz="2400" b="1" dirty="0">
                <a:solidFill>
                  <a:srgbClr val="008000"/>
                </a:solidFill>
              </a:rPr>
              <a:t>13. Nourrir le monde en bio ?</a:t>
            </a:r>
          </a:p>
          <a:p>
            <a:endParaRPr lang="fr-FR" sz="2400" dirty="0"/>
          </a:p>
          <a:p>
            <a:r>
              <a:rPr lang="fr-FR" sz="2400" dirty="0"/>
              <a:t>L'argument des rendements qui seraient plus faibles en agriculture biologique est souvent brandi par les partisans de l'agriculture conventionnelle qui pensent qu'il serait impossible de nourrir l'humanité sans engrais ni pesticides chimiques. Pourtant, les études qui prouvent le contraire se multiplient, en particulier depuis celle de la FAO publiée en 2007 sur l'agriculture biologique et la sécurité alimentaire. L'Organisation des Nations unies pour l'alimentation et l'agriculture y affirmait en effet qu'une c</a:t>
            </a:r>
            <a:r>
              <a:rPr lang="fr-FR" sz="2400" b="1" dirty="0"/>
              <a:t>onversion à grande échelle à l'agriculture biologique ne modifierait pas la disponibilité des produits alimentaires en Europe et Amérique du Nord</a:t>
            </a:r>
            <a:r>
              <a:rPr lang="fr-FR" sz="2400" dirty="0"/>
              <a:t>, et même « entrainerait probablement un accroissement des disponibilités alimentaires » en Afrique.</a:t>
            </a:r>
          </a:p>
          <a:p>
            <a:endParaRPr lang="fr-FR" sz="1200" dirty="0"/>
          </a:p>
          <a:p>
            <a:r>
              <a:rPr lang="fr-FR" sz="1200" dirty="0"/>
              <a:t>Source : revue « </a:t>
            </a:r>
            <a:r>
              <a:rPr lang="fr-FR" sz="1200" dirty="0" err="1"/>
              <a:t>Lutopik</a:t>
            </a:r>
            <a:r>
              <a:rPr lang="fr-FR" sz="1200" dirty="0"/>
              <a:t> » n°5, automne 2014, </a:t>
            </a:r>
            <a:r>
              <a:rPr lang="fr-FR" sz="1200" dirty="0">
                <a:hlinkClick r:id="rId2"/>
              </a:rPr>
              <a:t>http://www.lutopik.com/Lutopik5_web.pdf</a:t>
            </a:r>
            <a:r>
              <a:rPr lang="fr-FR" sz="1200" dirty="0"/>
              <a:t>  </a:t>
            </a:r>
          </a:p>
        </p:txBody>
      </p:sp>
    </p:spTree>
    <p:extLst>
      <p:ext uri="{BB962C8B-B14F-4D97-AF65-F5344CB8AC3E}">
        <p14:creationId xmlns:p14="http://schemas.microsoft.com/office/powerpoint/2010/main" val="2461160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86EB94B-FD17-4323-875A-F0E16A2502E1}"/>
              </a:ext>
            </a:extLst>
          </p:cNvPr>
          <p:cNvSpPr>
            <a:spLocks noGrp="1"/>
          </p:cNvSpPr>
          <p:nvPr>
            <p:ph type="ftr" sz="quarter" idx="11"/>
          </p:nvPr>
        </p:nvSpPr>
        <p:spPr>
          <a:xfrm>
            <a:off x="4070873"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CE7B61D3-2ED7-44CB-9D3B-D863753CC68F}"/>
              </a:ext>
            </a:extLst>
          </p:cNvPr>
          <p:cNvSpPr>
            <a:spLocks noGrp="1"/>
          </p:cNvSpPr>
          <p:nvPr>
            <p:ph type="sldNum" sz="quarter" idx="12"/>
          </p:nvPr>
        </p:nvSpPr>
        <p:spPr>
          <a:xfrm>
            <a:off x="11532198" y="6214129"/>
            <a:ext cx="445546" cy="420968"/>
          </a:xfrm>
        </p:spPr>
        <p:txBody>
          <a:bodyPr/>
          <a:lstStyle/>
          <a:p>
            <a:fld id="{35EDA842-B766-4C63-B8B3-538762B3ED5C}" type="slidenum">
              <a:rPr lang="fr-FR" smtClean="0"/>
              <a:t>64</a:t>
            </a:fld>
            <a:endParaRPr lang="fr-FR"/>
          </a:p>
        </p:txBody>
      </p:sp>
      <p:sp>
        <p:nvSpPr>
          <p:cNvPr id="4" name="ZoneTexte 3">
            <a:extLst>
              <a:ext uri="{FF2B5EF4-FFF2-40B4-BE49-F238E27FC236}">
                <a16:creationId xmlns:a16="http://schemas.microsoft.com/office/drawing/2014/main" id="{C08F3AC1-1431-4F81-9A81-33A8808093D6}"/>
              </a:ext>
            </a:extLst>
          </p:cNvPr>
          <p:cNvSpPr txBox="1"/>
          <p:nvPr/>
        </p:nvSpPr>
        <p:spPr>
          <a:xfrm>
            <a:off x="236668" y="5525353"/>
            <a:ext cx="11822654" cy="830997"/>
          </a:xfrm>
          <a:prstGeom prst="rect">
            <a:avLst/>
          </a:prstGeom>
          <a:noFill/>
        </p:spPr>
        <p:txBody>
          <a:bodyPr wrap="square" rtlCol="0">
            <a:spAutoFit/>
          </a:bodyPr>
          <a:lstStyle/>
          <a:p>
            <a:r>
              <a:rPr lang="fr-FR" sz="1200" dirty="0"/>
              <a:t>Sources  : a) Vers une "industrialisation" de l'agriculture biologique ?, 10 juin 2014? </a:t>
            </a:r>
            <a:r>
              <a:rPr lang="fr-FR" sz="1200" dirty="0">
                <a:hlinkClick r:id="rId2"/>
              </a:rPr>
              <a:t>https://www.egaliteetreconciliation.fr/Vers-une-industrialisation-de-l-agriculture-biologique-25932.html</a:t>
            </a:r>
            <a:r>
              <a:rPr lang="fr-FR" sz="1200" dirty="0"/>
              <a:t> </a:t>
            </a:r>
          </a:p>
          <a:p>
            <a:r>
              <a:rPr lang="fr-FR" sz="1200" dirty="0"/>
              <a:t>b) Industrialisation ou petites fermes bio, quel modèle pour répondre à la crise ?, Antonin Sabot, 27.02.2016, </a:t>
            </a:r>
            <a:r>
              <a:rPr lang="fr-FR" sz="1200" dirty="0">
                <a:hlinkClick r:id="rId3"/>
              </a:rPr>
              <a:t>http://www.lemonde.fr/economie/video/2016/02/27/industrialisation-ou-petites-fermes-bio-quel-modele-pour-repondre-a-la-crise_4872779_3234.html</a:t>
            </a:r>
            <a:r>
              <a:rPr lang="fr-FR" sz="1200" dirty="0"/>
              <a:t> </a:t>
            </a:r>
          </a:p>
          <a:p>
            <a:r>
              <a:rPr lang="fr-FR" sz="1200" dirty="0"/>
              <a:t>c) INRA - Dynamiques et identité de l'agriculture biologique, 25 mai 2016, </a:t>
            </a:r>
            <a:r>
              <a:rPr lang="fr-FR" sz="1200" dirty="0">
                <a:hlinkClick r:id="rId4"/>
              </a:rPr>
              <a:t>http://institut.inra.fr/Reperes/Temps-forts/Dynamiques-et-identite-de-l-agriculture-biologique</a:t>
            </a:r>
            <a:r>
              <a:rPr lang="fr-FR" sz="1200" dirty="0"/>
              <a:t> </a:t>
            </a:r>
          </a:p>
        </p:txBody>
      </p:sp>
      <p:sp>
        <p:nvSpPr>
          <p:cNvPr id="5" name="ZoneTexte 4">
            <a:extLst>
              <a:ext uri="{FF2B5EF4-FFF2-40B4-BE49-F238E27FC236}">
                <a16:creationId xmlns:a16="http://schemas.microsoft.com/office/drawing/2014/main" id="{EEDCE8B3-CAAD-45E7-862D-C7E2BE1E43C4}"/>
              </a:ext>
            </a:extLst>
          </p:cNvPr>
          <p:cNvSpPr txBox="1"/>
          <p:nvPr/>
        </p:nvSpPr>
        <p:spPr>
          <a:xfrm>
            <a:off x="236668" y="225911"/>
            <a:ext cx="10811436" cy="461665"/>
          </a:xfrm>
          <a:prstGeom prst="rect">
            <a:avLst/>
          </a:prstGeom>
          <a:noFill/>
        </p:spPr>
        <p:txBody>
          <a:bodyPr wrap="square" rtlCol="0">
            <a:spAutoFit/>
          </a:bodyPr>
          <a:lstStyle/>
          <a:p>
            <a:r>
              <a:rPr lang="fr-FR" sz="2400" b="1" dirty="0">
                <a:solidFill>
                  <a:srgbClr val="008000"/>
                </a:solidFill>
              </a:rPr>
              <a:t>14. Concilier industrialisation, bio et respect de l’homme et de la nature ? </a:t>
            </a:r>
          </a:p>
        </p:txBody>
      </p:sp>
      <p:sp>
        <p:nvSpPr>
          <p:cNvPr id="6" name="Rectangle 5">
            <a:extLst>
              <a:ext uri="{FF2B5EF4-FFF2-40B4-BE49-F238E27FC236}">
                <a16:creationId xmlns:a16="http://schemas.microsoft.com/office/drawing/2014/main" id="{AD7EA306-7887-43C0-A9D2-B9DE47C0613D}"/>
              </a:ext>
            </a:extLst>
          </p:cNvPr>
          <p:cNvSpPr/>
          <p:nvPr/>
        </p:nvSpPr>
        <p:spPr>
          <a:xfrm>
            <a:off x="236668" y="687577"/>
            <a:ext cx="11955332" cy="2308324"/>
          </a:xfrm>
          <a:prstGeom prst="rect">
            <a:avLst/>
          </a:prstGeom>
        </p:spPr>
        <p:txBody>
          <a:bodyPr wrap="square">
            <a:spAutoFit/>
          </a:bodyPr>
          <a:lstStyle/>
          <a:p>
            <a:r>
              <a:rPr lang="fr-FR" sz="2400" b="0" i="0" dirty="0">
                <a:effectLst/>
                <a:latin typeface="Helvetica" panose="020B0604020202020204" pitchFamily="34" charset="0"/>
              </a:rPr>
              <a:t>Face à la crise, certains prônent l’agrandissement des fermes (un modèle qui progresse d’ailleurs puisque les exploitations de plus 100 ha ne cessent d’être plus nombreuses), quand d’autres ne jurent que par la petite taille et les circuits courts (des fermes qui, d’ailleurs, survivent assez bien). Mais les </a:t>
            </a:r>
            <a:r>
              <a:rPr lang="fr-FR" sz="2400" b="1" i="0" dirty="0">
                <a:effectLst/>
                <a:latin typeface="Helvetica" panose="020B0604020202020204" pitchFamily="34" charset="0"/>
              </a:rPr>
              <a:t>deux modèles sont probablement interdépendants</a:t>
            </a:r>
            <a:r>
              <a:rPr lang="fr-FR" sz="2400" b="0" i="0" dirty="0">
                <a:effectLst/>
                <a:latin typeface="Helvetica" panose="020B0604020202020204" pitchFamily="34" charset="0"/>
              </a:rPr>
              <a:t>, estime François </a:t>
            </a:r>
            <a:r>
              <a:rPr lang="fr-FR" sz="2400" b="0" i="0" dirty="0" err="1">
                <a:effectLst/>
                <a:latin typeface="Helvetica" panose="020B0604020202020204" pitchFamily="34" charset="0"/>
              </a:rPr>
              <a:t>Purseigle</a:t>
            </a:r>
            <a:r>
              <a:rPr lang="fr-FR" sz="2400" b="0" i="0" dirty="0">
                <a:effectLst/>
                <a:latin typeface="Helvetica" panose="020B0604020202020204" pitchFamily="34" charset="0"/>
              </a:rPr>
              <a:t>, sociologue et ingénieur agricole</a:t>
            </a:r>
            <a:r>
              <a:rPr lang="fr-FR" sz="2400" dirty="0">
                <a:latin typeface="Helvetica" panose="020B0604020202020204" pitchFamily="34" charset="0"/>
              </a:rPr>
              <a:t>.</a:t>
            </a:r>
            <a:endParaRPr lang="fr-FR" sz="2400" dirty="0"/>
          </a:p>
        </p:txBody>
      </p:sp>
    </p:spTree>
    <p:extLst>
      <p:ext uri="{BB962C8B-B14F-4D97-AF65-F5344CB8AC3E}">
        <p14:creationId xmlns:p14="http://schemas.microsoft.com/office/powerpoint/2010/main" val="1804337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7F37C88-4A77-4468-9F78-558CE1CCBCE7}"/>
              </a:ext>
            </a:extLst>
          </p:cNvPr>
          <p:cNvSpPr>
            <a:spLocks noGrp="1"/>
          </p:cNvSpPr>
          <p:nvPr>
            <p:ph type="ftr" sz="quarter" idx="11"/>
          </p:nvPr>
        </p:nvSpPr>
        <p:spPr>
          <a:xfrm>
            <a:off x="4156934"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B50EFBF1-1D09-4396-A818-2441C279983D}"/>
              </a:ext>
            </a:extLst>
          </p:cNvPr>
          <p:cNvSpPr>
            <a:spLocks noGrp="1"/>
          </p:cNvSpPr>
          <p:nvPr>
            <p:ph type="sldNum" sz="quarter" idx="12"/>
          </p:nvPr>
        </p:nvSpPr>
        <p:spPr>
          <a:xfrm>
            <a:off x="11402209" y="6492875"/>
            <a:ext cx="789791" cy="363706"/>
          </a:xfrm>
        </p:spPr>
        <p:txBody>
          <a:bodyPr/>
          <a:lstStyle/>
          <a:p>
            <a:fld id="{35EDA842-B766-4C63-B8B3-538762B3ED5C}" type="slidenum">
              <a:rPr lang="fr-FR" smtClean="0"/>
              <a:t>65</a:t>
            </a:fld>
            <a:endParaRPr lang="fr-FR"/>
          </a:p>
        </p:txBody>
      </p:sp>
      <p:sp>
        <p:nvSpPr>
          <p:cNvPr id="4" name="ZoneTexte 3">
            <a:extLst>
              <a:ext uri="{FF2B5EF4-FFF2-40B4-BE49-F238E27FC236}">
                <a16:creationId xmlns:a16="http://schemas.microsoft.com/office/drawing/2014/main" id="{807693ED-5254-4B3D-8C1D-243C612FF6C9}"/>
              </a:ext>
            </a:extLst>
          </p:cNvPr>
          <p:cNvSpPr txBox="1"/>
          <p:nvPr/>
        </p:nvSpPr>
        <p:spPr>
          <a:xfrm>
            <a:off x="172122" y="290456"/>
            <a:ext cx="6246325" cy="461665"/>
          </a:xfrm>
          <a:prstGeom prst="rect">
            <a:avLst/>
          </a:prstGeom>
          <a:noFill/>
        </p:spPr>
        <p:txBody>
          <a:bodyPr wrap="none" rtlCol="0">
            <a:spAutoFit/>
          </a:bodyPr>
          <a:lstStyle/>
          <a:p>
            <a:r>
              <a:rPr lang="fr-FR" sz="2400" b="1" dirty="0">
                <a:solidFill>
                  <a:srgbClr val="008000"/>
                </a:solidFill>
              </a:rPr>
              <a:t>15. Les reproches faits à l’agriculture biologique</a:t>
            </a:r>
          </a:p>
        </p:txBody>
      </p:sp>
      <p:sp>
        <p:nvSpPr>
          <p:cNvPr id="5" name="ZoneTexte 4">
            <a:extLst>
              <a:ext uri="{FF2B5EF4-FFF2-40B4-BE49-F238E27FC236}">
                <a16:creationId xmlns:a16="http://schemas.microsoft.com/office/drawing/2014/main" id="{DD483B42-0622-454A-8C07-1EC166528A43}"/>
              </a:ext>
            </a:extLst>
          </p:cNvPr>
          <p:cNvSpPr txBox="1"/>
          <p:nvPr/>
        </p:nvSpPr>
        <p:spPr>
          <a:xfrm>
            <a:off x="258184" y="849854"/>
            <a:ext cx="11725835" cy="4893647"/>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rgbClr val="008000"/>
                </a:solidFill>
              </a:rPr>
              <a:t>Oui, </a:t>
            </a:r>
            <a:r>
              <a:rPr lang="fr-FR" sz="2400" b="1" dirty="0">
                <a:solidFill>
                  <a:srgbClr val="008000"/>
                </a:solidFill>
              </a:rPr>
              <a:t>l’AB est plus respectueuse des sols et plus généralement de l’environnement</a:t>
            </a:r>
            <a:r>
              <a:rPr lang="fr-FR" sz="2400" dirty="0">
                <a:solidFill>
                  <a:srgbClr val="008000"/>
                </a:solidFill>
              </a:rPr>
              <a:t>, mais :</a:t>
            </a:r>
            <a:r>
              <a:rPr lang="fr-FR" sz="2400" dirty="0"/>
              <a:t> </a:t>
            </a:r>
          </a:p>
          <a:p>
            <a:pPr marL="285750" indent="-285750">
              <a:buFont typeface="Arial" panose="020B0604020202020204" pitchFamily="34" charset="0"/>
              <a:buChar char="•"/>
            </a:pPr>
            <a:r>
              <a:rPr lang="fr-FR" sz="2400" dirty="0"/>
              <a:t>Une des spécificités de l’agriculture biologique reste en effet </a:t>
            </a:r>
            <a:r>
              <a:rPr lang="fr-FR" sz="2400" b="1" dirty="0">
                <a:solidFill>
                  <a:srgbClr val="FF0000"/>
                </a:solidFill>
              </a:rPr>
              <a:t>qu’elle n’a pas d’exigence de résultats</a:t>
            </a:r>
            <a:r>
              <a:rPr lang="fr-FR" sz="2400" dirty="0"/>
              <a:t> mais seulement de moyens. </a:t>
            </a:r>
          </a:p>
          <a:p>
            <a:pPr marL="285750" indent="-285750">
              <a:buFont typeface="Arial" panose="020B0604020202020204" pitchFamily="34" charset="0"/>
              <a:buChar char="•"/>
            </a:pPr>
            <a:r>
              <a:rPr lang="fr-FR" sz="2400" b="1" dirty="0">
                <a:solidFill>
                  <a:srgbClr val="FF0000"/>
                </a:solidFill>
              </a:rPr>
              <a:t>Elle se prive ainsi de l’essentiel des méthodes faisant appel aux biotechnologies validées tant animales que végétales</a:t>
            </a:r>
            <a:r>
              <a:rPr lang="fr-FR" sz="2400" dirty="0"/>
              <a:t>. De nombreuses dérogations aux règles sont consenties pour assurer un succès viable aux agriculteurs.</a:t>
            </a:r>
          </a:p>
          <a:p>
            <a:pPr marL="285750" indent="-285750">
              <a:buFont typeface="Arial" panose="020B0604020202020204" pitchFamily="34" charset="0"/>
              <a:buChar char="•"/>
            </a:pPr>
            <a:r>
              <a:rPr lang="fr-FR" sz="2400" b="1" dirty="0">
                <a:solidFill>
                  <a:srgbClr val="FF0000"/>
                </a:solidFill>
              </a:rPr>
              <a:t>Rien n’indique que ses produits constituent de meilleurs aliments que ceux de l’agriculture conventionnelle, tant du point de vue gustatif que </a:t>
            </a:r>
            <a:r>
              <a:rPr lang="fr-FR" sz="2400" b="1" u="sng" dirty="0">
                <a:solidFill>
                  <a:srgbClr val="FF0000"/>
                </a:solidFill>
              </a:rPr>
              <a:t>sanitaire</a:t>
            </a:r>
            <a:r>
              <a:rPr lang="fr-FR" sz="2400" dirty="0"/>
              <a:t>.</a:t>
            </a:r>
          </a:p>
          <a:p>
            <a:pPr marL="285750" indent="-285750">
              <a:buFont typeface="Arial" panose="020B0604020202020204" pitchFamily="34" charset="0"/>
              <a:buChar char="•"/>
            </a:pPr>
            <a:r>
              <a:rPr lang="fr-FR" sz="2400" dirty="0"/>
              <a:t>Les données chiffrées indiquent que les «  agriculteurs biologiques » </a:t>
            </a:r>
            <a:r>
              <a:rPr lang="fr-FR" sz="2400" dirty="0">
                <a:solidFill>
                  <a:srgbClr val="008000"/>
                </a:solidFill>
              </a:rPr>
              <a:t>ont souvent des revenus acceptables</a:t>
            </a:r>
            <a:r>
              <a:rPr lang="fr-FR" sz="2400" dirty="0"/>
              <a:t> </a:t>
            </a:r>
            <a:r>
              <a:rPr lang="fr-FR" sz="2400" b="1" dirty="0">
                <a:solidFill>
                  <a:srgbClr val="FF0000"/>
                </a:solidFill>
              </a:rPr>
              <a:t>mais en travaillant plus et en produisant moins que les agriculteurs conventionnels</a:t>
            </a:r>
            <a:r>
              <a:rPr lang="fr-FR" sz="2400" dirty="0"/>
              <a:t>. </a:t>
            </a:r>
          </a:p>
          <a:p>
            <a:pPr marL="285750" indent="-285750">
              <a:buFont typeface="Arial" panose="020B0604020202020204" pitchFamily="34" charset="0"/>
              <a:buChar char="•"/>
            </a:pPr>
            <a:r>
              <a:rPr lang="fr-FR" sz="2400" b="1" dirty="0">
                <a:solidFill>
                  <a:srgbClr val="FF0000"/>
                </a:solidFill>
              </a:rPr>
              <a:t>Le bilan énergétique global et la production de gaz à effet de serre </a:t>
            </a:r>
            <a:r>
              <a:rPr lang="fr-FR" sz="2400" b="1" u="sng" dirty="0">
                <a:solidFill>
                  <a:srgbClr val="FF0000"/>
                </a:solidFill>
              </a:rPr>
              <a:t>ne sont pas clairement en faveur de l’agriculture biologique </a:t>
            </a:r>
            <a:r>
              <a:rPr lang="fr-FR" sz="2400" b="1" dirty="0">
                <a:solidFill>
                  <a:srgbClr val="FF0000"/>
                </a:solidFill>
              </a:rPr>
              <a:t>(!).</a:t>
            </a:r>
            <a:endParaRPr lang="fr-FR" sz="2400" dirty="0"/>
          </a:p>
        </p:txBody>
      </p:sp>
      <p:sp>
        <p:nvSpPr>
          <p:cNvPr id="6" name="ZoneTexte 5">
            <a:extLst>
              <a:ext uri="{FF2B5EF4-FFF2-40B4-BE49-F238E27FC236}">
                <a16:creationId xmlns:a16="http://schemas.microsoft.com/office/drawing/2014/main" id="{05D55DF3-1D62-4E20-BEED-0BAB3C4066FB}"/>
              </a:ext>
            </a:extLst>
          </p:cNvPr>
          <p:cNvSpPr txBox="1"/>
          <p:nvPr/>
        </p:nvSpPr>
        <p:spPr>
          <a:xfrm>
            <a:off x="258184" y="5776856"/>
            <a:ext cx="11725835" cy="461665"/>
          </a:xfrm>
          <a:prstGeom prst="rect">
            <a:avLst/>
          </a:prstGeom>
          <a:noFill/>
        </p:spPr>
        <p:txBody>
          <a:bodyPr wrap="square" rtlCol="0">
            <a:spAutoFit/>
          </a:bodyPr>
          <a:lstStyle/>
          <a:p>
            <a:r>
              <a:rPr lang="fr-FR" sz="1200" dirty="0"/>
              <a:t>Source : Le tout bio est-il possible ? - 90 clés pour comprendre l’agriculture biologique, Bernard Le </a:t>
            </a:r>
            <a:r>
              <a:rPr lang="fr-FR" sz="1200" dirty="0" err="1"/>
              <a:t>Buanec</a:t>
            </a:r>
            <a:r>
              <a:rPr lang="fr-FR" sz="1200" dirty="0"/>
              <a:t> (coordinateur). Éditions </a:t>
            </a:r>
            <a:r>
              <a:rPr lang="fr-FR" sz="1200" dirty="0" err="1"/>
              <a:t>Quae</a:t>
            </a:r>
            <a:r>
              <a:rPr lang="fr-FR" sz="1200" dirty="0"/>
              <a:t>, 2012, 240 pages, Note de lecture de Louis-Marie </a:t>
            </a:r>
            <a:r>
              <a:rPr lang="fr-FR" sz="1200" dirty="0" err="1"/>
              <a:t>Houdebin</a:t>
            </a:r>
            <a:r>
              <a:rPr lang="fr-FR" sz="1200" dirty="0"/>
              <a:t> : </a:t>
            </a:r>
            <a:r>
              <a:rPr lang="fr-FR" sz="1200" dirty="0">
                <a:hlinkClick r:id="rId2"/>
              </a:rPr>
              <a:t>http://www.pseudo-sciences.org/spip.php?article1980</a:t>
            </a:r>
            <a:r>
              <a:rPr lang="fr-FR" sz="1200" dirty="0"/>
              <a:t>. </a:t>
            </a:r>
          </a:p>
        </p:txBody>
      </p:sp>
    </p:spTree>
    <p:extLst>
      <p:ext uri="{BB962C8B-B14F-4D97-AF65-F5344CB8AC3E}">
        <p14:creationId xmlns:p14="http://schemas.microsoft.com/office/powerpoint/2010/main" val="534751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7F37C88-4A77-4468-9F78-558CE1CCBCE7}"/>
              </a:ext>
            </a:extLst>
          </p:cNvPr>
          <p:cNvSpPr>
            <a:spLocks noGrp="1"/>
          </p:cNvSpPr>
          <p:nvPr>
            <p:ph type="ftr" sz="quarter" idx="11"/>
          </p:nvPr>
        </p:nvSpPr>
        <p:spPr>
          <a:xfrm>
            <a:off x="4156934"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B50EFBF1-1D09-4396-A818-2441C279983D}"/>
              </a:ext>
            </a:extLst>
          </p:cNvPr>
          <p:cNvSpPr>
            <a:spLocks noGrp="1"/>
          </p:cNvSpPr>
          <p:nvPr>
            <p:ph type="sldNum" sz="quarter" idx="12"/>
          </p:nvPr>
        </p:nvSpPr>
        <p:spPr>
          <a:xfrm>
            <a:off x="11402209" y="6492875"/>
            <a:ext cx="789791" cy="363706"/>
          </a:xfrm>
        </p:spPr>
        <p:txBody>
          <a:bodyPr/>
          <a:lstStyle/>
          <a:p>
            <a:fld id="{35EDA842-B766-4C63-B8B3-538762B3ED5C}" type="slidenum">
              <a:rPr lang="fr-FR" smtClean="0"/>
              <a:t>66</a:t>
            </a:fld>
            <a:endParaRPr lang="fr-FR"/>
          </a:p>
        </p:txBody>
      </p:sp>
      <p:sp>
        <p:nvSpPr>
          <p:cNvPr id="4" name="ZoneTexte 3">
            <a:extLst>
              <a:ext uri="{FF2B5EF4-FFF2-40B4-BE49-F238E27FC236}">
                <a16:creationId xmlns:a16="http://schemas.microsoft.com/office/drawing/2014/main" id="{807693ED-5254-4B3D-8C1D-243C612FF6C9}"/>
              </a:ext>
            </a:extLst>
          </p:cNvPr>
          <p:cNvSpPr txBox="1"/>
          <p:nvPr/>
        </p:nvSpPr>
        <p:spPr>
          <a:xfrm>
            <a:off x="172122" y="290456"/>
            <a:ext cx="8099612" cy="461665"/>
          </a:xfrm>
          <a:prstGeom prst="rect">
            <a:avLst/>
          </a:prstGeom>
          <a:noFill/>
        </p:spPr>
        <p:txBody>
          <a:bodyPr wrap="square" rtlCol="0">
            <a:spAutoFit/>
          </a:bodyPr>
          <a:lstStyle/>
          <a:p>
            <a:r>
              <a:rPr lang="fr-FR" sz="2400" b="1" dirty="0">
                <a:solidFill>
                  <a:srgbClr val="008000"/>
                </a:solidFill>
              </a:rPr>
              <a:t>15. Les reproches faits à l’agriculture biologique (suite et fin)</a:t>
            </a:r>
          </a:p>
        </p:txBody>
      </p:sp>
      <p:sp>
        <p:nvSpPr>
          <p:cNvPr id="5" name="ZoneTexte 4">
            <a:extLst>
              <a:ext uri="{FF2B5EF4-FFF2-40B4-BE49-F238E27FC236}">
                <a16:creationId xmlns:a16="http://schemas.microsoft.com/office/drawing/2014/main" id="{DD483B42-0622-454A-8C07-1EC166528A43}"/>
              </a:ext>
            </a:extLst>
          </p:cNvPr>
          <p:cNvSpPr txBox="1"/>
          <p:nvPr/>
        </p:nvSpPr>
        <p:spPr>
          <a:xfrm>
            <a:off x="258184" y="849854"/>
            <a:ext cx="11725835"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a:t>Les auteurs du livre font état du fait que </a:t>
            </a:r>
            <a:r>
              <a:rPr lang="fr-FR" sz="2400" dirty="0">
                <a:solidFill>
                  <a:srgbClr val="008000"/>
                </a:solidFill>
              </a:rPr>
              <a:t>l’agriculture biologique fait preuve d’innovations qui sont parfois reprises par l’agriculture conventionnelle</a:t>
            </a:r>
            <a:r>
              <a:rPr lang="fr-FR" sz="2400" dirty="0"/>
              <a:t>. </a:t>
            </a:r>
            <a:r>
              <a:rPr lang="fr-FR" sz="2400" dirty="0">
                <a:solidFill>
                  <a:srgbClr val="008000"/>
                </a:solidFill>
              </a:rPr>
              <a:t>Les nouvelles machines pour le désherbage en sont un exemple. Plus généralement, elle constitue un foyer de réflexion qui pousse à repenser les pratiques de l’agriculture conventionnelle</a:t>
            </a:r>
            <a:r>
              <a:rPr lang="fr-FR" sz="2400" dirty="0"/>
              <a:t>.</a:t>
            </a:r>
          </a:p>
          <a:p>
            <a:pPr marL="285750" indent="-285750">
              <a:buFont typeface="Arial" panose="020B0604020202020204" pitchFamily="34" charset="0"/>
              <a:buChar char="•"/>
            </a:pPr>
            <a:r>
              <a:rPr lang="fr-FR" sz="2400" dirty="0"/>
              <a:t> </a:t>
            </a:r>
            <a:r>
              <a:rPr lang="fr-FR" sz="2400" dirty="0">
                <a:solidFill>
                  <a:srgbClr val="008000"/>
                </a:solidFill>
              </a:rPr>
              <a:t>Il apparaît ainsi que de meilleurs équilibres entre le végétal, l’animal et l’environnement sont nécessaires</a:t>
            </a:r>
            <a:r>
              <a:rPr lang="fr-FR" sz="2400" dirty="0"/>
              <a:t>. </a:t>
            </a:r>
            <a:r>
              <a:rPr lang="fr-FR" sz="2400" dirty="0">
                <a:solidFill>
                  <a:srgbClr val="FF0000"/>
                </a:solidFill>
              </a:rPr>
              <a:t>Ils ne sont pas respectés dans les régions où l’élevage est intense</a:t>
            </a:r>
            <a:r>
              <a:rPr lang="fr-FR" sz="2400" dirty="0"/>
              <a:t>. </a:t>
            </a:r>
            <a:r>
              <a:rPr lang="fr-FR" sz="2400" b="1" dirty="0"/>
              <a:t>Il est donc proposé de répartir les élevages dans l’ensemble du pays, ce qui créerait également une plus-value financière très significative</a:t>
            </a:r>
            <a:r>
              <a:rPr lang="fr-FR" sz="2400" dirty="0"/>
              <a:t>.</a:t>
            </a:r>
          </a:p>
          <a:p>
            <a:pPr marL="285750" indent="-285750">
              <a:buFont typeface="Arial" panose="020B0604020202020204" pitchFamily="34" charset="0"/>
              <a:buChar char="•"/>
            </a:pPr>
            <a:r>
              <a:rPr lang="fr-FR" sz="2400" dirty="0"/>
              <a:t>En se basant sur les données chiffrées actuelles, </a:t>
            </a:r>
            <a:r>
              <a:rPr lang="fr-FR" sz="2400" dirty="0">
                <a:solidFill>
                  <a:srgbClr val="FF0000"/>
                </a:solidFill>
              </a:rPr>
              <a:t>les auteurs du livre ne pensent pas que l’agriculture biologique intégrale est une solution pour l’Humanité</a:t>
            </a:r>
            <a:r>
              <a:rPr lang="fr-FR" sz="2400" dirty="0"/>
              <a:t>. </a:t>
            </a:r>
          </a:p>
          <a:p>
            <a:pPr marL="285750" indent="-285750">
              <a:buFont typeface="Arial" panose="020B0604020202020204" pitchFamily="34" charset="0"/>
              <a:buChar char="•"/>
            </a:pPr>
            <a:r>
              <a:rPr lang="fr-FR" sz="2400" dirty="0"/>
              <a:t>Ils s’attendent plutôt à des rapprochements progressifs entre les deux types d’agriculture jusqu’à tendre vers ce que l’on appelle </a:t>
            </a:r>
            <a:r>
              <a:rPr lang="fr-FR" sz="2400" b="1" dirty="0"/>
              <a:t>l’agriculture écologiquement intensive</a:t>
            </a:r>
            <a:r>
              <a:rPr lang="fr-FR" sz="2400" dirty="0"/>
              <a:t>.</a:t>
            </a:r>
          </a:p>
        </p:txBody>
      </p:sp>
      <p:sp>
        <p:nvSpPr>
          <p:cNvPr id="6" name="ZoneTexte 5">
            <a:extLst>
              <a:ext uri="{FF2B5EF4-FFF2-40B4-BE49-F238E27FC236}">
                <a16:creationId xmlns:a16="http://schemas.microsoft.com/office/drawing/2014/main" id="{05D55DF3-1D62-4E20-BEED-0BAB3C4066FB}"/>
              </a:ext>
            </a:extLst>
          </p:cNvPr>
          <p:cNvSpPr txBox="1"/>
          <p:nvPr/>
        </p:nvSpPr>
        <p:spPr>
          <a:xfrm>
            <a:off x="258184" y="5776856"/>
            <a:ext cx="11725835" cy="461665"/>
          </a:xfrm>
          <a:prstGeom prst="rect">
            <a:avLst/>
          </a:prstGeom>
          <a:noFill/>
        </p:spPr>
        <p:txBody>
          <a:bodyPr wrap="square" rtlCol="0">
            <a:spAutoFit/>
          </a:bodyPr>
          <a:lstStyle/>
          <a:p>
            <a:r>
              <a:rPr lang="fr-FR" sz="1200" dirty="0"/>
              <a:t>Source : Le tout bio est-il possible ? - 90 clés pour comprendre l’agriculture biologique, Bernard Le </a:t>
            </a:r>
            <a:r>
              <a:rPr lang="fr-FR" sz="1200" dirty="0" err="1"/>
              <a:t>Buanec</a:t>
            </a:r>
            <a:r>
              <a:rPr lang="fr-FR" sz="1200" dirty="0"/>
              <a:t> (coordinateur). Éditions </a:t>
            </a:r>
            <a:r>
              <a:rPr lang="fr-FR" sz="1200" dirty="0" err="1"/>
              <a:t>Quae</a:t>
            </a:r>
            <a:r>
              <a:rPr lang="fr-FR" sz="1200" dirty="0"/>
              <a:t>, 2012, 240 pages, Note de lecture de Louis-Marie </a:t>
            </a:r>
            <a:r>
              <a:rPr lang="fr-FR" sz="1200" dirty="0" err="1"/>
              <a:t>Houdebin</a:t>
            </a:r>
            <a:r>
              <a:rPr lang="fr-FR" sz="1200" dirty="0"/>
              <a:t> : </a:t>
            </a:r>
            <a:r>
              <a:rPr lang="fr-FR" sz="1200" dirty="0">
                <a:hlinkClick r:id="rId2"/>
              </a:rPr>
              <a:t>http://www.pseudo-sciences.org/spip.php?article1980</a:t>
            </a:r>
            <a:r>
              <a:rPr lang="fr-FR" sz="1200" dirty="0"/>
              <a:t>. </a:t>
            </a:r>
          </a:p>
        </p:txBody>
      </p:sp>
    </p:spTree>
    <p:extLst>
      <p:ext uri="{BB962C8B-B14F-4D97-AF65-F5344CB8AC3E}">
        <p14:creationId xmlns:p14="http://schemas.microsoft.com/office/powerpoint/2010/main" val="700143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365C54D-7FBF-4044-B6DB-5F3C69141742}"/>
              </a:ext>
            </a:extLst>
          </p:cNvPr>
          <p:cNvSpPr>
            <a:spLocks noGrp="1"/>
          </p:cNvSpPr>
          <p:nvPr>
            <p:ph type="ftr" sz="quarter" idx="11"/>
          </p:nvPr>
        </p:nvSpPr>
        <p:spPr>
          <a:xfrm>
            <a:off x="8289131" y="33904"/>
            <a:ext cx="2537908" cy="348204"/>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4082E51C-F1E0-4828-B979-C89BDDFEDD54}"/>
              </a:ext>
            </a:extLst>
          </p:cNvPr>
          <p:cNvSpPr>
            <a:spLocks noGrp="1"/>
          </p:cNvSpPr>
          <p:nvPr>
            <p:ph type="sldNum" sz="quarter" idx="12"/>
          </p:nvPr>
        </p:nvSpPr>
        <p:spPr>
          <a:xfrm>
            <a:off x="11682805" y="129092"/>
            <a:ext cx="381000" cy="333488"/>
          </a:xfrm>
        </p:spPr>
        <p:txBody>
          <a:bodyPr/>
          <a:lstStyle/>
          <a:p>
            <a:fld id="{35EDA842-B766-4C63-B8B3-538762B3ED5C}" type="slidenum">
              <a:rPr lang="fr-FR" smtClean="0"/>
              <a:t>67</a:t>
            </a:fld>
            <a:endParaRPr lang="fr-FR"/>
          </a:p>
        </p:txBody>
      </p:sp>
      <p:sp>
        <p:nvSpPr>
          <p:cNvPr id="4" name="ZoneTexte 3">
            <a:extLst>
              <a:ext uri="{FF2B5EF4-FFF2-40B4-BE49-F238E27FC236}">
                <a16:creationId xmlns:a16="http://schemas.microsoft.com/office/drawing/2014/main" id="{31A7BA64-3BE5-4A39-9C57-1C39164540C7}"/>
              </a:ext>
            </a:extLst>
          </p:cNvPr>
          <p:cNvSpPr txBox="1"/>
          <p:nvPr/>
        </p:nvSpPr>
        <p:spPr>
          <a:xfrm>
            <a:off x="201258" y="129091"/>
            <a:ext cx="7232108" cy="461665"/>
          </a:xfrm>
          <a:prstGeom prst="rect">
            <a:avLst/>
          </a:prstGeom>
          <a:noFill/>
        </p:spPr>
        <p:txBody>
          <a:bodyPr wrap="none" rtlCol="0">
            <a:spAutoFit/>
          </a:bodyPr>
          <a:lstStyle/>
          <a:p>
            <a:r>
              <a:rPr lang="fr-FR" sz="2400" b="1" dirty="0">
                <a:solidFill>
                  <a:srgbClr val="008000"/>
                </a:solidFill>
              </a:rPr>
              <a:t>Peut-on se passer de glyphosate ? (en grande culture …)</a:t>
            </a:r>
          </a:p>
        </p:txBody>
      </p:sp>
      <p:sp>
        <p:nvSpPr>
          <p:cNvPr id="5" name="ZoneTexte 4">
            <a:extLst>
              <a:ext uri="{FF2B5EF4-FFF2-40B4-BE49-F238E27FC236}">
                <a16:creationId xmlns:a16="http://schemas.microsoft.com/office/drawing/2014/main" id="{825412D8-95F1-4451-B420-B9CC9C8C46EE}"/>
              </a:ext>
            </a:extLst>
          </p:cNvPr>
          <p:cNvSpPr txBox="1"/>
          <p:nvPr/>
        </p:nvSpPr>
        <p:spPr>
          <a:xfrm>
            <a:off x="201258" y="6209862"/>
            <a:ext cx="11672047" cy="461665"/>
          </a:xfrm>
          <a:prstGeom prst="rect">
            <a:avLst/>
          </a:prstGeom>
          <a:noFill/>
        </p:spPr>
        <p:txBody>
          <a:bodyPr wrap="square" rtlCol="0">
            <a:spAutoFit/>
          </a:bodyPr>
          <a:lstStyle/>
          <a:p>
            <a:r>
              <a:rPr lang="fr-FR" sz="1200" dirty="0"/>
              <a:t>Sources : a) Comment se passer du </a:t>
            </a:r>
            <a:r>
              <a:rPr lang="fr-FR" sz="1200" dirty="0">
                <a:hlinkClick r:id="rId2"/>
              </a:rPr>
              <a:t>glyphosate</a:t>
            </a:r>
            <a:r>
              <a:rPr lang="fr-FR" sz="1200" dirty="0"/>
              <a:t> ?, </a:t>
            </a:r>
            <a:r>
              <a:rPr lang="fr-FR" sz="1200" dirty="0">
                <a:hlinkClick r:id="rId3"/>
              </a:rPr>
              <a:t>http://www.francetvinfo.fr/economie/emploi/metiers/agriculture/glyphosate-comment-s-en-passer_2435519.html</a:t>
            </a:r>
            <a:r>
              <a:rPr lang="fr-FR" sz="1200" dirty="0"/>
              <a:t> </a:t>
            </a:r>
          </a:p>
          <a:p>
            <a:r>
              <a:rPr lang="fr-FR" sz="1200" dirty="0"/>
              <a:t>b) Glyphosate : s'en passer, c'est possible !, 25/10/2017, </a:t>
            </a:r>
            <a:r>
              <a:rPr lang="fr-FR" sz="1200" dirty="0">
                <a:hlinkClick r:id="rId4"/>
              </a:rPr>
              <a:t>http://www.francetvinfo.fr/economie/emploi/metiers/agriculture/glyphosate-s-en-passer-c-est-possible_2436721.html</a:t>
            </a:r>
            <a:r>
              <a:rPr lang="fr-FR" sz="1200" dirty="0"/>
              <a:t>  </a:t>
            </a:r>
          </a:p>
        </p:txBody>
      </p:sp>
      <p:sp>
        <p:nvSpPr>
          <p:cNvPr id="6" name="ZoneTexte 5">
            <a:extLst>
              <a:ext uri="{FF2B5EF4-FFF2-40B4-BE49-F238E27FC236}">
                <a16:creationId xmlns:a16="http://schemas.microsoft.com/office/drawing/2014/main" id="{9A7DB4D0-C955-4E77-989F-D44BD959582C}"/>
              </a:ext>
            </a:extLst>
          </p:cNvPr>
          <p:cNvSpPr txBox="1"/>
          <p:nvPr/>
        </p:nvSpPr>
        <p:spPr>
          <a:xfrm>
            <a:off x="201258" y="590756"/>
            <a:ext cx="11862547" cy="3693319"/>
          </a:xfrm>
          <a:prstGeom prst="rect">
            <a:avLst/>
          </a:prstGeom>
          <a:noFill/>
        </p:spPr>
        <p:txBody>
          <a:bodyPr wrap="square" rtlCol="0">
            <a:spAutoFit/>
          </a:bodyPr>
          <a:lstStyle/>
          <a:p>
            <a:pPr marL="285750" indent="-285750">
              <a:buFont typeface="Arial" panose="020B0604020202020204" pitchFamily="34" charset="0"/>
              <a:buChar char="•"/>
            </a:pPr>
            <a:r>
              <a:rPr lang="fr-FR" dirty="0"/>
              <a:t>En France, deux agriculteurs sur trois utilisent le glyphosate.</a:t>
            </a:r>
          </a:p>
          <a:p>
            <a:pPr marL="285750" indent="-285750">
              <a:buFont typeface="Arial" panose="020B0604020202020204" pitchFamily="34" charset="0"/>
              <a:buChar char="•"/>
            </a:pPr>
            <a:r>
              <a:rPr lang="fr-FR" dirty="0"/>
              <a:t>Depuis 17 ans, Bernard </a:t>
            </a:r>
            <a:r>
              <a:rPr lang="fr-FR" dirty="0" err="1"/>
              <a:t>Lozier</a:t>
            </a:r>
            <a:r>
              <a:rPr lang="fr-FR" dirty="0"/>
              <a:t>, céréalier, désherbe ses champs mécaniquement avant de semer son blé. Cela représente huit heures de travail (sur une parcelle de 8 ha, avec 4 passages de herse) contre une heure avec le </a:t>
            </a:r>
            <a:r>
              <a:rPr lang="fr-FR" dirty="0">
                <a:hlinkClick r:id="rId5"/>
              </a:rPr>
              <a:t>glyphosate</a:t>
            </a:r>
            <a:r>
              <a:rPr lang="fr-FR" dirty="0"/>
              <a:t> et </a:t>
            </a:r>
            <a:r>
              <a:rPr lang="fr-FR" dirty="0">
                <a:solidFill>
                  <a:srgbClr val="FF3300"/>
                </a:solidFill>
              </a:rPr>
              <a:t>plus de consommation de carburant</a:t>
            </a:r>
            <a:r>
              <a:rPr lang="fr-FR" dirty="0"/>
              <a:t>. </a:t>
            </a:r>
          </a:p>
          <a:p>
            <a:pPr marL="285750" indent="-285750">
              <a:buFont typeface="Arial" panose="020B0604020202020204" pitchFamily="34" charset="0"/>
              <a:buChar char="•"/>
            </a:pPr>
            <a:r>
              <a:rPr lang="fr-FR" dirty="0"/>
              <a:t>Dans son champ de colza, il sème d'autres plantes (féverole …) qui prennent la place des mauvaises herbes et meurent avant la récolte. « </a:t>
            </a:r>
            <a:r>
              <a:rPr lang="fr-FR" i="1" dirty="0"/>
              <a:t>Cela nous prend plus de temps, on a un petit peu moins de rendement, mais finalement, cela nous revient beaucoup moins cher. Au bout du compte, on gagne l'équivalent de l'agriculture conventionnelle ».</a:t>
            </a:r>
          </a:p>
          <a:p>
            <a:pPr marL="285750" indent="-285750">
              <a:buFont typeface="Arial" panose="020B0604020202020204" pitchFamily="34" charset="0"/>
              <a:buChar char="•"/>
            </a:pPr>
            <a:r>
              <a:rPr lang="fr-FR" dirty="0"/>
              <a:t>Les solutions alternatives </a:t>
            </a:r>
            <a:r>
              <a:rPr lang="fr-FR" dirty="0">
                <a:solidFill>
                  <a:srgbClr val="FF3300"/>
                </a:solidFill>
              </a:rPr>
              <a:t>sont plus chères </a:t>
            </a:r>
            <a:r>
              <a:rPr lang="fr-FR" dirty="0"/>
              <a:t>et </a:t>
            </a:r>
            <a:r>
              <a:rPr lang="fr-FR" dirty="0">
                <a:solidFill>
                  <a:srgbClr val="FF3300"/>
                </a:solidFill>
              </a:rPr>
              <a:t>consomment plus d'énergie</a:t>
            </a:r>
            <a:r>
              <a:rPr lang="fr-FR" dirty="0"/>
              <a:t>. La herse peut faire des dégâts aux arbres.</a:t>
            </a:r>
          </a:p>
          <a:p>
            <a:pPr marL="285750" indent="-285750">
              <a:buFont typeface="Arial" panose="020B0604020202020204" pitchFamily="34" charset="0"/>
              <a:buChar char="•"/>
            </a:pPr>
            <a:r>
              <a:rPr lang="fr-FR" dirty="0">
                <a:solidFill>
                  <a:srgbClr val="008000"/>
                </a:solidFill>
              </a:rPr>
              <a:t>D’autres agriculteurs, comme Félix </a:t>
            </a:r>
            <a:r>
              <a:rPr lang="fr-FR" dirty="0" err="1">
                <a:solidFill>
                  <a:srgbClr val="008000"/>
                </a:solidFill>
              </a:rPr>
              <a:t>Noblia</a:t>
            </a:r>
            <a:r>
              <a:rPr lang="fr-FR" dirty="0">
                <a:solidFill>
                  <a:srgbClr val="008000"/>
                </a:solidFill>
              </a:rPr>
              <a:t>, sur son exploitation de 100 ha, dans le pays basque, utilisent le paillage (technique utilisée en AB). Les terres ne sont pas labourées, l'eau est conservée et les sols ne sont pas épuisés.</a:t>
            </a:r>
          </a:p>
          <a:p>
            <a:pPr marL="285750" indent="-285750">
              <a:buFont typeface="Arial" panose="020B0604020202020204" pitchFamily="34" charset="0"/>
              <a:buChar char="•"/>
            </a:pPr>
            <a:r>
              <a:rPr lang="fr-FR" dirty="0">
                <a:solidFill>
                  <a:srgbClr val="008000"/>
                </a:solidFill>
              </a:rPr>
              <a:t>Ils sèment au milieu des cultures d’une légumineuse, qui, écrasée, servira à constituer le paillage : leur machine agit comme un scalpel, déposant les graines (de maïs …) dans un sillon de 6 cm qu'elle referme aussitôt.</a:t>
            </a:r>
            <a:r>
              <a:rPr lang="fr-FR" dirty="0"/>
              <a:t> </a:t>
            </a:r>
            <a:r>
              <a:rPr lang="fr-FR" dirty="0">
                <a:solidFill>
                  <a:srgbClr val="008000"/>
                </a:solidFill>
              </a:rPr>
              <a:t>Avec cette technique d’</a:t>
            </a:r>
            <a:r>
              <a:rPr lang="fr-FR" b="1" dirty="0">
                <a:solidFill>
                  <a:srgbClr val="008000"/>
                </a:solidFill>
              </a:rPr>
              <a:t>agriculture bio</a:t>
            </a:r>
            <a:r>
              <a:rPr lang="fr-FR" dirty="0">
                <a:solidFill>
                  <a:srgbClr val="008000"/>
                </a:solidFill>
              </a:rPr>
              <a:t>, les rendements augmentent au cours des années.</a:t>
            </a:r>
          </a:p>
        </p:txBody>
      </p:sp>
      <p:pic>
        <p:nvPicPr>
          <p:cNvPr id="8" name="Image 7" descr="Une image contenant extérieur, ciel, herbe, personne&#10;&#10;Description générée avec un niveau de confiance très élevé">
            <a:extLst>
              <a:ext uri="{FF2B5EF4-FFF2-40B4-BE49-F238E27FC236}">
                <a16:creationId xmlns:a16="http://schemas.microsoft.com/office/drawing/2014/main" id="{D4AFFEB7-3538-4328-B8D0-54D48D3104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8438" y="3974543"/>
            <a:ext cx="3974867" cy="2235319"/>
          </a:xfrm>
          <a:prstGeom prst="rect">
            <a:avLst/>
          </a:prstGeom>
        </p:spPr>
      </p:pic>
      <p:pic>
        <p:nvPicPr>
          <p:cNvPr id="10" name="Image 9" descr="Une image contenant bâtiment, arbre&#10;&#10;Description générée avec un niveau de confiance élevé">
            <a:extLst>
              <a:ext uri="{FF2B5EF4-FFF2-40B4-BE49-F238E27FC236}">
                <a16:creationId xmlns:a16="http://schemas.microsoft.com/office/drawing/2014/main" id="{AC202756-A456-423B-82FD-31BE65648D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1368" y="4203832"/>
            <a:ext cx="3171825" cy="1962150"/>
          </a:xfrm>
          <a:prstGeom prst="rect">
            <a:avLst/>
          </a:prstGeom>
        </p:spPr>
      </p:pic>
      <p:pic>
        <p:nvPicPr>
          <p:cNvPr id="12" name="Image 11" descr="Une image contenant ciel, extérieur, herbe, objet d’extérieur&#10;&#10;Description générée avec un niveau de confiance très élevé">
            <a:extLst>
              <a:ext uri="{FF2B5EF4-FFF2-40B4-BE49-F238E27FC236}">
                <a16:creationId xmlns:a16="http://schemas.microsoft.com/office/drawing/2014/main" id="{F4CB2265-3325-4AD2-BA6C-1032106222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94" y="4203832"/>
            <a:ext cx="4076700" cy="1990725"/>
          </a:xfrm>
          <a:prstGeom prst="rect">
            <a:avLst/>
          </a:prstGeom>
        </p:spPr>
      </p:pic>
    </p:spTree>
    <p:extLst>
      <p:ext uri="{BB962C8B-B14F-4D97-AF65-F5344CB8AC3E}">
        <p14:creationId xmlns:p14="http://schemas.microsoft.com/office/powerpoint/2010/main" val="2791838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5E99B5C-9C2B-494E-8157-5BBFB6F052D9}"/>
              </a:ext>
            </a:extLst>
          </p:cNvPr>
          <p:cNvSpPr>
            <a:spLocks noGrp="1"/>
          </p:cNvSpPr>
          <p:nvPr>
            <p:ph type="ftr" sz="quarter" idx="11"/>
          </p:nvPr>
        </p:nvSpPr>
        <p:spPr>
          <a:xfrm>
            <a:off x="9224683" y="2185364"/>
            <a:ext cx="2849880" cy="395979"/>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E7CE4FC4-E45A-4645-B628-A1F1FDEDD3D9}"/>
              </a:ext>
            </a:extLst>
          </p:cNvPr>
          <p:cNvSpPr>
            <a:spLocks noGrp="1"/>
          </p:cNvSpPr>
          <p:nvPr>
            <p:ph type="sldNum" sz="quarter" idx="12"/>
          </p:nvPr>
        </p:nvSpPr>
        <p:spPr>
          <a:xfrm>
            <a:off x="11682805" y="98940"/>
            <a:ext cx="391758" cy="428823"/>
          </a:xfrm>
        </p:spPr>
        <p:txBody>
          <a:bodyPr/>
          <a:lstStyle/>
          <a:p>
            <a:fld id="{35EDA842-B766-4C63-B8B3-538762B3ED5C}" type="slidenum">
              <a:rPr lang="fr-FR" smtClean="0"/>
              <a:t>68</a:t>
            </a:fld>
            <a:endParaRPr lang="fr-FR" dirty="0"/>
          </a:p>
        </p:txBody>
      </p:sp>
      <p:sp>
        <p:nvSpPr>
          <p:cNvPr id="4" name="Rectangle 3">
            <a:extLst>
              <a:ext uri="{FF2B5EF4-FFF2-40B4-BE49-F238E27FC236}">
                <a16:creationId xmlns:a16="http://schemas.microsoft.com/office/drawing/2014/main" id="{0393979A-7709-4B20-A7D7-15520949C28A}"/>
              </a:ext>
            </a:extLst>
          </p:cNvPr>
          <p:cNvSpPr/>
          <p:nvPr/>
        </p:nvSpPr>
        <p:spPr>
          <a:xfrm>
            <a:off x="154416" y="722608"/>
            <a:ext cx="11964745" cy="3797727"/>
          </a:xfrm>
          <a:prstGeom prst="rect">
            <a:avLst/>
          </a:prstGeom>
        </p:spPr>
        <p:txBody>
          <a:bodyPr wrap="square">
            <a:spAutoFit/>
          </a:bodyPr>
          <a:lstStyle/>
          <a:p>
            <a:pPr marL="342900" indent="-342900">
              <a:buFont typeface="Wingdings" panose="05000000000000000000" pitchFamily="2" charset="2"/>
              <a:buChar char="q"/>
            </a:pPr>
            <a:r>
              <a:rPr lang="fr-FR" sz="2400" dirty="0"/>
              <a:t>Débute quand l'opérateur s'est notifié à l'Agence Bio et a adhéré au système de contrôle (licence)</a:t>
            </a:r>
          </a:p>
          <a:p>
            <a:pPr marL="342900" indent="-342900">
              <a:buFont typeface="Wingdings" panose="05000000000000000000" pitchFamily="2" charset="2"/>
              <a:buChar char="q"/>
            </a:pPr>
            <a:r>
              <a:rPr lang="fr-FR" sz="2400" dirty="0"/>
              <a:t>Respect de la réglementation bio mais pas de valorisation commerciale</a:t>
            </a:r>
          </a:p>
          <a:p>
            <a:pPr marL="342900" indent="-342900">
              <a:buFont typeface="Wingdings" panose="05000000000000000000" pitchFamily="2" charset="2"/>
              <a:buChar char="q"/>
            </a:pPr>
            <a:r>
              <a:rPr lang="fr-FR" sz="2400" dirty="0"/>
              <a:t>Durée période:</a:t>
            </a:r>
          </a:p>
          <a:p>
            <a:endParaRPr lang="fr-FR" sz="2400" dirty="0"/>
          </a:p>
          <a:p>
            <a:pPr marL="342900" indent="-342900">
              <a:buFont typeface="Wingdings" panose="05000000000000000000" pitchFamily="2" charset="2"/>
              <a:buChar char="§"/>
            </a:pPr>
            <a:r>
              <a:rPr lang="fr-FR" sz="2400" dirty="0"/>
              <a:t>- 2 à 3 ans pour les cultures,</a:t>
            </a:r>
          </a:p>
          <a:p>
            <a:pPr marL="342900" indent="-342900">
              <a:buFont typeface="Wingdings" panose="05000000000000000000" pitchFamily="2" charset="2"/>
              <a:buChar char="§"/>
            </a:pPr>
            <a:r>
              <a:rPr lang="fr-FR" sz="2400" dirty="0"/>
              <a:t>- variable selon espèces animales (3/4 vie en bio au minimum)</a:t>
            </a:r>
          </a:p>
          <a:p>
            <a:pPr marL="342900" indent="-342900">
              <a:buFont typeface="Wingdings" panose="05000000000000000000" pitchFamily="2" charset="2"/>
              <a:buChar char="§"/>
            </a:pPr>
            <a:r>
              <a:rPr lang="fr-FR" sz="2400" dirty="0"/>
              <a:t>- 2 ans si conversion simultanée des surfaces et animaux</a:t>
            </a:r>
          </a:p>
          <a:p>
            <a:pPr marL="342900" indent="-342900">
              <a:buFont typeface="Wingdings" panose="05000000000000000000" pitchFamily="2" charset="2"/>
              <a:buChar char="§"/>
            </a:pPr>
            <a:r>
              <a:rPr lang="fr-FR" sz="2400" dirty="0"/>
              <a:t>- Varie selon les antécédents (durée prolongée si terres contaminées par produits non autorisés dans cadre de la production bio).</a:t>
            </a:r>
          </a:p>
        </p:txBody>
      </p:sp>
      <p:sp>
        <p:nvSpPr>
          <p:cNvPr id="5" name="ZoneTexte 4">
            <a:extLst>
              <a:ext uri="{FF2B5EF4-FFF2-40B4-BE49-F238E27FC236}">
                <a16:creationId xmlns:a16="http://schemas.microsoft.com/office/drawing/2014/main" id="{44C91259-ECC5-477D-86A3-32232FD4BD2B}"/>
              </a:ext>
            </a:extLst>
          </p:cNvPr>
          <p:cNvSpPr txBox="1"/>
          <p:nvPr/>
        </p:nvSpPr>
        <p:spPr>
          <a:xfrm>
            <a:off x="154416" y="4873277"/>
            <a:ext cx="11875548" cy="1938992"/>
          </a:xfrm>
          <a:prstGeom prst="rect">
            <a:avLst/>
          </a:prstGeom>
          <a:noFill/>
        </p:spPr>
        <p:txBody>
          <a:bodyPr wrap="square" rtlCol="0">
            <a:spAutoFit/>
          </a:bodyPr>
          <a:lstStyle/>
          <a:p>
            <a:pPr algn="just"/>
            <a:r>
              <a:rPr lang="fr-FR" sz="2400" dirty="0">
                <a:solidFill>
                  <a:srgbClr val="FF0000"/>
                </a:solidFill>
              </a:rPr>
              <a:t>La période de conversion de 2/3 ans, durant laquelle l’agriculture voit ses rendements diminués, nécessite pour l’agriculteur une bonne trésorerie ou une aide l’état et une bonne étude en amont de son projet (car il peut y avoir des échecs dans la reconversion, s’il a une mauvaise compréhension et fait une mauvaise application des nouvelles techniques culturales, provoquant, par exemple, un mauvais contrôle des adventices etc.).</a:t>
            </a:r>
          </a:p>
        </p:txBody>
      </p:sp>
      <p:sp>
        <p:nvSpPr>
          <p:cNvPr id="6" name="Rectangle 5">
            <a:extLst>
              <a:ext uri="{FF2B5EF4-FFF2-40B4-BE49-F238E27FC236}">
                <a16:creationId xmlns:a16="http://schemas.microsoft.com/office/drawing/2014/main" id="{06A11303-A095-4C2C-BF03-B9DF4E290F09}"/>
              </a:ext>
            </a:extLst>
          </p:cNvPr>
          <p:cNvSpPr/>
          <p:nvPr/>
        </p:nvSpPr>
        <p:spPr>
          <a:xfrm>
            <a:off x="154416" y="4520335"/>
            <a:ext cx="9789459" cy="276999"/>
          </a:xfrm>
          <a:prstGeom prst="rect">
            <a:avLst/>
          </a:prstGeom>
        </p:spPr>
        <p:txBody>
          <a:bodyPr wrap="square">
            <a:spAutoFit/>
          </a:bodyPr>
          <a:lstStyle/>
          <a:p>
            <a:pPr lvl="0"/>
            <a:r>
              <a:rPr lang="fr-FR" sz="1200" dirty="0">
                <a:solidFill>
                  <a:srgbClr val="191717"/>
                </a:solidFill>
                <a:latin typeface="Oxygen"/>
              </a:rPr>
              <a:t>Source : A</a:t>
            </a:r>
            <a:r>
              <a:rPr lang="fr-FR" sz="1200" dirty="0">
                <a:solidFill>
                  <a:prstClr val="black"/>
                </a:solidFill>
              </a:rPr>
              <a:t>limentation bio et ses enjeux, par </a:t>
            </a:r>
            <a:r>
              <a:rPr lang="fr-FR" sz="1200" dirty="0">
                <a:solidFill>
                  <a:prstClr val="black"/>
                </a:solidFill>
                <a:hlinkClick r:id="rId2"/>
              </a:rPr>
              <a:t>Marcellin Leclere</a:t>
            </a:r>
            <a:r>
              <a:rPr lang="fr-FR" sz="1200" dirty="0">
                <a:solidFill>
                  <a:prstClr val="black"/>
                </a:solidFill>
              </a:rPr>
              <a:t>, avril 2011, </a:t>
            </a:r>
            <a:r>
              <a:rPr lang="fr-FR" sz="1200" dirty="0">
                <a:solidFill>
                  <a:prstClr val="black"/>
                </a:solidFill>
                <a:hlinkClick r:id="rId3"/>
              </a:rPr>
              <a:t>http://slideplayer.fr/slide/485885/</a:t>
            </a:r>
            <a:r>
              <a:rPr lang="fr-FR" sz="1200" dirty="0">
                <a:solidFill>
                  <a:prstClr val="black"/>
                </a:solidFill>
              </a:rPr>
              <a:t> </a:t>
            </a:r>
          </a:p>
        </p:txBody>
      </p:sp>
      <p:sp>
        <p:nvSpPr>
          <p:cNvPr id="7" name="Rectangle 6">
            <a:extLst>
              <a:ext uri="{FF2B5EF4-FFF2-40B4-BE49-F238E27FC236}">
                <a16:creationId xmlns:a16="http://schemas.microsoft.com/office/drawing/2014/main" id="{0783E675-ACBB-4A76-A119-EBF7D7E11118}"/>
              </a:ext>
            </a:extLst>
          </p:cNvPr>
          <p:cNvSpPr/>
          <p:nvPr/>
        </p:nvSpPr>
        <p:spPr>
          <a:xfrm>
            <a:off x="199015" y="185001"/>
            <a:ext cx="2836546" cy="461665"/>
          </a:xfrm>
          <a:prstGeom prst="rect">
            <a:avLst/>
          </a:prstGeom>
        </p:spPr>
        <p:txBody>
          <a:bodyPr wrap="none">
            <a:spAutoFit/>
          </a:bodyPr>
          <a:lstStyle/>
          <a:p>
            <a:pPr lvl="0"/>
            <a:r>
              <a:rPr lang="fr-FR" sz="2400" b="1" dirty="0">
                <a:solidFill>
                  <a:srgbClr val="008000"/>
                </a:solidFill>
              </a:rPr>
              <a:t>16. Conversion à l’AB</a:t>
            </a:r>
          </a:p>
        </p:txBody>
      </p:sp>
    </p:spTree>
    <p:extLst>
      <p:ext uri="{BB962C8B-B14F-4D97-AF65-F5344CB8AC3E}">
        <p14:creationId xmlns:p14="http://schemas.microsoft.com/office/powerpoint/2010/main" val="399347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BDF98EF-DE60-4DBD-9216-9AD6942AF4F0}"/>
              </a:ext>
            </a:extLst>
          </p:cNvPr>
          <p:cNvSpPr>
            <a:spLocks noGrp="1"/>
          </p:cNvSpPr>
          <p:nvPr>
            <p:ph type="ftr" sz="quarter" idx="11"/>
          </p:nvPr>
        </p:nvSpPr>
        <p:spPr>
          <a:xfrm>
            <a:off x="5959737" y="6492875"/>
            <a:ext cx="2580938"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4F00CFCA-9E4C-4968-A6B6-6C1EF7F4B270}"/>
              </a:ext>
            </a:extLst>
          </p:cNvPr>
          <p:cNvSpPr>
            <a:spLocks noGrp="1"/>
          </p:cNvSpPr>
          <p:nvPr>
            <p:ph type="sldNum" sz="quarter" idx="12"/>
          </p:nvPr>
        </p:nvSpPr>
        <p:spPr>
          <a:xfrm>
            <a:off x="11499924" y="6397643"/>
            <a:ext cx="456304" cy="365125"/>
          </a:xfrm>
        </p:spPr>
        <p:txBody>
          <a:bodyPr/>
          <a:lstStyle/>
          <a:p>
            <a:fld id="{35EDA842-B766-4C63-B8B3-538762B3ED5C}" type="slidenum">
              <a:rPr lang="fr-FR" smtClean="0"/>
              <a:t>69</a:t>
            </a:fld>
            <a:endParaRPr lang="fr-FR" dirty="0"/>
          </a:p>
        </p:txBody>
      </p:sp>
      <p:sp>
        <p:nvSpPr>
          <p:cNvPr id="4" name="Text Box 5">
            <a:extLst>
              <a:ext uri="{FF2B5EF4-FFF2-40B4-BE49-F238E27FC236}">
                <a16:creationId xmlns:a16="http://schemas.microsoft.com/office/drawing/2014/main" id="{F1B0C352-6D40-4FEB-8183-A43ED0392DD2}"/>
              </a:ext>
            </a:extLst>
          </p:cNvPr>
          <p:cNvSpPr txBox="1">
            <a:spLocks noChangeArrowheads="1"/>
          </p:cNvSpPr>
          <p:nvPr/>
        </p:nvSpPr>
        <p:spPr bwMode="auto">
          <a:xfrm>
            <a:off x="182879" y="225911"/>
            <a:ext cx="1166128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u="sng" dirty="0">
                <a:solidFill>
                  <a:srgbClr val="008000"/>
                </a:solidFill>
              </a:rPr>
              <a:t>Les facteurs directs contribuant à améliorer la fertilité des sols</a:t>
            </a:r>
            <a:endParaRPr lang="fr-FR" altLang="fr-FR" sz="2000" dirty="0">
              <a:solidFill>
                <a:srgbClr val="008000"/>
              </a:solidFill>
            </a:endParaRPr>
          </a:p>
          <a:p>
            <a:pPr eaLnBrk="1" hangingPunct="1">
              <a:spcBef>
                <a:spcPct val="0"/>
              </a:spcBef>
              <a:buFontTx/>
              <a:buNone/>
            </a:pPr>
            <a:endParaRPr lang="fr-FR" altLang="fr-FR" sz="2000" dirty="0">
              <a:solidFill>
                <a:srgbClr val="6600CC"/>
              </a:solidFill>
            </a:endParaRPr>
          </a:p>
          <a:p>
            <a:pPr eaLnBrk="1" hangingPunct="1">
              <a:spcBef>
                <a:spcPct val="0"/>
              </a:spcBef>
            </a:pPr>
            <a:r>
              <a:rPr lang="fr-FR" altLang="fr-FR" sz="2000" dirty="0"/>
              <a:t> L’azote assimilable par la plante (les nitrates) et d’autres sels minéraux (phosphates, potassium, …).</a:t>
            </a:r>
          </a:p>
          <a:p>
            <a:pPr eaLnBrk="1" hangingPunct="1">
              <a:spcBef>
                <a:spcPct val="0"/>
              </a:spcBef>
            </a:pPr>
            <a:r>
              <a:rPr lang="fr-FR" altLang="fr-FR" sz="2000" dirty="0"/>
              <a:t> L’aération du sol en permettant aux racines des plantes de respirer, par exemple, en cassant une croûte superficielle imperméable (comme dans le cas de sols latéritiques).</a:t>
            </a:r>
          </a:p>
          <a:p>
            <a:pPr eaLnBrk="1" hangingPunct="1">
              <a:spcBef>
                <a:spcPct val="0"/>
              </a:spcBef>
              <a:buFontTx/>
              <a:buNone/>
            </a:pPr>
            <a:r>
              <a:rPr lang="fr-FR" altLang="fr-FR" sz="2000" dirty="0"/>
              <a:t>(cf. sous-solage, ).</a:t>
            </a:r>
          </a:p>
          <a:p>
            <a:pPr eaLnBrk="1" hangingPunct="1">
              <a:spcBef>
                <a:spcPct val="0"/>
              </a:spcBef>
              <a:buFontTx/>
              <a:buNone/>
            </a:pPr>
            <a:endParaRPr lang="fr-FR" altLang="fr-FR" sz="2000" dirty="0">
              <a:solidFill>
                <a:srgbClr val="6600CC"/>
              </a:solidFill>
            </a:endParaRPr>
          </a:p>
          <a:p>
            <a:pPr>
              <a:spcBef>
                <a:spcPct val="0"/>
              </a:spcBef>
              <a:buNone/>
            </a:pPr>
            <a:r>
              <a:rPr lang="fr-FR" altLang="fr-FR" sz="2000" b="1" u="sng" dirty="0">
                <a:solidFill>
                  <a:srgbClr val="008000"/>
                </a:solidFill>
              </a:rPr>
              <a:t>Les facteurs indirects (Ce qui contribue à ces facteurs fertilisants)</a:t>
            </a:r>
            <a:endParaRPr lang="fr-FR" altLang="fr-FR" sz="2000" b="1" dirty="0">
              <a:solidFill>
                <a:srgbClr val="008000"/>
              </a:solidFill>
            </a:endParaRPr>
          </a:p>
          <a:p>
            <a:pPr algn="just" eaLnBrk="1" hangingPunct="1">
              <a:spcBef>
                <a:spcPct val="0"/>
              </a:spcBef>
              <a:buFontTx/>
              <a:buNone/>
            </a:pPr>
            <a:r>
              <a:rPr lang="fr-FR" altLang="fr-FR" sz="2000" b="1" dirty="0">
                <a:solidFill>
                  <a:srgbClr val="008000"/>
                </a:solidFill>
              </a:rPr>
              <a:t>Ce qui apporte l’azote et les sels minéraux</a:t>
            </a:r>
            <a:r>
              <a:rPr lang="fr-FR" altLang="fr-FR" sz="2000" dirty="0">
                <a:solidFill>
                  <a:srgbClr val="008000"/>
                </a:solidFill>
              </a:rPr>
              <a:t> : </a:t>
            </a:r>
          </a:p>
          <a:p>
            <a:pPr algn="just" eaLnBrk="1" hangingPunct="1">
              <a:spcBef>
                <a:spcPct val="0"/>
              </a:spcBef>
            </a:pPr>
            <a:r>
              <a:rPr lang="fr-FR" altLang="fr-FR" sz="2000" dirty="0"/>
              <a:t> Les plantes productrices d’azote _ en général les légumineuses _ et les déchets de plantes ou d’animaux, les copeaux de bois, les branches broyées et fragmentées. </a:t>
            </a:r>
          </a:p>
          <a:p>
            <a:pPr algn="just" eaLnBrk="1" hangingPunct="1">
              <a:spcBef>
                <a:spcPct val="0"/>
              </a:spcBef>
            </a:pPr>
            <a:r>
              <a:rPr lang="fr-FR" altLang="fr-FR" sz="2000" dirty="0"/>
              <a:t> Certains arbres remontent les sels minéraux enfouis profondément, jusqu’au niveau du sol (comme les acacias …).</a:t>
            </a:r>
          </a:p>
          <a:p>
            <a:pPr algn="just" eaLnBrk="1" hangingPunct="1">
              <a:spcBef>
                <a:spcPct val="0"/>
              </a:spcBef>
              <a:buFontTx/>
              <a:buNone/>
            </a:pPr>
            <a:r>
              <a:rPr lang="fr-FR" altLang="fr-FR" sz="2000" b="1" dirty="0"/>
              <a:t>Les « Décomposeurs » du sol ou/et qui oxydent les composés organiques : </a:t>
            </a:r>
          </a:p>
          <a:p>
            <a:pPr algn="just">
              <a:spcBef>
                <a:spcPct val="0"/>
              </a:spcBef>
            </a:pPr>
            <a:r>
              <a:rPr lang="fr-FR" altLang="fr-FR" sz="2000" dirty="0"/>
              <a:t> microfaune (acariens, collemboles, larves, rotifères, nématodes utiles etc.), bactéries utiles.</a:t>
            </a:r>
          </a:p>
          <a:p>
            <a:pPr algn="just" eaLnBrk="1" hangingPunct="1">
              <a:spcBef>
                <a:spcPct val="0"/>
              </a:spcBef>
              <a:buFontTx/>
              <a:buNone/>
            </a:pPr>
            <a:r>
              <a:rPr lang="fr-FR" altLang="fr-FR" sz="2000" b="1" dirty="0"/>
              <a:t>Ce qui aère le sol [rend son sol plus léger] et permet son drainage</a:t>
            </a:r>
            <a:r>
              <a:rPr lang="fr-FR" altLang="fr-FR" sz="2000" dirty="0"/>
              <a:t> : </a:t>
            </a:r>
          </a:p>
          <a:p>
            <a:pPr algn="just" eaLnBrk="1" hangingPunct="1">
              <a:spcBef>
                <a:spcPct val="0"/>
              </a:spcBef>
            </a:pPr>
            <a:r>
              <a:rPr lang="fr-FR" altLang="fr-FR" sz="2000" dirty="0"/>
              <a:t> Les vers de terre (lombrics), …</a:t>
            </a:r>
          </a:p>
          <a:p>
            <a:pPr algn="just" eaLnBrk="1" hangingPunct="1">
              <a:spcBef>
                <a:spcPct val="0"/>
              </a:spcBef>
              <a:buFontTx/>
              <a:buNone/>
            </a:pPr>
            <a:r>
              <a:rPr lang="fr-FR" altLang="fr-FR" sz="2000" b="1" dirty="0"/>
              <a:t>Ce qui facilite l’assimilation de l’azote</a:t>
            </a:r>
            <a:r>
              <a:rPr lang="fr-FR" altLang="fr-FR" sz="2000" dirty="0"/>
              <a:t> :</a:t>
            </a:r>
          </a:p>
          <a:p>
            <a:pPr algn="just" eaLnBrk="1" hangingPunct="1">
              <a:spcBef>
                <a:spcPct val="0"/>
              </a:spcBef>
            </a:pPr>
            <a:r>
              <a:rPr lang="fr-FR" altLang="fr-FR" sz="2000" dirty="0"/>
              <a:t> Certains champignons symbiotiques utiles (mycorhizes se liant aux racines etc.).</a:t>
            </a:r>
          </a:p>
        </p:txBody>
      </p:sp>
    </p:spTree>
    <p:extLst>
      <p:ext uri="{BB962C8B-B14F-4D97-AF65-F5344CB8AC3E}">
        <p14:creationId xmlns:p14="http://schemas.microsoft.com/office/powerpoint/2010/main" val="286391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3C210A3-934F-421C-BB03-3E21BE2DE7B1}"/>
              </a:ext>
            </a:extLst>
          </p:cNvPr>
          <p:cNvSpPr>
            <a:spLocks noGrp="1"/>
          </p:cNvSpPr>
          <p:nvPr>
            <p:ph type="ftr" sz="quarter" idx="11"/>
          </p:nvPr>
        </p:nvSpPr>
        <p:spPr>
          <a:xfrm>
            <a:off x="5464885" y="6529892"/>
            <a:ext cx="2785334" cy="332984"/>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9D442F59-E0A4-474B-A9AF-A5D6FF55FAF7}"/>
              </a:ext>
            </a:extLst>
          </p:cNvPr>
          <p:cNvSpPr>
            <a:spLocks noGrp="1"/>
          </p:cNvSpPr>
          <p:nvPr>
            <p:ph type="sldNum" sz="quarter" idx="12"/>
          </p:nvPr>
        </p:nvSpPr>
        <p:spPr>
          <a:xfrm>
            <a:off x="11625131" y="268942"/>
            <a:ext cx="370242" cy="333620"/>
          </a:xfrm>
        </p:spPr>
        <p:txBody>
          <a:bodyPr/>
          <a:lstStyle/>
          <a:p>
            <a:fld id="{35EDA842-B766-4C63-B8B3-538762B3ED5C}" type="slidenum">
              <a:rPr lang="fr-FR" smtClean="0"/>
              <a:t>7</a:t>
            </a:fld>
            <a:endParaRPr lang="fr-FR"/>
          </a:p>
        </p:txBody>
      </p:sp>
      <p:sp>
        <p:nvSpPr>
          <p:cNvPr id="4" name="Rectangle 3">
            <a:extLst>
              <a:ext uri="{FF2B5EF4-FFF2-40B4-BE49-F238E27FC236}">
                <a16:creationId xmlns:a16="http://schemas.microsoft.com/office/drawing/2014/main" id="{836C9C4E-C596-419D-AD2C-D5EFF7BE6EEB}"/>
              </a:ext>
            </a:extLst>
          </p:cNvPr>
          <p:cNvSpPr/>
          <p:nvPr/>
        </p:nvSpPr>
        <p:spPr>
          <a:xfrm>
            <a:off x="222621" y="148759"/>
            <a:ext cx="11587631" cy="5324535"/>
          </a:xfrm>
          <a:prstGeom prst="rect">
            <a:avLst/>
          </a:prstGeom>
        </p:spPr>
        <p:txBody>
          <a:bodyPr wrap="square">
            <a:spAutoFit/>
          </a:bodyPr>
          <a:lstStyle/>
          <a:p>
            <a:pPr algn="just">
              <a:spcBef>
                <a:spcPct val="0"/>
              </a:spcBef>
            </a:pPr>
            <a:r>
              <a:rPr lang="fr-FR" altLang="fr-FR" sz="2000" b="1" dirty="0">
                <a:solidFill>
                  <a:srgbClr val="C00000"/>
                </a:solidFill>
                <a:latin typeface="Arial" panose="020B0604020202020204" pitchFamily="34" charset="0"/>
              </a:rPr>
              <a:t>Inconvénients des phytosanitaires (suite)</a:t>
            </a:r>
          </a:p>
          <a:p>
            <a:pPr algn="just">
              <a:spcBef>
                <a:spcPct val="0"/>
              </a:spcBef>
            </a:pPr>
            <a:endParaRPr lang="fr-FR" altLang="fr-FR" sz="2000" b="1" dirty="0">
              <a:solidFill>
                <a:srgbClr val="C00000"/>
              </a:solidFill>
              <a:latin typeface="Arial" panose="020B0604020202020204" pitchFamily="34" charset="0"/>
            </a:endParaRPr>
          </a:p>
          <a:p>
            <a:pPr marL="285750" indent="-285750" algn="just">
              <a:spcBef>
                <a:spcPct val="0"/>
              </a:spcBef>
              <a:buFont typeface="Arial" panose="020B0604020202020204" pitchFamily="34" charset="0"/>
              <a:buChar char="•"/>
            </a:pPr>
            <a:r>
              <a:rPr lang="fr-FR" altLang="fr-FR" sz="2000" b="1" dirty="0">
                <a:solidFill>
                  <a:srgbClr val="C00000"/>
                </a:solidFill>
                <a:latin typeface="Arial" panose="020B0604020202020204" pitchFamily="34" charset="0"/>
              </a:rPr>
              <a:t>Développement de résistances (par les adventices)</a:t>
            </a:r>
          </a:p>
          <a:p>
            <a:pPr algn="just">
              <a:spcBef>
                <a:spcPct val="0"/>
              </a:spcBef>
            </a:pPr>
            <a:endParaRPr lang="fr-FR" altLang="fr-FR" sz="2000" dirty="0">
              <a:solidFill>
                <a:srgbClr val="C00000"/>
              </a:solidFill>
              <a:latin typeface="Arial" panose="020B0604020202020204" pitchFamily="34" charset="0"/>
            </a:endParaRPr>
          </a:p>
          <a:p>
            <a:pPr algn="just">
              <a:spcBef>
                <a:spcPct val="0"/>
              </a:spcBef>
            </a:pPr>
            <a:r>
              <a:rPr lang="fr-FR" altLang="fr-FR" sz="2000" dirty="0">
                <a:solidFill>
                  <a:srgbClr val="C00000"/>
                </a:solidFill>
                <a:latin typeface="Arial" panose="020B0604020202020204" pitchFamily="34" charset="0"/>
              </a:rPr>
              <a:t>La culture majoritaire de soja</a:t>
            </a:r>
            <a:r>
              <a:rPr lang="fr-FR" altLang="fr-FR" sz="2000" dirty="0">
                <a:latin typeface="Arial" panose="020B0604020202020204" pitchFamily="34" charset="0"/>
              </a:rPr>
              <a:t> </a:t>
            </a:r>
            <a:r>
              <a:rPr lang="fr-FR" altLang="fr-FR" sz="2000" dirty="0">
                <a:latin typeface="Arial" panose="020B0604020202020204" pitchFamily="34" charset="0"/>
                <a:hlinkClick r:id="rId2" tooltip="Organisme génétiquement modifié"/>
              </a:rPr>
              <a:t>OGM</a:t>
            </a:r>
            <a:r>
              <a:rPr lang="fr-FR" altLang="fr-FR" sz="2000" dirty="0">
                <a:latin typeface="Arial" panose="020B0604020202020204" pitchFamily="34" charset="0"/>
              </a:rPr>
              <a:t> </a:t>
            </a:r>
            <a:r>
              <a:rPr lang="fr-FR" altLang="fr-FR" sz="2000" dirty="0">
                <a:solidFill>
                  <a:srgbClr val="C00000"/>
                </a:solidFill>
                <a:latin typeface="Arial" panose="020B0604020202020204" pitchFamily="34" charset="0"/>
              </a:rPr>
              <a:t>résistant au </a:t>
            </a:r>
            <a:r>
              <a:rPr lang="fr-FR" altLang="fr-FR" sz="2000" b="1" dirty="0">
                <a:solidFill>
                  <a:srgbClr val="C00000"/>
                </a:solidFill>
                <a:latin typeface="Arial" panose="020B0604020202020204" pitchFamily="34" charset="0"/>
              </a:rPr>
              <a:t>glyphosate</a:t>
            </a:r>
            <a:r>
              <a:rPr lang="fr-FR" altLang="fr-FR" sz="2000" dirty="0">
                <a:solidFill>
                  <a:srgbClr val="C00000"/>
                </a:solidFill>
                <a:latin typeface="Arial" panose="020B0604020202020204" pitchFamily="34" charset="0"/>
              </a:rPr>
              <a:t> en</a:t>
            </a:r>
            <a:r>
              <a:rPr lang="fr-FR" altLang="fr-FR" sz="2000" dirty="0">
                <a:latin typeface="Arial" panose="020B0604020202020204" pitchFamily="34" charset="0"/>
              </a:rPr>
              <a:t> </a:t>
            </a:r>
            <a:r>
              <a:rPr lang="fr-FR" altLang="fr-FR" sz="2000" dirty="0">
                <a:latin typeface="Arial" panose="020B0604020202020204" pitchFamily="34" charset="0"/>
                <a:hlinkClick r:id="rId3" tooltip="Argentine"/>
              </a:rPr>
              <a:t>Argentine</a:t>
            </a:r>
            <a:r>
              <a:rPr lang="fr-FR" altLang="fr-FR" sz="2000" dirty="0">
                <a:latin typeface="Arial" panose="020B0604020202020204" pitchFamily="34" charset="0"/>
              </a:rPr>
              <a:t> </a:t>
            </a:r>
            <a:r>
              <a:rPr lang="fr-FR" altLang="fr-FR" sz="2000" dirty="0">
                <a:solidFill>
                  <a:srgbClr val="C00000"/>
                </a:solidFill>
                <a:latin typeface="Arial" panose="020B0604020202020204" pitchFamily="34" charset="0"/>
              </a:rPr>
              <a:t>et au Brésil a entraîné une utilisation massive de ce désherbant, en substitution d'autres produits. Des résistances sont apparues, amenant à l'utilisation de doses de plus en plus importantes et à des mélanges avec du</a:t>
            </a:r>
            <a:r>
              <a:rPr lang="fr-FR" altLang="fr-FR" sz="2000" dirty="0">
                <a:latin typeface="Arial" panose="020B0604020202020204" pitchFamily="34" charset="0"/>
              </a:rPr>
              <a:t> </a:t>
            </a:r>
            <a:r>
              <a:rPr lang="fr-FR" altLang="fr-FR" sz="2000" dirty="0">
                <a:latin typeface="Arial" panose="020B0604020202020204" pitchFamily="34" charset="0"/>
                <a:hlinkClick r:id="rId4" tooltip="Paraquat"/>
              </a:rPr>
              <a:t>paraquat</a:t>
            </a:r>
            <a:r>
              <a:rPr lang="fr-FR" altLang="fr-FR" sz="2000" dirty="0">
                <a:latin typeface="Arial" panose="020B0604020202020204" pitchFamily="34" charset="0"/>
              </a:rPr>
              <a:t>.</a:t>
            </a:r>
          </a:p>
          <a:p>
            <a:pPr algn="just">
              <a:spcBef>
                <a:spcPct val="0"/>
              </a:spcBef>
            </a:pPr>
            <a:r>
              <a:rPr lang="fr-FR" altLang="fr-FR" sz="2000" dirty="0">
                <a:solidFill>
                  <a:srgbClr val="C00000"/>
                </a:solidFill>
                <a:latin typeface="Arial" panose="020B0604020202020204" pitchFamily="34" charset="0"/>
              </a:rPr>
              <a:t>Les sols morts (sols viticoles, trottoir désherbé) n'ont plus de richesse bactérienne et sont quasiment incapable de dégrader le </a:t>
            </a:r>
            <a:r>
              <a:rPr lang="fr-FR" altLang="fr-FR" sz="2000" b="1" dirty="0">
                <a:solidFill>
                  <a:srgbClr val="C00000"/>
                </a:solidFill>
                <a:latin typeface="Arial" panose="020B0604020202020204" pitchFamily="34" charset="0"/>
              </a:rPr>
              <a:t>glyphosate (!).</a:t>
            </a:r>
            <a:endParaRPr lang="fr-FR" altLang="fr-FR" sz="2000" dirty="0">
              <a:solidFill>
                <a:srgbClr val="C00000"/>
              </a:solidFill>
              <a:latin typeface="Arial" panose="020B0604020202020204" pitchFamily="34" charset="0"/>
            </a:endParaRPr>
          </a:p>
          <a:p>
            <a:pPr algn="just">
              <a:spcBef>
                <a:spcPct val="0"/>
              </a:spcBef>
            </a:pPr>
            <a:endParaRPr lang="fr-FR" altLang="fr-FR" sz="2000" dirty="0">
              <a:solidFill>
                <a:srgbClr val="C00000"/>
              </a:solidFill>
              <a:latin typeface="Arial" panose="020B0604020202020204" pitchFamily="34" charset="0"/>
            </a:endParaRPr>
          </a:p>
          <a:p>
            <a:pPr algn="just">
              <a:spcBef>
                <a:spcPct val="0"/>
              </a:spcBef>
            </a:pPr>
            <a:r>
              <a:rPr lang="fr-FR" altLang="fr-FR" sz="2000" dirty="0">
                <a:solidFill>
                  <a:srgbClr val="C00000"/>
                </a:solidFill>
                <a:latin typeface="Arial" panose="020B0604020202020204" pitchFamily="34" charset="0"/>
              </a:rPr>
              <a:t>Aux USA, en 2007, sept </a:t>
            </a:r>
            <a:r>
              <a:rPr lang="fr-FR" altLang="fr-FR" sz="2000" dirty="0">
                <a:solidFill>
                  <a:srgbClr val="C00000"/>
                </a:solidFill>
                <a:latin typeface="Arial" panose="020B0604020202020204" pitchFamily="34" charset="0"/>
                <a:hlinkClick r:id="rId5" tooltip="Adventice"/>
              </a:rPr>
              <a:t>adventices</a:t>
            </a:r>
            <a:r>
              <a:rPr lang="fr-FR" altLang="fr-FR" sz="2000" dirty="0">
                <a:solidFill>
                  <a:srgbClr val="C00000"/>
                </a:solidFill>
                <a:latin typeface="Arial" panose="020B0604020202020204" pitchFamily="34" charset="0"/>
              </a:rPr>
              <a:t> ont produit des souches résistantes à ce </a:t>
            </a:r>
            <a:r>
              <a:rPr lang="fr-FR" altLang="fr-FR" sz="2000" dirty="0">
                <a:solidFill>
                  <a:srgbClr val="C00000"/>
                </a:solidFill>
                <a:latin typeface="Arial" panose="020B0604020202020204" pitchFamily="34" charset="0"/>
                <a:hlinkClick r:id="rId6" tooltip="Pesticide"/>
              </a:rPr>
              <a:t>pesticide</a:t>
            </a:r>
            <a:r>
              <a:rPr lang="fr-FR" altLang="fr-FR" sz="2000" dirty="0">
                <a:solidFill>
                  <a:srgbClr val="C00000"/>
                </a:solidFill>
                <a:latin typeface="Arial" panose="020B0604020202020204" pitchFamily="34" charset="0"/>
              </a:rPr>
              <a:t>, dont </a:t>
            </a:r>
            <a:r>
              <a:rPr lang="fr-FR" altLang="fr-FR" sz="2000" i="1" dirty="0" err="1">
                <a:solidFill>
                  <a:srgbClr val="C00000"/>
                </a:solidFill>
                <a:latin typeface="Arial" panose="020B0604020202020204" pitchFamily="34" charset="0"/>
                <a:hlinkClick r:id="rId7" tooltip="Ambrosia trifida"/>
              </a:rPr>
              <a:t>Ambrosia</a:t>
            </a:r>
            <a:r>
              <a:rPr lang="fr-FR" altLang="fr-FR" sz="2000" i="1" dirty="0">
                <a:solidFill>
                  <a:srgbClr val="C00000"/>
                </a:solidFill>
                <a:latin typeface="Arial" panose="020B0604020202020204" pitchFamily="34" charset="0"/>
                <a:hlinkClick r:id="rId7" tooltip="Ambrosia trifida"/>
              </a:rPr>
              <a:t> </a:t>
            </a:r>
            <a:r>
              <a:rPr lang="fr-FR" altLang="fr-FR" sz="2000" i="1" dirty="0" err="1">
                <a:solidFill>
                  <a:srgbClr val="C00000"/>
                </a:solidFill>
                <a:latin typeface="Arial" panose="020B0604020202020204" pitchFamily="34" charset="0"/>
                <a:hlinkClick r:id="rId7" tooltip="Ambrosia trifida"/>
              </a:rPr>
              <a:t>trifida</a:t>
            </a:r>
            <a:r>
              <a:rPr lang="fr-FR" altLang="fr-FR" sz="2000" dirty="0">
                <a:solidFill>
                  <a:srgbClr val="C00000"/>
                </a:solidFill>
                <a:latin typeface="Arial" panose="020B0604020202020204" pitchFamily="34" charset="0"/>
              </a:rPr>
              <a:t> (l'Ambroisie trifide ou Grande Herbe à poux), occasionnant jusqu'à 70 % de diminution de rendement.</a:t>
            </a:r>
          </a:p>
          <a:p>
            <a:pPr algn="just">
              <a:spcBef>
                <a:spcPct val="0"/>
              </a:spcBef>
            </a:pPr>
            <a:r>
              <a:rPr lang="fr-FR" altLang="fr-FR" sz="2000" dirty="0">
                <a:solidFill>
                  <a:srgbClr val="C00000"/>
                </a:solidFill>
                <a:latin typeface="Arial" panose="020B0604020202020204" pitchFamily="34" charset="0"/>
              </a:rPr>
              <a:t>En France, l'</a:t>
            </a:r>
            <a:r>
              <a:rPr lang="fr-FR" altLang="fr-FR" sz="2000" dirty="0">
                <a:solidFill>
                  <a:srgbClr val="C00000"/>
                </a:solidFill>
                <a:latin typeface="Arial" panose="020B0604020202020204" pitchFamily="34" charset="0"/>
                <a:hlinkClick r:id="rId8" tooltip="INRA"/>
              </a:rPr>
              <a:t>INRA</a:t>
            </a:r>
            <a:r>
              <a:rPr lang="fr-FR" altLang="fr-FR" sz="2000" dirty="0">
                <a:solidFill>
                  <a:srgbClr val="C00000"/>
                </a:solidFill>
                <a:latin typeface="Arial" panose="020B0604020202020204" pitchFamily="34" charset="0"/>
              </a:rPr>
              <a:t> de </a:t>
            </a:r>
            <a:r>
              <a:rPr lang="fr-FR" altLang="fr-FR" sz="2000" dirty="0">
                <a:solidFill>
                  <a:srgbClr val="C00000"/>
                </a:solidFill>
                <a:latin typeface="Arial" panose="020B0604020202020204" pitchFamily="34" charset="0"/>
                <a:hlinkClick r:id="rId9" tooltip="Dijon"/>
              </a:rPr>
              <a:t>Dijon</a:t>
            </a:r>
            <a:r>
              <a:rPr lang="fr-FR" altLang="fr-FR" sz="2000" dirty="0">
                <a:solidFill>
                  <a:srgbClr val="C00000"/>
                </a:solidFill>
                <a:latin typeface="Arial" panose="020B0604020202020204" pitchFamily="34" charset="0"/>
              </a:rPr>
              <a:t> a confirmé en 2007 un premier cas de résistance au glyphosate d'une espèce végétale : l'</a:t>
            </a:r>
            <a:r>
              <a:rPr lang="fr-FR" altLang="fr-FR" sz="2000" dirty="0">
                <a:solidFill>
                  <a:srgbClr val="C00000"/>
                </a:solidFill>
                <a:latin typeface="Arial" panose="020B0604020202020204" pitchFamily="34" charset="0"/>
                <a:hlinkClick r:id="rId10" tooltip="Ivraie raide"/>
              </a:rPr>
              <a:t>ivraie raide</a:t>
            </a:r>
            <a:r>
              <a:rPr lang="fr-FR" altLang="fr-FR" sz="2000" dirty="0">
                <a:solidFill>
                  <a:srgbClr val="C00000"/>
                </a:solidFill>
                <a:latin typeface="Arial" panose="020B0604020202020204" pitchFamily="34" charset="0"/>
              </a:rPr>
              <a:t> (</a:t>
            </a:r>
            <a:r>
              <a:rPr lang="fr-FR" altLang="fr-FR" sz="2000" i="1" dirty="0" err="1">
                <a:solidFill>
                  <a:srgbClr val="C00000"/>
                </a:solidFill>
                <a:latin typeface="Arial" panose="020B0604020202020204" pitchFamily="34" charset="0"/>
              </a:rPr>
              <a:t>Lolium</a:t>
            </a:r>
            <a:r>
              <a:rPr lang="fr-FR" altLang="fr-FR" sz="2000" i="1" dirty="0">
                <a:solidFill>
                  <a:srgbClr val="C00000"/>
                </a:solidFill>
                <a:latin typeface="Arial" panose="020B0604020202020204" pitchFamily="34" charset="0"/>
              </a:rPr>
              <a:t> </a:t>
            </a:r>
            <a:r>
              <a:rPr lang="fr-FR" altLang="fr-FR" sz="2000" i="1" dirty="0" err="1">
                <a:solidFill>
                  <a:srgbClr val="C00000"/>
                </a:solidFill>
                <a:latin typeface="Arial" panose="020B0604020202020204" pitchFamily="34" charset="0"/>
              </a:rPr>
              <a:t>rigidum</a:t>
            </a:r>
            <a:r>
              <a:rPr lang="fr-FR" altLang="fr-FR" sz="2000" dirty="0">
                <a:solidFill>
                  <a:srgbClr val="C00000"/>
                </a:solidFill>
                <a:latin typeface="Arial" panose="020B0604020202020204" pitchFamily="34" charset="0"/>
              </a:rPr>
              <a:t>). Les agriculteurs la gère par des rotations et des alternances de molécules;</a:t>
            </a:r>
          </a:p>
        </p:txBody>
      </p:sp>
      <p:pic>
        <p:nvPicPr>
          <p:cNvPr id="5" name="Image 4" descr="200px-Triclopyr.png">
            <a:extLst>
              <a:ext uri="{FF2B5EF4-FFF2-40B4-BE49-F238E27FC236}">
                <a16:creationId xmlns:a16="http://schemas.microsoft.com/office/drawing/2014/main" id="{4E56AFBD-2A47-4562-88E2-C86FAECDE8D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44376" y="5396549"/>
            <a:ext cx="1905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1743B9D-1710-4C98-B2F1-177BD963D042}"/>
              </a:ext>
            </a:extLst>
          </p:cNvPr>
          <p:cNvSpPr>
            <a:spLocks noChangeArrowheads="1"/>
          </p:cNvSpPr>
          <p:nvPr/>
        </p:nvSpPr>
        <p:spPr bwMode="auto">
          <a:xfrm>
            <a:off x="3279327" y="5489816"/>
            <a:ext cx="281530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C00000"/>
                </a:solidFill>
                <a:latin typeface="Arial" panose="020B0604020202020204" pitchFamily="34" charset="0"/>
              </a:rPr>
              <a:t>← Molécule de </a:t>
            </a:r>
            <a:r>
              <a:rPr lang="fr-FR" altLang="fr-FR" sz="1200" dirty="0" err="1">
                <a:solidFill>
                  <a:srgbClr val="C00000"/>
                </a:solidFill>
                <a:latin typeface="Arial" panose="020B0604020202020204" pitchFamily="34" charset="0"/>
              </a:rPr>
              <a:t>triclopyre</a:t>
            </a:r>
            <a:endParaRPr lang="fr-FR" altLang="fr-FR" sz="1200" dirty="0">
              <a:solidFill>
                <a:srgbClr val="C00000"/>
              </a:solidFill>
              <a:latin typeface="Arial" panose="020B0604020202020204" pitchFamily="34" charset="0"/>
            </a:endParaRPr>
          </a:p>
          <a:p>
            <a:pPr eaLnBrk="1" hangingPunct="1">
              <a:spcBef>
                <a:spcPct val="0"/>
              </a:spcBef>
              <a:buFontTx/>
              <a:buNone/>
            </a:pPr>
            <a:r>
              <a:rPr lang="fr-FR" altLang="fr-FR" sz="1200" dirty="0">
                <a:solidFill>
                  <a:srgbClr val="C00000"/>
                </a:solidFill>
                <a:latin typeface="Arial" panose="020B0604020202020204" pitchFamily="34" charset="0"/>
              </a:rPr>
              <a:t>[(3,5,6-Trichloro-2-pyridinyl)</a:t>
            </a:r>
            <a:r>
              <a:rPr lang="fr-FR" altLang="fr-FR" sz="1200" dirty="0" err="1">
                <a:solidFill>
                  <a:srgbClr val="C00000"/>
                </a:solidFill>
                <a:latin typeface="Arial" panose="020B0604020202020204" pitchFamily="34" charset="0"/>
              </a:rPr>
              <a:t>oxy</a:t>
            </a:r>
            <a:r>
              <a:rPr lang="fr-FR" altLang="fr-FR" sz="1200" dirty="0">
                <a:solidFill>
                  <a:srgbClr val="C00000"/>
                </a:solidFill>
                <a:latin typeface="Arial" panose="020B0604020202020204" pitchFamily="34" charset="0"/>
              </a:rPr>
              <a:t>]</a:t>
            </a:r>
            <a:r>
              <a:rPr lang="fr-FR" altLang="fr-FR" sz="1200" dirty="0" err="1">
                <a:solidFill>
                  <a:srgbClr val="C00000"/>
                </a:solidFill>
                <a:latin typeface="Arial" panose="020B0604020202020204" pitchFamily="34" charset="0"/>
              </a:rPr>
              <a:t>acetic</a:t>
            </a:r>
            <a:r>
              <a:rPr lang="fr-FR" altLang="fr-FR" sz="1200" dirty="0">
                <a:solidFill>
                  <a:srgbClr val="C00000"/>
                </a:solidFill>
                <a:latin typeface="Arial" panose="020B0604020202020204" pitchFamily="34" charset="0"/>
              </a:rPr>
              <a:t> </a:t>
            </a:r>
            <a:r>
              <a:rPr lang="fr-FR" altLang="fr-FR" sz="1200" dirty="0" err="1">
                <a:solidFill>
                  <a:srgbClr val="C00000"/>
                </a:solidFill>
                <a:latin typeface="Arial" panose="020B0604020202020204" pitchFamily="34" charset="0"/>
              </a:rPr>
              <a:t>acid</a:t>
            </a:r>
            <a:endParaRPr lang="fr-FR" altLang="fr-FR" sz="1200" dirty="0">
              <a:solidFill>
                <a:srgbClr val="C00000"/>
              </a:solidFill>
              <a:latin typeface="Arial" panose="020B0604020202020204" pitchFamily="34" charset="0"/>
            </a:endParaRPr>
          </a:p>
          <a:p>
            <a:pPr eaLnBrk="1" hangingPunct="1">
              <a:spcBef>
                <a:spcPct val="0"/>
              </a:spcBef>
              <a:buFontTx/>
              <a:buNone/>
            </a:pPr>
            <a:r>
              <a:rPr lang="fr-FR" altLang="fr-FR" sz="1000" dirty="0">
                <a:solidFill>
                  <a:srgbClr val="C00000"/>
                </a:solidFill>
                <a:latin typeface="Arial" panose="020B0604020202020204" pitchFamily="34" charset="0"/>
              </a:rPr>
              <a:t>Source : </a:t>
            </a:r>
            <a:r>
              <a:rPr lang="fr-FR" altLang="fr-FR" sz="1000" dirty="0">
                <a:solidFill>
                  <a:srgbClr val="C00000"/>
                </a:solidFill>
                <a:latin typeface="Arial" panose="020B0604020202020204" pitchFamily="34" charset="0"/>
                <a:hlinkClick r:id="rId12"/>
              </a:rPr>
              <a:t>http://en.wikipedia.org/wiki/Triclopyr</a:t>
            </a:r>
            <a:r>
              <a:rPr lang="fr-FR" altLang="fr-FR" sz="1000" dirty="0">
                <a:solidFill>
                  <a:srgbClr val="C00000"/>
                </a:solidFill>
                <a:latin typeface="Arial" panose="020B0604020202020204" pitchFamily="34" charset="0"/>
              </a:rPr>
              <a:t> </a:t>
            </a:r>
          </a:p>
        </p:txBody>
      </p:sp>
      <p:pic>
        <p:nvPicPr>
          <p:cNvPr id="7" name="Image 6" descr="250px-Glyphosate.svg.png">
            <a:extLst>
              <a:ext uri="{FF2B5EF4-FFF2-40B4-BE49-F238E27FC236}">
                <a16:creationId xmlns:a16="http://schemas.microsoft.com/office/drawing/2014/main" id="{122AAAAC-E834-4B8D-BAFA-2EEA12F42E7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39898" y="5399388"/>
            <a:ext cx="2381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E33BF7E-CCD2-464D-A2CD-B3DE0068F2F2}"/>
              </a:ext>
            </a:extLst>
          </p:cNvPr>
          <p:cNvSpPr>
            <a:spLocks noChangeArrowheads="1"/>
          </p:cNvSpPr>
          <p:nvPr/>
        </p:nvSpPr>
        <p:spPr bwMode="auto">
          <a:xfrm>
            <a:off x="5864580" y="5413676"/>
            <a:ext cx="3527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dirty="0">
                <a:solidFill>
                  <a:srgbClr val="C00000"/>
                </a:solidFill>
                <a:latin typeface="Arial" panose="020B0604020202020204" pitchFamily="34" charset="0"/>
              </a:rPr>
              <a:t>Molécule de glyphosate</a:t>
            </a:r>
          </a:p>
          <a:p>
            <a:pPr algn="r" eaLnBrk="1" hangingPunct="1">
              <a:spcBef>
                <a:spcPct val="0"/>
              </a:spcBef>
              <a:buFontTx/>
              <a:buNone/>
            </a:pPr>
            <a:r>
              <a:rPr lang="fr-FR" altLang="fr-FR" sz="1200" dirty="0">
                <a:solidFill>
                  <a:srgbClr val="C00000"/>
                </a:solidFill>
                <a:latin typeface="Arial" panose="020B0604020202020204" pitchFamily="34" charset="0"/>
              </a:rPr>
              <a:t>acide 2-[(</a:t>
            </a:r>
            <a:r>
              <a:rPr lang="fr-FR" altLang="fr-FR" sz="1200" dirty="0" err="1">
                <a:solidFill>
                  <a:srgbClr val="C00000"/>
                </a:solidFill>
                <a:latin typeface="Arial" panose="020B0604020202020204" pitchFamily="34" charset="0"/>
              </a:rPr>
              <a:t>phosphonométhyl</a:t>
            </a:r>
            <a:r>
              <a:rPr lang="fr-FR" altLang="fr-FR" sz="1200" dirty="0">
                <a:solidFill>
                  <a:srgbClr val="C00000"/>
                </a:solidFill>
                <a:latin typeface="Arial" panose="020B0604020202020204" pitchFamily="34" charset="0"/>
              </a:rPr>
              <a:t>)</a:t>
            </a:r>
            <a:r>
              <a:rPr lang="fr-FR" altLang="fr-FR" sz="1200" dirty="0" err="1">
                <a:solidFill>
                  <a:srgbClr val="C00000"/>
                </a:solidFill>
                <a:latin typeface="Arial" panose="020B0604020202020204" pitchFamily="34" charset="0"/>
              </a:rPr>
              <a:t>amino</a:t>
            </a:r>
            <a:r>
              <a:rPr lang="fr-FR" altLang="fr-FR" sz="1200" dirty="0">
                <a:solidFill>
                  <a:srgbClr val="C00000"/>
                </a:solidFill>
                <a:latin typeface="Arial" panose="020B0604020202020204" pitchFamily="34" charset="0"/>
              </a:rPr>
              <a:t>]acétique </a:t>
            </a:r>
            <a:r>
              <a:rPr lang="fr-FR" altLang="fr-FR" sz="1200" dirty="0">
                <a:solidFill>
                  <a:srgbClr val="C00000"/>
                </a:solidFill>
              </a:rPr>
              <a:t>→</a:t>
            </a:r>
            <a:endParaRPr lang="fr-FR" altLang="fr-FR" sz="1200" dirty="0">
              <a:solidFill>
                <a:srgbClr val="C00000"/>
              </a:solidFill>
              <a:latin typeface="Arial" panose="020B0604020202020204" pitchFamily="34" charset="0"/>
            </a:endParaRPr>
          </a:p>
        </p:txBody>
      </p:sp>
    </p:spTree>
    <p:extLst>
      <p:ext uri="{BB962C8B-B14F-4D97-AF65-F5344CB8AC3E}">
        <p14:creationId xmlns:p14="http://schemas.microsoft.com/office/powerpoint/2010/main" val="3719463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F2AC0E8-6814-4D0A-AA06-00CE5964166C}"/>
              </a:ext>
            </a:extLst>
          </p:cNvPr>
          <p:cNvSpPr>
            <a:spLocks noGrp="1"/>
          </p:cNvSpPr>
          <p:nvPr>
            <p:ph type="ftr" sz="quarter" idx="11"/>
          </p:nvPr>
        </p:nvSpPr>
        <p:spPr>
          <a:xfrm>
            <a:off x="6035040" y="6508377"/>
            <a:ext cx="2796092" cy="369720"/>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F36C424F-36A7-414A-9538-C8053CB36864}"/>
              </a:ext>
            </a:extLst>
          </p:cNvPr>
          <p:cNvSpPr>
            <a:spLocks noGrp="1"/>
          </p:cNvSpPr>
          <p:nvPr>
            <p:ph type="sldNum" sz="quarter" idx="12"/>
          </p:nvPr>
        </p:nvSpPr>
        <p:spPr>
          <a:xfrm>
            <a:off x="11413863" y="6321145"/>
            <a:ext cx="499334" cy="374463"/>
          </a:xfrm>
        </p:spPr>
        <p:txBody>
          <a:bodyPr/>
          <a:lstStyle/>
          <a:p>
            <a:fld id="{35EDA842-B766-4C63-B8B3-538762B3ED5C}" type="slidenum">
              <a:rPr lang="fr-FR" smtClean="0"/>
              <a:t>70</a:t>
            </a:fld>
            <a:endParaRPr lang="fr-FR" dirty="0"/>
          </a:p>
        </p:txBody>
      </p:sp>
      <p:sp>
        <p:nvSpPr>
          <p:cNvPr id="4" name="Text Box 5">
            <a:extLst>
              <a:ext uri="{FF2B5EF4-FFF2-40B4-BE49-F238E27FC236}">
                <a16:creationId xmlns:a16="http://schemas.microsoft.com/office/drawing/2014/main" id="{D0F87737-B526-4441-8B4D-A3BA48458848}"/>
              </a:ext>
            </a:extLst>
          </p:cNvPr>
          <p:cNvSpPr txBox="1">
            <a:spLocks noChangeArrowheads="1"/>
          </p:cNvSpPr>
          <p:nvPr/>
        </p:nvSpPr>
        <p:spPr bwMode="auto">
          <a:xfrm>
            <a:off x="68113" y="133070"/>
            <a:ext cx="1184508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u="sng" dirty="0">
                <a:solidFill>
                  <a:srgbClr val="008000"/>
                </a:solidFill>
              </a:rPr>
              <a:t>Les facteurs directs contribuant à améliorer la fertilité des sols (suite)</a:t>
            </a:r>
          </a:p>
          <a:p>
            <a:pPr eaLnBrk="1" hangingPunct="1">
              <a:spcBef>
                <a:spcPct val="0"/>
              </a:spcBef>
              <a:buFontTx/>
              <a:buNone/>
            </a:pPr>
            <a:endParaRPr lang="fr-FR" altLang="fr-FR" sz="2000" dirty="0"/>
          </a:p>
          <a:p>
            <a:pPr algn="just" eaLnBrk="1" hangingPunct="1">
              <a:spcBef>
                <a:spcPct val="0"/>
              </a:spcBef>
              <a:buFont typeface="Symbol" panose="05050102010706020507" pitchFamily="18" charset="2"/>
              <a:buChar char="Þ"/>
            </a:pPr>
            <a:r>
              <a:rPr lang="fr-FR" altLang="fr-FR" sz="2000" dirty="0"/>
              <a:t>Toutes ces techniques essaient de faire appel uniquement à des organismes ou être vivants, sources de nitrate naturel, grâce à l’aide « d’auxiliaires vivants » tels que :</a:t>
            </a:r>
          </a:p>
          <a:p>
            <a:pPr eaLnBrk="1" hangingPunct="1">
              <a:spcBef>
                <a:spcPct val="0"/>
              </a:spcBef>
              <a:buFont typeface="Symbol" panose="05050102010706020507" pitchFamily="18" charset="2"/>
              <a:buNone/>
            </a:pPr>
            <a:endParaRPr lang="fr-FR" altLang="fr-FR" sz="2000" dirty="0"/>
          </a:p>
          <a:p>
            <a:pPr eaLnBrk="1" hangingPunct="1">
              <a:spcBef>
                <a:spcPct val="0"/>
              </a:spcBef>
            </a:pPr>
            <a:r>
              <a:rPr lang="fr-FR" altLang="fr-FR" sz="2000" dirty="0"/>
              <a:t>saprophages ou détritivores (mangeant des débris végétaux et animaux), </a:t>
            </a:r>
          </a:p>
          <a:p>
            <a:pPr eaLnBrk="1" hangingPunct="1">
              <a:spcBef>
                <a:spcPct val="0"/>
              </a:spcBef>
            </a:pPr>
            <a:r>
              <a:rPr lang="fr-FR" altLang="fr-FR" sz="2000" dirty="0"/>
              <a:t>nécrophages (mangeant des cadavres), </a:t>
            </a:r>
          </a:p>
          <a:p>
            <a:pPr eaLnBrk="1" hangingPunct="1">
              <a:spcBef>
                <a:spcPct val="0"/>
              </a:spcBef>
            </a:pPr>
            <a:r>
              <a:rPr lang="fr-FR" altLang="fr-FR" sz="2000" dirty="0"/>
              <a:t>coprophages (mangeant des excréments), </a:t>
            </a:r>
          </a:p>
          <a:p>
            <a:pPr eaLnBrk="1" hangingPunct="1">
              <a:spcBef>
                <a:spcPct val="0"/>
              </a:spcBef>
            </a:pPr>
            <a:r>
              <a:rPr lang="fr-FR" altLang="fr-FR" sz="2000" dirty="0"/>
              <a:t>carnivores (mangeant des animaux vivants).</a:t>
            </a:r>
          </a:p>
        </p:txBody>
      </p:sp>
      <p:pic>
        <p:nvPicPr>
          <p:cNvPr id="5" name="Picture 14" descr="AcariAranea1">
            <a:extLst>
              <a:ext uri="{FF2B5EF4-FFF2-40B4-BE49-F238E27FC236}">
                <a16:creationId xmlns:a16="http://schemas.microsoft.com/office/drawing/2014/main" id="{A746BAE2-5641-4795-976B-436C277BE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20720"/>
            <a:ext cx="15716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D1604123-4362-4F8E-A07A-010BA55AA611}"/>
              </a:ext>
            </a:extLst>
          </p:cNvPr>
          <p:cNvSpPr txBox="1">
            <a:spLocks noChangeArrowheads="1"/>
          </p:cNvSpPr>
          <p:nvPr/>
        </p:nvSpPr>
        <p:spPr bwMode="auto">
          <a:xfrm>
            <a:off x="5715000" y="2920720"/>
            <a:ext cx="1119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dirty="0">
                <a:solidFill>
                  <a:srgbClr val="6600CC"/>
                </a:solidFill>
              </a:rPr>
              <a:t>Acarien du sol :</a:t>
            </a:r>
          </a:p>
          <a:p>
            <a:pPr eaLnBrk="1" hangingPunct="1">
              <a:spcBef>
                <a:spcPct val="0"/>
              </a:spcBef>
              <a:buFontTx/>
              <a:buNone/>
            </a:pPr>
            <a:r>
              <a:rPr lang="fr-FR" altLang="fr-FR" sz="1000" dirty="0" err="1">
                <a:solidFill>
                  <a:srgbClr val="6600CC"/>
                </a:solidFill>
              </a:rPr>
              <a:t>Acari</a:t>
            </a:r>
            <a:r>
              <a:rPr lang="fr-FR" altLang="fr-FR" sz="1000" dirty="0">
                <a:solidFill>
                  <a:srgbClr val="6600CC"/>
                </a:solidFill>
              </a:rPr>
              <a:t> </a:t>
            </a:r>
            <a:r>
              <a:rPr lang="fr-FR" altLang="fr-FR" sz="1000" dirty="0" err="1">
                <a:solidFill>
                  <a:srgbClr val="6600CC"/>
                </a:solidFill>
              </a:rPr>
              <a:t>Aranea</a:t>
            </a:r>
            <a:r>
              <a:rPr lang="fr-FR" altLang="fr-FR" sz="1000" dirty="0">
                <a:solidFill>
                  <a:srgbClr val="6600CC"/>
                </a:solidFill>
              </a:rPr>
              <a:t>  </a:t>
            </a:r>
            <a:r>
              <a:rPr lang="fr-FR" altLang="fr-FR" sz="1000" dirty="0">
                <a:solidFill>
                  <a:srgbClr val="6600CC"/>
                </a:solidFill>
                <a:sym typeface="Symbol" panose="05050102010706020507" pitchFamily="18" charset="2"/>
              </a:rPr>
              <a:t></a:t>
            </a:r>
            <a:endParaRPr lang="fr-FR" altLang="fr-FR" sz="1000" dirty="0">
              <a:solidFill>
                <a:srgbClr val="6600CC"/>
              </a:solidFill>
            </a:endParaRPr>
          </a:p>
        </p:txBody>
      </p:sp>
      <p:pic>
        <p:nvPicPr>
          <p:cNvPr id="7" name="Picture 18" descr="lombrics">
            <a:extLst>
              <a:ext uri="{FF2B5EF4-FFF2-40B4-BE49-F238E27FC236}">
                <a16:creationId xmlns:a16="http://schemas.microsoft.com/office/drawing/2014/main" id="{F7D5B53B-78AB-4D45-92C2-82EF35D76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063595"/>
            <a:ext cx="1422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9">
            <a:extLst>
              <a:ext uri="{FF2B5EF4-FFF2-40B4-BE49-F238E27FC236}">
                <a16:creationId xmlns:a16="http://schemas.microsoft.com/office/drawing/2014/main" id="{2DAFF4A3-4D52-4458-B10B-CC925A77C571}"/>
              </a:ext>
            </a:extLst>
          </p:cNvPr>
          <p:cNvSpPr txBox="1">
            <a:spLocks noChangeArrowheads="1"/>
          </p:cNvSpPr>
          <p:nvPr/>
        </p:nvSpPr>
        <p:spPr bwMode="auto">
          <a:xfrm>
            <a:off x="1071563" y="3277908"/>
            <a:ext cx="1077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000">
                <a:solidFill>
                  <a:srgbClr val="6600CC"/>
                </a:solidFill>
              </a:rPr>
              <a:t>Lombrics :</a:t>
            </a:r>
          </a:p>
          <a:p>
            <a:pPr algn="just" eaLnBrk="1" hangingPunct="1">
              <a:spcBef>
                <a:spcPct val="0"/>
              </a:spcBef>
              <a:buFontTx/>
              <a:buNone/>
            </a:pPr>
            <a:r>
              <a:rPr lang="fr-FR" altLang="fr-FR" sz="1000">
                <a:solidFill>
                  <a:srgbClr val="6600CC"/>
                </a:solidFill>
              </a:rPr>
              <a:t>(vers de terre)</a:t>
            </a:r>
          </a:p>
          <a:p>
            <a:pPr algn="just" eaLnBrk="1" hangingPunct="1">
              <a:spcBef>
                <a:spcPct val="0"/>
              </a:spcBef>
              <a:buFontTx/>
              <a:buNone/>
            </a:pPr>
            <a:r>
              <a:rPr lang="fr-FR" altLang="fr-FR" sz="1000">
                <a:solidFill>
                  <a:srgbClr val="6600CC"/>
                </a:solidFill>
              </a:rPr>
              <a:t>Les laboureurs </a:t>
            </a:r>
          </a:p>
          <a:p>
            <a:pPr algn="just" eaLnBrk="1" hangingPunct="1">
              <a:spcBef>
                <a:spcPct val="0"/>
              </a:spcBef>
              <a:buFontTx/>
              <a:buNone/>
            </a:pPr>
            <a:r>
              <a:rPr lang="fr-FR" altLang="fr-FR" sz="1000">
                <a:solidFill>
                  <a:srgbClr val="6600CC"/>
                </a:solidFill>
              </a:rPr>
              <a:t>de la terre  </a:t>
            </a:r>
            <a:r>
              <a:rPr lang="fr-FR" altLang="fr-FR" sz="1000">
                <a:solidFill>
                  <a:srgbClr val="6600CC"/>
                </a:solidFill>
                <a:sym typeface="Symbol" panose="05050102010706020507" pitchFamily="18" charset="2"/>
              </a:rPr>
              <a:t></a:t>
            </a:r>
            <a:endParaRPr lang="fr-FR" altLang="fr-FR" sz="1000">
              <a:solidFill>
                <a:srgbClr val="6600CC"/>
              </a:solidFill>
              <a:cs typeface="Arial" panose="020B0604020202020204" pitchFamily="34" charset="0"/>
            </a:endParaRPr>
          </a:p>
        </p:txBody>
      </p:sp>
      <p:pic>
        <p:nvPicPr>
          <p:cNvPr id="9" name="Image 10" descr="acariens.jpg">
            <a:extLst>
              <a:ext uri="{FF2B5EF4-FFF2-40B4-BE49-F238E27FC236}">
                <a16:creationId xmlns:a16="http://schemas.microsoft.com/office/drawing/2014/main" id="{7905118F-98E3-4785-9D62-AD8C407E3F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4349470"/>
            <a:ext cx="21431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a:extLst>
              <a:ext uri="{FF2B5EF4-FFF2-40B4-BE49-F238E27FC236}">
                <a16:creationId xmlns:a16="http://schemas.microsoft.com/office/drawing/2014/main" id="{F5471FA5-4B41-4358-8145-E2335F5D56F6}"/>
              </a:ext>
            </a:extLst>
          </p:cNvPr>
          <p:cNvSpPr txBox="1">
            <a:spLocks noChangeArrowheads="1"/>
          </p:cNvSpPr>
          <p:nvPr/>
        </p:nvSpPr>
        <p:spPr bwMode="auto">
          <a:xfrm>
            <a:off x="3857625" y="5921095"/>
            <a:ext cx="183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solidFill>
                  <a:srgbClr val="6600CC"/>
                </a:solidFill>
              </a:rPr>
              <a:t>Acarien du sol </a:t>
            </a:r>
            <a:r>
              <a:rPr lang="fr-FR" altLang="fr-FR" sz="1000">
                <a:solidFill>
                  <a:srgbClr val="6600CC"/>
                </a:solidFill>
                <a:sym typeface="Symbol" panose="05050102010706020507" pitchFamily="18" charset="2"/>
              </a:rPr>
              <a:t></a:t>
            </a:r>
            <a:endParaRPr lang="fr-FR" altLang="fr-FR" sz="1000">
              <a:solidFill>
                <a:srgbClr val="6600CC"/>
              </a:solidFill>
            </a:endParaRPr>
          </a:p>
          <a:p>
            <a:pPr eaLnBrk="1" hangingPunct="1">
              <a:spcBef>
                <a:spcPct val="0"/>
              </a:spcBef>
              <a:buFontTx/>
              <a:buNone/>
            </a:pPr>
            <a:r>
              <a:rPr lang="fr-FR" altLang="fr-FR" sz="1000">
                <a:solidFill>
                  <a:srgbClr val="6600CC"/>
                </a:solidFill>
              </a:rPr>
              <a:t>Photo M. Fouchard,, INRA</a:t>
            </a:r>
          </a:p>
        </p:txBody>
      </p:sp>
      <p:pic>
        <p:nvPicPr>
          <p:cNvPr id="11" name="Image 14" descr="collembole2.jpg">
            <a:extLst>
              <a:ext uri="{FF2B5EF4-FFF2-40B4-BE49-F238E27FC236}">
                <a16:creationId xmlns:a16="http://schemas.microsoft.com/office/drawing/2014/main" id="{66BC0E17-36D2-4EE5-A051-DCFF177EF2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4349470"/>
            <a:ext cx="17859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7" descr="nematodes.jpg">
            <a:extLst>
              <a:ext uri="{FF2B5EF4-FFF2-40B4-BE49-F238E27FC236}">
                <a16:creationId xmlns:a16="http://schemas.microsoft.com/office/drawing/2014/main" id="{34D14C7B-5096-4416-A0E8-CD950C89E67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813" y="4420908"/>
            <a:ext cx="21653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6">
            <a:extLst>
              <a:ext uri="{FF2B5EF4-FFF2-40B4-BE49-F238E27FC236}">
                <a16:creationId xmlns:a16="http://schemas.microsoft.com/office/drawing/2014/main" id="{7F14DD7F-94B5-4F9A-B9AB-B6596B7EBA00}"/>
              </a:ext>
            </a:extLst>
          </p:cNvPr>
          <p:cNvSpPr txBox="1">
            <a:spLocks noChangeArrowheads="1"/>
          </p:cNvSpPr>
          <p:nvPr/>
        </p:nvSpPr>
        <p:spPr bwMode="auto">
          <a:xfrm>
            <a:off x="1071563" y="5921095"/>
            <a:ext cx="162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solidFill>
                  <a:srgbClr val="6600CC"/>
                </a:solidFill>
              </a:rPr>
              <a:t>Nématode </a:t>
            </a:r>
            <a:r>
              <a:rPr lang="fr-FR" altLang="fr-FR" sz="1000">
                <a:solidFill>
                  <a:srgbClr val="6600CC"/>
                </a:solidFill>
                <a:sym typeface="Symbol" panose="05050102010706020507" pitchFamily="18" charset="2"/>
              </a:rPr>
              <a:t></a:t>
            </a:r>
          </a:p>
          <a:p>
            <a:pPr eaLnBrk="1" hangingPunct="1">
              <a:spcBef>
                <a:spcPct val="0"/>
              </a:spcBef>
              <a:buFontTx/>
              <a:buNone/>
            </a:pPr>
            <a:r>
              <a:rPr lang="fr-FR" altLang="fr-FR" sz="1000">
                <a:solidFill>
                  <a:srgbClr val="6600CC"/>
                </a:solidFill>
              </a:rPr>
              <a:t>Photo C. Laumond, INRA</a:t>
            </a:r>
            <a:endParaRPr lang="fr-FR" altLang="fr-FR" sz="1000">
              <a:solidFill>
                <a:srgbClr val="6600CC"/>
              </a:solidFill>
              <a:cs typeface="Arial" panose="020B0604020202020204" pitchFamily="34" charset="0"/>
            </a:endParaRPr>
          </a:p>
        </p:txBody>
      </p:sp>
      <p:sp>
        <p:nvSpPr>
          <p:cNvPr id="14" name="Text Box 16">
            <a:extLst>
              <a:ext uri="{FF2B5EF4-FFF2-40B4-BE49-F238E27FC236}">
                <a16:creationId xmlns:a16="http://schemas.microsoft.com/office/drawing/2014/main" id="{E3CB1ADA-BE1E-4689-AAC2-F574E3DDBF3F}"/>
              </a:ext>
            </a:extLst>
          </p:cNvPr>
          <p:cNvSpPr txBox="1">
            <a:spLocks noChangeArrowheads="1"/>
          </p:cNvSpPr>
          <p:nvPr/>
        </p:nvSpPr>
        <p:spPr bwMode="auto">
          <a:xfrm>
            <a:off x="6786563" y="6063970"/>
            <a:ext cx="1679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solidFill>
                  <a:srgbClr val="6600CC"/>
                </a:solidFill>
              </a:rPr>
              <a:t>Collembole, Photo INRA </a:t>
            </a:r>
            <a:r>
              <a:rPr lang="fr-FR" altLang="fr-FR" sz="1000">
                <a:solidFill>
                  <a:srgbClr val="6600CC"/>
                </a:solidFill>
                <a:sym typeface="Symbol" panose="05050102010706020507" pitchFamily="18" charset="2"/>
              </a:rPr>
              <a:t></a:t>
            </a:r>
            <a:endParaRPr lang="fr-FR" altLang="fr-FR" sz="1000">
              <a:solidFill>
                <a:srgbClr val="6600CC"/>
              </a:solidFill>
              <a:cs typeface="Arial" panose="020B0604020202020204" pitchFamily="34" charset="0"/>
            </a:endParaRPr>
          </a:p>
        </p:txBody>
      </p:sp>
    </p:spTree>
    <p:extLst>
      <p:ext uri="{BB962C8B-B14F-4D97-AF65-F5344CB8AC3E}">
        <p14:creationId xmlns:p14="http://schemas.microsoft.com/office/powerpoint/2010/main" val="2662838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34B5350-2B7A-4642-9906-2ADA11722E3C}"/>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3CC842D8-1FAE-4BE6-B7E1-325CEFCBBD86}"/>
              </a:ext>
            </a:extLst>
          </p:cNvPr>
          <p:cNvSpPr>
            <a:spLocks noGrp="1"/>
          </p:cNvSpPr>
          <p:nvPr>
            <p:ph type="sldNum" sz="quarter" idx="12"/>
          </p:nvPr>
        </p:nvSpPr>
        <p:spPr/>
        <p:txBody>
          <a:bodyPr/>
          <a:lstStyle/>
          <a:p>
            <a:fld id="{35EDA842-B766-4C63-B8B3-538762B3ED5C}" type="slidenum">
              <a:rPr lang="fr-FR" smtClean="0"/>
              <a:t>71</a:t>
            </a:fld>
            <a:endParaRPr lang="fr-FR"/>
          </a:p>
        </p:txBody>
      </p:sp>
      <p:sp>
        <p:nvSpPr>
          <p:cNvPr id="4" name="Text Box 16">
            <a:extLst>
              <a:ext uri="{FF2B5EF4-FFF2-40B4-BE49-F238E27FC236}">
                <a16:creationId xmlns:a16="http://schemas.microsoft.com/office/drawing/2014/main" id="{D47820B7-B449-44FB-9232-A9962965A0C4}"/>
              </a:ext>
            </a:extLst>
          </p:cNvPr>
          <p:cNvSpPr txBox="1">
            <a:spLocks noChangeArrowheads="1"/>
          </p:cNvSpPr>
          <p:nvPr/>
        </p:nvSpPr>
        <p:spPr bwMode="auto">
          <a:xfrm>
            <a:off x="4072778" y="2039918"/>
            <a:ext cx="1109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solidFill>
                  <a:srgbClr val="6600CC"/>
                </a:solidFill>
              </a:rPr>
              <a:t>Collembole  (°)</a:t>
            </a:r>
            <a:r>
              <a:rPr lang="fr-FR" altLang="fr-FR" sz="1000">
                <a:solidFill>
                  <a:srgbClr val="6600CC"/>
                </a:solidFill>
                <a:sym typeface="Symbol" panose="05050102010706020507" pitchFamily="18" charset="2"/>
              </a:rPr>
              <a:t></a:t>
            </a:r>
            <a:endParaRPr lang="fr-FR" altLang="fr-FR" sz="1000">
              <a:solidFill>
                <a:srgbClr val="6600CC"/>
              </a:solidFill>
              <a:cs typeface="Arial" panose="020B0604020202020204" pitchFamily="34" charset="0"/>
            </a:endParaRPr>
          </a:p>
        </p:txBody>
      </p:sp>
      <p:pic>
        <p:nvPicPr>
          <p:cNvPr id="5" name="Image 5" descr="collembole1.jpg">
            <a:extLst>
              <a:ext uri="{FF2B5EF4-FFF2-40B4-BE49-F238E27FC236}">
                <a16:creationId xmlns:a16="http://schemas.microsoft.com/office/drawing/2014/main" id="{6B212E57-227C-4874-8103-61E1873D14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778" y="682606"/>
            <a:ext cx="257333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8BECA58F-EE24-4FDB-AB1D-91D23AB3B02B}"/>
              </a:ext>
            </a:extLst>
          </p:cNvPr>
          <p:cNvSpPr txBox="1">
            <a:spLocks noChangeArrowheads="1"/>
          </p:cNvSpPr>
          <p:nvPr/>
        </p:nvSpPr>
        <p:spPr bwMode="auto">
          <a:xfrm>
            <a:off x="1358153" y="2254231"/>
            <a:ext cx="1144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solidFill>
                  <a:srgbClr val="6600CC"/>
                </a:solidFill>
              </a:rPr>
              <a:t>Collembole (°)  </a:t>
            </a:r>
            <a:r>
              <a:rPr lang="fr-FR" altLang="fr-FR" sz="1000">
                <a:solidFill>
                  <a:srgbClr val="6600CC"/>
                </a:solidFill>
                <a:sym typeface="Symbol" panose="05050102010706020507" pitchFamily="18" charset="2"/>
              </a:rPr>
              <a:t></a:t>
            </a:r>
            <a:endParaRPr lang="fr-FR" altLang="fr-FR" sz="1000">
              <a:solidFill>
                <a:srgbClr val="6600CC"/>
              </a:solidFill>
            </a:endParaRPr>
          </a:p>
          <a:p>
            <a:pPr eaLnBrk="1" hangingPunct="1">
              <a:spcBef>
                <a:spcPct val="0"/>
              </a:spcBef>
              <a:buFontTx/>
              <a:buNone/>
            </a:pPr>
            <a:r>
              <a:rPr lang="fr-FR" altLang="fr-FR" sz="1000">
                <a:solidFill>
                  <a:srgbClr val="6600CC"/>
                </a:solidFill>
              </a:rPr>
              <a:t>photos INRA</a:t>
            </a:r>
          </a:p>
        </p:txBody>
      </p:sp>
      <p:sp>
        <p:nvSpPr>
          <p:cNvPr id="7" name="Text Box 16">
            <a:extLst>
              <a:ext uri="{FF2B5EF4-FFF2-40B4-BE49-F238E27FC236}">
                <a16:creationId xmlns:a16="http://schemas.microsoft.com/office/drawing/2014/main" id="{07A8B088-9A70-494E-9EA7-9BA52906B02B}"/>
              </a:ext>
            </a:extLst>
          </p:cNvPr>
          <p:cNvSpPr txBox="1">
            <a:spLocks noChangeArrowheads="1"/>
          </p:cNvSpPr>
          <p:nvPr/>
        </p:nvSpPr>
        <p:spPr bwMode="auto">
          <a:xfrm>
            <a:off x="6501653" y="2468543"/>
            <a:ext cx="135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solidFill>
                  <a:srgbClr val="6600CC"/>
                </a:solidFill>
              </a:rPr>
              <a:t>Collembole  (°)</a:t>
            </a:r>
            <a:r>
              <a:rPr lang="fr-FR" altLang="fr-FR" sz="1000">
                <a:solidFill>
                  <a:srgbClr val="6600CC"/>
                </a:solidFill>
                <a:sym typeface="Symbol" panose="05050102010706020507" pitchFamily="18" charset="2"/>
              </a:rPr>
              <a:t></a:t>
            </a:r>
          </a:p>
          <a:p>
            <a:pPr eaLnBrk="1" hangingPunct="1">
              <a:spcBef>
                <a:spcPct val="0"/>
              </a:spcBef>
              <a:buFontTx/>
              <a:buNone/>
            </a:pPr>
            <a:r>
              <a:rPr lang="fr-FR" altLang="fr-FR" sz="1000" i="1">
                <a:solidFill>
                  <a:srgbClr val="6600CC"/>
                </a:solidFill>
              </a:rPr>
              <a:t>Isotoma sp.</a:t>
            </a:r>
            <a:r>
              <a:rPr lang="fr-FR" altLang="fr-FR" sz="1000">
                <a:solidFill>
                  <a:srgbClr val="6600CC"/>
                </a:solidFill>
              </a:rPr>
              <a:t>,  habitus</a:t>
            </a:r>
            <a:endParaRPr lang="fr-FR" altLang="fr-FR" sz="1000">
              <a:solidFill>
                <a:srgbClr val="6600CC"/>
              </a:solidFill>
              <a:cs typeface="Arial" panose="020B0604020202020204" pitchFamily="34" charset="0"/>
            </a:endParaRPr>
          </a:p>
        </p:txBody>
      </p:sp>
      <p:pic>
        <p:nvPicPr>
          <p:cNvPr id="8" name="Image 8" descr="250px-Isotoma_Habitus.jpg">
            <a:extLst>
              <a:ext uri="{FF2B5EF4-FFF2-40B4-BE49-F238E27FC236}">
                <a16:creationId xmlns:a16="http://schemas.microsoft.com/office/drawing/2014/main" id="{FEC219AB-A28A-454C-A5EB-BE5BC25E7B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1591" y="682606"/>
            <a:ext cx="2500312"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a:extLst>
              <a:ext uri="{FF2B5EF4-FFF2-40B4-BE49-F238E27FC236}">
                <a16:creationId xmlns:a16="http://schemas.microsoft.com/office/drawing/2014/main" id="{1C64BF20-FA65-405E-9933-D036ABD062CF}"/>
              </a:ext>
            </a:extLst>
          </p:cNvPr>
          <p:cNvSpPr txBox="1">
            <a:spLocks noChangeArrowheads="1"/>
          </p:cNvSpPr>
          <p:nvPr/>
        </p:nvSpPr>
        <p:spPr bwMode="auto">
          <a:xfrm>
            <a:off x="394541" y="5059343"/>
            <a:ext cx="5091859" cy="25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dirty="0">
                <a:solidFill>
                  <a:srgbClr val="6600CC"/>
                </a:solidFill>
              </a:rPr>
              <a:t>(°) Les collemboles sont des animaux différents des acariens proches des crustacées.</a:t>
            </a:r>
          </a:p>
        </p:txBody>
      </p:sp>
      <p:pic>
        <p:nvPicPr>
          <p:cNvPr id="11" name="Image 12" descr="CheliferCancroides1_pseudoScorpions.jpg">
            <a:extLst>
              <a:ext uri="{FF2B5EF4-FFF2-40B4-BE49-F238E27FC236}">
                <a16:creationId xmlns:a16="http://schemas.microsoft.com/office/drawing/2014/main" id="{CE6BA7A1-54AF-42CF-936C-490EEFDCEC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1341" y="2468543"/>
            <a:ext cx="1785937"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3">
            <a:extLst>
              <a:ext uri="{FF2B5EF4-FFF2-40B4-BE49-F238E27FC236}">
                <a16:creationId xmlns:a16="http://schemas.microsoft.com/office/drawing/2014/main" id="{A4547BB4-7E98-4D73-90CB-E06FF446E003}"/>
              </a:ext>
            </a:extLst>
          </p:cNvPr>
          <p:cNvSpPr txBox="1">
            <a:spLocks noChangeArrowheads="1"/>
          </p:cNvSpPr>
          <p:nvPr/>
        </p:nvSpPr>
        <p:spPr bwMode="auto">
          <a:xfrm>
            <a:off x="4144216" y="4111606"/>
            <a:ext cx="153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a:solidFill>
                  <a:srgbClr val="6600CC"/>
                </a:solidFill>
              </a:rPr>
              <a:t>Pseudoscorpions</a:t>
            </a:r>
          </a:p>
          <a:p>
            <a:pPr algn="ctr" eaLnBrk="1" hangingPunct="1">
              <a:spcBef>
                <a:spcPct val="0"/>
              </a:spcBef>
              <a:buFontTx/>
              <a:buNone/>
            </a:pPr>
            <a:r>
              <a:rPr lang="fr-FR" altLang="fr-FR" sz="1200">
                <a:solidFill>
                  <a:srgbClr val="6600CC"/>
                </a:solidFill>
              </a:rPr>
              <a:t>Chelifer cancroides.</a:t>
            </a:r>
          </a:p>
        </p:txBody>
      </p:sp>
      <p:pic>
        <p:nvPicPr>
          <p:cNvPr id="13" name="Image 13" descr="bousier.jpg">
            <a:extLst>
              <a:ext uri="{FF2B5EF4-FFF2-40B4-BE49-F238E27FC236}">
                <a16:creationId xmlns:a16="http://schemas.microsoft.com/office/drawing/2014/main" id="{C24E9025-68B8-4880-8C07-6448AE46B8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3091" y="2968606"/>
            <a:ext cx="16430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6">
            <a:extLst>
              <a:ext uri="{FF2B5EF4-FFF2-40B4-BE49-F238E27FC236}">
                <a16:creationId xmlns:a16="http://schemas.microsoft.com/office/drawing/2014/main" id="{C0B47F22-86FF-4488-AEC5-06B6FAC4AD8B}"/>
              </a:ext>
            </a:extLst>
          </p:cNvPr>
          <p:cNvSpPr txBox="1">
            <a:spLocks noChangeArrowheads="1"/>
          </p:cNvSpPr>
          <p:nvPr/>
        </p:nvSpPr>
        <p:spPr bwMode="auto">
          <a:xfrm>
            <a:off x="6144466" y="4111606"/>
            <a:ext cx="2724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000">
                <a:solidFill>
                  <a:srgbClr val="6600CC"/>
                </a:solidFill>
              </a:rPr>
              <a:t>Citons encore les bousiers, des scarabées, qui peuvent avoir un rôle dans la fertilisation des pâtures </a:t>
            </a:r>
            <a:r>
              <a:rPr lang="fr-FR" altLang="fr-FR" sz="1000">
                <a:solidFill>
                  <a:srgbClr val="6600CC"/>
                </a:solidFill>
                <a:sym typeface="Symbol" panose="05050102010706020507" pitchFamily="18" charset="2"/>
              </a:rPr>
              <a:t> et les cloportes </a:t>
            </a:r>
            <a:endParaRPr lang="fr-FR" altLang="fr-FR" sz="1000">
              <a:solidFill>
                <a:srgbClr val="6600CC"/>
              </a:solidFill>
              <a:cs typeface="Arial" panose="020B0604020202020204" pitchFamily="34" charset="0"/>
            </a:endParaRPr>
          </a:p>
        </p:txBody>
      </p:sp>
      <p:pic>
        <p:nvPicPr>
          <p:cNvPr id="15" name="Image 15" descr="collembole3.jpg">
            <a:extLst>
              <a:ext uri="{FF2B5EF4-FFF2-40B4-BE49-F238E27FC236}">
                <a16:creationId xmlns:a16="http://schemas.microsoft.com/office/drawing/2014/main" id="{E49F57A1-37B3-4A6C-BA61-D75D53183B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72778" y="754043"/>
            <a:ext cx="10715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6" descr="decomp_collembole2.jpg">
            <a:extLst>
              <a:ext uri="{FF2B5EF4-FFF2-40B4-BE49-F238E27FC236}">
                <a16:creationId xmlns:a16="http://schemas.microsoft.com/office/drawing/2014/main" id="{859986A1-41E6-4827-9244-7B54E6FFEED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903" y="2682856"/>
            <a:ext cx="321468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5">
            <a:extLst>
              <a:ext uri="{FF2B5EF4-FFF2-40B4-BE49-F238E27FC236}">
                <a16:creationId xmlns:a16="http://schemas.microsoft.com/office/drawing/2014/main" id="{F1225273-EF8B-4069-A6B1-F326B0A1F013}"/>
              </a:ext>
            </a:extLst>
          </p:cNvPr>
          <p:cNvSpPr txBox="1">
            <a:spLocks noChangeArrowheads="1"/>
          </p:cNvSpPr>
          <p:nvPr/>
        </p:nvSpPr>
        <p:spPr bwMode="auto">
          <a:xfrm>
            <a:off x="215153" y="4468793"/>
            <a:ext cx="3478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000">
                <a:solidFill>
                  <a:srgbClr val="6600CC"/>
                </a:solidFill>
              </a:rPr>
              <a:t>Collembole (°)  </a:t>
            </a:r>
            <a:r>
              <a:rPr lang="fr-FR" altLang="fr-FR" sz="1000">
                <a:solidFill>
                  <a:srgbClr val="6600CC"/>
                </a:solidFill>
                <a:sym typeface="Symbol" panose="05050102010706020507" pitchFamily="18" charset="2"/>
              </a:rPr>
              <a:t></a:t>
            </a:r>
            <a:endParaRPr lang="fr-FR" altLang="fr-FR" sz="1000">
              <a:solidFill>
                <a:srgbClr val="6600CC"/>
              </a:solidFill>
            </a:endParaRPr>
          </a:p>
          <a:p>
            <a:pPr algn="ctr" eaLnBrk="1" hangingPunct="1">
              <a:spcBef>
                <a:spcPct val="0"/>
              </a:spcBef>
              <a:buFontTx/>
              <a:buNone/>
            </a:pPr>
            <a:r>
              <a:rPr lang="fr-FR" altLang="fr-FR" sz="1000">
                <a:solidFill>
                  <a:srgbClr val="6600CC"/>
                </a:solidFill>
              </a:rPr>
              <a:t>Source : </a:t>
            </a:r>
            <a:r>
              <a:rPr lang="fr-FR" altLang="fr-FR" sz="1000" i="1">
                <a:solidFill>
                  <a:srgbClr val="6600CC"/>
                </a:solidFill>
              </a:rPr>
              <a:t>Recyclage naturel : qui sont les décomposeurs ? </a:t>
            </a:r>
          </a:p>
          <a:p>
            <a:pPr algn="ctr" eaLnBrk="1" hangingPunct="1">
              <a:spcBef>
                <a:spcPct val="0"/>
              </a:spcBef>
              <a:buFontTx/>
              <a:buNone/>
            </a:pPr>
            <a:r>
              <a:rPr lang="fr-FR" altLang="fr-FR" sz="1000">
                <a:solidFill>
                  <a:srgbClr val="6600CC"/>
                </a:solidFill>
              </a:rPr>
              <a:t>Claire König, </a:t>
            </a:r>
            <a:r>
              <a:rPr lang="fr-FR" altLang="fr-FR" sz="1000">
                <a:solidFill>
                  <a:srgbClr val="6600CC"/>
                </a:solidFill>
                <a:hlinkClick r:id="rId8"/>
              </a:rPr>
              <a:t>www.futura-sciences.com</a:t>
            </a:r>
            <a:r>
              <a:rPr lang="fr-FR" altLang="fr-FR" sz="1000">
                <a:solidFill>
                  <a:srgbClr val="6600CC"/>
                </a:solidFill>
              </a:rPr>
              <a:t> </a:t>
            </a:r>
          </a:p>
        </p:txBody>
      </p:sp>
      <p:pic>
        <p:nvPicPr>
          <p:cNvPr id="18" name="Image 17" descr="cloporte.jpg">
            <a:extLst>
              <a:ext uri="{FF2B5EF4-FFF2-40B4-BE49-F238E27FC236}">
                <a16:creationId xmlns:a16="http://schemas.microsoft.com/office/drawing/2014/main" id="{5978EAE4-96D2-412D-865D-CB8809EE450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39903" y="4627543"/>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3C12632D-A4FF-450B-858F-47008859B3FF}"/>
              </a:ext>
            </a:extLst>
          </p:cNvPr>
          <p:cNvSpPr/>
          <p:nvPr/>
        </p:nvSpPr>
        <p:spPr>
          <a:xfrm>
            <a:off x="174672" y="135906"/>
            <a:ext cx="11018837" cy="461665"/>
          </a:xfrm>
          <a:prstGeom prst="rect">
            <a:avLst/>
          </a:prstGeom>
        </p:spPr>
        <p:txBody>
          <a:bodyPr wrap="square">
            <a:spAutoFit/>
          </a:bodyPr>
          <a:lstStyle/>
          <a:p>
            <a:pPr>
              <a:spcBef>
                <a:spcPct val="0"/>
              </a:spcBef>
            </a:pPr>
            <a:r>
              <a:rPr lang="fr-FR" altLang="fr-FR" sz="2400" b="1" u="sng" dirty="0">
                <a:solidFill>
                  <a:srgbClr val="008000"/>
                </a:solidFill>
              </a:rPr>
              <a:t>Les facteurs directs contribuant à améliorer la fertilité des sols (suite)</a:t>
            </a:r>
          </a:p>
        </p:txBody>
      </p:sp>
      <p:sp>
        <p:nvSpPr>
          <p:cNvPr id="20" name="Rectangle 19">
            <a:extLst>
              <a:ext uri="{FF2B5EF4-FFF2-40B4-BE49-F238E27FC236}">
                <a16:creationId xmlns:a16="http://schemas.microsoft.com/office/drawing/2014/main" id="{AB895D98-2BE2-444C-936E-2B739A778049}"/>
              </a:ext>
            </a:extLst>
          </p:cNvPr>
          <p:cNvSpPr/>
          <p:nvPr/>
        </p:nvSpPr>
        <p:spPr>
          <a:xfrm>
            <a:off x="618218" y="5622697"/>
            <a:ext cx="5477782" cy="369332"/>
          </a:xfrm>
          <a:prstGeom prst="rect">
            <a:avLst/>
          </a:prstGeom>
        </p:spPr>
        <p:txBody>
          <a:bodyPr wrap="none">
            <a:spAutoFit/>
          </a:bodyPr>
          <a:lstStyle/>
          <a:p>
            <a:pPr>
              <a:spcBef>
                <a:spcPct val="0"/>
              </a:spcBef>
            </a:pPr>
            <a:r>
              <a:rPr lang="fr-FR" altLang="fr-FR" u="sng" dirty="0"/>
              <a:t>Note</a:t>
            </a:r>
            <a:r>
              <a:rPr lang="fr-FR" altLang="fr-FR" dirty="0"/>
              <a:t> : </a:t>
            </a:r>
            <a:r>
              <a:rPr lang="fr-FR" altLang="fr-FR" i="1" dirty="0"/>
              <a:t>Il en existe beaucoup d’autres, encore peu connus.</a:t>
            </a:r>
          </a:p>
        </p:txBody>
      </p:sp>
    </p:spTree>
    <p:extLst>
      <p:ext uri="{BB962C8B-B14F-4D97-AF65-F5344CB8AC3E}">
        <p14:creationId xmlns:p14="http://schemas.microsoft.com/office/powerpoint/2010/main" val="3139458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20EAF50-9DB7-41DA-9D79-2F0814E58706}"/>
              </a:ext>
            </a:extLst>
          </p:cNvPr>
          <p:cNvSpPr>
            <a:spLocks noGrp="1"/>
          </p:cNvSpPr>
          <p:nvPr>
            <p:ph type="ftr" sz="quarter" idx="11"/>
          </p:nvPr>
        </p:nvSpPr>
        <p:spPr>
          <a:xfrm>
            <a:off x="5776856" y="6476104"/>
            <a:ext cx="2833744" cy="369719"/>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0BF8496C-9C54-4493-869E-A40193633D71}"/>
              </a:ext>
            </a:extLst>
          </p:cNvPr>
          <p:cNvSpPr>
            <a:spLocks noGrp="1"/>
          </p:cNvSpPr>
          <p:nvPr>
            <p:ph type="sldNum" sz="quarter" idx="12"/>
          </p:nvPr>
        </p:nvSpPr>
        <p:spPr>
          <a:xfrm>
            <a:off x="11193509" y="6390042"/>
            <a:ext cx="682214" cy="331433"/>
          </a:xfrm>
        </p:spPr>
        <p:txBody>
          <a:bodyPr/>
          <a:lstStyle/>
          <a:p>
            <a:fld id="{35EDA842-B766-4C63-B8B3-538762B3ED5C}" type="slidenum">
              <a:rPr lang="fr-FR" smtClean="0"/>
              <a:t>72</a:t>
            </a:fld>
            <a:endParaRPr lang="fr-FR"/>
          </a:p>
        </p:txBody>
      </p:sp>
      <p:sp>
        <p:nvSpPr>
          <p:cNvPr id="4" name="Rectangle 3">
            <a:extLst>
              <a:ext uri="{FF2B5EF4-FFF2-40B4-BE49-F238E27FC236}">
                <a16:creationId xmlns:a16="http://schemas.microsoft.com/office/drawing/2014/main" id="{B90E63FD-B719-41E4-AEE2-F83F4082EF68}"/>
              </a:ext>
            </a:extLst>
          </p:cNvPr>
          <p:cNvSpPr/>
          <p:nvPr/>
        </p:nvSpPr>
        <p:spPr>
          <a:xfrm>
            <a:off x="174672" y="135906"/>
            <a:ext cx="11018837" cy="461665"/>
          </a:xfrm>
          <a:prstGeom prst="rect">
            <a:avLst/>
          </a:prstGeom>
        </p:spPr>
        <p:txBody>
          <a:bodyPr wrap="square">
            <a:spAutoFit/>
          </a:bodyPr>
          <a:lstStyle/>
          <a:p>
            <a:pPr>
              <a:spcBef>
                <a:spcPct val="0"/>
              </a:spcBef>
            </a:pPr>
            <a:r>
              <a:rPr lang="fr-FR" altLang="fr-FR" sz="2400" b="1" u="sng" dirty="0">
                <a:solidFill>
                  <a:srgbClr val="008000"/>
                </a:solidFill>
              </a:rPr>
              <a:t>Les facteurs directs contribuant à améliorer la fertilité des sols (suite et fin)</a:t>
            </a:r>
          </a:p>
        </p:txBody>
      </p:sp>
      <p:pic>
        <p:nvPicPr>
          <p:cNvPr id="5" name="Image 4" descr="MicroFauneDuSol_ss.jpg">
            <a:extLst>
              <a:ext uri="{FF2B5EF4-FFF2-40B4-BE49-F238E27FC236}">
                <a16:creationId xmlns:a16="http://schemas.microsoft.com/office/drawing/2014/main" id="{6900808C-2343-4627-8159-058979B6E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732" y="989534"/>
            <a:ext cx="5344607" cy="470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CFFD3612-F05C-4A9F-9874-E6ED923A50BA}"/>
              </a:ext>
            </a:extLst>
          </p:cNvPr>
          <p:cNvSpPr txBox="1">
            <a:spLocks noChangeArrowheads="1"/>
          </p:cNvSpPr>
          <p:nvPr/>
        </p:nvSpPr>
        <p:spPr bwMode="auto">
          <a:xfrm>
            <a:off x="765528" y="5691253"/>
            <a:ext cx="4608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dirty="0">
                <a:solidFill>
                  <a:srgbClr val="6600CC"/>
                </a:solidFill>
              </a:rPr>
              <a:t>Microfaune du sol</a:t>
            </a:r>
          </a:p>
          <a:p>
            <a:pPr algn="ctr" eaLnBrk="1" hangingPunct="1">
              <a:spcBef>
                <a:spcPct val="0"/>
              </a:spcBef>
              <a:buFontTx/>
              <a:buNone/>
            </a:pPr>
            <a:r>
              <a:rPr lang="fr-FR" altLang="fr-FR" sz="1200" dirty="0">
                <a:solidFill>
                  <a:srgbClr val="6600CC"/>
                </a:solidFill>
              </a:rPr>
              <a:t>Source : </a:t>
            </a:r>
            <a:r>
              <a:rPr lang="fr-FR" altLang="fr-FR" sz="1200" dirty="0">
                <a:solidFill>
                  <a:srgbClr val="6600CC"/>
                </a:solidFill>
                <a:hlinkClick r:id="rId3"/>
              </a:rPr>
              <a:t>http://raymond.rodriguez1.free.fr/Documents/Biodiversite-popul/Sol_microfaune/vue.jpg</a:t>
            </a:r>
            <a:r>
              <a:rPr lang="fr-FR" altLang="fr-FR" sz="1200" dirty="0">
                <a:solidFill>
                  <a:srgbClr val="6600CC"/>
                </a:solidFill>
              </a:rPr>
              <a:t> </a:t>
            </a:r>
          </a:p>
        </p:txBody>
      </p:sp>
      <p:pic>
        <p:nvPicPr>
          <p:cNvPr id="7" name="Picture 8" descr="D:\Users\blisan\Pictures\perso\agro-forêts\Reseau_Sol_s.jpg">
            <a:extLst>
              <a:ext uri="{FF2B5EF4-FFF2-40B4-BE49-F238E27FC236}">
                <a16:creationId xmlns:a16="http://schemas.microsoft.com/office/drawing/2014/main" id="{22C3B71E-F8D6-4ECA-9E32-777E74B29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194" y="1463041"/>
            <a:ext cx="5430413" cy="37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1">
            <a:extLst>
              <a:ext uri="{FF2B5EF4-FFF2-40B4-BE49-F238E27FC236}">
                <a16:creationId xmlns:a16="http://schemas.microsoft.com/office/drawing/2014/main" id="{7F1CE499-DF71-43FA-AED8-1F8F3FE8996B}"/>
              </a:ext>
            </a:extLst>
          </p:cNvPr>
          <p:cNvSpPr txBox="1">
            <a:spLocks noChangeArrowheads="1"/>
          </p:cNvSpPr>
          <p:nvPr/>
        </p:nvSpPr>
        <p:spPr bwMode="auto">
          <a:xfrm>
            <a:off x="7193728" y="5218242"/>
            <a:ext cx="4121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dirty="0">
                <a:solidFill>
                  <a:srgbClr val="6600CC"/>
                </a:solidFill>
              </a:rPr>
              <a:t>Schéma d'un réseau trophique présent à la surface du sol. Source : </a:t>
            </a:r>
            <a:r>
              <a:rPr lang="fr-FR" altLang="fr-FR" sz="1200" dirty="0">
                <a:solidFill>
                  <a:srgbClr val="6600CC"/>
                </a:solidFill>
                <a:hlinkClick r:id="rId5"/>
              </a:rPr>
              <a:t>http://fish-dont-exist.blogspot.fr/2013/02/plus-imposant-que-facebook-et-surtout.html</a:t>
            </a:r>
            <a:r>
              <a:rPr lang="fr-FR" altLang="fr-FR" sz="1200" dirty="0">
                <a:solidFill>
                  <a:srgbClr val="6600CC"/>
                </a:solidFill>
              </a:rPr>
              <a:t> </a:t>
            </a:r>
          </a:p>
        </p:txBody>
      </p:sp>
    </p:spTree>
    <p:extLst>
      <p:ext uri="{BB962C8B-B14F-4D97-AF65-F5344CB8AC3E}">
        <p14:creationId xmlns:p14="http://schemas.microsoft.com/office/powerpoint/2010/main" val="4167613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234242-B30F-44C3-A451-255BB2CD91A2}"/>
              </a:ext>
            </a:extLst>
          </p:cNvPr>
          <p:cNvSpPr>
            <a:spLocks noGrp="1"/>
          </p:cNvSpPr>
          <p:nvPr>
            <p:ph type="ftr" sz="quarter" idx="11"/>
          </p:nvPr>
        </p:nvSpPr>
        <p:spPr>
          <a:xfrm>
            <a:off x="4722607" y="6483855"/>
            <a:ext cx="2860637" cy="37414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226BB95C-5A87-40F9-BA37-376E6DC166B9}"/>
              </a:ext>
            </a:extLst>
          </p:cNvPr>
          <p:cNvSpPr>
            <a:spLocks noGrp="1"/>
          </p:cNvSpPr>
          <p:nvPr>
            <p:ph type="sldNum" sz="quarter" idx="12"/>
          </p:nvPr>
        </p:nvSpPr>
        <p:spPr>
          <a:xfrm>
            <a:off x="11360074" y="6325496"/>
            <a:ext cx="639183" cy="345431"/>
          </a:xfrm>
        </p:spPr>
        <p:txBody>
          <a:bodyPr/>
          <a:lstStyle/>
          <a:p>
            <a:fld id="{35EDA842-B766-4C63-B8B3-538762B3ED5C}" type="slidenum">
              <a:rPr lang="fr-FR" smtClean="0"/>
              <a:t>73</a:t>
            </a:fld>
            <a:endParaRPr lang="fr-FR"/>
          </a:p>
        </p:txBody>
      </p:sp>
      <p:sp>
        <p:nvSpPr>
          <p:cNvPr id="4" name="Rectangle 3">
            <a:extLst>
              <a:ext uri="{FF2B5EF4-FFF2-40B4-BE49-F238E27FC236}">
                <a16:creationId xmlns:a16="http://schemas.microsoft.com/office/drawing/2014/main" id="{62341A8C-A08E-4679-9F15-D56B2F1CAB07}"/>
              </a:ext>
            </a:extLst>
          </p:cNvPr>
          <p:cNvSpPr/>
          <p:nvPr/>
        </p:nvSpPr>
        <p:spPr>
          <a:xfrm>
            <a:off x="441063" y="548640"/>
            <a:ext cx="11456895" cy="4154984"/>
          </a:xfrm>
          <a:prstGeom prst="rect">
            <a:avLst/>
          </a:prstGeom>
        </p:spPr>
        <p:txBody>
          <a:bodyPr wrap="square">
            <a:spAutoFit/>
          </a:bodyPr>
          <a:lstStyle/>
          <a:p>
            <a:r>
              <a:rPr lang="fr-FR" sz="2400" b="1" dirty="0">
                <a:solidFill>
                  <a:srgbClr val="008000"/>
                </a:solidFill>
              </a:rPr>
              <a:t>Mesure Soutien à l’AB (en 2010)</a:t>
            </a:r>
          </a:p>
          <a:p>
            <a:endParaRPr lang="fr-FR" sz="2400" dirty="0"/>
          </a:p>
          <a:p>
            <a:r>
              <a:rPr lang="fr-FR" sz="2400" u="sng" dirty="0"/>
              <a:t>Premier pilier de la PAC</a:t>
            </a:r>
          </a:p>
          <a:p>
            <a:endParaRPr lang="fr-FR" sz="2400" dirty="0"/>
          </a:p>
          <a:p>
            <a:r>
              <a:rPr lang="fr-FR" sz="2400" dirty="0"/>
              <a:t>&gt; Maraîchage : 590 €/an.</a:t>
            </a:r>
          </a:p>
          <a:p>
            <a:r>
              <a:rPr lang="fr-FR" sz="2400" dirty="0"/>
              <a:t>&gt; Cultures légumières de plein-champ, arboriculture, viticulture et PPAM : 150 €/an.</a:t>
            </a:r>
          </a:p>
          <a:p>
            <a:endParaRPr lang="fr-FR" sz="2400" dirty="0"/>
          </a:p>
          <a:p>
            <a:r>
              <a:rPr lang="fr-FR" sz="2400" dirty="0"/>
              <a:t>&gt; </a:t>
            </a:r>
            <a:r>
              <a:rPr lang="fr-FR" sz="2400" dirty="0">
                <a:solidFill>
                  <a:srgbClr val="008000"/>
                </a:solidFill>
              </a:rPr>
              <a:t>Cultures annuelles : 100 €/an.</a:t>
            </a:r>
          </a:p>
          <a:p>
            <a:r>
              <a:rPr lang="fr-FR" sz="2400" dirty="0"/>
              <a:t>&gt; </a:t>
            </a:r>
            <a:r>
              <a:rPr lang="fr-FR" sz="2400" dirty="0">
                <a:solidFill>
                  <a:srgbClr val="008000"/>
                </a:solidFill>
              </a:rPr>
              <a:t>Prairies (dont temporaires) : 80 €/an.</a:t>
            </a:r>
          </a:p>
          <a:p>
            <a:endParaRPr lang="fr-FR" sz="2400" dirty="0"/>
          </a:p>
          <a:p>
            <a:r>
              <a:rPr lang="fr-FR" sz="2400" b="1" dirty="0"/>
              <a:t>Aide soumise à la modulation</a:t>
            </a:r>
          </a:p>
        </p:txBody>
      </p:sp>
      <p:sp>
        <p:nvSpPr>
          <p:cNvPr id="5" name="Rectangle 4">
            <a:extLst>
              <a:ext uri="{FF2B5EF4-FFF2-40B4-BE49-F238E27FC236}">
                <a16:creationId xmlns:a16="http://schemas.microsoft.com/office/drawing/2014/main" id="{CBB6EEF8-0337-44D1-80AE-06999781AAE7}"/>
              </a:ext>
            </a:extLst>
          </p:cNvPr>
          <p:cNvSpPr/>
          <p:nvPr/>
        </p:nvSpPr>
        <p:spPr>
          <a:xfrm>
            <a:off x="279698" y="5145228"/>
            <a:ext cx="6992472" cy="276999"/>
          </a:xfrm>
          <a:prstGeom prst="rect">
            <a:avLst/>
          </a:prstGeom>
        </p:spPr>
        <p:txBody>
          <a:bodyPr wrap="square">
            <a:spAutoFit/>
          </a:bodyPr>
          <a:lstStyle/>
          <a:p>
            <a:r>
              <a:rPr lang="fr-FR" sz="1200" dirty="0"/>
              <a:t>Source : Les points clés de la conversion,  par </a:t>
            </a:r>
            <a:r>
              <a:rPr lang="fr-FR" sz="1200" dirty="0">
                <a:hlinkClick r:id="rId2"/>
              </a:rPr>
              <a:t>Sévérine Dupuy</a:t>
            </a:r>
            <a:r>
              <a:rPr lang="fr-FR" sz="1200" dirty="0"/>
              <a:t>, 2010, </a:t>
            </a:r>
            <a:r>
              <a:rPr lang="fr-FR" sz="1200" dirty="0">
                <a:hlinkClick r:id="rId3"/>
              </a:rPr>
              <a:t>http://slideplayer.fr/slide/1184282/</a:t>
            </a:r>
            <a:r>
              <a:rPr lang="fr-FR" sz="1200" dirty="0"/>
              <a:t> </a:t>
            </a:r>
          </a:p>
        </p:txBody>
      </p:sp>
    </p:spTree>
    <p:extLst>
      <p:ext uri="{BB962C8B-B14F-4D97-AF65-F5344CB8AC3E}">
        <p14:creationId xmlns:p14="http://schemas.microsoft.com/office/powerpoint/2010/main" val="2237232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234242-B30F-44C3-A451-255BB2CD91A2}"/>
              </a:ext>
            </a:extLst>
          </p:cNvPr>
          <p:cNvSpPr>
            <a:spLocks noGrp="1"/>
          </p:cNvSpPr>
          <p:nvPr>
            <p:ph type="ftr" sz="quarter" idx="11"/>
          </p:nvPr>
        </p:nvSpPr>
        <p:spPr>
          <a:xfrm>
            <a:off x="4722607" y="6483855"/>
            <a:ext cx="2860637" cy="37414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226BB95C-5A87-40F9-BA37-376E6DC166B9}"/>
              </a:ext>
            </a:extLst>
          </p:cNvPr>
          <p:cNvSpPr>
            <a:spLocks noGrp="1"/>
          </p:cNvSpPr>
          <p:nvPr>
            <p:ph type="sldNum" sz="quarter" idx="12"/>
          </p:nvPr>
        </p:nvSpPr>
        <p:spPr>
          <a:xfrm>
            <a:off x="11360074" y="6325496"/>
            <a:ext cx="639183" cy="345431"/>
          </a:xfrm>
        </p:spPr>
        <p:txBody>
          <a:bodyPr/>
          <a:lstStyle/>
          <a:p>
            <a:fld id="{35EDA842-B766-4C63-B8B3-538762B3ED5C}" type="slidenum">
              <a:rPr lang="fr-FR" smtClean="0"/>
              <a:t>74</a:t>
            </a:fld>
            <a:endParaRPr lang="fr-FR"/>
          </a:p>
        </p:txBody>
      </p:sp>
      <p:sp>
        <p:nvSpPr>
          <p:cNvPr id="4" name="Rectangle 3">
            <a:extLst>
              <a:ext uri="{FF2B5EF4-FFF2-40B4-BE49-F238E27FC236}">
                <a16:creationId xmlns:a16="http://schemas.microsoft.com/office/drawing/2014/main" id="{ECB8B4D6-7F0E-40C7-BC12-5EDBBF266113}"/>
              </a:ext>
            </a:extLst>
          </p:cNvPr>
          <p:cNvSpPr/>
          <p:nvPr/>
        </p:nvSpPr>
        <p:spPr>
          <a:xfrm>
            <a:off x="172122" y="387275"/>
            <a:ext cx="11736593" cy="4524315"/>
          </a:xfrm>
          <a:prstGeom prst="rect">
            <a:avLst/>
          </a:prstGeom>
        </p:spPr>
        <p:txBody>
          <a:bodyPr wrap="square">
            <a:spAutoFit/>
          </a:bodyPr>
          <a:lstStyle/>
          <a:p>
            <a:r>
              <a:rPr lang="fr-FR" sz="2400" b="1" dirty="0">
                <a:solidFill>
                  <a:srgbClr val="008000"/>
                </a:solidFill>
              </a:rPr>
              <a:t>Les aides à la conversion (en 2010)</a:t>
            </a:r>
          </a:p>
          <a:p>
            <a:endParaRPr lang="fr-FR" sz="2400" dirty="0"/>
          </a:p>
          <a:p>
            <a:r>
              <a:rPr lang="fr-FR" sz="2400" b="1" dirty="0"/>
              <a:t>Mesure Conversion à l’AB</a:t>
            </a:r>
          </a:p>
          <a:p>
            <a:endParaRPr lang="fr-FR" sz="2400" dirty="0"/>
          </a:p>
          <a:p>
            <a:r>
              <a:rPr lang="fr-FR" sz="2400" u="sng" dirty="0"/>
              <a:t>Durée de versement : 5 ans </a:t>
            </a:r>
          </a:p>
          <a:p>
            <a:endParaRPr lang="fr-FR" sz="2400" dirty="0"/>
          </a:p>
          <a:p>
            <a:r>
              <a:rPr lang="fr-FR" sz="2400" dirty="0"/>
              <a:t>&gt; Maraîchage : 900 €/an.</a:t>
            </a:r>
          </a:p>
          <a:p>
            <a:r>
              <a:rPr lang="fr-FR" sz="2400" dirty="0"/>
              <a:t>&gt; Cultures légumières de plein-champ, arboriculture, viticulture et PPAM : 350 €/an.</a:t>
            </a:r>
          </a:p>
          <a:p>
            <a:r>
              <a:rPr lang="fr-FR" sz="2400" dirty="0"/>
              <a:t>&gt; </a:t>
            </a:r>
            <a:r>
              <a:rPr lang="fr-FR" sz="2400" dirty="0">
                <a:solidFill>
                  <a:srgbClr val="008000"/>
                </a:solidFill>
              </a:rPr>
              <a:t>Cultures annuelles et prairies temporaires 200 €/an.</a:t>
            </a:r>
          </a:p>
          <a:p>
            <a:r>
              <a:rPr lang="fr-FR" sz="2400" dirty="0"/>
              <a:t>&gt; Prairies : 100 €/an.</a:t>
            </a:r>
          </a:p>
          <a:p>
            <a:endParaRPr lang="fr-FR" sz="2400" dirty="0"/>
          </a:p>
          <a:p>
            <a:r>
              <a:rPr lang="fr-FR" sz="2400" b="1" dirty="0"/>
              <a:t>Plafond de 10 000 €/an/exploitation (transparence pour les GAEC)</a:t>
            </a:r>
          </a:p>
        </p:txBody>
      </p:sp>
      <p:sp>
        <p:nvSpPr>
          <p:cNvPr id="5" name="Rectangle 4">
            <a:extLst>
              <a:ext uri="{FF2B5EF4-FFF2-40B4-BE49-F238E27FC236}">
                <a16:creationId xmlns:a16="http://schemas.microsoft.com/office/drawing/2014/main" id="{3CECD4E6-6A00-4722-8836-0D2F871210C9}"/>
              </a:ext>
            </a:extLst>
          </p:cNvPr>
          <p:cNvSpPr/>
          <p:nvPr/>
        </p:nvSpPr>
        <p:spPr>
          <a:xfrm>
            <a:off x="279698" y="5145228"/>
            <a:ext cx="6992472" cy="276999"/>
          </a:xfrm>
          <a:prstGeom prst="rect">
            <a:avLst/>
          </a:prstGeom>
        </p:spPr>
        <p:txBody>
          <a:bodyPr wrap="square">
            <a:spAutoFit/>
          </a:bodyPr>
          <a:lstStyle/>
          <a:p>
            <a:r>
              <a:rPr lang="fr-FR" sz="1200" dirty="0"/>
              <a:t>Source : Les points clés de la conversion,  par </a:t>
            </a:r>
            <a:r>
              <a:rPr lang="fr-FR" sz="1200" dirty="0">
                <a:hlinkClick r:id="rId2"/>
              </a:rPr>
              <a:t>Sévérine Dupuy</a:t>
            </a:r>
            <a:r>
              <a:rPr lang="fr-FR" sz="1200" dirty="0"/>
              <a:t>, 2010, </a:t>
            </a:r>
            <a:r>
              <a:rPr lang="fr-FR" sz="1200" dirty="0">
                <a:hlinkClick r:id="rId3"/>
              </a:rPr>
              <a:t>http://slideplayer.fr/slide/1184282/</a:t>
            </a:r>
            <a:r>
              <a:rPr lang="fr-FR" sz="1200" dirty="0"/>
              <a:t> </a:t>
            </a:r>
          </a:p>
        </p:txBody>
      </p:sp>
    </p:spTree>
    <p:extLst>
      <p:ext uri="{BB962C8B-B14F-4D97-AF65-F5344CB8AC3E}">
        <p14:creationId xmlns:p14="http://schemas.microsoft.com/office/powerpoint/2010/main" val="34779082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240BCD7-306B-479C-AF4C-9059EB6D9D99}"/>
              </a:ext>
            </a:extLst>
          </p:cNvPr>
          <p:cNvSpPr>
            <a:spLocks noGrp="1"/>
          </p:cNvSpPr>
          <p:nvPr>
            <p:ph type="ftr" sz="quarter" idx="11"/>
          </p:nvPr>
        </p:nvSpPr>
        <p:spPr>
          <a:xfrm>
            <a:off x="5712310" y="6529892"/>
            <a:ext cx="2537907" cy="328108"/>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3F1763EE-B174-490D-9026-8A52B0712463}"/>
              </a:ext>
            </a:extLst>
          </p:cNvPr>
          <p:cNvSpPr>
            <a:spLocks noGrp="1"/>
          </p:cNvSpPr>
          <p:nvPr>
            <p:ph type="sldNum" sz="quarter" idx="12"/>
          </p:nvPr>
        </p:nvSpPr>
        <p:spPr>
          <a:xfrm>
            <a:off x="11209467" y="215153"/>
            <a:ext cx="757517" cy="333487"/>
          </a:xfrm>
        </p:spPr>
        <p:txBody>
          <a:bodyPr/>
          <a:lstStyle/>
          <a:p>
            <a:fld id="{35EDA842-B766-4C63-B8B3-538762B3ED5C}" type="slidenum">
              <a:rPr lang="fr-FR" smtClean="0"/>
              <a:t>75</a:t>
            </a:fld>
            <a:endParaRPr lang="fr-FR"/>
          </a:p>
        </p:txBody>
      </p:sp>
      <p:sp>
        <p:nvSpPr>
          <p:cNvPr id="4" name="ZoneTexte 3">
            <a:extLst>
              <a:ext uri="{FF2B5EF4-FFF2-40B4-BE49-F238E27FC236}">
                <a16:creationId xmlns:a16="http://schemas.microsoft.com/office/drawing/2014/main" id="{015122D7-D446-45F9-AA5F-94625FE9B42E}"/>
              </a:ext>
            </a:extLst>
          </p:cNvPr>
          <p:cNvSpPr txBox="1"/>
          <p:nvPr/>
        </p:nvSpPr>
        <p:spPr>
          <a:xfrm>
            <a:off x="301215" y="215153"/>
            <a:ext cx="9016507" cy="461665"/>
          </a:xfrm>
          <a:prstGeom prst="rect">
            <a:avLst/>
          </a:prstGeom>
          <a:noFill/>
        </p:spPr>
        <p:txBody>
          <a:bodyPr wrap="none" rtlCol="0">
            <a:spAutoFit/>
          </a:bodyPr>
          <a:lstStyle/>
          <a:p>
            <a:r>
              <a:rPr lang="fr-FR" sz="2400" b="1" dirty="0">
                <a:solidFill>
                  <a:srgbClr val="008000"/>
                </a:solidFill>
              </a:rPr>
              <a:t>La perte de rendement lors de la conversion à l’agriculture biologique</a:t>
            </a:r>
          </a:p>
        </p:txBody>
      </p:sp>
      <p:sp>
        <p:nvSpPr>
          <p:cNvPr id="5" name="ZoneTexte 4">
            <a:extLst>
              <a:ext uri="{FF2B5EF4-FFF2-40B4-BE49-F238E27FC236}">
                <a16:creationId xmlns:a16="http://schemas.microsoft.com/office/drawing/2014/main" id="{42DF7B9E-A00C-43B0-9880-4CBC5B6FC996}"/>
              </a:ext>
            </a:extLst>
          </p:cNvPr>
          <p:cNvSpPr txBox="1"/>
          <p:nvPr/>
        </p:nvSpPr>
        <p:spPr>
          <a:xfrm>
            <a:off x="301215" y="676818"/>
            <a:ext cx="11665769" cy="4893647"/>
          </a:xfrm>
          <a:prstGeom prst="rect">
            <a:avLst/>
          </a:prstGeom>
          <a:noFill/>
        </p:spPr>
        <p:txBody>
          <a:bodyPr wrap="square" rtlCol="0">
            <a:spAutoFit/>
          </a:bodyPr>
          <a:lstStyle/>
          <a:p>
            <a:r>
              <a:rPr lang="fr-FR" sz="2400" dirty="0">
                <a:solidFill>
                  <a:srgbClr val="FF0000"/>
                </a:solidFill>
              </a:rPr>
              <a:t>La conversion au bio amène un moindre rendement, sans offrir, les premières années, le prix qui va avec</a:t>
            </a:r>
            <a:r>
              <a:rPr lang="fr-FR" sz="2400" dirty="0"/>
              <a:t>.</a:t>
            </a:r>
          </a:p>
          <a:p>
            <a:r>
              <a:rPr lang="fr-FR" sz="2400" dirty="0"/>
              <a:t>La rentabilité comparée de l’agriculture bio et conventionnelle fait l’objet de rapports contrastés et il est difficile de conclure dans un sens ou dans l’autre : on est tenté de dire que le prix de vente des produits bio à la production s’établit à un niveau qui permet des rentabilités à peu près comparables et </a:t>
            </a:r>
            <a:r>
              <a:rPr lang="fr-FR" sz="2400" dirty="0">
                <a:solidFill>
                  <a:srgbClr val="FF0000"/>
                </a:solidFill>
              </a:rPr>
              <a:t>compense le manque à gagner (rendement moindre, rotations faisant intervenir des cultures moins rentables, risques sanitaires (adventices …)</a:t>
            </a:r>
            <a:r>
              <a:rPr lang="fr-FR" sz="2400" dirty="0"/>
              <a:t>). En culture, </a:t>
            </a:r>
            <a:r>
              <a:rPr lang="fr-FR" sz="2400" dirty="0">
                <a:solidFill>
                  <a:srgbClr val="FF0000"/>
                </a:solidFill>
              </a:rPr>
              <a:t>l’économie sur les charges ne suffit pas à compenser ce manque à gagner</a:t>
            </a:r>
            <a:r>
              <a:rPr lang="fr-FR" sz="2400" dirty="0"/>
              <a:t>, et en élevage </a:t>
            </a:r>
            <a:r>
              <a:rPr lang="fr-FR" sz="2400" dirty="0">
                <a:solidFill>
                  <a:srgbClr val="FF0000"/>
                </a:solidFill>
              </a:rPr>
              <a:t>il existe un surcoût si l’alimentation est achetée à l’extérieur</a:t>
            </a:r>
            <a:r>
              <a:rPr lang="fr-FR" sz="2400" dirty="0"/>
              <a:t>. </a:t>
            </a:r>
            <a:r>
              <a:rPr lang="fr-FR" sz="2400" dirty="0">
                <a:solidFill>
                  <a:srgbClr val="FF0000"/>
                </a:solidFill>
              </a:rPr>
              <a:t>Dans tous les cas le travail et la technicité sont accrus</a:t>
            </a:r>
            <a:r>
              <a:rPr lang="fr-FR" sz="2400" dirty="0"/>
              <a:t> (les concepts de l’agriculture conventionnels sont plus simples). </a:t>
            </a:r>
          </a:p>
          <a:p>
            <a:r>
              <a:rPr lang="fr-FR" sz="2400" dirty="0">
                <a:solidFill>
                  <a:srgbClr val="FF0000"/>
                </a:solidFill>
              </a:rPr>
              <a:t>Pour l'instant, l'on n'a pas beaucoup de retour, en octobre 2017, de l'observatoire des prix et des marges en bio, qui devait être lancé par l'Agence bio, en 2016 (°).</a:t>
            </a:r>
            <a:endParaRPr lang="fr-FR" sz="2400" dirty="0"/>
          </a:p>
        </p:txBody>
      </p:sp>
      <p:sp>
        <p:nvSpPr>
          <p:cNvPr id="6" name="ZoneTexte 5">
            <a:extLst>
              <a:ext uri="{FF2B5EF4-FFF2-40B4-BE49-F238E27FC236}">
                <a16:creationId xmlns:a16="http://schemas.microsoft.com/office/drawing/2014/main" id="{85D5D255-08CC-4994-B5F1-6B3C0F8BFD99}"/>
              </a:ext>
            </a:extLst>
          </p:cNvPr>
          <p:cNvSpPr txBox="1"/>
          <p:nvPr/>
        </p:nvSpPr>
        <p:spPr>
          <a:xfrm>
            <a:off x="301215" y="5641945"/>
            <a:ext cx="11751831" cy="1015663"/>
          </a:xfrm>
          <a:prstGeom prst="rect">
            <a:avLst/>
          </a:prstGeom>
          <a:noFill/>
        </p:spPr>
        <p:txBody>
          <a:bodyPr wrap="square" rtlCol="0">
            <a:spAutoFit/>
          </a:bodyPr>
          <a:lstStyle/>
          <a:p>
            <a:r>
              <a:rPr lang="fr-FR" sz="1200" dirty="0"/>
              <a:t>Sources : a) Le bio : La rentabilité comparée de l'agriculture bio et conventionnelle fait l'objet de rapports contrastés 2/2, Crédit Agricole SA, 18/11/16, </a:t>
            </a:r>
            <a:r>
              <a:rPr lang="fr-FR" sz="1200" dirty="0">
                <a:hlinkClick r:id="rId2"/>
              </a:rPr>
              <a:t>http://www.pleinchamp.com/actualites-generales/actualites/le-bio-la-rentabilite-comparee-de-l-agriculture-bio-et-conventionnelle-fait-l-objet-de-rapports-contrastes-2-2</a:t>
            </a:r>
            <a:r>
              <a:rPr lang="fr-FR" sz="1200" dirty="0"/>
              <a:t> </a:t>
            </a:r>
          </a:p>
          <a:p>
            <a:r>
              <a:rPr lang="fr-FR" sz="1200" dirty="0"/>
              <a:t>b) Un observatoire des prix et des marges en bio est en cours de construction, Isabelle </a:t>
            </a:r>
            <a:r>
              <a:rPr lang="fr-FR" sz="1200" dirty="0" err="1"/>
              <a:t>Brenguier</a:t>
            </a:r>
            <a:r>
              <a:rPr lang="fr-FR" sz="1200" dirty="0"/>
              <a:t>, 22/09/2016, </a:t>
            </a:r>
            <a:r>
              <a:rPr lang="fr-FR" sz="1200" dirty="0">
                <a:hlinkClick r:id="rId3"/>
              </a:rPr>
              <a:t>http://terredauphinoise.fr/article,2016,09,22,un-observatoire-des-prix-et-des-marges-en-bio-est-en-cours-de-construction,agriculture-biologique,15078</a:t>
            </a:r>
            <a:r>
              <a:rPr lang="fr-FR" sz="1200" dirty="0"/>
              <a:t> </a:t>
            </a:r>
          </a:p>
          <a:p>
            <a:r>
              <a:rPr lang="fr-FR" sz="1200" dirty="0"/>
              <a:t>c) La Bio, un autre rapport qualité, </a:t>
            </a:r>
            <a:r>
              <a:rPr lang="fr-FR" sz="1200" dirty="0">
                <a:hlinkClick r:id="rId4"/>
              </a:rPr>
              <a:t>www.agencebio.org/les-prix-des-produits-bio.html</a:t>
            </a:r>
            <a:r>
              <a:rPr lang="fr-FR" sz="1200" dirty="0"/>
              <a:t>  (ce article et le site de cette agence ne fournit aussi nouvelle de cet observatoire en 2017).</a:t>
            </a:r>
          </a:p>
        </p:txBody>
      </p:sp>
    </p:spTree>
    <p:extLst>
      <p:ext uri="{BB962C8B-B14F-4D97-AF65-F5344CB8AC3E}">
        <p14:creationId xmlns:p14="http://schemas.microsoft.com/office/powerpoint/2010/main" val="3453552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240BCD7-306B-479C-AF4C-9059EB6D9D99}"/>
              </a:ext>
            </a:extLst>
          </p:cNvPr>
          <p:cNvSpPr>
            <a:spLocks noGrp="1"/>
          </p:cNvSpPr>
          <p:nvPr>
            <p:ph type="ftr" sz="quarter" idx="11"/>
          </p:nvPr>
        </p:nvSpPr>
        <p:spPr>
          <a:xfrm>
            <a:off x="5712310" y="6529892"/>
            <a:ext cx="2537907" cy="328108"/>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3F1763EE-B174-490D-9026-8A52B0712463}"/>
              </a:ext>
            </a:extLst>
          </p:cNvPr>
          <p:cNvSpPr>
            <a:spLocks noGrp="1"/>
          </p:cNvSpPr>
          <p:nvPr>
            <p:ph type="sldNum" sz="quarter" idx="12"/>
          </p:nvPr>
        </p:nvSpPr>
        <p:spPr>
          <a:xfrm>
            <a:off x="11209467" y="215153"/>
            <a:ext cx="757517" cy="333487"/>
          </a:xfrm>
        </p:spPr>
        <p:txBody>
          <a:bodyPr/>
          <a:lstStyle/>
          <a:p>
            <a:fld id="{35EDA842-B766-4C63-B8B3-538762B3ED5C}" type="slidenum">
              <a:rPr lang="fr-FR" smtClean="0"/>
              <a:t>76</a:t>
            </a:fld>
            <a:endParaRPr lang="fr-FR"/>
          </a:p>
        </p:txBody>
      </p:sp>
      <p:sp>
        <p:nvSpPr>
          <p:cNvPr id="4" name="ZoneTexte 3">
            <a:extLst>
              <a:ext uri="{FF2B5EF4-FFF2-40B4-BE49-F238E27FC236}">
                <a16:creationId xmlns:a16="http://schemas.microsoft.com/office/drawing/2014/main" id="{015122D7-D446-45F9-AA5F-94625FE9B42E}"/>
              </a:ext>
            </a:extLst>
          </p:cNvPr>
          <p:cNvSpPr txBox="1"/>
          <p:nvPr/>
        </p:nvSpPr>
        <p:spPr>
          <a:xfrm>
            <a:off x="193638" y="86975"/>
            <a:ext cx="9016507" cy="461665"/>
          </a:xfrm>
          <a:prstGeom prst="rect">
            <a:avLst/>
          </a:prstGeom>
          <a:noFill/>
        </p:spPr>
        <p:txBody>
          <a:bodyPr wrap="none" rtlCol="0">
            <a:spAutoFit/>
          </a:bodyPr>
          <a:lstStyle/>
          <a:p>
            <a:r>
              <a:rPr lang="fr-FR" sz="2400" b="1" dirty="0">
                <a:solidFill>
                  <a:srgbClr val="008000"/>
                </a:solidFill>
              </a:rPr>
              <a:t>La perte de rendement lors de la conversion à l’agriculture biologique</a:t>
            </a:r>
          </a:p>
        </p:txBody>
      </p:sp>
      <p:sp>
        <p:nvSpPr>
          <p:cNvPr id="5" name="ZoneTexte 4">
            <a:extLst>
              <a:ext uri="{FF2B5EF4-FFF2-40B4-BE49-F238E27FC236}">
                <a16:creationId xmlns:a16="http://schemas.microsoft.com/office/drawing/2014/main" id="{BAA7E51D-DF43-44D9-8A23-63ACDB5D2FBF}"/>
              </a:ext>
            </a:extLst>
          </p:cNvPr>
          <p:cNvSpPr txBox="1"/>
          <p:nvPr/>
        </p:nvSpPr>
        <p:spPr>
          <a:xfrm>
            <a:off x="215153" y="889853"/>
            <a:ext cx="11773346" cy="5262979"/>
          </a:xfrm>
          <a:prstGeom prst="rect">
            <a:avLst/>
          </a:prstGeom>
          <a:noFill/>
        </p:spPr>
        <p:txBody>
          <a:bodyPr wrap="square" rtlCol="0">
            <a:spAutoFit/>
          </a:bodyPr>
          <a:lstStyle/>
          <a:p>
            <a:r>
              <a:rPr lang="fr-FR" sz="2400" dirty="0">
                <a:solidFill>
                  <a:srgbClr val="FF0000"/>
                </a:solidFill>
              </a:rPr>
              <a:t>A la sortie de la ferme, la collecte est rendue difficile par le faible volume et la dispersion de la production, mais aussi par des difficultés intrinsèques : par exemple le taux d’impuretés élevé affectant les grains (il faut trier les débris issus de plantes adventices), la variété des produits à valoriser du fait des rotations longues. Le surcoût est important.</a:t>
            </a:r>
            <a:r>
              <a:rPr lang="fr-FR" sz="2400" dirty="0"/>
              <a:t> </a:t>
            </a:r>
          </a:p>
          <a:p>
            <a:r>
              <a:rPr lang="fr-FR" sz="2400" dirty="0"/>
              <a:t>Pour les fournisseurs de l’agriculture, les ventes d’intrants en bio ne sont pas nulles, mais plus faibles qu’en conventionnel. Le secteur coopératif, au premier rang pour la collecte et l’approvisionnement, s’intéresse maintenant à cette filière, mais plutôt entraîné par les conversions agricoles chez ses adhérents.</a:t>
            </a:r>
          </a:p>
          <a:p>
            <a:r>
              <a:rPr lang="fr-FR" sz="2400" dirty="0"/>
              <a:t>Les efforts de soutien public portent en particulier sur les lacunes à combler dans la filière : le fonds « Avenir Bio » cible en priorité les goulots qui font obstacle, localement, au bon développement de la filière. </a:t>
            </a:r>
            <a:r>
              <a:rPr lang="fr-FR" sz="2400" dirty="0">
                <a:solidFill>
                  <a:srgbClr val="FF0000"/>
                </a:solidFill>
              </a:rPr>
              <a:t>Sa dotation se limite cependant à 4 M€ par an</a:t>
            </a:r>
            <a:r>
              <a:rPr lang="fr-FR" sz="2400" dirty="0"/>
              <a:t>.</a:t>
            </a:r>
          </a:p>
          <a:p>
            <a:r>
              <a:rPr lang="fr-FR" sz="2400" dirty="0">
                <a:solidFill>
                  <a:srgbClr val="FF0000"/>
                </a:solidFill>
              </a:rPr>
              <a:t>L’opportunisme peut intervenir : la mise en conversion permet de toucher immédiatement une prime et cela peut attirer des candidats, surtout en fin de carrière</a:t>
            </a:r>
            <a:r>
              <a:rPr lang="fr-FR" sz="2400" dirty="0"/>
              <a:t>.</a:t>
            </a:r>
          </a:p>
          <a:p>
            <a:r>
              <a:rPr lang="fr-FR" sz="2400" dirty="0"/>
              <a:t>Il faut 6 mois, pour la conversion à l’ovin bio, </a:t>
            </a:r>
            <a:r>
              <a:rPr lang="fr-FR" sz="2400" dirty="0">
                <a:solidFill>
                  <a:srgbClr val="FF0000"/>
                </a:solidFill>
              </a:rPr>
              <a:t>mais 3 ans minimum, pour la conversion à l’AB</a:t>
            </a:r>
            <a:r>
              <a:rPr lang="fr-FR" sz="2400" dirty="0"/>
              <a:t>.</a:t>
            </a:r>
          </a:p>
        </p:txBody>
      </p:sp>
      <p:sp>
        <p:nvSpPr>
          <p:cNvPr id="6" name="Rectangle 5">
            <a:extLst>
              <a:ext uri="{FF2B5EF4-FFF2-40B4-BE49-F238E27FC236}">
                <a16:creationId xmlns:a16="http://schemas.microsoft.com/office/drawing/2014/main" id="{6F040541-E14B-44FF-93EB-62086A7906A8}"/>
              </a:ext>
            </a:extLst>
          </p:cNvPr>
          <p:cNvSpPr/>
          <p:nvPr/>
        </p:nvSpPr>
        <p:spPr>
          <a:xfrm>
            <a:off x="215153" y="453618"/>
            <a:ext cx="3455305" cy="461665"/>
          </a:xfrm>
          <a:prstGeom prst="rect">
            <a:avLst/>
          </a:prstGeom>
        </p:spPr>
        <p:txBody>
          <a:bodyPr wrap="none">
            <a:spAutoFit/>
          </a:bodyPr>
          <a:lstStyle/>
          <a:p>
            <a:r>
              <a:rPr lang="fr-FR" sz="2400" b="1" dirty="0">
                <a:solidFill>
                  <a:srgbClr val="FF0000"/>
                </a:solidFill>
              </a:rPr>
              <a:t>La filière reste à renforcer</a:t>
            </a:r>
          </a:p>
        </p:txBody>
      </p:sp>
      <p:sp>
        <p:nvSpPr>
          <p:cNvPr id="7" name="ZoneTexte 6">
            <a:extLst>
              <a:ext uri="{FF2B5EF4-FFF2-40B4-BE49-F238E27FC236}">
                <a16:creationId xmlns:a16="http://schemas.microsoft.com/office/drawing/2014/main" id="{A6A0EC66-7E2E-4B08-B531-878552F4079B}"/>
              </a:ext>
            </a:extLst>
          </p:cNvPr>
          <p:cNvSpPr txBox="1"/>
          <p:nvPr/>
        </p:nvSpPr>
        <p:spPr>
          <a:xfrm>
            <a:off x="215153" y="6124714"/>
            <a:ext cx="11751831" cy="461665"/>
          </a:xfrm>
          <a:prstGeom prst="rect">
            <a:avLst/>
          </a:prstGeom>
          <a:noFill/>
        </p:spPr>
        <p:txBody>
          <a:bodyPr wrap="square" rtlCol="0">
            <a:spAutoFit/>
          </a:bodyPr>
          <a:lstStyle/>
          <a:p>
            <a:r>
              <a:rPr lang="fr-FR" sz="1200" dirty="0"/>
              <a:t>Source : Le bio : La rentabilité comparée de l'agriculture bio et conventionnelle fait l'objet de rapports contrastés 2/2, Crédit Agricole SA, 18/11/16, </a:t>
            </a:r>
            <a:r>
              <a:rPr lang="fr-FR" sz="1200" dirty="0">
                <a:hlinkClick r:id="rId2"/>
              </a:rPr>
              <a:t>http://www.pleinchamp.com/actualites-generales/actualites/le-bio-la-rentabilite-comparee-de-l-agriculture-bio-et-conventionnelle-fait-l-objet-de-rapports-contrastes-2-2</a:t>
            </a:r>
            <a:r>
              <a:rPr lang="fr-FR" sz="1200" dirty="0"/>
              <a:t> </a:t>
            </a:r>
          </a:p>
        </p:txBody>
      </p:sp>
    </p:spTree>
    <p:extLst>
      <p:ext uri="{BB962C8B-B14F-4D97-AF65-F5344CB8AC3E}">
        <p14:creationId xmlns:p14="http://schemas.microsoft.com/office/powerpoint/2010/main" val="35096844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F320FF9-DD04-4B66-8DD3-9ACA38272A1B}"/>
              </a:ext>
            </a:extLst>
          </p:cNvPr>
          <p:cNvSpPr>
            <a:spLocks noGrp="1"/>
          </p:cNvSpPr>
          <p:nvPr>
            <p:ph type="ftr" sz="quarter" idx="11"/>
          </p:nvPr>
        </p:nvSpPr>
        <p:spPr>
          <a:xfrm>
            <a:off x="4253752"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7A1FEC09-3C07-4F93-B2F0-6777503241D5}"/>
              </a:ext>
            </a:extLst>
          </p:cNvPr>
          <p:cNvSpPr>
            <a:spLocks noGrp="1"/>
          </p:cNvSpPr>
          <p:nvPr>
            <p:ph type="sldNum" sz="quarter" idx="12"/>
          </p:nvPr>
        </p:nvSpPr>
        <p:spPr>
          <a:xfrm>
            <a:off x="11564469" y="6333247"/>
            <a:ext cx="413273" cy="342190"/>
          </a:xfrm>
        </p:spPr>
        <p:txBody>
          <a:bodyPr/>
          <a:lstStyle/>
          <a:p>
            <a:fld id="{35EDA842-B766-4C63-B8B3-538762B3ED5C}" type="slidenum">
              <a:rPr lang="fr-FR" smtClean="0"/>
              <a:t>77</a:t>
            </a:fld>
            <a:endParaRPr lang="fr-FR"/>
          </a:p>
        </p:txBody>
      </p:sp>
      <p:sp>
        <p:nvSpPr>
          <p:cNvPr id="4" name="Rectangle 3">
            <a:extLst>
              <a:ext uri="{FF2B5EF4-FFF2-40B4-BE49-F238E27FC236}">
                <a16:creationId xmlns:a16="http://schemas.microsoft.com/office/drawing/2014/main" id="{004F199D-4BA0-4742-9936-4FC94762C2CE}"/>
              </a:ext>
            </a:extLst>
          </p:cNvPr>
          <p:cNvSpPr/>
          <p:nvPr/>
        </p:nvSpPr>
        <p:spPr>
          <a:xfrm>
            <a:off x="172122" y="161365"/>
            <a:ext cx="11715078" cy="6001643"/>
          </a:xfrm>
          <a:prstGeom prst="rect">
            <a:avLst/>
          </a:prstGeom>
        </p:spPr>
        <p:txBody>
          <a:bodyPr wrap="square">
            <a:spAutoFit/>
          </a:bodyPr>
          <a:lstStyle/>
          <a:p>
            <a:r>
              <a:rPr lang="fr-FR" sz="2400" b="1" dirty="0">
                <a:solidFill>
                  <a:srgbClr val="008000"/>
                </a:solidFill>
              </a:rPr>
              <a:t>17. Etiquetage bio</a:t>
            </a:r>
          </a:p>
          <a:p>
            <a:endParaRPr lang="fr-FR" sz="2400" dirty="0"/>
          </a:p>
          <a:p>
            <a:pPr marL="342900" indent="-342900">
              <a:buFont typeface="Arial" panose="020B0604020202020204" pitchFamily="34" charset="0"/>
              <a:buChar char="•"/>
            </a:pPr>
            <a:r>
              <a:rPr lang="fr-FR" sz="2400" b="1" dirty="0"/>
              <a:t>Logo bio </a:t>
            </a:r>
            <a:r>
              <a:rPr lang="fr-FR" sz="2400" dirty="0"/>
              <a:t>seulement si &gt; </a:t>
            </a:r>
            <a:r>
              <a:rPr lang="fr-FR" sz="2400" b="1" dirty="0"/>
              <a:t>95% ingrédients bio et ingrédients non bio limités à ceux de la liste positive</a:t>
            </a:r>
          </a:p>
          <a:p>
            <a:r>
              <a:rPr lang="fr-FR" sz="2400" dirty="0"/>
              <a:t>Obligations dès le 1</a:t>
            </a:r>
            <a:r>
              <a:rPr lang="fr-FR" sz="2400" baseline="30000" dirty="0"/>
              <a:t>er</a:t>
            </a:r>
            <a:r>
              <a:rPr lang="fr-FR" sz="2400" dirty="0"/>
              <a:t>  juillet 2010 : </a:t>
            </a:r>
          </a:p>
          <a:p>
            <a:pPr marL="342900" indent="-342900">
              <a:buFont typeface="Arial" panose="020B0604020202020204" pitchFamily="34" charset="0"/>
              <a:buChar char="•"/>
            </a:pPr>
            <a:r>
              <a:rPr lang="fr-FR" sz="2400" b="1" dirty="0"/>
              <a:t>Nouveau logo UE </a:t>
            </a:r>
            <a:r>
              <a:rPr lang="fr-FR" sz="2400" dirty="0"/>
              <a:t>pour nouveaux emballages (sauf pays tiers)</a:t>
            </a:r>
          </a:p>
          <a:p>
            <a:r>
              <a:rPr lang="fr-FR" sz="2400" i="1" dirty="0"/>
              <a:t>	Ancien étiquetage UE tolérés jusqu'au 1er juillet 2012</a:t>
            </a:r>
          </a:p>
          <a:p>
            <a:pPr marL="342900" indent="-342900">
              <a:buFont typeface="Arial" panose="020B0604020202020204" pitchFamily="34" charset="0"/>
              <a:buChar char="•"/>
            </a:pPr>
            <a:r>
              <a:rPr lang="fr-FR" sz="2400" b="1" dirty="0"/>
              <a:t>Indication d'origine </a:t>
            </a:r>
            <a:r>
              <a:rPr lang="fr-FR" sz="2400" dirty="0"/>
              <a:t>(si logo UE) : agriculture « UE », non UE, « UE/non UE » et/ou nom pays d'origine</a:t>
            </a:r>
          </a:p>
          <a:p>
            <a:pPr marL="342900" indent="-342900">
              <a:buFont typeface="Arial" panose="020B0604020202020204" pitchFamily="34" charset="0"/>
              <a:buChar char="•"/>
            </a:pPr>
            <a:r>
              <a:rPr lang="fr-FR" sz="2400" b="1" dirty="0"/>
              <a:t>Code OC </a:t>
            </a:r>
            <a:r>
              <a:rPr lang="fr-FR" sz="2400" dirty="0"/>
              <a:t>(FR-BIO-99) &gt; facultatif : logo national </a:t>
            </a:r>
          </a:p>
          <a:p>
            <a:pPr marL="342900" indent="-342900">
              <a:buFont typeface="Arial" panose="020B0604020202020204" pitchFamily="34" charset="0"/>
              <a:buChar char="•"/>
            </a:pPr>
            <a:r>
              <a:rPr lang="fr-FR" sz="2400" dirty="0"/>
              <a:t>Autres : dans liste ingrédients: « bio » + % bio total</a:t>
            </a:r>
          </a:p>
          <a:p>
            <a:pPr marL="342900" indent="-342900">
              <a:buFont typeface="Arial" panose="020B0604020202020204" pitchFamily="34" charset="0"/>
              <a:buChar char="•"/>
            </a:pPr>
            <a:r>
              <a:rPr lang="fr-FR" sz="2400" dirty="0"/>
              <a:t>Statut spécial produits pêche/chasse : « bio » dans champs visuel dénomination vente + liste ingrédients (« sardine à l'huile biologique »)</a:t>
            </a:r>
          </a:p>
          <a:p>
            <a:pPr marL="342900" indent="-342900">
              <a:buFont typeface="Arial" panose="020B0604020202020204" pitchFamily="34" charset="0"/>
              <a:buChar char="•"/>
            </a:pPr>
            <a:r>
              <a:rPr lang="fr-FR" sz="2400" dirty="0"/>
              <a:t>« </a:t>
            </a:r>
            <a:r>
              <a:rPr lang="fr-FR" sz="2400" b="1" dirty="0"/>
              <a:t>Produit en conversion vers l'AB </a:t>
            </a:r>
            <a:r>
              <a:rPr lang="fr-FR" sz="2400" dirty="0"/>
              <a:t>» : Produits agricoles non transformés avec 1 seul ingrédient végétal, au bout d'1 an.</a:t>
            </a:r>
          </a:p>
          <a:p>
            <a:endParaRPr lang="fr-FR" sz="1200" dirty="0">
              <a:solidFill>
                <a:srgbClr val="191717"/>
              </a:solidFill>
              <a:latin typeface="Oxygen"/>
            </a:endParaRPr>
          </a:p>
          <a:p>
            <a:r>
              <a:rPr lang="fr-FR" sz="1200" dirty="0">
                <a:solidFill>
                  <a:srgbClr val="191717"/>
                </a:solidFill>
                <a:latin typeface="Oxygen"/>
              </a:rPr>
              <a:t>Source : A</a:t>
            </a:r>
            <a:r>
              <a:rPr lang="fr-FR" sz="1200" dirty="0"/>
              <a:t>limentation bio et ses enjeux, par </a:t>
            </a:r>
            <a:r>
              <a:rPr lang="fr-FR" sz="1200" dirty="0">
                <a:hlinkClick r:id="rId2"/>
              </a:rPr>
              <a:t>Marcellin Leclere</a:t>
            </a:r>
            <a:r>
              <a:rPr lang="fr-FR" sz="1200" dirty="0"/>
              <a:t>, avril 2011, </a:t>
            </a:r>
            <a:r>
              <a:rPr lang="fr-FR" sz="1200" dirty="0">
                <a:hlinkClick r:id="rId3"/>
              </a:rPr>
              <a:t>http://slideplayer.fr/slide/485885/</a:t>
            </a:r>
            <a:r>
              <a:rPr lang="fr-FR" sz="1200" dirty="0"/>
              <a:t>  </a:t>
            </a:r>
            <a:endParaRPr lang="fr-FR" sz="2400" dirty="0"/>
          </a:p>
        </p:txBody>
      </p:sp>
    </p:spTree>
    <p:extLst>
      <p:ext uri="{BB962C8B-B14F-4D97-AF65-F5344CB8AC3E}">
        <p14:creationId xmlns:p14="http://schemas.microsoft.com/office/powerpoint/2010/main" val="26553483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C75B004-CF78-42ED-8235-6763FC55BF5D}"/>
              </a:ext>
            </a:extLst>
          </p:cNvPr>
          <p:cNvSpPr>
            <a:spLocks noGrp="1"/>
          </p:cNvSpPr>
          <p:nvPr>
            <p:ph type="ftr" sz="quarter" idx="11"/>
          </p:nvPr>
        </p:nvSpPr>
        <p:spPr>
          <a:xfrm>
            <a:off x="5867400" y="6458548"/>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BEACF273-DA60-4217-91C6-2F31A8CEBB98}"/>
              </a:ext>
            </a:extLst>
          </p:cNvPr>
          <p:cNvSpPr>
            <a:spLocks noGrp="1"/>
          </p:cNvSpPr>
          <p:nvPr>
            <p:ph type="sldNum" sz="quarter" idx="12"/>
          </p:nvPr>
        </p:nvSpPr>
        <p:spPr>
          <a:xfrm>
            <a:off x="11274014" y="86063"/>
            <a:ext cx="715384" cy="355002"/>
          </a:xfrm>
        </p:spPr>
        <p:txBody>
          <a:bodyPr/>
          <a:lstStyle/>
          <a:p>
            <a:fld id="{35EDA842-B766-4C63-B8B3-538762B3ED5C}" type="slidenum">
              <a:rPr lang="fr-FR" smtClean="0"/>
              <a:t>78</a:t>
            </a:fld>
            <a:endParaRPr lang="fr-FR"/>
          </a:p>
        </p:txBody>
      </p:sp>
      <p:sp>
        <p:nvSpPr>
          <p:cNvPr id="4" name="Rectangle 3">
            <a:extLst>
              <a:ext uri="{FF2B5EF4-FFF2-40B4-BE49-F238E27FC236}">
                <a16:creationId xmlns:a16="http://schemas.microsoft.com/office/drawing/2014/main" id="{A904D37A-12BB-4065-AE68-D82CF38A2912}"/>
              </a:ext>
            </a:extLst>
          </p:cNvPr>
          <p:cNvSpPr/>
          <p:nvPr/>
        </p:nvSpPr>
        <p:spPr>
          <a:xfrm>
            <a:off x="153412" y="86062"/>
            <a:ext cx="10464386" cy="461665"/>
          </a:xfrm>
          <a:prstGeom prst="rect">
            <a:avLst/>
          </a:prstGeom>
        </p:spPr>
        <p:txBody>
          <a:bodyPr wrap="square">
            <a:spAutoFit/>
          </a:bodyPr>
          <a:lstStyle/>
          <a:p>
            <a:pPr>
              <a:spcBef>
                <a:spcPct val="0"/>
              </a:spcBef>
            </a:pPr>
            <a:r>
              <a:rPr lang="fr-FR" altLang="fr-FR" sz="2400" b="1" dirty="0">
                <a:solidFill>
                  <a:srgbClr val="7030A0"/>
                </a:solidFill>
                <a:latin typeface="Arial" panose="020B0604020202020204" pitchFamily="34" charset="0"/>
                <a:cs typeface="Arial" panose="020B0604020202020204" pitchFamily="34" charset="0"/>
              </a:rPr>
              <a:t>Annexe 1. Les méthodes de protection des végétaux</a:t>
            </a:r>
          </a:p>
        </p:txBody>
      </p:sp>
      <p:sp>
        <p:nvSpPr>
          <p:cNvPr id="5" name="ZoneTexte 4">
            <a:extLst>
              <a:ext uri="{FF2B5EF4-FFF2-40B4-BE49-F238E27FC236}">
                <a16:creationId xmlns:a16="http://schemas.microsoft.com/office/drawing/2014/main" id="{6FFD1F66-A24B-45C7-B5E3-A24F77620F94}"/>
              </a:ext>
            </a:extLst>
          </p:cNvPr>
          <p:cNvSpPr txBox="1"/>
          <p:nvPr/>
        </p:nvSpPr>
        <p:spPr>
          <a:xfrm>
            <a:off x="153412" y="547727"/>
            <a:ext cx="11200388" cy="6001643"/>
          </a:xfrm>
          <a:prstGeom prst="rect">
            <a:avLst/>
          </a:prstGeom>
          <a:noFill/>
        </p:spPr>
        <p:txBody>
          <a:bodyPr wrap="square" rtlCol="0">
            <a:spAutoFit/>
          </a:bodyPr>
          <a:lstStyle/>
          <a:p>
            <a:pPr algn="just"/>
            <a:r>
              <a:rPr lang="fr-FR" sz="2400" dirty="0">
                <a:solidFill>
                  <a:srgbClr val="7030A0"/>
                </a:solidFill>
                <a:latin typeface="Arial" panose="020B0604020202020204" pitchFamily="34" charset="0"/>
                <a:cs typeface="Arial" panose="020B0604020202020204" pitchFamily="34" charset="0"/>
              </a:rPr>
              <a:t>Les organismes nuisibles des plantes peuvent être combattus par différentes méthodes :</a:t>
            </a:r>
          </a:p>
          <a:p>
            <a:pPr algn="just"/>
            <a:endParaRPr lang="fr-FR" sz="2400" dirty="0">
              <a:solidFill>
                <a:srgbClr val="7030A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2400" dirty="0">
                <a:solidFill>
                  <a:srgbClr val="7030A0"/>
                </a:solidFill>
                <a:latin typeface="Arial" panose="020B0604020202020204" pitchFamily="34" charset="0"/>
                <a:cs typeface="Arial" panose="020B0604020202020204" pitchFamily="34" charset="0"/>
              </a:rPr>
              <a:t>la </a:t>
            </a:r>
            <a:r>
              <a:rPr lang="fr-FR" sz="2400" dirty="0">
                <a:solidFill>
                  <a:srgbClr val="7030A0"/>
                </a:solidFill>
                <a:latin typeface="Arial" panose="020B0604020202020204" pitchFamily="34" charset="0"/>
                <a:cs typeface="Arial" panose="020B0604020202020204" pitchFamily="34" charset="0"/>
                <a:hlinkClick r:id="rId2" tooltip="Veille sanitaire"/>
              </a:rPr>
              <a:t>veille sanitaire</a:t>
            </a:r>
            <a:r>
              <a:rPr lang="fr-FR" sz="2400" dirty="0">
                <a:solidFill>
                  <a:srgbClr val="7030A0"/>
                </a:solidFill>
                <a:latin typeface="Arial" panose="020B0604020202020204" pitchFamily="34" charset="0"/>
                <a:cs typeface="Arial" panose="020B0604020202020204" pitchFamily="34" charset="0"/>
              </a:rPr>
              <a:t> (ancien </a:t>
            </a:r>
            <a:r>
              <a:rPr lang="fr-FR" sz="2400" dirty="0">
                <a:solidFill>
                  <a:srgbClr val="7030A0"/>
                </a:solidFill>
                <a:latin typeface="Arial" panose="020B0604020202020204" pitchFamily="34" charset="0"/>
                <a:cs typeface="Arial" panose="020B0604020202020204" pitchFamily="34" charset="0"/>
                <a:hlinkClick r:id="rId3" tooltip="Avertissement agricole"/>
              </a:rPr>
              <a:t>avertissements agricoles</a:t>
            </a:r>
            <a:r>
              <a:rPr lang="fr-FR" sz="2400" dirty="0">
                <a:solidFill>
                  <a:srgbClr val="7030A0"/>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sz="2400" dirty="0">
                <a:solidFill>
                  <a:srgbClr val="7030A0"/>
                </a:solidFill>
                <a:latin typeface="Arial" panose="020B0604020202020204" pitchFamily="34" charset="0"/>
                <a:cs typeface="Arial" panose="020B0604020202020204" pitchFamily="34" charset="0"/>
              </a:rPr>
              <a:t>la surveillance sanitaire de terrain, </a:t>
            </a:r>
          </a:p>
          <a:p>
            <a:pPr marL="285750" indent="-285750" algn="just">
              <a:buFont typeface="Arial" panose="020B0604020202020204" pitchFamily="34" charset="0"/>
              <a:buChar char="•"/>
            </a:pPr>
            <a:r>
              <a:rPr lang="fr-FR" sz="2400" dirty="0">
                <a:solidFill>
                  <a:srgbClr val="7030A0"/>
                </a:solidFill>
                <a:latin typeface="Arial" panose="020B0604020202020204" pitchFamily="34" charset="0"/>
                <a:cs typeface="Arial" panose="020B0604020202020204" pitchFamily="34" charset="0"/>
              </a:rPr>
              <a:t>des méthodes indirectes (</a:t>
            </a:r>
            <a:r>
              <a:rPr lang="fr-FR" sz="2400" dirty="0">
                <a:solidFill>
                  <a:srgbClr val="7030A0"/>
                </a:solidFill>
                <a:latin typeface="Arial" panose="020B0604020202020204" pitchFamily="34" charset="0"/>
                <a:cs typeface="Arial" panose="020B0604020202020204" pitchFamily="34" charset="0"/>
                <a:hlinkClick r:id="rId4" tooltip="Prévention"/>
              </a:rPr>
              <a:t>prévention</a:t>
            </a:r>
            <a:r>
              <a:rPr lang="fr-FR" sz="2400" dirty="0">
                <a:solidFill>
                  <a:srgbClr val="7030A0"/>
                </a:solidFill>
                <a:latin typeface="Arial" panose="020B0604020202020204" pitchFamily="34" charset="0"/>
                <a:cs typeface="Arial" panose="020B0604020202020204" pitchFamily="34" charset="0"/>
              </a:rPr>
              <a:t>, </a:t>
            </a:r>
            <a:r>
              <a:rPr lang="fr-FR" sz="2400" dirty="0">
                <a:solidFill>
                  <a:srgbClr val="7030A0"/>
                </a:solidFill>
                <a:latin typeface="Arial" panose="020B0604020202020204" pitchFamily="34" charset="0"/>
                <a:cs typeface="Arial" panose="020B0604020202020204" pitchFamily="34" charset="0"/>
                <a:hlinkClick r:id="rId5" tooltip="Lutte intégrée"/>
              </a:rPr>
              <a:t>lutte intégrée</a:t>
            </a:r>
            <a:r>
              <a:rPr lang="fr-FR" sz="2400" dirty="0">
                <a:solidFill>
                  <a:srgbClr val="7030A0"/>
                </a:solidFill>
                <a:latin typeface="Arial" panose="020B0604020202020204" pitchFamily="34" charset="0"/>
                <a:cs typeface="Arial" panose="020B0604020202020204" pitchFamily="34" charset="0"/>
              </a:rPr>
              <a:t>) ; </a:t>
            </a:r>
          </a:p>
          <a:p>
            <a:pPr marL="285750" indent="-285750" algn="just">
              <a:buFont typeface="Arial" panose="020B0604020202020204" pitchFamily="34" charset="0"/>
              <a:buChar char="•"/>
            </a:pPr>
            <a:r>
              <a:rPr lang="fr-FR" sz="2400" dirty="0">
                <a:solidFill>
                  <a:srgbClr val="7030A0"/>
                </a:solidFill>
                <a:latin typeface="Arial" panose="020B0604020202020204" pitchFamily="34" charset="0"/>
                <a:cs typeface="Arial" panose="020B0604020202020204" pitchFamily="34" charset="0"/>
              </a:rPr>
              <a:t>des méthodes directes :</a:t>
            </a:r>
          </a:p>
          <a:p>
            <a:pPr algn="just"/>
            <a:endParaRPr lang="fr-FR" sz="2400" dirty="0">
              <a:solidFill>
                <a:srgbClr val="7030A0"/>
              </a:solidFill>
              <a:latin typeface="Arial" panose="020B0604020202020204" pitchFamily="34" charset="0"/>
              <a:cs typeface="Arial" panose="020B0604020202020204" pitchFamily="34" charset="0"/>
            </a:endParaRPr>
          </a:p>
          <a:p>
            <a:pPr marL="342900" indent="-342900" algn="just">
              <a:buFont typeface="+mj-lt"/>
              <a:buAutoNum type="arabicPeriod"/>
            </a:pPr>
            <a:r>
              <a:rPr lang="fr-FR" sz="2400" dirty="0">
                <a:solidFill>
                  <a:srgbClr val="7030A0"/>
                </a:solidFill>
                <a:latin typeface="Arial" panose="020B0604020202020204" pitchFamily="34" charset="0"/>
                <a:cs typeface="Arial" panose="020B0604020202020204" pitchFamily="34" charset="0"/>
              </a:rPr>
              <a:t>lutte physique ou mécanique (ex : </a:t>
            </a:r>
            <a:r>
              <a:rPr lang="fr-FR" sz="2400" dirty="0">
                <a:solidFill>
                  <a:srgbClr val="7030A0"/>
                </a:solidFill>
                <a:latin typeface="Arial" panose="020B0604020202020204" pitchFamily="34" charset="0"/>
                <a:cs typeface="Arial" panose="020B0604020202020204" pitchFamily="34" charset="0"/>
                <a:hlinkClick r:id="rId6" tooltip="Désinsectiseur électrique"/>
              </a:rPr>
              <a:t>désinsectiseur électrique</a:t>
            </a:r>
            <a:r>
              <a:rPr lang="fr-FR" sz="2400" dirty="0">
                <a:solidFill>
                  <a:srgbClr val="7030A0"/>
                </a:solidFill>
                <a:latin typeface="Arial" panose="020B0604020202020204" pitchFamily="34" charset="0"/>
                <a:cs typeface="Arial" panose="020B0604020202020204" pitchFamily="34" charset="0"/>
              </a:rPr>
              <a:t>) ;</a:t>
            </a:r>
          </a:p>
          <a:p>
            <a:pPr marL="342900" indent="-342900" algn="just">
              <a:buFont typeface="+mj-lt"/>
              <a:buAutoNum type="arabicPeriod"/>
            </a:pPr>
            <a:r>
              <a:rPr lang="fr-FR" sz="2400" dirty="0">
                <a:solidFill>
                  <a:srgbClr val="7030A0"/>
                </a:solidFill>
                <a:latin typeface="Arial" panose="020B0604020202020204" pitchFamily="34" charset="0"/>
                <a:cs typeface="Arial" panose="020B0604020202020204" pitchFamily="34" charset="0"/>
              </a:rPr>
              <a:t>lutte chimique à l'aide de </a:t>
            </a:r>
            <a:r>
              <a:rPr lang="fr-FR" sz="2400" dirty="0">
                <a:solidFill>
                  <a:srgbClr val="7030A0"/>
                </a:solidFill>
                <a:latin typeface="Arial" panose="020B0604020202020204" pitchFamily="34" charset="0"/>
                <a:cs typeface="Arial" panose="020B0604020202020204" pitchFamily="34" charset="0"/>
                <a:hlinkClick r:id="rId7" tooltip="Produit phytopharmaceutique"/>
              </a:rPr>
              <a:t>produits phytopharmaceutiques</a:t>
            </a:r>
            <a:r>
              <a:rPr lang="fr-FR" sz="2400" dirty="0">
                <a:solidFill>
                  <a:srgbClr val="7030A0"/>
                </a:solidFill>
                <a:latin typeface="Arial" panose="020B0604020202020204" pitchFamily="34" charset="0"/>
                <a:cs typeface="Arial" panose="020B0604020202020204" pitchFamily="34" charset="0"/>
              </a:rPr>
              <a:t> dans le domaine de la protection des cultures; ou produits </a:t>
            </a:r>
            <a:r>
              <a:rPr lang="fr-FR" sz="2400" dirty="0">
                <a:solidFill>
                  <a:srgbClr val="7030A0"/>
                </a:solidFill>
                <a:latin typeface="Arial" panose="020B0604020202020204" pitchFamily="34" charset="0"/>
                <a:cs typeface="Arial" panose="020B0604020202020204" pitchFamily="34" charset="0"/>
                <a:hlinkClick r:id="rId8" tooltip="Biocide"/>
              </a:rPr>
              <a:t>biocides</a:t>
            </a:r>
            <a:r>
              <a:rPr lang="fr-FR" sz="2400" dirty="0">
                <a:solidFill>
                  <a:srgbClr val="7030A0"/>
                </a:solidFill>
                <a:latin typeface="Arial" panose="020B0604020202020204" pitchFamily="34" charset="0"/>
                <a:cs typeface="Arial" panose="020B0604020202020204" pitchFamily="34" charset="0"/>
              </a:rPr>
              <a:t>, </a:t>
            </a:r>
            <a:r>
              <a:rPr lang="fr-FR" sz="2400" dirty="0">
                <a:solidFill>
                  <a:srgbClr val="7030A0"/>
                </a:solidFill>
                <a:latin typeface="Arial" panose="020B0604020202020204" pitchFamily="34" charset="0"/>
                <a:cs typeface="Arial" panose="020B0604020202020204" pitchFamily="34" charset="0"/>
                <a:hlinkClick r:id="rId9" tooltip="Insecticide"/>
              </a:rPr>
              <a:t>insecticides</a:t>
            </a:r>
            <a:r>
              <a:rPr lang="fr-FR" sz="2400" dirty="0">
                <a:solidFill>
                  <a:srgbClr val="7030A0"/>
                </a:solidFill>
                <a:latin typeface="Arial" panose="020B0604020202020204" pitchFamily="34" charset="0"/>
                <a:cs typeface="Arial" panose="020B0604020202020204" pitchFamily="34" charset="0"/>
              </a:rPr>
              <a:t> </a:t>
            </a:r>
            <a:r>
              <a:rPr lang="fr-FR" sz="2400" dirty="0">
                <a:solidFill>
                  <a:srgbClr val="7030A0"/>
                </a:solidFill>
                <a:latin typeface="Arial" panose="020B0604020202020204" pitchFamily="34" charset="0"/>
                <a:cs typeface="Arial" panose="020B0604020202020204" pitchFamily="34" charset="0"/>
                <a:hlinkClick r:id="rId10" tooltip="Vétérinaire"/>
              </a:rPr>
              <a:t>vétérinaires</a:t>
            </a:r>
            <a:r>
              <a:rPr lang="fr-FR" sz="2400" dirty="0">
                <a:solidFill>
                  <a:srgbClr val="7030A0"/>
                </a:solidFill>
                <a:latin typeface="Arial" panose="020B0604020202020204" pitchFamily="34" charset="0"/>
                <a:cs typeface="Arial" panose="020B0604020202020204" pitchFamily="34" charset="0"/>
              </a:rPr>
              <a:t> ;</a:t>
            </a:r>
          </a:p>
          <a:p>
            <a:pPr marL="342900" indent="-342900" algn="just">
              <a:buFont typeface="+mj-lt"/>
              <a:buAutoNum type="arabicPeriod"/>
            </a:pPr>
            <a:r>
              <a:rPr lang="fr-FR" sz="2400" dirty="0">
                <a:solidFill>
                  <a:srgbClr val="7030A0"/>
                </a:solidFill>
                <a:latin typeface="Arial" panose="020B0604020202020204" pitchFamily="34" charset="0"/>
                <a:cs typeface="Arial" panose="020B0604020202020204" pitchFamily="34" charset="0"/>
                <a:hlinkClick r:id="rId11" tooltip="Lutte biologique"/>
              </a:rPr>
              <a:t>lutte biologique</a:t>
            </a:r>
            <a:r>
              <a:rPr lang="fr-FR" sz="2400" dirty="0">
                <a:solidFill>
                  <a:srgbClr val="7030A0"/>
                </a:solidFill>
                <a:latin typeface="Arial" panose="020B0604020202020204" pitchFamily="34" charset="0"/>
                <a:cs typeface="Arial" panose="020B0604020202020204" pitchFamily="34" charset="0"/>
              </a:rPr>
              <a:t>, qui demande de bien comprendre les mécanismes écologiques ou agroécologiques expliquant la pullulation d'une espèces ainsi que ses facteurs naturels de régulation (Ex : L'introduction de la </a:t>
            </a:r>
            <a:r>
              <a:rPr lang="fr-FR" sz="2400" dirty="0">
                <a:solidFill>
                  <a:srgbClr val="7030A0"/>
                </a:solidFill>
                <a:latin typeface="Arial" panose="020B0604020202020204" pitchFamily="34" charset="0"/>
                <a:cs typeface="Arial" panose="020B0604020202020204" pitchFamily="34" charset="0"/>
                <a:hlinkClick r:id="rId12" tooltip="Myxomatose"/>
              </a:rPr>
              <a:t>myxomatose</a:t>
            </a:r>
            <a:r>
              <a:rPr lang="fr-FR" sz="2400" dirty="0">
                <a:solidFill>
                  <a:srgbClr val="7030A0"/>
                </a:solidFill>
                <a:latin typeface="Arial" panose="020B0604020202020204" pitchFamily="34" charset="0"/>
                <a:cs typeface="Arial" panose="020B0604020202020204" pitchFamily="34" charset="0"/>
              </a:rPr>
              <a:t> chez les </a:t>
            </a:r>
            <a:r>
              <a:rPr lang="fr-FR" sz="2400" dirty="0">
                <a:solidFill>
                  <a:srgbClr val="7030A0"/>
                </a:solidFill>
                <a:latin typeface="Arial" panose="020B0604020202020204" pitchFamily="34" charset="0"/>
                <a:cs typeface="Arial" panose="020B0604020202020204" pitchFamily="34" charset="0"/>
                <a:hlinkClick r:id="rId13" tooltip="Lapin"/>
              </a:rPr>
              <a:t>lapins</a:t>
            </a:r>
            <a:r>
              <a:rPr lang="fr-FR" sz="2400" dirty="0">
                <a:solidFill>
                  <a:srgbClr val="7030A0"/>
                </a:solidFill>
                <a:latin typeface="Arial" panose="020B0604020202020204" pitchFamily="34" charset="0"/>
                <a:cs typeface="Arial" panose="020B0604020202020204" pitchFamily="34" charset="0"/>
              </a:rPr>
              <a:t> a eu des résultats qui ont dépassé les prévisions en Europe, mais non en Australie).</a:t>
            </a:r>
          </a:p>
        </p:txBody>
      </p:sp>
    </p:spTree>
    <p:extLst>
      <p:ext uri="{BB962C8B-B14F-4D97-AF65-F5344CB8AC3E}">
        <p14:creationId xmlns:p14="http://schemas.microsoft.com/office/powerpoint/2010/main" val="3695629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76A6E80-81A4-4E5E-87D0-C4218F9F9320}"/>
              </a:ext>
            </a:extLst>
          </p:cNvPr>
          <p:cNvSpPr>
            <a:spLocks noGrp="1"/>
          </p:cNvSpPr>
          <p:nvPr>
            <p:ph type="ftr" sz="quarter" idx="11"/>
          </p:nvPr>
        </p:nvSpPr>
        <p:spPr>
          <a:xfrm>
            <a:off x="4004030"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E7D9493B-6541-430F-BB02-A1E7CE2EF3F4}"/>
              </a:ext>
            </a:extLst>
          </p:cNvPr>
          <p:cNvSpPr>
            <a:spLocks noGrp="1"/>
          </p:cNvSpPr>
          <p:nvPr>
            <p:ph type="sldNum" sz="quarter" idx="12"/>
          </p:nvPr>
        </p:nvSpPr>
        <p:spPr/>
        <p:txBody>
          <a:bodyPr/>
          <a:lstStyle/>
          <a:p>
            <a:fld id="{35EDA842-B766-4C63-B8B3-538762B3ED5C}" type="slidenum">
              <a:rPr lang="fr-FR" smtClean="0"/>
              <a:t>79</a:t>
            </a:fld>
            <a:endParaRPr lang="fr-FR"/>
          </a:p>
        </p:txBody>
      </p:sp>
      <p:sp>
        <p:nvSpPr>
          <p:cNvPr id="4" name="Rectangle 3">
            <a:extLst>
              <a:ext uri="{FF2B5EF4-FFF2-40B4-BE49-F238E27FC236}">
                <a16:creationId xmlns:a16="http://schemas.microsoft.com/office/drawing/2014/main" id="{41F096B3-9652-476C-B62E-10391A125316}"/>
              </a:ext>
            </a:extLst>
          </p:cNvPr>
          <p:cNvSpPr/>
          <p:nvPr/>
        </p:nvSpPr>
        <p:spPr>
          <a:xfrm>
            <a:off x="203554" y="666176"/>
            <a:ext cx="3246781" cy="19272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sz="1400" b="1" u="sng" dirty="0">
                <a:solidFill>
                  <a:srgbClr val="1C17ED"/>
                </a:solidFill>
                <a:latin typeface="Arial" pitchFamily="34" charset="0"/>
                <a:cs typeface="Arial" pitchFamily="34" charset="0"/>
              </a:rPr>
              <a:t>1) Lutte chimique</a:t>
            </a:r>
          </a:p>
          <a:p>
            <a:pPr eaLnBrk="1" hangingPunct="1">
              <a:buFont typeface="Arial" pitchFamily="34" charset="0"/>
              <a:buChar char="•"/>
              <a:defRPr/>
            </a:pPr>
            <a:r>
              <a:rPr lang="fr-FR" sz="1400" dirty="0">
                <a:solidFill>
                  <a:srgbClr val="1C17ED"/>
                </a:solidFill>
                <a:latin typeface="Arial" pitchFamily="34" charset="0"/>
                <a:cs typeface="Arial" pitchFamily="34" charset="0"/>
              </a:rPr>
              <a:t> Herbicides (atrazine, pyridines (paraquat) ...).</a:t>
            </a:r>
          </a:p>
          <a:p>
            <a:pPr eaLnBrk="1" hangingPunct="1">
              <a:buFont typeface="Arial" pitchFamily="34" charset="0"/>
              <a:buChar char="•"/>
              <a:defRPr/>
            </a:pPr>
            <a:r>
              <a:rPr lang="fr-FR" sz="1400" dirty="0">
                <a:solidFill>
                  <a:srgbClr val="1C17ED"/>
                </a:solidFill>
                <a:latin typeface="Arial" pitchFamily="34" charset="0"/>
                <a:cs typeface="Arial" pitchFamily="34" charset="0"/>
              </a:rPr>
              <a:t> </a:t>
            </a:r>
            <a:r>
              <a:rPr lang="fr-FR" sz="1400" dirty="0" err="1">
                <a:solidFill>
                  <a:srgbClr val="1C17ED"/>
                </a:solidFill>
                <a:latin typeface="Arial" pitchFamily="34" charset="0"/>
                <a:cs typeface="Arial" pitchFamily="34" charset="0"/>
              </a:rPr>
              <a:t>Insectides</a:t>
            </a:r>
            <a:r>
              <a:rPr lang="fr-FR" sz="1400" dirty="0">
                <a:solidFill>
                  <a:srgbClr val="1C17ED"/>
                </a:solidFill>
                <a:latin typeface="Arial" pitchFamily="34" charset="0"/>
                <a:cs typeface="Arial" pitchFamily="34" charset="0"/>
              </a:rPr>
              <a:t> (organochlorés, carbamates (carbofuran) ...)</a:t>
            </a:r>
          </a:p>
          <a:p>
            <a:pPr eaLnBrk="1" hangingPunct="1">
              <a:buFont typeface="Arial" pitchFamily="34" charset="0"/>
              <a:buChar char="•"/>
              <a:defRPr/>
            </a:pPr>
            <a:r>
              <a:rPr lang="fr-FR" sz="1400" dirty="0">
                <a:solidFill>
                  <a:srgbClr val="1C17ED"/>
                </a:solidFill>
                <a:latin typeface="Arial" pitchFamily="34" charset="0"/>
                <a:cs typeface="Arial" pitchFamily="34" charset="0"/>
              </a:rPr>
              <a:t> Fongicides (bénomyl, </a:t>
            </a:r>
            <a:r>
              <a:rPr lang="fr-FR" sz="1400" dirty="0" err="1">
                <a:solidFill>
                  <a:srgbClr val="1C17ED"/>
                </a:solidFill>
                <a:latin typeface="Arial" pitchFamily="34" charset="0"/>
                <a:cs typeface="Arial" pitchFamily="34" charset="0"/>
              </a:rPr>
              <a:t>marcoxèbe</a:t>
            </a:r>
            <a:r>
              <a:rPr lang="fr-FR" sz="1400" dirty="0">
                <a:solidFill>
                  <a:srgbClr val="1C17ED"/>
                </a:solidFill>
                <a:latin typeface="Arial" pitchFamily="34" charset="0"/>
                <a:cs typeface="Arial" pitchFamily="34" charset="0"/>
              </a:rPr>
              <a:t> ...).</a:t>
            </a:r>
          </a:p>
          <a:p>
            <a:pPr eaLnBrk="1" hangingPunct="1">
              <a:buFont typeface="Arial" pitchFamily="34" charset="0"/>
              <a:buChar char="•"/>
              <a:defRPr/>
            </a:pPr>
            <a:r>
              <a:rPr lang="fr-FR" sz="1400" dirty="0">
                <a:solidFill>
                  <a:srgbClr val="1C17ED"/>
                </a:solidFill>
                <a:latin typeface="Arial" pitchFamily="34" charset="0"/>
                <a:cs typeface="Arial" pitchFamily="34" charset="0"/>
              </a:rPr>
              <a:t> Acaricides (diméthoate (dicofol), ...)</a:t>
            </a:r>
          </a:p>
        </p:txBody>
      </p:sp>
      <p:sp>
        <p:nvSpPr>
          <p:cNvPr id="5" name="Rectangle 4">
            <a:extLst>
              <a:ext uri="{FF2B5EF4-FFF2-40B4-BE49-F238E27FC236}">
                <a16:creationId xmlns:a16="http://schemas.microsoft.com/office/drawing/2014/main" id="{6138BA4B-DFEC-4AC8-89C1-FECEF6E33169}"/>
              </a:ext>
            </a:extLst>
          </p:cNvPr>
          <p:cNvSpPr/>
          <p:nvPr/>
        </p:nvSpPr>
        <p:spPr>
          <a:xfrm>
            <a:off x="3722146" y="666176"/>
            <a:ext cx="2339284" cy="19272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b="1" u="sng" dirty="0">
                <a:solidFill>
                  <a:srgbClr val="1C17ED"/>
                </a:solidFill>
              </a:rPr>
              <a:t>2) </a:t>
            </a:r>
            <a:r>
              <a:rPr lang="fr-FR" b="1" u="sng" dirty="0" err="1">
                <a:solidFill>
                  <a:srgbClr val="1C17ED"/>
                </a:solidFill>
              </a:rPr>
              <a:t>Biopesticides</a:t>
            </a:r>
            <a:endParaRPr lang="fr-FR" b="1" u="sng" dirty="0">
              <a:solidFill>
                <a:srgbClr val="1C17ED"/>
              </a:solidFill>
            </a:endParaRPr>
          </a:p>
          <a:p>
            <a:pPr eaLnBrk="1" hangingPunct="1">
              <a:buFont typeface="Arial" pitchFamily="34" charset="0"/>
              <a:buChar char="•"/>
              <a:defRPr/>
            </a:pPr>
            <a:r>
              <a:rPr lang="fr-FR" dirty="0">
                <a:solidFill>
                  <a:srgbClr val="1C17ED"/>
                </a:solidFill>
              </a:rPr>
              <a:t> Extraits de plantes (</a:t>
            </a:r>
            <a:r>
              <a:rPr lang="fr-FR" dirty="0" err="1">
                <a:solidFill>
                  <a:srgbClr val="1C17ED"/>
                </a:solidFill>
              </a:rPr>
              <a:t>axadinachtine</a:t>
            </a:r>
            <a:r>
              <a:rPr lang="fr-FR" dirty="0">
                <a:solidFill>
                  <a:srgbClr val="1C17ED"/>
                </a:solidFill>
              </a:rPr>
              <a:t>).</a:t>
            </a:r>
          </a:p>
          <a:p>
            <a:pPr eaLnBrk="1" hangingPunct="1">
              <a:buFont typeface="Arial" pitchFamily="34" charset="0"/>
              <a:buChar char="•"/>
              <a:defRPr/>
            </a:pPr>
            <a:r>
              <a:rPr lang="fr-FR" dirty="0">
                <a:solidFill>
                  <a:srgbClr val="1C17ED"/>
                </a:solidFill>
              </a:rPr>
              <a:t> Bactéries et virus pathogènes</a:t>
            </a:r>
          </a:p>
          <a:p>
            <a:pPr eaLnBrk="1" hangingPunct="1">
              <a:buFont typeface="Arial" pitchFamily="34" charset="0"/>
              <a:buChar char="•"/>
              <a:defRPr/>
            </a:pPr>
            <a:r>
              <a:rPr lang="fr-FR" dirty="0">
                <a:solidFill>
                  <a:srgbClr val="1C17ED"/>
                </a:solidFill>
              </a:rPr>
              <a:t> Nématodes.</a:t>
            </a:r>
          </a:p>
        </p:txBody>
      </p:sp>
      <p:sp>
        <p:nvSpPr>
          <p:cNvPr id="6" name="Rectangle 5">
            <a:extLst>
              <a:ext uri="{FF2B5EF4-FFF2-40B4-BE49-F238E27FC236}">
                <a16:creationId xmlns:a16="http://schemas.microsoft.com/office/drawing/2014/main" id="{DCB02BD3-12B0-434B-995D-6043E9318C25}"/>
              </a:ext>
            </a:extLst>
          </p:cNvPr>
          <p:cNvSpPr/>
          <p:nvPr/>
        </p:nvSpPr>
        <p:spPr>
          <a:xfrm>
            <a:off x="3203930" y="3952301"/>
            <a:ext cx="2714625" cy="157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b="1" u="sng" dirty="0">
                <a:solidFill>
                  <a:srgbClr val="1C17ED"/>
                </a:solidFill>
              </a:rPr>
              <a:t>5) Plantes transgéniques </a:t>
            </a:r>
            <a:r>
              <a:rPr lang="fr-FR" dirty="0">
                <a:solidFill>
                  <a:srgbClr val="1C17ED"/>
                </a:solidFill>
              </a:rPr>
              <a:t>(OGM) (exemples : maïs BT, coton BT</a:t>
            </a:r>
            <a:r>
              <a:rPr lang="fr-FR">
                <a:solidFill>
                  <a:srgbClr val="1C17ED"/>
                </a:solidFill>
              </a:rPr>
              <a:t>, soja BT …).</a:t>
            </a:r>
            <a:endParaRPr lang="fr-FR" dirty="0">
              <a:solidFill>
                <a:srgbClr val="1C17ED"/>
              </a:solidFill>
            </a:endParaRPr>
          </a:p>
        </p:txBody>
      </p:sp>
      <p:sp>
        <p:nvSpPr>
          <p:cNvPr id="7" name="Rectangle 6">
            <a:extLst>
              <a:ext uri="{FF2B5EF4-FFF2-40B4-BE49-F238E27FC236}">
                <a16:creationId xmlns:a16="http://schemas.microsoft.com/office/drawing/2014/main" id="{3B79FB26-C5FA-455C-9C29-EB2EBF245A09}"/>
              </a:ext>
            </a:extLst>
          </p:cNvPr>
          <p:cNvSpPr/>
          <p:nvPr/>
        </p:nvSpPr>
        <p:spPr>
          <a:xfrm>
            <a:off x="6275742" y="666176"/>
            <a:ext cx="2643188" cy="19288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b="1" u="sng" dirty="0">
                <a:solidFill>
                  <a:srgbClr val="1C17ED"/>
                </a:solidFill>
              </a:rPr>
              <a:t>3) Lutte biologique</a:t>
            </a:r>
          </a:p>
          <a:p>
            <a:pPr eaLnBrk="1" hangingPunct="1">
              <a:buFont typeface="Arial" pitchFamily="34" charset="0"/>
              <a:buChar char="•"/>
              <a:defRPr/>
            </a:pPr>
            <a:r>
              <a:rPr lang="fr-FR" dirty="0">
                <a:solidFill>
                  <a:srgbClr val="1C17ED"/>
                </a:solidFill>
              </a:rPr>
              <a:t> insectes entomophages</a:t>
            </a:r>
          </a:p>
          <a:p>
            <a:pPr eaLnBrk="1" hangingPunct="1">
              <a:buFont typeface="Arial" pitchFamily="34" charset="0"/>
              <a:buChar char="•"/>
              <a:defRPr/>
            </a:pPr>
            <a:r>
              <a:rPr lang="fr-FR" dirty="0">
                <a:solidFill>
                  <a:srgbClr val="1C17ED"/>
                </a:solidFill>
              </a:rPr>
              <a:t> prédateurs</a:t>
            </a:r>
          </a:p>
          <a:p>
            <a:pPr eaLnBrk="1" hangingPunct="1">
              <a:buFont typeface="Arial" pitchFamily="34" charset="0"/>
              <a:buChar char="•"/>
              <a:defRPr/>
            </a:pPr>
            <a:r>
              <a:rPr lang="fr-FR" dirty="0">
                <a:solidFill>
                  <a:srgbClr val="1C17ED"/>
                </a:solidFill>
              </a:rPr>
              <a:t> parasitoïdes</a:t>
            </a:r>
          </a:p>
          <a:p>
            <a:pPr eaLnBrk="1" hangingPunct="1">
              <a:buFont typeface="Arial" pitchFamily="34" charset="0"/>
              <a:buChar char="•"/>
              <a:defRPr/>
            </a:pPr>
            <a:r>
              <a:rPr lang="fr-FR" dirty="0">
                <a:solidFill>
                  <a:srgbClr val="1C17ED"/>
                </a:solidFill>
              </a:rPr>
              <a:t> pièges et phéromones</a:t>
            </a:r>
          </a:p>
        </p:txBody>
      </p:sp>
      <p:sp>
        <p:nvSpPr>
          <p:cNvPr id="8" name="Rectangle 7">
            <a:extLst>
              <a:ext uri="{FF2B5EF4-FFF2-40B4-BE49-F238E27FC236}">
                <a16:creationId xmlns:a16="http://schemas.microsoft.com/office/drawing/2014/main" id="{43BFF8AA-B7D9-4C9A-8DF7-3746BAC3F070}"/>
              </a:ext>
            </a:extLst>
          </p:cNvPr>
          <p:cNvSpPr/>
          <p:nvPr/>
        </p:nvSpPr>
        <p:spPr>
          <a:xfrm>
            <a:off x="203555" y="2952176"/>
            <a:ext cx="2857500" cy="28575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sz="1600" b="1" u="sng" dirty="0">
                <a:solidFill>
                  <a:srgbClr val="1C17ED"/>
                </a:solidFill>
              </a:rPr>
              <a:t>4) Lutte physique</a:t>
            </a:r>
          </a:p>
          <a:p>
            <a:pPr eaLnBrk="1" hangingPunct="1">
              <a:buFont typeface="Arial" pitchFamily="34" charset="0"/>
              <a:buChar char="•"/>
              <a:defRPr/>
            </a:pPr>
            <a:r>
              <a:rPr lang="fr-FR" sz="1600" dirty="0">
                <a:solidFill>
                  <a:srgbClr val="1C17ED"/>
                </a:solidFill>
              </a:rPr>
              <a:t> Mécanique (sarclage, barrières (filets.)...)</a:t>
            </a:r>
          </a:p>
          <a:p>
            <a:pPr eaLnBrk="1" hangingPunct="1">
              <a:buFont typeface="Arial" pitchFamily="34" charset="0"/>
              <a:buChar char="•"/>
              <a:defRPr/>
            </a:pPr>
            <a:r>
              <a:rPr lang="fr-FR" sz="1600" dirty="0">
                <a:solidFill>
                  <a:srgbClr val="1C17ED"/>
                </a:solidFill>
              </a:rPr>
              <a:t> Pneumatique (aspiration, soufflage)</a:t>
            </a:r>
          </a:p>
          <a:p>
            <a:pPr eaLnBrk="1" hangingPunct="1">
              <a:buFont typeface="Arial" pitchFamily="34" charset="0"/>
              <a:buChar char="•"/>
              <a:defRPr/>
            </a:pPr>
            <a:r>
              <a:rPr lang="fr-FR" sz="1600" dirty="0">
                <a:solidFill>
                  <a:srgbClr val="1C17ED"/>
                </a:solidFill>
              </a:rPr>
              <a:t> Electromagnétiques (µ-ondes, électrocution, ...)</a:t>
            </a:r>
          </a:p>
          <a:p>
            <a:pPr eaLnBrk="1" hangingPunct="1">
              <a:buFont typeface="Arial" pitchFamily="34" charset="0"/>
              <a:buChar char="•"/>
              <a:defRPr/>
            </a:pPr>
            <a:r>
              <a:rPr lang="fr-FR" sz="1600" dirty="0">
                <a:solidFill>
                  <a:srgbClr val="1C17ED"/>
                </a:solidFill>
              </a:rPr>
              <a:t> Chaleur (basse et haute températures)</a:t>
            </a:r>
          </a:p>
          <a:p>
            <a:pPr eaLnBrk="1" hangingPunct="1">
              <a:buFont typeface="Arial" pitchFamily="34" charset="0"/>
              <a:buChar char="•"/>
              <a:defRPr/>
            </a:pPr>
            <a:r>
              <a:rPr lang="fr-FR" sz="1600" dirty="0"/>
              <a:t>  </a:t>
            </a:r>
            <a:r>
              <a:rPr lang="fr-FR" sz="1600" i="1" dirty="0">
                <a:solidFill>
                  <a:srgbClr val="1C17ED"/>
                </a:solidFill>
              </a:rPr>
              <a:t>Divers : lutte acoustique, lutte thermodynamique etc.</a:t>
            </a:r>
          </a:p>
        </p:txBody>
      </p:sp>
      <p:sp>
        <p:nvSpPr>
          <p:cNvPr id="9" name="Rectangle 8">
            <a:extLst>
              <a:ext uri="{FF2B5EF4-FFF2-40B4-BE49-F238E27FC236}">
                <a16:creationId xmlns:a16="http://schemas.microsoft.com/office/drawing/2014/main" id="{E79670C1-503E-4E33-9A21-3472259D4CC7}"/>
              </a:ext>
            </a:extLst>
          </p:cNvPr>
          <p:cNvSpPr/>
          <p:nvPr/>
        </p:nvSpPr>
        <p:spPr>
          <a:xfrm>
            <a:off x="6132867" y="2952176"/>
            <a:ext cx="2801938" cy="25431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b="1" u="sng" dirty="0">
                <a:solidFill>
                  <a:srgbClr val="7030A0"/>
                </a:solidFill>
              </a:rPr>
              <a:t>Facteurs humains</a:t>
            </a:r>
          </a:p>
          <a:p>
            <a:pPr eaLnBrk="1" hangingPunct="1">
              <a:buFont typeface="Arial" pitchFamily="34" charset="0"/>
              <a:buChar char="•"/>
              <a:defRPr/>
            </a:pPr>
            <a:r>
              <a:rPr lang="fr-FR" dirty="0">
                <a:solidFill>
                  <a:srgbClr val="7030A0"/>
                </a:solidFill>
              </a:rPr>
              <a:t> Expertise</a:t>
            </a:r>
          </a:p>
          <a:p>
            <a:pPr eaLnBrk="1" hangingPunct="1">
              <a:buFont typeface="Arial" pitchFamily="34" charset="0"/>
              <a:buChar char="•"/>
              <a:defRPr/>
            </a:pPr>
            <a:r>
              <a:rPr lang="fr-FR" dirty="0">
                <a:solidFill>
                  <a:srgbClr val="7030A0"/>
                </a:solidFill>
              </a:rPr>
              <a:t> Règlementations, lois</a:t>
            </a:r>
          </a:p>
          <a:p>
            <a:pPr eaLnBrk="1" hangingPunct="1">
              <a:buFont typeface="Arial" pitchFamily="34" charset="0"/>
              <a:buChar char="•"/>
              <a:defRPr/>
            </a:pPr>
            <a:r>
              <a:rPr lang="fr-FR" dirty="0">
                <a:solidFill>
                  <a:srgbClr val="7030A0"/>
                </a:solidFill>
              </a:rPr>
              <a:t> Standard de qualité</a:t>
            </a:r>
          </a:p>
          <a:p>
            <a:pPr eaLnBrk="1" hangingPunct="1">
              <a:buFont typeface="Arial" pitchFamily="34" charset="0"/>
              <a:buChar char="•"/>
              <a:defRPr/>
            </a:pPr>
            <a:r>
              <a:rPr lang="fr-FR" dirty="0">
                <a:solidFill>
                  <a:srgbClr val="7030A0"/>
                </a:solidFill>
              </a:rPr>
              <a:t> Quarantaine</a:t>
            </a:r>
          </a:p>
          <a:p>
            <a:pPr eaLnBrk="1" hangingPunct="1">
              <a:buFont typeface="Arial" pitchFamily="34" charset="0"/>
              <a:buChar char="•"/>
              <a:defRPr/>
            </a:pPr>
            <a:r>
              <a:rPr lang="fr-FR" dirty="0">
                <a:solidFill>
                  <a:srgbClr val="7030A0"/>
                </a:solidFill>
              </a:rPr>
              <a:t> Sécurité alimentaire</a:t>
            </a:r>
          </a:p>
          <a:p>
            <a:pPr eaLnBrk="1" hangingPunct="1">
              <a:buFont typeface="Arial" pitchFamily="34" charset="0"/>
              <a:buChar char="•"/>
              <a:defRPr/>
            </a:pPr>
            <a:r>
              <a:rPr lang="fr-FR" dirty="0">
                <a:solidFill>
                  <a:srgbClr val="7030A0"/>
                </a:solidFill>
              </a:rPr>
              <a:t> Innocuité</a:t>
            </a:r>
          </a:p>
          <a:p>
            <a:pPr eaLnBrk="1" hangingPunct="1">
              <a:buFont typeface="Arial" pitchFamily="34" charset="0"/>
              <a:buChar char="•"/>
              <a:defRPr/>
            </a:pPr>
            <a:r>
              <a:rPr lang="fr-FR" dirty="0">
                <a:solidFill>
                  <a:srgbClr val="7030A0"/>
                </a:solidFill>
              </a:rPr>
              <a:t> Perception des consommateurs.</a:t>
            </a:r>
          </a:p>
        </p:txBody>
      </p:sp>
      <p:sp>
        <p:nvSpPr>
          <p:cNvPr id="10" name="ZoneTexte 11">
            <a:extLst>
              <a:ext uri="{FF2B5EF4-FFF2-40B4-BE49-F238E27FC236}">
                <a16:creationId xmlns:a16="http://schemas.microsoft.com/office/drawing/2014/main" id="{2F141855-CC6C-4DF8-A1DF-F7A5FB3FB453}"/>
              </a:ext>
            </a:extLst>
          </p:cNvPr>
          <p:cNvSpPr txBox="1">
            <a:spLocks noChangeArrowheads="1"/>
          </p:cNvSpPr>
          <p:nvPr/>
        </p:nvSpPr>
        <p:spPr bwMode="auto">
          <a:xfrm>
            <a:off x="3418242" y="5666801"/>
            <a:ext cx="550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b="1">
                <a:solidFill>
                  <a:srgbClr val="7030A0"/>
                </a:solidFill>
                <a:latin typeface="Arial" panose="020B0604020202020204" pitchFamily="34" charset="0"/>
              </a:rPr>
              <a:t>5 approches en protections des plantes.</a:t>
            </a:r>
          </a:p>
          <a:p>
            <a:pPr eaLnBrk="1" hangingPunct="1">
              <a:spcBef>
                <a:spcPct val="0"/>
              </a:spcBef>
              <a:buFontTx/>
              <a:buNone/>
            </a:pPr>
            <a:r>
              <a:rPr lang="fr-FR" altLang="fr-FR" sz="1200">
                <a:solidFill>
                  <a:srgbClr val="7030A0"/>
                </a:solidFill>
                <a:latin typeface="Arial" panose="020B0604020202020204" pitchFamily="34" charset="0"/>
              </a:rPr>
              <a:t>Source </a:t>
            </a:r>
            <a:r>
              <a:rPr lang="fr-FR" altLang="fr-FR" sz="1200" i="1">
                <a:solidFill>
                  <a:srgbClr val="7030A0"/>
                </a:solidFill>
                <a:latin typeface="Arial" panose="020B0604020202020204" pitchFamily="34" charset="0"/>
              </a:rPr>
              <a:t>: Les méthodes de lutte physique comme alternatives aux pesticides</a:t>
            </a:r>
          </a:p>
          <a:p>
            <a:pPr eaLnBrk="1" hangingPunct="1">
              <a:spcBef>
                <a:spcPct val="0"/>
              </a:spcBef>
              <a:buFontTx/>
              <a:buNone/>
            </a:pPr>
            <a:r>
              <a:rPr lang="fr-FR" altLang="fr-FR" sz="1200">
                <a:solidFill>
                  <a:srgbClr val="7030A0"/>
                </a:solidFill>
                <a:latin typeface="Arial" panose="020B0604020202020204" pitchFamily="34" charset="0"/>
              </a:rPr>
              <a:t>Charles Vincent et Bernard Panneton, </a:t>
            </a:r>
            <a:r>
              <a:rPr lang="fr-FR" altLang="fr-FR" sz="1200">
                <a:solidFill>
                  <a:srgbClr val="7030A0"/>
                </a:solidFill>
                <a:latin typeface="Arial" panose="020B0604020202020204" pitchFamily="34" charset="0"/>
                <a:hlinkClick r:id="rId2"/>
              </a:rPr>
              <a:t>http://vertigo.revues.org/index4093.html</a:t>
            </a:r>
            <a:r>
              <a:rPr lang="fr-FR" altLang="fr-FR" sz="1200">
                <a:solidFill>
                  <a:srgbClr val="7030A0"/>
                </a:solidFill>
                <a:latin typeface="Arial" panose="020B0604020202020204" pitchFamily="34" charset="0"/>
              </a:rPr>
              <a:t> </a:t>
            </a:r>
          </a:p>
        </p:txBody>
      </p:sp>
      <p:sp>
        <p:nvSpPr>
          <p:cNvPr id="11" name="Ellipse 10">
            <a:extLst>
              <a:ext uri="{FF2B5EF4-FFF2-40B4-BE49-F238E27FC236}">
                <a16:creationId xmlns:a16="http://schemas.microsoft.com/office/drawing/2014/main" id="{C9A39B5E-A05C-4D5D-9A31-53B2A704CC23}"/>
              </a:ext>
            </a:extLst>
          </p:cNvPr>
          <p:cNvSpPr/>
          <p:nvPr/>
        </p:nvSpPr>
        <p:spPr>
          <a:xfrm>
            <a:off x="3418242" y="2952176"/>
            <a:ext cx="2286000" cy="7143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b="1" dirty="0">
                <a:solidFill>
                  <a:srgbClr val="005C2A"/>
                </a:solidFill>
              </a:rPr>
              <a:t>Protection des plantes</a:t>
            </a:r>
          </a:p>
        </p:txBody>
      </p:sp>
      <p:cxnSp>
        <p:nvCxnSpPr>
          <p:cNvPr id="12" name="Connecteur droit avec flèche 11">
            <a:extLst>
              <a:ext uri="{FF2B5EF4-FFF2-40B4-BE49-F238E27FC236}">
                <a16:creationId xmlns:a16="http://schemas.microsoft.com/office/drawing/2014/main" id="{8AD8F3F5-1418-44DB-82AE-E4F6C981F56C}"/>
              </a:ext>
            </a:extLst>
          </p:cNvPr>
          <p:cNvCxnSpPr>
            <a:cxnSpLocks/>
          </p:cNvCxnSpPr>
          <p:nvPr/>
        </p:nvCxnSpPr>
        <p:spPr>
          <a:xfrm>
            <a:off x="3450335" y="2606052"/>
            <a:ext cx="182220" cy="488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81599194-5314-423C-A582-6D2460E5FCF5}"/>
              </a:ext>
            </a:extLst>
          </p:cNvPr>
          <p:cNvCxnSpPr>
            <a:cxnSpLocks/>
            <a:stCxn id="5" idx="2"/>
          </p:cNvCxnSpPr>
          <p:nvPr/>
        </p:nvCxnSpPr>
        <p:spPr>
          <a:xfrm flipH="1">
            <a:off x="4704118" y="2593401"/>
            <a:ext cx="187670" cy="3587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A348FD04-9DC9-4096-BE56-B75FFB47215F}"/>
              </a:ext>
            </a:extLst>
          </p:cNvPr>
          <p:cNvCxnSpPr/>
          <p:nvPr/>
        </p:nvCxnSpPr>
        <p:spPr>
          <a:xfrm rot="10800000" flipV="1">
            <a:off x="5561367" y="2594989"/>
            <a:ext cx="714375" cy="5000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A3EB6E5-91B8-44CB-BD18-1C42BCAED003}"/>
              </a:ext>
            </a:extLst>
          </p:cNvPr>
          <p:cNvCxnSpPr/>
          <p:nvPr/>
        </p:nvCxnSpPr>
        <p:spPr>
          <a:xfrm rot="10800000">
            <a:off x="5489930" y="3523676"/>
            <a:ext cx="642937" cy="142875"/>
          </a:xfrm>
          <a:prstGeom prst="straightConnector1">
            <a:avLst/>
          </a:prstGeom>
          <a:ln w="19050">
            <a:solidFill>
              <a:srgbClr val="EE4422"/>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1C716CCE-E988-4E26-9EBA-792B907F64AE}"/>
              </a:ext>
            </a:extLst>
          </p:cNvPr>
          <p:cNvCxnSpPr>
            <a:endCxn id="11" idx="2"/>
          </p:cNvCxnSpPr>
          <p:nvPr/>
        </p:nvCxnSpPr>
        <p:spPr>
          <a:xfrm>
            <a:off x="3061055" y="3309364"/>
            <a:ext cx="357187"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2BC209B5-BE51-4A20-9D44-A99A96BF35E9}"/>
              </a:ext>
            </a:extLst>
          </p:cNvPr>
          <p:cNvCxnSpPr>
            <a:stCxn id="6" idx="0"/>
            <a:endCxn id="11" idx="4"/>
          </p:cNvCxnSpPr>
          <p:nvPr/>
        </p:nvCxnSpPr>
        <p:spPr>
          <a:xfrm rot="5400000" flipH="1" flipV="1">
            <a:off x="4418368" y="3809426"/>
            <a:ext cx="285750" cy="3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1DABDC7-5875-40E4-8F26-90692C9816A0}"/>
              </a:ext>
            </a:extLst>
          </p:cNvPr>
          <p:cNvSpPr/>
          <p:nvPr/>
        </p:nvSpPr>
        <p:spPr>
          <a:xfrm>
            <a:off x="244270" y="125395"/>
            <a:ext cx="9771099" cy="461665"/>
          </a:xfrm>
          <a:prstGeom prst="rect">
            <a:avLst/>
          </a:prstGeom>
        </p:spPr>
        <p:txBody>
          <a:bodyPr wrap="square">
            <a:spAutoFit/>
          </a:bodyPr>
          <a:lstStyle/>
          <a:p>
            <a:pPr>
              <a:spcBef>
                <a:spcPct val="0"/>
              </a:spcBef>
            </a:pPr>
            <a:r>
              <a:rPr lang="fr-FR" altLang="fr-FR" sz="2400" b="1" dirty="0">
                <a:solidFill>
                  <a:srgbClr val="7030A0"/>
                </a:solidFill>
                <a:latin typeface="Arial" panose="020B0604020202020204" pitchFamily="34" charset="0"/>
                <a:cs typeface="Arial" panose="020B0604020202020204" pitchFamily="34" charset="0"/>
              </a:rPr>
              <a:t>Annexe 1.</a:t>
            </a:r>
            <a:r>
              <a:rPr lang="fr-FR" altLang="fr-FR" sz="2400" dirty="0">
                <a:solidFill>
                  <a:srgbClr val="7030A0"/>
                </a:solidFill>
                <a:latin typeface="Arial" panose="020B0604020202020204" pitchFamily="34" charset="0"/>
                <a:cs typeface="Arial" panose="020B0604020202020204" pitchFamily="34" charset="0"/>
              </a:rPr>
              <a:t> </a:t>
            </a:r>
            <a:r>
              <a:rPr lang="fr-FR" altLang="fr-FR" sz="2400" b="1" dirty="0">
                <a:solidFill>
                  <a:srgbClr val="7030A0"/>
                </a:solidFill>
                <a:latin typeface="Arial" panose="020B0604020202020204" pitchFamily="34" charset="0"/>
                <a:cs typeface="Arial" panose="020B0604020202020204" pitchFamily="34" charset="0"/>
              </a:rPr>
              <a:t>Les méthodes de protection des végétaux (suite)</a:t>
            </a:r>
          </a:p>
        </p:txBody>
      </p:sp>
      <p:pic>
        <p:nvPicPr>
          <p:cNvPr id="19" name="Image 18" descr="C:\Users\LISAN\AppData\Local\Microsoft\Windows\INetCache\Content.Word\pulvérisation_s1.jpg">
            <a:extLst>
              <a:ext uri="{FF2B5EF4-FFF2-40B4-BE49-F238E27FC236}">
                <a16:creationId xmlns:a16="http://schemas.microsoft.com/office/drawing/2014/main" id="{AE170115-E9A3-49B6-9DEE-321C37E4AE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8033" y="1179256"/>
            <a:ext cx="1400175" cy="3545840"/>
          </a:xfrm>
          <a:prstGeom prst="rect">
            <a:avLst/>
          </a:prstGeom>
          <a:noFill/>
          <a:ln>
            <a:noFill/>
          </a:ln>
        </p:spPr>
      </p:pic>
      <p:sp>
        <p:nvSpPr>
          <p:cNvPr id="20" name="Rectangle 19">
            <a:extLst>
              <a:ext uri="{FF2B5EF4-FFF2-40B4-BE49-F238E27FC236}">
                <a16:creationId xmlns:a16="http://schemas.microsoft.com/office/drawing/2014/main" id="{B70894E9-E29C-4AC7-A1EB-A0E3C7DDE8C4}"/>
              </a:ext>
            </a:extLst>
          </p:cNvPr>
          <p:cNvSpPr/>
          <p:nvPr/>
        </p:nvSpPr>
        <p:spPr>
          <a:xfrm>
            <a:off x="9280879" y="4786690"/>
            <a:ext cx="2452501" cy="1569660"/>
          </a:xfrm>
          <a:prstGeom prst="rect">
            <a:avLst/>
          </a:prstGeom>
        </p:spPr>
        <p:txBody>
          <a:bodyPr wrap="square">
            <a:spAutoFit/>
          </a:bodyPr>
          <a:lstStyle/>
          <a:p>
            <a:pPr algn="ctr"/>
            <a:r>
              <a:rPr lang="fr-FR"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Pulvérisation d’une bordure, avec un désherbant total </a:t>
            </a:r>
            <a:r>
              <a:rPr lang="fr-FR" sz="1200" dirty="0" err="1">
                <a:solidFill>
                  <a:srgbClr val="7030A0"/>
                </a:solidFill>
                <a:latin typeface="Calibri" panose="020F0502020204030204" pitchFamily="34" charset="0"/>
                <a:ea typeface="Calibri" panose="020F0502020204030204" pitchFamily="34" charset="0"/>
                <a:cs typeface="Times New Roman" panose="02020603050405020304" pitchFamily="18" charset="0"/>
              </a:rPr>
              <a:t>antigerminatif</a:t>
            </a:r>
            <a:r>
              <a:rPr lang="fr-FR"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Les équipements de protection individuels (EPI) sont la combinaison, les bottes, </a:t>
            </a:r>
            <a:r>
              <a:rPr lang="fr-FR" sz="1200">
                <a:solidFill>
                  <a:srgbClr val="7030A0"/>
                </a:solidFill>
                <a:latin typeface="Calibri" panose="020F0502020204030204" pitchFamily="34" charset="0"/>
                <a:ea typeface="Calibri" panose="020F0502020204030204" pitchFamily="34" charset="0"/>
                <a:cs typeface="Times New Roman" panose="02020603050405020304" pitchFamily="18" charset="0"/>
              </a:rPr>
              <a:t>les gants</a:t>
            </a:r>
            <a:r>
              <a:rPr lang="fr-FR"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les lunettes, le masque à gaz avec ses cartouches filtres (photo © B. Lisan). </a:t>
            </a:r>
            <a:endParaRPr lang="fr-FR" sz="1200" dirty="0">
              <a:solidFill>
                <a:srgbClr val="7030A0"/>
              </a:solidFill>
            </a:endParaRPr>
          </a:p>
        </p:txBody>
      </p:sp>
    </p:spTree>
    <p:extLst>
      <p:ext uri="{BB962C8B-B14F-4D97-AF65-F5344CB8AC3E}">
        <p14:creationId xmlns:p14="http://schemas.microsoft.com/office/powerpoint/2010/main" val="344845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4AA1BBF-FFD9-4AC2-8CF4-8916F7FB2D21}"/>
              </a:ext>
            </a:extLst>
          </p:cNvPr>
          <p:cNvSpPr>
            <a:spLocks noGrp="1"/>
          </p:cNvSpPr>
          <p:nvPr>
            <p:ph type="ftr" sz="quarter" idx="11"/>
          </p:nvPr>
        </p:nvSpPr>
        <p:spPr>
          <a:xfrm>
            <a:off x="4571999" y="6465346"/>
            <a:ext cx="2559423" cy="392654"/>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2C906373-4534-4D68-BDE5-FCD558F47FF1}"/>
              </a:ext>
            </a:extLst>
          </p:cNvPr>
          <p:cNvSpPr>
            <a:spLocks noGrp="1"/>
          </p:cNvSpPr>
          <p:nvPr>
            <p:ph type="sldNum" sz="quarter" idx="12"/>
          </p:nvPr>
        </p:nvSpPr>
        <p:spPr>
          <a:xfrm>
            <a:off x="11413863" y="149188"/>
            <a:ext cx="542365" cy="388694"/>
          </a:xfrm>
        </p:spPr>
        <p:txBody>
          <a:bodyPr/>
          <a:lstStyle/>
          <a:p>
            <a:fld id="{35EDA842-B766-4C63-B8B3-538762B3ED5C}" type="slidenum">
              <a:rPr lang="fr-FR" smtClean="0"/>
              <a:t>8</a:t>
            </a:fld>
            <a:endParaRPr lang="fr-FR"/>
          </a:p>
        </p:txBody>
      </p:sp>
      <p:sp>
        <p:nvSpPr>
          <p:cNvPr id="4" name="Rectangle 3">
            <a:extLst>
              <a:ext uri="{FF2B5EF4-FFF2-40B4-BE49-F238E27FC236}">
                <a16:creationId xmlns:a16="http://schemas.microsoft.com/office/drawing/2014/main" id="{2AE12819-11D3-4E57-8585-C810DBBCA059}"/>
              </a:ext>
            </a:extLst>
          </p:cNvPr>
          <p:cNvSpPr>
            <a:spLocks noChangeArrowheads="1"/>
          </p:cNvSpPr>
          <p:nvPr/>
        </p:nvSpPr>
        <p:spPr bwMode="auto">
          <a:xfrm>
            <a:off x="116688" y="197049"/>
            <a:ext cx="1177140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fr-FR" sz="2000" b="1" dirty="0">
                <a:solidFill>
                  <a:srgbClr val="C00000"/>
                </a:solidFill>
                <a:latin typeface="Arial" panose="020B0604020202020204" pitchFamily="34" charset="0"/>
              </a:rPr>
              <a:t>Inconvénients des phytosanitaires (suite)</a:t>
            </a:r>
          </a:p>
          <a:p>
            <a:pPr>
              <a:spcBef>
                <a:spcPct val="0"/>
              </a:spcBef>
              <a:buNone/>
            </a:pPr>
            <a:endParaRPr lang="fr-FR" altLang="fr-FR" sz="2000" dirty="0">
              <a:solidFill>
                <a:srgbClr val="C00000"/>
              </a:solidFill>
              <a:latin typeface="Arial" panose="020B0604020202020204" pitchFamily="34" charset="0"/>
            </a:endParaRPr>
          </a:p>
          <a:p>
            <a:pPr eaLnBrk="1" hangingPunct="1">
              <a:spcBef>
                <a:spcPct val="0"/>
              </a:spcBef>
            </a:pPr>
            <a:r>
              <a:rPr lang="fr-FR" altLang="fr-FR" sz="2000" dirty="0">
                <a:solidFill>
                  <a:srgbClr val="C00000"/>
                </a:solidFill>
                <a:latin typeface="Arial" panose="020B0604020202020204" pitchFamily="34" charset="0"/>
              </a:rPr>
              <a:t> </a:t>
            </a:r>
            <a:r>
              <a:rPr lang="fr-FR" altLang="fr-FR" sz="2000" b="1" dirty="0">
                <a:solidFill>
                  <a:srgbClr val="C00000"/>
                </a:solidFill>
                <a:latin typeface="Arial" panose="020B0604020202020204" pitchFamily="34" charset="0"/>
              </a:rPr>
              <a:t>Syndrome d'effondrement des colonies d'abeilles</a:t>
            </a:r>
          </a:p>
          <a:p>
            <a:pPr algn="just" eaLnBrk="1" hangingPunct="1">
              <a:spcBef>
                <a:spcPct val="0"/>
              </a:spcBef>
              <a:buFontTx/>
              <a:buNone/>
            </a:pPr>
            <a:endParaRPr lang="fr-FR" altLang="fr-FR" sz="2000" dirty="0">
              <a:solidFill>
                <a:srgbClr val="C00000"/>
              </a:solidFill>
              <a:latin typeface="Arial" panose="020B0604020202020204" pitchFamily="34" charset="0"/>
            </a:endParaRPr>
          </a:p>
          <a:p>
            <a:pPr algn="just" eaLnBrk="1" hangingPunct="1">
              <a:spcBef>
                <a:spcPct val="0"/>
              </a:spcBef>
              <a:buFontTx/>
              <a:buNone/>
            </a:pPr>
            <a:r>
              <a:rPr lang="fr-FR" altLang="fr-FR" sz="2000" dirty="0">
                <a:solidFill>
                  <a:srgbClr val="C00000"/>
                </a:solidFill>
                <a:latin typeface="Arial" panose="020B0604020202020204" pitchFamily="34" charset="0"/>
              </a:rPr>
              <a:t>Le 29 mars 2012, publiées dans la revue  </a:t>
            </a:r>
            <a:r>
              <a:rPr lang="fr-FR" altLang="fr-FR" sz="2000" i="1" dirty="0">
                <a:solidFill>
                  <a:srgbClr val="C00000"/>
                </a:solidFill>
                <a:latin typeface="Arial" panose="020B0604020202020204" pitchFamily="34" charset="0"/>
                <a:hlinkClick r:id="rId2" tooltip="Science (revue)"/>
              </a:rPr>
              <a:t>Science</a:t>
            </a:r>
            <a:r>
              <a:rPr lang="fr-FR" altLang="fr-FR" sz="2000" i="1" dirty="0">
                <a:solidFill>
                  <a:srgbClr val="C00000"/>
                </a:solidFill>
                <a:latin typeface="Arial" panose="020B0604020202020204" pitchFamily="34" charset="0"/>
              </a:rPr>
              <a:t>,</a:t>
            </a:r>
            <a:r>
              <a:rPr lang="fr-FR" altLang="fr-FR" sz="2000" dirty="0">
                <a:solidFill>
                  <a:srgbClr val="C00000"/>
                </a:solidFill>
                <a:latin typeface="Arial" panose="020B0604020202020204" pitchFamily="34" charset="0"/>
              </a:rPr>
              <a:t> une étude en pleine air menée par l'</a:t>
            </a:r>
            <a:r>
              <a:rPr lang="fr-FR" altLang="fr-FR" sz="2000" dirty="0">
                <a:solidFill>
                  <a:srgbClr val="C00000"/>
                </a:solidFill>
                <a:latin typeface="Arial" panose="020B0604020202020204" pitchFamily="34" charset="0"/>
                <a:hlinkClick r:id="rId3" tooltip="INRA"/>
              </a:rPr>
              <a:t>INRA</a:t>
            </a:r>
            <a:r>
              <a:rPr lang="fr-FR" altLang="fr-FR" sz="2000" dirty="0">
                <a:solidFill>
                  <a:srgbClr val="C00000"/>
                </a:solidFill>
                <a:latin typeface="Arial" panose="020B0604020202020204" pitchFamily="34" charset="0"/>
              </a:rPr>
              <a:t>, le </a:t>
            </a:r>
            <a:r>
              <a:rPr lang="fr-FR" altLang="fr-FR" sz="2000" dirty="0">
                <a:solidFill>
                  <a:srgbClr val="C00000"/>
                </a:solidFill>
                <a:latin typeface="Arial" panose="020B0604020202020204" pitchFamily="34" charset="0"/>
                <a:hlinkClick r:id="rId4" tooltip="CNRS"/>
              </a:rPr>
              <a:t>CNRS</a:t>
            </a:r>
            <a:r>
              <a:rPr lang="fr-FR" altLang="fr-FR" sz="2000" dirty="0">
                <a:solidFill>
                  <a:srgbClr val="C00000"/>
                </a:solidFill>
                <a:latin typeface="Arial" panose="020B0604020202020204" pitchFamily="34" charset="0"/>
              </a:rPr>
              <a:t> et des ingénieurs de la filière apicole confirment que, même à « très faibles doses », un insecticide de la famille des « néonicotinoïdes  », le </a:t>
            </a:r>
            <a:r>
              <a:rPr lang="fr-FR" altLang="fr-FR" sz="2000" dirty="0" err="1">
                <a:solidFill>
                  <a:srgbClr val="C00000"/>
                </a:solidFill>
                <a:latin typeface="Arial" panose="020B0604020202020204" pitchFamily="34" charset="0"/>
              </a:rPr>
              <a:t>thiaméthoxam</a:t>
            </a:r>
            <a:r>
              <a:rPr lang="fr-FR" altLang="fr-FR" sz="2000" dirty="0">
                <a:solidFill>
                  <a:srgbClr val="C00000"/>
                </a:solidFill>
                <a:latin typeface="Arial" panose="020B0604020202020204" pitchFamily="34" charset="0"/>
              </a:rPr>
              <a:t> (utilisé par l’insecticide ® </a:t>
            </a:r>
            <a:r>
              <a:rPr lang="fr-FR" altLang="fr-FR" sz="2000" dirty="0">
                <a:latin typeface="Arial" panose="020B0604020202020204" pitchFamily="34" charset="0"/>
                <a:hlinkClick r:id="rId5" tooltip="Cruiser (homonymie)"/>
              </a:rPr>
              <a:t>Cruiser</a:t>
            </a:r>
            <a:r>
              <a:rPr lang="fr-FR" altLang="fr-FR" sz="2000" dirty="0">
                <a:solidFill>
                  <a:srgbClr val="C00000"/>
                </a:solidFill>
                <a:latin typeface="Arial" panose="020B0604020202020204" pitchFamily="34" charset="0"/>
              </a:rPr>
              <a:t>), utilisé pour protéger des cultures contre des insectes nuisibles, entre autres par </a:t>
            </a:r>
            <a:r>
              <a:rPr lang="fr-FR" altLang="fr-FR" sz="2000" dirty="0">
                <a:solidFill>
                  <a:srgbClr val="C00000"/>
                </a:solidFill>
                <a:latin typeface="Arial" panose="020B0604020202020204" pitchFamily="34" charset="0"/>
                <a:hlinkClick r:id="rId6" tooltip="Enrobage"/>
              </a:rPr>
              <a:t>enrobage</a:t>
            </a:r>
            <a:r>
              <a:rPr lang="fr-FR" altLang="fr-FR" sz="2000" dirty="0">
                <a:solidFill>
                  <a:srgbClr val="C00000"/>
                </a:solidFill>
                <a:latin typeface="Arial" panose="020B0604020202020204" pitchFamily="34" charset="0"/>
              </a:rPr>
              <a:t>, peut affaiblir les colonies de façon significative (syndrome de désorientation  des abeilles). </a:t>
            </a:r>
          </a:p>
          <a:p>
            <a:pPr algn="just" eaLnBrk="1" hangingPunct="1">
              <a:spcBef>
                <a:spcPct val="0"/>
              </a:spcBef>
              <a:buFontTx/>
              <a:buNone/>
            </a:pPr>
            <a:r>
              <a:rPr lang="fr-FR" altLang="fr-FR" sz="1200" dirty="0">
                <a:solidFill>
                  <a:srgbClr val="C00000"/>
                </a:solidFill>
                <a:latin typeface="Arial" panose="020B0604020202020204" pitchFamily="34" charset="0"/>
              </a:rPr>
              <a:t>Source : </a:t>
            </a:r>
            <a:r>
              <a:rPr lang="fr-FR" altLang="fr-FR" sz="1200" dirty="0">
                <a:solidFill>
                  <a:srgbClr val="C00000"/>
                </a:solidFill>
                <a:latin typeface="Arial" panose="020B0604020202020204" pitchFamily="34" charset="0"/>
                <a:hlinkClick r:id="rId7"/>
              </a:rPr>
              <a:t>http://fr.wikipedia.org/wiki/Syndrome_d'effondrement_des_colonies_d'abeilles</a:t>
            </a:r>
            <a:r>
              <a:rPr lang="fr-FR" altLang="fr-FR" sz="1200" dirty="0">
                <a:solidFill>
                  <a:srgbClr val="C00000"/>
                </a:solidFill>
                <a:latin typeface="Arial" panose="020B0604020202020204" pitchFamily="34" charset="0"/>
              </a:rPr>
              <a:t> </a:t>
            </a:r>
          </a:p>
          <a:p>
            <a:pPr eaLnBrk="1" hangingPunct="1">
              <a:spcBef>
                <a:spcPct val="0"/>
              </a:spcBef>
              <a:buFontTx/>
              <a:buNone/>
            </a:pPr>
            <a:endParaRPr lang="fr-FR" altLang="fr-FR" sz="1400" dirty="0">
              <a:solidFill>
                <a:srgbClr val="C00000"/>
              </a:solidFill>
              <a:latin typeface="Arial" panose="020B0604020202020204" pitchFamily="34" charset="0"/>
            </a:endParaRPr>
          </a:p>
          <a:p>
            <a:pPr eaLnBrk="1" hangingPunct="1">
              <a:spcBef>
                <a:spcPct val="0"/>
              </a:spcBef>
              <a:buFontTx/>
              <a:buNone/>
            </a:pPr>
            <a:r>
              <a:rPr lang="fr-FR" altLang="fr-FR" sz="1400" u="sng" dirty="0">
                <a:solidFill>
                  <a:srgbClr val="C00000"/>
                </a:solidFill>
                <a:latin typeface="Arial" panose="020B0604020202020204" pitchFamily="34" charset="0"/>
              </a:rPr>
              <a:t>Références</a:t>
            </a:r>
            <a:r>
              <a:rPr lang="fr-FR" altLang="fr-FR" sz="1400" dirty="0">
                <a:solidFill>
                  <a:srgbClr val="C00000"/>
                </a:solidFill>
                <a:latin typeface="Arial" panose="020B0604020202020204" pitchFamily="34" charset="0"/>
              </a:rPr>
              <a:t> :</a:t>
            </a:r>
          </a:p>
          <a:p>
            <a:pPr eaLnBrk="1" hangingPunct="1">
              <a:spcBef>
                <a:spcPct val="0"/>
              </a:spcBef>
            </a:pPr>
            <a:r>
              <a:rPr lang="en-US" altLang="fr-FR" sz="1200" u="sng" dirty="0">
                <a:latin typeface="Arial" panose="020B0604020202020204" pitchFamily="34" charset="0"/>
                <a:hlinkClick r:id="rId8"/>
              </a:rPr>
              <a:t> Field Research on Bees Raises Concern About Low-Dose Pesticides</a:t>
            </a:r>
            <a:r>
              <a:rPr lang="en-US" altLang="fr-FR" sz="1200" dirty="0">
                <a:latin typeface="Arial" panose="020B0604020202020204" pitchFamily="34" charset="0"/>
              </a:rPr>
              <a:t> </a:t>
            </a:r>
            <a:r>
              <a:rPr lang="en-US" altLang="fr-FR" sz="1200" dirty="0">
                <a:solidFill>
                  <a:srgbClr val="C00000"/>
                </a:solidFill>
                <a:latin typeface="Arial" panose="020B0604020202020204" pitchFamily="34" charset="0"/>
              </a:rPr>
              <a:t>- Science 30 March 2012: Vol. 335 no. 6076 p. 1555 DOI: 10.1126/science.335.6076.1555</a:t>
            </a:r>
          </a:p>
          <a:p>
            <a:pPr eaLnBrk="1" hangingPunct="1">
              <a:spcBef>
                <a:spcPct val="0"/>
              </a:spcBef>
            </a:pPr>
            <a:r>
              <a:rPr lang="fr-FR" altLang="fr-FR" sz="1200" dirty="0">
                <a:solidFill>
                  <a:srgbClr val="C00000"/>
                </a:solidFill>
                <a:latin typeface="Arial" panose="020B0604020202020204" pitchFamily="34" charset="0"/>
              </a:rPr>
              <a:t> Les abeilles sont mortellement désorientées par une faible dose d'insecticide, 30 mars 2012, </a:t>
            </a:r>
            <a:r>
              <a:rPr lang="fr-FR" altLang="fr-FR" sz="1200" dirty="0">
                <a:solidFill>
                  <a:srgbClr val="C00000"/>
                </a:solidFill>
                <a:latin typeface="Arial" panose="020B0604020202020204" pitchFamily="34" charset="0"/>
                <a:hlinkClick r:id="rId9"/>
              </a:rPr>
              <a:t>http://www.notre-planete.info/actualites/actu_3315_abeilles_pesticides.php</a:t>
            </a:r>
            <a:r>
              <a:rPr lang="fr-FR" altLang="fr-FR" sz="1200" dirty="0">
                <a:solidFill>
                  <a:srgbClr val="C00000"/>
                </a:solidFill>
                <a:latin typeface="Arial" panose="020B0604020202020204" pitchFamily="34" charset="0"/>
              </a:rPr>
              <a:t> </a:t>
            </a:r>
          </a:p>
          <a:p>
            <a:pPr eaLnBrk="1" hangingPunct="1">
              <a:spcBef>
                <a:spcPct val="0"/>
              </a:spcBef>
            </a:pPr>
            <a:r>
              <a:rPr lang="fr-FR" altLang="fr-FR" sz="1200" dirty="0">
                <a:solidFill>
                  <a:srgbClr val="C00000"/>
                </a:solidFill>
                <a:latin typeface="Arial" panose="020B0604020202020204" pitchFamily="34" charset="0"/>
              </a:rPr>
              <a:t> Film documentaire « </a:t>
            </a:r>
            <a:r>
              <a:rPr lang="fr-FR" altLang="fr-FR" sz="1200" i="1" dirty="0">
                <a:solidFill>
                  <a:srgbClr val="C00000"/>
                </a:solidFill>
                <a:latin typeface="Arial" panose="020B0604020202020204" pitchFamily="34" charset="0"/>
              </a:rPr>
              <a:t>Notre poison quotidien </a:t>
            </a:r>
            <a:r>
              <a:rPr lang="fr-FR" altLang="fr-FR" sz="1200" dirty="0">
                <a:solidFill>
                  <a:srgbClr val="C00000"/>
                </a:solidFill>
                <a:latin typeface="Arial" panose="020B0604020202020204" pitchFamily="34" charset="0"/>
              </a:rPr>
              <a:t>» de Marie-Monique Robin, ARTE, </a:t>
            </a:r>
            <a:r>
              <a:rPr lang="fr-FR" altLang="fr-FR" sz="1200" dirty="0">
                <a:solidFill>
                  <a:srgbClr val="C00000"/>
                </a:solidFill>
                <a:latin typeface="Arial" panose="020B0604020202020204" pitchFamily="34" charset="0"/>
                <a:hlinkClick r:id="rId10"/>
              </a:rPr>
              <a:t>http://www.youtube.com/watch?v=hUSn-1sgcsk</a:t>
            </a:r>
            <a:r>
              <a:rPr lang="fr-FR" altLang="fr-FR" sz="1200" dirty="0">
                <a:solidFill>
                  <a:srgbClr val="C00000"/>
                </a:solidFill>
                <a:latin typeface="Arial" panose="020B0604020202020204" pitchFamily="34" charset="0"/>
              </a:rPr>
              <a:t> </a:t>
            </a:r>
          </a:p>
        </p:txBody>
      </p:sp>
      <p:pic>
        <p:nvPicPr>
          <p:cNvPr id="5" name="Image 4" descr="manif.jpg">
            <a:extLst>
              <a:ext uri="{FF2B5EF4-FFF2-40B4-BE49-F238E27FC236}">
                <a16:creationId xmlns:a16="http://schemas.microsoft.com/office/drawing/2014/main" id="{0BC739BE-B9E2-4108-9416-B8975495265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1585" y="4732198"/>
            <a:ext cx="2183803" cy="142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7377826-5DD3-4273-83FD-3CEA13876B7C}"/>
              </a:ext>
            </a:extLst>
          </p:cNvPr>
          <p:cNvSpPr>
            <a:spLocks noChangeArrowheads="1"/>
          </p:cNvSpPr>
          <p:nvPr/>
        </p:nvSpPr>
        <p:spPr bwMode="auto">
          <a:xfrm>
            <a:off x="179388" y="6165850"/>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rgbClr val="C00000"/>
                </a:solidFill>
                <a:latin typeface="Arial" panose="020B0604020202020204" pitchFamily="34" charset="0"/>
              </a:rPr>
              <a:t>Manifestation d’apiculteurs contre le cruiser.</a:t>
            </a:r>
          </a:p>
          <a:p>
            <a:pPr eaLnBrk="1" hangingPunct="1">
              <a:spcBef>
                <a:spcPct val="0"/>
              </a:spcBef>
              <a:buFontTx/>
              <a:buNone/>
            </a:pPr>
            <a:r>
              <a:rPr lang="fr-FR" altLang="fr-FR" sz="1000">
                <a:latin typeface="Arial" panose="020B0604020202020204" pitchFamily="34" charset="0"/>
                <a:hlinkClick r:id="rId12"/>
              </a:rPr>
              <a:t>http://www.centpourcentnaturel.fr/post/2009/06/19/Pesticide-Cruiser-%3A-interdit-jusqu-a-l-automne-en-attente-d-une-decision-definitive</a:t>
            </a:r>
            <a:r>
              <a:rPr lang="fr-FR" altLang="fr-FR" sz="1000">
                <a:latin typeface="Arial" panose="020B0604020202020204" pitchFamily="34" charset="0"/>
              </a:rPr>
              <a:t> </a:t>
            </a:r>
          </a:p>
        </p:txBody>
      </p:sp>
      <p:pic>
        <p:nvPicPr>
          <p:cNvPr id="7" name="Image 8" descr="semencesprotegees.jpg">
            <a:extLst>
              <a:ext uri="{FF2B5EF4-FFF2-40B4-BE49-F238E27FC236}">
                <a16:creationId xmlns:a16="http://schemas.microsoft.com/office/drawing/2014/main" id="{081E8091-CA3B-4DBB-B3C6-C2A0406773C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20087" y="4722491"/>
            <a:ext cx="3164611" cy="137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9">
            <a:extLst>
              <a:ext uri="{FF2B5EF4-FFF2-40B4-BE49-F238E27FC236}">
                <a16:creationId xmlns:a16="http://schemas.microsoft.com/office/drawing/2014/main" id="{B3EC9A1B-24C0-4920-A10E-EE5BEA3AC310}"/>
              </a:ext>
            </a:extLst>
          </p:cNvPr>
          <p:cNvSpPr txBox="1">
            <a:spLocks noChangeArrowheads="1"/>
          </p:cNvSpPr>
          <p:nvPr/>
        </p:nvSpPr>
        <p:spPr bwMode="auto">
          <a:xfrm>
            <a:off x="4522044" y="6096794"/>
            <a:ext cx="2605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C00000"/>
                </a:solidFill>
                <a:latin typeface="Arial" panose="020B0604020202020204" pitchFamily="34" charset="0"/>
              </a:rPr>
              <a:t>Semences enrobées de cruiser 350</a:t>
            </a:r>
          </a:p>
        </p:txBody>
      </p:sp>
      <p:sp>
        <p:nvSpPr>
          <p:cNvPr id="9" name="ZoneTexte 11">
            <a:extLst>
              <a:ext uri="{FF2B5EF4-FFF2-40B4-BE49-F238E27FC236}">
                <a16:creationId xmlns:a16="http://schemas.microsoft.com/office/drawing/2014/main" id="{1D20551E-5158-4D00-8278-7AE82B50FD57}"/>
              </a:ext>
            </a:extLst>
          </p:cNvPr>
          <p:cNvSpPr txBox="1">
            <a:spLocks noChangeArrowheads="1"/>
          </p:cNvSpPr>
          <p:nvPr/>
        </p:nvSpPr>
        <p:spPr bwMode="auto">
          <a:xfrm>
            <a:off x="7504225" y="61198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900" dirty="0">
                <a:solidFill>
                  <a:srgbClr val="C00000"/>
                </a:solidFill>
                <a:latin typeface="Arial" panose="020B0604020202020204" pitchFamily="34" charset="0"/>
              </a:rPr>
              <a:t>«Un humus d'abeilles mortes» que l'apiculteur ramasse à pleines poignées devant ses ruches./Photo DDM F.C - Tous droits réservés. Copie interdite. </a:t>
            </a:r>
          </a:p>
          <a:p>
            <a:pPr algn="r" eaLnBrk="1" hangingPunct="1">
              <a:spcBef>
                <a:spcPct val="0"/>
              </a:spcBef>
              <a:buFontTx/>
              <a:buNone/>
            </a:pPr>
            <a:r>
              <a:rPr lang="fr-FR" altLang="fr-FR" sz="900" i="1" dirty="0">
                <a:solidFill>
                  <a:srgbClr val="C00000"/>
                </a:solidFill>
                <a:latin typeface="Arial" panose="020B0604020202020204" pitchFamily="34" charset="0"/>
              </a:rPr>
              <a:t>Abeilles et céréales: la cohabitation qui tue</a:t>
            </a:r>
            <a:r>
              <a:rPr lang="fr-FR" altLang="fr-FR" sz="900" dirty="0">
                <a:solidFill>
                  <a:srgbClr val="C00000"/>
                </a:solidFill>
                <a:latin typeface="Arial" panose="020B0604020202020204" pitchFamily="34" charset="0"/>
              </a:rPr>
              <a:t>, La </a:t>
            </a:r>
            <a:r>
              <a:rPr lang="fr-FR" altLang="fr-FR" sz="900" dirty="0" err="1">
                <a:solidFill>
                  <a:srgbClr val="C00000"/>
                </a:solidFill>
                <a:latin typeface="Arial" panose="020B0604020202020204" pitchFamily="34" charset="0"/>
              </a:rPr>
              <a:t>Dépèche</a:t>
            </a:r>
            <a:r>
              <a:rPr lang="fr-FR" altLang="fr-FR" sz="900" dirty="0">
                <a:solidFill>
                  <a:srgbClr val="C00000"/>
                </a:solidFill>
                <a:latin typeface="Arial" panose="020B0604020202020204" pitchFamily="34" charset="0"/>
              </a:rPr>
              <a:t>, 30/07/2012, </a:t>
            </a:r>
            <a:r>
              <a:rPr lang="fr-FR" altLang="fr-FR" sz="900" dirty="0">
                <a:solidFill>
                  <a:srgbClr val="C00000"/>
                </a:solidFill>
                <a:latin typeface="Arial" panose="020B0604020202020204" pitchFamily="34" charset="0"/>
                <a:hlinkClick r:id="rId14"/>
              </a:rPr>
              <a:t>http://www.ladepeche.fr/article/2012/07/30/1409659-le-chiffre-19-000.html</a:t>
            </a:r>
            <a:r>
              <a:rPr lang="fr-FR" altLang="fr-FR" sz="900" dirty="0">
                <a:solidFill>
                  <a:srgbClr val="C00000"/>
                </a:solidFill>
                <a:latin typeface="Arial" panose="020B0604020202020204" pitchFamily="34" charset="0"/>
              </a:rPr>
              <a:t> </a:t>
            </a:r>
          </a:p>
        </p:txBody>
      </p:sp>
      <p:pic>
        <p:nvPicPr>
          <p:cNvPr id="10" name="Image 12" descr="HumusAbeillesMorte_s.jpg">
            <a:extLst>
              <a:ext uri="{FF2B5EF4-FFF2-40B4-BE49-F238E27FC236}">
                <a16:creationId xmlns:a16="http://schemas.microsoft.com/office/drawing/2014/main" id="{25BA6FAA-021B-403E-9538-C3CAC247995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657898" y="4675542"/>
            <a:ext cx="3230199" cy="144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55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8F7AF0F-8218-4142-92A2-A3F312482618}"/>
              </a:ext>
            </a:extLst>
          </p:cNvPr>
          <p:cNvSpPr>
            <a:spLocks noGrp="1"/>
          </p:cNvSpPr>
          <p:nvPr>
            <p:ph type="ftr" sz="quarter" idx="11"/>
          </p:nvPr>
        </p:nvSpPr>
        <p:spPr>
          <a:xfrm>
            <a:off x="9230061" y="6504399"/>
            <a:ext cx="2743200" cy="290006"/>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DB8E2C05-D594-4C9E-B631-1F4BF9171E24}"/>
              </a:ext>
            </a:extLst>
          </p:cNvPr>
          <p:cNvSpPr>
            <a:spLocks noGrp="1"/>
          </p:cNvSpPr>
          <p:nvPr>
            <p:ph type="sldNum" sz="quarter" idx="12"/>
          </p:nvPr>
        </p:nvSpPr>
        <p:spPr>
          <a:xfrm>
            <a:off x="11424621" y="197104"/>
            <a:ext cx="548640" cy="442491"/>
          </a:xfrm>
        </p:spPr>
        <p:txBody>
          <a:bodyPr/>
          <a:lstStyle/>
          <a:p>
            <a:fld id="{35EDA842-B766-4C63-B8B3-538762B3ED5C}" type="slidenum">
              <a:rPr lang="fr-FR" smtClean="0"/>
              <a:t>80</a:t>
            </a:fld>
            <a:endParaRPr lang="fr-FR" dirty="0"/>
          </a:p>
        </p:txBody>
      </p:sp>
      <p:sp>
        <p:nvSpPr>
          <p:cNvPr id="4" name="Rectangle 3">
            <a:extLst>
              <a:ext uri="{FF2B5EF4-FFF2-40B4-BE49-F238E27FC236}">
                <a16:creationId xmlns:a16="http://schemas.microsoft.com/office/drawing/2014/main" id="{609FD680-FF56-4C3D-9C8F-A83DC5C86398}"/>
              </a:ext>
            </a:extLst>
          </p:cNvPr>
          <p:cNvSpPr/>
          <p:nvPr/>
        </p:nvSpPr>
        <p:spPr>
          <a:xfrm>
            <a:off x="223299" y="177930"/>
            <a:ext cx="9006762" cy="461665"/>
          </a:xfrm>
          <a:prstGeom prst="rect">
            <a:avLst/>
          </a:prstGeom>
        </p:spPr>
        <p:txBody>
          <a:bodyPr wrap="square">
            <a:spAutoFit/>
          </a:bodyPr>
          <a:lstStyle/>
          <a:p>
            <a:pPr>
              <a:spcBef>
                <a:spcPct val="0"/>
              </a:spcBef>
            </a:pPr>
            <a:r>
              <a:rPr lang="fr-FR" altLang="fr-FR" sz="2400" b="1" dirty="0">
                <a:solidFill>
                  <a:srgbClr val="7030A0"/>
                </a:solidFill>
                <a:latin typeface="Arial" panose="020B0604020202020204" pitchFamily="34" charset="0"/>
                <a:cs typeface="Arial" panose="020B0604020202020204" pitchFamily="34" charset="0"/>
              </a:rPr>
              <a:t>Annexe 1</a:t>
            </a:r>
            <a:r>
              <a:rPr lang="fr-FR" altLang="fr-FR" sz="2400" dirty="0">
                <a:solidFill>
                  <a:srgbClr val="7030A0"/>
                </a:solidFill>
                <a:latin typeface="Arial" panose="020B0604020202020204" pitchFamily="34" charset="0"/>
                <a:cs typeface="Arial" panose="020B0604020202020204" pitchFamily="34" charset="0"/>
              </a:rPr>
              <a:t>. </a:t>
            </a:r>
            <a:r>
              <a:rPr lang="fr-FR" altLang="fr-FR" sz="2400" b="1" dirty="0">
                <a:solidFill>
                  <a:srgbClr val="7030A0"/>
                </a:solidFill>
                <a:latin typeface="Arial" panose="020B0604020202020204" pitchFamily="34" charset="0"/>
                <a:cs typeface="Arial" panose="020B0604020202020204" pitchFamily="34" charset="0"/>
              </a:rPr>
              <a:t>Les méthodes de protection des végétaux (suite)</a:t>
            </a:r>
          </a:p>
        </p:txBody>
      </p:sp>
      <p:sp>
        <p:nvSpPr>
          <p:cNvPr id="5" name="Rectangle 4">
            <a:extLst>
              <a:ext uri="{FF2B5EF4-FFF2-40B4-BE49-F238E27FC236}">
                <a16:creationId xmlns:a16="http://schemas.microsoft.com/office/drawing/2014/main" id="{003661BB-1954-45C8-A162-37AD024179C4}"/>
              </a:ext>
            </a:extLst>
          </p:cNvPr>
          <p:cNvSpPr/>
          <p:nvPr/>
        </p:nvSpPr>
        <p:spPr>
          <a:xfrm>
            <a:off x="213811" y="698279"/>
            <a:ext cx="3363421" cy="461665"/>
          </a:xfrm>
          <a:prstGeom prst="rect">
            <a:avLst/>
          </a:prstGeom>
        </p:spPr>
        <p:txBody>
          <a:bodyPr wrap="none">
            <a:spAutoFit/>
          </a:bodyPr>
          <a:lstStyle/>
          <a:p>
            <a:r>
              <a:rPr lang="fr-FR" sz="2400" b="1" i="0" dirty="0">
                <a:solidFill>
                  <a:srgbClr val="7030A0"/>
                </a:solidFill>
                <a:effectLst/>
                <a:latin typeface="Arial" panose="020B0604020202020204" pitchFamily="34" charset="0"/>
              </a:rPr>
              <a:t>Méthodes de contrôle</a:t>
            </a:r>
          </a:p>
        </p:txBody>
      </p:sp>
      <p:sp>
        <p:nvSpPr>
          <p:cNvPr id="6" name="Rectangle 5">
            <a:extLst>
              <a:ext uri="{FF2B5EF4-FFF2-40B4-BE49-F238E27FC236}">
                <a16:creationId xmlns:a16="http://schemas.microsoft.com/office/drawing/2014/main" id="{282D2B55-EB45-4CFB-8C34-5589E42B76EB}"/>
              </a:ext>
            </a:extLst>
          </p:cNvPr>
          <p:cNvSpPr/>
          <p:nvPr/>
        </p:nvSpPr>
        <p:spPr>
          <a:xfrm>
            <a:off x="225400" y="1217220"/>
            <a:ext cx="3126177" cy="461665"/>
          </a:xfrm>
          <a:prstGeom prst="rect">
            <a:avLst/>
          </a:prstGeom>
        </p:spPr>
        <p:txBody>
          <a:bodyPr wrap="none">
            <a:spAutoFit/>
          </a:bodyPr>
          <a:lstStyle/>
          <a:p>
            <a:r>
              <a:rPr lang="fr-FR" sz="2400" b="1" i="0" dirty="0">
                <a:solidFill>
                  <a:srgbClr val="7030A0"/>
                </a:solidFill>
                <a:effectLst/>
                <a:latin typeface="Arial" panose="020B0604020202020204" pitchFamily="34" charset="0"/>
              </a:rPr>
              <a:t>Pratiques culturales</a:t>
            </a:r>
          </a:p>
        </p:txBody>
      </p:sp>
      <p:sp>
        <p:nvSpPr>
          <p:cNvPr id="7" name="Rectangle 6">
            <a:extLst>
              <a:ext uri="{FF2B5EF4-FFF2-40B4-BE49-F238E27FC236}">
                <a16:creationId xmlns:a16="http://schemas.microsoft.com/office/drawing/2014/main" id="{2CA627D3-880D-4114-A4D9-EAE3CEDC8C28}"/>
              </a:ext>
            </a:extLst>
          </p:cNvPr>
          <p:cNvSpPr/>
          <p:nvPr/>
        </p:nvSpPr>
        <p:spPr>
          <a:xfrm>
            <a:off x="275817" y="1665990"/>
            <a:ext cx="7079442" cy="3046988"/>
          </a:xfrm>
          <a:prstGeom prst="rect">
            <a:avLst/>
          </a:prstGeom>
        </p:spPr>
        <p:txBody>
          <a:bodyPr wrap="square">
            <a:spAutoFit/>
          </a:bodyPr>
          <a:lstStyle/>
          <a:p>
            <a:pPr>
              <a:buFont typeface="Arial" panose="020B0604020202020204" pitchFamily="34" charset="0"/>
              <a:buChar char="•"/>
            </a:pPr>
            <a:r>
              <a:rPr lang="fr-FR" b="0" i="0" dirty="0">
                <a:solidFill>
                  <a:srgbClr val="7030A0"/>
                </a:solidFill>
                <a:effectLst/>
                <a:latin typeface="Arial" panose="020B0604020202020204" pitchFamily="34" charset="0"/>
              </a:rPr>
              <a:t> </a:t>
            </a:r>
            <a:r>
              <a:rPr lang="fr-FR" sz="2400" b="0" i="0" dirty="0">
                <a:solidFill>
                  <a:srgbClr val="7030A0"/>
                </a:solidFill>
                <a:effectLst/>
                <a:latin typeface="Arial" panose="020B0604020202020204" pitchFamily="34" charset="0"/>
              </a:rPr>
              <a:t>Amélioration du sol (amendements, </a:t>
            </a:r>
            <a:r>
              <a:rPr lang="fr-FR" sz="2400" b="0" i="0" u="none" strike="noStrike" dirty="0">
                <a:solidFill>
                  <a:srgbClr val="7030A0"/>
                </a:solidFill>
                <a:effectLst/>
                <a:latin typeface="Arial" panose="020B0604020202020204" pitchFamily="34" charset="0"/>
                <a:hlinkClick r:id="rId2" tooltip="Drainage (agricole)"/>
              </a:rPr>
              <a:t>drainage</a:t>
            </a:r>
            <a:r>
              <a:rPr lang="fr-FR" sz="2400" b="0" i="0" dirty="0">
                <a:solidFill>
                  <a:srgbClr val="7030A0"/>
                </a:solidFill>
                <a:effectLst/>
                <a:latin typeface="Arial" panose="020B0604020202020204" pitchFamily="34" charset="0"/>
              </a:rPr>
              <a:t>, </a:t>
            </a:r>
            <a:r>
              <a:rPr lang="fr-FR" sz="2400" b="0" i="0" u="none" strike="noStrike" dirty="0">
                <a:solidFill>
                  <a:srgbClr val="7030A0"/>
                </a:solidFill>
                <a:effectLst/>
                <a:latin typeface="Arial" panose="020B0604020202020204" pitchFamily="34" charset="0"/>
                <a:hlinkClick r:id="rId3" tooltip="Fumure"/>
              </a:rPr>
              <a:t>fumure</a:t>
            </a:r>
            <a:r>
              <a:rPr lang="fr-FR" sz="2400" b="0" i="0" dirty="0">
                <a:solidFill>
                  <a:srgbClr val="7030A0"/>
                </a:solidFill>
                <a:effectLst/>
                <a:latin typeface="Arial" panose="020B0604020202020204" pitchFamily="34" charset="0"/>
              </a:rPr>
              <a:t>)</a:t>
            </a:r>
          </a:p>
          <a:p>
            <a:pPr>
              <a:buFont typeface="Arial" panose="020B0604020202020204" pitchFamily="34" charset="0"/>
              <a:buChar char="•"/>
            </a:pPr>
            <a:r>
              <a:rPr lang="fr-FR" sz="2400" b="0" i="0" dirty="0">
                <a:solidFill>
                  <a:srgbClr val="7030A0"/>
                </a:solidFill>
                <a:effectLst/>
                <a:latin typeface="Arial" panose="020B0604020202020204" pitchFamily="34" charset="0"/>
              </a:rPr>
              <a:t> Alternance des cultures (</a:t>
            </a:r>
            <a:r>
              <a:rPr lang="fr-FR" sz="2400" b="0" i="0" u="none" strike="noStrike" dirty="0">
                <a:solidFill>
                  <a:srgbClr val="7030A0"/>
                </a:solidFill>
                <a:effectLst/>
                <a:latin typeface="Arial" panose="020B0604020202020204" pitchFamily="34" charset="0"/>
                <a:hlinkClick r:id="rId4" tooltip="Assolement"/>
              </a:rPr>
              <a:t>assolement</a:t>
            </a:r>
            <a:r>
              <a:rPr lang="fr-FR" sz="2400" b="0" i="0" dirty="0">
                <a:solidFill>
                  <a:srgbClr val="7030A0"/>
                </a:solidFill>
                <a:effectLst/>
                <a:latin typeface="Arial" panose="020B0604020202020204" pitchFamily="34" charset="0"/>
              </a:rPr>
              <a:t> ou rotation des cultures)</a:t>
            </a:r>
          </a:p>
          <a:p>
            <a:pPr>
              <a:buFont typeface="Arial" panose="020B0604020202020204" pitchFamily="34" charset="0"/>
              <a:buChar char="•"/>
            </a:pPr>
            <a:r>
              <a:rPr lang="fr-FR" sz="2400" b="0" i="0" dirty="0">
                <a:solidFill>
                  <a:srgbClr val="7030A0"/>
                </a:solidFill>
                <a:effectLst/>
                <a:latin typeface="Arial" panose="020B0604020202020204" pitchFamily="34" charset="0"/>
              </a:rPr>
              <a:t> Sélection de variétés résistantes et </a:t>
            </a:r>
            <a:r>
              <a:rPr lang="fr-FR" sz="2400" b="0" i="0" u="none" strike="noStrike" dirty="0">
                <a:solidFill>
                  <a:srgbClr val="7030A0"/>
                </a:solidFill>
                <a:effectLst/>
                <a:latin typeface="Arial" panose="020B0604020202020204" pitchFamily="34" charset="0"/>
                <a:hlinkClick r:id="rId5" tooltip="Hybride"/>
              </a:rPr>
              <a:t>hybridations</a:t>
            </a:r>
            <a:endParaRPr lang="fr-FR" sz="2400" b="0" i="0" dirty="0">
              <a:solidFill>
                <a:srgbClr val="7030A0"/>
              </a:solidFill>
              <a:effectLst/>
              <a:latin typeface="Arial" panose="020B0604020202020204" pitchFamily="34" charset="0"/>
            </a:endParaRPr>
          </a:p>
          <a:p>
            <a:pPr>
              <a:buFont typeface="Arial" panose="020B0604020202020204" pitchFamily="34" charset="0"/>
              <a:buChar char="•"/>
            </a:pPr>
            <a:r>
              <a:rPr lang="fr-FR" sz="2400" b="0" i="0" dirty="0">
                <a:solidFill>
                  <a:srgbClr val="7030A0"/>
                </a:solidFill>
                <a:effectLst/>
                <a:latin typeface="Arial" panose="020B0604020202020204" pitchFamily="34" charset="0"/>
              </a:rPr>
              <a:t> Mesures de propreté du sol</a:t>
            </a:r>
          </a:p>
          <a:p>
            <a:pPr>
              <a:buFont typeface="Arial" panose="020B0604020202020204" pitchFamily="34" charset="0"/>
              <a:buChar char="•"/>
            </a:pPr>
            <a:r>
              <a:rPr lang="fr-FR" sz="2400" b="0" i="0" dirty="0">
                <a:solidFill>
                  <a:srgbClr val="7030A0"/>
                </a:solidFill>
                <a:effectLst/>
                <a:latin typeface="Arial" panose="020B0604020202020204" pitchFamily="34" charset="0"/>
              </a:rPr>
              <a:t> Entretien des abords de la parcelle</a:t>
            </a:r>
          </a:p>
          <a:p>
            <a:pPr>
              <a:buFont typeface="Arial" panose="020B0604020202020204" pitchFamily="34" charset="0"/>
              <a:buChar char="•"/>
            </a:pPr>
            <a:r>
              <a:rPr lang="fr-FR" sz="2400" b="0" i="0" u="none" strike="noStrike" dirty="0">
                <a:solidFill>
                  <a:srgbClr val="7030A0"/>
                </a:solidFill>
                <a:effectLst/>
                <a:latin typeface="Arial" panose="020B0604020202020204" pitchFamily="34" charset="0"/>
                <a:hlinkClick r:id="rId6" tooltip="Épouvantail"/>
              </a:rPr>
              <a:t> Épouvantails</a:t>
            </a:r>
            <a:endParaRPr lang="fr-FR" sz="2400" b="0" i="0" dirty="0">
              <a:solidFill>
                <a:srgbClr val="7030A0"/>
              </a:solidFill>
              <a:effectLst/>
              <a:latin typeface="Arial" panose="020B0604020202020204" pitchFamily="34" charset="0"/>
            </a:endParaRPr>
          </a:p>
        </p:txBody>
      </p:sp>
      <p:sp>
        <p:nvSpPr>
          <p:cNvPr id="8" name="Rectangle 7">
            <a:extLst>
              <a:ext uri="{FF2B5EF4-FFF2-40B4-BE49-F238E27FC236}">
                <a16:creationId xmlns:a16="http://schemas.microsoft.com/office/drawing/2014/main" id="{2AD2B544-C15B-4CC1-A97F-500DD69EA2D8}"/>
              </a:ext>
            </a:extLst>
          </p:cNvPr>
          <p:cNvSpPr/>
          <p:nvPr/>
        </p:nvSpPr>
        <p:spPr>
          <a:xfrm>
            <a:off x="223299" y="4721558"/>
            <a:ext cx="2826415" cy="369332"/>
          </a:xfrm>
          <a:prstGeom prst="rect">
            <a:avLst/>
          </a:prstGeom>
        </p:spPr>
        <p:txBody>
          <a:bodyPr wrap="none">
            <a:spAutoFit/>
          </a:bodyPr>
          <a:lstStyle/>
          <a:p>
            <a:r>
              <a:rPr lang="fr-FR" b="1" i="0" dirty="0">
                <a:solidFill>
                  <a:srgbClr val="7030A0"/>
                </a:solidFill>
                <a:effectLst/>
                <a:latin typeface="Arial" panose="020B0604020202020204" pitchFamily="34" charset="0"/>
              </a:rPr>
              <a:t>Mesures réglementaires</a:t>
            </a:r>
          </a:p>
        </p:txBody>
      </p:sp>
      <p:sp>
        <p:nvSpPr>
          <p:cNvPr id="9" name="Rectangle 8">
            <a:extLst>
              <a:ext uri="{FF2B5EF4-FFF2-40B4-BE49-F238E27FC236}">
                <a16:creationId xmlns:a16="http://schemas.microsoft.com/office/drawing/2014/main" id="{E267B748-E9B8-4E35-978E-C2E24F9532AC}"/>
              </a:ext>
            </a:extLst>
          </p:cNvPr>
          <p:cNvSpPr/>
          <p:nvPr/>
        </p:nvSpPr>
        <p:spPr>
          <a:xfrm>
            <a:off x="213811" y="5053312"/>
            <a:ext cx="8367085" cy="646331"/>
          </a:xfrm>
          <a:prstGeom prst="rect">
            <a:avLst/>
          </a:prstGeom>
        </p:spPr>
        <p:txBody>
          <a:bodyPr wrap="square">
            <a:spAutoFit/>
          </a:bodyPr>
          <a:lstStyle/>
          <a:p>
            <a:pPr>
              <a:buFont typeface="Arial" panose="020B0604020202020204" pitchFamily="34" charset="0"/>
              <a:buChar char="•"/>
            </a:pPr>
            <a:r>
              <a:rPr lang="fr-FR" b="0" i="0" dirty="0">
                <a:solidFill>
                  <a:srgbClr val="222222"/>
                </a:solidFill>
                <a:effectLst/>
                <a:latin typeface="Arial" panose="020B0604020202020204" pitchFamily="34" charset="0"/>
              </a:rPr>
              <a:t> </a:t>
            </a:r>
            <a:r>
              <a:rPr lang="fr-FR" b="0" i="0" dirty="0">
                <a:solidFill>
                  <a:srgbClr val="7030A0"/>
                </a:solidFill>
                <a:effectLst/>
                <a:latin typeface="Arial" panose="020B0604020202020204" pitchFamily="34" charset="0"/>
              </a:rPr>
              <a:t>Contrôle de l'importation et des échanges de végétaux</a:t>
            </a:r>
          </a:p>
          <a:p>
            <a:r>
              <a:rPr lang="fr-FR" b="0" i="0" dirty="0">
                <a:solidFill>
                  <a:srgbClr val="7030A0"/>
                </a:solidFill>
                <a:effectLst/>
                <a:latin typeface="Arial" panose="020B0604020202020204" pitchFamily="34" charset="0"/>
              </a:rPr>
              <a:t>Il existe une </a:t>
            </a:r>
            <a:r>
              <a:rPr lang="fr-FR" b="0" i="0" u="none" strike="noStrike" dirty="0">
                <a:solidFill>
                  <a:srgbClr val="7030A0"/>
                </a:solidFill>
                <a:effectLst/>
                <a:latin typeface="Arial" panose="020B0604020202020204" pitchFamily="34" charset="0"/>
                <a:hlinkClick r:id="rId7" tooltip="Convention internationale pour la protection des végétaux"/>
              </a:rPr>
              <a:t>Convention internationale pour la protection des végétaux</a:t>
            </a:r>
            <a:endParaRPr lang="fr-FR" b="0" i="0" dirty="0">
              <a:solidFill>
                <a:srgbClr val="7030A0"/>
              </a:solidFill>
              <a:effectLst/>
              <a:latin typeface="Arial" panose="020B0604020202020204" pitchFamily="34" charset="0"/>
            </a:endParaRPr>
          </a:p>
        </p:txBody>
      </p:sp>
      <p:sp>
        <p:nvSpPr>
          <p:cNvPr id="10" name="Rectangle 9">
            <a:extLst>
              <a:ext uri="{FF2B5EF4-FFF2-40B4-BE49-F238E27FC236}">
                <a16:creationId xmlns:a16="http://schemas.microsoft.com/office/drawing/2014/main" id="{DCCC9C78-6B7C-481A-9585-08EBA5C6539D}"/>
              </a:ext>
            </a:extLst>
          </p:cNvPr>
          <p:cNvSpPr/>
          <p:nvPr/>
        </p:nvSpPr>
        <p:spPr>
          <a:xfrm>
            <a:off x="275817" y="5739373"/>
            <a:ext cx="2287806" cy="369332"/>
          </a:xfrm>
          <a:prstGeom prst="rect">
            <a:avLst/>
          </a:prstGeom>
        </p:spPr>
        <p:txBody>
          <a:bodyPr wrap="none">
            <a:spAutoFit/>
          </a:bodyPr>
          <a:lstStyle/>
          <a:p>
            <a:r>
              <a:rPr lang="fr-FR" b="1" i="0" dirty="0">
                <a:solidFill>
                  <a:srgbClr val="7030A0"/>
                </a:solidFill>
                <a:effectLst/>
                <a:latin typeface="Arial" panose="020B0604020202020204" pitchFamily="34" charset="0"/>
              </a:rPr>
              <a:t>Contrôle génétique</a:t>
            </a:r>
          </a:p>
        </p:txBody>
      </p:sp>
      <p:sp>
        <p:nvSpPr>
          <p:cNvPr id="11" name="Rectangle 10">
            <a:extLst>
              <a:ext uri="{FF2B5EF4-FFF2-40B4-BE49-F238E27FC236}">
                <a16:creationId xmlns:a16="http://schemas.microsoft.com/office/drawing/2014/main" id="{8B6F952F-0717-4D75-9A7A-24B7E462B626}"/>
              </a:ext>
            </a:extLst>
          </p:cNvPr>
          <p:cNvSpPr/>
          <p:nvPr/>
        </p:nvSpPr>
        <p:spPr>
          <a:xfrm>
            <a:off x="213811" y="6117285"/>
            <a:ext cx="6096000" cy="646331"/>
          </a:xfrm>
          <a:prstGeom prst="rect">
            <a:avLst/>
          </a:prstGeom>
        </p:spPr>
        <p:txBody>
          <a:bodyPr>
            <a:spAutoFit/>
          </a:bodyPr>
          <a:lstStyle/>
          <a:p>
            <a:pPr marL="285750" indent="-285750">
              <a:buFont typeface="Arial" panose="020B0604020202020204" pitchFamily="34" charset="0"/>
              <a:buChar char="•"/>
            </a:pPr>
            <a:r>
              <a:rPr lang="fr-FR" b="0" i="0" dirty="0">
                <a:solidFill>
                  <a:srgbClr val="7030A0"/>
                </a:solidFill>
                <a:effectLst/>
                <a:latin typeface="Arial" panose="020B0604020202020204" pitchFamily="34" charset="0"/>
              </a:rPr>
              <a:t>Le contrôle génétique comprend l'utilisation de variétés résistantes aux </a:t>
            </a:r>
            <a:r>
              <a:rPr lang="fr-FR" b="0" i="0" dirty="0" err="1">
                <a:solidFill>
                  <a:srgbClr val="7030A0"/>
                </a:solidFill>
                <a:effectLst/>
                <a:latin typeface="Arial" panose="020B0604020202020204" pitchFamily="34" charset="0"/>
              </a:rPr>
              <a:t>bioagresseurs</a:t>
            </a:r>
            <a:r>
              <a:rPr lang="fr-FR" b="0" i="0" dirty="0">
                <a:solidFill>
                  <a:srgbClr val="7030A0"/>
                </a:solidFill>
                <a:effectLst/>
                <a:latin typeface="Arial" panose="020B0604020202020204" pitchFamily="34" charset="0"/>
              </a:rPr>
              <a:t>.</a:t>
            </a:r>
            <a:endParaRPr lang="fr-FR" dirty="0">
              <a:solidFill>
                <a:srgbClr val="7030A0"/>
              </a:solidFill>
            </a:endParaRPr>
          </a:p>
        </p:txBody>
      </p:sp>
      <p:pic>
        <p:nvPicPr>
          <p:cNvPr id="12" name="Image 11">
            <a:extLst>
              <a:ext uri="{FF2B5EF4-FFF2-40B4-BE49-F238E27FC236}">
                <a16:creationId xmlns:a16="http://schemas.microsoft.com/office/drawing/2014/main" id="{CC805EAD-8390-420A-B59D-57A0F9A2CE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5260" y="1072592"/>
            <a:ext cx="4581525" cy="2667000"/>
          </a:xfrm>
          <a:prstGeom prst="rect">
            <a:avLst/>
          </a:prstGeom>
        </p:spPr>
      </p:pic>
      <p:sp>
        <p:nvSpPr>
          <p:cNvPr id="13" name="ZoneTexte 12">
            <a:extLst>
              <a:ext uri="{FF2B5EF4-FFF2-40B4-BE49-F238E27FC236}">
                <a16:creationId xmlns:a16="http://schemas.microsoft.com/office/drawing/2014/main" id="{870274D3-2DBD-486F-BEB5-297BDED56FF5}"/>
              </a:ext>
            </a:extLst>
          </p:cNvPr>
          <p:cNvSpPr txBox="1"/>
          <p:nvPr/>
        </p:nvSpPr>
        <p:spPr>
          <a:xfrm>
            <a:off x="7239896" y="3762029"/>
            <a:ext cx="4851698" cy="646331"/>
          </a:xfrm>
          <a:prstGeom prst="rect">
            <a:avLst/>
          </a:prstGeom>
          <a:noFill/>
        </p:spPr>
        <p:txBody>
          <a:bodyPr wrap="square" rtlCol="0">
            <a:spAutoFit/>
          </a:bodyPr>
          <a:lstStyle/>
          <a:p>
            <a:pPr algn="ctr"/>
            <a:r>
              <a:rPr lang="fr-FR" sz="1200" dirty="0"/>
              <a:t>Les précautions d’emploi pour l’insecticide Cruiser OSR. Source image : </a:t>
            </a:r>
            <a:r>
              <a:rPr lang="fr-FR" sz="1200" dirty="0">
                <a:hlinkClick r:id="rId9"/>
              </a:rPr>
              <a:t>http://naturealerte.blogspot.co.uk/2011/06/17052011france-le-pesticide-cruiser-osr.html</a:t>
            </a:r>
            <a:r>
              <a:rPr lang="fr-FR" sz="1200" dirty="0"/>
              <a:t> </a:t>
            </a:r>
          </a:p>
        </p:txBody>
      </p:sp>
    </p:spTree>
    <p:extLst>
      <p:ext uri="{BB962C8B-B14F-4D97-AF65-F5344CB8AC3E}">
        <p14:creationId xmlns:p14="http://schemas.microsoft.com/office/powerpoint/2010/main" val="14493945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691A889-33ED-4A51-B025-61F38BA0BED4}"/>
              </a:ext>
            </a:extLst>
          </p:cNvPr>
          <p:cNvSpPr>
            <a:spLocks noGrp="1"/>
          </p:cNvSpPr>
          <p:nvPr>
            <p:ph type="ftr" sz="quarter" idx="11"/>
          </p:nvPr>
        </p:nvSpPr>
        <p:spPr>
          <a:xfrm>
            <a:off x="4038600"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20E297AC-C7D4-472B-AE26-4B9D8E3FE8B2}"/>
              </a:ext>
            </a:extLst>
          </p:cNvPr>
          <p:cNvSpPr>
            <a:spLocks noGrp="1"/>
          </p:cNvSpPr>
          <p:nvPr>
            <p:ph type="sldNum" sz="quarter" idx="12"/>
          </p:nvPr>
        </p:nvSpPr>
        <p:spPr/>
        <p:txBody>
          <a:bodyPr/>
          <a:lstStyle/>
          <a:p>
            <a:fld id="{35EDA842-B766-4C63-B8B3-538762B3ED5C}" type="slidenum">
              <a:rPr lang="fr-FR" smtClean="0"/>
              <a:t>81</a:t>
            </a:fld>
            <a:endParaRPr lang="fr-FR"/>
          </a:p>
        </p:txBody>
      </p:sp>
      <p:sp>
        <p:nvSpPr>
          <p:cNvPr id="4" name="Rectangle 3">
            <a:extLst>
              <a:ext uri="{FF2B5EF4-FFF2-40B4-BE49-F238E27FC236}">
                <a16:creationId xmlns:a16="http://schemas.microsoft.com/office/drawing/2014/main" id="{DB0BCE64-BDFD-40C7-AB55-85CD1E84AB91}"/>
              </a:ext>
            </a:extLst>
          </p:cNvPr>
          <p:cNvSpPr/>
          <p:nvPr/>
        </p:nvSpPr>
        <p:spPr>
          <a:xfrm>
            <a:off x="153412" y="762889"/>
            <a:ext cx="2967479" cy="369332"/>
          </a:xfrm>
          <a:prstGeom prst="rect">
            <a:avLst/>
          </a:prstGeom>
        </p:spPr>
        <p:txBody>
          <a:bodyPr wrap="none">
            <a:spAutoFit/>
          </a:bodyPr>
          <a:lstStyle/>
          <a:p>
            <a:r>
              <a:rPr lang="fr-FR" b="1" i="0" dirty="0">
                <a:solidFill>
                  <a:srgbClr val="7030A0"/>
                </a:solidFill>
                <a:effectLst/>
                <a:latin typeface="Arial" panose="020B0604020202020204" pitchFamily="34" charset="0"/>
              </a:rPr>
              <a:t>Méthodes de lutte directe</a:t>
            </a:r>
          </a:p>
        </p:txBody>
      </p:sp>
      <p:sp>
        <p:nvSpPr>
          <p:cNvPr id="5" name="Rectangle 4">
            <a:extLst>
              <a:ext uri="{FF2B5EF4-FFF2-40B4-BE49-F238E27FC236}">
                <a16:creationId xmlns:a16="http://schemas.microsoft.com/office/drawing/2014/main" id="{7F0CF07D-8436-4910-8FE5-42F4EF1880E6}"/>
              </a:ext>
            </a:extLst>
          </p:cNvPr>
          <p:cNvSpPr/>
          <p:nvPr/>
        </p:nvSpPr>
        <p:spPr>
          <a:xfrm>
            <a:off x="153412" y="347385"/>
            <a:ext cx="7314823" cy="369332"/>
          </a:xfrm>
          <a:prstGeom prst="rect">
            <a:avLst/>
          </a:prstGeom>
        </p:spPr>
        <p:txBody>
          <a:bodyPr wrap="none">
            <a:spAutoFit/>
          </a:bodyPr>
          <a:lstStyle/>
          <a:p>
            <a:pPr>
              <a:spcBef>
                <a:spcPct val="0"/>
              </a:spcBef>
            </a:pPr>
            <a:r>
              <a:rPr lang="fr-FR" altLang="fr-FR" b="1" dirty="0">
                <a:solidFill>
                  <a:srgbClr val="7030A0"/>
                </a:solidFill>
                <a:latin typeface="Arial" panose="020B0604020202020204" pitchFamily="34" charset="0"/>
                <a:cs typeface="Arial" panose="020B0604020202020204" pitchFamily="34" charset="0"/>
              </a:rPr>
              <a:t>Annexe 1.</a:t>
            </a:r>
            <a:r>
              <a:rPr lang="fr-FR" altLang="fr-FR" dirty="0">
                <a:solidFill>
                  <a:srgbClr val="7030A0"/>
                </a:solidFill>
                <a:latin typeface="Arial" panose="020B0604020202020204" pitchFamily="34" charset="0"/>
                <a:cs typeface="Arial" panose="020B0604020202020204" pitchFamily="34" charset="0"/>
              </a:rPr>
              <a:t> </a:t>
            </a:r>
            <a:r>
              <a:rPr lang="fr-FR" altLang="fr-FR" b="1" dirty="0">
                <a:solidFill>
                  <a:srgbClr val="7030A0"/>
                </a:solidFill>
                <a:latin typeface="Arial" panose="020B0604020202020204" pitchFamily="34" charset="0"/>
                <a:cs typeface="Arial" panose="020B0604020202020204" pitchFamily="34" charset="0"/>
              </a:rPr>
              <a:t>Les méthodes de protection des végétaux (suite et fin)</a:t>
            </a:r>
          </a:p>
        </p:txBody>
      </p:sp>
      <p:sp>
        <p:nvSpPr>
          <p:cNvPr id="6" name="Rectangle 5">
            <a:extLst>
              <a:ext uri="{FF2B5EF4-FFF2-40B4-BE49-F238E27FC236}">
                <a16:creationId xmlns:a16="http://schemas.microsoft.com/office/drawing/2014/main" id="{AC56CFD3-B4DA-4C71-84BF-0DB957ED6685}"/>
              </a:ext>
            </a:extLst>
          </p:cNvPr>
          <p:cNvSpPr/>
          <p:nvPr/>
        </p:nvSpPr>
        <p:spPr>
          <a:xfrm>
            <a:off x="153412" y="1132221"/>
            <a:ext cx="2307042" cy="369332"/>
          </a:xfrm>
          <a:prstGeom prst="rect">
            <a:avLst/>
          </a:prstGeom>
        </p:spPr>
        <p:txBody>
          <a:bodyPr wrap="none">
            <a:spAutoFit/>
          </a:bodyPr>
          <a:lstStyle/>
          <a:p>
            <a:pPr marL="285750" indent="-285750">
              <a:buFont typeface="Wingdings" panose="05000000000000000000" pitchFamily="2" charset="2"/>
              <a:buChar char="Ø"/>
            </a:pPr>
            <a:r>
              <a:rPr lang="fr-FR" b="1" i="0" dirty="0">
                <a:solidFill>
                  <a:srgbClr val="7030A0"/>
                </a:solidFill>
                <a:effectLst/>
                <a:latin typeface="Arial" panose="020B0604020202020204" pitchFamily="34" charset="0"/>
              </a:rPr>
              <a:t>Lutte mécanique</a:t>
            </a:r>
          </a:p>
        </p:txBody>
      </p:sp>
      <p:sp>
        <p:nvSpPr>
          <p:cNvPr id="7" name="Rectangle 6">
            <a:extLst>
              <a:ext uri="{FF2B5EF4-FFF2-40B4-BE49-F238E27FC236}">
                <a16:creationId xmlns:a16="http://schemas.microsoft.com/office/drawing/2014/main" id="{D2598DBD-1140-436C-BF7F-71CDC1084FE7}"/>
              </a:ext>
            </a:extLst>
          </p:cNvPr>
          <p:cNvSpPr/>
          <p:nvPr/>
        </p:nvSpPr>
        <p:spPr>
          <a:xfrm>
            <a:off x="153412" y="1501553"/>
            <a:ext cx="12038588" cy="1200329"/>
          </a:xfrm>
          <a:prstGeom prst="rect">
            <a:avLst/>
          </a:prstGeom>
        </p:spPr>
        <p:txBody>
          <a:bodyPr wrap="square">
            <a:spAutoFit/>
          </a:bodyPr>
          <a:lstStyle/>
          <a:p>
            <a:pPr>
              <a:buFont typeface="Arial" panose="020B0604020202020204" pitchFamily="34" charset="0"/>
              <a:buChar char="•"/>
            </a:pPr>
            <a:r>
              <a:rPr lang="fr-FR" b="0" i="0" dirty="0">
                <a:solidFill>
                  <a:srgbClr val="7030A0"/>
                </a:solidFill>
                <a:effectLst/>
                <a:latin typeface="Arial" panose="020B0604020202020204" pitchFamily="34" charset="0"/>
              </a:rPr>
              <a:t> ramassage et destruction des parasites, </a:t>
            </a:r>
            <a:r>
              <a:rPr lang="fr-FR" b="0" i="0" u="none" strike="noStrike" dirty="0">
                <a:solidFill>
                  <a:srgbClr val="7030A0"/>
                </a:solidFill>
                <a:effectLst/>
                <a:latin typeface="Arial" panose="020B0604020202020204" pitchFamily="34" charset="0"/>
                <a:hlinkClick r:id="rId2" tooltip="Échenillage (page inexistante)"/>
              </a:rPr>
              <a:t>échenillage</a:t>
            </a:r>
            <a:r>
              <a:rPr lang="fr-FR" b="0" i="0" dirty="0">
                <a:solidFill>
                  <a:srgbClr val="7030A0"/>
                </a:solidFill>
                <a:effectLst/>
                <a:latin typeface="Arial" panose="020B0604020202020204" pitchFamily="34" charset="0"/>
              </a:rPr>
              <a:t>, enlèvement des parasites végétaux</a:t>
            </a:r>
          </a:p>
          <a:p>
            <a:pPr>
              <a:buFont typeface="Arial" panose="020B0604020202020204" pitchFamily="34" charset="0"/>
              <a:buChar char="•"/>
            </a:pPr>
            <a:r>
              <a:rPr lang="fr-FR" b="0" i="0" dirty="0">
                <a:solidFill>
                  <a:srgbClr val="7030A0"/>
                </a:solidFill>
                <a:effectLst/>
                <a:latin typeface="Arial" panose="020B0604020202020204" pitchFamily="34" charset="0"/>
              </a:rPr>
              <a:t> pièges</a:t>
            </a:r>
          </a:p>
          <a:p>
            <a:pPr>
              <a:buFont typeface="Arial" panose="020B0604020202020204" pitchFamily="34" charset="0"/>
              <a:buChar char="•"/>
            </a:pPr>
            <a:r>
              <a:rPr lang="fr-FR" b="0" i="0" dirty="0">
                <a:solidFill>
                  <a:srgbClr val="7030A0"/>
                </a:solidFill>
                <a:effectLst/>
                <a:latin typeface="Arial" panose="020B0604020202020204" pitchFamily="34" charset="0"/>
              </a:rPr>
              <a:t> désinfection par des procédés thermiques (mais bilan énergétique défavorable)</a:t>
            </a:r>
          </a:p>
          <a:p>
            <a:pPr>
              <a:buFont typeface="Arial" panose="020B0604020202020204" pitchFamily="34" charset="0"/>
              <a:buChar char="•"/>
            </a:pPr>
            <a:r>
              <a:rPr lang="fr-FR" b="0" i="0" dirty="0">
                <a:solidFill>
                  <a:srgbClr val="7030A0"/>
                </a:solidFill>
                <a:effectLst/>
                <a:latin typeface="Arial" panose="020B0604020202020204" pitchFamily="34" charset="0"/>
              </a:rPr>
              <a:t> protection physique (ensachage des fruits, filets contre les oiseaux, ceintures protectrices sur les troncs)</a:t>
            </a:r>
          </a:p>
        </p:txBody>
      </p:sp>
      <p:sp>
        <p:nvSpPr>
          <p:cNvPr id="8" name="Rectangle 7">
            <a:extLst>
              <a:ext uri="{FF2B5EF4-FFF2-40B4-BE49-F238E27FC236}">
                <a16:creationId xmlns:a16="http://schemas.microsoft.com/office/drawing/2014/main" id="{B974D93E-F85E-49CA-85F3-A2C6F23C3BD6}"/>
              </a:ext>
            </a:extLst>
          </p:cNvPr>
          <p:cNvSpPr/>
          <p:nvPr/>
        </p:nvSpPr>
        <p:spPr>
          <a:xfrm>
            <a:off x="183705" y="2701882"/>
            <a:ext cx="2114681" cy="369332"/>
          </a:xfrm>
          <a:prstGeom prst="rect">
            <a:avLst/>
          </a:prstGeom>
        </p:spPr>
        <p:txBody>
          <a:bodyPr wrap="none">
            <a:spAutoFit/>
          </a:bodyPr>
          <a:lstStyle/>
          <a:p>
            <a:pPr marL="285750" indent="-285750">
              <a:buFont typeface="Wingdings" panose="05000000000000000000" pitchFamily="2" charset="2"/>
              <a:buChar char="Ø"/>
            </a:pPr>
            <a:r>
              <a:rPr lang="fr-FR" b="1" i="0" dirty="0">
                <a:solidFill>
                  <a:srgbClr val="7030A0"/>
                </a:solidFill>
                <a:effectLst/>
                <a:latin typeface="Arial" panose="020B0604020202020204" pitchFamily="34" charset="0"/>
              </a:rPr>
              <a:t>Lutte chimique</a:t>
            </a:r>
          </a:p>
        </p:txBody>
      </p:sp>
      <p:sp>
        <p:nvSpPr>
          <p:cNvPr id="9" name="Rectangle 8">
            <a:extLst>
              <a:ext uri="{FF2B5EF4-FFF2-40B4-BE49-F238E27FC236}">
                <a16:creationId xmlns:a16="http://schemas.microsoft.com/office/drawing/2014/main" id="{281F607A-C71A-40CD-B85E-F6ABA1A27614}"/>
              </a:ext>
            </a:extLst>
          </p:cNvPr>
          <p:cNvSpPr/>
          <p:nvPr/>
        </p:nvSpPr>
        <p:spPr>
          <a:xfrm>
            <a:off x="153412" y="3052763"/>
            <a:ext cx="11195906" cy="369332"/>
          </a:xfrm>
          <a:prstGeom prst="rect">
            <a:avLst/>
          </a:prstGeom>
        </p:spPr>
        <p:txBody>
          <a:bodyPr wrap="square">
            <a:spAutoFit/>
          </a:bodyPr>
          <a:lstStyle/>
          <a:p>
            <a:r>
              <a:rPr lang="fr-FR" b="0" i="0" dirty="0">
                <a:solidFill>
                  <a:srgbClr val="7030A0"/>
                </a:solidFill>
                <a:effectLst/>
                <a:latin typeface="Arial" panose="020B0604020202020204" pitchFamily="34" charset="0"/>
              </a:rPr>
              <a:t>C'est le recours aux </a:t>
            </a:r>
            <a:r>
              <a:rPr lang="fr-FR" b="0" i="0" u="none" strike="noStrike" dirty="0">
                <a:solidFill>
                  <a:srgbClr val="7030A0"/>
                </a:solidFill>
                <a:effectLst/>
                <a:latin typeface="Arial" panose="020B0604020202020204" pitchFamily="34" charset="0"/>
                <a:hlinkClick r:id="rId3" tooltip="Produit phytopharmaceutique"/>
              </a:rPr>
              <a:t>produits phytopharmaceutiques</a:t>
            </a:r>
            <a:r>
              <a:rPr lang="fr-FR" b="0" i="0" dirty="0">
                <a:solidFill>
                  <a:srgbClr val="7030A0"/>
                </a:solidFill>
                <a:effectLst/>
                <a:latin typeface="Arial" panose="020B0604020202020204" pitchFamily="34" charset="0"/>
              </a:rPr>
              <a:t> ou phytopharmacie.</a:t>
            </a:r>
            <a:endParaRPr lang="fr-FR" dirty="0">
              <a:solidFill>
                <a:srgbClr val="7030A0"/>
              </a:solidFill>
            </a:endParaRPr>
          </a:p>
        </p:txBody>
      </p:sp>
      <p:sp>
        <p:nvSpPr>
          <p:cNvPr id="10" name="Rectangle 9">
            <a:extLst>
              <a:ext uri="{FF2B5EF4-FFF2-40B4-BE49-F238E27FC236}">
                <a16:creationId xmlns:a16="http://schemas.microsoft.com/office/drawing/2014/main" id="{0CA9474E-7AED-44AB-9886-C762CF0C067F}"/>
              </a:ext>
            </a:extLst>
          </p:cNvPr>
          <p:cNvSpPr/>
          <p:nvPr/>
        </p:nvSpPr>
        <p:spPr>
          <a:xfrm>
            <a:off x="191884" y="3403644"/>
            <a:ext cx="2268570" cy="369332"/>
          </a:xfrm>
          <a:prstGeom prst="rect">
            <a:avLst/>
          </a:prstGeom>
        </p:spPr>
        <p:txBody>
          <a:bodyPr wrap="none">
            <a:spAutoFit/>
          </a:bodyPr>
          <a:lstStyle/>
          <a:p>
            <a:pPr marL="285750" indent="-285750">
              <a:buFont typeface="Wingdings" panose="05000000000000000000" pitchFamily="2" charset="2"/>
              <a:buChar char="Ø"/>
            </a:pPr>
            <a:r>
              <a:rPr lang="fr-FR" b="1" i="0" u="sng" dirty="0">
                <a:solidFill>
                  <a:srgbClr val="0B0080"/>
                </a:solidFill>
                <a:effectLst/>
                <a:latin typeface="Arial" panose="020B0604020202020204" pitchFamily="34" charset="0"/>
                <a:hlinkClick r:id="rId4" tooltip="Lutte biologique"/>
              </a:rPr>
              <a:t>Lutte biologique</a:t>
            </a:r>
            <a:endParaRPr lang="fr-FR" b="1" i="0" dirty="0">
              <a:solidFill>
                <a:srgbClr val="000000"/>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CC95F055-FCBE-4CA6-95B4-8D653FADE7B5}"/>
              </a:ext>
            </a:extLst>
          </p:cNvPr>
          <p:cNvSpPr/>
          <p:nvPr/>
        </p:nvSpPr>
        <p:spPr>
          <a:xfrm>
            <a:off x="153412" y="3772976"/>
            <a:ext cx="11776819" cy="923330"/>
          </a:xfrm>
          <a:prstGeom prst="rect">
            <a:avLst/>
          </a:prstGeom>
        </p:spPr>
        <p:txBody>
          <a:bodyPr wrap="square">
            <a:spAutoFit/>
          </a:bodyPr>
          <a:lstStyle/>
          <a:p>
            <a:pPr algn="just"/>
            <a:r>
              <a:rPr lang="fr-FR" b="0" i="0" dirty="0">
                <a:solidFill>
                  <a:srgbClr val="7030A0"/>
                </a:solidFill>
                <a:effectLst/>
                <a:latin typeface="Arial" panose="020B0604020202020204" pitchFamily="34" charset="0"/>
              </a:rPr>
              <a:t>C'est l'utilisation d'organismes vivants tels que des oiseaux ou des insectes et de virus antagonistes des ravageurs ou des maladies attaquant les plantes cultivées. L'utilisation combinée de </a:t>
            </a:r>
            <a:r>
              <a:rPr lang="fr-FR" b="0" i="0" u="none" strike="noStrike" dirty="0">
                <a:solidFill>
                  <a:srgbClr val="7030A0"/>
                </a:solidFill>
                <a:effectLst/>
                <a:latin typeface="Arial" panose="020B0604020202020204" pitchFamily="34" charset="0"/>
                <a:hlinkClick r:id="rId5" tooltip="Phéromone"/>
              </a:rPr>
              <a:t>phéromones</a:t>
            </a:r>
            <a:r>
              <a:rPr lang="fr-FR" b="0" i="0" dirty="0">
                <a:solidFill>
                  <a:srgbClr val="7030A0"/>
                </a:solidFill>
                <a:effectLst/>
                <a:latin typeface="Arial" panose="020B0604020202020204" pitchFamily="34" charset="0"/>
              </a:rPr>
              <a:t> et de pièges est également fréquemment associée à la lutte biologique. A ne pas confondre avec l'</a:t>
            </a:r>
            <a:r>
              <a:rPr lang="fr-FR" b="0" i="0" u="none" strike="noStrike" dirty="0">
                <a:solidFill>
                  <a:srgbClr val="7030A0"/>
                </a:solidFill>
                <a:effectLst/>
                <a:latin typeface="Arial" panose="020B0604020202020204" pitchFamily="34" charset="0"/>
                <a:hlinkClick r:id="rId6" tooltip="Agriculture biologique"/>
              </a:rPr>
              <a:t>agriculture biologique</a:t>
            </a:r>
            <a:r>
              <a:rPr lang="fr-FR" b="0" i="0" dirty="0">
                <a:solidFill>
                  <a:srgbClr val="7030A0"/>
                </a:solidFill>
                <a:effectLst/>
                <a:latin typeface="Arial" panose="020B0604020202020204" pitchFamily="34" charset="0"/>
              </a:rPr>
              <a:t>.</a:t>
            </a:r>
            <a:endParaRPr lang="fr-FR" dirty="0">
              <a:solidFill>
                <a:srgbClr val="7030A0"/>
              </a:solidFill>
            </a:endParaRPr>
          </a:p>
        </p:txBody>
      </p:sp>
      <p:sp>
        <p:nvSpPr>
          <p:cNvPr id="12" name="Rectangle 11">
            <a:extLst>
              <a:ext uri="{FF2B5EF4-FFF2-40B4-BE49-F238E27FC236}">
                <a16:creationId xmlns:a16="http://schemas.microsoft.com/office/drawing/2014/main" id="{664C072B-2E7C-448E-B2C4-AF927B7C8BD8}"/>
              </a:ext>
            </a:extLst>
          </p:cNvPr>
          <p:cNvSpPr/>
          <p:nvPr/>
        </p:nvSpPr>
        <p:spPr>
          <a:xfrm>
            <a:off x="191884" y="4696306"/>
            <a:ext cx="1999265" cy="369332"/>
          </a:xfrm>
          <a:prstGeom prst="rect">
            <a:avLst/>
          </a:prstGeom>
        </p:spPr>
        <p:txBody>
          <a:bodyPr wrap="none">
            <a:spAutoFit/>
          </a:bodyPr>
          <a:lstStyle/>
          <a:p>
            <a:pPr marL="285750" indent="-285750">
              <a:buFont typeface="Wingdings" panose="05000000000000000000" pitchFamily="2" charset="2"/>
              <a:buChar char="Ø"/>
            </a:pPr>
            <a:r>
              <a:rPr lang="fr-FR" b="1" i="0" u="none" strike="noStrike" dirty="0">
                <a:solidFill>
                  <a:srgbClr val="0B0080"/>
                </a:solidFill>
                <a:effectLst/>
                <a:latin typeface="Arial" panose="020B0604020202020204" pitchFamily="34" charset="0"/>
                <a:hlinkClick r:id="rId7" tooltip="Lutte intégrée"/>
              </a:rPr>
              <a:t>Lutte intégrée</a:t>
            </a:r>
            <a:endParaRPr lang="fr-FR" b="1" i="0" dirty="0">
              <a:solidFill>
                <a:srgbClr val="000000"/>
              </a:solidFill>
              <a:effectLst/>
              <a:latin typeface="Arial" panose="020B0604020202020204" pitchFamily="34" charset="0"/>
            </a:endParaRPr>
          </a:p>
        </p:txBody>
      </p:sp>
      <p:sp>
        <p:nvSpPr>
          <p:cNvPr id="13" name="ZoneTexte 12">
            <a:extLst>
              <a:ext uri="{FF2B5EF4-FFF2-40B4-BE49-F238E27FC236}">
                <a16:creationId xmlns:a16="http://schemas.microsoft.com/office/drawing/2014/main" id="{3CD08EE9-932D-4B34-999E-7BCEF601D0EF}"/>
              </a:ext>
            </a:extLst>
          </p:cNvPr>
          <p:cNvSpPr txBox="1"/>
          <p:nvPr/>
        </p:nvSpPr>
        <p:spPr>
          <a:xfrm>
            <a:off x="153412" y="5047187"/>
            <a:ext cx="12000116" cy="1200329"/>
          </a:xfrm>
          <a:prstGeom prst="rect">
            <a:avLst/>
          </a:prstGeom>
          <a:noFill/>
        </p:spPr>
        <p:txBody>
          <a:bodyPr wrap="square" rtlCol="0">
            <a:spAutoFit/>
          </a:bodyPr>
          <a:lstStyle/>
          <a:p>
            <a:pPr algn="just"/>
            <a:r>
              <a:rPr lang="fr-FR" dirty="0">
                <a:solidFill>
                  <a:srgbClr val="7030A0"/>
                </a:solidFill>
                <a:latin typeface="Arial" panose="020B0604020202020204" pitchFamily="34" charset="0"/>
                <a:cs typeface="Arial" panose="020B0604020202020204" pitchFamily="34" charset="0"/>
              </a:rPr>
              <a:t>La lutte intégrée est une méthode de protection phytosanitaire contre les </a:t>
            </a:r>
            <a:r>
              <a:rPr lang="fr-FR" dirty="0">
                <a:solidFill>
                  <a:srgbClr val="7030A0"/>
                </a:solidFill>
                <a:latin typeface="Arial" panose="020B0604020202020204" pitchFamily="34" charset="0"/>
                <a:cs typeface="Arial" panose="020B0604020202020204" pitchFamily="34" charset="0"/>
                <a:hlinkClick r:id="rId8" tooltip="Insecte"/>
              </a:rPr>
              <a:t>insectes</a:t>
            </a:r>
            <a:r>
              <a:rPr lang="fr-FR" dirty="0">
                <a:solidFill>
                  <a:srgbClr val="7030A0"/>
                </a:solidFill>
                <a:latin typeface="Arial" panose="020B0604020202020204" pitchFamily="34" charset="0"/>
                <a:cs typeface="Arial" panose="020B0604020202020204" pitchFamily="34" charset="0"/>
              </a:rPr>
              <a:t> indésirables. Elle consiste à suivre l'évolution des </a:t>
            </a:r>
            <a:r>
              <a:rPr lang="fr-FR" dirty="0">
                <a:solidFill>
                  <a:srgbClr val="7030A0"/>
                </a:solidFill>
                <a:latin typeface="Arial" panose="020B0604020202020204" pitchFamily="34" charset="0"/>
                <a:cs typeface="Arial" panose="020B0604020202020204" pitchFamily="34" charset="0"/>
                <a:hlinkClick r:id="rId9" tooltip="Nuisible"/>
              </a:rPr>
              <a:t>nuisibles</a:t>
            </a:r>
            <a:r>
              <a:rPr lang="fr-FR" dirty="0">
                <a:solidFill>
                  <a:srgbClr val="7030A0"/>
                </a:solidFill>
                <a:latin typeface="Arial" panose="020B0604020202020204" pitchFamily="34" charset="0"/>
                <a:cs typeface="Arial" panose="020B0604020202020204" pitchFamily="34" charset="0"/>
              </a:rPr>
              <a:t> et de leurs prédateurs naturels, de décider d'un seuil d'action et de choisir parmi tous les moyens d'intervention disponibles (façons culturales, équilibres nutritifs, ennemis naturels et, en cas de nécessité, de produits chimiques), ceux qui s'avèrent les mieux adaptés sur le plan économique, écologique et toxicologique.</a:t>
            </a:r>
          </a:p>
        </p:txBody>
      </p:sp>
    </p:spTree>
    <p:extLst>
      <p:ext uri="{BB962C8B-B14F-4D97-AF65-F5344CB8AC3E}">
        <p14:creationId xmlns:p14="http://schemas.microsoft.com/office/powerpoint/2010/main" val="1387181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5C59C09-049B-4A37-AD99-AA125B0B643E}"/>
              </a:ext>
            </a:extLst>
          </p:cNvPr>
          <p:cNvSpPr>
            <a:spLocks noGrp="1"/>
          </p:cNvSpPr>
          <p:nvPr>
            <p:ph type="ftr" sz="quarter" idx="11"/>
          </p:nvPr>
        </p:nvSpPr>
        <p:spPr>
          <a:xfrm>
            <a:off x="4223125" y="6460197"/>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36A2FD3A-50AE-4C06-9444-104625894741}"/>
              </a:ext>
            </a:extLst>
          </p:cNvPr>
          <p:cNvSpPr>
            <a:spLocks noGrp="1"/>
          </p:cNvSpPr>
          <p:nvPr>
            <p:ph type="sldNum" sz="quarter" idx="12"/>
          </p:nvPr>
        </p:nvSpPr>
        <p:spPr>
          <a:xfrm>
            <a:off x="8768740" y="6277634"/>
            <a:ext cx="2743200" cy="365125"/>
          </a:xfrm>
        </p:spPr>
        <p:txBody>
          <a:bodyPr/>
          <a:lstStyle/>
          <a:p>
            <a:fld id="{35EDA842-B766-4C63-B8B3-538762B3ED5C}" type="slidenum">
              <a:rPr lang="fr-FR" smtClean="0"/>
              <a:t>82</a:t>
            </a:fld>
            <a:endParaRPr lang="fr-FR"/>
          </a:p>
        </p:txBody>
      </p:sp>
      <p:sp>
        <p:nvSpPr>
          <p:cNvPr id="4" name="Rectangle 3">
            <a:extLst>
              <a:ext uri="{FF2B5EF4-FFF2-40B4-BE49-F238E27FC236}">
                <a16:creationId xmlns:a16="http://schemas.microsoft.com/office/drawing/2014/main" id="{ACD3E30F-75ED-4C2F-9479-EDFBF7DDEB5A}"/>
              </a:ext>
            </a:extLst>
          </p:cNvPr>
          <p:cNvSpPr/>
          <p:nvPr/>
        </p:nvSpPr>
        <p:spPr>
          <a:xfrm>
            <a:off x="0" y="350528"/>
            <a:ext cx="11025198" cy="369332"/>
          </a:xfrm>
          <a:prstGeom prst="rect">
            <a:avLst/>
          </a:prstGeom>
        </p:spPr>
        <p:txBody>
          <a:bodyPr wrap="none">
            <a:spAutoFit/>
          </a:bodyPr>
          <a:lstStyle/>
          <a:p>
            <a:pPr>
              <a:spcBef>
                <a:spcPct val="0"/>
              </a:spcBef>
            </a:pPr>
            <a:r>
              <a:rPr lang="fr-FR" altLang="fr-FR" b="1" dirty="0">
                <a:solidFill>
                  <a:srgbClr val="7030A0"/>
                </a:solidFill>
                <a:latin typeface="Arial" panose="020B0604020202020204" pitchFamily="34" charset="0"/>
                <a:cs typeface="Arial" panose="020B0604020202020204" pitchFamily="34" charset="0"/>
              </a:rPr>
              <a:t>Annexe 2.</a:t>
            </a:r>
            <a:r>
              <a:rPr lang="fr-FR" altLang="fr-FR" dirty="0">
                <a:solidFill>
                  <a:srgbClr val="6600CC"/>
                </a:solidFill>
                <a:latin typeface="Arial" panose="020B0604020202020204" pitchFamily="34" charset="0"/>
                <a:cs typeface="Arial" panose="020B0604020202020204" pitchFamily="34" charset="0"/>
              </a:rPr>
              <a:t> </a:t>
            </a:r>
            <a:r>
              <a:rPr lang="fr-FR" altLang="fr-FR" b="1" u="sng" dirty="0">
                <a:solidFill>
                  <a:srgbClr val="7030A0"/>
                </a:solidFill>
                <a:latin typeface="Arial" panose="020B0604020202020204" pitchFamily="34" charset="0"/>
              </a:rPr>
              <a:t>Avantages et inconvénients lutte bio vs phytosanitaires (lutte chimique) vs plantes OGM</a:t>
            </a:r>
            <a:endParaRPr lang="fr-FR" altLang="fr-FR" b="1" dirty="0">
              <a:solidFill>
                <a:srgbClr val="7030A0"/>
              </a:solidFill>
              <a:latin typeface="Arial" panose="020B0604020202020204" pitchFamily="34" charset="0"/>
              <a:cs typeface="Arial" panose="020B0604020202020204" pitchFamily="34" charset="0"/>
            </a:endParaRPr>
          </a:p>
        </p:txBody>
      </p:sp>
      <p:graphicFrame>
        <p:nvGraphicFramePr>
          <p:cNvPr id="5" name="Tableau 4">
            <a:extLst>
              <a:ext uri="{FF2B5EF4-FFF2-40B4-BE49-F238E27FC236}">
                <a16:creationId xmlns:a16="http://schemas.microsoft.com/office/drawing/2014/main" id="{6505F125-FC30-4191-A266-AE6BC17F500D}"/>
              </a:ext>
            </a:extLst>
          </p:cNvPr>
          <p:cNvGraphicFramePr>
            <a:graphicFrameLocks noGrp="1"/>
          </p:cNvGraphicFramePr>
          <p:nvPr>
            <p:extLst>
              <p:ext uri="{D42A27DB-BD31-4B8C-83A1-F6EECF244321}">
                <p14:modId xmlns:p14="http://schemas.microsoft.com/office/powerpoint/2010/main" val="2409263043"/>
              </p:ext>
            </p:extLst>
          </p:nvPr>
        </p:nvGraphicFramePr>
        <p:xfrm>
          <a:off x="0" y="1327309"/>
          <a:ext cx="11725836" cy="4708002"/>
        </p:xfrm>
        <a:graphic>
          <a:graphicData uri="http://schemas.openxmlformats.org/drawingml/2006/table">
            <a:tbl>
              <a:tblPr firstRow="1" bandRow="1">
                <a:tableStyleId>{5C22544A-7EE6-4342-B048-85BDC9FD1C3A}</a:tableStyleId>
              </a:tblPr>
              <a:tblGrid>
                <a:gridCol w="5862918">
                  <a:extLst>
                    <a:ext uri="{9D8B030D-6E8A-4147-A177-3AD203B41FA5}">
                      <a16:colId xmlns:a16="http://schemas.microsoft.com/office/drawing/2014/main" val="844915472"/>
                    </a:ext>
                  </a:extLst>
                </a:gridCol>
                <a:gridCol w="5862918">
                  <a:extLst>
                    <a:ext uri="{9D8B030D-6E8A-4147-A177-3AD203B41FA5}">
                      <a16:colId xmlns:a16="http://schemas.microsoft.com/office/drawing/2014/main" val="1664705672"/>
                    </a:ext>
                  </a:extLst>
                </a:gridCol>
              </a:tblGrid>
              <a:tr h="388041">
                <a:tc>
                  <a:txBody>
                    <a:bodyPr/>
                    <a:lstStyle/>
                    <a:p>
                      <a:r>
                        <a:rPr lang="fr-FR" u="none" dirty="0">
                          <a:latin typeface="Arial" panose="020B0604020202020204" pitchFamily="34" charset="0"/>
                          <a:cs typeface="Arial" panose="020B0604020202020204" pitchFamily="34" charset="0"/>
                        </a:rPr>
                        <a:t>Avantages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u="none" dirty="0">
                          <a:latin typeface="Arial" panose="020B0604020202020204" pitchFamily="34" charset="0"/>
                          <a:cs typeface="Arial" panose="020B0604020202020204" pitchFamily="34" charset="0"/>
                        </a:rPr>
                        <a:t>Inconvénients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777328"/>
                  </a:ext>
                </a:extLst>
              </a:tr>
              <a:tr h="646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dirty="0">
                          <a:solidFill>
                            <a:srgbClr val="7030A0"/>
                          </a:solidFill>
                          <a:latin typeface="Arial" panose="020B0604020202020204" pitchFamily="34" charset="0"/>
                          <a:cs typeface="Arial" panose="020B0604020202020204" pitchFamily="34" charset="0"/>
                        </a:rPr>
                        <a:t>Facilité d’emploi.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altLang="fr-FR" sz="1800" dirty="0">
                          <a:solidFill>
                            <a:srgbClr val="FF0000"/>
                          </a:solidFill>
                          <a:latin typeface="Arial" panose="020B0604020202020204" pitchFamily="34" charset="0"/>
                          <a:cs typeface="Arial" panose="020B0604020202020204" pitchFamily="34" charset="0"/>
                        </a:rPr>
                        <a:t>Effets non négligeable sur l’écosystème : 1) disparition de la biodiversité, 2) disparition des insectes et des pollinisateurs, 3) des auxiliaires, 4) des insectivores</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2335528"/>
                  </a:ext>
                </a:extLst>
              </a:tr>
              <a:tr h="646098">
                <a:tc>
                  <a:txBody>
                    <a:bodyPr/>
                    <a:lstStyle/>
                    <a:p>
                      <a:r>
                        <a:rPr lang="fr-FR" dirty="0">
                          <a:solidFill>
                            <a:srgbClr val="7030A0"/>
                          </a:solidFill>
                          <a:latin typeface="Arial" panose="020B0604020202020204" pitchFamily="34" charset="0"/>
                          <a:cs typeface="Arial" panose="020B0604020202020204" pitchFamily="34" charset="0"/>
                        </a:rPr>
                        <a:t>Moins de travail manuel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rgbClr val="FF0000"/>
                          </a:solidFill>
                          <a:latin typeface="Arial" panose="020B0604020202020204" pitchFamily="34" charset="0"/>
                          <a:cs typeface="Arial" panose="020B0604020202020204" pitchFamily="34" charset="0"/>
                        </a:rPr>
                        <a:t>Maladies professionnelles (Parkinson, Alzheimer, cancers …). </a:t>
                      </a:r>
                    </a:p>
                    <a:p>
                      <a:r>
                        <a:rPr lang="fr-FR" dirty="0">
                          <a:solidFill>
                            <a:srgbClr val="FF0000"/>
                          </a:solidFill>
                          <a:latin typeface="Arial" panose="020B0604020202020204" pitchFamily="34" charset="0"/>
                          <a:cs typeface="Arial" panose="020B0604020202020204" pitchFamily="34" charset="0"/>
                        </a:rPr>
                        <a:t>Certains sont ou seraient cancérogènes, mutagènes (capables de modifier l’ADN) ou </a:t>
                      </a:r>
                      <a:r>
                        <a:rPr lang="fr-FR" dirty="0" err="1">
                          <a:solidFill>
                            <a:srgbClr val="FF0000"/>
                          </a:solidFill>
                          <a:latin typeface="Arial" panose="020B0604020202020204" pitchFamily="34" charset="0"/>
                          <a:cs typeface="Arial" panose="020B0604020202020204" pitchFamily="34" charset="0"/>
                        </a:rPr>
                        <a:t>reprotoxiques</a:t>
                      </a:r>
                      <a:r>
                        <a:rPr lang="fr-FR" dirty="0">
                          <a:solidFill>
                            <a:srgbClr val="FF0000"/>
                          </a:solidFill>
                          <a:latin typeface="Arial" panose="020B0604020202020204" pitchFamily="34" charset="0"/>
                          <a:cs typeface="Arial" panose="020B0604020202020204" pitchFamily="34" charset="0"/>
                        </a:rPr>
                        <a:t> (susceptibles d’augmenter l’infertilité).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251275"/>
                  </a:ext>
                </a:extLst>
              </a:tr>
              <a:tr h="388041">
                <a:tc>
                  <a:txBody>
                    <a:bodyPr/>
                    <a:lstStyle/>
                    <a:p>
                      <a:r>
                        <a:rPr lang="fr-FR" dirty="0">
                          <a:solidFill>
                            <a:srgbClr val="7030A0"/>
                          </a:solidFill>
                          <a:latin typeface="Arial" panose="020B0604020202020204" pitchFamily="34" charset="0"/>
                          <a:cs typeface="Arial" panose="020B0604020202020204" pitchFamily="34" charset="0"/>
                        </a:rPr>
                        <a:t>Coût de production moindre, … à court terme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rgbClr val="FF0000"/>
                          </a:solidFill>
                          <a:latin typeface="Arial" panose="020B0604020202020204" pitchFamily="34" charset="0"/>
                          <a:cs typeface="Arial" panose="020B0604020202020204" pitchFamily="34" charset="0"/>
                        </a:rPr>
                        <a:t>Développement de </a:t>
                      </a:r>
                      <a:r>
                        <a:rPr lang="fr-FR" sz="1800" dirty="0">
                          <a:solidFill>
                            <a:srgbClr val="FF0000"/>
                          </a:solidFill>
                          <a:latin typeface="Arial" panose="020B0604020202020204" pitchFamily="34" charset="0"/>
                          <a:cs typeface="Arial" panose="020B0604020202020204" pitchFamily="34" charset="0"/>
                        </a:rPr>
                        <a:t>r</a:t>
                      </a:r>
                      <a:r>
                        <a:rPr lang="fr-FR" altLang="fr-FR" sz="1800" dirty="0">
                          <a:solidFill>
                            <a:srgbClr val="FF0000"/>
                          </a:solidFill>
                          <a:latin typeface="Arial" panose="020B0604020202020204" pitchFamily="34" charset="0"/>
                        </a:rPr>
                        <a:t>ésistance des ravageurs, aux pesticides</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105930"/>
                  </a:ext>
                </a:extLst>
              </a:tr>
              <a:tr h="388041">
                <a:tc>
                  <a:txBody>
                    <a:bodyPr/>
                    <a:lstStyle/>
                    <a:p>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altLang="fr-FR" sz="1800" dirty="0">
                          <a:solidFill>
                            <a:srgbClr val="FF0000"/>
                          </a:solidFill>
                          <a:latin typeface="Arial" panose="020B0604020202020204" pitchFamily="34" charset="0"/>
                        </a:rPr>
                        <a:t>Coût élevé des pesticides pour les paysans pauvres</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884183"/>
                  </a:ext>
                </a:extLst>
              </a:tr>
              <a:tr h="388041">
                <a:tc>
                  <a:txBody>
                    <a:bodyPr/>
                    <a:lstStyle/>
                    <a:p>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rgbClr val="FF0000"/>
                          </a:solidFill>
                          <a:latin typeface="Arial" panose="020B0604020202020204" pitchFamily="34" charset="0"/>
                          <a:cs typeface="Arial" panose="020B0604020202020204" pitchFamily="34" charset="0"/>
                        </a:rPr>
                        <a:t>Rémanence longue des pesticides dans l’environnement : </a:t>
                      </a:r>
                      <a:r>
                        <a:rPr lang="fr-FR" altLang="fr-FR" sz="1800" dirty="0">
                          <a:solidFill>
                            <a:srgbClr val="FF0000"/>
                          </a:solidFill>
                          <a:latin typeface="Arial" panose="020B0604020202020204" pitchFamily="34" charset="0"/>
                        </a:rPr>
                        <a:t>Capacité </a:t>
                      </a:r>
                      <a:r>
                        <a:rPr lang="fr-FR" altLang="fr-FR" sz="1800" dirty="0">
                          <a:solidFill>
                            <a:srgbClr val="C00000"/>
                          </a:solidFill>
                          <a:latin typeface="Arial" panose="020B0604020202020204" pitchFamily="34" charset="0"/>
                        </a:rPr>
                        <a:t>des herbicides à persister dans la terre, les plantes mortes et le compost</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443899"/>
                  </a:ext>
                </a:extLst>
              </a:tr>
            </a:tbl>
          </a:graphicData>
        </a:graphic>
      </p:graphicFrame>
      <p:sp>
        <p:nvSpPr>
          <p:cNvPr id="6" name="Rectangle 5">
            <a:extLst>
              <a:ext uri="{FF2B5EF4-FFF2-40B4-BE49-F238E27FC236}">
                <a16:creationId xmlns:a16="http://schemas.microsoft.com/office/drawing/2014/main" id="{29844A4C-90DF-4955-B4EE-168326E58F0F}"/>
              </a:ext>
            </a:extLst>
          </p:cNvPr>
          <p:cNvSpPr/>
          <p:nvPr/>
        </p:nvSpPr>
        <p:spPr>
          <a:xfrm>
            <a:off x="145412" y="799300"/>
            <a:ext cx="5557932" cy="369332"/>
          </a:xfrm>
          <a:prstGeom prst="rect">
            <a:avLst/>
          </a:prstGeom>
        </p:spPr>
        <p:txBody>
          <a:bodyPr wrap="none">
            <a:spAutoFit/>
          </a:bodyPr>
          <a:lstStyle/>
          <a:p>
            <a:r>
              <a:rPr lang="fr-FR" altLang="fr-FR" b="1" dirty="0">
                <a:solidFill>
                  <a:srgbClr val="7030A0"/>
                </a:solidFill>
                <a:latin typeface="Arial" panose="020B0604020202020204" pitchFamily="34" charset="0"/>
                <a:cs typeface="Arial" panose="020B0604020202020204" pitchFamily="34" charset="0"/>
              </a:rPr>
              <a:t>A2.1. Phytosanitaires (pesticides, lutte chimique)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8841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B801355-F265-4FEB-B14E-71453C6DCB60}"/>
              </a:ext>
            </a:extLst>
          </p:cNvPr>
          <p:cNvSpPr>
            <a:spLocks noGrp="1"/>
          </p:cNvSpPr>
          <p:nvPr>
            <p:ph type="ftr" sz="quarter" idx="11"/>
          </p:nvPr>
        </p:nvSpPr>
        <p:spPr>
          <a:xfrm>
            <a:off x="4060115"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679C21E5-EFB2-4435-BEB8-21A42563A45E}"/>
              </a:ext>
            </a:extLst>
          </p:cNvPr>
          <p:cNvSpPr>
            <a:spLocks noGrp="1"/>
          </p:cNvSpPr>
          <p:nvPr>
            <p:ph type="sldNum" sz="quarter" idx="12"/>
          </p:nvPr>
        </p:nvSpPr>
        <p:spPr>
          <a:xfrm>
            <a:off x="8621358" y="5936802"/>
            <a:ext cx="2743200" cy="365125"/>
          </a:xfrm>
        </p:spPr>
        <p:txBody>
          <a:bodyPr/>
          <a:lstStyle/>
          <a:p>
            <a:fld id="{35EDA842-B766-4C63-B8B3-538762B3ED5C}" type="slidenum">
              <a:rPr lang="fr-FR" smtClean="0"/>
              <a:t>83</a:t>
            </a:fld>
            <a:endParaRPr lang="fr-FR"/>
          </a:p>
        </p:txBody>
      </p:sp>
      <p:sp>
        <p:nvSpPr>
          <p:cNvPr id="4" name="Rectangle 3">
            <a:extLst>
              <a:ext uri="{FF2B5EF4-FFF2-40B4-BE49-F238E27FC236}">
                <a16:creationId xmlns:a16="http://schemas.microsoft.com/office/drawing/2014/main" id="{03D98EBD-3775-41FD-B372-2365AE9F392B}"/>
              </a:ext>
            </a:extLst>
          </p:cNvPr>
          <p:cNvSpPr/>
          <p:nvPr/>
        </p:nvSpPr>
        <p:spPr>
          <a:xfrm>
            <a:off x="127447" y="361286"/>
            <a:ext cx="11781815" cy="369332"/>
          </a:xfrm>
          <a:prstGeom prst="rect">
            <a:avLst/>
          </a:prstGeom>
        </p:spPr>
        <p:txBody>
          <a:bodyPr wrap="none">
            <a:spAutoFit/>
          </a:bodyPr>
          <a:lstStyle/>
          <a:p>
            <a:pPr>
              <a:spcBef>
                <a:spcPct val="0"/>
              </a:spcBef>
            </a:pPr>
            <a:r>
              <a:rPr lang="fr-FR" altLang="fr-FR" b="1" dirty="0">
                <a:solidFill>
                  <a:srgbClr val="7030A0"/>
                </a:solidFill>
                <a:latin typeface="Arial" panose="020B0604020202020204" pitchFamily="34" charset="0"/>
                <a:cs typeface="Arial" panose="020B0604020202020204" pitchFamily="34" charset="0"/>
              </a:rPr>
              <a:t>Annexe 2.</a:t>
            </a:r>
            <a:r>
              <a:rPr lang="fr-FR" altLang="fr-FR" dirty="0">
                <a:solidFill>
                  <a:srgbClr val="6600CC"/>
                </a:solidFill>
                <a:latin typeface="Arial" panose="020B0604020202020204" pitchFamily="34" charset="0"/>
                <a:cs typeface="Arial" panose="020B0604020202020204" pitchFamily="34" charset="0"/>
              </a:rPr>
              <a:t> </a:t>
            </a:r>
            <a:r>
              <a:rPr lang="fr-FR" altLang="fr-FR" b="1" u="sng" dirty="0">
                <a:solidFill>
                  <a:srgbClr val="7030A0"/>
                </a:solidFill>
                <a:latin typeface="Arial" panose="020B0604020202020204" pitchFamily="34" charset="0"/>
              </a:rPr>
              <a:t>Avantages et inconvénients lutte bio vs phytosanitaires (lutte chimique) vs plantes OGM (suite)</a:t>
            </a:r>
            <a:endParaRPr lang="fr-FR" altLang="fr-FR" b="1" dirty="0">
              <a:solidFill>
                <a:srgbClr val="7030A0"/>
              </a:solidFill>
              <a:latin typeface="Arial" panose="020B0604020202020204" pitchFamily="34" charset="0"/>
              <a:cs typeface="Arial" panose="020B0604020202020204" pitchFamily="34" charset="0"/>
            </a:endParaRPr>
          </a:p>
        </p:txBody>
      </p:sp>
      <p:graphicFrame>
        <p:nvGraphicFramePr>
          <p:cNvPr id="5" name="Tableau 4">
            <a:extLst>
              <a:ext uri="{FF2B5EF4-FFF2-40B4-BE49-F238E27FC236}">
                <a16:creationId xmlns:a16="http://schemas.microsoft.com/office/drawing/2014/main" id="{C1EF9FA7-54C0-4830-974B-FBFC8D4BCC85}"/>
              </a:ext>
            </a:extLst>
          </p:cNvPr>
          <p:cNvGraphicFramePr>
            <a:graphicFrameLocks noGrp="1"/>
          </p:cNvGraphicFramePr>
          <p:nvPr>
            <p:extLst>
              <p:ext uri="{D42A27DB-BD31-4B8C-83A1-F6EECF244321}">
                <p14:modId xmlns:p14="http://schemas.microsoft.com/office/powerpoint/2010/main" val="2840591300"/>
              </p:ext>
            </p:extLst>
          </p:nvPr>
        </p:nvGraphicFramePr>
        <p:xfrm>
          <a:off x="127447" y="1229588"/>
          <a:ext cx="11725836" cy="5004603"/>
        </p:xfrm>
        <a:graphic>
          <a:graphicData uri="http://schemas.openxmlformats.org/drawingml/2006/table">
            <a:tbl>
              <a:tblPr firstRow="1" bandRow="1">
                <a:tableStyleId>{5C22544A-7EE6-4342-B048-85BDC9FD1C3A}</a:tableStyleId>
              </a:tblPr>
              <a:tblGrid>
                <a:gridCol w="5703198">
                  <a:extLst>
                    <a:ext uri="{9D8B030D-6E8A-4147-A177-3AD203B41FA5}">
                      <a16:colId xmlns:a16="http://schemas.microsoft.com/office/drawing/2014/main" val="844915472"/>
                    </a:ext>
                  </a:extLst>
                </a:gridCol>
                <a:gridCol w="6022638">
                  <a:extLst>
                    <a:ext uri="{9D8B030D-6E8A-4147-A177-3AD203B41FA5}">
                      <a16:colId xmlns:a16="http://schemas.microsoft.com/office/drawing/2014/main" val="1664705672"/>
                    </a:ext>
                  </a:extLst>
                </a:gridCol>
              </a:tblGrid>
              <a:tr h="388041">
                <a:tc>
                  <a:txBody>
                    <a:bodyPr/>
                    <a:lstStyle/>
                    <a:p>
                      <a:r>
                        <a:rPr lang="fr-FR" u="none" dirty="0">
                          <a:latin typeface="Arial" panose="020B0604020202020204" pitchFamily="34" charset="0"/>
                          <a:cs typeface="Arial" panose="020B0604020202020204" pitchFamily="34" charset="0"/>
                        </a:rPr>
                        <a:t>Avantages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u="none" dirty="0">
                          <a:latin typeface="Arial" panose="020B0604020202020204" pitchFamily="34" charset="0"/>
                          <a:cs typeface="Arial" panose="020B0604020202020204" pitchFamily="34" charset="0"/>
                        </a:rPr>
                        <a:t>Inconvénients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777328"/>
                  </a:ext>
                </a:extLst>
              </a:tr>
              <a:tr h="446937">
                <a:tc>
                  <a:txBody>
                    <a:bodyPr/>
                    <a:lstStyle/>
                    <a:p>
                      <a:r>
                        <a:rPr lang="fr-FR" altLang="fr-FR" sz="1800" dirty="0">
                          <a:solidFill>
                            <a:srgbClr val="7030A0"/>
                          </a:solidFill>
                          <a:latin typeface="Arial" panose="020B0604020202020204" pitchFamily="34" charset="0"/>
                        </a:rPr>
                        <a:t>A priori, permet des augmentations de rendements substantiels (importants) (En Chine, rendements de 3 à 4 tonnes/ha pour des semences de riz normal,10 à 15 tonnes/ha pour les semences de riz transgéniques).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dirty="0">
                          <a:solidFill>
                            <a:srgbClr val="FF0000"/>
                          </a:solidFill>
                          <a:latin typeface="Arial" panose="020B0604020202020204" pitchFamily="34" charset="0"/>
                        </a:rPr>
                        <a:t>Peu de recul, insuffisamment testés, concernant d’éventuels effets secondaires ou risques sur la santé humaine (autorisation de mise sur le marché au bout de 3 à 6 mois, par la FDA aux USA, contrairement aux médicaments qui nécessitent souvent 10 ans de tests et de mises à l’épreuve).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233552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dirty="0">
                          <a:solidFill>
                            <a:srgbClr val="7030A0"/>
                          </a:solidFill>
                          <a:latin typeface="Arial" panose="020B0604020202020204" pitchFamily="34" charset="0"/>
                        </a:rPr>
                        <a:t>A priori, espoir les pays pauvres (riz pouvant supporter la sècheresse, pouvant pousser en eau saumâtre …) … mais </a:t>
                      </a:r>
                      <a:r>
                        <a:rPr lang="fr-FR" altLang="fr-FR" sz="1800" i="1" dirty="0">
                          <a:solidFill>
                            <a:srgbClr val="7030A0"/>
                          </a:solidFill>
                          <a:latin typeface="Arial" panose="020B0604020202020204" pitchFamily="34" charset="0"/>
                        </a:rPr>
                        <a:t>si les semences puissent être données aux paysans ou fournies à des prix intéressants, comme avec le </a:t>
                      </a:r>
                      <a:r>
                        <a:rPr lang="fr-FR" altLang="fr-FR" sz="1800" b="1" i="1" dirty="0">
                          <a:solidFill>
                            <a:srgbClr val="7030A0"/>
                          </a:solidFill>
                          <a:latin typeface="Arial" panose="020B0604020202020204" pitchFamily="34" charset="0"/>
                        </a:rPr>
                        <a:t>riz OGM doré (°)</a:t>
                      </a:r>
                      <a:endParaRPr lang="fr-FR" altLang="fr-FR" sz="1800" dirty="0">
                        <a:solidFill>
                          <a:srgbClr val="7030A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dirty="0">
                          <a:solidFill>
                            <a:srgbClr val="FF0000"/>
                          </a:solidFill>
                          <a:latin typeface="Arial" panose="020B0604020202020204" pitchFamily="34" charset="0"/>
                        </a:rPr>
                        <a:t>Des cas de réactions immunitaires excessives du corps humain ont été rapportés concernant certaines nourriture transgéniques absorbées par l’animal.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251275"/>
                  </a:ext>
                </a:extLst>
              </a:tr>
              <a:tr h="388041">
                <a:tc>
                  <a:txBody>
                    <a:bodyPr/>
                    <a:lstStyle/>
                    <a:p>
                      <a:r>
                        <a:rPr lang="fr-FR" dirty="0">
                          <a:solidFill>
                            <a:srgbClr val="7030A0"/>
                          </a:solidFill>
                        </a:rPr>
                        <a:t>(°) Ce riz doré est a été diffusé gratuitement, tel les logiciels Open Sources.  </a:t>
                      </a:r>
                      <a:r>
                        <a:rPr lang="fr-FR" sz="1200" dirty="0">
                          <a:solidFill>
                            <a:srgbClr val="7030A0"/>
                          </a:solidFill>
                        </a:rPr>
                        <a:t>Source : </a:t>
                      </a:r>
                      <a:r>
                        <a:rPr lang="fr-FR" sz="1200" dirty="0">
                          <a:hlinkClick r:id="rId2"/>
                        </a:rPr>
                        <a:t>https://fr.wikipedia.org/wiki/Riz_dor%C3%A9</a:t>
                      </a:r>
                      <a:r>
                        <a:rPr lang="fr-FR" sz="1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dirty="0">
                          <a:solidFill>
                            <a:srgbClr val="FF0000"/>
                          </a:solidFill>
                          <a:latin typeface="Arial" panose="020B0604020202020204" pitchFamily="34" charset="0"/>
                        </a:rPr>
                        <a:t>Techniques complexes, délicates (site d’introduction du gène, dans ADN, aléatoire).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105930"/>
                  </a:ext>
                </a:extLst>
              </a:tr>
              <a:tr h="388041">
                <a:tc>
                  <a:txBody>
                    <a:bodyPr/>
                    <a:lstStyle/>
                    <a:p>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rgbClr val="FF0000"/>
                          </a:solidFill>
                          <a:latin typeface="Arial" panose="020B0604020202020204" pitchFamily="34" charset="0"/>
                          <a:cs typeface="Arial" panose="020B0604020202020204" pitchFamily="34" charset="0"/>
                        </a:rPr>
                        <a:t>Dépendance totale par rapport au semencier fournisseur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884183"/>
                  </a:ext>
                </a:extLst>
              </a:tr>
              <a:tr h="388041">
                <a:tc>
                  <a:txBody>
                    <a:bodyPr/>
                    <a:lstStyle/>
                    <a:p>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rgbClr val="FF0000"/>
                          </a:solidFill>
                          <a:latin typeface="Arial" panose="020B0604020202020204" pitchFamily="34" charset="0"/>
                          <a:cs typeface="Arial" panose="020B0604020202020204" pitchFamily="34" charset="0"/>
                        </a:rPr>
                        <a:t>Monopôle de Monsanto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443899"/>
                  </a:ext>
                </a:extLst>
              </a:tr>
            </a:tbl>
          </a:graphicData>
        </a:graphic>
      </p:graphicFrame>
      <p:sp>
        <p:nvSpPr>
          <p:cNvPr id="6" name="Rectangle 5">
            <a:extLst>
              <a:ext uri="{FF2B5EF4-FFF2-40B4-BE49-F238E27FC236}">
                <a16:creationId xmlns:a16="http://schemas.microsoft.com/office/drawing/2014/main" id="{B99545C5-9D38-4868-9BC4-AEB2EEF3A3FA}"/>
              </a:ext>
            </a:extLst>
          </p:cNvPr>
          <p:cNvSpPr/>
          <p:nvPr/>
        </p:nvSpPr>
        <p:spPr>
          <a:xfrm>
            <a:off x="127447" y="810058"/>
            <a:ext cx="8276625" cy="369332"/>
          </a:xfrm>
          <a:prstGeom prst="rect">
            <a:avLst/>
          </a:prstGeom>
        </p:spPr>
        <p:txBody>
          <a:bodyPr wrap="none">
            <a:spAutoFit/>
          </a:bodyPr>
          <a:lstStyle/>
          <a:p>
            <a:r>
              <a:rPr lang="fr-FR" altLang="fr-FR" b="1" dirty="0">
                <a:solidFill>
                  <a:srgbClr val="7030A0"/>
                </a:solidFill>
                <a:latin typeface="Arial" panose="020B0604020202020204" pitchFamily="34" charset="0"/>
                <a:cs typeface="Arial" panose="020B0604020202020204" pitchFamily="34" charset="0"/>
              </a:rPr>
              <a:t>A2.2. </a:t>
            </a:r>
            <a:r>
              <a:rPr lang="fr-FR" altLang="fr-FR" b="1" dirty="0">
                <a:solidFill>
                  <a:srgbClr val="7030A0"/>
                </a:solidFill>
                <a:latin typeface="Arial" panose="020B0604020202020204" pitchFamily="34" charset="0"/>
              </a:rPr>
              <a:t>Plantes transgéniques / Organismes génétiquement modifiés (OGM)</a:t>
            </a:r>
          </a:p>
        </p:txBody>
      </p:sp>
    </p:spTree>
    <p:extLst>
      <p:ext uri="{BB962C8B-B14F-4D97-AF65-F5344CB8AC3E}">
        <p14:creationId xmlns:p14="http://schemas.microsoft.com/office/powerpoint/2010/main" val="1088652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5230840-2208-465C-9029-E9C6B6807D08}"/>
              </a:ext>
            </a:extLst>
          </p:cNvPr>
          <p:cNvSpPr>
            <a:spLocks noGrp="1"/>
          </p:cNvSpPr>
          <p:nvPr>
            <p:ph type="ftr" sz="quarter" idx="11"/>
          </p:nvPr>
        </p:nvSpPr>
        <p:spPr>
          <a:xfrm>
            <a:off x="4103146" y="6480063"/>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B805B586-D5A1-4DB0-8A5D-04282121C5C8}"/>
              </a:ext>
            </a:extLst>
          </p:cNvPr>
          <p:cNvSpPr>
            <a:spLocks noGrp="1"/>
          </p:cNvSpPr>
          <p:nvPr>
            <p:ph type="sldNum" sz="quarter" idx="12"/>
          </p:nvPr>
        </p:nvSpPr>
        <p:spPr/>
        <p:txBody>
          <a:bodyPr/>
          <a:lstStyle/>
          <a:p>
            <a:fld id="{35EDA842-B766-4C63-B8B3-538762B3ED5C}" type="slidenum">
              <a:rPr lang="fr-FR" smtClean="0"/>
              <a:t>84</a:t>
            </a:fld>
            <a:endParaRPr lang="fr-FR"/>
          </a:p>
        </p:txBody>
      </p:sp>
      <p:sp>
        <p:nvSpPr>
          <p:cNvPr id="7" name="Rectangle 6">
            <a:extLst>
              <a:ext uri="{FF2B5EF4-FFF2-40B4-BE49-F238E27FC236}">
                <a16:creationId xmlns:a16="http://schemas.microsoft.com/office/drawing/2014/main" id="{DDCC2D8F-E261-4FB5-A0EF-A70C61D2A86E}"/>
              </a:ext>
            </a:extLst>
          </p:cNvPr>
          <p:cNvSpPr/>
          <p:nvPr/>
        </p:nvSpPr>
        <p:spPr>
          <a:xfrm>
            <a:off x="159720" y="242952"/>
            <a:ext cx="11781815" cy="369332"/>
          </a:xfrm>
          <a:prstGeom prst="rect">
            <a:avLst/>
          </a:prstGeom>
        </p:spPr>
        <p:txBody>
          <a:bodyPr wrap="none">
            <a:spAutoFit/>
          </a:bodyPr>
          <a:lstStyle/>
          <a:p>
            <a:pPr>
              <a:spcBef>
                <a:spcPct val="0"/>
              </a:spcBef>
            </a:pPr>
            <a:r>
              <a:rPr lang="fr-FR" altLang="fr-FR" b="1" dirty="0">
                <a:solidFill>
                  <a:srgbClr val="7030A0"/>
                </a:solidFill>
                <a:latin typeface="Arial" panose="020B0604020202020204" pitchFamily="34" charset="0"/>
                <a:cs typeface="Arial" panose="020B0604020202020204" pitchFamily="34" charset="0"/>
              </a:rPr>
              <a:t>Annexe 2.</a:t>
            </a:r>
            <a:r>
              <a:rPr lang="fr-FR" altLang="fr-FR" dirty="0">
                <a:solidFill>
                  <a:srgbClr val="6600CC"/>
                </a:solidFill>
                <a:latin typeface="Arial" panose="020B0604020202020204" pitchFamily="34" charset="0"/>
                <a:cs typeface="Arial" panose="020B0604020202020204" pitchFamily="34" charset="0"/>
              </a:rPr>
              <a:t> </a:t>
            </a:r>
            <a:r>
              <a:rPr lang="fr-FR" altLang="fr-FR" b="1" u="sng" dirty="0">
                <a:solidFill>
                  <a:srgbClr val="7030A0"/>
                </a:solidFill>
                <a:latin typeface="Arial" panose="020B0604020202020204" pitchFamily="34" charset="0"/>
              </a:rPr>
              <a:t>Avantages et inconvénients lutte bio vs phytosanitaires (lutte chimique) vs plantes OGM (suite)</a:t>
            </a:r>
            <a:endParaRPr lang="fr-FR" altLang="fr-FR" b="1" dirty="0">
              <a:solidFill>
                <a:srgbClr val="7030A0"/>
              </a:solidFill>
              <a:latin typeface="Arial" panose="020B0604020202020204" pitchFamily="34" charset="0"/>
              <a:cs typeface="Arial" panose="020B0604020202020204" pitchFamily="34" charset="0"/>
            </a:endParaRPr>
          </a:p>
        </p:txBody>
      </p:sp>
      <p:graphicFrame>
        <p:nvGraphicFramePr>
          <p:cNvPr id="8" name="Tableau 7">
            <a:extLst>
              <a:ext uri="{FF2B5EF4-FFF2-40B4-BE49-F238E27FC236}">
                <a16:creationId xmlns:a16="http://schemas.microsoft.com/office/drawing/2014/main" id="{09F6ECEF-F3B7-4D03-A513-79AB8CF7B2C9}"/>
              </a:ext>
            </a:extLst>
          </p:cNvPr>
          <p:cNvGraphicFramePr>
            <a:graphicFrameLocks noGrp="1"/>
          </p:cNvGraphicFramePr>
          <p:nvPr>
            <p:extLst>
              <p:ext uri="{D42A27DB-BD31-4B8C-83A1-F6EECF244321}">
                <p14:modId xmlns:p14="http://schemas.microsoft.com/office/powerpoint/2010/main" val="2744247266"/>
              </p:ext>
            </p:extLst>
          </p:nvPr>
        </p:nvGraphicFramePr>
        <p:xfrm>
          <a:off x="159720" y="1111254"/>
          <a:ext cx="11867330" cy="5165202"/>
        </p:xfrm>
        <a:graphic>
          <a:graphicData uri="http://schemas.openxmlformats.org/drawingml/2006/table">
            <a:tbl>
              <a:tblPr firstRow="1" bandRow="1">
                <a:tableStyleId>{5C22544A-7EE6-4342-B048-85BDC9FD1C3A}</a:tableStyleId>
              </a:tblPr>
              <a:tblGrid>
                <a:gridCol w="5772018">
                  <a:extLst>
                    <a:ext uri="{9D8B030D-6E8A-4147-A177-3AD203B41FA5}">
                      <a16:colId xmlns:a16="http://schemas.microsoft.com/office/drawing/2014/main" val="844915472"/>
                    </a:ext>
                  </a:extLst>
                </a:gridCol>
                <a:gridCol w="6095312">
                  <a:extLst>
                    <a:ext uri="{9D8B030D-6E8A-4147-A177-3AD203B41FA5}">
                      <a16:colId xmlns:a16="http://schemas.microsoft.com/office/drawing/2014/main" val="1664705672"/>
                    </a:ext>
                  </a:extLst>
                </a:gridCol>
              </a:tblGrid>
              <a:tr h="388041">
                <a:tc>
                  <a:txBody>
                    <a:bodyPr/>
                    <a:lstStyle/>
                    <a:p>
                      <a:r>
                        <a:rPr lang="fr-FR" u="none" dirty="0">
                          <a:latin typeface="Arial" panose="020B0604020202020204" pitchFamily="34" charset="0"/>
                          <a:cs typeface="Arial" panose="020B0604020202020204" pitchFamily="34" charset="0"/>
                        </a:rPr>
                        <a:t>Avantages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u="none" dirty="0">
                          <a:latin typeface="Arial" panose="020B0604020202020204" pitchFamily="34" charset="0"/>
                          <a:cs typeface="Arial" panose="020B0604020202020204" pitchFamily="34" charset="0"/>
                        </a:rPr>
                        <a:t>Inconvénients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777328"/>
                  </a:ext>
                </a:extLst>
              </a:tr>
              <a:tr h="4469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dk1"/>
                          </a:solidFill>
                          <a:effectLst/>
                          <a:latin typeface="+mn-lt"/>
                          <a:ea typeface="+mn-ea"/>
                          <a:cs typeface="+mn-cs"/>
                        </a:rPr>
                        <a:t>Ne pas nuire à d'autres espèces que le ravageur car les auxiliaires sont généralement très spécifiques (surtout les parasitoïdes)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0" i="0" kern="1200" dirty="0">
                          <a:solidFill>
                            <a:srgbClr val="FF0000"/>
                          </a:solidFill>
                          <a:effectLst/>
                          <a:latin typeface="+mn-lt"/>
                          <a:ea typeface="+mn-ea"/>
                          <a:cs typeface="+mn-cs"/>
                        </a:rPr>
                        <a:t>Coût élevé ne permettant qu'une utilisation limitée aux cultures à forte valeur ajoutée (cultures sous serre et cultures "bio")</a:t>
                      </a:r>
                      <a:endParaRPr lang="fr-FR"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2335528"/>
                  </a:ext>
                </a:extLst>
              </a:tr>
              <a:tr h="365760">
                <a:tc>
                  <a:txBody>
                    <a:bodyPr/>
                    <a:lstStyle/>
                    <a:p>
                      <a:r>
                        <a:rPr lang="fr-FR" sz="1800" b="0" i="0" kern="1200" dirty="0">
                          <a:solidFill>
                            <a:schemeClr val="dk1"/>
                          </a:solidFill>
                          <a:effectLst/>
                          <a:latin typeface="+mn-lt"/>
                          <a:ea typeface="+mn-ea"/>
                          <a:cs typeface="+mn-cs"/>
                        </a:rPr>
                        <a:t>Limiter les apports de pesticides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rgbClr val="FF0000"/>
                          </a:solidFill>
                        </a:rPr>
                        <a:t>Risque d’</a:t>
                      </a:r>
                      <a:r>
                        <a:rPr lang="fr-FR" sz="1800" b="0" i="0" kern="1200" dirty="0">
                          <a:solidFill>
                            <a:srgbClr val="FF0000"/>
                          </a:solidFill>
                          <a:effectLst/>
                          <a:latin typeface="+mn-lt"/>
                          <a:ea typeface="+mn-ea"/>
                          <a:cs typeface="+mn-cs"/>
                        </a:rPr>
                        <a:t>infection des pollinisateurs (ex : contamination des abeilles par un champignon auxiliaire)</a:t>
                      </a:r>
                      <a:endParaRPr lang="fr-FR"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251275"/>
                  </a:ext>
                </a:extLst>
              </a:tr>
              <a:tr h="388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dk1"/>
                          </a:solidFill>
                          <a:effectLst/>
                          <a:latin typeface="+mn-lt"/>
                          <a:ea typeface="+mn-ea"/>
                          <a:cs typeface="+mn-cs"/>
                        </a:rPr>
                        <a:t>Simplicité d'utilisation dans le cas de la pulvérisation de bactéries, analogue aux insecticides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0" i="0" kern="1200" dirty="0">
                          <a:solidFill>
                            <a:srgbClr val="FF0000"/>
                          </a:solidFill>
                          <a:effectLst/>
                          <a:latin typeface="+mn-lt"/>
                          <a:ea typeface="+mn-ea"/>
                          <a:cs typeface="+mn-cs"/>
                        </a:rPr>
                        <a:t>Développement limité des auxiliaires, fuite de ceux-ci d'où nécessité d'en réintroduire … ou au </a:t>
                      </a:r>
                      <a:r>
                        <a:rPr lang="fr-FR" sz="1800" b="1" i="0" u="sng" kern="1200" dirty="0">
                          <a:solidFill>
                            <a:srgbClr val="FF0000"/>
                          </a:solidFill>
                          <a:effectLst/>
                          <a:latin typeface="+mn-lt"/>
                          <a:ea typeface="+mn-ea"/>
                          <a:cs typeface="+mn-cs"/>
                        </a:rPr>
                        <a:t>contraire prolifération incontrôlée de l'auxiliaire </a:t>
                      </a:r>
                      <a:r>
                        <a:rPr lang="fr-FR" sz="1800" b="0" i="0" kern="1200" dirty="0">
                          <a:solidFill>
                            <a:srgbClr val="FF0000"/>
                          </a:solidFill>
                          <a:effectLst/>
                          <a:latin typeface="+mn-lt"/>
                          <a:ea typeface="+mn-ea"/>
                          <a:cs typeface="+mn-cs"/>
                        </a:rPr>
                        <a:t>(ex : </a:t>
                      </a:r>
                      <a:r>
                        <a:rPr lang="fr-FR" sz="1800" b="0" i="1" kern="1200" dirty="0">
                          <a:solidFill>
                            <a:srgbClr val="FF0000"/>
                          </a:solidFill>
                          <a:effectLst/>
                          <a:latin typeface="+mn-lt"/>
                          <a:ea typeface="+mn-ea"/>
                          <a:cs typeface="+mn-cs"/>
                        </a:rPr>
                        <a:t>Bufo </a:t>
                      </a:r>
                      <a:r>
                        <a:rPr lang="fr-FR" sz="1800" b="0" i="1" kern="1200" dirty="0" err="1">
                          <a:solidFill>
                            <a:srgbClr val="FF0000"/>
                          </a:solidFill>
                          <a:effectLst/>
                          <a:latin typeface="+mn-lt"/>
                          <a:ea typeface="+mn-ea"/>
                          <a:cs typeface="+mn-cs"/>
                        </a:rPr>
                        <a:t>marinus</a:t>
                      </a:r>
                      <a:r>
                        <a:rPr lang="fr-FR" sz="1800" b="0" i="0" kern="1200" dirty="0">
                          <a:solidFill>
                            <a:srgbClr val="FF0000"/>
                          </a:solidFill>
                          <a:effectLst/>
                          <a:latin typeface="+mn-lt"/>
                          <a:ea typeface="+mn-ea"/>
                          <a:cs typeface="+mn-cs"/>
                        </a:rPr>
                        <a:t> en Australie)</a:t>
                      </a:r>
                      <a:endParaRPr lang="fr-FR"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105930"/>
                  </a:ext>
                </a:extLst>
              </a:tr>
              <a:tr h="388041">
                <a:tc>
                  <a:txBody>
                    <a:bodyPr/>
                    <a:lstStyle/>
                    <a:p>
                      <a:r>
                        <a:rPr lang="fr-FR" sz="1800" b="0" i="0" kern="1200" dirty="0">
                          <a:solidFill>
                            <a:schemeClr val="dk1"/>
                          </a:solidFill>
                          <a:effectLst/>
                          <a:latin typeface="+mn-lt"/>
                          <a:ea typeface="+mn-ea"/>
                          <a:cs typeface="+mn-cs"/>
                        </a:rPr>
                        <a:t>Meilleures conditions de travail du personnel sous serre</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fr-FR" sz="1800" b="1" i="0" kern="1200" dirty="0">
                          <a:solidFill>
                            <a:srgbClr val="FF0000"/>
                          </a:solidFill>
                          <a:effectLst/>
                          <a:latin typeface="+mn-lt"/>
                          <a:ea typeface="+mn-ea"/>
                          <a:cs typeface="+mn-cs"/>
                        </a:rPr>
                        <a:t>Difficulté dans le choix du mode d'application, qui permette à l'agent de lutte d'être positionné au bon endroit et au bon moment </a:t>
                      </a:r>
                      <a:r>
                        <a:rPr lang="fr-FR" sz="1800" b="0" i="0" kern="1200" dirty="0">
                          <a:solidFill>
                            <a:srgbClr val="FF0000"/>
                          </a:solidFill>
                          <a:effectLst/>
                          <a:latin typeface="+mn-lt"/>
                          <a:ea typeface="+mn-ea"/>
                          <a:cs typeface="+mn-cs"/>
                        </a:rPr>
                        <a:t>pour qu'il exprime ses capacités antagonistes. </a:t>
                      </a:r>
                    </a:p>
                    <a:p>
                      <a:r>
                        <a:rPr lang="fr-FR" altLang="fr-FR" b="1" dirty="0">
                          <a:solidFill>
                            <a:srgbClr val="FF0000"/>
                          </a:solidFill>
                          <a:latin typeface="+mn-lt"/>
                        </a:rPr>
                        <a:t>Plus complexes à utiliser que les pesticides</a:t>
                      </a:r>
                      <a:r>
                        <a:rPr lang="fr-FR" altLang="fr-FR" dirty="0">
                          <a:solidFill>
                            <a:srgbClr val="FF0000"/>
                          </a:solidFill>
                          <a:latin typeface="+mn-lt"/>
                        </a:rPr>
                        <a:t>.</a:t>
                      </a:r>
                      <a:endParaRPr lang="fr-FR" sz="1800" b="0" i="0" kern="1200" dirty="0">
                        <a:solidFill>
                          <a:srgbClr val="FF0000"/>
                        </a:solidFill>
                        <a:effectLst/>
                        <a:latin typeface="+mn-lt"/>
                        <a:ea typeface="+mn-ea"/>
                        <a:cs typeface="+mn-cs"/>
                      </a:endParaRPr>
                    </a:p>
                    <a:p>
                      <a:r>
                        <a:rPr lang="fr-FR" sz="1600" b="0" i="0" kern="1200" dirty="0">
                          <a:solidFill>
                            <a:srgbClr val="FF0000"/>
                          </a:solidFill>
                          <a:effectLst/>
                          <a:latin typeface="+mn-lt"/>
                          <a:ea typeface="+mn-ea"/>
                          <a:cs typeface="+mn-cs"/>
                        </a:rPr>
                        <a:t>(Anticipation par ex : les maladies d'origine tellurique (dans le sol) imposent que le microorganisme antagoniste colonise la rhizosphère (dans le sol), donc qu'il soit appliqué sur les graines)</a:t>
                      </a:r>
                      <a:endParaRPr lang="fr-FR"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884183"/>
                  </a:ext>
                </a:extLst>
              </a:tr>
              <a:tr h="388041">
                <a:tc>
                  <a:txBody>
                    <a:bodyPr/>
                    <a:lstStyle/>
                    <a:p>
                      <a:r>
                        <a:rPr lang="fr-FR" sz="1800" b="0" i="0" kern="1200" dirty="0">
                          <a:solidFill>
                            <a:schemeClr val="dk1"/>
                          </a:solidFill>
                          <a:effectLst/>
                          <a:latin typeface="+mn-lt"/>
                          <a:ea typeface="+mn-ea"/>
                          <a:cs typeface="+mn-cs"/>
                        </a:rPr>
                        <a:t>Meilleur état général des plantes, d'où meilleure qualité des produits</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443899"/>
                  </a:ext>
                </a:extLst>
              </a:tr>
              <a:tr h="388041">
                <a:tc>
                  <a:txBody>
                    <a:bodyPr/>
                    <a:lstStyle/>
                    <a:p>
                      <a:r>
                        <a:rPr lang="fr-FR" sz="1800" b="0" i="0" kern="1200" dirty="0">
                          <a:solidFill>
                            <a:schemeClr val="dk1"/>
                          </a:solidFill>
                          <a:effectLst/>
                          <a:latin typeface="+mn-lt"/>
                          <a:ea typeface="+mn-ea"/>
                          <a:cs typeface="+mn-cs"/>
                        </a:rPr>
                        <a:t>Auto-propagation (le cycle de vie de l'auxiliaire est identique à celui du ravageur)</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965216"/>
                  </a:ext>
                </a:extLst>
              </a:tr>
              <a:tr h="388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Rétablir les </a:t>
                      </a:r>
                      <a:r>
                        <a:rPr lang="fr-FR" sz="1800" b="0" i="0" kern="1200" dirty="0">
                          <a:solidFill>
                            <a:schemeClr val="dk1"/>
                          </a:solidFill>
                          <a:effectLst/>
                          <a:latin typeface="+mn-lt"/>
                          <a:ea typeface="+mn-ea"/>
                          <a:cs typeface="+mn-cs"/>
                        </a:rPr>
                        <a:t>équilibres écologiques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Source : La lutte biologique, </a:t>
                      </a:r>
                      <a:r>
                        <a:rPr lang="fr-FR" sz="1200" dirty="0">
                          <a:hlinkClick r:id="rId2"/>
                        </a:rPr>
                        <a:t>http://ecologue.free.fr/lutte_bio.html</a:t>
                      </a:r>
                      <a:r>
                        <a:rPr lang="fr-FR" sz="1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43222"/>
                  </a:ext>
                </a:extLst>
              </a:tr>
            </a:tbl>
          </a:graphicData>
        </a:graphic>
      </p:graphicFrame>
      <p:sp>
        <p:nvSpPr>
          <p:cNvPr id="9" name="Rectangle 8">
            <a:extLst>
              <a:ext uri="{FF2B5EF4-FFF2-40B4-BE49-F238E27FC236}">
                <a16:creationId xmlns:a16="http://schemas.microsoft.com/office/drawing/2014/main" id="{71EA334E-8D9C-4FD4-8A52-90D15C045E77}"/>
              </a:ext>
            </a:extLst>
          </p:cNvPr>
          <p:cNvSpPr/>
          <p:nvPr/>
        </p:nvSpPr>
        <p:spPr>
          <a:xfrm>
            <a:off x="159720" y="691724"/>
            <a:ext cx="2595582" cy="369332"/>
          </a:xfrm>
          <a:prstGeom prst="rect">
            <a:avLst/>
          </a:prstGeom>
        </p:spPr>
        <p:txBody>
          <a:bodyPr wrap="none">
            <a:spAutoFit/>
          </a:bodyPr>
          <a:lstStyle/>
          <a:p>
            <a:r>
              <a:rPr lang="fr-FR" altLang="fr-FR" b="1" dirty="0">
                <a:solidFill>
                  <a:srgbClr val="7030A0"/>
                </a:solidFill>
                <a:latin typeface="Arial" panose="020B0604020202020204" pitchFamily="34" charset="0"/>
                <a:cs typeface="Arial" panose="020B0604020202020204" pitchFamily="34" charset="0"/>
              </a:rPr>
              <a:t>A2.3. Lutte biologique</a:t>
            </a:r>
            <a:endParaRPr lang="fr-FR" altLang="fr-FR" b="1" dirty="0">
              <a:solidFill>
                <a:srgbClr val="7030A0"/>
              </a:solidFill>
              <a:latin typeface="Arial" panose="020B0604020202020204" pitchFamily="34" charset="0"/>
            </a:endParaRPr>
          </a:p>
        </p:txBody>
      </p:sp>
    </p:spTree>
    <p:extLst>
      <p:ext uri="{BB962C8B-B14F-4D97-AF65-F5344CB8AC3E}">
        <p14:creationId xmlns:p14="http://schemas.microsoft.com/office/powerpoint/2010/main" val="12506804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3201CDE-7E26-4A21-A39B-1341A9B1E121}"/>
              </a:ext>
            </a:extLst>
          </p:cNvPr>
          <p:cNvSpPr>
            <a:spLocks noGrp="1"/>
          </p:cNvSpPr>
          <p:nvPr>
            <p:ph type="ftr" sz="quarter" idx="11"/>
          </p:nvPr>
        </p:nvSpPr>
        <p:spPr>
          <a:xfrm>
            <a:off x="4199965" y="6538912"/>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459D78D2-E239-4D10-BAF7-6AED97772A33}"/>
              </a:ext>
            </a:extLst>
          </p:cNvPr>
          <p:cNvSpPr>
            <a:spLocks noGrp="1"/>
          </p:cNvSpPr>
          <p:nvPr>
            <p:ph type="sldNum" sz="quarter" idx="12"/>
          </p:nvPr>
        </p:nvSpPr>
        <p:spPr/>
        <p:txBody>
          <a:bodyPr/>
          <a:lstStyle/>
          <a:p>
            <a:fld id="{35EDA842-B766-4C63-B8B3-538762B3ED5C}" type="slidenum">
              <a:rPr lang="fr-FR" smtClean="0"/>
              <a:t>85</a:t>
            </a:fld>
            <a:endParaRPr lang="fr-FR"/>
          </a:p>
        </p:txBody>
      </p:sp>
      <p:sp>
        <p:nvSpPr>
          <p:cNvPr id="4" name="Rectangle 3">
            <a:extLst>
              <a:ext uri="{FF2B5EF4-FFF2-40B4-BE49-F238E27FC236}">
                <a16:creationId xmlns:a16="http://schemas.microsoft.com/office/drawing/2014/main" id="{99B939DD-DB63-42E7-9BAB-9FBF7E81BBBC}"/>
              </a:ext>
            </a:extLst>
          </p:cNvPr>
          <p:cNvSpPr/>
          <p:nvPr/>
        </p:nvSpPr>
        <p:spPr>
          <a:xfrm>
            <a:off x="213234" y="402921"/>
            <a:ext cx="11781815" cy="369332"/>
          </a:xfrm>
          <a:prstGeom prst="rect">
            <a:avLst/>
          </a:prstGeom>
        </p:spPr>
        <p:txBody>
          <a:bodyPr wrap="none">
            <a:spAutoFit/>
          </a:bodyPr>
          <a:lstStyle/>
          <a:p>
            <a:pPr>
              <a:spcBef>
                <a:spcPct val="0"/>
              </a:spcBef>
            </a:pPr>
            <a:r>
              <a:rPr lang="fr-FR" altLang="fr-FR" b="1" dirty="0">
                <a:solidFill>
                  <a:srgbClr val="7030A0"/>
                </a:solidFill>
                <a:latin typeface="Arial" panose="020B0604020202020204" pitchFamily="34" charset="0"/>
                <a:cs typeface="Arial" panose="020B0604020202020204" pitchFamily="34" charset="0"/>
              </a:rPr>
              <a:t>Annexe 2.</a:t>
            </a:r>
            <a:r>
              <a:rPr lang="fr-FR" altLang="fr-FR" dirty="0">
                <a:solidFill>
                  <a:srgbClr val="6600CC"/>
                </a:solidFill>
                <a:latin typeface="Arial" panose="020B0604020202020204" pitchFamily="34" charset="0"/>
                <a:cs typeface="Arial" panose="020B0604020202020204" pitchFamily="34" charset="0"/>
              </a:rPr>
              <a:t> </a:t>
            </a:r>
            <a:r>
              <a:rPr lang="fr-FR" altLang="fr-FR" b="1" u="sng" dirty="0">
                <a:solidFill>
                  <a:srgbClr val="7030A0"/>
                </a:solidFill>
                <a:latin typeface="Arial" panose="020B0604020202020204" pitchFamily="34" charset="0"/>
              </a:rPr>
              <a:t>Avantages et inconvénients lutte bio vs phytosanitaires (lutte chimique) vs plantes OGM (suite)</a:t>
            </a:r>
            <a:endParaRPr lang="fr-FR" altLang="fr-FR" b="1" dirty="0">
              <a:solidFill>
                <a:srgbClr val="7030A0"/>
              </a:solidFill>
              <a:latin typeface="Arial" panose="020B0604020202020204" pitchFamily="34" charset="0"/>
              <a:cs typeface="Arial" panose="020B0604020202020204" pitchFamily="34" charset="0"/>
            </a:endParaRPr>
          </a:p>
        </p:txBody>
      </p:sp>
      <p:graphicFrame>
        <p:nvGraphicFramePr>
          <p:cNvPr id="5" name="Tableau 4">
            <a:extLst>
              <a:ext uri="{FF2B5EF4-FFF2-40B4-BE49-F238E27FC236}">
                <a16:creationId xmlns:a16="http://schemas.microsoft.com/office/drawing/2014/main" id="{42C417F9-E352-4518-93FF-823CB464E481}"/>
              </a:ext>
            </a:extLst>
          </p:cNvPr>
          <p:cNvGraphicFramePr>
            <a:graphicFrameLocks noGrp="1"/>
          </p:cNvGraphicFramePr>
          <p:nvPr>
            <p:extLst>
              <p:ext uri="{D42A27DB-BD31-4B8C-83A1-F6EECF244321}">
                <p14:modId xmlns:p14="http://schemas.microsoft.com/office/powerpoint/2010/main" val="493531270"/>
              </p:ext>
            </p:extLst>
          </p:nvPr>
        </p:nvGraphicFramePr>
        <p:xfrm>
          <a:off x="170477" y="1556908"/>
          <a:ext cx="11867330" cy="4799442"/>
        </p:xfrm>
        <a:graphic>
          <a:graphicData uri="http://schemas.openxmlformats.org/drawingml/2006/table">
            <a:tbl>
              <a:tblPr firstRow="1" bandRow="1">
                <a:tableStyleId>{5C22544A-7EE6-4342-B048-85BDC9FD1C3A}</a:tableStyleId>
              </a:tblPr>
              <a:tblGrid>
                <a:gridCol w="5122285">
                  <a:extLst>
                    <a:ext uri="{9D8B030D-6E8A-4147-A177-3AD203B41FA5}">
                      <a16:colId xmlns:a16="http://schemas.microsoft.com/office/drawing/2014/main" val="844915472"/>
                    </a:ext>
                  </a:extLst>
                </a:gridCol>
                <a:gridCol w="6745045">
                  <a:extLst>
                    <a:ext uri="{9D8B030D-6E8A-4147-A177-3AD203B41FA5}">
                      <a16:colId xmlns:a16="http://schemas.microsoft.com/office/drawing/2014/main" val="1664705672"/>
                    </a:ext>
                  </a:extLst>
                </a:gridCol>
              </a:tblGrid>
              <a:tr h="388041">
                <a:tc>
                  <a:txBody>
                    <a:bodyPr/>
                    <a:lstStyle/>
                    <a:p>
                      <a:r>
                        <a:rPr lang="fr-FR" u="none" dirty="0">
                          <a:latin typeface="Arial" panose="020B0604020202020204" pitchFamily="34" charset="0"/>
                          <a:cs typeface="Arial" panose="020B0604020202020204" pitchFamily="34" charset="0"/>
                        </a:rPr>
                        <a:t>Avantages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u="none" dirty="0">
                          <a:latin typeface="Arial" panose="020B0604020202020204" pitchFamily="34" charset="0"/>
                          <a:cs typeface="Arial" panose="020B0604020202020204" pitchFamily="34" charset="0"/>
                        </a:rPr>
                        <a:t>Inconvénients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777328"/>
                  </a:ext>
                </a:extLst>
              </a:tr>
              <a:tr h="446937">
                <a:tc>
                  <a:txBody>
                    <a:bodyPr/>
                    <a:lstStyle/>
                    <a:p>
                      <a:r>
                        <a:rPr lang="fr-FR" altLang="fr-FR" sz="1800" dirty="0">
                          <a:solidFill>
                            <a:srgbClr val="7030A0"/>
                          </a:solidFill>
                          <a:latin typeface="Arial" panose="020B0604020202020204" pitchFamily="34" charset="0"/>
                        </a:rPr>
                        <a:t>A priori, respecte l’environnement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altLang="fr-FR" sz="1800" dirty="0">
                          <a:solidFill>
                            <a:srgbClr val="C00000"/>
                          </a:solidFill>
                          <a:latin typeface="Arial" panose="020B0604020202020204" pitchFamily="34" charset="0"/>
                        </a:rPr>
                        <a:t>En fait, nécessite une étude de l’environnement extérieur aux cultures traitées.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233552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dirty="0">
                          <a:solidFill>
                            <a:srgbClr val="7030A0"/>
                          </a:solidFill>
                          <a:latin typeface="Arial" panose="020B0604020202020204" pitchFamily="34" charset="0"/>
                        </a:rPr>
                        <a:t>La stratégie de lutte à adopter dépend de l’environnement / du milieu ciblés.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altLang="fr-FR" sz="1800" dirty="0">
                          <a:solidFill>
                            <a:srgbClr val="7030A0"/>
                          </a:solidFill>
                          <a:latin typeface="Arial" panose="020B0604020202020204" pitchFamily="34" charset="0"/>
                        </a:rPr>
                        <a:t>repose souvent sur une </a:t>
                      </a:r>
                      <a:r>
                        <a:rPr lang="fr-FR" altLang="fr-FR" sz="1800" dirty="0">
                          <a:solidFill>
                            <a:srgbClr val="C00000"/>
                          </a:solidFill>
                          <a:latin typeface="Arial" panose="020B0604020202020204" pitchFamily="34" charset="0"/>
                        </a:rPr>
                        <a:t>multitude d’actions et d’informations complexes et fines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251275"/>
                  </a:ext>
                </a:extLst>
              </a:tr>
              <a:tr h="3880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altLang="fr-FR" sz="1800" dirty="0">
                          <a:solidFill>
                            <a:srgbClr val="7030A0"/>
                          </a:solidFill>
                          <a:latin typeface="Arial" panose="020B0604020202020204" pitchFamily="34" charset="0"/>
                        </a:rPr>
                        <a:t>Doit être ponctuelle, pour éviter </a:t>
                      </a:r>
                      <a:r>
                        <a:rPr lang="fr-FR" altLang="fr-FR" sz="1800" dirty="0">
                          <a:solidFill>
                            <a:srgbClr val="FF0000"/>
                          </a:solidFill>
                          <a:latin typeface="Arial" panose="020B0604020202020204" pitchFamily="34" charset="0"/>
                        </a:rPr>
                        <a:t>effets néfastes sur les organismes utiles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105930"/>
                  </a:ext>
                </a:extLst>
              </a:tr>
              <a:tr h="3880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altLang="fr-FR" sz="1800" dirty="0">
                          <a:solidFill>
                            <a:srgbClr val="FF0000"/>
                          </a:solidFill>
                          <a:latin typeface="Arial" panose="020B0604020202020204" pitchFamily="34" charset="0"/>
                        </a:rPr>
                        <a:t>Complexe. Nécessite une formation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21017"/>
                  </a:ext>
                </a:extLst>
              </a:tr>
              <a:tr h="3880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dirty="0">
                          <a:solidFill>
                            <a:srgbClr val="FF0000"/>
                          </a:solidFill>
                          <a:latin typeface="Arial" panose="020B0604020202020204" pitchFamily="34" charset="0"/>
                        </a:rPr>
                        <a:t>Peut avoir un coût </a:t>
                      </a:r>
                      <a:r>
                        <a:rPr lang="fr-FR" altLang="fr-FR" sz="1800" dirty="0">
                          <a:solidFill>
                            <a:srgbClr val="7030A0"/>
                          </a:solidFill>
                          <a:latin typeface="Arial" panose="020B0604020202020204" pitchFamily="34" charset="0"/>
                        </a:rPr>
                        <a:t>_ du fait de l’achat d’insectes auxiliaires … _ (ce qui pourra être problème pour les paysans pauvres, sauf si l’insecte est cultivé par une coopérative paysanne auprès de laquelle se fournit le paysan).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590284"/>
                  </a:ext>
                </a:extLst>
              </a:tr>
              <a:tr h="3880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i="1" dirty="0">
                          <a:solidFill>
                            <a:srgbClr val="7030A0"/>
                          </a:solidFill>
                          <a:latin typeface="Arial" panose="020B0604020202020204" pitchFamily="34" charset="0"/>
                        </a:rPr>
                        <a:t>Peu d’expérience et de recul pour son application à une grande échelle ou à une « agriculture industrielle » (par exemple pour des champs de grande taille, en grandes cultures).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2342536"/>
                  </a:ext>
                </a:extLst>
              </a:tr>
            </a:tbl>
          </a:graphicData>
        </a:graphic>
      </p:graphicFrame>
      <p:sp>
        <p:nvSpPr>
          <p:cNvPr id="6" name="Rectangle 5">
            <a:extLst>
              <a:ext uri="{FF2B5EF4-FFF2-40B4-BE49-F238E27FC236}">
                <a16:creationId xmlns:a16="http://schemas.microsoft.com/office/drawing/2014/main" id="{4958E799-DD69-4D92-9C3F-082249B13367}"/>
              </a:ext>
            </a:extLst>
          </p:cNvPr>
          <p:cNvSpPr/>
          <p:nvPr/>
        </p:nvSpPr>
        <p:spPr>
          <a:xfrm>
            <a:off x="170477" y="902514"/>
            <a:ext cx="3352200" cy="369332"/>
          </a:xfrm>
          <a:prstGeom prst="rect">
            <a:avLst/>
          </a:prstGeom>
        </p:spPr>
        <p:txBody>
          <a:bodyPr wrap="none">
            <a:spAutoFit/>
          </a:bodyPr>
          <a:lstStyle/>
          <a:p>
            <a:r>
              <a:rPr lang="fr-FR" altLang="fr-FR" b="1" dirty="0">
                <a:solidFill>
                  <a:srgbClr val="7030A0"/>
                </a:solidFill>
                <a:latin typeface="Arial" panose="020B0604020202020204" pitchFamily="34" charset="0"/>
                <a:cs typeface="Arial" panose="020B0604020202020204" pitchFamily="34" charset="0"/>
              </a:rPr>
              <a:t>A2.3. Lutte biologique (suite)</a:t>
            </a:r>
            <a:endParaRPr lang="fr-FR" altLang="fr-FR" b="1" dirty="0">
              <a:solidFill>
                <a:srgbClr val="7030A0"/>
              </a:solidFill>
              <a:latin typeface="Arial" panose="020B0604020202020204" pitchFamily="34" charset="0"/>
            </a:endParaRPr>
          </a:p>
        </p:txBody>
      </p:sp>
      <p:sp>
        <p:nvSpPr>
          <p:cNvPr id="7" name="Rectangle 6">
            <a:extLst>
              <a:ext uri="{FF2B5EF4-FFF2-40B4-BE49-F238E27FC236}">
                <a16:creationId xmlns:a16="http://schemas.microsoft.com/office/drawing/2014/main" id="{5A748098-0731-4D98-832C-49D23A84EE7C}"/>
              </a:ext>
            </a:extLst>
          </p:cNvPr>
          <p:cNvSpPr/>
          <p:nvPr/>
        </p:nvSpPr>
        <p:spPr>
          <a:xfrm>
            <a:off x="4105835" y="948299"/>
            <a:ext cx="7931972" cy="369332"/>
          </a:xfrm>
          <a:prstGeom prst="rect">
            <a:avLst/>
          </a:prstGeom>
        </p:spPr>
        <p:txBody>
          <a:bodyPr wrap="square">
            <a:spAutoFit/>
          </a:bodyPr>
          <a:lstStyle/>
          <a:p>
            <a:pPr algn="just">
              <a:spcBef>
                <a:spcPct val="0"/>
              </a:spcBef>
            </a:pPr>
            <a:r>
              <a:rPr lang="fr-FR" altLang="fr-FR" dirty="0">
                <a:solidFill>
                  <a:srgbClr val="7030A0"/>
                </a:solidFill>
                <a:latin typeface="Arial" panose="020B0604020202020204" pitchFamily="34" charset="0"/>
              </a:rPr>
              <a:t>Par utilisation d’insectes auxiliaires (prédateurs ou parasites d’insectes …).</a:t>
            </a:r>
          </a:p>
        </p:txBody>
      </p:sp>
    </p:spTree>
    <p:extLst>
      <p:ext uri="{BB962C8B-B14F-4D97-AF65-F5344CB8AC3E}">
        <p14:creationId xmlns:p14="http://schemas.microsoft.com/office/powerpoint/2010/main" val="34557707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39D2866-D2F7-4AD8-83E5-CCF7D9761876}"/>
              </a:ext>
            </a:extLst>
          </p:cNvPr>
          <p:cNvSpPr>
            <a:spLocks noGrp="1"/>
          </p:cNvSpPr>
          <p:nvPr>
            <p:ph type="ftr" sz="quarter" idx="11"/>
          </p:nvPr>
        </p:nvSpPr>
        <p:spPr>
          <a:xfrm>
            <a:off x="4070873"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ED810138-9C4B-4BAC-B4C9-C0EB64E9A905}"/>
              </a:ext>
            </a:extLst>
          </p:cNvPr>
          <p:cNvSpPr>
            <a:spLocks noGrp="1"/>
          </p:cNvSpPr>
          <p:nvPr>
            <p:ph type="sldNum" sz="quarter" idx="12"/>
          </p:nvPr>
        </p:nvSpPr>
        <p:spPr/>
        <p:txBody>
          <a:bodyPr/>
          <a:lstStyle/>
          <a:p>
            <a:fld id="{35EDA842-B766-4C63-B8B3-538762B3ED5C}" type="slidenum">
              <a:rPr lang="fr-FR" smtClean="0"/>
              <a:t>86</a:t>
            </a:fld>
            <a:endParaRPr lang="fr-FR"/>
          </a:p>
        </p:txBody>
      </p:sp>
      <p:graphicFrame>
        <p:nvGraphicFramePr>
          <p:cNvPr id="4" name="Tableau 3">
            <a:extLst>
              <a:ext uri="{FF2B5EF4-FFF2-40B4-BE49-F238E27FC236}">
                <a16:creationId xmlns:a16="http://schemas.microsoft.com/office/drawing/2014/main" id="{CDC65F90-CCBC-4BE4-B18C-6851BB65FEFD}"/>
              </a:ext>
            </a:extLst>
          </p:cNvPr>
          <p:cNvGraphicFramePr>
            <a:graphicFrameLocks noGrp="1"/>
          </p:cNvGraphicFramePr>
          <p:nvPr>
            <p:extLst>
              <p:ext uri="{D42A27DB-BD31-4B8C-83A1-F6EECF244321}">
                <p14:modId xmlns:p14="http://schemas.microsoft.com/office/powerpoint/2010/main" val="3411935135"/>
              </p:ext>
            </p:extLst>
          </p:nvPr>
        </p:nvGraphicFramePr>
        <p:xfrm>
          <a:off x="159719" y="1283376"/>
          <a:ext cx="11867330" cy="4411401"/>
        </p:xfrm>
        <a:graphic>
          <a:graphicData uri="http://schemas.openxmlformats.org/drawingml/2006/table">
            <a:tbl>
              <a:tblPr firstRow="1" bandRow="1">
                <a:tableStyleId>{5C22544A-7EE6-4342-B048-85BDC9FD1C3A}</a:tableStyleId>
              </a:tblPr>
              <a:tblGrid>
                <a:gridCol w="5681683">
                  <a:extLst>
                    <a:ext uri="{9D8B030D-6E8A-4147-A177-3AD203B41FA5}">
                      <a16:colId xmlns:a16="http://schemas.microsoft.com/office/drawing/2014/main" val="844915472"/>
                    </a:ext>
                  </a:extLst>
                </a:gridCol>
                <a:gridCol w="6185647">
                  <a:extLst>
                    <a:ext uri="{9D8B030D-6E8A-4147-A177-3AD203B41FA5}">
                      <a16:colId xmlns:a16="http://schemas.microsoft.com/office/drawing/2014/main" val="1664705672"/>
                    </a:ext>
                  </a:extLst>
                </a:gridCol>
              </a:tblGrid>
              <a:tr h="388041">
                <a:tc>
                  <a:txBody>
                    <a:bodyPr/>
                    <a:lstStyle/>
                    <a:p>
                      <a:r>
                        <a:rPr lang="fr-FR" u="none" dirty="0">
                          <a:latin typeface="Arial" panose="020B0604020202020204" pitchFamily="34" charset="0"/>
                          <a:cs typeface="Arial" panose="020B0604020202020204" pitchFamily="34" charset="0"/>
                        </a:rPr>
                        <a:t>Avantages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u="none" dirty="0">
                          <a:latin typeface="Arial" panose="020B0604020202020204" pitchFamily="34" charset="0"/>
                          <a:cs typeface="Arial" panose="020B0604020202020204" pitchFamily="34" charset="0"/>
                        </a:rPr>
                        <a:t>Inconvénients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777328"/>
                  </a:ext>
                </a:extLst>
              </a:tr>
              <a:tr h="446937">
                <a:tc>
                  <a:txBody>
                    <a:bodyPr/>
                    <a:lstStyle/>
                    <a:p>
                      <a:pPr eaLnBrk="1" hangingPunct="1">
                        <a:spcBef>
                          <a:spcPct val="0"/>
                        </a:spcBef>
                        <a:buFontTx/>
                        <a:buNone/>
                      </a:pPr>
                      <a:r>
                        <a:rPr lang="fr-FR" altLang="fr-FR" sz="1800" dirty="0">
                          <a:solidFill>
                            <a:srgbClr val="7030A0"/>
                          </a:solidFill>
                          <a:latin typeface="Arial" panose="020B0604020202020204" pitchFamily="34" charset="0"/>
                        </a:rPr>
                        <a:t>Très peu d'exemples de pertes d'efficacité d'agents de lutte biologique contre les </a:t>
                      </a:r>
                      <a:r>
                        <a:rPr lang="fr-FR" altLang="fr-FR" sz="1800" i="1" dirty="0">
                          <a:solidFill>
                            <a:srgbClr val="7030A0"/>
                          </a:solidFill>
                          <a:latin typeface="Arial" panose="020B0604020202020204" pitchFamily="34" charset="0"/>
                        </a:rPr>
                        <a:t>maladies</a:t>
                      </a:r>
                      <a:r>
                        <a:rPr lang="fr-FR" altLang="fr-FR" sz="1800" dirty="0">
                          <a:solidFill>
                            <a:srgbClr val="7030A0"/>
                          </a:solidFill>
                          <a:latin typeface="Arial" panose="020B0604020202020204" pitchFamily="34" charset="0"/>
                        </a:rPr>
                        <a:t> :</a:t>
                      </a:r>
                    </a:p>
                    <a:p>
                      <a:pPr marL="285750" indent="-285750" eaLnBrk="1" hangingPunct="1">
                        <a:spcBef>
                          <a:spcPct val="0"/>
                        </a:spcBef>
                        <a:buFont typeface="Arial" panose="020B0604020202020204" pitchFamily="34" charset="0"/>
                        <a:buChar char="•"/>
                      </a:pPr>
                      <a:r>
                        <a:rPr lang="fr-FR" altLang="fr-FR" sz="1800" i="1" dirty="0" err="1">
                          <a:solidFill>
                            <a:srgbClr val="7030A0"/>
                          </a:solidFill>
                          <a:latin typeface="Arial" panose="020B0604020202020204" pitchFamily="34" charset="0"/>
                        </a:rPr>
                        <a:t>Agrobacterium</a:t>
                      </a:r>
                      <a:r>
                        <a:rPr lang="fr-FR" altLang="fr-FR" sz="1800" i="1" dirty="0">
                          <a:solidFill>
                            <a:srgbClr val="7030A0"/>
                          </a:solidFill>
                          <a:latin typeface="Arial" panose="020B0604020202020204" pitchFamily="34" charset="0"/>
                        </a:rPr>
                        <a:t> </a:t>
                      </a:r>
                      <a:r>
                        <a:rPr lang="fr-FR" altLang="fr-FR" sz="1800" i="1" dirty="0" err="1">
                          <a:solidFill>
                            <a:srgbClr val="7030A0"/>
                          </a:solidFill>
                          <a:latin typeface="Arial" panose="020B0604020202020204" pitchFamily="34" charset="0"/>
                        </a:rPr>
                        <a:t>tumefaciens</a:t>
                      </a:r>
                      <a:r>
                        <a:rPr lang="fr-FR" altLang="fr-FR" sz="1800" i="1" dirty="0">
                          <a:solidFill>
                            <a:srgbClr val="7030A0"/>
                          </a:solidFill>
                          <a:latin typeface="Arial" panose="020B0604020202020204" pitchFamily="34" charset="0"/>
                        </a:rPr>
                        <a:t> </a:t>
                      </a:r>
                      <a:r>
                        <a:rPr lang="fr-FR" altLang="fr-FR" sz="1800" dirty="0">
                          <a:solidFill>
                            <a:srgbClr val="7030A0"/>
                          </a:solidFill>
                          <a:latin typeface="Arial" panose="020B0604020202020204" pitchFamily="34" charset="0"/>
                        </a:rPr>
                        <a:t>/ </a:t>
                      </a:r>
                      <a:r>
                        <a:rPr lang="fr-FR" altLang="fr-FR" sz="1800" i="1" dirty="0">
                          <a:solidFill>
                            <a:srgbClr val="7030A0"/>
                          </a:solidFill>
                          <a:latin typeface="Arial" panose="020B0604020202020204" pitchFamily="34" charset="0"/>
                        </a:rPr>
                        <a:t>A. </a:t>
                      </a:r>
                      <a:r>
                        <a:rPr lang="fr-FR" altLang="fr-FR" sz="1800" i="1" dirty="0" err="1">
                          <a:solidFill>
                            <a:srgbClr val="7030A0"/>
                          </a:solidFill>
                          <a:latin typeface="Arial" panose="020B0604020202020204" pitchFamily="34" charset="0"/>
                        </a:rPr>
                        <a:t>rhizogenes</a:t>
                      </a:r>
                      <a:r>
                        <a:rPr lang="fr-FR" altLang="fr-FR" sz="1800" i="1" dirty="0">
                          <a:solidFill>
                            <a:srgbClr val="7030A0"/>
                          </a:solidFill>
                          <a:latin typeface="Arial" panose="020B0604020202020204" pitchFamily="34" charset="0"/>
                        </a:rPr>
                        <a:t> </a:t>
                      </a:r>
                      <a:r>
                        <a:rPr lang="fr-FR" altLang="fr-FR" sz="1800" dirty="0">
                          <a:solidFill>
                            <a:srgbClr val="7030A0"/>
                          </a:solidFill>
                          <a:latin typeface="Arial" panose="020B0604020202020204" pitchFamily="34" charset="0"/>
                        </a:rPr>
                        <a:t>- Agrocine84 (</a:t>
                      </a:r>
                      <a:r>
                        <a:rPr lang="fr-FR" altLang="fr-FR" sz="1800" dirty="0" err="1">
                          <a:solidFill>
                            <a:srgbClr val="7030A0"/>
                          </a:solidFill>
                          <a:latin typeface="Arial" panose="020B0604020202020204" pitchFamily="34" charset="0"/>
                        </a:rPr>
                        <a:t>Stockwell</a:t>
                      </a:r>
                      <a:r>
                        <a:rPr lang="fr-FR" altLang="fr-FR" sz="1800" dirty="0">
                          <a:solidFill>
                            <a:srgbClr val="7030A0"/>
                          </a:solidFill>
                          <a:latin typeface="Arial" panose="020B0604020202020204" pitchFamily="34" charset="0"/>
                        </a:rPr>
                        <a:t> et al., </a:t>
                      </a:r>
                      <a:r>
                        <a:rPr lang="fr-FR" altLang="fr-FR" sz="1800" dirty="0" err="1">
                          <a:solidFill>
                            <a:srgbClr val="7030A0"/>
                          </a:solidFill>
                          <a:latin typeface="Arial" panose="020B0604020202020204" pitchFamily="34" charset="0"/>
                        </a:rPr>
                        <a:t>Phytopathology</a:t>
                      </a:r>
                      <a:r>
                        <a:rPr lang="fr-FR" altLang="fr-FR" sz="1800" dirty="0">
                          <a:solidFill>
                            <a:srgbClr val="7030A0"/>
                          </a:solidFill>
                          <a:latin typeface="Arial" panose="020B0604020202020204" pitchFamily="34" charset="0"/>
                        </a:rPr>
                        <a:t>).</a:t>
                      </a:r>
                    </a:p>
                    <a:p>
                      <a:pPr marL="285750" indent="-285750" eaLnBrk="1" hangingPunct="1">
                        <a:spcBef>
                          <a:spcPct val="0"/>
                        </a:spcBef>
                        <a:buFont typeface="Arial" panose="020B0604020202020204" pitchFamily="34" charset="0"/>
                        <a:buChar char="•"/>
                      </a:pPr>
                      <a:r>
                        <a:rPr lang="fr-FR" altLang="fr-FR" sz="1800" i="1" dirty="0">
                          <a:solidFill>
                            <a:srgbClr val="7030A0"/>
                          </a:solidFill>
                          <a:latin typeface="Arial" panose="020B0604020202020204" pitchFamily="34" charset="0"/>
                        </a:rPr>
                        <a:t>Botrytis </a:t>
                      </a:r>
                      <a:r>
                        <a:rPr lang="fr-FR" altLang="fr-FR" sz="1800" i="1" dirty="0" err="1">
                          <a:solidFill>
                            <a:srgbClr val="7030A0"/>
                          </a:solidFill>
                          <a:latin typeface="Arial" panose="020B0604020202020204" pitchFamily="34" charset="0"/>
                        </a:rPr>
                        <a:t>cinerea</a:t>
                      </a:r>
                      <a:r>
                        <a:rPr lang="fr-FR" altLang="fr-FR" sz="1800" i="1" dirty="0">
                          <a:solidFill>
                            <a:srgbClr val="7030A0"/>
                          </a:solidFill>
                          <a:latin typeface="Arial" panose="020B0604020202020204" pitchFamily="34" charset="0"/>
                        </a:rPr>
                        <a:t> / Bacillus subtilis </a:t>
                      </a:r>
                      <a:r>
                        <a:rPr lang="fr-FR" altLang="fr-FR" sz="1800" dirty="0">
                          <a:solidFill>
                            <a:srgbClr val="7030A0"/>
                          </a:solidFill>
                          <a:latin typeface="Arial" panose="020B0604020202020204" pitchFamily="34" charset="0"/>
                        </a:rPr>
                        <a:t>- Antibiotiques (Li and </a:t>
                      </a:r>
                      <a:r>
                        <a:rPr lang="fr-FR" altLang="fr-FR" sz="1800" dirty="0" err="1">
                          <a:solidFill>
                            <a:srgbClr val="7030A0"/>
                          </a:solidFill>
                          <a:latin typeface="Arial" panose="020B0604020202020204" pitchFamily="34" charset="0"/>
                        </a:rPr>
                        <a:t>Leifert</a:t>
                      </a:r>
                      <a:r>
                        <a:rPr lang="fr-FR" altLang="fr-FR" sz="1800" dirty="0">
                          <a:solidFill>
                            <a:srgbClr val="7030A0"/>
                          </a:solidFill>
                          <a:latin typeface="Arial" panose="020B0604020202020204" pitchFamily="34" charset="0"/>
                        </a:rPr>
                        <a:t>, 1994. Z. </a:t>
                      </a:r>
                      <a:r>
                        <a:rPr lang="fr-FR" altLang="fr-FR" sz="1800" dirty="0" err="1">
                          <a:solidFill>
                            <a:srgbClr val="7030A0"/>
                          </a:solidFill>
                          <a:latin typeface="Arial" panose="020B0604020202020204" pitchFamily="34" charset="0"/>
                        </a:rPr>
                        <a:t>Pflanzenkr</a:t>
                      </a:r>
                      <a:r>
                        <a:rPr lang="fr-FR" altLang="fr-FR" sz="1800" dirty="0">
                          <a:solidFill>
                            <a:srgbClr val="7030A0"/>
                          </a:solidFill>
                          <a:latin typeface="Arial" panose="020B0604020202020204" pitchFamily="34" charset="0"/>
                        </a:rPr>
                        <a:t>. </a:t>
                      </a:r>
                      <a:r>
                        <a:rPr lang="fr-FR" altLang="fr-FR" sz="1800" dirty="0" err="1">
                          <a:solidFill>
                            <a:srgbClr val="7030A0"/>
                          </a:solidFill>
                          <a:latin typeface="Arial" panose="020B0604020202020204" pitchFamily="34" charset="0"/>
                        </a:rPr>
                        <a:t>Pfanzenschutz</a:t>
                      </a:r>
                      <a:r>
                        <a:rPr lang="fr-FR" altLang="fr-FR" sz="1800" dirty="0">
                          <a:solidFill>
                            <a:srgbClr val="7030A0"/>
                          </a:solidFill>
                          <a:latin typeface="Arial" panose="020B0604020202020204" pitchFamily="34" charset="0"/>
                        </a:rPr>
                        <a:t>).</a:t>
                      </a:r>
                    </a:p>
                    <a:p>
                      <a:pPr marL="285750" indent="-285750" eaLnBrk="1" hangingPunct="1">
                        <a:spcBef>
                          <a:spcPct val="0"/>
                        </a:spcBef>
                        <a:buFont typeface="Arial" panose="020B0604020202020204" pitchFamily="34" charset="0"/>
                        <a:buChar char="•"/>
                      </a:pPr>
                      <a:r>
                        <a:rPr lang="fr-FR" altLang="fr-FR" sz="1800" i="1" dirty="0" err="1">
                          <a:solidFill>
                            <a:srgbClr val="7030A0"/>
                          </a:solidFill>
                          <a:latin typeface="Arial" panose="020B0604020202020204" pitchFamily="34" charset="0"/>
                        </a:rPr>
                        <a:t>Gaeumannomyces</a:t>
                      </a:r>
                      <a:r>
                        <a:rPr lang="fr-FR" altLang="fr-FR" sz="1800" i="1" dirty="0">
                          <a:solidFill>
                            <a:srgbClr val="7030A0"/>
                          </a:solidFill>
                          <a:latin typeface="Arial" panose="020B0604020202020204" pitchFamily="34" charset="0"/>
                        </a:rPr>
                        <a:t> </a:t>
                      </a:r>
                      <a:r>
                        <a:rPr lang="fr-FR" altLang="fr-FR" sz="1800" i="1" dirty="0" err="1">
                          <a:solidFill>
                            <a:srgbClr val="7030A0"/>
                          </a:solidFill>
                          <a:latin typeface="Arial" panose="020B0604020202020204" pitchFamily="34" charset="0"/>
                        </a:rPr>
                        <a:t>graminis</a:t>
                      </a:r>
                      <a:r>
                        <a:rPr lang="fr-FR" altLang="fr-FR" sz="1800" i="1" dirty="0">
                          <a:solidFill>
                            <a:srgbClr val="7030A0"/>
                          </a:solidFill>
                          <a:latin typeface="Arial" panose="020B0604020202020204" pitchFamily="34" charset="0"/>
                        </a:rPr>
                        <a:t> / Pseudomonas </a:t>
                      </a:r>
                      <a:r>
                        <a:rPr lang="fr-FR" altLang="fr-FR" sz="1800" i="1" dirty="0" err="1">
                          <a:solidFill>
                            <a:srgbClr val="7030A0"/>
                          </a:solidFill>
                          <a:latin typeface="Arial" panose="020B0604020202020204" pitchFamily="34" charset="0"/>
                        </a:rPr>
                        <a:t>fluorescens</a:t>
                      </a:r>
                      <a:r>
                        <a:rPr lang="fr-FR" altLang="fr-FR" sz="1800" i="1" dirty="0">
                          <a:solidFill>
                            <a:srgbClr val="7030A0"/>
                          </a:solidFill>
                          <a:latin typeface="Arial" panose="020B0604020202020204" pitchFamily="34" charset="0"/>
                        </a:rPr>
                        <a:t> </a:t>
                      </a:r>
                      <a:r>
                        <a:rPr lang="fr-FR" altLang="fr-FR" sz="1800" dirty="0">
                          <a:solidFill>
                            <a:srgbClr val="7030A0"/>
                          </a:solidFill>
                          <a:latin typeface="Arial" panose="020B0604020202020204" pitchFamily="34" charset="0"/>
                        </a:rPr>
                        <a:t>- Antibiotiques (Mazzola et al., 1995. </a:t>
                      </a:r>
                      <a:r>
                        <a:rPr lang="fr-FR" altLang="fr-FR" sz="1800" dirty="0" err="1">
                          <a:solidFill>
                            <a:srgbClr val="7030A0"/>
                          </a:solidFill>
                          <a:latin typeface="Arial" panose="020B0604020202020204" pitchFamily="34" charset="0"/>
                        </a:rPr>
                        <a:t>Appl</a:t>
                      </a:r>
                      <a:r>
                        <a:rPr lang="fr-FR" altLang="fr-FR" sz="1800" dirty="0">
                          <a:solidFill>
                            <a:srgbClr val="7030A0"/>
                          </a:solidFill>
                          <a:latin typeface="Arial" panose="020B0604020202020204" pitchFamily="34" charset="0"/>
                        </a:rPr>
                        <a:t>. Environ. </a:t>
                      </a:r>
                      <a:r>
                        <a:rPr lang="fr-FR" altLang="fr-FR" sz="1800" dirty="0" err="1">
                          <a:solidFill>
                            <a:srgbClr val="7030A0"/>
                          </a:solidFill>
                          <a:latin typeface="Arial" panose="020B0604020202020204" pitchFamily="34" charset="0"/>
                        </a:rPr>
                        <a:t>Microbiol</a:t>
                      </a:r>
                      <a:r>
                        <a:rPr lang="fr-FR" altLang="fr-FR" sz="1800" dirty="0">
                          <a:solidFill>
                            <a:srgbClr val="7030A0"/>
                          </a:solidFill>
                          <a:latin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1" hangingPunct="1">
                        <a:spcBef>
                          <a:spcPct val="0"/>
                        </a:spcBef>
                        <a:buFontTx/>
                        <a:buNone/>
                      </a:pPr>
                      <a:r>
                        <a:rPr lang="fr-FR" altLang="fr-FR" sz="1800" dirty="0">
                          <a:solidFill>
                            <a:srgbClr val="FF0000"/>
                          </a:solidFill>
                          <a:latin typeface="Arial" panose="020B0604020202020204" pitchFamily="34" charset="0"/>
                        </a:rPr>
                        <a:t>Apparition de résistances à des agents de lutte biologique utilisés contre les </a:t>
                      </a:r>
                      <a:r>
                        <a:rPr lang="fr-FR" altLang="fr-FR" sz="1800" i="1" dirty="0">
                          <a:solidFill>
                            <a:srgbClr val="FF0000"/>
                          </a:solidFill>
                          <a:latin typeface="Arial" panose="020B0604020202020204" pitchFamily="34" charset="0"/>
                        </a:rPr>
                        <a:t>insectes nuisibles</a:t>
                      </a:r>
                      <a:r>
                        <a:rPr lang="fr-FR" altLang="fr-FR" sz="1800" dirty="0">
                          <a:solidFill>
                            <a:srgbClr val="FF0000"/>
                          </a:solidFill>
                          <a:latin typeface="Arial" panose="020B0604020202020204" pitchFamily="34" charset="0"/>
                        </a:rPr>
                        <a:t>: Exemples de pertes d'efficacité :</a:t>
                      </a:r>
                    </a:p>
                    <a:p>
                      <a:pPr marL="285750" indent="-285750" eaLnBrk="1" hangingPunct="1">
                        <a:spcBef>
                          <a:spcPct val="0"/>
                        </a:spcBef>
                        <a:buFont typeface="Arial" panose="020B0604020202020204" pitchFamily="34" charset="0"/>
                        <a:buChar char="•"/>
                      </a:pPr>
                      <a:r>
                        <a:rPr lang="fr-FR" altLang="fr-FR" sz="1800" dirty="0">
                          <a:solidFill>
                            <a:srgbClr val="FF0000"/>
                          </a:solidFill>
                          <a:latin typeface="Arial" panose="020B0604020202020204" pitchFamily="34" charset="0"/>
                        </a:rPr>
                        <a:t>8 insectes différents / </a:t>
                      </a:r>
                      <a:r>
                        <a:rPr lang="fr-FR" altLang="fr-FR" sz="1800" i="1" dirty="0">
                          <a:solidFill>
                            <a:srgbClr val="FF0000"/>
                          </a:solidFill>
                          <a:latin typeface="Arial" panose="020B0604020202020204" pitchFamily="34" charset="0"/>
                        </a:rPr>
                        <a:t>Bacillus </a:t>
                      </a:r>
                      <a:r>
                        <a:rPr lang="fr-FR" altLang="fr-FR" sz="1800" i="1" dirty="0" err="1">
                          <a:solidFill>
                            <a:srgbClr val="FF0000"/>
                          </a:solidFill>
                          <a:latin typeface="Arial" panose="020B0604020202020204" pitchFamily="34" charset="0"/>
                        </a:rPr>
                        <a:t>thuringiensis</a:t>
                      </a:r>
                      <a:r>
                        <a:rPr lang="fr-FR" altLang="fr-FR" sz="1800" i="1" dirty="0">
                          <a:solidFill>
                            <a:srgbClr val="FF0000"/>
                          </a:solidFill>
                          <a:latin typeface="Arial" panose="020B0604020202020204" pitchFamily="34" charset="0"/>
                        </a:rPr>
                        <a:t> </a:t>
                      </a:r>
                      <a:r>
                        <a:rPr lang="fr-FR" altLang="fr-FR" sz="1800" dirty="0">
                          <a:solidFill>
                            <a:srgbClr val="FF0000"/>
                          </a:solidFill>
                          <a:latin typeface="Arial" panose="020B0604020202020204" pitchFamily="34" charset="0"/>
                        </a:rPr>
                        <a:t>(</a:t>
                      </a:r>
                      <a:r>
                        <a:rPr lang="fr-FR" altLang="fr-FR" sz="1800" dirty="0" err="1">
                          <a:solidFill>
                            <a:srgbClr val="FF0000"/>
                          </a:solidFill>
                          <a:latin typeface="Arial" panose="020B0604020202020204" pitchFamily="34" charset="0"/>
                        </a:rPr>
                        <a:t>McGaugheey</a:t>
                      </a:r>
                      <a:r>
                        <a:rPr lang="fr-FR" altLang="fr-FR" sz="1800" dirty="0">
                          <a:solidFill>
                            <a:srgbClr val="FF0000"/>
                          </a:solidFill>
                          <a:latin typeface="Arial" panose="020B0604020202020204" pitchFamily="34" charset="0"/>
                        </a:rPr>
                        <a:t> et al., 1992. Science).</a:t>
                      </a:r>
                    </a:p>
                    <a:p>
                      <a:pPr marL="285750" indent="-285750" eaLnBrk="1" hangingPunct="1">
                        <a:spcBef>
                          <a:spcPct val="0"/>
                        </a:spcBef>
                        <a:buFont typeface="Arial" panose="020B0604020202020204" pitchFamily="34" charset="0"/>
                        <a:buChar char="•"/>
                      </a:pPr>
                      <a:r>
                        <a:rPr lang="fr-FR" altLang="fr-FR" sz="1800" dirty="0">
                          <a:solidFill>
                            <a:srgbClr val="FF0000"/>
                          </a:solidFill>
                          <a:latin typeface="Arial" panose="020B0604020202020204" pitchFamily="34" charset="0"/>
                        </a:rPr>
                        <a:t>Carpocapse des pommes / virus de la </a:t>
                      </a:r>
                      <a:r>
                        <a:rPr lang="fr-FR" altLang="fr-FR" sz="1800" dirty="0" err="1">
                          <a:solidFill>
                            <a:srgbClr val="FF0000"/>
                          </a:solidFill>
                          <a:latin typeface="Arial" panose="020B0604020202020204" pitchFamily="34" charset="0"/>
                        </a:rPr>
                        <a:t>granulose</a:t>
                      </a:r>
                      <a:r>
                        <a:rPr lang="fr-FR" altLang="fr-FR" sz="1800" dirty="0">
                          <a:solidFill>
                            <a:srgbClr val="FF0000"/>
                          </a:solidFill>
                          <a:latin typeface="Arial" panose="020B0604020202020204" pitchFamily="34" charset="0"/>
                        </a:rPr>
                        <a:t> (</a:t>
                      </a:r>
                      <a:r>
                        <a:rPr lang="fr-FR" altLang="fr-FR" sz="1800" dirty="0" err="1">
                          <a:solidFill>
                            <a:srgbClr val="FF0000"/>
                          </a:solidFill>
                          <a:latin typeface="Arial" panose="020B0604020202020204" pitchFamily="34" charset="0"/>
                        </a:rPr>
                        <a:t>Sauphanor</a:t>
                      </a:r>
                      <a:r>
                        <a:rPr lang="fr-FR" altLang="fr-FR" sz="1800" dirty="0">
                          <a:solidFill>
                            <a:srgbClr val="FF0000"/>
                          </a:solidFill>
                          <a:latin typeface="Arial" panose="020B0604020202020204" pitchFamily="34" charset="0"/>
                        </a:rPr>
                        <a:t> et al., 2006. </a:t>
                      </a:r>
                      <a:r>
                        <a:rPr lang="fr-FR" altLang="fr-FR" sz="1800" dirty="0" err="1">
                          <a:solidFill>
                            <a:srgbClr val="FF0000"/>
                          </a:solidFill>
                          <a:latin typeface="Arial" panose="020B0604020202020204" pitchFamily="34" charset="0"/>
                        </a:rPr>
                        <a:t>Phytoma</a:t>
                      </a:r>
                      <a:r>
                        <a:rPr lang="fr-FR" altLang="fr-FR" sz="1800" dirty="0">
                          <a:solidFill>
                            <a:srgbClr val="FF0000"/>
                          </a:solidFill>
                          <a:latin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233552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dirty="0">
                          <a:solidFill>
                            <a:srgbClr val="008000"/>
                          </a:solidFill>
                          <a:latin typeface="Arial" panose="020B0604020202020204" pitchFamily="34" charset="0"/>
                        </a:rPr>
                        <a:t>La lutte biologique améliore beaucoup les conditions et l’environnement de travail des travailleurs (plus de problèmes phytosanitaires pour les travailleurs _ agriculteurs, jardiniers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800" dirty="0">
                          <a:solidFill>
                            <a:srgbClr val="C00000"/>
                          </a:solidFill>
                          <a:latin typeface="Arial" panose="020B0604020202020204" pitchFamily="34" charset="0"/>
                        </a:rPr>
                        <a:t> Tout n’est pas encore parfait car aussi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800" i="1" dirty="0">
                          <a:solidFill>
                            <a:srgbClr val="C00000"/>
                          </a:solidFill>
                          <a:latin typeface="Arial" panose="020B0604020202020204" pitchFamily="34" charset="0"/>
                        </a:rPr>
                        <a:t>Nouveaux insectes ou lignées nuisibles se développent (avec les échanges internationaux).</a:t>
                      </a:r>
                    </a:p>
                    <a:p>
                      <a:pPr marL="285750" indent="-285750" eaLnBrk="1" hangingPunct="1">
                        <a:spcBef>
                          <a:spcPct val="0"/>
                        </a:spcBef>
                        <a:buFont typeface="Arial" panose="020B0604020202020204" pitchFamily="34" charset="0"/>
                        <a:buChar char="•"/>
                      </a:pPr>
                      <a:r>
                        <a:rPr lang="fr-FR" altLang="fr-FR" sz="1800" i="1" dirty="0">
                          <a:solidFill>
                            <a:srgbClr val="C00000"/>
                          </a:solidFill>
                          <a:latin typeface="Arial" panose="020B0604020202020204" pitchFamily="34" charset="0"/>
                        </a:rPr>
                        <a:t>Contrôle des thrips (à améliorer).</a:t>
                      </a:r>
                    </a:p>
                    <a:p>
                      <a:pPr marL="285750" indent="-285750" eaLnBrk="1" hangingPunct="1">
                        <a:spcBef>
                          <a:spcPct val="0"/>
                        </a:spcBef>
                        <a:buFont typeface="Arial" panose="020B0604020202020204" pitchFamily="34" charset="0"/>
                        <a:buChar char="•"/>
                      </a:pPr>
                      <a:r>
                        <a:rPr lang="fr-FR" altLang="fr-FR" sz="1800" i="1" dirty="0">
                          <a:solidFill>
                            <a:srgbClr val="C00000"/>
                          </a:solidFill>
                          <a:latin typeface="Arial" panose="020B0604020202020204" pitchFamily="34" charset="0"/>
                        </a:rPr>
                        <a:t> Auxiliaires VS [nuisibles aux] Tomates.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251275"/>
                  </a:ext>
                </a:extLst>
              </a:tr>
            </a:tbl>
          </a:graphicData>
        </a:graphic>
      </p:graphicFrame>
      <p:sp>
        <p:nvSpPr>
          <p:cNvPr id="5" name="Rectangle 4">
            <a:extLst>
              <a:ext uri="{FF2B5EF4-FFF2-40B4-BE49-F238E27FC236}">
                <a16:creationId xmlns:a16="http://schemas.microsoft.com/office/drawing/2014/main" id="{D1F322CB-2476-4E73-BEAA-212F6D9FDDC7}"/>
              </a:ext>
            </a:extLst>
          </p:cNvPr>
          <p:cNvSpPr/>
          <p:nvPr/>
        </p:nvSpPr>
        <p:spPr>
          <a:xfrm>
            <a:off x="159719" y="677209"/>
            <a:ext cx="3352200" cy="369332"/>
          </a:xfrm>
          <a:prstGeom prst="rect">
            <a:avLst/>
          </a:prstGeom>
        </p:spPr>
        <p:txBody>
          <a:bodyPr wrap="none">
            <a:spAutoFit/>
          </a:bodyPr>
          <a:lstStyle/>
          <a:p>
            <a:r>
              <a:rPr lang="fr-FR" altLang="fr-FR" b="1" dirty="0">
                <a:solidFill>
                  <a:srgbClr val="7030A0"/>
                </a:solidFill>
                <a:latin typeface="Arial" panose="020B0604020202020204" pitchFamily="34" charset="0"/>
                <a:cs typeface="Arial" panose="020B0604020202020204" pitchFamily="34" charset="0"/>
              </a:rPr>
              <a:t>A2.3. Lutte biologique (suite)</a:t>
            </a:r>
            <a:endParaRPr lang="fr-FR" altLang="fr-FR" b="1" dirty="0">
              <a:solidFill>
                <a:srgbClr val="7030A0"/>
              </a:solidFill>
              <a:latin typeface="Arial" panose="020B0604020202020204" pitchFamily="34" charset="0"/>
            </a:endParaRPr>
          </a:p>
        </p:txBody>
      </p:sp>
      <p:sp>
        <p:nvSpPr>
          <p:cNvPr id="6" name="Rectangle 5">
            <a:extLst>
              <a:ext uri="{FF2B5EF4-FFF2-40B4-BE49-F238E27FC236}">
                <a16:creationId xmlns:a16="http://schemas.microsoft.com/office/drawing/2014/main" id="{439F9EBF-9409-4044-ADB4-698BF901277E}"/>
              </a:ext>
            </a:extLst>
          </p:cNvPr>
          <p:cNvSpPr/>
          <p:nvPr/>
        </p:nvSpPr>
        <p:spPr>
          <a:xfrm>
            <a:off x="159719" y="208279"/>
            <a:ext cx="11781815" cy="369332"/>
          </a:xfrm>
          <a:prstGeom prst="rect">
            <a:avLst/>
          </a:prstGeom>
        </p:spPr>
        <p:txBody>
          <a:bodyPr wrap="none">
            <a:spAutoFit/>
          </a:bodyPr>
          <a:lstStyle/>
          <a:p>
            <a:pPr>
              <a:spcBef>
                <a:spcPct val="0"/>
              </a:spcBef>
            </a:pPr>
            <a:r>
              <a:rPr lang="fr-FR" altLang="fr-FR" b="1" dirty="0">
                <a:solidFill>
                  <a:srgbClr val="7030A0"/>
                </a:solidFill>
                <a:latin typeface="Arial" panose="020B0604020202020204" pitchFamily="34" charset="0"/>
                <a:cs typeface="Arial" panose="020B0604020202020204" pitchFamily="34" charset="0"/>
              </a:rPr>
              <a:t>Annexe 2.</a:t>
            </a:r>
            <a:r>
              <a:rPr lang="fr-FR" altLang="fr-FR" dirty="0">
                <a:solidFill>
                  <a:srgbClr val="6600CC"/>
                </a:solidFill>
                <a:latin typeface="Arial" panose="020B0604020202020204" pitchFamily="34" charset="0"/>
                <a:cs typeface="Arial" panose="020B0604020202020204" pitchFamily="34" charset="0"/>
              </a:rPr>
              <a:t> </a:t>
            </a:r>
            <a:r>
              <a:rPr lang="fr-FR" altLang="fr-FR" b="1" u="sng" dirty="0">
                <a:solidFill>
                  <a:srgbClr val="7030A0"/>
                </a:solidFill>
                <a:latin typeface="Arial" panose="020B0604020202020204" pitchFamily="34" charset="0"/>
              </a:rPr>
              <a:t>Avantages et inconvénients lutte bio vs phytosanitaires (lutte chimique) vs plantes OGM (suite)</a:t>
            </a:r>
            <a:endParaRPr lang="fr-FR" altLang="fr-FR" b="1" dirty="0">
              <a:solidFill>
                <a:srgbClr val="7030A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B10EB6A-4019-4B38-8B98-AD587A68630A}"/>
              </a:ext>
            </a:extLst>
          </p:cNvPr>
          <p:cNvSpPr/>
          <p:nvPr/>
        </p:nvSpPr>
        <p:spPr>
          <a:xfrm>
            <a:off x="159719" y="5744975"/>
            <a:ext cx="6096000" cy="461665"/>
          </a:xfrm>
          <a:prstGeom prst="rect">
            <a:avLst/>
          </a:prstGeom>
        </p:spPr>
        <p:txBody>
          <a:bodyPr>
            <a:spAutoFit/>
          </a:bodyPr>
          <a:lstStyle/>
          <a:p>
            <a:pPr>
              <a:spcBef>
                <a:spcPct val="0"/>
              </a:spcBef>
            </a:pPr>
            <a:r>
              <a:rPr lang="fr-FR" altLang="fr-FR" sz="1200" dirty="0">
                <a:solidFill>
                  <a:srgbClr val="7030A0"/>
                </a:solidFill>
                <a:latin typeface="Arial" panose="020B0604020202020204" pitchFamily="34" charset="0"/>
              </a:rPr>
              <a:t>Source  : </a:t>
            </a:r>
            <a:r>
              <a:rPr lang="fr-FR" altLang="fr-FR" sz="1200" i="1" dirty="0">
                <a:solidFill>
                  <a:srgbClr val="7030A0"/>
                </a:solidFill>
                <a:latin typeface="Arial" panose="020B0604020202020204" pitchFamily="34" charset="0"/>
              </a:rPr>
              <a:t>Lutte biologique contre les maladies : Situation actuelle et perspectives de durabilité</a:t>
            </a:r>
            <a:r>
              <a:rPr lang="fr-FR" altLang="fr-FR" sz="1200" dirty="0">
                <a:solidFill>
                  <a:srgbClr val="7030A0"/>
                </a:solidFill>
                <a:latin typeface="Arial" panose="020B0604020202020204" pitchFamily="34" charset="0"/>
              </a:rPr>
              <a:t>, Marc </a:t>
            </a:r>
            <a:r>
              <a:rPr lang="fr-FR" altLang="fr-FR" sz="1200" dirty="0" err="1">
                <a:solidFill>
                  <a:srgbClr val="7030A0"/>
                </a:solidFill>
                <a:latin typeface="Arial" panose="020B0604020202020204" pitchFamily="34" charset="0"/>
              </a:rPr>
              <a:t>Bardin</a:t>
            </a:r>
            <a:r>
              <a:rPr lang="fr-FR" altLang="fr-FR" sz="1200" dirty="0">
                <a:solidFill>
                  <a:srgbClr val="7030A0"/>
                </a:solidFill>
                <a:latin typeface="Arial" panose="020B0604020202020204" pitchFamily="34" charset="0"/>
              </a:rPr>
              <a:t> &amp; Philippe Nicot, INRA, Avignon. 2005.</a:t>
            </a:r>
          </a:p>
        </p:txBody>
      </p:sp>
    </p:spTree>
    <p:extLst>
      <p:ext uri="{BB962C8B-B14F-4D97-AF65-F5344CB8AC3E}">
        <p14:creationId xmlns:p14="http://schemas.microsoft.com/office/powerpoint/2010/main" val="2268951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44982A4-A2AD-4F26-8B63-8C72AE428261}"/>
              </a:ext>
            </a:extLst>
          </p:cNvPr>
          <p:cNvSpPr>
            <a:spLocks noGrp="1"/>
          </p:cNvSpPr>
          <p:nvPr>
            <p:ph type="ftr" sz="quarter" idx="11"/>
          </p:nvPr>
        </p:nvSpPr>
        <p:spPr>
          <a:xfrm>
            <a:off x="4036064" y="646930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1B096A9D-E6B7-461C-95F4-FB80D571BF21}"/>
              </a:ext>
            </a:extLst>
          </p:cNvPr>
          <p:cNvSpPr>
            <a:spLocks noGrp="1"/>
          </p:cNvSpPr>
          <p:nvPr>
            <p:ph type="sldNum" sz="quarter" idx="12"/>
          </p:nvPr>
        </p:nvSpPr>
        <p:spPr/>
        <p:txBody>
          <a:bodyPr/>
          <a:lstStyle/>
          <a:p>
            <a:fld id="{35EDA842-B766-4C63-B8B3-538762B3ED5C}" type="slidenum">
              <a:rPr lang="fr-FR" smtClean="0"/>
              <a:t>87</a:t>
            </a:fld>
            <a:endParaRPr lang="fr-FR"/>
          </a:p>
        </p:txBody>
      </p:sp>
      <p:sp>
        <p:nvSpPr>
          <p:cNvPr id="4" name="Rectangle 3">
            <a:extLst>
              <a:ext uri="{FF2B5EF4-FFF2-40B4-BE49-F238E27FC236}">
                <a16:creationId xmlns:a16="http://schemas.microsoft.com/office/drawing/2014/main" id="{91F90D38-7F4C-43C2-B7C9-9780219ADA61}"/>
              </a:ext>
            </a:extLst>
          </p:cNvPr>
          <p:cNvSpPr/>
          <p:nvPr/>
        </p:nvSpPr>
        <p:spPr>
          <a:xfrm>
            <a:off x="235023" y="691724"/>
            <a:ext cx="3967753" cy="369332"/>
          </a:xfrm>
          <a:prstGeom prst="rect">
            <a:avLst/>
          </a:prstGeom>
        </p:spPr>
        <p:txBody>
          <a:bodyPr wrap="none">
            <a:spAutoFit/>
          </a:bodyPr>
          <a:lstStyle/>
          <a:p>
            <a:r>
              <a:rPr lang="fr-FR" altLang="fr-FR" b="1" dirty="0">
                <a:solidFill>
                  <a:srgbClr val="7030A0"/>
                </a:solidFill>
                <a:latin typeface="Arial" panose="020B0604020202020204" pitchFamily="34" charset="0"/>
                <a:cs typeface="Arial" panose="020B0604020202020204" pitchFamily="34" charset="0"/>
              </a:rPr>
              <a:t>A2.3. Lutte biologique (suite et fin)</a:t>
            </a:r>
            <a:endParaRPr lang="fr-FR" altLang="fr-FR" b="1" dirty="0">
              <a:solidFill>
                <a:srgbClr val="7030A0"/>
              </a:solidFill>
              <a:latin typeface="Arial" panose="020B0604020202020204" pitchFamily="34" charset="0"/>
            </a:endParaRPr>
          </a:p>
        </p:txBody>
      </p:sp>
      <p:sp>
        <p:nvSpPr>
          <p:cNvPr id="5" name="Rectangle 4">
            <a:extLst>
              <a:ext uri="{FF2B5EF4-FFF2-40B4-BE49-F238E27FC236}">
                <a16:creationId xmlns:a16="http://schemas.microsoft.com/office/drawing/2014/main" id="{1E6A60E5-18EE-4705-9E93-81D7FEA34718}"/>
              </a:ext>
            </a:extLst>
          </p:cNvPr>
          <p:cNvSpPr/>
          <p:nvPr/>
        </p:nvSpPr>
        <p:spPr>
          <a:xfrm>
            <a:off x="235023" y="242952"/>
            <a:ext cx="11781815" cy="369332"/>
          </a:xfrm>
          <a:prstGeom prst="rect">
            <a:avLst/>
          </a:prstGeom>
        </p:spPr>
        <p:txBody>
          <a:bodyPr wrap="none">
            <a:spAutoFit/>
          </a:bodyPr>
          <a:lstStyle/>
          <a:p>
            <a:pPr>
              <a:spcBef>
                <a:spcPct val="0"/>
              </a:spcBef>
            </a:pPr>
            <a:r>
              <a:rPr lang="fr-FR" altLang="fr-FR" b="1" dirty="0">
                <a:solidFill>
                  <a:srgbClr val="7030A0"/>
                </a:solidFill>
                <a:latin typeface="Arial" panose="020B0604020202020204" pitchFamily="34" charset="0"/>
                <a:cs typeface="Arial" panose="020B0604020202020204" pitchFamily="34" charset="0"/>
              </a:rPr>
              <a:t>Annexe 2.</a:t>
            </a:r>
            <a:r>
              <a:rPr lang="fr-FR" altLang="fr-FR" dirty="0">
                <a:solidFill>
                  <a:srgbClr val="6600CC"/>
                </a:solidFill>
                <a:latin typeface="Arial" panose="020B0604020202020204" pitchFamily="34" charset="0"/>
                <a:cs typeface="Arial" panose="020B0604020202020204" pitchFamily="34" charset="0"/>
              </a:rPr>
              <a:t> </a:t>
            </a:r>
            <a:r>
              <a:rPr lang="fr-FR" altLang="fr-FR" b="1" u="sng" dirty="0">
                <a:solidFill>
                  <a:srgbClr val="7030A0"/>
                </a:solidFill>
                <a:latin typeface="Arial" panose="020B0604020202020204" pitchFamily="34" charset="0"/>
              </a:rPr>
              <a:t>Avantages et inconvénients lutte bio vs phytosanitaires (lutte chimique) vs plantes OGM (suite)</a:t>
            </a:r>
            <a:endParaRPr lang="fr-FR" altLang="fr-FR" b="1" dirty="0">
              <a:solidFill>
                <a:srgbClr val="7030A0"/>
              </a:solidFill>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80D8E167-D506-496C-9137-BC1856DBA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551" y="767911"/>
            <a:ext cx="7689732" cy="547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8257F125-1D34-4862-967B-747B71651436}"/>
              </a:ext>
            </a:extLst>
          </p:cNvPr>
          <p:cNvSpPr txBox="1"/>
          <p:nvPr/>
        </p:nvSpPr>
        <p:spPr>
          <a:xfrm>
            <a:off x="1127908" y="2162287"/>
            <a:ext cx="3003029" cy="923330"/>
          </a:xfrm>
          <a:prstGeom prst="rect">
            <a:avLst/>
          </a:prstGeom>
          <a:noFill/>
        </p:spPr>
        <p:txBody>
          <a:bodyPr wrap="square" rtlCol="0">
            <a:spAutoFit/>
          </a:bodyPr>
          <a:lstStyle/>
          <a:p>
            <a:pPr algn="just"/>
            <a:r>
              <a:rPr lang="fr-FR" b="1" dirty="0">
                <a:solidFill>
                  <a:srgbClr val="002060"/>
                </a:solidFill>
              </a:rPr>
              <a:t>Coût de développement des produits destinés à protéger les plantes des pathogènes</a:t>
            </a:r>
          </a:p>
        </p:txBody>
      </p:sp>
      <p:sp>
        <p:nvSpPr>
          <p:cNvPr id="8" name="ZoneTexte 7">
            <a:extLst>
              <a:ext uri="{FF2B5EF4-FFF2-40B4-BE49-F238E27FC236}">
                <a16:creationId xmlns:a16="http://schemas.microsoft.com/office/drawing/2014/main" id="{98C41B5E-D153-4C3A-B4EE-7C7EA81C5AA1}"/>
              </a:ext>
            </a:extLst>
          </p:cNvPr>
          <p:cNvSpPr txBox="1"/>
          <p:nvPr/>
        </p:nvSpPr>
        <p:spPr>
          <a:xfrm>
            <a:off x="329687" y="5282005"/>
            <a:ext cx="4069864" cy="830997"/>
          </a:xfrm>
          <a:prstGeom prst="rect">
            <a:avLst/>
          </a:prstGeom>
          <a:noFill/>
        </p:spPr>
        <p:txBody>
          <a:bodyPr wrap="square" rtlCol="0">
            <a:spAutoFit/>
          </a:bodyPr>
          <a:lstStyle/>
          <a:p>
            <a:r>
              <a:rPr lang="fr-FR" sz="1200" dirty="0">
                <a:solidFill>
                  <a:srgbClr val="7030A0"/>
                </a:solidFill>
              </a:rPr>
              <a:t>Source : </a:t>
            </a:r>
            <a:r>
              <a:rPr lang="fr-FR" sz="1200" i="1" dirty="0">
                <a:solidFill>
                  <a:srgbClr val="7030A0"/>
                </a:solidFill>
              </a:rPr>
              <a:t>Proposition de l’adoption de l’agriculture microbiologique  en Algérie, dans le but de protéger les cultures agricoles contre les maladies fongique</a:t>
            </a:r>
            <a:r>
              <a:rPr lang="fr-FR" sz="1200" dirty="0">
                <a:solidFill>
                  <a:srgbClr val="7030A0"/>
                </a:solidFill>
              </a:rPr>
              <a:t>, Asma Ait Kaki, </a:t>
            </a:r>
            <a:r>
              <a:rPr lang="fr-FR" sz="1200" dirty="0">
                <a:solidFill>
                  <a:srgbClr val="7030A0"/>
                </a:solidFill>
                <a:hlinkClick r:id="rId3"/>
              </a:rPr>
              <a:t>http://slideplayer.fr/slide/3174185/</a:t>
            </a:r>
            <a:r>
              <a:rPr lang="fr-FR" sz="1200" dirty="0">
                <a:solidFill>
                  <a:srgbClr val="7030A0"/>
                </a:solidFill>
              </a:rPr>
              <a:t>  </a:t>
            </a:r>
          </a:p>
        </p:txBody>
      </p:sp>
    </p:spTree>
    <p:extLst>
      <p:ext uri="{BB962C8B-B14F-4D97-AF65-F5344CB8AC3E}">
        <p14:creationId xmlns:p14="http://schemas.microsoft.com/office/powerpoint/2010/main" val="675011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B81A541-E4B4-462D-A8E9-55ED06CBAF03}"/>
              </a:ext>
            </a:extLst>
          </p:cNvPr>
          <p:cNvSpPr>
            <a:spLocks noGrp="1"/>
          </p:cNvSpPr>
          <p:nvPr>
            <p:ph type="ftr" sz="quarter" idx="11"/>
          </p:nvPr>
        </p:nvSpPr>
        <p:spPr>
          <a:xfrm>
            <a:off x="4253752"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6BECCA40-301F-4589-980F-2985AE0C50B8}"/>
              </a:ext>
            </a:extLst>
          </p:cNvPr>
          <p:cNvSpPr>
            <a:spLocks noGrp="1"/>
          </p:cNvSpPr>
          <p:nvPr>
            <p:ph type="sldNum" sz="quarter" idx="12"/>
          </p:nvPr>
        </p:nvSpPr>
        <p:spPr/>
        <p:txBody>
          <a:bodyPr/>
          <a:lstStyle/>
          <a:p>
            <a:fld id="{35EDA842-B766-4C63-B8B3-538762B3ED5C}" type="slidenum">
              <a:rPr lang="fr-FR" smtClean="0"/>
              <a:t>88</a:t>
            </a:fld>
            <a:endParaRPr lang="fr-FR"/>
          </a:p>
        </p:txBody>
      </p:sp>
      <p:sp>
        <p:nvSpPr>
          <p:cNvPr id="5" name="Rectangle 4">
            <a:extLst>
              <a:ext uri="{FF2B5EF4-FFF2-40B4-BE49-F238E27FC236}">
                <a16:creationId xmlns:a16="http://schemas.microsoft.com/office/drawing/2014/main" id="{37B9DE96-920F-4654-B18A-25F9669BE7DD}"/>
              </a:ext>
            </a:extLst>
          </p:cNvPr>
          <p:cNvSpPr/>
          <p:nvPr/>
        </p:nvSpPr>
        <p:spPr>
          <a:xfrm>
            <a:off x="93530" y="600928"/>
            <a:ext cx="11815185" cy="5755422"/>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7030A0"/>
                </a:solidFill>
                <a:latin typeface="arial" panose="020B0604020202020204" pitchFamily="34" charset="0"/>
              </a:rPr>
              <a:t>Produit phytopharmaceutique </a:t>
            </a:r>
            <a:r>
              <a:rPr lang="fr-FR" dirty="0">
                <a:solidFill>
                  <a:srgbClr val="7030A0"/>
                </a:solidFill>
                <a:latin typeface="arial" panose="020B0604020202020204" pitchFamily="34" charset="0"/>
              </a:rPr>
              <a:t>(terme retenue par l’U.E.) : toute une gamme de produits utilisés en traitement des végétaux ou aux abords. Une ou plusieurs substances actives présentées sous la forme de préparation commerciale, livrée à l’utilisateur.</a:t>
            </a:r>
          </a:p>
          <a:p>
            <a:pPr marL="285750" indent="-285750" algn="just">
              <a:buFont typeface="Arial" panose="020B0604020202020204" pitchFamily="34" charset="0"/>
              <a:buChar char="•"/>
            </a:pPr>
            <a:r>
              <a:rPr lang="fr-FR" b="1" dirty="0">
                <a:solidFill>
                  <a:srgbClr val="7030A0"/>
                </a:solidFill>
                <a:latin typeface="arial" panose="020B0604020202020204" pitchFamily="34" charset="0"/>
              </a:rPr>
              <a:t>P</a:t>
            </a:r>
            <a:r>
              <a:rPr lang="fr-FR" b="1" i="0" dirty="0">
                <a:solidFill>
                  <a:srgbClr val="7030A0"/>
                </a:solidFill>
                <a:effectLst/>
                <a:latin typeface="arial" panose="020B0604020202020204" pitchFamily="34" charset="0"/>
              </a:rPr>
              <a:t>roduit</a:t>
            </a:r>
            <a:r>
              <a:rPr lang="fr-FR" b="0" i="0" dirty="0">
                <a:solidFill>
                  <a:srgbClr val="7030A0"/>
                </a:solidFill>
                <a:effectLst/>
                <a:latin typeface="arial" panose="020B0604020202020204" pitchFamily="34" charset="0"/>
              </a:rPr>
              <a:t> </a:t>
            </a:r>
            <a:r>
              <a:rPr lang="fr-FR" b="1" i="0" dirty="0">
                <a:solidFill>
                  <a:srgbClr val="7030A0"/>
                </a:solidFill>
                <a:effectLst/>
                <a:latin typeface="arial" panose="020B0604020202020204" pitchFamily="34" charset="0"/>
              </a:rPr>
              <a:t>phytosanitaire</a:t>
            </a:r>
            <a:r>
              <a:rPr lang="fr-FR" b="0" i="0" dirty="0">
                <a:solidFill>
                  <a:srgbClr val="7030A0"/>
                </a:solidFill>
                <a:effectLst/>
                <a:latin typeface="arial" panose="020B0604020202020204" pitchFamily="34" charset="0"/>
              </a:rPr>
              <a:t> (étymologiquement, « phyto » et « sanitaire » : « santé des plantes ») : produit chimique utilisé pour soigner ou prévenir les maladies des organismes végétaux. Par extension, on utilise ce mot pour désigner des produits utilisés pour contrôler des plantes, insectes et champignons. </a:t>
            </a:r>
            <a:r>
              <a:rPr lang="fr-FR" sz="1200" dirty="0">
                <a:solidFill>
                  <a:srgbClr val="7030A0"/>
                </a:solidFill>
                <a:latin typeface="arial" panose="020B0604020202020204" pitchFamily="34" charset="0"/>
              </a:rPr>
              <a:t>Source : </a:t>
            </a:r>
            <a:r>
              <a:rPr lang="fr-FR" sz="1200" dirty="0">
                <a:solidFill>
                  <a:srgbClr val="7030A0"/>
                </a:solidFill>
                <a:latin typeface="arial" panose="020B0604020202020204" pitchFamily="34" charset="0"/>
                <a:hlinkClick r:id="rId2"/>
              </a:rPr>
              <a:t>https://fr.wikipedia.org/wiki/Produit_phytosanitaire</a:t>
            </a:r>
            <a:r>
              <a:rPr lang="fr-FR" sz="1200" dirty="0">
                <a:solidFill>
                  <a:srgbClr val="7030A0"/>
                </a:solidFill>
                <a:latin typeface="arial" panose="020B0604020202020204" pitchFamily="34" charset="0"/>
              </a:rPr>
              <a:t>  </a:t>
            </a:r>
          </a:p>
          <a:p>
            <a:pPr marL="285750" indent="-285750" algn="just">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Pesticide : </a:t>
            </a:r>
            <a:r>
              <a:rPr lang="fr-FR" dirty="0">
                <a:solidFill>
                  <a:srgbClr val="7030A0"/>
                </a:solidFill>
                <a:latin typeface="Arial" panose="020B0604020202020204" pitchFamily="34" charset="0"/>
                <a:cs typeface="Arial" panose="020B0604020202020204" pitchFamily="34" charset="0"/>
              </a:rPr>
              <a:t>substance chimique utilisée pour lutter contre des organismes considérés comme nuisibles. C'est un terme générique qui rassemble les insecticides, les fongicides, les herbicides, les parasiticides.</a:t>
            </a:r>
          </a:p>
          <a:p>
            <a:pPr marL="285750" indent="-285750" algn="just">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Substances active </a:t>
            </a:r>
            <a:r>
              <a:rPr lang="fr-FR" dirty="0">
                <a:solidFill>
                  <a:srgbClr val="7030A0"/>
                </a:solidFill>
                <a:latin typeface="Arial" panose="020B0604020202020204" pitchFamily="34" charset="0"/>
                <a:cs typeface="Arial" panose="020B0604020202020204" pitchFamily="34" charset="0"/>
              </a:rPr>
              <a:t>: (Anciennement nommé </a:t>
            </a:r>
            <a:r>
              <a:rPr lang="fr-FR" i="1" dirty="0">
                <a:solidFill>
                  <a:srgbClr val="7030A0"/>
                </a:solidFill>
                <a:latin typeface="Arial" panose="020B0604020202020204" pitchFamily="34" charset="0"/>
                <a:cs typeface="Arial" panose="020B0604020202020204" pitchFamily="34" charset="0"/>
              </a:rPr>
              <a:t>matière active</a:t>
            </a:r>
            <a:r>
              <a:rPr lang="fr-FR" dirty="0">
                <a:solidFill>
                  <a:srgbClr val="7030A0"/>
                </a:solidFill>
                <a:latin typeface="Arial" panose="020B0604020202020204" pitchFamily="34" charset="0"/>
                <a:cs typeface="Arial" panose="020B0604020202020204" pitchFamily="34" charset="0"/>
              </a:rPr>
              <a:t>), matière ou microorganisme détruisant ou empêchant le ravageur ou la maladie (l’ennemi de la culture) de s’installer ou de se développer.</a:t>
            </a:r>
          </a:p>
          <a:p>
            <a:pPr marL="285750" indent="-285750" algn="just">
              <a:buFont typeface="Arial" panose="020B0604020202020204" pitchFamily="34" charset="0"/>
              <a:buChar char="•"/>
            </a:pPr>
            <a:r>
              <a:rPr lang="fr-FR" sz="1600" b="1" dirty="0">
                <a:solidFill>
                  <a:srgbClr val="7030A0"/>
                </a:solidFill>
                <a:latin typeface="Arial" panose="020B0604020202020204" pitchFamily="34" charset="0"/>
                <a:cs typeface="Arial" panose="020B0604020202020204" pitchFamily="34" charset="0"/>
              </a:rPr>
              <a:t>Herbicides</a:t>
            </a:r>
            <a:r>
              <a:rPr lang="fr-FR" sz="1600" dirty="0">
                <a:solidFill>
                  <a:srgbClr val="7030A0"/>
                </a:solidFill>
                <a:latin typeface="Arial" panose="020B0604020202020204" pitchFamily="34" charset="0"/>
                <a:cs typeface="Arial" panose="020B0604020202020204" pitchFamily="34" charset="0"/>
              </a:rPr>
              <a:t> et </a:t>
            </a:r>
            <a:r>
              <a:rPr lang="fr-FR" sz="1600" b="1" dirty="0">
                <a:solidFill>
                  <a:srgbClr val="7030A0"/>
                </a:solidFill>
                <a:latin typeface="Arial" panose="020B0604020202020204" pitchFamily="34" charset="0"/>
                <a:cs typeface="Arial" panose="020B0604020202020204" pitchFamily="34" charset="0"/>
              </a:rPr>
              <a:t>débroussaillants</a:t>
            </a:r>
            <a:r>
              <a:rPr lang="fr-FR" sz="1600" dirty="0">
                <a:solidFill>
                  <a:srgbClr val="7030A0"/>
                </a:solidFill>
                <a:latin typeface="Arial" panose="020B0604020202020204" pitchFamily="34" charset="0"/>
                <a:cs typeface="Arial" panose="020B0604020202020204" pitchFamily="34" charset="0"/>
              </a:rPr>
              <a:t> : contre les plantes herbacées (adventices) et les végétaux ligneux (broussailles). Il y a les herbicides sélectifs et non sélectifs, foliaires (par contact), racinaires, systémiques (tuant feuilles et racines), anti-germinatifs, ceux spécifiques des adventices aquatiques ou semi-aquatiques etc. </a:t>
            </a:r>
          </a:p>
          <a:p>
            <a:pPr marL="285750" indent="-285750" algn="just">
              <a:buFont typeface="Arial" panose="020B0604020202020204" pitchFamily="34" charset="0"/>
              <a:buChar char="•"/>
            </a:pPr>
            <a:r>
              <a:rPr lang="fr-FR" sz="1600" b="1" dirty="0">
                <a:solidFill>
                  <a:srgbClr val="7030A0"/>
                </a:solidFill>
                <a:latin typeface="Arial" panose="020B0604020202020204" pitchFamily="34" charset="0"/>
                <a:cs typeface="Arial" panose="020B0604020202020204" pitchFamily="34" charset="0"/>
              </a:rPr>
              <a:t>Insecticides</a:t>
            </a:r>
            <a:r>
              <a:rPr lang="fr-FR" sz="1600" dirty="0">
                <a:solidFill>
                  <a:srgbClr val="7030A0"/>
                </a:solidFill>
                <a:latin typeface="Arial" panose="020B0604020202020204" pitchFamily="34" charset="0"/>
                <a:cs typeface="Arial" panose="020B0604020202020204" pitchFamily="34" charset="0"/>
              </a:rPr>
              <a:t> et </a:t>
            </a:r>
            <a:r>
              <a:rPr lang="fr-FR" sz="1600" b="1" dirty="0">
                <a:solidFill>
                  <a:srgbClr val="7030A0"/>
                </a:solidFill>
                <a:latin typeface="Arial" panose="020B0604020202020204" pitchFamily="34" charset="0"/>
                <a:cs typeface="Arial" panose="020B0604020202020204" pitchFamily="34" charset="0"/>
              </a:rPr>
              <a:t>acaricides</a:t>
            </a:r>
            <a:r>
              <a:rPr lang="fr-FR" sz="1600" dirty="0">
                <a:solidFill>
                  <a:srgbClr val="7030A0"/>
                </a:solidFill>
                <a:latin typeface="Arial" panose="020B0604020202020204" pitchFamily="34" charset="0"/>
                <a:cs typeface="Arial" panose="020B0604020202020204" pitchFamily="34" charset="0"/>
              </a:rPr>
              <a:t> : contre les insectes et acariens. </a:t>
            </a:r>
          </a:p>
          <a:p>
            <a:pPr marL="285750" indent="-285750" algn="just">
              <a:buFont typeface="Arial" panose="020B0604020202020204" pitchFamily="34" charset="0"/>
              <a:buChar char="•"/>
            </a:pPr>
            <a:r>
              <a:rPr lang="fr-FR" sz="1600" dirty="0">
                <a:solidFill>
                  <a:srgbClr val="7030A0"/>
                </a:solidFill>
                <a:latin typeface="Arial" panose="020B0604020202020204" pitchFamily="34" charset="0"/>
                <a:cs typeface="Arial" panose="020B0604020202020204" pitchFamily="34" charset="0"/>
              </a:rPr>
              <a:t>F</a:t>
            </a:r>
            <a:r>
              <a:rPr lang="fr-FR" sz="1600" b="1" dirty="0">
                <a:solidFill>
                  <a:srgbClr val="7030A0"/>
                </a:solidFill>
                <a:latin typeface="Arial" panose="020B0604020202020204" pitchFamily="34" charset="0"/>
                <a:cs typeface="Arial" panose="020B0604020202020204" pitchFamily="34" charset="0"/>
              </a:rPr>
              <a:t>ongicides</a:t>
            </a:r>
            <a:r>
              <a:rPr lang="fr-FR" sz="1600" dirty="0">
                <a:solidFill>
                  <a:srgbClr val="7030A0"/>
                </a:solidFill>
                <a:latin typeface="Arial" panose="020B0604020202020204" pitchFamily="34" charset="0"/>
                <a:cs typeface="Arial" panose="020B0604020202020204" pitchFamily="34" charset="0"/>
              </a:rPr>
              <a:t> : contre les </a:t>
            </a:r>
            <a:r>
              <a:rPr lang="fr-FR" sz="1600" i="1" dirty="0">
                <a:solidFill>
                  <a:srgbClr val="7030A0"/>
                </a:solidFill>
                <a:latin typeface="Arial" panose="020B0604020202020204" pitchFamily="34" charset="0"/>
                <a:cs typeface="Arial" panose="020B0604020202020204" pitchFamily="34" charset="0"/>
              </a:rPr>
              <a:t>maladies cryptogamiques ou fongiques </a:t>
            </a:r>
            <a:r>
              <a:rPr lang="fr-FR" sz="1600" dirty="0">
                <a:solidFill>
                  <a:srgbClr val="7030A0"/>
                </a:solidFill>
                <a:latin typeface="Arial" panose="020B0604020202020204" pitchFamily="34" charset="0"/>
                <a:cs typeface="Arial" panose="020B0604020202020204" pitchFamily="34" charset="0"/>
              </a:rPr>
              <a:t>(champignons) mais aussi préventifs contre les bactéries (cas du cuivre). </a:t>
            </a:r>
          </a:p>
          <a:p>
            <a:pPr marL="285750" indent="-285750" algn="just">
              <a:buFont typeface="Arial" panose="020B0604020202020204" pitchFamily="34" charset="0"/>
              <a:buChar char="•"/>
            </a:pPr>
            <a:r>
              <a:rPr lang="fr-FR" sz="1600" b="1" dirty="0">
                <a:solidFill>
                  <a:srgbClr val="7030A0"/>
                </a:solidFill>
                <a:latin typeface="Arial" panose="020B0604020202020204" pitchFamily="34" charset="0"/>
                <a:cs typeface="Arial" panose="020B0604020202020204" pitchFamily="34" charset="0"/>
              </a:rPr>
              <a:t>Nématicide</a:t>
            </a:r>
            <a:r>
              <a:rPr lang="fr-FR" sz="1600" dirty="0">
                <a:solidFill>
                  <a:srgbClr val="7030A0"/>
                </a:solidFill>
                <a:latin typeface="Arial" panose="020B0604020202020204" pitchFamily="34" charset="0"/>
                <a:cs typeface="Arial" panose="020B0604020202020204" pitchFamily="34" charset="0"/>
              </a:rPr>
              <a:t> : contre les nématodes. </a:t>
            </a:r>
          </a:p>
          <a:p>
            <a:pPr marL="285750" indent="-285750" algn="just">
              <a:buFont typeface="Arial" panose="020B0604020202020204" pitchFamily="34" charset="0"/>
              <a:buChar char="•"/>
            </a:pPr>
            <a:r>
              <a:rPr lang="fr-FR" sz="1600" b="1" dirty="0">
                <a:solidFill>
                  <a:srgbClr val="7030A0"/>
                </a:solidFill>
                <a:latin typeface="Arial" panose="020B0604020202020204" pitchFamily="34" charset="0"/>
                <a:cs typeface="Arial" panose="020B0604020202020204" pitchFamily="34" charset="0"/>
              </a:rPr>
              <a:t>Rodonticides</a:t>
            </a:r>
            <a:r>
              <a:rPr lang="fr-FR" sz="1600" dirty="0">
                <a:solidFill>
                  <a:srgbClr val="7030A0"/>
                </a:solidFill>
                <a:latin typeface="Arial" panose="020B0604020202020204" pitchFamily="34" charset="0"/>
                <a:cs typeface="Arial" panose="020B0604020202020204" pitchFamily="34" charset="0"/>
              </a:rPr>
              <a:t> : contre les rats, souris, campagnols, mulots …</a:t>
            </a:r>
          </a:p>
          <a:p>
            <a:pPr marL="285750" indent="-285750" algn="just">
              <a:buFont typeface="Arial" panose="020B0604020202020204" pitchFamily="34" charset="0"/>
              <a:buChar char="•"/>
            </a:pPr>
            <a:r>
              <a:rPr lang="fr-FR" sz="1600" b="1" dirty="0">
                <a:solidFill>
                  <a:srgbClr val="7030A0"/>
                </a:solidFill>
                <a:latin typeface="Arial" panose="020B0604020202020204" pitchFamily="34" charset="0"/>
                <a:cs typeface="Arial" panose="020B0604020202020204" pitchFamily="34" charset="0"/>
              </a:rPr>
              <a:t>Taupicides</a:t>
            </a:r>
            <a:r>
              <a:rPr lang="fr-FR" sz="1600" dirty="0">
                <a:solidFill>
                  <a:srgbClr val="7030A0"/>
                </a:solidFill>
                <a:latin typeface="Arial" panose="020B0604020202020204" pitchFamily="34" charset="0"/>
                <a:cs typeface="Arial" panose="020B0604020202020204" pitchFamily="34" charset="0"/>
              </a:rPr>
              <a:t> : contre les taupes. </a:t>
            </a:r>
          </a:p>
          <a:p>
            <a:pPr marL="285750" indent="-285750" algn="just">
              <a:buFont typeface="Arial" panose="020B0604020202020204" pitchFamily="34" charset="0"/>
              <a:buChar char="•"/>
            </a:pPr>
            <a:r>
              <a:rPr lang="fr-FR" sz="1600" b="1" dirty="0">
                <a:solidFill>
                  <a:srgbClr val="7030A0"/>
                </a:solidFill>
                <a:latin typeface="Arial" panose="020B0604020202020204" pitchFamily="34" charset="0"/>
                <a:cs typeface="Arial" panose="020B0604020202020204" pitchFamily="34" charset="0"/>
              </a:rPr>
              <a:t>Molluscicides</a:t>
            </a:r>
            <a:r>
              <a:rPr lang="fr-FR" sz="1600" dirty="0">
                <a:solidFill>
                  <a:srgbClr val="7030A0"/>
                </a:solidFill>
                <a:latin typeface="Arial" panose="020B0604020202020204" pitchFamily="34" charset="0"/>
                <a:cs typeface="Arial" panose="020B0604020202020204" pitchFamily="34" charset="0"/>
              </a:rPr>
              <a:t> : contre les limaces. </a:t>
            </a:r>
          </a:p>
          <a:p>
            <a:pPr marL="285750" indent="-285750" algn="just">
              <a:buFont typeface="Arial" panose="020B0604020202020204" pitchFamily="34" charset="0"/>
              <a:buChar char="•"/>
            </a:pPr>
            <a:r>
              <a:rPr lang="fr-FR" sz="1600" b="1" dirty="0">
                <a:solidFill>
                  <a:srgbClr val="7030A0"/>
                </a:solidFill>
                <a:latin typeface="Arial" panose="020B0604020202020204" pitchFamily="34" charset="0"/>
                <a:cs typeface="Arial" panose="020B0604020202020204" pitchFamily="34" charset="0"/>
              </a:rPr>
              <a:t>Répulsifs</a:t>
            </a:r>
            <a:r>
              <a:rPr lang="fr-FR" sz="1600" dirty="0">
                <a:solidFill>
                  <a:srgbClr val="7030A0"/>
                </a:solidFill>
                <a:latin typeface="Arial" panose="020B0604020202020204" pitchFamily="34" charset="0"/>
                <a:cs typeface="Arial" panose="020B0604020202020204" pitchFamily="34" charset="0"/>
              </a:rPr>
              <a:t> : contre oiseaux et gibiers.</a:t>
            </a:r>
          </a:p>
        </p:txBody>
      </p:sp>
      <p:pic>
        <p:nvPicPr>
          <p:cNvPr id="6" name="Image 5">
            <a:extLst>
              <a:ext uri="{FF2B5EF4-FFF2-40B4-BE49-F238E27FC236}">
                <a16:creationId xmlns:a16="http://schemas.microsoft.com/office/drawing/2014/main" id="{748F680D-305B-4BF4-B015-B1054EB1B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657" y="4834397"/>
            <a:ext cx="2933700" cy="1562100"/>
          </a:xfrm>
          <a:prstGeom prst="rect">
            <a:avLst/>
          </a:prstGeom>
        </p:spPr>
      </p:pic>
      <p:sp>
        <p:nvSpPr>
          <p:cNvPr id="7" name="Rectangle 6">
            <a:extLst>
              <a:ext uri="{FF2B5EF4-FFF2-40B4-BE49-F238E27FC236}">
                <a16:creationId xmlns:a16="http://schemas.microsoft.com/office/drawing/2014/main" id="{0D569D9A-5624-4E77-89AC-42896A15A0AF}"/>
              </a:ext>
            </a:extLst>
          </p:cNvPr>
          <p:cNvSpPr/>
          <p:nvPr/>
        </p:nvSpPr>
        <p:spPr>
          <a:xfrm>
            <a:off x="305721" y="182191"/>
            <a:ext cx="2912977" cy="461665"/>
          </a:xfrm>
          <a:prstGeom prst="rect">
            <a:avLst/>
          </a:prstGeom>
        </p:spPr>
        <p:txBody>
          <a:bodyPr wrap="none">
            <a:spAutoFit/>
          </a:bodyPr>
          <a:lstStyle/>
          <a:p>
            <a:pPr>
              <a:spcBef>
                <a:spcPct val="0"/>
              </a:spcBef>
            </a:pPr>
            <a:r>
              <a:rPr lang="fr-FR" altLang="fr-FR" sz="2400" b="1" dirty="0">
                <a:solidFill>
                  <a:srgbClr val="6600CC"/>
                </a:solidFill>
              </a:rPr>
              <a:t>Annexe 3</a:t>
            </a:r>
            <a:r>
              <a:rPr lang="fr-FR" altLang="fr-FR" sz="2400" b="1" dirty="0">
                <a:solidFill>
                  <a:srgbClr val="7030A0"/>
                </a:solidFill>
              </a:rPr>
              <a:t>. Définitions</a:t>
            </a:r>
          </a:p>
        </p:txBody>
      </p:sp>
    </p:spTree>
    <p:extLst>
      <p:ext uri="{BB962C8B-B14F-4D97-AF65-F5344CB8AC3E}">
        <p14:creationId xmlns:p14="http://schemas.microsoft.com/office/powerpoint/2010/main" val="2325428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CFE1EAB-D415-4AF8-B5A7-91DDAEC06926}"/>
              </a:ext>
            </a:extLst>
          </p:cNvPr>
          <p:cNvSpPr>
            <a:spLocks noGrp="1"/>
          </p:cNvSpPr>
          <p:nvPr>
            <p:ph type="ftr" sz="quarter" idx="11"/>
          </p:nvPr>
        </p:nvSpPr>
        <p:spPr>
          <a:xfrm>
            <a:off x="4178450" y="6492875"/>
            <a:ext cx="4114800" cy="365125"/>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5AB24250-AB0A-4870-8F5E-5ECFCAEAA296}"/>
              </a:ext>
            </a:extLst>
          </p:cNvPr>
          <p:cNvSpPr>
            <a:spLocks noGrp="1"/>
          </p:cNvSpPr>
          <p:nvPr>
            <p:ph type="sldNum" sz="quarter" idx="12"/>
          </p:nvPr>
        </p:nvSpPr>
        <p:spPr/>
        <p:txBody>
          <a:bodyPr/>
          <a:lstStyle/>
          <a:p>
            <a:fld id="{35EDA842-B766-4C63-B8B3-538762B3ED5C}" type="slidenum">
              <a:rPr lang="fr-FR" smtClean="0"/>
              <a:t>89</a:t>
            </a:fld>
            <a:endParaRPr lang="fr-FR"/>
          </a:p>
        </p:txBody>
      </p:sp>
      <p:sp>
        <p:nvSpPr>
          <p:cNvPr id="4" name="Rectangle 3">
            <a:extLst>
              <a:ext uri="{FF2B5EF4-FFF2-40B4-BE49-F238E27FC236}">
                <a16:creationId xmlns:a16="http://schemas.microsoft.com/office/drawing/2014/main" id="{36A5FB25-F8C7-4BA6-A9F7-2319D941B038}"/>
              </a:ext>
            </a:extLst>
          </p:cNvPr>
          <p:cNvSpPr/>
          <p:nvPr/>
        </p:nvSpPr>
        <p:spPr>
          <a:xfrm>
            <a:off x="305721" y="182191"/>
            <a:ext cx="2912977" cy="461665"/>
          </a:xfrm>
          <a:prstGeom prst="rect">
            <a:avLst/>
          </a:prstGeom>
        </p:spPr>
        <p:txBody>
          <a:bodyPr wrap="none">
            <a:spAutoFit/>
          </a:bodyPr>
          <a:lstStyle/>
          <a:p>
            <a:pPr>
              <a:spcBef>
                <a:spcPct val="0"/>
              </a:spcBef>
            </a:pPr>
            <a:r>
              <a:rPr lang="fr-FR" altLang="fr-FR" sz="2400" b="1" dirty="0">
                <a:solidFill>
                  <a:srgbClr val="6600CC"/>
                </a:solidFill>
              </a:rPr>
              <a:t>Annexe 3</a:t>
            </a:r>
            <a:r>
              <a:rPr lang="fr-FR" altLang="fr-FR" sz="2400" b="1" dirty="0">
                <a:solidFill>
                  <a:srgbClr val="7030A0"/>
                </a:solidFill>
              </a:rPr>
              <a:t>. Définitions</a:t>
            </a:r>
          </a:p>
        </p:txBody>
      </p:sp>
      <p:sp>
        <p:nvSpPr>
          <p:cNvPr id="5" name="Rectangle 4">
            <a:extLst>
              <a:ext uri="{FF2B5EF4-FFF2-40B4-BE49-F238E27FC236}">
                <a16:creationId xmlns:a16="http://schemas.microsoft.com/office/drawing/2014/main" id="{1204139A-4B8D-4968-BC0E-D30B0A730544}"/>
              </a:ext>
            </a:extLst>
          </p:cNvPr>
          <p:cNvSpPr/>
          <p:nvPr/>
        </p:nvSpPr>
        <p:spPr>
          <a:xfrm>
            <a:off x="93530" y="643856"/>
            <a:ext cx="11815185" cy="3970318"/>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Adventice</a:t>
            </a:r>
            <a:r>
              <a:rPr lang="fr-FR" dirty="0">
                <a:solidFill>
                  <a:srgbClr val="7030A0"/>
                </a:solidFill>
                <a:latin typeface="Arial" panose="020B0604020202020204" pitchFamily="34" charset="0"/>
                <a:cs typeface="Arial" panose="020B0604020202020204" pitchFamily="34" charset="0"/>
              </a:rPr>
              <a:t> : plante qui pousse dans un endroit où on ne souhaite pas la voir se développer (champs, jardins, massifs de fleurs, d’arbustes …), car elle risquerait d’entrer en concurrence avec les plantes cultivées. Les adventices sont souvent aussi appelées « </a:t>
            </a:r>
            <a:r>
              <a:rPr lang="fr-FR" i="1" dirty="0">
                <a:solidFill>
                  <a:srgbClr val="7030A0"/>
                </a:solidFill>
                <a:latin typeface="Arial" panose="020B0604020202020204" pitchFamily="34" charset="0"/>
                <a:cs typeface="Arial" panose="020B0604020202020204" pitchFamily="34" charset="0"/>
              </a:rPr>
              <a:t>mauvaises herbes</a:t>
            </a:r>
            <a:r>
              <a:rPr lang="fr-FR" dirty="0">
                <a:solidFill>
                  <a:srgbClr val="7030A0"/>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Ravageurs des cultures</a:t>
            </a:r>
            <a:r>
              <a:rPr lang="fr-FR" dirty="0">
                <a:solidFill>
                  <a:srgbClr val="7030A0"/>
                </a:solidFill>
                <a:latin typeface="Arial" panose="020B0604020202020204" pitchFamily="34" charset="0"/>
                <a:cs typeface="Arial" panose="020B0604020202020204" pitchFamily="34" charset="0"/>
              </a:rPr>
              <a:t>, appelés aussi « </a:t>
            </a:r>
            <a:r>
              <a:rPr lang="fr-FR" b="1" dirty="0">
                <a:solidFill>
                  <a:srgbClr val="7030A0"/>
                </a:solidFill>
                <a:latin typeface="Arial" panose="020B0604020202020204" pitchFamily="34" charset="0"/>
                <a:cs typeface="Arial" panose="020B0604020202020204" pitchFamily="34" charset="0"/>
              </a:rPr>
              <a:t>déprédateurs</a:t>
            </a:r>
            <a:r>
              <a:rPr lang="fr-FR" dirty="0">
                <a:solidFill>
                  <a:srgbClr val="7030A0"/>
                </a:solidFill>
                <a:latin typeface="Arial" panose="020B0604020202020204" pitchFamily="34" charset="0"/>
                <a:cs typeface="Arial" panose="020B0604020202020204" pitchFamily="34" charset="0"/>
              </a:rPr>
              <a:t> » : organismes animaux attaquant les plantes cultivées, ou les récoltes stockées.</a:t>
            </a:r>
          </a:p>
          <a:p>
            <a:pPr marL="285750" indent="-285750" algn="just">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Organisme nuisible</a:t>
            </a:r>
            <a:r>
              <a:rPr lang="fr-FR" dirty="0">
                <a:solidFill>
                  <a:srgbClr val="7030A0"/>
                </a:solidFill>
                <a:latin typeface="Arial" panose="020B0604020202020204" pitchFamily="34" charset="0"/>
                <a:cs typeface="Arial" panose="020B0604020202020204" pitchFamily="34" charset="0"/>
              </a:rPr>
              <a:t> (ou parfois dit </a:t>
            </a:r>
            <a:r>
              <a:rPr lang="fr-FR" b="1" i="1" dirty="0">
                <a:solidFill>
                  <a:srgbClr val="7030A0"/>
                </a:solidFill>
                <a:latin typeface="Arial" panose="020B0604020202020204" pitchFamily="34" charset="0"/>
                <a:cs typeface="Arial" panose="020B0604020202020204" pitchFamily="34" charset="0"/>
              </a:rPr>
              <a:t>« malfaisant »</a:t>
            </a:r>
            <a:r>
              <a:rPr lang="fr-FR" dirty="0">
                <a:solidFill>
                  <a:srgbClr val="7030A0"/>
                </a:solidFill>
                <a:latin typeface="Arial" panose="020B0604020202020204" pitchFamily="34" charset="0"/>
                <a:cs typeface="Arial" panose="020B0604020202020204" pitchFamily="34" charset="0"/>
              </a:rPr>
              <a:t>, </a:t>
            </a:r>
            <a:r>
              <a:rPr lang="fr-FR" b="1" i="1" dirty="0">
                <a:solidFill>
                  <a:srgbClr val="7030A0"/>
                </a:solidFill>
                <a:latin typeface="Arial" panose="020B0604020202020204" pitchFamily="34" charset="0"/>
                <a:cs typeface="Arial" panose="020B0604020202020204" pitchFamily="34" charset="0"/>
              </a:rPr>
              <a:t>« </a:t>
            </a:r>
            <a:r>
              <a:rPr lang="fr-FR" b="1" i="1" dirty="0">
                <a:solidFill>
                  <a:srgbClr val="7030A0"/>
                </a:solidFill>
                <a:latin typeface="Arial" panose="020B0604020202020204" pitchFamily="34" charset="0"/>
                <a:cs typeface="Arial" panose="020B0604020202020204" pitchFamily="34" charset="0"/>
                <a:hlinkClick r:id="rId2" tooltip="Déprédateur"/>
              </a:rPr>
              <a:t>déprédateur</a:t>
            </a:r>
            <a:r>
              <a:rPr lang="fr-FR" b="1" i="1" dirty="0">
                <a:solidFill>
                  <a:srgbClr val="7030A0"/>
                </a:solidFill>
                <a:latin typeface="Arial" panose="020B0604020202020204" pitchFamily="34" charset="0"/>
                <a:cs typeface="Arial" panose="020B0604020202020204" pitchFamily="34" charset="0"/>
              </a:rPr>
              <a:t> »</a:t>
            </a:r>
            <a:r>
              <a:rPr lang="fr-FR" dirty="0">
                <a:solidFill>
                  <a:srgbClr val="7030A0"/>
                </a:solidFill>
                <a:latin typeface="Arial" panose="020B0604020202020204" pitchFamily="34" charset="0"/>
                <a:cs typeface="Arial" panose="020B0604020202020204" pitchFamily="34" charset="0"/>
              </a:rPr>
              <a:t>, </a:t>
            </a:r>
            <a:r>
              <a:rPr lang="fr-FR" b="1" i="1" dirty="0">
                <a:solidFill>
                  <a:srgbClr val="7030A0"/>
                </a:solidFill>
                <a:latin typeface="Arial" panose="020B0604020202020204" pitchFamily="34" charset="0"/>
                <a:cs typeface="Arial" panose="020B0604020202020204" pitchFamily="34" charset="0"/>
              </a:rPr>
              <a:t>« ravageur »</a:t>
            </a:r>
            <a:r>
              <a:rPr lang="fr-FR" dirty="0">
                <a:solidFill>
                  <a:srgbClr val="7030A0"/>
                </a:solidFill>
                <a:latin typeface="Arial" panose="020B0604020202020204" pitchFamily="34" charset="0"/>
                <a:cs typeface="Arial" panose="020B0604020202020204" pitchFamily="34" charset="0"/>
              </a:rPr>
              <a:t> ou </a:t>
            </a:r>
            <a:r>
              <a:rPr lang="fr-FR" b="1" i="1" dirty="0">
                <a:solidFill>
                  <a:srgbClr val="7030A0"/>
                </a:solidFill>
                <a:latin typeface="Arial" panose="020B0604020202020204" pitchFamily="34" charset="0"/>
                <a:cs typeface="Arial" panose="020B0604020202020204" pitchFamily="34" charset="0"/>
              </a:rPr>
              <a:t>« peste »</a:t>
            </a:r>
            <a:r>
              <a:rPr lang="fr-FR" dirty="0">
                <a:solidFill>
                  <a:srgbClr val="7030A0"/>
                </a:solidFill>
                <a:latin typeface="Arial" panose="020B0604020202020204" pitchFamily="34" charset="0"/>
                <a:cs typeface="Arial" panose="020B0604020202020204" pitchFamily="34" charset="0"/>
              </a:rPr>
              <a:t>) : organisme dont tout ou partie des activités a des effets considérés comme nuisant à la santé publique et/ou au bon déroulement de certaines activités humaines (agriculture, pisciculture, gestion cynégétique, sylviculture...).</a:t>
            </a:r>
          </a:p>
          <a:p>
            <a:pPr marL="285750" indent="-285750" algn="just">
              <a:buFont typeface="Arial" panose="020B0604020202020204" pitchFamily="34" charset="0"/>
              <a:buChar char="•"/>
            </a:pPr>
            <a:r>
              <a:rPr lang="fr-FR" b="1" dirty="0" err="1">
                <a:solidFill>
                  <a:srgbClr val="7030A0"/>
                </a:solidFill>
                <a:latin typeface="Arial" panose="020B0604020202020204" pitchFamily="34" charset="0"/>
                <a:cs typeface="Arial" panose="020B0604020202020204" pitchFamily="34" charset="0"/>
              </a:rPr>
              <a:t>Bioagresseurs</a:t>
            </a:r>
            <a:r>
              <a:rPr lang="fr-FR" dirty="0">
                <a:solidFill>
                  <a:srgbClr val="7030A0"/>
                </a:solidFill>
                <a:latin typeface="Arial" panose="020B0604020202020204" pitchFamily="34" charset="0"/>
                <a:cs typeface="Arial" panose="020B0604020202020204" pitchFamily="34" charset="0"/>
              </a:rPr>
              <a:t> : Ensemble des ennemis des cultures, se répartissant en trois grandes familles : les </a:t>
            </a:r>
            <a:r>
              <a:rPr lang="fr-FR" i="1" dirty="0">
                <a:solidFill>
                  <a:srgbClr val="7030A0"/>
                </a:solidFill>
                <a:latin typeface="Arial" panose="020B0604020202020204" pitchFamily="34" charset="0"/>
                <a:cs typeface="Arial" panose="020B0604020202020204" pitchFamily="34" charset="0"/>
              </a:rPr>
              <a:t>agents pathogènes</a:t>
            </a:r>
            <a:r>
              <a:rPr lang="fr-FR" dirty="0">
                <a:solidFill>
                  <a:srgbClr val="7030A0"/>
                </a:solidFill>
                <a:latin typeface="Arial" panose="020B0604020202020204" pitchFamily="34" charset="0"/>
                <a:cs typeface="Arial" panose="020B0604020202020204" pitchFamily="34" charset="0"/>
              </a:rPr>
              <a:t>, cause des maladies des plantes, les </a:t>
            </a:r>
            <a:r>
              <a:rPr lang="fr-FR" i="1" dirty="0">
                <a:solidFill>
                  <a:srgbClr val="7030A0"/>
                </a:solidFill>
                <a:latin typeface="Arial" panose="020B0604020202020204" pitchFamily="34" charset="0"/>
                <a:cs typeface="Arial" panose="020B0604020202020204" pitchFamily="34" charset="0"/>
              </a:rPr>
              <a:t>ravageurs</a:t>
            </a:r>
            <a:r>
              <a:rPr lang="fr-FR" dirty="0">
                <a:solidFill>
                  <a:srgbClr val="7030A0"/>
                </a:solidFill>
                <a:latin typeface="Arial" panose="020B0604020202020204" pitchFamily="34" charset="0"/>
                <a:cs typeface="Arial" panose="020B0604020202020204" pitchFamily="34" charset="0"/>
              </a:rPr>
              <a:t>, </a:t>
            </a:r>
            <a:r>
              <a:rPr lang="fr-FR" i="1" dirty="0">
                <a:solidFill>
                  <a:srgbClr val="7030A0"/>
                </a:solidFill>
                <a:latin typeface="Arial" panose="020B0604020202020204" pitchFamily="34" charset="0"/>
                <a:cs typeface="Arial" panose="020B0604020202020204" pitchFamily="34" charset="0"/>
              </a:rPr>
              <a:t>prédateurs</a:t>
            </a:r>
            <a:r>
              <a:rPr lang="fr-FR" dirty="0">
                <a:solidFill>
                  <a:srgbClr val="7030A0"/>
                </a:solidFill>
                <a:latin typeface="Arial" panose="020B0604020202020204" pitchFamily="34" charset="0"/>
                <a:cs typeface="Arial" panose="020B0604020202020204" pitchFamily="34" charset="0"/>
              </a:rPr>
              <a:t> ou </a:t>
            </a:r>
            <a:r>
              <a:rPr lang="fr-FR" i="1" dirty="0">
                <a:solidFill>
                  <a:srgbClr val="7030A0"/>
                </a:solidFill>
                <a:latin typeface="Arial" panose="020B0604020202020204" pitchFamily="34" charset="0"/>
                <a:cs typeface="Arial" panose="020B0604020202020204" pitchFamily="34" charset="0"/>
              </a:rPr>
              <a:t>parasites</a:t>
            </a:r>
            <a:r>
              <a:rPr lang="fr-FR" dirty="0">
                <a:solidFill>
                  <a:srgbClr val="7030A0"/>
                </a:solidFill>
                <a:latin typeface="Arial" panose="020B0604020202020204" pitchFamily="34" charset="0"/>
                <a:cs typeface="Arial" panose="020B0604020202020204" pitchFamily="34" charset="0"/>
              </a:rPr>
              <a:t> des plantes et les « </a:t>
            </a:r>
            <a:r>
              <a:rPr lang="fr-FR" i="1" dirty="0">
                <a:solidFill>
                  <a:srgbClr val="7030A0"/>
                </a:solidFill>
                <a:latin typeface="Arial" panose="020B0604020202020204" pitchFamily="34" charset="0"/>
                <a:cs typeface="Arial" panose="020B0604020202020204" pitchFamily="34" charset="0"/>
              </a:rPr>
              <a:t>mauvaises herbes</a:t>
            </a:r>
            <a:r>
              <a:rPr lang="fr-FR" dirty="0">
                <a:solidFill>
                  <a:srgbClr val="7030A0"/>
                </a:solidFill>
                <a:latin typeface="Arial" panose="020B0604020202020204" pitchFamily="34" charset="0"/>
                <a:cs typeface="Arial" panose="020B0604020202020204" pitchFamily="34" charset="0"/>
              </a:rPr>
              <a:t> »</a:t>
            </a:r>
            <a:r>
              <a:rPr lang="fr-FR" i="1" dirty="0">
                <a:solidFill>
                  <a:srgbClr val="7030A0"/>
                </a:solidFill>
                <a:latin typeface="Arial" panose="020B0604020202020204" pitchFamily="34" charset="0"/>
                <a:cs typeface="Arial" panose="020B0604020202020204" pitchFamily="34" charset="0"/>
              </a:rPr>
              <a:t> </a:t>
            </a:r>
            <a:r>
              <a:rPr lang="fr-FR" dirty="0">
                <a:solidFill>
                  <a:srgbClr val="7030A0"/>
                </a:solidFill>
                <a:latin typeface="Arial" panose="020B0604020202020204" pitchFamily="34" charset="0"/>
                <a:cs typeface="Arial" panose="020B0604020202020204" pitchFamily="34" charset="0"/>
              </a:rPr>
              <a:t>(</a:t>
            </a:r>
            <a:r>
              <a:rPr lang="fr-FR" i="1" dirty="0">
                <a:solidFill>
                  <a:srgbClr val="7030A0"/>
                </a:solidFill>
                <a:latin typeface="Arial" panose="020B0604020202020204" pitchFamily="34" charset="0"/>
                <a:cs typeface="Arial" panose="020B0604020202020204" pitchFamily="34" charset="0"/>
              </a:rPr>
              <a:t>adventices</a:t>
            </a:r>
            <a:r>
              <a:rPr lang="fr-FR" dirty="0">
                <a:solidFill>
                  <a:srgbClr val="7030A0"/>
                </a:solidFill>
                <a:latin typeface="Arial" panose="020B0604020202020204" pitchFamily="34" charset="0"/>
                <a:cs typeface="Arial" panose="020B0604020202020204" pitchFamily="34" charset="0"/>
              </a:rPr>
              <a:t>) qui concurrencent les plantes cultivées.</a:t>
            </a:r>
          </a:p>
          <a:p>
            <a:pPr marL="285750" indent="-285750" algn="just">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Auxiliaire de culture </a:t>
            </a:r>
            <a:r>
              <a:rPr lang="fr-FR" dirty="0">
                <a:solidFill>
                  <a:srgbClr val="7030A0"/>
                </a:solidFill>
                <a:latin typeface="Arial" panose="020B0604020202020204" pitchFamily="34" charset="0"/>
                <a:cs typeface="Arial" panose="020B0604020202020204" pitchFamily="34" charset="0"/>
              </a:rPr>
              <a:t>: être vivant détruisant les ravageurs ou atténuant leurs effets. Il est chargé d’attaquer la cible.</a:t>
            </a:r>
          </a:p>
          <a:p>
            <a:pPr marL="285750" indent="-285750" algn="just">
              <a:buFont typeface="Arial" panose="020B0604020202020204" pitchFamily="34" charset="0"/>
              <a:buChar char="•"/>
            </a:pPr>
            <a:endParaRPr lang="fr-FR" dirty="0">
              <a:solidFill>
                <a:srgbClr val="7030A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921A7917-4FE2-473A-A467-B5768BDBC604}"/>
              </a:ext>
            </a:extLst>
          </p:cNvPr>
          <p:cNvSpPr txBox="1"/>
          <p:nvPr/>
        </p:nvSpPr>
        <p:spPr>
          <a:xfrm>
            <a:off x="7799295" y="5710019"/>
            <a:ext cx="4269140" cy="646331"/>
          </a:xfrm>
          <a:prstGeom prst="rect">
            <a:avLst/>
          </a:prstGeom>
          <a:noFill/>
        </p:spPr>
        <p:txBody>
          <a:bodyPr wrap="square" rtlCol="0">
            <a:spAutoFit/>
          </a:bodyPr>
          <a:lstStyle/>
          <a:p>
            <a:pPr algn="ctr"/>
            <a:r>
              <a:rPr lang="fr-FR" sz="1200" dirty="0">
                <a:solidFill>
                  <a:srgbClr val="7030A0"/>
                </a:solidFill>
              </a:rPr>
              <a:t>Comme ces </a:t>
            </a:r>
            <a:r>
              <a:rPr lang="fr-FR" sz="1200" dirty="0">
                <a:solidFill>
                  <a:srgbClr val="7030A0"/>
                </a:solidFill>
                <a:hlinkClick r:id="rId3" tooltip="Termite"/>
              </a:rPr>
              <a:t>termites</a:t>
            </a:r>
            <a:r>
              <a:rPr lang="fr-FR" sz="1200" dirty="0">
                <a:solidFill>
                  <a:srgbClr val="7030A0"/>
                </a:solidFill>
              </a:rPr>
              <a:t>, la plupart des espèces dites </a:t>
            </a:r>
            <a:r>
              <a:rPr lang="fr-FR" sz="1200" i="1" dirty="0">
                <a:solidFill>
                  <a:srgbClr val="7030A0"/>
                </a:solidFill>
              </a:rPr>
              <a:t>nuisibles</a:t>
            </a:r>
            <a:r>
              <a:rPr lang="fr-FR" sz="1200" dirty="0">
                <a:solidFill>
                  <a:srgbClr val="7030A0"/>
                </a:solidFill>
              </a:rPr>
              <a:t> sont des espèces se reproduisant rapidement et capables de fortes pullulations. Source: Wikipedia</a:t>
            </a:r>
          </a:p>
        </p:txBody>
      </p:sp>
      <p:pic>
        <p:nvPicPr>
          <p:cNvPr id="7" name="Image 6">
            <a:extLst>
              <a:ext uri="{FF2B5EF4-FFF2-40B4-BE49-F238E27FC236}">
                <a16:creationId xmlns:a16="http://schemas.microsoft.com/office/drawing/2014/main" id="{0F5388BC-6339-460B-9362-F3DBDD6D4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602" y="4066105"/>
            <a:ext cx="2511535" cy="1643914"/>
          </a:xfrm>
          <a:prstGeom prst="rect">
            <a:avLst/>
          </a:prstGeom>
        </p:spPr>
      </p:pic>
      <p:sp>
        <p:nvSpPr>
          <p:cNvPr id="8" name="ZoneTexte 7">
            <a:extLst>
              <a:ext uri="{FF2B5EF4-FFF2-40B4-BE49-F238E27FC236}">
                <a16:creationId xmlns:a16="http://schemas.microsoft.com/office/drawing/2014/main" id="{25E1BA41-BE91-4E77-A13C-9BCDD956D7F0}"/>
              </a:ext>
            </a:extLst>
          </p:cNvPr>
          <p:cNvSpPr txBox="1"/>
          <p:nvPr/>
        </p:nvSpPr>
        <p:spPr>
          <a:xfrm>
            <a:off x="93530" y="4262048"/>
            <a:ext cx="7705765" cy="1754326"/>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Cible</a:t>
            </a:r>
            <a:r>
              <a:rPr lang="fr-FR" dirty="0">
                <a:solidFill>
                  <a:srgbClr val="7030A0"/>
                </a:solidFill>
                <a:latin typeface="Arial" panose="020B0604020202020204" pitchFamily="34" charset="0"/>
                <a:cs typeface="Arial" panose="020B0604020202020204" pitchFamily="34" charset="0"/>
              </a:rPr>
              <a:t> : organisme indésirable à réduire voire à détruire.</a:t>
            </a:r>
            <a:endParaRPr lang="fr-FR" b="1" dirty="0">
              <a:solidFill>
                <a:srgbClr val="7030A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Plante </a:t>
            </a:r>
            <a:r>
              <a:rPr lang="fr-FR" b="1" dirty="0">
                <a:solidFill>
                  <a:srgbClr val="7030A0"/>
                </a:solidFill>
                <a:latin typeface="Arial" panose="020B0604020202020204" pitchFamily="34" charset="0"/>
                <a:cs typeface="Arial" panose="020B0604020202020204" pitchFamily="34" charset="0"/>
                <a:hlinkClick r:id="rId5"/>
              </a:rPr>
              <a:t>invasive</a:t>
            </a:r>
            <a:r>
              <a:rPr lang="fr-FR" b="1" dirty="0">
                <a:solidFill>
                  <a:srgbClr val="7030A0"/>
                </a:solidFill>
                <a:latin typeface="Arial" panose="020B0604020202020204" pitchFamily="34" charset="0"/>
                <a:cs typeface="Arial" panose="020B0604020202020204" pitchFamily="34" charset="0"/>
              </a:rPr>
              <a:t> </a:t>
            </a:r>
            <a:r>
              <a:rPr lang="fr-FR" dirty="0">
                <a:solidFill>
                  <a:srgbClr val="7030A0"/>
                </a:solidFill>
                <a:latin typeface="Arial" panose="020B0604020202020204" pitchFamily="34" charset="0"/>
                <a:cs typeface="Arial" panose="020B0604020202020204" pitchFamily="34" charset="0"/>
              </a:rPr>
              <a:t>: toute plante introduite d’un autre milieu, pouvant engendrer des nuisances environnementales (notamment en se substituant aux espèces locales), économiques ou de santé humaine. Les plantes invasives, peuvent être sauvages ou d’origine horticole (buddleia, phytolaque, oxalis…). </a:t>
            </a:r>
          </a:p>
        </p:txBody>
      </p:sp>
    </p:spTree>
    <p:extLst>
      <p:ext uri="{BB962C8B-B14F-4D97-AF65-F5344CB8AC3E}">
        <p14:creationId xmlns:p14="http://schemas.microsoft.com/office/powerpoint/2010/main" val="260979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B5C05B0-791A-44E3-AAFE-FF3CEEA05347}"/>
              </a:ext>
            </a:extLst>
          </p:cNvPr>
          <p:cNvSpPr>
            <a:spLocks noGrp="1"/>
          </p:cNvSpPr>
          <p:nvPr>
            <p:ph type="ftr" sz="quarter" idx="11"/>
          </p:nvPr>
        </p:nvSpPr>
        <p:spPr>
          <a:xfrm>
            <a:off x="4894729" y="6466766"/>
            <a:ext cx="2699274" cy="391234"/>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7CAFE15E-9DF4-4532-BE05-E084D0996CF3}"/>
              </a:ext>
            </a:extLst>
          </p:cNvPr>
          <p:cNvSpPr>
            <a:spLocks noGrp="1"/>
          </p:cNvSpPr>
          <p:nvPr>
            <p:ph type="sldNum" sz="quarter" idx="12"/>
          </p:nvPr>
        </p:nvSpPr>
        <p:spPr>
          <a:xfrm>
            <a:off x="11542954" y="159947"/>
            <a:ext cx="542365" cy="334906"/>
          </a:xfrm>
        </p:spPr>
        <p:txBody>
          <a:bodyPr/>
          <a:lstStyle/>
          <a:p>
            <a:fld id="{35EDA842-B766-4C63-B8B3-538762B3ED5C}" type="slidenum">
              <a:rPr lang="fr-FR" smtClean="0"/>
              <a:t>9</a:t>
            </a:fld>
            <a:endParaRPr lang="fr-FR"/>
          </a:p>
        </p:txBody>
      </p:sp>
      <p:sp>
        <p:nvSpPr>
          <p:cNvPr id="4" name="Rectangle 3">
            <a:extLst>
              <a:ext uri="{FF2B5EF4-FFF2-40B4-BE49-F238E27FC236}">
                <a16:creationId xmlns:a16="http://schemas.microsoft.com/office/drawing/2014/main" id="{D51140FE-8E05-4155-B562-8E40DA24FAA8}"/>
              </a:ext>
            </a:extLst>
          </p:cNvPr>
          <p:cNvSpPr/>
          <p:nvPr/>
        </p:nvSpPr>
        <p:spPr>
          <a:xfrm>
            <a:off x="145780" y="38303"/>
            <a:ext cx="6405921" cy="461665"/>
          </a:xfrm>
          <a:prstGeom prst="rect">
            <a:avLst/>
          </a:prstGeom>
        </p:spPr>
        <p:txBody>
          <a:bodyPr wrap="none">
            <a:spAutoFit/>
          </a:bodyPr>
          <a:lstStyle/>
          <a:p>
            <a:pPr>
              <a:spcBef>
                <a:spcPct val="0"/>
              </a:spcBef>
            </a:pPr>
            <a:r>
              <a:rPr lang="fr-FR" altLang="fr-FR" sz="2400" b="1" dirty="0">
                <a:solidFill>
                  <a:srgbClr val="C00000"/>
                </a:solidFill>
                <a:latin typeface="Arial" panose="020B0604020202020204" pitchFamily="34" charset="0"/>
              </a:rPr>
              <a:t>Inconvénients des phytosanitaires (suite)  </a:t>
            </a:r>
          </a:p>
        </p:txBody>
      </p:sp>
      <p:pic>
        <p:nvPicPr>
          <p:cNvPr id="5" name="Image 4" descr="engrenage_s.jpg">
            <a:extLst>
              <a:ext uri="{FF2B5EF4-FFF2-40B4-BE49-F238E27FC236}">
                <a16:creationId xmlns:a16="http://schemas.microsoft.com/office/drawing/2014/main" id="{36212672-1892-4A37-82F2-34275939CC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8892" y="2149873"/>
            <a:ext cx="170815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epandage_s.jpg">
            <a:extLst>
              <a:ext uri="{FF2B5EF4-FFF2-40B4-BE49-F238E27FC236}">
                <a16:creationId xmlns:a16="http://schemas.microsoft.com/office/drawing/2014/main" id="{4749C43C-CA08-4360-83BD-1B19683F5B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998" y="1513278"/>
            <a:ext cx="1428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4277AC2-8C74-4B81-BDAB-07741B446564}"/>
              </a:ext>
            </a:extLst>
          </p:cNvPr>
          <p:cNvSpPr>
            <a:spLocks noChangeArrowheads="1"/>
          </p:cNvSpPr>
          <p:nvPr/>
        </p:nvSpPr>
        <p:spPr bwMode="auto">
          <a:xfrm>
            <a:off x="238982" y="2661441"/>
            <a:ext cx="1781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dirty="0">
                <a:solidFill>
                  <a:srgbClr val="C00000"/>
                </a:solidFill>
                <a:latin typeface="Arial" panose="020B0604020202020204" pitchFamily="34" charset="0"/>
              </a:rPr>
              <a:t>Résurgence</a:t>
            </a:r>
          </a:p>
          <a:p>
            <a:pPr algn="ctr" eaLnBrk="1" hangingPunct="1">
              <a:spcBef>
                <a:spcPct val="0"/>
              </a:spcBef>
              <a:buFontTx/>
              <a:buNone/>
            </a:pPr>
            <a:r>
              <a:rPr lang="fr-FR" altLang="fr-FR" sz="1800" b="1" dirty="0">
                <a:solidFill>
                  <a:srgbClr val="C00000"/>
                </a:solidFill>
                <a:latin typeface="Arial" panose="020B0604020202020204" pitchFamily="34" charset="0"/>
              </a:rPr>
              <a:t>des ravageurs</a:t>
            </a:r>
            <a:endParaRPr lang="fr-FR" altLang="fr-FR" sz="1800" dirty="0">
              <a:solidFill>
                <a:srgbClr val="C00000"/>
              </a:solidFill>
              <a:latin typeface="Arial" panose="020B0604020202020204" pitchFamily="34" charset="0"/>
            </a:endParaRPr>
          </a:p>
        </p:txBody>
      </p:sp>
      <p:pic>
        <p:nvPicPr>
          <p:cNvPr id="8" name="Image 7" descr="epandage_s.jpg">
            <a:extLst>
              <a:ext uri="{FF2B5EF4-FFF2-40B4-BE49-F238E27FC236}">
                <a16:creationId xmlns:a16="http://schemas.microsoft.com/office/drawing/2014/main" id="{6F33DB33-1AF8-45BB-B663-3FB0750236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292" y="3307954"/>
            <a:ext cx="1428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D9E7B18-E0C7-4884-BD12-C0580D71934D}"/>
              </a:ext>
            </a:extLst>
          </p:cNvPr>
          <p:cNvSpPr>
            <a:spLocks noChangeArrowheads="1"/>
          </p:cNvSpPr>
          <p:nvPr/>
        </p:nvSpPr>
        <p:spPr bwMode="auto">
          <a:xfrm>
            <a:off x="90605" y="4469599"/>
            <a:ext cx="21415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latin typeface="Arial" panose="020B0604020202020204" pitchFamily="34" charset="0"/>
              </a:rPr>
              <a:t>Elimination des</a:t>
            </a:r>
          </a:p>
          <a:p>
            <a:pPr algn="ctr" eaLnBrk="1" hangingPunct="1">
              <a:spcBef>
                <a:spcPct val="0"/>
              </a:spcBef>
              <a:buFontTx/>
              <a:buNone/>
            </a:pPr>
            <a:r>
              <a:rPr lang="fr-FR" altLang="fr-FR" sz="1800" b="1">
                <a:latin typeface="Arial" panose="020B0604020202020204" pitchFamily="34" charset="0"/>
              </a:rPr>
              <a:t>ennemis naturels</a:t>
            </a:r>
          </a:p>
          <a:p>
            <a:pPr algn="ctr" eaLnBrk="1" hangingPunct="1">
              <a:spcBef>
                <a:spcPct val="0"/>
              </a:spcBef>
              <a:buFontTx/>
              <a:buNone/>
            </a:pPr>
            <a:endParaRPr lang="fr-FR" altLang="fr-FR" sz="1800" b="1">
              <a:latin typeface="Arial" panose="020B0604020202020204" pitchFamily="34" charset="0"/>
            </a:endParaRPr>
          </a:p>
          <a:p>
            <a:pPr algn="ctr" eaLnBrk="1" hangingPunct="1">
              <a:spcBef>
                <a:spcPct val="0"/>
              </a:spcBef>
              <a:buFontTx/>
              <a:buNone/>
            </a:pPr>
            <a:r>
              <a:rPr lang="fr-FR" altLang="fr-FR" sz="1800" b="1">
                <a:solidFill>
                  <a:srgbClr val="C00000"/>
                </a:solidFill>
                <a:latin typeface="Arial" panose="020B0604020202020204" pitchFamily="34" charset="0"/>
              </a:rPr>
              <a:t>Apparition de</a:t>
            </a:r>
          </a:p>
          <a:p>
            <a:pPr algn="ctr" eaLnBrk="1" hangingPunct="1">
              <a:spcBef>
                <a:spcPct val="0"/>
              </a:spcBef>
              <a:buFontTx/>
              <a:buNone/>
            </a:pPr>
            <a:r>
              <a:rPr lang="fr-FR" altLang="fr-FR" sz="1800" b="1">
                <a:solidFill>
                  <a:srgbClr val="C00000"/>
                </a:solidFill>
                <a:latin typeface="Arial" panose="020B0604020202020204" pitchFamily="34" charset="0"/>
              </a:rPr>
              <a:t>résistances</a:t>
            </a:r>
            <a:endParaRPr lang="fr-FR" altLang="fr-FR" sz="1800">
              <a:solidFill>
                <a:srgbClr val="C00000"/>
              </a:solidFill>
              <a:latin typeface="Arial" panose="020B0604020202020204" pitchFamily="34" charset="0"/>
            </a:endParaRPr>
          </a:p>
        </p:txBody>
      </p:sp>
      <p:pic>
        <p:nvPicPr>
          <p:cNvPr id="10" name="Image 9" descr="epandage_s.jpg">
            <a:extLst>
              <a:ext uri="{FF2B5EF4-FFF2-40B4-BE49-F238E27FC236}">
                <a16:creationId xmlns:a16="http://schemas.microsoft.com/office/drawing/2014/main" id="{90E09CA1-A286-4ED1-924D-F0C0B534BE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4430" y="5029598"/>
            <a:ext cx="1428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BCDFF31-6E5A-4CEC-9B05-BF6A2B7903EF}"/>
              </a:ext>
            </a:extLst>
          </p:cNvPr>
          <p:cNvSpPr>
            <a:spLocks noChangeArrowheads="1"/>
          </p:cNvSpPr>
          <p:nvPr/>
        </p:nvSpPr>
        <p:spPr bwMode="auto">
          <a:xfrm>
            <a:off x="4986455" y="4669236"/>
            <a:ext cx="314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C00000"/>
                </a:solidFill>
                <a:latin typeface="Arial" panose="020B0604020202020204" pitchFamily="34" charset="0"/>
              </a:rPr>
              <a:t>Apparition</a:t>
            </a:r>
          </a:p>
          <a:p>
            <a:pPr eaLnBrk="1" hangingPunct="1">
              <a:spcBef>
                <a:spcPct val="0"/>
              </a:spcBef>
              <a:buFontTx/>
              <a:buNone/>
            </a:pPr>
            <a:r>
              <a:rPr lang="fr-FR" altLang="fr-FR" sz="1800" b="1">
                <a:solidFill>
                  <a:srgbClr val="C00000"/>
                </a:solidFill>
                <a:latin typeface="Arial" panose="020B0604020202020204" pitchFamily="34" charset="0"/>
              </a:rPr>
              <a:t>de ravageurs secondaires</a:t>
            </a:r>
            <a:endParaRPr lang="fr-FR" altLang="fr-FR" sz="1800">
              <a:solidFill>
                <a:srgbClr val="C00000"/>
              </a:solidFill>
              <a:latin typeface="Arial" panose="020B0604020202020204" pitchFamily="34" charset="0"/>
            </a:endParaRPr>
          </a:p>
        </p:txBody>
      </p:sp>
      <p:pic>
        <p:nvPicPr>
          <p:cNvPr id="12" name="Image 11" descr="epandage_s.jpg">
            <a:extLst>
              <a:ext uri="{FF2B5EF4-FFF2-40B4-BE49-F238E27FC236}">
                <a16:creationId xmlns:a16="http://schemas.microsoft.com/office/drawing/2014/main" id="{C7B58FB4-7717-403E-B54B-F9816C4367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0055" y="3518298"/>
            <a:ext cx="1428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2B98FF9-5184-457F-9C02-595F4074360F}"/>
              </a:ext>
            </a:extLst>
          </p:cNvPr>
          <p:cNvSpPr>
            <a:spLocks noChangeArrowheads="1"/>
          </p:cNvSpPr>
          <p:nvPr/>
        </p:nvSpPr>
        <p:spPr bwMode="auto">
          <a:xfrm>
            <a:off x="5503493" y="2403874"/>
            <a:ext cx="25193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dirty="0">
                <a:solidFill>
                  <a:srgbClr val="C00000"/>
                </a:solidFill>
                <a:latin typeface="Arial" panose="020B0604020202020204" pitchFamily="34" charset="0"/>
              </a:rPr>
              <a:t> </a:t>
            </a:r>
            <a:r>
              <a:rPr lang="fr-FR" altLang="fr-FR" sz="1800" dirty="0">
                <a:solidFill>
                  <a:srgbClr val="C00000"/>
                </a:solidFill>
              </a:rPr>
              <a:t>↗ </a:t>
            </a:r>
            <a:r>
              <a:rPr lang="fr-FR" altLang="fr-FR" sz="1800" b="1" dirty="0">
                <a:solidFill>
                  <a:srgbClr val="C00000"/>
                </a:solidFill>
                <a:latin typeface="Arial" panose="020B0604020202020204" pitchFamily="34" charset="0"/>
              </a:rPr>
              <a:t>Coût production</a:t>
            </a:r>
          </a:p>
          <a:p>
            <a:pPr eaLnBrk="1" hangingPunct="1">
              <a:spcBef>
                <a:spcPct val="0"/>
              </a:spcBef>
              <a:buFontTx/>
              <a:buNone/>
            </a:pPr>
            <a:r>
              <a:rPr lang="fr-FR" altLang="fr-FR" sz="1800" dirty="0">
                <a:solidFill>
                  <a:srgbClr val="C00000"/>
                </a:solidFill>
                <a:latin typeface="Arial" panose="020B0604020202020204" pitchFamily="34" charset="0"/>
              </a:rPr>
              <a:t> </a:t>
            </a:r>
            <a:r>
              <a:rPr lang="fr-FR" altLang="fr-FR" sz="1800" dirty="0">
                <a:solidFill>
                  <a:srgbClr val="C00000"/>
                </a:solidFill>
              </a:rPr>
              <a:t>↘ </a:t>
            </a:r>
            <a:r>
              <a:rPr lang="fr-FR" altLang="fr-FR" sz="1800" b="1" dirty="0">
                <a:solidFill>
                  <a:srgbClr val="C00000"/>
                </a:solidFill>
                <a:latin typeface="Arial" panose="020B0604020202020204" pitchFamily="34" charset="0"/>
              </a:rPr>
              <a:t>Rendement</a:t>
            </a:r>
            <a:endParaRPr lang="fr-FR" altLang="fr-FR" sz="1800" dirty="0">
              <a:solidFill>
                <a:srgbClr val="C00000"/>
              </a:solidFill>
              <a:latin typeface="Arial" panose="020B0604020202020204" pitchFamily="34" charset="0"/>
            </a:endParaRPr>
          </a:p>
        </p:txBody>
      </p:sp>
      <p:sp>
        <p:nvSpPr>
          <p:cNvPr id="14" name="Rectangle 13">
            <a:extLst>
              <a:ext uri="{FF2B5EF4-FFF2-40B4-BE49-F238E27FC236}">
                <a16:creationId xmlns:a16="http://schemas.microsoft.com/office/drawing/2014/main" id="{5B277900-68AC-4AA4-AFB3-9974BDDB6078}"/>
              </a:ext>
            </a:extLst>
          </p:cNvPr>
          <p:cNvSpPr>
            <a:spLocks noChangeArrowheads="1"/>
          </p:cNvSpPr>
          <p:nvPr/>
        </p:nvSpPr>
        <p:spPr bwMode="auto">
          <a:xfrm>
            <a:off x="5459043" y="1655965"/>
            <a:ext cx="2608262"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latin typeface="Arial" panose="020B0604020202020204" pitchFamily="34" charset="0"/>
              </a:rPr>
              <a:t>Abandon de la culture</a:t>
            </a:r>
            <a:endParaRPr lang="fr-FR" altLang="fr-FR" sz="1800">
              <a:latin typeface="Arial" panose="020B0604020202020204" pitchFamily="34" charset="0"/>
            </a:endParaRPr>
          </a:p>
        </p:txBody>
      </p:sp>
      <p:cxnSp>
        <p:nvCxnSpPr>
          <p:cNvPr id="15" name="Connecteur droit avec flèche 14">
            <a:extLst>
              <a:ext uri="{FF2B5EF4-FFF2-40B4-BE49-F238E27FC236}">
                <a16:creationId xmlns:a16="http://schemas.microsoft.com/office/drawing/2014/main" id="{885936AE-D904-4676-8A44-CBD3C54E8CE0}"/>
              </a:ext>
            </a:extLst>
          </p:cNvPr>
          <p:cNvCxnSpPr/>
          <p:nvPr/>
        </p:nvCxnSpPr>
        <p:spPr>
          <a:xfrm>
            <a:off x="1129569" y="2403874"/>
            <a:ext cx="0" cy="287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40881ACB-CF21-4B9F-A2E6-93A999980EE0}"/>
              </a:ext>
            </a:extLst>
          </p:cNvPr>
          <p:cNvCxnSpPr/>
          <p:nvPr/>
        </p:nvCxnSpPr>
        <p:spPr>
          <a:xfrm>
            <a:off x="1129570" y="4241404"/>
            <a:ext cx="0" cy="287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84C52B18-385E-4BB1-BD50-15ABAE80A487}"/>
              </a:ext>
            </a:extLst>
          </p:cNvPr>
          <p:cNvCxnSpPr/>
          <p:nvPr/>
        </p:nvCxnSpPr>
        <p:spPr>
          <a:xfrm>
            <a:off x="1098667" y="5029598"/>
            <a:ext cx="0" cy="287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9FBF1041-85B9-4C94-9D49-9DADE653A751}"/>
              </a:ext>
            </a:extLst>
          </p:cNvPr>
          <p:cNvCxnSpPr/>
          <p:nvPr/>
        </p:nvCxnSpPr>
        <p:spPr>
          <a:xfrm>
            <a:off x="2106730" y="5534423"/>
            <a:ext cx="431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EA4C97FF-B83C-4D8F-A811-43A25EEC3372}"/>
              </a:ext>
            </a:extLst>
          </p:cNvPr>
          <p:cNvCxnSpPr/>
          <p:nvPr/>
        </p:nvCxnSpPr>
        <p:spPr>
          <a:xfrm>
            <a:off x="4483217" y="5029598"/>
            <a:ext cx="431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28C3971-6E3A-4984-8663-4C56BA3E7605}"/>
              </a:ext>
            </a:extLst>
          </p:cNvPr>
          <p:cNvCxnSpPr/>
          <p:nvPr/>
        </p:nvCxnSpPr>
        <p:spPr>
          <a:xfrm flipV="1">
            <a:off x="6570780" y="4453336"/>
            <a:ext cx="0" cy="3603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2F93A3C3-76AA-4F1E-A44D-7E4BC259E543}"/>
              </a:ext>
            </a:extLst>
          </p:cNvPr>
          <p:cNvCxnSpPr/>
          <p:nvPr/>
        </p:nvCxnSpPr>
        <p:spPr>
          <a:xfrm flipV="1">
            <a:off x="6642217" y="3084911"/>
            <a:ext cx="0" cy="3603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AA3C5EB6-8DB3-444F-B26D-690A1B49267D}"/>
              </a:ext>
            </a:extLst>
          </p:cNvPr>
          <p:cNvCxnSpPr/>
          <p:nvPr/>
        </p:nvCxnSpPr>
        <p:spPr>
          <a:xfrm flipV="1">
            <a:off x="6650437" y="2061014"/>
            <a:ext cx="0" cy="360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6">
            <a:extLst>
              <a:ext uri="{FF2B5EF4-FFF2-40B4-BE49-F238E27FC236}">
                <a16:creationId xmlns:a16="http://schemas.microsoft.com/office/drawing/2014/main" id="{48E31AE2-DBF3-4925-9793-F9B5D23FDA56}"/>
              </a:ext>
            </a:extLst>
          </p:cNvPr>
          <p:cNvSpPr txBox="1">
            <a:spLocks noChangeArrowheads="1"/>
          </p:cNvSpPr>
          <p:nvPr/>
        </p:nvSpPr>
        <p:spPr bwMode="auto">
          <a:xfrm>
            <a:off x="4302258" y="5315348"/>
            <a:ext cx="3887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900" dirty="0">
                <a:latin typeface="Arial" panose="020B0604020202020204" pitchFamily="34" charset="0"/>
              </a:rPr>
              <a:t>Source : </a:t>
            </a:r>
          </a:p>
          <a:p>
            <a:pPr eaLnBrk="1" hangingPunct="1">
              <a:spcBef>
                <a:spcPct val="0"/>
              </a:spcBef>
              <a:buFontTx/>
              <a:buNone/>
            </a:pPr>
            <a:r>
              <a:rPr lang="fr-FR" altLang="fr-FR" sz="900" dirty="0">
                <a:latin typeface="Arial" panose="020B0604020202020204" pitchFamily="34" charset="0"/>
              </a:rPr>
              <a:t>Cours : La lutte biologique, Liliane </a:t>
            </a:r>
            <a:r>
              <a:rPr lang="fr-FR" altLang="fr-FR" sz="900" dirty="0" err="1">
                <a:latin typeface="Arial" panose="020B0604020202020204" pitchFamily="34" charset="0"/>
              </a:rPr>
              <a:t>Krespi</a:t>
            </a:r>
            <a:r>
              <a:rPr lang="fr-FR" altLang="fr-FR" sz="900" dirty="0">
                <a:latin typeface="Arial" panose="020B0604020202020204" pitchFamily="34" charset="0"/>
              </a:rPr>
              <a:t> &amp; Anne-Marie </a:t>
            </a:r>
            <a:r>
              <a:rPr lang="fr-FR" altLang="fr-FR" sz="900" dirty="0" err="1">
                <a:latin typeface="Arial" panose="020B0604020202020204" pitchFamily="34" charset="0"/>
              </a:rPr>
              <a:t>Cortesero</a:t>
            </a:r>
            <a:r>
              <a:rPr lang="fr-FR" altLang="fr-FR" sz="900" dirty="0">
                <a:latin typeface="Arial" panose="020B0604020202020204" pitchFamily="34" charset="0"/>
              </a:rPr>
              <a:t>, Université de Rennes, </a:t>
            </a:r>
            <a:r>
              <a:rPr lang="fr-FR" altLang="fr-FR" sz="900" dirty="0">
                <a:latin typeface="Arial" panose="020B0604020202020204" pitchFamily="34" charset="0"/>
                <a:hlinkClick r:id="rId4"/>
              </a:rPr>
              <a:t>http://perso.univ-rennes1.fr/anne-marie.cortesero/L3/cours12009.pdf</a:t>
            </a:r>
            <a:r>
              <a:rPr lang="fr-FR" altLang="fr-FR" sz="900" dirty="0">
                <a:latin typeface="Arial" panose="020B0604020202020204" pitchFamily="34" charset="0"/>
              </a:rPr>
              <a:t> </a:t>
            </a:r>
          </a:p>
        </p:txBody>
      </p:sp>
      <p:pic>
        <p:nvPicPr>
          <p:cNvPr id="24" name="Image 6" descr="punaises-Lygus_s.jpg">
            <a:extLst>
              <a:ext uri="{FF2B5EF4-FFF2-40B4-BE49-F238E27FC236}">
                <a16:creationId xmlns:a16="http://schemas.microsoft.com/office/drawing/2014/main" id="{36FD4049-9CCD-4593-90E2-4CF3D4F5E4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87725" y="2132586"/>
            <a:ext cx="2045694" cy="163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539C3547-3347-4163-9DFC-208C6D949B79}"/>
              </a:ext>
            </a:extLst>
          </p:cNvPr>
          <p:cNvSpPr/>
          <p:nvPr/>
        </p:nvSpPr>
        <p:spPr>
          <a:xfrm>
            <a:off x="8029146" y="3699302"/>
            <a:ext cx="4162854" cy="1200329"/>
          </a:xfrm>
          <a:prstGeom prst="rect">
            <a:avLst/>
          </a:prstGeom>
        </p:spPr>
        <p:txBody>
          <a:bodyPr wrap="square">
            <a:spAutoFit/>
          </a:bodyPr>
          <a:lstStyle/>
          <a:p>
            <a:pPr algn="ctr">
              <a:spcBef>
                <a:spcPct val="0"/>
              </a:spcBef>
            </a:pPr>
            <a:r>
              <a:rPr lang="fr-FR" altLang="fr-FR" b="1" dirty="0">
                <a:solidFill>
                  <a:srgbClr val="C00000"/>
                </a:solidFill>
                <a:latin typeface="Arial" panose="020B0604020202020204" pitchFamily="34" charset="0"/>
              </a:rPr>
              <a:t>La lutte contre les punaises </a:t>
            </a:r>
            <a:r>
              <a:rPr lang="fr-FR" altLang="fr-FR" b="1" i="1" dirty="0" err="1">
                <a:solidFill>
                  <a:srgbClr val="C00000"/>
                </a:solidFill>
                <a:latin typeface="Arial" panose="020B0604020202020204" pitchFamily="34" charset="0"/>
              </a:rPr>
              <a:t>Lygus</a:t>
            </a:r>
            <a:r>
              <a:rPr lang="fr-FR" altLang="fr-FR" b="1" dirty="0">
                <a:solidFill>
                  <a:srgbClr val="C00000"/>
                </a:solidFill>
                <a:latin typeface="Arial" panose="020B0604020202020204" pitchFamily="34" charset="0"/>
              </a:rPr>
              <a:t> ravageuses du cotonnier en Californie : un cas d’engrenage démontré</a:t>
            </a:r>
            <a:endParaRPr lang="fr-FR" altLang="fr-FR" dirty="0">
              <a:solidFill>
                <a:srgbClr val="C00000"/>
              </a:solidFill>
              <a:latin typeface="Arial" panose="020B0604020202020204" pitchFamily="34" charset="0"/>
            </a:endParaRPr>
          </a:p>
        </p:txBody>
      </p:sp>
      <p:sp>
        <p:nvSpPr>
          <p:cNvPr id="26" name="ZoneTexte 7">
            <a:extLst>
              <a:ext uri="{FF2B5EF4-FFF2-40B4-BE49-F238E27FC236}">
                <a16:creationId xmlns:a16="http://schemas.microsoft.com/office/drawing/2014/main" id="{ABD359B7-60B5-45F2-A70F-F7E74903FBD1}"/>
              </a:ext>
            </a:extLst>
          </p:cNvPr>
          <p:cNvSpPr txBox="1">
            <a:spLocks noChangeArrowheads="1"/>
          </p:cNvSpPr>
          <p:nvPr/>
        </p:nvSpPr>
        <p:spPr bwMode="auto">
          <a:xfrm>
            <a:off x="8265941" y="4899631"/>
            <a:ext cx="372420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900" dirty="0">
                <a:latin typeface="Arial" panose="020B0604020202020204" pitchFamily="34" charset="0"/>
              </a:rPr>
              <a:t>Sources : </a:t>
            </a:r>
          </a:p>
          <a:p>
            <a:pPr eaLnBrk="1" hangingPunct="1">
              <a:spcBef>
                <a:spcPct val="0"/>
              </a:spcBef>
              <a:buFontTx/>
              <a:buNone/>
            </a:pPr>
            <a:r>
              <a:rPr lang="fr-FR" altLang="fr-FR" sz="900" dirty="0">
                <a:latin typeface="Arial" panose="020B0604020202020204" pitchFamily="34" charset="0"/>
              </a:rPr>
              <a:t>Cours : La lutte biologique, Liliane </a:t>
            </a:r>
            <a:r>
              <a:rPr lang="fr-FR" altLang="fr-FR" sz="900" dirty="0" err="1">
                <a:latin typeface="Arial" panose="020B0604020202020204" pitchFamily="34" charset="0"/>
              </a:rPr>
              <a:t>Krespi</a:t>
            </a:r>
            <a:r>
              <a:rPr lang="fr-FR" altLang="fr-FR" sz="900" dirty="0">
                <a:latin typeface="Arial" panose="020B0604020202020204" pitchFamily="34" charset="0"/>
              </a:rPr>
              <a:t> &amp; Anne-Marie </a:t>
            </a:r>
            <a:r>
              <a:rPr lang="fr-FR" altLang="fr-FR" sz="900" dirty="0" err="1">
                <a:latin typeface="Arial" panose="020B0604020202020204" pitchFamily="34" charset="0"/>
              </a:rPr>
              <a:t>Cortesero</a:t>
            </a:r>
            <a:r>
              <a:rPr lang="fr-FR" altLang="fr-FR" sz="900" dirty="0">
                <a:latin typeface="Arial" panose="020B0604020202020204" pitchFamily="34" charset="0"/>
              </a:rPr>
              <a:t>, Université de Rennes, </a:t>
            </a:r>
            <a:r>
              <a:rPr lang="fr-FR" altLang="fr-FR" sz="900" dirty="0">
                <a:latin typeface="Arial" panose="020B0604020202020204" pitchFamily="34" charset="0"/>
                <a:hlinkClick r:id="rId4"/>
              </a:rPr>
              <a:t>http://perso.univ-rennes1.fr/anne-marie.cortesero/L3/cours12009.pdf</a:t>
            </a:r>
            <a:r>
              <a:rPr lang="fr-FR" altLang="fr-FR" sz="900" dirty="0">
                <a:latin typeface="Arial" panose="020B0604020202020204" pitchFamily="34" charset="0"/>
              </a:rPr>
              <a:t> </a:t>
            </a:r>
          </a:p>
          <a:p>
            <a:pPr eaLnBrk="1" hangingPunct="1">
              <a:spcBef>
                <a:spcPct val="0"/>
              </a:spcBef>
              <a:buFontTx/>
              <a:buNone/>
            </a:pPr>
            <a:r>
              <a:rPr lang="fr-FR" altLang="fr-FR" sz="900" b="1" dirty="0">
                <a:latin typeface="Arial" panose="020B0604020202020204" pitchFamily="34" charset="0"/>
              </a:rPr>
              <a:t>IRAC</a:t>
            </a:r>
            <a:r>
              <a:rPr lang="fr-FR" altLang="fr-FR" sz="900" dirty="0">
                <a:latin typeface="Arial" panose="020B0604020202020204" pitchFamily="34" charset="0"/>
              </a:rPr>
              <a:t> : Insecticide Resistance Action </a:t>
            </a:r>
            <a:r>
              <a:rPr lang="fr-FR" altLang="fr-FR" sz="900" dirty="0" err="1">
                <a:latin typeface="Arial" panose="020B0604020202020204" pitchFamily="34" charset="0"/>
              </a:rPr>
              <a:t>Committee</a:t>
            </a:r>
            <a:r>
              <a:rPr lang="fr-FR" altLang="fr-FR" sz="900" dirty="0">
                <a:latin typeface="Arial" panose="020B0604020202020204" pitchFamily="34" charset="0"/>
              </a:rPr>
              <a:t>, </a:t>
            </a:r>
            <a:r>
              <a:rPr lang="fr-FR" altLang="fr-FR" sz="900" dirty="0">
                <a:latin typeface="Arial" panose="020B0604020202020204" pitchFamily="34" charset="0"/>
                <a:hlinkClick r:id="rId6"/>
              </a:rPr>
              <a:t>http://www.irac-online.org/</a:t>
            </a:r>
            <a:r>
              <a:rPr lang="fr-FR" altLang="fr-FR" sz="900" dirty="0">
                <a:latin typeface="Arial" panose="020B0604020202020204" pitchFamily="34" charset="0"/>
              </a:rPr>
              <a:t>  &amp; </a:t>
            </a:r>
            <a:r>
              <a:rPr lang="fr-FR" altLang="fr-FR" sz="900" dirty="0">
                <a:latin typeface="Arial" panose="020B0604020202020204" pitchFamily="34" charset="0"/>
                <a:hlinkClick r:id="rId7"/>
              </a:rPr>
              <a:t>http://www.irac-online.org/content/uploads/2009/09/Resistance-The-Facts.pdf</a:t>
            </a:r>
            <a:r>
              <a:rPr lang="fr-FR" altLang="fr-FR" sz="900" dirty="0">
                <a:latin typeface="Arial" panose="020B0604020202020204" pitchFamily="34" charset="0"/>
              </a:rPr>
              <a:t> </a:t>
            </a:r>
          </a:p>
        </p:txBody>
      </p:sp>
      <p:pic>
        <p:nvPicPr>
          <p:cNvPr id="27" name="Image 5" descr="cotonnier_ss.jpg">
            <a:extLst>
              <a:ext uri="{FF2B5EF4-FFF2-40B4-BE49-F238E27FC236}">
                <a16:creationId xmlns:a16="http://schemas.microsoft.com/office/drawing/2014/main" id="{21AA03FE-4D6E-4D6B-891A-8F00AB794F5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96398" y="452186"/>
            <a:ext cx="2028349" cy="15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60FAE781-13E5-48B4-ABAF-756F832EB71B}"/>
              </a:ext>
            </a:extLst>
          </p:cNvPr>
          <p:cNvSpPr/>
          <p:nvPr/>
        </p:nvSpPr>
        <p:spPr>
          <a:xfrm>
            <a:off x="238982" y="679281"/>
            <a:ext cx="4202432" cy="461665"/>
          </a:xfrm>
          <a:prstGeom prst="rect">
            <a:avLst/>
          </a:prstGeom>
        </p:spPr>
        <p:txBody>
          <a:bodyPr wrap="none">
            <a:spAutoFit/>
          </a:bodyPr>
          <a:lstStyle/>
          <a:p>
            <a:pPr>
              <a:spcBef>
                <a:spcPct val="0"/>
              </a:spcBef>
            </a:pPr>
            <a:r>
              <a:rPr lang="fr-FR" altLang="fr-FR" sz="2400" b="1" dirty="0">
                <a:solidFill>
                  <a:srgbClr val="C00000"/>
                </a:solidFill>
                <a:latin typeface="Arial" panose="020B0604020202020204" pitchFamily="34" charset="0"/>
              </a:rPr>
              <a:t>L’engrenage des pesticides</a:t>
            </a:r>
            <a:endParaRPr lang="fr-FR" altLang="fr-FR" sz="2400" dirty="0">
              <a:solidFill>
                <a:srgbClr val="C00000"/>
              </a:solidFill>
              <a:latin typeface="Arial" panose="020B0604020202020204" pitchFamily="34" charset="0"/>
            </a:endParaRPr>
          </a:p>
        </p:txBody>
      </p:sp>
    </p:spTree>
    <p:extLst>
      <p:ext uri="{BB962C8B-B14F-4D97-AF65-F5344CB8AC3E}">
        <p14:creationId xmlns:p14="http://schemas.microsoft.com/office/powerpoint/2010/main" val="34456940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91E647C-9CFD-4D5F-AD47-5AD1373A7FCC}"/>
              </a:ext>
            </a:extLst>
          </p:cNvPr>
          <p:cNvSpPr>
            <a:spLocks noGrp="1"/>
          </p:cNvSpPr>
          <p:nvPr>
            <p:ph type="ftr" sz="quarter" idx="11"/>
          </p:nvPr>
        </p:nvSpPr>
        <p:spPr>
          <a:xfrm>
            <a:off x="9176273" y="182191"/>
            <a:ext cx="2710030" cy="258873"/>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26E64B0B-208D-42ED-8354-6ED7DC9E0CF9}"/>
              </a:ext>
            </a:extLst>
          </p:cNvPr>
          <p:cNvSpPr>
            <a:spLocks noGrp="1"/>
          </p:cNvSpPr>
          <p:nvPr>
            <p:ph type="sldNum" sz="quarter" idx="12"/>
          </p:nvPr>
        </p:nvSpPr>
        <p:spPr/>
        <p:txBody>
          <a:bodyPr/>
          <a:lstStyle/>
          <a:p>
            <a:fld id="{35EDA842-B766-4C63-B8B3-538762B3ED5C}" type="slidenum">
              <a:rPr lang="fr-FR" smtClean="0"/>
              <a:t>90</a:t>
            </a:fld>
            <a:endParaRPr lang="fr-FR"/>
          </a:p>
        </p:txBody>
      </p:sp>
      <p:sp>
        <p:nvSpPr>
          <p:cNvPr id="4" name="Rectangle 3">
            <a:extLst>
              <a:ext uri="{FF2B5EF4-FFF2-40B4-BE49-F238E27FC236}">
                <a16:creationId xmlns:a16="http://schemas.microsoft.com/office/drawing/2014/main" id="{A30F8019-813D-4117-BEBD-A372F16AF7B8}"/>
              </a:ext>
            </a:extLst>
          </p:cNvPr>
          <p:cNvSpPr/>
          <p:nvPr/>
        </p:nvSpPr>
        <p:spPr>
          <a:xfrm>
            <a:off x="146651" y="0"/>
            <a:ext cx="2912977" cy="461665"/>
          </a:xfrm>
          <a:prstGeom prst="rect">
            <a:avLst/>
          </a:prstGeom>
        </p:spPr>
        <p:txBody>
          <a:bodyPr wrap="none">
            <a:spAutoFit/>
          </a:bodyPr>
          <a:lstStyle/>
          <a:p>
            <a:pPr>
              <a:spcBef>
                <a:spcPct val="0"/>
              </a:spcBef>
            </a:pPr>
            <a:r>
              <a:rPr lang="fr-FR" altLang="fr-FR" sz="2400" b="1" dirty="0">
                <a:solidFill>
                  <a:srgbClr val="6600CC"/>
                </a:solidFill>
              </a:rPr>
              <a:t>Annexe 3</a:t>
            </a:r>
            <a:r>
              <a:rPr lang="fr-FR" altLang="fr-FR" sz="2400" b="1" dirty="0">
                <a:solidFill>
                  <a:srgbClr val="7030A0"/>
                </a:solidFill>
              </a:rPr>
              <a:t>. Définitions</a:t>
            </a:r>
          </a:p>
        </p:txBody>
      </p:sp>
      <p:sp>
        <p:nvSpPr>
          <p:cNvPr id="5" name="Rectangle 4">
            <a:extLst>
              <a:ext uri="{FF2B5EF4-FFF2-40B4-BE49-F238E27FC236}">
                <a16:creationId xmlns:a16="http://schemas.microsoft.com/office/drawing/2014/main" id="{E2CE766B-BC82-4DDD-82D6-8F6DF96C775C}"/>
              </a:ext>
            </a:extLst>
          </p:cNvPr>
          <p:cNvSpPr/>
          <p:nvPr/>
        </p:nvSpPr>
        <p:spPr>
          <a:xfrm>
            <a:off x="146651" y="373798"/>
            <a:ext cx="11464065" cy="1477328"/>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Plante envahissante </a:t>
            </a:r>
            <a:r>
              <a:rPr lang="fr-FR" dirty="0">
                <a:solidFill>
                  <a:srgbClr val="7030A0"/>
                </a:solidFill>
                <a:latin typeface="Arial" panose="020B0604020202020204" pitchFamily="34" charset="0"/>
                <a:cs typeface="Arial" panose="020B0604020202020204" pitchFamily="34" charset="0"/>
              </a:rPr>
              <a:t>: espèce (exotique ou locale) à fort pouvoir de colonisation par croissance et/ou reproduction rapide.</a:t>
            </a:r>
          </a:p>
          <a:p>
            <a:pPr marL="285750" indent="-285750" algn="just">
              <a:buFont typeface="Arial" panose="020B0604020202020204" pitchFamily="34" charset="0"/>
              <a:buChar char="•"/>
            </a:pPr>
            <a:r>
              <a:rPr lang="fr-FR" b="1" i="0" u="none" strike="noStrike" dirty="0">
                <a:solidFill>
                  <a:srgbClr val="7030A0"/>
                </a:solidFill>
                <a:effectLst/>
                <a:latin typeface="Arial" panose="020B0604020202020204" pitchFamily="34" charset="0"/>
                <a:hlinkClick r:id="rId2" tooltip="Agriculture biologique"/>
              </a:rPr>
              <a:t>Agriculture biologique</a:t>
            </a:r>
            <a:r>
              <a:rPr lang="fr-FR" b="0" i="0" dirty="0">
                <a:solidFill>
                  <a:srgbClr val="7030A0"/>
                </a:solidFill>
                <a:effectLst/>
                <a:latin typeface="Arial" panose="020B0604020202020204" pitchFamily="34" charset="0"/>
              </a:rPr>
              <a:t> : méthode de production agricole utilisant la lutte biologique, la lutte mécanique mais aussi certaines formes de lutte chimique. La lutte biologique peut être utilisée également par d'autres formes de production agricoles.</a:t>
            </a:r>
          </a:p>
        </p:txBody>
      </p:sp>
      <p:sp>
        <p:nvSpPr>
          <p:cNvPr id="6" name="ZoneTexte 5">
            <a:extLst>
              <a:ext uri="{FF2B5EF4-FFF2-40B4-BE49-F238E27FC236}">
                <a16:creationId xmlns:a16="http://schemas.microsoft.com/office/drawing/2014/main" id="{FF16AA72-2C92-4F24-BB2A-CDFDB12E8DEA}"/>
              </a:ext>
            </a:extLst>
          </p:cNvPr>
          <p:cNvSpPr txBox="1"/>
          <p:nvPr/>
        </p:nvSpPr>
        <p:spPr>
          <a:xfrm>
            <a:off x="5302954" y="5951144"/>
            <a:ext cx="6813742" cy="830997"/>
          </a:xfrm>
          <a:prstGeom prst="rect">
            <a:avLst/>
          </a:prstGeom>
          <a:noFill/>
        </p:spPr>
        <p:txBody>
          <a:bodyPr wrap="square" rtlCol="0">
            <a:spAutoFit/>
          </a:bodyPr>
          <a:lstStyle/>
          <a:p>
            <a:pPr algn="r"/>
            <a:r>
              <a:rPr lang="fr-FR" sz="1200" dirty="0">
                <a:solidFill>
                  <a:srgbClr val="7030A0"/>
                </a:solidFill>
                <a:latin typeface="Arial" panose="020B0604020202020204" pitchFamily="34" charset="0"/>
                <a:cs typeface="Arial" panose="020B0604020202020204" pitchFamily="34" charset="0"/>
              </a:rPr>
              <a:t>Diffusion des pesticides dans l’environnement. Crédits : Greenpeace</a:t>
            </a:r>
          </a:p>
          <a:p>
            <a:pPr algn="r"/>
            <a:r>
              <a:rPr lang="fr-FR" sz="1200" dirty="0">
                <a:solidFill>
                  <a:srgbClr val="7030A0"/>
                </a:solidFill>
                <a:latin typeface="Arial" panose="020B0604020202020204" pitchFamily="34" charset="0"/>
                <a:cs typeface="Arial" panose="020B0604020202020204" pitchFamily="34" charset="0"/>
              </a:rPr>
              <a:t>Source : Tout ce que vous avez toujours voulu savoir sur les pesticides, </a:t>
            </a:r>
            <a:r>
              <a:rPr lang="fr-FR" sz="1200" dirty="0">
                <a:solidFill>
                  <a:srgbClr val="7030A0"/>
                </a:solidFill>
                <a:latin typeface="Arial" panose="020B0604020202020204" pitchFamily="34" charset="0"/>
                <a:cs typeface="Arial" panose="020B0604020202020204" pitchFamily="34" charset="0"/>
                <a:hlinkClick r:id="rId3"/>
              </a:rPr>
              <a:t>https://www.vegactu.com/actualite/tout-ce-que-vous-avez-toujours-voulu-savoir-sur-les-pesticides-21904/</a:t>
            </a:r>
            <a:r>
              <a:rPr lang="fr-FR" sz="1200" dirty="0">
                <a:solidFill>
                  <a:srgbClr val="7030A0"/>
                </a:solidFill>
                <a:latin typeface="Arial" panose="020B0604020202020204" pitchFamily="34" charset="0"/>
                <a:cs typeface="Arial" panose="020B0604020202020204" pitchFamily="34" charset="0"/>
              </a:rPr>
              <a:t> </a:t>
            </a:r>
          </a:p>
        </p:txBody>
      </p:sp>
      <p:pic>
        <p:nvPicPr>
          <p:cNvPr id="7" name="Image 6">
            <a:extLst>
              <a:ext uri="{FF2B5EF4-FFF2-40B4-BE49-F238E27FC236}">
                <a16:creationId xmlns:a16="http://schemas.microsoft.com/office/drawing/2014/main" id="{AED64736-129E-43CC-AFC1-39B7DF350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741" y="2108499"/>
            <a:ext cx="6473818" cy="3861170"/>
          </a:xfrm>
          <a:prstGeom prst="rect">
            <a:avLst/>
          </a:prstGeom>
        </p:spPr>
      </p:pic>
      <p:sp>
        <p:nvSpPr>
          <p:cNvPr id="8" name="ZoneTexte 7">
            <a:extLst>
              <a:ext uri="{FF2B5EF4-FFF2-40B4-BE49-F238E27FC236}">
                <a16:creationId xmlns:a16="http://schemas.microsoft.com/office/drawing/2014/main" id="{0E0C99C6-0C26-4BA0-B730-F85E4559F19E}"/>
              </a:ext>
            </a:extLst>
          </p:cNvPr>
          <p:cNvSpPr txBox="1"/>
          <p:nvPr/>
        </p:nvSpPr>
        <p:spPr>
          <a:xfrm>
            <a:off x="146651" y="1796161"/>
            <a:ext cx="5512090" cy="4985980"/>
          </a:xfrm>
          <a:prstGeom prst="rect">
            <a:avLst/>
          </a:prstGeom>
          <a:noFill/>
        </p:spPr>
        <p:txBody>
          <a:bodyPr wrap="square" rtlCol="0">
            <a:spAutoFit/>
          </a:bodyPr>
          <a:lstStyle/>
          <a:p>
            <a:pPr marL="285750" indent="-285750" algn="just">
              <a:buFont typeface="Arial" panose="020B0604020202020204" pitchFamily="34" charset="0"/>
              <a:buChar char="•"/>
            </a:pPr>
            <a:r>
              <a:rPr lang="fr-FR" altLang="fr-FR" sz="1700" b="1" dirty="0">
                <a:solidFill>
                  <a:srgbClr val="7030A0"/>
                </a:solidFill>
              </a:rPr>
              <a:t>Biopesticides : </a:t>
            </a:r>
            <a:r>
              <a:rPr lang="fr-FR" altLang="fr-FR" sz="1700" dirty="0">
                <a:solidFill>
                  <a:srgbClr val="7030A0"/>
                </a:solidFill>
              </a:rPr>
              <a:t>produits réalisés à partir de souches de champignons, de virus et de bactéries ou d’extraits de plantes.</a:t>
            </a:r>
          </a:p>
          <a:p>
            <a:pPr marL="285750" indent="-285750" algn="just">
              <a:buFont typeface="Arial" panose="020B0604020202020204" pitchFamily="34" charset="0"/>
              <a:buChar char="•"/>
            </a:pPr>
            <a:r>
              <a:rPr lang="fr-FR" sz="1700" b="1" dirty="0">
                <a:solidFill>
                  <a:srgbClr val="7030A0"/>
                </a:solidFill>
                <a:cs typeface="Arial" panose="020B0604020202020204" pitchFamily="34" charset="0"/>
              </a:rPr>
              <a:t>Lutte intégrée </a:t>
            </a:r>
            <a:r>
              <a:rPr lang="fr-FR" sz="1700" dirty="0">
                <a:solidFill>
                  <a:srgbClr val="7030A0"/>
                </a:solidFill>
                <a:cs typeface="Arial" panose="020B0604020202020204" pitchFamily="34" charset="0"/>
              </a:rPr>
              <a:t>: méthode de protection phytosanitaire contre les </a:t>
            </a:r>
            <a:r>
              <a:rPr lang="fr-FR" sz="1700" dirty="0">
                <a:solidFill>
                  <a:srgbClr val="7030A0"/>
                </a:solidFill>
                <a:cs typeface="Arial" panose="020B0604020202020204" pitchFamily="34" charset="0"/>
                <a:hlinkClick r:id="rId5" tooltip="Insecte"/>
              </a:rPr>
              <a:t>insectes</a:t>
            </a:r>
            <a:r>
              <a:rPr lang="fr-FR" sz="1700" dirty="0">
                <a:solidFill>
                  <a:srgbClr val="7030A0"/>
                </a:solidFill>
                <a:cs typeface="Arial" panose="020B0604020202020204" pitchFamily="34" charset="0"/>
              </a:rPr>
              <a:t> indésirables. </a:t>
            </a:r>
          </a:p>
          <a:p>
            <a:pPr marL="285750" indent="-285750" algn="just">
              <a:buFont typeface="Arial" panose="020B0604020202020204" pitchFamily="34" charset="0"/>
              <a:buChar char="•"/>
            </a:pPr>
            <a:r>
              <a:rPr lang="fr-FR" sz="1700" dirty="0">
                <a:solidFill>
                  <a:srgbClr val="7030A0"/>
                </a:solidFill>
                <a:cs typeface="Arial" panose="020B0604020202020204" pitchFamily="34" charset="0"/>
              </a:rPr>
              <a:t>Elle consiste à suivre l'évolution des </a:t>
            </a:r>
            <a:r>
              <a:rPr lang="fr-FR" sz="1700" dirty="0">
                <a:solidFill>
                  <a:srgbClr val="7030A0"/>
                </a:solidFill>
                <a:cs typeface="Arial" panose="020B0604020202020204" pitchFamily="34" charset="0"/>
                <a:hlinkClick r:id="rId6" tooltip="Nuisible"/>
              </a:rPr>
              <a:t>nuisibles</a:t>
            </a:r>
            <a:r>
              <a:rPr lang="fr-FR" sz="1700" dirty="0">
                <a:solidFill>
                  <a:srgbClr val="7030A0"/>
                </a:solidFill>
                <a:cs typeface="Arial" panose="020B0604020202020204" pitchFamily="34" charset="0"/>
              </a:rPr>
              <a:t> et de leurs prédateurs naturels, de décider d'un seuil d'action et de choisir parmi tous les moyens d'intervention disponibles (façons culturales, équilibres nutritifs, ennemis naturels et, en cas de nécessité, de produits chimiques), ceux qui s'avèrent les mieux adaptés sur le plan économique, écologique et toxicologique.</a:t>
            </a:r>
          </a:p>
          <a:p>
            <a:pPr marL="285750" indent="-285750" algn="just">
              <a:buFont typeface="Arial" panose="020B0604020202020204" pitchFamily="34" charset="0"/>
              <a:buChar char="•"/>
            </a:pPr>
            <a:r>
              <a:rPr lang="fr-FR" sz="1700" b="1" dirty="0">
                <a:solidFill>
                  <a:srgbClr val="7030A0"/>
                </a:solidFill>
              </a:rPr>
              <a:t>Lutte biologique </a:t>
            </a:r>
            <a:r>
              <a:rPr lang="fr-FR" sz="1700" dirty="0">
                <a:solidFill>
                  <a:srgbClr val="7030A0"/>
                </a:solidFill>
              </a:rPr>
              <a:t>: méthode de </a:t>
            </a:r>
            <a:r>
              <a:rPr lang="fr-FR" sz="1700" b="1" dirty="0">
                <a:solidFill>
                  <a:srgbClr val="7030A0"/>
                </a:solidFill>
              </a:rPr>
              <a:t>lutte</a:t>
            </a:r>
            <a:r>
              <a:rPr lang="fr-FR" sz="1700" dirty="0">
                <a:solidFill>
                  <a:srgbClr val="7030A0"/>
                </a:solidFill>
              </a:rPr>
              <a:t> contre les nuisibles tels que les ravageurs des cultures (insectes, acariens, nématodes, etc.), les maladies (fongiques, bactériennes, virales, etc.), ou les mauvaises herbes (plantes adventices) au moyen d'organismes vivants antagonistes, appelés </a:t>
            </a:r>
            <a:r>
              <a:rPr lang="fr-FR" sz="1700" b="1" dirty="0">
                <a:solidFill>
                  <a:srgbClr val="7030A0"/>
                </a:solidFill>
              </a:rPr>
              <a:t>agents de</a:t>
            </a:r>
            <a:r>
              <a:rPr lang="fr-FR" sz="1700" dirty="0">
                <a:solidFill>
                  <a:srgbClr val="7030A0"/>
                </a:solidFill>
              </a:rPr>
              <a:t> </a:t>
            </a:r>
            <a:r>
              <a:rPr lang="fr-FR" sz="1700" b="1" dirty="0">
                <a:solidFill>
                  <a:srgbClr val="7030A0"/>
                </a:solidFill>
              </a:rPr>
              <a:t>lutte biologique</a:t>
            </a:r>
            <a:r>
              <a:rPr lang="fr-FR" sz="1700" dirty="0">
                <a:solidFill>
                  <a:srgbClr val="7030A0"/>
                </a:solidFill>
              </a:rPr>
              <a:t>. Voir </a:t>
            </a:r>
            <a:r>
              <a:rPr lang="fr-FR" sz="1700" b="1" dirty="0">
                <a:solidFill>
                  <a:srgbClr val="7030A0"/>
                </a:solidFill>
              </a:rPr>
              <a:t>auxiliaire(s)</a:t>
            </a:r>
            <a:r>
              <a:rPr lang="fr-FR" sz="1700" dirty="0">
                <a:solidFill>
                  <a:srgbClr val="7030A0"/>
                </a:solidFill>
              </a:rPr>
              <a:t>. </a:t>
            </a:r>
          </a:p>
          <a:p>
            <a:pPr algn="just"/>
            <a:r>
              <a:rPr lang="fr-FR" sz="1200" dirty="0">
                <a:solidFill>
                  <a:srgbClr val="7030A0"/>
                </a:solidFill>
              </a:rPr>
              <a:t>Source : </a:t>
            </a:r>
            <a:r>
              <a:rPr lang="fr-FR" sz="1200" dirty="0">
                <a:solidFill>
                  <a:srgbClr val="7030A0"/>
                </a:solidFill>
                <a:hlinkClick r:id="rId7"/>
              </a:rPr>
              <a:t>https://fr.wikipedia.org/wiki/Lutte_biologique</a:t>
            </a:r>
            <a:r>
              <a:rPr lang="fr-FR" sz="1200" dirty="0">
                <a:solidFill>
                  <a:srgbClr val="7030A0"/>
                </a:solidFill>
              </a:rPr>
              <a:t> </a:t>
            </a:r>
            <a:endParaRPr lang="fr-FR" sz="1700" dirty="0">
              <a:solidFill>
                <a:srgbClr val="7030A0"/>
              </a:solidFill>
              <a:cs typeface="Arial" panose="020B0604020202020204" pitchFamily="34" charset="0"/>
            </a:endParaRPr>
          </a:p>
        </p:txBody>
      </p:sp>
    </p:spTree>
    <p:extLst>
      <p:ext uri="{BB962C8B-B14F-4D97-AF65-F5344CB8AC3E}">
        <p14:creationId xmlns:p14="http://schemas.microsoft.com/office/powerpoint/2010/main" val="30776873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F433991-51AB-4400-BB2C-71F9D3E69348}"/>
              </a:ext>
            </a:extLst>
          </p:cNvPr>
          <p:cNvSpPr>
            <a:spLocks noGrp="1"/>
          </p:cNvSpPr>
          <p:nvPr>
            <p:ph type="ftr" sz="quarter" idx="11"/>
          </p:nvPr>
        </p:nvSpPr>
        <p:spPr>
          <a:xfrm>
            <a:off x="7390504" y="182191"/>
            <a:ext cx="2484118" cy="258874"/>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6C7E5A51-FADD-4191-842B-664FD918C4C0}"/>
              </a:ext>
            </a:extLst>
          </p:cNvPr>
          <p:cNvSpPr>
            <a:spLocks noGrp="1"/>
          </p:cNvSpPr>
          <p:nvPr>
            <p:ph type="sldNum" sz="quarter" idx="12"/>
          </p:nvPr>
        </p:nvSpPr>
        <p:spPr>
          <a:xfrm>
            <a:off x="11295528" y="182191"/>
            <a:ext cx="606911" cy="461665"/>
          </a:xfrm>
        </p:spPr>
        <p:txBody>
          <a:bodyPr/>
          <a:lstStyle/>
          <a:p>
            <a:fld id="{35EDA842-B766-4C63-B8B3-538762B3ED5C}" type="slidenum">
              <a:rPr lang="fr-FR" smtClean="0"/>
              <a:t>91</a:t>
            </a:fld>
            <a:endParaRPr lang="fr-FR" dirty="0"/>
          </a:p>
        </p:txBody>
      </p:sp>
      <p:sp>
        <p:nvSpPr>
          <p:cNvPr id="4" name="Rectangle 3">
            <a:extLst>
              <a:ext uri="{FF2B5EF4-FFF2-40B4-BE49-F238E27FC236}">
                <a16:creationId xmlns:a16="http://schemas.microsoft.com/office/drawing/2014/main" id="{AD9E62B9-EB1A-438F-934E-68A03947B83B}"/>
              </a:ext>
            </a:extLst>
          </p:cNvPr>
          <p:cNvSpPr/>
          <p:nvPr/>
        </p:nvSpPr>
        <p:spPr>
          <a:xfrm>
            <a:off x="69026" y="117645"/>
            <a:ext cx="2912977" cy="461665"/>
          </a:xfrm>
          <a:prstGeom prst="rect">
            <a:avLst/>
          </a:prstGeom>
        </p:spPr>
        <p:txBody>
          <a:bodyPr wrap="none">
            <a:spAutoFit/>
          </a:bodyPr>
          <a:lstStyle/>
          <a:p>
            <a:pPr>
              <a:spcBef>
                <a:spcPct val="0"/>
              </a:spcBef>
            </a:pPr>
            <a:r>
              <a:rPr lang="fr-FR" altLang="fr-FR" sz="2400" b="1" dirty="0">
                <a:solidFill>
                  <a:srgbClr val="6600CC"/>
                </a:solidFill>
              </a:rPr>
              <a:t>Annexe 3</a:t>
            </a:r>
            <a:r>
              <a:rPr lang="fr-FR" altLang="fr-FR" sz="2400" b="1" dirty="0">
                <a:solidFill>
                  <a:srgbClr val="7030A0"/>
                </a:solidFill>
              </a:rPr>
              <a:t>. Définitions</a:t>
            </a:r>
          </a:p>
        </p:txBody>
      </p:sp>
      <p:sp>
        <p:nvSpPr>
          <p:cNvPr id="5" name="ZoneTexte 4">
            <a:extLst>
              <a:ext uri="{FF2B5EF4-FFF2-40B4-BE49-F238E27FC236}">
                <a16:creationId xmlns:a16="http://schemas.microsoft.com/office/drawing/2014/main" id="{524EDFBC-4E2D-452B-AE64-5F02E1D9E4F4}"/>
              </a:ext>
            </a:extLst>
          </p:cNvPr>
          <p:cNvSpPr txBox="1"/>
          <p:nvPr/>
        </p:nvSpPr>
        <p:spPr>
          <a:xfrm>
            <a:off x="69026" y="542460"/>
            <a:ext cx="12011811" cy="6263253"/>
          </a:xfrm>
          <a:prstGeom prst="rect">
            <a:avLst/>
          </a:prstGeom>
          <a:noFill/>
        </p:spPr>
        <p:txBody>
          <a:bodyPr wrap="square" rtlCol="0">
            <a:spAutoFit/>
          </a:bodyPr>
          <a:lstStyle/>
          <a:p>
            <a:pPr marL="285750" indent="-285750">
              <a:buFont typeface="Arial" panose="020B0604020202020204" pitchFamily="34" charset="0"/>
              <a:buChar char="•"/>
            </a:pPr>
            <a:r>
              <a:rPr lang="fr-FR" sz="1700" b="1" dirty="0">
                <a:solidFill>
                  <a:srgbClr val="7030A0"/>
                </a:solidFill>
              </a:rPr>
              <a:t>Compagnonnage (botanique)</a:t>
            </a:r>
            <a:r>
              <a:rPr lang="fr-FR" sz="1700" b="1" dirty="0">
                <a:solidFill>
                  <a:srgbClr val="7030A0"/>
                </a:solidFill>
                <a:latin typeface="Arial" panose="020B0604020202020204" pitchFamily="34" charset="0"/>
                <a:cs typeface="Arial" panose="020B0604020202020204" pitchFamily="34" charset="0"/>
              </a:rPr>
              <a:t> : </a:t>
            </a:r>
            <a:r>
              <a:rPr lang="fr-FR" sz="1700" dirty="0">
                <a:solidFill>
                  <a:srgbClr val="7030A0"/>
                </a:solidFill>
              </a:rPr>
              <a:t>En </a:t>
            </a:r>
            <a:r>
              <a:rPr lang="fr-FR" sz="1700" dirty="0">
                <a:solidFill>
                  <a:srgbClr val="7030A0"/>
                </a:solidFill>
                <a:hlinkClick r:id="rId2" tooltip="Botanique"/>
              </a:rPr>
              <a:t>botanique</a:t>
            </a:r>
            <a:r>
              <a:rPr lang="fr-FR" sz="1700" dirty="0">
                <a:solidFill>
                  <a:srgbClr val="7030A0"/>
                </a:solidFill>
              </a:rPr>
              <a:t>, le </a:t>
            </a:r>
            <a:r>
              <a:rPr lang="fr-FR" sz="1700" b="1" dirty="0">
                <a:solidFill>
                  <a:srgbClr val="7030A0"/>
                </a:solidFill>
              </a:rPr>
              <a:t>compagnonnage</a:t>
            </a:r>
            <a:r>
              <a:rPr lang="fr-FR" sz="1700" dirty="0">
                <a:solidFill>
                  <a:srgbClr val="7030A0"/>
                </a:solidFill>
              </a:rPr>
              <a:t>, appelé aussi culture associée, est une technique d'</a:t>
            </a:r>
            <a:r>
              <a:rPr lang="fr-FR" sz="1700" dirty="0">
                <a:solidFill>
                  <a:srgbClr val="7030A0"/>
                </a:solidFill>
                <a:hlinkClick r:id="rId3" tooltip="Horticulture"/>
              </a:rPr>
              <a:t>horticulture</a:t>
            </a:r>
            <a:r>
              <a:rPr lang="fr-FR" sz="1700" dirty="0">
                <a:solidFill>
                  <a:srgbClr val="7030A0"/>
                </a:solidFill>
              </a:rPr>
              <a:t> consistant à associer, au sein de mêmes cultures, des plantes compagnes l'une de l'autre. Ces plantes peuvent s'échanger divers services (</a:t>
            </a:r>
            <a:r>
              <a:rPr lang="fr-FR" sz="1700" dirty="0">
                <a:solidFill>
                  <a:srgbClr val="7030A0"/>
                </a:solidFill>
                <a:hlinkClick r:id="rId4" tooltip="Fertilisation"/>
              </a:rPr>
              <a:t>fertilisation</a:t>
            </a:r>
            <a:r>
              <a:rPr lang="fr-FR" sz="1700" dirty="0">
                <a:solidFill>
                  <a:srgbClr val="7030A0"/>
                </a:solidFill>
              </a:rPr>
              <a:t>, action répulsive ou toxique sur des </a:t>
            </a:r>
            <a:r>
              <a:rPr lang="fr-FR" sz="1700" dirty="0">
                <a:solidFill>
                  <a:srgbClr val="7030A0"/>
                </a:solidFill>
                <a:hlinkClick r:id="rId5" tooltip="Insecte"/>
              </a:rPr>
              <a:t>insectes</a:t>
            </a:r>
            <a:r>
              <a:rPr lang="fr-FR" sz="1700" dirty="0">
                <a:solidFill>
                  <a:srgbClr val="7030A0"/>
                </a:solidFill>
              </a:rPr>
              <a:t> spécifiques et/ou des </a:t>
            </a:r>
            <a:r>
              <a:rPr lang="fr-FR" sz="1700" dirty="0">
                <a:solidFill>
                  <a:srgbClr val="7030A0"/>
                </a:solidFill>
                <a:hlinkClick r:id="rId6" tooltip="Adventice"/>
              </a:rPr>
              <a:t>mauvaises herbes</a:t>
            </a:r>
            <a:r>
              <a:rPr lang="fr-FR" sz="1700" dirty="0">
                <a:solidFill>
                  <a:srgbClr val="7030A0"/>
                </a:solidFill>
              </a:rPr>
              <a:t>). Ces interactions s'appellent l'</a:t>
            </a:r>
            <a:r>
              <a:rPr lang="fr-FR" sz="1700" dirty="0">
                <a:solidFill>
                  <a:srgbClr val="7030A0"/>
                </a:solidFill>
                <a:hlinkClick r:id="rId7" tooltip="Allélopathie"/>
              </a:rPr>
              <a:t>allélopathie</a:t>
            </a:r>
            <a:r>
              <a:rPr lang="fr-FR" sz="1700" dirty="0">
                <a:solidFill>
                  <a:srgbClr val="7030A0"/>
                </a:solidFill>
              </a:rPr>
              <a:t>. Par extension, dans un </a:t>
            </a:r>
            <a:r>
              <a:rPr lang="fr-FR" sz="1700" dirty="0">
                <a:solidFill>
                  <a:srgbClr val="7030A0"/>
                </a:solidFill>
                <a:hlinkClick r:id="rId8" tooltip="Jardin potager"/>
              </a:rPr>
              <a:t>jardin potager</a:t>
            </a:r>
            <a:r>
              <a:rPr lang="fr-FR" sz="1700" dirty="0">
                <a:solidFill>
                  <a:srgbClr val="7030A0"/>
                </a:solidFill>
              </a:rPr>
              <a:t>, on veille à ne pas cultiver côte à côte des plantes du même genre (</a:t>
            </a:r>
            <a:r>
              <a:rPr lang="fr-FR" sz="1700" dirty="0">
                <a:solidFill>
                  <a:srgbClr val="7030A0"/>
                </a:solidFill>
                <a:hlinkClick r:id="rId9" tooltip="Pomme de terre"/>
              </a:rPr>
              <a:t>pomme de terre</a:t>
            </a:r>
            <a:r>
              <a:rPr lang="fr-FR" sz="1700" dirty="0">
                <a:solidFill>
                  <a:srgbClr val="7030A0"/>
                </a:solidFill>
              </a:rPr>
              <a:t> et </a:t>
            </a:r>
            <a:r>
              <a:rPr lang="fr-FR" sz="1700" dirty="0">
                <a:solidFill>
                  <a:srgbClr val="7030A0"/>
                </a:solidFill>
                <a:hlinkClick r:id="rId10" tooltip="Aubergine"/>
              </a:rPr>
              <a:t>aubergine</a:t>
            </a:r>
            <a:r>
              <a:rPr lang="fr-FR" sz="1700" dirty="0">
                <a:solidFill>
                  <a:srgbClr val="7030A0"/>
                </a:solidFill>
              </a:rPr>
              <a:t> par exemple) qui risquent de se faire concurrence en recherchant les mêmes éléments dans le sol et en devenant une cible facile pour les mêmes </a:t>
            </a:r>
            <a:r>
              <a:rPr lang="fr-FR" sz="1700" dirty="0">
                <a:solidFill>
                  <a:srgbClr val="7030A0"/>
                </a:solidFill>
                <a:hlinkClick r:id="rId11" tooltip="Maladies cryptogamiques"/>
              </a:rPr>
              <a:t>maladies cryptogamiques</a:t>
            </a:r>
            <a:r>
              <a:rPr lang="fr-FR" sz="1700" dirty="0">
                <a:solidFill>
                  <a:srgbClr val="7030A0"/>
                </a:solidFill>
              </a:rPr>
              <a:t> et </a:t>
            </a:r>
            <a:r>
              <a:rPr lang="fr-FR" sz="1700" dirty="0">
                <a:solidFill>
                  <a:srgbClr val="7030A0"/>
                </a:solidFill>
                <a:hlinkClick r:id="rId12" tooltip="Prédateur"/>
              </a:rPr>
              <a:t>prédateurs</a:t>
            </a:r>
            <a:r>
              <a:rPr lang="fr-FR" sz="1700" dirty="0">
                <a:solidFill>
                  <a:srgbClr val="7030A0"/>
                </a:solidFill>
              </a:rPr>
              <a:t>. Le compagnonnage était pratiqué principalement avant l'invention des </a:t>
            </a:r>
            <a:r>
              <a:rPr lang="fr-FR" sz="1700" dirty="0">
                <a:solidFill>
                  <a:srgbClr val="7030A0"/>
                </a:solidFill>
                <a:hlinkClick r:id="rId13" tooltip="Pesticide"/>
              </a:rPr>
              <a:t>pesticides</a:t>
            </a:r>
            <a:r>
              <a:rPr lang="fr-FR" sz="1700" dirty="0">
                <a:solidFill>
                  <a:srgbClr val="7030A0"/>
                </a:solidFill>
              </a:rPr>
              <a:t> chimiques mais il est à nouveau utilisé depuis quelques années dans le cadre de l'</a:t>
            </a:r>
            <a:r>
              <a:rPr lang="fr-FR" sz="1700" dirty="0">
                <a:solidFill>
                  <a:srgbClr val="7030A0"/>
                </a:solidFill>
                <a:hlinkClick r:id="rId14" tooltip="Agriculture raisonnée"/>
              </a:rPr>
              <a:t>agriculture raisonnée</a:t>
            </a:r>
            <a:r>
              <a:rPr lang="fr-FR" sz="1700" dirty="0">
                <a:solidFill>
                  <a:srgbClr val="7030A0"/>
                </a:solidFill>
              </a:rPr>
              <a:t>, de l'</a:t>
            </a:r>
            <a:r>
              <a:rPr lang="fr-FR" sz="1700" dirty="0">
                <a:solidFill>
                  <a:srgbClr val="7030A0"/>
                </a:solidFill>
                <a:hlinkClick r:id="rId15" tooltip="Agriculture intégrée"/>
              </a:rPr>
              <a:t>agriculture intégrée</a:t>
            </a:r>
            <a:r>
              <a:rPr lang="fr-FR" sz="1700" dirty="0">
                <a:solidFill>
                  <a:srgbClr val="7030A0"/>
                </a:solidFill>
              </a:rPr>
              <a:t>, de l'</a:t>
            </a:r>
            <a:r>
              <a:rPr lang="fr-FR" sz="1700" dirty="0">
                <a:solidFill>
                  <a:srgbClr val="7030A0"/>
                </a:solidFill>
                <a:hlinkClick r:id="rId16" tooltip="Agriculture biologique"/>
              </a:rPr>
              <a:t>agriculture biologique</a:t>
            </a:r>
            <a:r>
              <a:rPr lang="fr-FR" sz="1700" dirty="0">
                <a:solidFill>
                  <a:srgbClr val="7030A0"/>
                </a:solidFill>
              </a:rPr>
              <a:t> et du </a:t>
            </a:r>
            <a:r>
              <a:rPr lang="fr-FR" sz="1700" dirty="0">
                <a:solidFill>
                  <a:srgbClr val="7030A0"/>
                </a:solidFill>
                <a:hlinkClick r:id="rId17" tooltip="Jardinage biologique"/>
              </a:rPr>
              <a:t>jardinage biologique</a:t>
            </a:r>
            <a:r>
              <a:rPr lang="fr-FR" sz="1700" dirty="0">
                <a:solidFill>
                  <a:srgbClr val="7030A0"/>
                </a:solidFill>
              </a:rPr>
              <a:t>.</a:t>
            </a:r>
          </a:p>
          <a:p>
            <a:pPr marL="285750" indent="-285750">
              <a:buFont typeface="Arial" panose="020B0604020202020204" pitchFamily="34" charset="0"/>
              <a:buChar char="•"/>
            </a:pPr>
            <a:r>
              <a:rPr lang="fr-FR" sz="1700" b="1" dirty="0">
                <a:solidFill>
                  <a:srgbClr val="7030A0"/>
                </a:solidFill>
                <a:latin typeface="Arial" panose="020B0604020202020204" pitchFamily="34" charset="0"/>
                <a:cs typeface="Arial" panose="020B0604020202020204" pitchFamily="34" charset="0"/>
              </a:rPr>
              <a:t>Plantes compagnes </a:t>
            </a:r>
            <a:r>
              <a:rPr lang="fr-FR" sz="1700" dirty="0">
                <a:solidFill>
                  <a:srgbClr val="7030A0"/>
                </a:solidFill>
                <a:latin typeface="Arial" panose="020B0604020202020204" pitchFamily="34" charset="0"/>
                <a:cs typeface="Arial" panose="020B0604020202020204" pitchFamily="34" charset="0"/>
              </a:rPr>
              <a:t>: Ce sont des plantes qui se protègent mutuellement des ravageurs (des cultures).</a:t>
            </a:r>
          </a:p>
          <a:p>
            <a:pPr marL="285750" indent="-285750">
              <a:buFont typeface="Arial" panose="020B0604020202020204" pitchFamily="34" charset="0"/>
              <a:buChar char="•"/>
            </a:pPr>
            <a:r>
              <a:rPr lang="fr-FR" sz="1700" b="1" dirty="0">
                <a:solidFill>
                  <a:srgbClr val="7030A0"/>
                </a:solidFill>
                <a:latin typeface="Arial" panose="020B0604020202020204" pitchFamily="34" charset="0"/>
                <a:cs typeface="Arial" panose="020B0604020202020204" pitchFamily="34" charset="0"/>
              </a:rPr>
              <a:t>Insecte auxiliaire </a:t>
            </a:r>
            <a:r>
              <a:rPr lang="fr-FR" sz="1700" dirty="0">
                <a:solidFill>
                  <a:srgbClr val="7030A0"/>
                </a:solidFill>
                <a:latin typeface="Arial" panose="020B0604020202020204" pitchFamily="34" charset="0"/>
                <a:cs typeface="Arial" panose="020B0604020202020204" pitchFamily="34" charset="0"/>
              </a:rPr>
              <a:t>: </a:t>
            </a:r>
            <a:r>
              <a:rPr lang="fr-FR" sz="1700" dirty="0">
                <a:solidFill>
                  <a:srgbClr val="7030A0"/>
                </a:solidFill>
              </a:rPr>
              <a:t>Il s'agit souvent d'animaux consommant les ennemis des cultures (</a:t>
            </a:r>
            <a:r>
              <a:rPr lang="fr-FR" sz="1700" b="1" dirty="0">
                <a:solidFill>
                  <a:srgbClr val="7030A0"/>
                </a:solidFill>
              </a:rPr>
              <a:t>insectes</a:t>
            </a:r>
            <a:r>
              <a:rPr lang="fr-FR" sz="1700" dirty="0">
                <a:solidFill>
                  <a:srgbClr val="7030A0"/>
                </a:solidFill>
              </a:rPr>
              <a:t> comme les coccinelles, les carabes, des araignées, des vers, certains oiseaux, des chauves-souris...) ; mais on trouve aussi des parasites ou des micro-organismes (bactéries, champignons, ..) provoquant des maladies au sein des populations de ravageurs. Ces auxiliaires peuvent être lâchés au sein de la culture et cette technique, couramment désignée par l’expression « </a:t>
            </a:r>
            <a:r>
              <a:rPr lang="fr-FR" sz="1700" b="1" dirty="0">
                <a:solidFill>
                  <a:srgbClr val="7030A0"/>
                </a:solidFill>
              </a:rPr>
              <a:t>lutte biologique</a:t>
            </a:r>
            <a:r>
              <a:rPr lang="fr-FR" sz="1700" dirty="0">
                <a:solidFill>
                  <a:srgbClr val="7030A0"/>
                </a:solidFill>
              </a:rPr>
              <a:t> » est déjà utilisée avec succès dans de nombreuses filières.  </a:t>
            </a:r>
            <a:r>
              <a:rPr lang="fr-FR" sz="1200" dirty="0">
                <a:solidFill>
                  <a:srgbClr val="7030A0"/>
                </a:solidFill>
              </a:rPr>
              <a:t>Source : </a:t>
            </a:r>
            <a:r>
              <a:rPr lang="fr-FR" sz="1200" dirty="0">
                <a:solidFill>
                  <a:srgbClr val="7030A0"/>
                </a:solidFill>
                <a:hlinkClick r:id="rId18"/>
              </a:rPr>
              <a:t>http://agriculture.gouv.fr/quest-ce-quun-auxiliaire-de-culture</a:t>
            </a:r>
            <a:r>
              <a:rPr lang="fr-FR" sz="1200" dirty="0">
                <a:solidFill>
                  <a:srgbClr val="7030A0"/>
                </a:solidFill>
              </a:rPr>
              <a:t>   </a:t>
            </a:r>
            <a:r>
              <a:rPr lang="fr-FR" dirty="0">
                <a:solidFill>
                  <a:srgbClr val="7030A0"/>
                </a:solidFill>
              </a:rPr>
              <a:t> </a:t>
            </a:r>
            <a:endParaRPr lang="fr-FR"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Insecte ravageur des cultures</a:t>
            </a:r>
            <a:r>
              <a:rPr lang="fr-FR" dirty="0">
                <a:solidFill>
                  <a:srgbClr val="7030A0"/>
                </a:solidFill>
                <a:latin typeface="Arial" panose="020B0604020202020204" pitchFamily="34" charset="0"/>
                <a:cs typeface="Arial" panose="020B0604020202020204" pitchFamily="34" charset="0"/>
              </a:rPr>
              <a:t> : </a:t>
            </a:r>
            <a:r>
              <a:rPr lang="fr-FR" dirty="0">
                <a:solidFill>
                  <a:srgbClr val="7030A0"/>
                </a:solidFill>
              </a:rPr>
              <a:t>insecte dangereux / nuisible pour les </a:t>
            </a:r>
            <a:r>
              <a:rPr lang="fr-FR" b="1" dirty="0">
                <a:solidFill>
                  <a:srgbClr val="7030A0"/>
                </a:solidFill>
              </a:rPr>
              <a:t>cultures</a:t>
            </a:r>
            <a:r>
              <a:rPr lang="fr-FR" dirty="0">
                <a:solidFill>
                  <a:srgbClr val="7030A0"/>
                </a:solidFill>
              </a:rPr>
              <a:t> agricoles, pour les arbres et la végétation en général. Le « </a:t>
            </a:r>
            <a:r>
              <a:rPr lang="fr-FR" b="1" dirty="0">
                <a:solidFill>
                  <a:srgbClr val="7030A0"/>
                </a:solidFill>
              </a:rPr>
              <a:t>ravageur</a:t>
            </a:r>
            <a:r>
              <a:rPr lang="fr-FR" dirty="0">
                <a:solidFill>
                  <a:srgbClr val="7030A0"/>
                </a:solidFill>
              </a:rPr>
              <a:t> » ne l'est que dans les contextes qui lui sont favorables (absence de prédateur, plante-hôte ou proie immunitairement affaiblie ou sans défense face à un nouvel « agresseur »).</a:t>
            </a:r>
            <a:r>
              <a:rPr lang="fr-FR" sz="1200" dirty="0">
                <a:solidFill>
                  <a:srgbClr val="7030A0"/>
                </a:solidFill>
              </a:rPr>
              <a:t> Source : </a:t>
            </a:r>
            <a:r>
              <a:rPr lang="fr-FR" sz="1200" dirty="0">
                <a:solidFill>
                  <a:srgbClr val="7030A0"/>
                </a:solidFill>
                <a:hlinkClick r:id="rId19"/>
              </a:rPr>
              <a:t>https://fr.wikipedia.org/wiki/Insecte_ravageur</a:t>
            </a:r>
            <a:r>
              <a:rPr lang="fr-FR" sz="1200" dirty="0">
                <a:solidFill>
                  <a:srgbClr val="7030A0"/>
                </a:solidFill>
              </a:rPr>
              <a:t> </a:t>
            </a:r>
            <a:endParaRPr lang="fr-FR" b="1"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Agroécologie</a:t>
            </a:r>
            <a:r>
              <a:rPr lang="fr-FR" dirty="0">
                <a:solidFill>
                  <a:srgbClr val="7030A0"/>
                </a:solidFill>
                <a:latin typeface="Arial" panose="020B0604020202020204" pitchFamily="34" charset="0"/>
                <a:cs typeface="Arial" panose="020B0604020202020204" pitchFamily="34" charset="0"/>
              </a:rPr>
              <a:t> : Agriculture </a:t>
            </a:r>
            <a:r>
              <a:rPr lang="fr-FR" dirty="0">
                <a:solidFill>
                  <a:srgbClr val="7030A0"/>
                </a:solidFill>
              </a:rPr>
              <a:t>visant à promouvoir des systèmes alimentaires viables respectueux des hommes et de leur environnement. ... L'</a:t>
            </a:r>
            <a:r>
              <a:rPr lang="fr-FR" b="1" dirty="0">
                <a:solidFill>
                  <a:srgbClr val="7030A0"/>
                </a:solidFill>
              </a:rPr>
              <a:t>agroécologie </a:t>
            </a:r>
            <a:r>
              <a:rPr lang="fr-FR" dirty="0">
                <a:solidFill>
                  <a:srgbClr val="7030A0"/>
                </a:solidFill>
              </a:rPr>
              <a:t>est une alternative à une agriculture intensive basée sur l'artificialisation des cultures par l'usage d'intrants de synthèse (engrais, pesticides…) et d'énergies fossiles.</a:t>
            </a:r>
            <a:r>
              <a:rPr lang="fr-FR" sz="1200" dirty="0">
                <a:solidFill>
                  <a:srgbClr val="7030A0"/>
                </a:solidFill>
              </a:rPr>
              <a:t> Source : </a:t>
            </a:r>
            <a:r>
              <a:rPr lang="fr-FR" sz="1200" dirty="0">
                <a:solidFill>
                  <a:srgbClr val="7030A0"/>
                </a:solidFill>
                <a:hlinkClick r:id="rId20"/>
              </a:rPr>
              <a:t>http://dicoagroecologie.fr/encyclopedie/agroecologie/</a:t>
            </a:r>
            <a:r>
              <a:rPr lang="fr-FR" sz="1200" dirty="0">
                <a:solidFill>
                  <a:srgbClr val="7030A0"/>
                </a:solidFill>
              </a:rPr>
              <a:t> </a:t>
            </a:r>
          </a:p>
          <a:p>
            <a:pPr marL="285750" indent="-285750">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Intrant</a:t>
            </a:r>
            <a:r>
              <a:rPr lang="fr-FR" dirty="0">
                <a:solidFill>
                  <a:srgbClr val="7030A0"/>
                </a:solidFill>
                <a:latin typeface="Arial" panose="020B0604020202020204" pitchFamily="34" charset="0"/>
                <a:cs typeface="Arial" panose="020B0604020202020204" pitchFamily="34" charset="0"/>
              </a:rPr>
              <a:t> : </a:t>
            </a:r>
            <a:r>
              <a:rPr lang="fr-FR" dirty="0">
                <a:solidFill>
                  <a:srgbClr val="7030A0"/>
                </a:solidFill>
              </a:rPr>
              <a:t>En agriculture, on appelle « </a:t>
            </a:r>
            <a:r>
              <a:rPr lang="fr-FR" b="1" dirty="0">
                <a:solidFill>
                  <a:srgbClr val="7030A0"/>
                </a:solidFill>
              </a:rPr>
              <a:t>intrants</a:t>
            </a:r>
            <a:r>
              <a:rPr lang="fr-FR" dirty="0">
                <a:solidFill>
                  <a:srgbClr val="7030A0"/>
                </a:solidFill>
              </a:rPr>
              <a:t> » les différents produits apportés aux terres et aux cultures, qui ne proviennent ni de l'exploitation agricole, ni de sa proximité. Les </a:t>
            </a:r>
            <a:r>
              <a:rPr lang="fr-FR" b="1" dirty="0">
                <a:solidFill>
                  <a:srgbClr val="7030A0"/>
                </a:solidFill>
              </a:rPr>
              <a:t>intrants</a:t>
            </a:r>
            <a:r>
              <a:rPr lang="fr-FR" dirty="0">
                <a:solidFill>
                  <a:srgbClr val="7030A0"/>
                </a:solidFill>
              </a:rPr>
              <a:t> ne sont pas naturellement présents dans le sol, ils y sont rajoutés pour améliorer le rendement des cultures.</a:t>
            </a:r>
            <a:r>
              <a:rPr lang="fr-FR" sz="1200" dirty="0">
                <a:solidFill>
                  <a:srgbClr val="7030A0"/>
                </a:solidFill>
              </a:rPr>
              <a:t> Source : </a:t>
            </a:r>
            <a:r>
              <a:rPr lang="fr-FR" sz="1200" dirty="0">
                <a:solidFill>
                  <a:srgbClr val="7030A0"/>
                </a:solidFill>
                <a:hlinkClick r:id="rId21"/>
              </a:rPr>
              <a:t>https://www.agriculture-nouvelle.fr/qu-est-ce-qu-un-intrant/</a:t>
            </a:r>
            <a:r>
              <a:rPr lang="fr-FR" sz="1200" dirty="0">
                <a:solidFill>
                  <a:srgbClr val="7030A0"/>
                </a:solidFill>
              </a:rPr>
              <a:t> </a:t>
            </a:r>
            <a:endParaRPr lang="fr-FR"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1309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1575AC-2A77-4084-9B8C-97B395C290D6}"/>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0E4CD27-507D-46F1-AC67-63C7688D43E5}"/>
              </a:ext>
            </a:extLst>
          </p:cNvPr>
          <p:cNvSpPr>
            <a:spLocks noGrp="1"/>
          </p:cNvSpPr>
          <p:nvPr>
            <p:ph type="sldNum" sz="quarter" idx="12"/>
          </p:nvPr>
        </p:nvSpPr>
        <p:spPr/>
        <p:txBody>
          <a:bodyPr/>
          <a:lstStyle/>
          <a:p>
            <a:fld id="{35EDA842-B766-4C63-B8B3-538762B3ED5C}" type="slidenum">
              <a:rPr lang="fr-FR" smtClean="0"/>
              <a:t>92</a:t>
            </a:fld>
            <a:endParaRPr lang="fr-FR"/>
          </a:p>
        </p:txBody>
      </p:sp>
      <p:sp>
        <p:nvSpPr>
          <p:cNvPr id="4" name="Rectangle 3">
            <a:extLst>
              <a:ext uri="{FF2B5EF4-FFF2-40B4-BE49-F238E27FC236}">
                <a16:creationId xmlns:a16="http://schemas.microsoft.com/office/drawing/2014/main" id="{FBC7BE9C-EF43-4DBE-A0DA-A7D0F502B396}"/>
              </a:ext>
            </a:extLst>
          </p:cNvPr>
          <p:cNvSpPr/>
          <p:nvPr/>
        </p:nvSpPr>
        <p:spPr>
          <a:xfrm>
            <a:off x="305721" y="182191"/>
            <a:ext cx="4452694" cy="461665"/>
          </a:xfrm>
          <a:prstGeom prst="rect">
            <a:avLst/>
          </a:prstGeom>
        </p:spPr>
        <p:txBody>
          <a:bodyPr wrap="none">
            <a:spAutoFit/>
          </a:bodyPr>
          <a:lstStyle/>
          <a:p>
            <a:pPr>
              <a:spcBef>
                <a:spcPct val="0"/>
              </a:spcBef>
            </a:pPr>
            <a:r>
              <a:rPr lang="fr-FR" altLang="fr-FR" sz="2400" b="1" dirty="0">
                <a:solidFill>
                  <a:srgbClr val="6600CC"/>
                </a:solidFill>
              </a:rPr>
              <a:t>Annexe 4</a:t>
            </a:r>
            <a:r>
              <a:rPr lang="fr-FR" altLang="fr-FR" sz="2400" b="1" dirty="0">
                <a:solidFill>
                  <a:srgbClr val="7030A0"/>
                </a:solidFill>
              </a:rPr>
              <a:t>. Acteurs de la filière bio</a:t>
            </a:r>
          </a:p>
        </p:txBody>
      </p:sp>
      <p:sp>
        <p:nvSpPr>
          <p:cNvPr id="5" name="ZoneTexte 4">
            <a:extLst>
              <a:ext uri="{FF2B5EF4-FFF2-40B4-BE49-F238E27FC236}">
                <a16:creationId xmlns:a16="http://schemas.microsoft.com/office/drawing/2014/main" id="{130EF0CF-AC38-4741-BC2C-A8C0FC0B068A}"/>
              </a:ext>
            </a:extLst>
          </p:cNvPr>
          <p:cNvSpPr txBox="1"/>
          <p:nvPr/>
        </p:nvSpPr>
        <p:spPr>
          <a:xfrm>
            <a:off x="182880" y="643856"/>
            <a:ext cx="11736593" cy="5909310"/>
          </a:xfrm>
          <a:prstGeom prst="rect">
            <a:avLst/>
          </a:prstGeom>
          <a:noFill/>
        </p:spPr>
        <p:txBody>
          <a:bodyPr wrap="square" rtlCol="0">
            <a:spAutoFit/>
          </a:bodyPr>
          <a:lstStyle/>
          <a:p>
            <a:pPr marL="285750" indent="-285750">
              <a:buFont typeface="Arial" panose="020B0604020202020204" pitchFamily="34" charset="0"/>
              <a:buChar char="•"/>
            </a:pPr>
            <a:r>
              <a:rPr lang="fr-FR" b="1" dirty="0"/>
              <a:t>FNAB</a:t>
            </a:r>
            <a:r>
              <a:rPr lang="fr-FR" dirty="0"/>
              <a:t> (Fédération Nationale d'Agriculture Biologique des régions de France), créée en 1978, représentation des agriculteurs bio et développement de l'AB. Elle fédère les GRAB et les GAB, 40 Rue de Malte, 75011 Paris, Tel: 01 43 38 38 69, Site : </a:t>
            </a:r>
            <a:r>
              <a:rPr lang="fr-FR" dirty="0">
                <a:hlinkClick r:id="rId2"/>
              </a:rPr>
              <a:t>http://www.fnab.org/</a:t>
            </a:r>
            <a:r>
              <a:rPr lang="fr-FR" dirty="0"/>
              <a:t> </a:t>
            </a:r>
          </a:p>
          <a:p>
            <a:pPr marL="285750" indent="-285750">
              <a:buFont typeface="Arial" panose="020B0604020202020204" pitchFamily="34" charset="0"/>
              <a:buChar char="•"/>
            </a:pPr>
            <a:r>
              <a:rPr lang="fr-FR" b="1" dirty="0" err="1"/>
              <a:t>Synabio</a:t>
            </a:r>
            <a:r>
              <a:rPr lang="fr-FR" b="1" dirty="0"/>
              <a:t>,</a:t>
            </a:r>
            <a:r>
              <a:rPr lang="fr-FR" dirty="0"/>
              <a:t> Syndicat Réseau Entreprises BIO Agroalimentaires, GIP (pouvoirs publics et structures professionnelles) : développement, promotion, structuration de l'AB en France, 16 Rue Montbrun, 75014 Paris, Téléphone : 01 48 04 01 49, </a:t>
            </a:r>
            <a:r>
              <a:rPr lang="fr-FR" dirty="0">
                <a:hlinkClick r:id="rId3"/>
              </a:rPr>
              <a:t>https://www.synabio.com</a:t>
            </a:r>
            <a:r>
              <a:rPr lang="fr-FR" dirty="0"/>
              <a:t> </a:t>
            </a:r>
          </a:p>
          <a:p>
            <a:pPr marL="285750" indent="-285750">
              <a:buFont typeface="Arial" panose="020B0604020202020204" pitchFamily="34" charset="0"/>
              <a:buChar char="•"/>
            </a:pPr>
            <a:r>
              <a:rPr lang="fr-FR" b="1" dirty="0" err="1"/>
              <a:t>Synadis</a:t>
            </a:r>
            <a:r>
              <a:rPr lang="fr-FR" dirty="0"/>
              <a:t>, Syndicat national des distributeurs spécialisés en produits bio et diététiques, 14 Terrasse Bellini, 92807 Puteaux, Téléphone : 09 66 85 35 26, email: </a:t>
            </a:r>
            <a:r>
              <a:rPr lang="fr-FR" dirty="0">
                <a:hlinkClick r:id="rId4"/>
              </a:rPr>
              <a:t>contact@synadisbio.com</a:t>
            </a:r>
            <a:r>
              <a:rPr lang="fr-FR" dirty="0"/>
              <a:t>, </a:t>
            </a:r>
            <a:r>
              <a:rPr lang="fr-FR" dirty="0">
                <a:hlinkClick r:id="rId5"/>
              </a:rPr>
              <a:t>http://synadisbio.com/</a:t>
            </a:r>
            <a:r>
              <a:rPr lang="fr-FR" dirty="0"/>
              <a:t> </a:t>
            </a:r>
          </a:p>
          <a:p>
            <a:pPr marL="285750" indent="-285750">
              <a:buFont typeface="Arial" panose="020B0604020202020204" pitchFamily="34" charset="0"/>
              <a:buChar char="•"/>
            </a:pPr>
            <a:r>
              <a:rPr lang="fr-FR" b="1" dirty="0" err="1"/>
              <a:t>ABioDoc</a:t>
            </a:r>
            <a:r>
              <a:rPr lang="fr-FR" dirty="0"/>
              <a:t>, Centre National de Ressources en Agriculture Biologique, </a:t>
            </a:r>
            <a:r>
              <a:rPr lang="fr-FR" dirty="0" err="1"/>
              <a:t>VetAgro</a:t>
            </a:r>
            <a:r>
              <a:rPr lang="fr-FR" dirty="0"/>
              <a:t> Sup - Campus agronomique de Clermont, 89, Avenue de l'Europe - BP 35, 63370 Lempdes (France), TEL : 04 73 98 13 99, FAX : 04 73 98 13 98, Email : </a:t>
            </a:r>
            <a:r>
              <a:rPr lang="fr-FR" dirty="0">
                <a:hlinkClick r:id="rId6"/>
              </a:rPr>
              <a:t>abiodoc@educagri.fr</a:t>
            </a:r>
            <a:r>
              <a:rPr lang="fr-FR" dirty="0"/>
              <a:t>, Site Internet : </a:t>
            </a:r>
            <a:r>
              <a:rPr lang="fr-FR" dirty="0">
                <a:hlinkClick r:id="rId7"/>
              </a:rPr>
              <a:t>http://www.abiodoc.com</a:t>
            </a:r>
            <a:r>
              <a:rPr lang="fr-FR" dirty="0"/>
              <a:t> </a:t>
            </a:r>
          </a:p>
          <a:p>
            <a:pPr marL="285750" indent="-285750">
              <a:buFont typeface="Arial" panose="020B0604020202020204" pitchFamily="34" charset="0"/>
              <a:buChar char="•"/>
            </a:pPr>
            <a:r>
              <a:rPr lang="fr-FR" b="1" dirty="0"/>
              <a:t>Agence BIO</a:t>
            </a:r>
            <a:r>
              <a:rPr lang="fr-FR" dirty="0"/>
              <a:t>, Agence Française pour le Développement et la Promotion de l'agriculture biologique en France, 6 Rue Lavoisier, 93100 Montreuil, Téléphone : 01 48 70 48 30, </a:t>
            </a:r>
            <a:r>
              <a:rPr lang="fr-FR" dirty="0">
                <a:hlinkClick r:id="rId8"/>
              </a:rPr>
              <a:t>http://www.agencebio.org/</a:t>
            </a:r>
            <a:r>
              <a:rPr lang="fr-FR" dirty="0"/>
              <a:t> </a:t>
            </a:r>
          </a:p>
          <a:p>
            <a:pPr marL="285750" indent="-285750">
              <a:buFont typeface="Arial" panose="020B0604020202020204" pitchFamily="34" charset="0"/>
              <a:buChar char="•"/>
            </a:pPr>
            <a:r>
              <a:rPr lang="fr-FR" dirty="0"/>
              <a:t>Agriculture biologique - </a:t>
            </a:r>
            <a:r>
              <a:rPr lang="fr-FR" b="1" dirty="0"/>
              <a:t>Ecocert</a:t>
            </a:r>
            <a:r>
              <a:rPr lang="fr-FR" dirty="0"/>
              <a:t>, </a:t>
            </a:r>
            <a:r>
              <a:rPr lang="fr-FR" dirty="0">
                <a:hlinkClick r:id="rId9"/>
              </a:rPr>
              <a:t>www.ecocert.fr</a:t>
            </a:r>
            <a:r>
              <a:rPr lang="fr-FR" dirty="0"/>
              <a:t> &amp; </a:t>
            </a:r>
            <a:r>
              <a:rPr lang="fr-FR" dirty="0">
                <a:hlinkClick r:id="rId10"/>
              </a:rPr>
              <a:t>www.ecocert.com</a:t>
            </a:r>
            <a:r>
              <a:rPr lang="fr-FR" dirty="0"/>
              <a:t> </a:t>
            </a:r>
          </a:p>
          <a:p>
            <a:pPr marL="285750" indent="-285750">
              <a:buFont typeface="Arial" panose="020B0604020202020204" pitchFamily="34" charset="0"/>
              <a:buChar char="•"/>
            </a:pPr>
            <a:r>
              <a:rPr lang="fr-FR" b="1" dirty="0"/>
              <a:t>ITAB Lab</a:t>
            </a:r>
            <a:r>
              <a:rPr lang="fr-FR" dirty="0"/>
              <a:t>, Institut Technique de l'Agriculture Biologique, Institut technique national dédié à la recherche-expérimentation en AB, association pour la recherche et l'innovation bio, 149, rue de Bercy - 75595 Paris Cedex 12, Tél. : +33 (0)1 40 04 50 64 - Fax : +33 (0)1 40 04 50 66, </a:t>
            </a:r>
            <a:r>
              <a:rPr lang="fr-FR" dirty="0">
                <a:hlinkClick r:id="rId11"/>
              </a:rPr>
              <a:t>http://www.itab.asso.fr/</a:t>
            </a:r>
            <a:r>
              <a:rPr lang="fr-FR" dirty="0"/>
              <a:t> </a:t>
            </a:r>
          </a:p>
          <a:p>
            <a:pPr marL="285750" indent="-285750">
              <a:buFont typeface="Arial" panose="020B0604020202020204" pitchFamily="34" charset="0"/>
              <a:buChar char="•"/>
            </a:pPr>
            <a:r>
              <a:rPr lang="fr-FR" b="1" dirty="0"/>
              <a:t>Semences bio</a:t>
            </a:r>
            <a:r>
              <a:rPr lang="fr-FR" dirty="0"/>
              <a:t>, Site officiel de gestion des variétés disponibles en semences issues de l'agriculture biologique, email : </a:t>
            </a:r>
            <a:r>
              <a:rPr lang="fr-FR" dirty="0">
                <a:hlinkClick r:id="rId12"/>
              </a:rPr>
              <a:t>semencebio@gnis.fr</a:t>
            </a:r>
            <a:r>
              <a:rPr lang="fr-FR" dirty="0"/>
              <a:t>, </a:t>
            </a:r>
            <a:r>
              <a:rPr lang="fr-FR" dirty="0">
                <a:hlinkClick r:id="rId13"/>
              </a:rPr>
              <a:t>http://www.semences-biologiques.org/</a:t>
            </a:r>
            <a:r>
              <a:rPr lang="fr-FR" dirty="0"/>
              <a:t> </a:t>
            </a:r>
          </a:p>
          <a:p>
            <a:pPr marL="285750" indent="-285750">
              <a:buFont typeface="Arial" panose="020B0604020202020204" pitchFamily="34" charset="0"/>
              <a:buChar char="•"/>
            </a:pPr>
            <a:r>
              <a:rPr lang="fr-FR" b="1" dirty="0"/>
              <a:t>Groupement Agriculteurs Biologiques Région Ile de France</a:t>
            </a:r>
            <a:r>
              <a:rPr lang="fr-FR" dirty="0"/>
              <a:t>, 5 Rue de Paris, 77220 Tournan-en-Brie, Téléphone : 01 84 83 01 80</a:t>
            </a:r>
          </a:p>
        </p:txBody>
      </p:sp>
    </p:spTree>
    <p:extLst>
      <p:ext uri="{BB962C8B-B14F-4D97-AF65-F5344CB8AC3E}">
        <p14:creationId xmlns:p14="http://schemas.microsoft.com/office/powerpoint/2010/main" val="17211398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1575AC-2A77-4084-9B8C-97B395C290D6}"/>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0E4CD27-507D-46F1-AC67-63C7688D43E5}"/>
              </a:ext>
            </a:extLst>
          </p:cNvPr>
          <p:cNvSpPr>
            <a:spLocks noGrp="1"/>
          </p:cNvSpPr>
          <p:nvPr>
            <p:ph type="sldNum" sz="quarter" idx="12"/>
          </p:nvPr>
        </p:nvSpPr>
        <p:spPr/>
        <p:txBody>
          <a:bodyPr/>
          <a:lstStyle/>
          <a:p>
            <a:fld id="{35EDA842-B766-4C63-B8B3-538762B3ED5C}" type="slidenum">
              <a:rPr lang="fr-FR" smtClean="0"/>
              <a:t>93</a:t>
            </a:fld>
            <a:endParaRPr lang="fr-FR"/>
          </a:p>
        </p:txBody>
      </p:sp>
      <p:sp>
        <p:nvSpPr>
          <p:cNvPr id="4" name="Rectangle 3">
            <a:extLst>
              <a:ext uri="{FF2B5EF4-FFF2-40B4-BE49-F238E27FC236}">
                <a16:creationId xmlns:a16="http://schemas.microsoft.com/office/drawing/2014/main" id="{FBC7BE9C-EF43-4DBE-A0DA-A7D0F502B396}"/>
              </a:ext>
            </a:extLst>
          </p:cNvPr>
          <p:cNvSpPr/>
          <p:nvPr/>
        </p:nvSpPr>
        <p:spPr>
          <a:xfrm>
            <a:off x="305721" y="182191"/>
            <a:ext cx="4452694" cy="461665"/>
          </a:xfrm>
          <a:prstGeom prst="rect">
            <a:avLst/>
          </a:prstGeom>
        </p:spPr>
        <p:txBody>
          <a:bodyPr wrap="none">
            <a:spAutoFit/>
          </a:bodyPr>
          <a:lstStyle/>
          <a:p>
            <a:pPr>
              <a:spcBef>
                <a:spcPct val="0"/>
              </a:spcBef>
            </a:pPr>
            <a:r>
              <a:rPr lang="fr-FR" altLang="fr-FR" sz="2400" b="1" dirty="0">
                <a:solidFill>
                  <a:srgbClr val="6600CC"/>
                </a:solidFill>
              </a:rPr>
              <a:t>Annexe 4</a:t>
            </a:r>
            <a:r>
              <a:rPr lang="fr-FR" altLang="fr-FR" sz="2400" b="1" dirty="0">
                <a:solidFill>
                  <a:srgbClr val="7030A0"/>
                </a:solidFill>
              </a:rPr>
              <a:t>. Acteurs de la filière bio</a:t>
            </a:r>
          </a:p>
        </p:txBody>
      </p:sp>
      <p:sp>
        <p:nvSpPr>
          <p:cNvPr id="5" name="ZoneTexte 4">
            <a:extLst>
              <a:ext uri="{FF2B5EF4-FFF2-40B4-BE49-F238E27FC236}">
                <a16:creationId xmlns:a16="http://schemas.microsoft.com/office/drawing/2014/main" id="{130EF0CF-AC38-4741-BC2C-A8C0FC0B068A}"/>
              </a:ext>
            </a:extLst>
          </p:cNvPr>
          <p:cNvSpPr txBox="1"/>
          <p:nvPr/>
        </p:nvSpPr>
        <p:spPr>
          <a:xfrm>
            <a:off x="182880" y="643856"/>
            <a:ext cx="11736593" cy="5632311"/>
          </a:xfrm>
          <a:prstGeom prst="rect">
            <a:avLst/>
          </a:prstGeom>
          <a:noFill/>
        </p:spPr>
        <p:txBody>
          <a:bodyPr wrap="square" rtlCol="0">
            <a:spAutoFit/>
          </a:bodyPr>
          <a:lstStyle/>
          <a:p>
            <a:pPr marL="285750" indent="-285750">
              <a:buFont typeface="Arial" panose="020B0604020202020204" pitchFamily="34" charset="0"/>
              <a:buChar char="•"/>
            </a:pPr>
            <a:r>
              <a:rPr lang="fr-FR" b="1" dirty="0"/>
              <a:t>Structures interprofessionnelles d'accompagnement </a:t>
            </a:r>
            <a:r>
              <a:rPr lang="fr-FR" dirty="0"/>
              <a:t>(ex: </a:t>
            </a:r>
            <a:r>
              <a:rPr lang="fr-FR" dirty="0" err="1"/>
              <a:t>Interbio</a:t>
            </a:r>
            <a:r>
              <a:rPr lang="fr-FR" dirty="0"/>
              <a:t> Bretagne) représentées par BRIO et par filières (ex: </a:t>
            </a:r>
            <a:r>
              <a:rPr lang="fr-FR" dirty="0" err="1"/>
              <a:t>Interfelbio</a:t>
            </a:r>
            <a:r>
              <a:rPr lang="fr-FR" dirty="0"/>
              <a:t>).</a:t>
            </a:r>
          </a:p>
          <a:p>
            <a:pPr marL="285750" indent="-285750">
              <a:buFont typeface="Arial" panose="020B0604020202020204" pitchFamily="34" charset="0"/>
              <a:buChar char="•"/>
            </a:pPr>
            <a:r>
              <a:rPr lang="fr-FR" b="1" dirty="0"/>
              <a:t>Interprofessions bio régionales </a:t>
            </a:r>
            <a:r>
              <a:rPr lang="fr-FR" dirty="0"/>
              <a:t>(IBR),</a:t>
            </a:r>
          </a:p>
          <a:p>
            <a:pPr marL="285750" indent="-285750">
              <a:buFont typeface="Arial" panose="020B0604020202020204" pitchFamily="34" charset="0"/>
              <a:buChar char="•"/>
            </a:pPr>
            <a:r>
              <a:rPr lang="fr-FR" b="1" dirty="0"/>
              <a:t>Initiative Bio Bretagne</a:t>
            </a:r>
            <a:r>
              <a:rPr lang="fr-FR" dirty="0"/>
              <a:t>, </a:t>
            </a:r>
            <a:r>
              <a:rPr lang="fr-FR" b="1" dirty="0"/>
              <a:t>IBB</a:t>
            </a:r>
            <a:r>
              <a:rPr lang="fr-FR" dirty="0"/>
              <a:t>,  Immeuble Les Galaxies, 2 Square René Cassin, 35700 Rennes, Téléphone : 02 99 54 03 23, </a:t>
            </a:r>
            <a:r>
              <a:rPr lang="fr-FR" dirty="0">
                <a:hlinkClick r:id="rId2"/>
              </a:rPr>
              <a:t>http://www.bio-bretagne-ibb.fr/</a:t>
            </a:r>
            <a:r>
              <a:rPr lang="fr-FR" dirty="0"/>
              <a:t> </a:t>
            </a:r>
          </a:p>
          <a:p>
            <a:pPr marL="285750" indent="-285750">
              <a:buFont typeface="Arial" panose="020B0604020202020204" pitchFamily="34" charset="0"/>
              <a:buChar char="•"/>
            </a:pPr>
            <a:r>
              <a:rPr lang="fr-FR" b="1" dirty="0" err="1"/>
              <a:t>Interfelbio</a:t>
            </a:r>
            <a:r>
              <a:rPr lang="fr-FR" dirty="0"/>
              <a:t>, Les fruits et légumes frais bio, Service Economie – </a:t>
            </a:r>
            <a:r>
              <a:rPr lang="fr-FR" dirty="0" err="1"/>
              <a:t>Floraine</a:t>
            </a:r>
            <a:r>
              <a:rPr lang="fr-FR" dirty="0"/>
              <a:t> Vieux-Rochas – Tel : 01.49.49.15.15, </a:t>
            </a:r>
            <a:r>
              <a:rPr lang="fr-FR" dirty="0">
                <a:hlinkClick r:id="rId3"/>
              </a:rPr>
              <a:t>https://interfelbio.wordpress.com/</a:t>
            </a:r>
            <a:r>
              <a:rPr lang="fr-FR" dirty="0"/>
              <a:t> &amp; </a:t>
            </a:r>
            <a:r>
              <a:rPr lang="fr-FR" dirty="0">
                <a:hlinkClick r:id="rId4"/>
              </a:rPr>
              <a:t>http://www.interfel.com/fr/le-bio/</a:t>
            </a:r>
            <a:r>
              <a:rPr lang="fr-FR" dirty="0"/>
              <a:t> </a:t>
            </a:r>
          </a:p>
          <a:p>
            <a:pPr marL="285750" indent="-285750">
              <a:buFont typeface="Arial" panose="020B0604020202020204" pitchFamily="34" charset="0"/>
              <a:buChar char="•"/>
            </a:pPr>
            <a:r>
              <a:rPr lang="fr-FR" b="1" dirty="0"/>
              <a:t>BRIO</a:t>
            </a:r>
            <a:r>
              <a:rPr lang="fr-FR" dirty="0"/>
              <a:t>, l'organisation des interprofessions bio régionales, 516, rue Saint Fuscien – 80000 AMIENS, Tel./Fax. : 03 22 35 01 71 / 03 60 14 45 89, Evelyne MESSAGER, Coordinatrice, email : </a:t>
            </a:r>
            <a:r>
              <a:rPr lang="fr-FR" dirty="0">
                <a:hlinkClick r:id="rId5"/>
              </a:rPr>
              <a:t>evelyne.messager@brio.interprobio.org</a:t>
            </a:r>
            <a:r>
              <a:rPr lang="fr-FR" dirty="0"/>
              <a:t>,  </a:t>
            </a:r>
            <a:r>
              <a:rPr lang="fr-FR" dirty="0">
                <a:hlinkClick r:id="rId6"/>
              </a:rPr>
              <a:t>http://www.biolineaires.com/articles/region/363-brio.html</a:t>
            </a:r>
            <a:r>
              <a:rPr lang="fr-FR" dirty="0"/>
              <a:t>,  </a:t>
            </a:r>
            <a:r>
              <a:rPr lang="fr-FR" dirty="0">
                <a:hlinkClick r:id="rId7"/>
              </a:rPr>
              <a:t>www.aprobio.fr/apb/docs/BRIO.pdf</a:t>
            </a:r>
            <a:r>
              <a:rPr lang="fr-FR" dirty="0"/>
              <a:t> </a:t>
            </a:r>
          </a:p>
          <a:p>
            <a:pPr marL="285750" indent="-285750">
              <a:buFont typeface="Arial" panose="020B0604020202020204" pitchFamily="34" charset="0"/>
              <a:buChar char="•"/>
            </a:pPr>
            <a:r>
              <a:rPr lang="fr-FR" b="1" dirty="0"/>
              <a:t>A PRO BIO</a:t>
            </a:r>
            <a:r>
              <a:rPr lang="fr-FR" dirty="0"/>
              <a:t>, association loi 1901, à caractère interprofessionnelle, engagée au service de l'ensemble des acteurs de la filière biologique, de la région Nord-Pas de Calais, créée en 1994,  4 rue </a:t>
            </a:r>
            <a:r>
              <a:rPr lang="fr-FR" dirty="0" err="1"/>
              <a:t>Dormagen</a:t>
            </a:r>
            <a:r>
              <a:rPr lang="fr-FR" dirty="0"/>
              <a:t> - 59350 SAINT-ANDRE - Tél : 03 20 31 57 97 - Fax : 03 20 12 09 91, email : </a:t>
            </a:r>
            <a:r>
              <a:rPr lang="fr-FR" dirty="0">
                <a:hlinkClick r:id="rId8"/>
              </a:rPr>
              <a:t>contact@aprobio.fr</a:t>
            </a:r>
            <a:r>
              <a:rPr lang="fr-FR" dirty="0"/>
              <a:t>, </a:t>
            </a:r>
            <a:r>
              <a:rPr lang="fr-FR" dirty="0">
                <a:hlinkClick r:id="rId9"/>
              </a:rPr>
              <a:t>http://www.aprobio.fr/</a:t>
            </a:r>
            <a:r>
              <a:rPr lang="fr-FR" dirty="0"/>
              <a:t> </a:t>
            </a:r>
          </a:p>
          <a:p>
            <a:pPr marL="285750" indent="-285750">
              <a:buFont typeface="Arial" panose="020B0604020202020204" pitchFamily="34" charset="0"/>
              <a:buChar char="•"/>
            </a:pPr>
            <a:r>
              <a:rPr lang="fr-FR" b="1" dirty="0"/>
              <a:t>ACTA</a:t>
            </a:r>
            <a:r>
              <a:rPr lang="fr-FR" dirty="0"/>
              <a:t>, Instituts techniques agricoles, </a:t>
            </a:r>
            <a:r>
              <a:rPr lang="fr-FR" dirty="0">
                <a:hlinkClick r:id="rId10"/>
              </a:rPr>
              <a:t>http://www.acta.asso.fr/</a:t>
            </a:r>
            <a:r>
              <a:rPr lang="fr-FR" dirty="0"/>
              <a:t> &amp; </a:t>
            </a:r>
            <a:r>
              <a:rPr lang="fr-FR" dirty="0">
                <a:hlinkClick r:id="rId11"/>
              </a:rPr>
              <a:t>http://www.acta.asso.fr/menu/contacts.html</a:t>
            </a:r>
            <a:r>
              <a:rPr lang="fr-FR" dirty="0"/>
              <a:t> </a:t>
            </a:r>
          </a:p>
          <a:p>
            <a:pPr marL="285750" indent="-285750">
              <a:buFont typeface="Arial" panose="020B0604020202020204" pitchFamily="34" charset="0"/>
              <a:buChar char="•"/>
            </a:pPr>
            <a:r>
              <a:rPr lang="fr-FR" b="1" dirty="0"/>
              <a:t>Chambres d’agriculture</a:t>
            </a:r>
            <a:r>
              <a:rPr lang="fr-FR" dirty="0"/>
              <a:t>, </a:t>
            </a:r>
            <a:r>
              <a:rPr lang="fr-FR" dirty="0">
                <a:hlinkClick r:id="rId12"/>
              </a:rPr>
              <a:t>http://www.chambres-agriculture.fr/</a:t>
            </a:r>
            <a:r>
              <a:rPr lang="fr-FR" dirty="0"/>
              <a:t> </a:t>
            </a:r>
          </a:p>
          <a:p>
            <a:pPr marL="285750" indent="-285750">
              <a:buFont typeface="Arial" panose="020B0604020202020204" pitchFamily="34" charset="0"/>
              <a:buChar char="•"/>
            </a:pPr>
            <a:r>
              <a:rPr lang="fr-FR" b="1" dirty="0"/>
              <a:t>IFOAM - </a:t>
            </a:r>
            <a:r>
              <a:rPr lang="fr-FR" b="1" dirty="0" err="1"/>
              <a:t>Organics</a:t>
            </a:r>
            <a:r>
              <a:rPr lang="fr-FR" b="1" dirty="0"/>
              <a:t> International</a:t>
            </a:r>
            <a:r>
              <a:rPr lang="en-US" b="1" dirty="0"/>
              <a:t> </a:t>
            </a:r>
            <a:r>
              <a:rPr lang="en-US" dirty="0"/>
              <a:t>(International Federation of Organic Agriculture Movements), </a:t>
            </a:r>
            <a:r>
              <a:rPr lang="fr-FR" dirty="0"/>
              <a:t>Charles-de-Gaulle-</a:t>
            </a:r>
            <a:r>
              <a:rPr lang="fr-FR" dirty="0" err="1"/>
              <a:t>Str</a:t>
            </a:r>
            <a:r>
              <a:rPr lang="fr-FR" dirty="0"/>
              <a:t>. 5, 53113 Bonn, Allemagne, Téléphone: + 49-228-92650-10, Fax: + 49-228-92650-99, email: </a:t>
            </a:r>
            <a:r>
              <a:rPr lang="fr-FR" dirty="0" err="1">
                <a:hlinkClick r:id="rId13"/>
              </a:rPr>
              <a:t>headoffice@ifoam.bio</a:t>
            </a:r>
            <a:r>
              <a:rPr lang="fr-FR" dirty="0"/>
              <a:t>, </a:t>
            </a:r>
            <a:r>
              <a:rPr lang="en-US" dirty="0"/>
              <a:t> </a:t>
            </a:r>
            <a:r>
              <a:rPr lang="en-US" dirty="0">
                <a:hlinkClick r:id="rId14"/>
              </a:rPr>
              <a:t>https://www.ifoam.bio/</a:t>
            </a:r>
            <a:r>
              <a:rPr lang="en-US" dirty="0"/>
              <a:t> &amp; </a:t>
            </a:r>
            <a:r>
              <a:rPr lang="en-US" dirty="0">
                <a:hlinkClick r:id="rId15"/>
              </a:rPr>
              <a:t>https://fr.wikipedia.org/wiki/International_Federation_of_Organic_Agriculture_Movements</a:t>
            </a:r>
            <a:r>
              <a:rPr lang="en-US" dirty="0"/>
              <a:t> </a:t>
            </a:r>
          </a:p>
          <a:p>
            <a:pPr marL="285750" indent="-285750">
              <a:buFont typeface="Arial" panose="020B0604020202020204" pitchFamily="34" charset="0"/>
              <a:buChar char="•"/>
            </a:pPr>
            <a:r>
              <a:rPr lang="en-US" b="1" dirty="0"/>
              <a:t>IFOAM Europe</a:t>
            </a:r>
            <a:r>
              <a:rPr lang="en-US" dirty="0"/>
              <a:t>, </a:t>
            </a:r>
            <a:r>
              <a:rPr lang="en-US" dirty="0">
                <a:hlinkClick r:id="rId16"/>
              </a:rPr>
              <a:t>https://www.ifoam-eu.org</a:t>
            </a:r>
            <a:r>
              <a:rPr lang="en-US" dirty="0"/>
              <a:t> </a:t>
            </a:r>
            <a:endParaRPr lang="fr-FR" dirty="0"/>
          </a:p>
          <a:p>
            <a:endParaRPr lang="fr-FR" dirty="0"/>
          </a:p>
        </p:txBody>
      </p:sp>
    </p:spTree>
    <p:extLst>
      <p:ext uri="{BB962C8B-B14F-4D97-AF65-F5344CB8AC3E}">
        <p14:creationId xmlns:p14="http://schemas.microsoft.com/office/powerpoint/2010/main" val="3178693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1575AC-2A77-4084-9B8C-97B395C290D6}"/>
              </a:ext>
            </a:extLst>
          </p:cNvPr>
          <p:cNvSpPr>
            <a:spLocks noGrp="1"/>
          </p:cNvSpPr>
          <p:nvPr>
            <p:ph type="ftr" sz="quarter" idx="11"/>
          </p:nvPr>
        </p:nvSpPr>
        <p:spPr>
          <a:xfrm>
            <a:off x="5389581" y="6479591"/>
            <a:ext cx="2838226" cy="37635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0E4CD27-507D-46F1-AC67-63C7688D43E5}"/>
              </a:ext>
            </a:extLst>
          </p:cNvPr>
          <p:cNvSpPr>
            <a:spLocks noGrp="1"/>
          </p:cNvSpPr>
          <p:nvPr>
            <p:ph type="sldNum" sz="quarter" idx="12"/>
          </p:nvPr>
        </p:nvSpPr>
        <p:spPr>
          <a:xfrm>
            <a:off x="11553712" y="197592"/>
            <a:ext cx="477819" cy="446264"/>
          </a:xfrm>
        </p:spPr>
        <p:txBody>
          <a:bodyPr/>
          <a:lstStyle/>
          <a:p>
            <a:fld id="{35EDA842-B766-4C63-B8B3-538762B3ED5C}" type="slidenum">
              <a:rPr lang="fr-FR" smtClean="0"/>
              <a:t>94</a:t>
            </a:fld>
            <a:endParaRPr lang="fr-FR" dirty="0"/>
          </a:p>
        </p:txBody>
      </p:sp>
      <p:sp>
        <p:nvSpPr>
          <p:cNvPr id="4" name="Rectangle 3">
            <a:extLst>
              <a:ext uri="{FF2B5EF4-FFF2-40B4-BE49-F238E27FC236}">
                <a16:creationId xmlns:a16="http://schemas.microsoft.com/office/drawing/2014/main" id="{FBC7BE9C-EF43-4DBE-A0DA-A7D0F502B396}"/>
              </a:ext>
            </a:extLst>
          </p:cNvPr>
          <p:cNvSpPr/>
          <p:nvPr/>
        </p:nvSpPr>
        <p:spPr>
          <a:xfrm>
            <a:off x="262690" y="182191"/>
            <a:ext cx="4398192" cy="461665"/>
          </a:xfrm>
          <a:prstGeom prst="rect">
            <a:avLst/>
          </a:prstGeom>
        </p:spPr>
        <p:txBody>
          <a:bodyPr wrap="none">
            <a:spAutoFit/>
          </a:bodyPr>
          <a:lstStyle/>
          <a:p>
            <a:pPr>
              <a:spcBef>
                <a:spcPct val="0"/>
              </a:spcBef>
            </a:pPr>
            <a:r>
              <a:rPr lang="fr-FR" altLang="fr-FR" sz="2400" b="1" dirty="0">
                <a:solidFill>
                  <a:srgbClr val="6600CC"/>
                </a:solidFill>
              </a:rPr>
              <a:t>Annexe 5</a:t>
            </a:r>
            <a:r>
              <a:rPr lang="fr-FR" altLang="fr-FR" sz="2400" b="1" dirty="0">
                <a:solidFill>
                  <a:srgbClr val="7030A0"/>
                </a:solidFill>
              </a:rPr>
              <a:t>. Revues de la filière bio</a:t>
            </a:r>
          </a:p>
        </p:txBody>
      </p:sp>
      <p:sp>
        <p:nvSpPr>
          <p:cNvPr id="5" name="ZoneTexte 4">
            <a:extLst>
              <a:ext uri="{FF2B5EF4-FFF2-40B4-BE49-F238E27FC236}">
                <a16:creationId xmlns:a16="http://schemas.microsoft.com/office/drawing/2014/main" id="{130EF0CF-AC38-4741-BC2C-A8C0FC0B068A}"/>
              </a:ext>
            </a:extLst>
          </p:cNvPr>
          <p:cNvSpPr txBox="1"/>
          <p:nvPr/>
        </p:nvSpPr>
        <p:spPr>
          <a:xfrm>
            <a:off x="182879" y="643856"/>
            <a:ext cx="11736593" cy="2031325"/>
          </a:xfrm>
          <a:prstGeom prst="rect">
            <a:avLst/>
          </a:prstGeom>
          <a:noFill/>
        </p:spPr>
        <p:txBody>
          <a:bodyPr wrap="square" rtlCol="0">
            <a:spAutoFit/>
          </a:bodyPr>
          <a:lstStyle/>
          <a:p>
            <a:pPr marL="285750" indent="-285750">
              <a:buFont typeface="Arial" panose="020B0604020202020204" pitchFamily="34" charset="0"/>
              <a:buChar char="•"/>
            </a:pPr>
            <a:r>
              <a:rPr lang="fr-FR" b="1" dirty="0" err="1"/>
              <a:t>Biofil</a:t>
            </a:r>
            <a:r>
              <a:rPr lang="fr-FR" dirty="0"/>
              <a:t>, La revue de l'agriculture biologique : actualités sur le secteur bio, </a:t>
            </a:r>
            <a:r>
              <a:rPr lang="fr-FR" dirty="0">
                <a:hlinkClick r:id="rId2"/>
              </a:rPr>
              <a:t>http://www.biofil.fr</a:t>
            </a:r>
            <a:r>
              <a:rPr lang="fr-FR" dirty="0"/>
              <a:t>, Facebook : </a:t>
            </a:r>
            <a:r>
              <a:rPr lang="fr-FR" dirty="0">
                <a:hlinkClick r:id="rId3"/>
              </a:rPr>
              <a:t>https://fr-fr.facebook.com/RevueBiofil</a:t>
            </a:r>
            <a:r>
              <a:rPr lang="fr-FR" dirty="0"/>
              <a:t> </a:t>
            </a:r>
          </a:p>
          <a:p>
            <a:pPr marL="285750" indent="-285750">
              <a:buFont typeface="Arial" panose="020B0604020202020204" pitchFamily="34" charset="0"/>
              <a:buChar char="•"/>
            </a:pPr>
            <a:r>
              <a:rPr lang="fr-FR" b="1" dirty="0" err="1"/>
              <a:t>AbioDoc</a:t>
            </a:r>
            <a:r>
              <a:rPr lang="fr-FR" dirty="0"/>
              <a:t>, </a:t>
            </a:r>
            <a:r>
              <a:rPr lang="fr-FR" dirty="0">
                <a:hlinkClick r:id="rId4"/>
              </a:rPr>
              <a:t>http://www.abiodoc.com</a:t>
            </a:r>
            <a:r>
              <a:rPr lang="fr-FR" dirty="0"/>
              <a:t> </a:t>
            </a:r>
          </a:p>
          <a:p>
            <a:pPr marL="285750" indent="-285750">
              <a:buFont typeface="Arial" panose="020B0604020202020204" pitchFamily="34" charset="0"/>
              <a:buChar char="•"/>
            </a:pPr>
            <a:r>
              <a:rPr lang="fr-FR" b="1" dirty="0"/>
              <a:t>Bio Linéaire</a:t>
            </a:r>
            <a:r>
              <a:rPr lang="fr-FR" dirty="0"/>
              <a:t>, Magazine interactif, Le support pratique des points de vente Bio et Diététiques, </a:t>
            </a:r>
            <a:r>
              <a:rPr lang="fr-FR" dirty="0">
                <a:hlinkClick r:id="rId5"/>
              </a:rPr>
              <a:t>http://www.biolineaires.com/</a:t>
            </a:r>
            <a:r>
              <a:rPr lang="fr-FR" dirty="0"/>
              <a:t> </a:t>
            </a:r>
          </a:p>
          <a:p>
            <a:pPr marL="285750" indent="-285750">
              <a:buFont typeface="Arial" panose="020B0604020202020204" pitchFamily="34" charset="0"/>
              <a:buChar char="•"/>
            </a:pPr>
            <a:r>
              <a:rPr lang="fr-FR" b="1" dirty="0" err="1"/>
              <a:t>SymBIOse</a:t>
            </a:r>
            <a:r>
              <a:rPr lang="fr-FR" dirty="0"/>
              <a:t>, Le Mensuel des agriculteurs bio - Réseau GAB-FRAB, </a:t>
            </a:r>
            <a:r>
              <a:rPr lang="fr-FR" dirty="0">
                <a:hlinkClick r:id="rId6"/>
              </a:rPr>
              <a:t>www.agrobio-bretagne.org/symbiose/</a:t>
            </a:r>
            <a:r>
              <a:rPr lang="fr-FR" dirty="0"/>
              <a:t> </a:t>
            </a:r>
          </a:p>
          <a:p>
            <a:pPr marL="285750" indent="-285750">
              <a:buFont typeface="Arial" panose="020B0604020202020204" pitchFamily="34" charset="0"/>
              <a:buChar char="•"/>
            </a:pPr>
            <a:r>
              <a:rPr lang="fr-FR" b="1" dirty="0"/>
              <a:t>Revue </a:t>
            </a:r>
            <a:r>
              <a:rPr lang="fr-FR" b="1" dirty="0" err="1"/>
              <a:t>Biodynamis</a:t>
            </a:r>
            <a:r>
              <a:rPr lang="fr-FR" dirty="0"/>
              <a:t>, Le Mouvement de l'Agriculture </a:t>
            </a:r>
            <a:r>
              <a:rPr lang="fr-FR" dirty="0" err="1"/>
              <a:t>Bio-Dynamique</a:t>
            </a:r>
            <a:r>
              <a:rPr lang="fr-FR" dirty="0"/>
              <a:t>, </a:t>
            </a:r>
            <a:r>
              <a:rPr lang="fr-FR" dirty="0">
                <a:hlinkClick r:id="rId7"/>
              </a:rPr>
              <a:t>www.bio-dynamie.org</a:t>
            </a:r>
            <a:r>
              <a:rPr lang="fr-FR" dirty="0"/>
              <a:t> </a:t>
            </a:r>
          </a:p>
        </p:txBody>
      </p:sp>
      <p:sp>
        <p:nvSpPr>
          <p:cNvPr id="6" name="ZoneTexte 5">
            <a:extLst>
              <a:ext uri="{FF2B5EF4-FFF2-40B4-BE49-F238E27FC236}">
                <a16:creationId xmlns:a16="http://schemas.microsoft.com/office/drawing/2014/main" id="{FA06B77C-7434-4CB3-8E6B-381E57D83D63}"/>
              </a:ext>
            </a:extLst>
          </p:cNvPr>
          <p:cNvSpPr txBox="1"/>
          <p:nvPr/>
        </p:nvSpPr>
        <p:spPr>
          <a:xfrm>
            <a:off x="182879" y="3432602"/>
            <a:ext cx="11553713" cy="3139321"/>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191717"/>
                </a:solidFill>
                <a:latin typeface="Oxygen"/>
              </a:rPr>
              <a:t>"AGRICULTURE BIOLOGIQUE", MAB 29 - Manger bio en restauration collective, </a:t>
            </a:r>
            <a:r>
              <a:rPr lang="fr-FR" dirty="0">
                <a:solidFill>
                  <a:srgbClr val="191717"/>
                </a:solidFill>
                <a:latin typeface="Oxygen"/>
                <a:hlinkClick r:id="rId8"/>
              </a:rPr>
              <a:t>http://slideplayer.fr/slide/177429/</a:t>
            </a:r>
            <a:endParaRPr lang="fr-FR" dirty="0">
              <a:solidFill>
                <a:srgbClr val="191717"/>
              </a:solidFill>
              <a:latin typeface="Oxygen"/>
            </a:endParaRPr>
          </a:p>
          <a:p>
            <a:pPr marL="285750" indent="-285750">
              <a:buFont typeface="Arial" panose="020B0604020202020204" pitchFamily="34" charset="0"/>
              <a:buChar char="•"/>
            </a:pPr>
            <a:r>
              <a:rPr lang="fr-FR" dirty="0"/>
              <a:t>Les intérêts de l'Agriculture Biologique, par </a:t>
            </a:r>
            <a:r>
              <a:rPr lang="fr-FR" u="sng" dirty="0">
                <a:hlinkClick r:id="rId9"/>
              </a:rPr>
              <a:t>Eugénie Hebert</a:t>
            </a:r>
            <a:r>
              <a:rPr lang="fr-FR" dirty="0"/>
              <a:t>, </a:t>
            </a:r>
            <a:r>
              <a:rPr lang="fr-FR" dirty="0">
                <a:hlinkClick r:id="rId10"/>
              </a:rPr>
              <a:t>http://slideplayer.fr/slide/492905/</a:t>
            </a:r>
            <a:r>
              <a:rPr lang="fr-FR" dirty="0"/>
              <a:t> </a:t>
            </a:r>
          </a:p>
          <a:p>
            <a:pPr marL="285750" indent="-285750">
              <a:buFont typeface="Arial" panose="020B0604020202020204" pitchFamily="34" charset="0"/>
              <a:buChar char="•"/>
            </a:pPr>
            <a:r>
              <a:rPr lang="fr-FR" dirty="0"/>
              <a:t>Introduction à l’agriculture biologique, par </a:t>
            </a:r>
            <a:r>
              <a:rPr lang="fr-FR" u="sng" dirty="0">
                <a:hlinkClick r:id="rId11"/>
              </a:rPr>
              <a:t>Bernardine Soler</a:t>
            </a:r>
            <a:r>
              <a:rPr lang="fr-FR" dirty="0"/>
              <a:t>, </a:t>
            </a:r>
            <a:r>
              <a:rPr lang="fr-FR" dirty="0">
                <a:hlinkClick r:id="rId12"/>
              </a:rPr>
              <a:t>http://slideplayer.fr/slide/1146238/</a:t>
            </a:r>
            <a:r>
              <a:rPr lang="fr-FR" dirty="0"/>
              <a:t> </a:t>
            </a:r>
          </a:p>
          <a:p>
            <a:pPr marL="285750" indent="-285750">
              <a:buFont typeface="Arial" panose="020B0604020202020204" pitchFamily="34" charset="0"/>
              <a:buChar char="•"/>
            </a:pPr>
            <a:r>
              <a:rPr lang="fr-FR" dirty="0"/>
              <a:t>L’alimentation bio et ses enjeux, par </a:t>
            </a:r>
            <a:r>
              <a:rPr lang="fr-FR" dirty="0">
                <a:hlinkClick r:id="rId13"/>
              </a:rPr>
              <a:t>Marcellin Leclere</a:t>
            </a:r>
            <a:r>
              <a:rPr lang="fr-FR" dirty="0"/>
              <a:t>, avril 2011, </a:t>
            </a:r>
            <a:r>
              <a:rPr lang="fr-FR" dirty="0">
                <a:hlinkClick r:id="rId14"/>
              </a:rPr>
              <a:t>http://slideplayer.fr/slide/485885/</a:t>
            </a:r>
            <a:r>
              <a:rPr lang="fr-FR" dirty="0"/>
              <a:t>  </a:t>
            </a:r>
          </a:p>
          <a:p>
            <a:pPr marL="285750" indent="-285750">
              <a:buFont typeface="Arial" panose="020B0604020202020204" pitchFamily="34" charset="0"/>
              <a:buChar char="•"/>
            </a:pPr>
            <a:r>
              <a:rPr lang="fr-FR" dirty="0"/>
              <a:t>Les points clés de la conversion,  par </a:t>
            </a:r>
            <a:r>
              <a:rPr lang="fr-FR" dirty="0">
                <a:hlinkClick r:id="rId15"/>
              </a:rPr>
              <a:t>Sévérine Dupuy</a:t>
            </a:r>
            <a:r>
              <a:rPr lang="fr-FR" dirty="0"/>
              <a:t>, 2010, </a:t>
            </a:r>
            <a:r>
              <a:rPr lang="fr-FR" dirty="0">
                <a:hlinkClick r:id="rId16"/>
              </a:rPr>
              <a:t>http://slideplayer.fr/slide/1184282/</a:t>
            </a:r>
            <a:r>
              <a:rPr lang="fr-FR" dirty="0"/>
              <a:t> </a:t>
            </a:r>
          </a:p>
          <a:p>
            <a:pPr marL="285750" indent="-285750">
              <a:buFont typeface="Arial" panose="020B0604020202020204" pitchFamily="34" charset="0"/>
              <a:buChar char="•"/>
            </a:pPr>
            <a:r>
              <a:rPr lang="fr-FR" dirty="0"/>
              <a:t>LES AUXILIAIRES DE CULTURE, </a:t>
            </a:r>
            <a:r>
              <a:rPr lang="fr-FR" dirty="0" err="1"/>
              <a:t>par</a:t>
            </a:r>
            <a:r>
              <a:rPr lang="fr-FR" dirty="0" err="1">
                <a:hlinkClick r:id="rId17"/>
              </a:rPr>
              <a:t>Modestine</a:t>
            </a:r>
            <a:r>
              <a:rPr lang="fr-FR" dirty="0">
                <a:hlinkClick r:id="rId17"/>
              </a:rPr>
              <a:t> Remy</a:t>
            </a:r>
            <a:r>
              <a:rPr lang="fr-FR" dirty="0"/>
              <a:t>, 2014, </a:t>
            </a:r>
            <a:r>
              <a:rPr lang="fr-FR" dirty="0">
                <a:hlinkClick r:id="rId18"/>
              </a:rPr>
              <a:t>http://slideplayer.fr/slide/1394496/</a:t>
            </a:r>
            <a:r>
              <a:rPr lang="fr-FR" dirty="0"/>
              <a:t> </a:t>
            </a:r>
          </a:p>
          <a:p>
            <a:pPr marL="285750" indent="-285750">
              <a:buFont typeface="Arial" panose="020B0604020202020204" pitchFamily="34" charset="0"/>
              <a:buChar char="•"/>
            </a:pPr>
            <a:r>
              <a:rPr lang="fr-FR" dirty="0"/>
              <a:t>Amélioration de la fertilité des sols par des moyens naturels, Benjamin LISAN, </a:t>
            </a:r>
            <a:r>
              <a:rPr lang="fr-FR" dirty="0">
                <a:hlinkClick r:id="rId19"/>
              </a:rPr>
              <a:t>http://www.doc-developpement-durable.org/documents-agronomiques/AmeliorationFertiliteDesSols.pdf</a:t>
            </a:r>
            <a:endParaRPr lang="fr-FR" dirty="0"/>
          </a:p>
          <a:p>
            <a:pPr marL="285750" indent="-285750">
              <a:buFont typeface="Arial" panose="020B0604020202020204" pitchFamily="34" charset="0"/>
              <a:buChar char="•"/>
            </a:pPr>
            <a:r>
              <a:rPr lang="fr-FR" dirty="0"/>
              <a:t> Protections des cultures contre les parasites et ravageurs par des moyens écologiques, Benjamin LISAN</a:t>
            </a:r>
            <a:r>
              <a:rPr lang="fr-FR"/>
              <a:t>, </a:t>
            </a:r>
            <a:r>
              <a:rPr lang="fr-FR">
                <a:hlinkClick r:id="rId20"/>
              </a:rPr>
              <a:t>http://www.doc-developpement-durable.org/documents-agronomiques/protection-des-cultures-contre-les-parasites.pdf</a:t>
            </a:r>
            <a:r>
              <a:rPr lang="fr-FR"/>
              <a:t> </a:t>
            </a:r>
            <a:endParaRPr lang="fr-FR" dirty="0"/>
          </a:p>
        </p:txBody>
      </p:sp>
      <p:sp>
        <p:nvSpPr>
          <p:cNvPr id="7" name="Rectangle 6">
            <a:extLst>
              <a:ext uri="{FF2B5EF4-FFF2-40B4-BE49-F238E27FC236}">
                <a16:creationId xmlns:a16="http://schemas.microsoft.com/office/drawing/2014/main" id="{D6C8478E-4CFB-4E74-B225-BC6E4AEBADBC}"/>
              </a:ext>
            </a:extLst>
          </p:cNvPr>
          <p:cNvSpPr/>
          <p:nvPr/>
        </p:nvSpPr>
        <p:spPr>
          <a:xfrm>
            <a:off x="182879" y="2823059"/>
            <a:ext cx="10553253" cy="461665"/>
          </a:xfrm>
          <a:prstGeom prst="rect">
            <a:avLst/>
          </a:prstGeom>
        </p:spPr>
        <p:txBody>
          <a:bodyPr wrap="square">
            <a:spAutoFit/>
          </a:bodyPr>
          <a:lstStyle/>
          <a:p>
            <a:pPr>
              <a:spcBef>
                <a:spcPct val="0"/>
              </a:spcBef>
            </a:pPr>
            <a:r>
              <a:rPr lang="fr-FR" altLang="fr-FR" sz="2400" b="1" dirty="0">
                <a:solidFill>
                  <a:srgbClr val="6600CC"/>
                </a:solidFill>
              </a:rPr>
              <a:t>Annexe 6</a:t>
            </a:r>
            <a:r>
              <a:rPr lang="fr-FR" altLang="fr-FR" sz="2400" b="1" dirty="0">
                <a:solidFill>
                  <a:srgbClr val="7030A0"/>
                </a:solidFill>
              </a:rPr>
              <a:t>. Présentations de l’agriculture, de la filière bio et de techniques bio</a:t>
            </a:r>
          </a:p>
        </p:txBody>
      </p:sp>
    </p:spTree>
    <p:extLst>
      <p:ext uri="{BB962C8B-B14F-4D97-AF65-F5344CB8AC3E}">
        <p14:creationId xmlns:p14="http://schemas.microsoft.com/office/powerpoint/2010/main" val="31984904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C04B7D2-A0D5-4C79-A6F1-DAACF1BA2697}"/>
              </a:ext>
            </a:extLst>
          </p:cNvPr>
          <p:cNvSpPr>
            <a:spLocks noGrp="1"/>
          </p:cNvSpPr>
          <p:nvPr>
            <p:ph type="ftr" sz="quarter" idx="11"/>
          </p:nvPr>
        </p:nvSpPr>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8E618F2A-7F3A-453D-9BAC-AE5E40FE7867}"/>
              </a:ext>
            </a:extLst>
          </p:cNvPr>
          <p:cNvSpPr>
            <a:spLocks noGrp="1"/>
          </p:cNvSpPr>
          <p:nvPr>
            <p:ph type="sldNum" sz="quarter" idx="12"/>
          </p:nvPr>
        </p:nvSpPr>
        <p:spPr/>
        <p:txBody>
          <a:bodyPr/>
          <a:lstStyle/>
          <a:p>
            <a:fld id="{35EDA842-B766-4C63-B8B3-538762B3ED5C}" type="slidenum">
              <a:rPr lang="fr-FR" smtClean="0"/>
              <a:t>95</a:t>
            </a:fld>
            <a:endParaRPr lang="fr-FR"/>
          </a:p>
        </p:txBody>
      </p:sp>
      <p:sp>
        <p:nvSpPr>
          <p:cNvPr id="4" name="ZoneTexte 3">
            <a:extLst>
              <a:ext uri="{FF2B5EF4-FFF2-40B4-BE49-F238E27FC236}">
                <a16:creationId xmlns:a16="http://schemas.microsoft.com/office/drawing/2014/main" id="{4F673B80-4BFB-425E-9A24-3896CF9A8269}"/>
              </a:ext>
            </a:extLst>
          </p:cNvPr>
          <p:cNvSpPr txBox="1"/>
          <p:nvPr/>
        </p:nvSpPr>
        <p:spPr>
          <a:xfrm>
            <a:off x="215153" y="591671"/>
            <a:ext cx="11725835" cy="2616101"/>
          </a:xfrm>
          <a:prstGeom prst="rect">
            <a:avLst/>
          </a:prstGeom>
          <a:noFill/>
        </p:spPr>
        <p:txBody>
          <a:bodyPr wrap="square" rtlCol="0">
            <a:spAutoFit/>
          </a:bodyPr>
          <a:lstStyle/>
          <a:p>
            <a:r>
              <a:rPr lang="fr-FR" sz="2400" b="1" dirty="0">
                <a:solidFill>
                  <a:srgbClr val="7030A0"/>
                </a:solidFill>
              </a:rPr>
              <a:t>Annexe 7 : Rapports sur la rentabilité de la ferme du Bec </a:t>
            </a:r>
            <a:r>
              <a:rPr lang="fr-FR" sz="2400" b="1" dirty="0" err="1">
                <a:solidFill>
                  <a:srgbClr val="7030A0"/>
                </a:solidFill>
              </a:rPr>
              <a:t>Hellouin</a:t>
            </a:r>
            <a:endParaRPr lang="fr-FR" sz="2400" b="1" dirty="0">
              <a:solidFill>
                <a:srgbClr val="7030A0"/>
              </a:solidFill>
            </a:endParaRPr>
          </a:p>
          <a:p>
            <a:pPr marL="342900" indent="-342900">
              <a:buFont typeface="Arial" panose="020B0604020202020204" pitchFamily="34" charset="0"/>
              <a:buChar char="•"/>
            </a:pPr>
            <a:endParaRPr lang="fr-FR" sz="1400" dirty="0"/>
          </a:p>
          <a:p>
            <a:pPr marL="342900" indent="-342900">
              <a:buFont typeface="Arial" panose="020B0604020202020204" pitchFamily="34" charset="0"/>
              <a:buChar char="•"/>
            </a:pPr>
            <a:r>
              <a:rPr lang="fr-FR" sz="1400" dirty="0"/>
              <a:t>Etude « Maraîchage biologique permaculturel et performance économique », Données technico-économiques en maraîchage biologique en France. Etat des lieux de la littérature actuelle et réflexion pour une méthodologie collégiale, Rapport N°6, Version finale, 1er Février 2017, Camille JOYEUX, Ingénieur agronome avec la collaboration de Charles Hervé-Gruyer et de Louise </a:t>
            </a:r>
            <a:r>
              <a:rPr lang="fr-FR" sz="1400" dirty="0" err="1"/>
              <a:t>Géhin</a:t>
            </a:r>
            <a:r>
              <a:rPr lang="fr-FR" sz="1400" dirty="0"/>
              <a:t>, </a:t>
            </a:r>
            <a:r>
              <a:rPr lang="fr-FR" sz="1400" dirty="0">
                <a:hlinkClick r:id="rId2"/>
              </a:rPr>
              <a:t>http://www.fermedubec.com/sylva/Rapport_n_6_DTEmaraichage_final_2017.pdf</a:t>
            </a:r>
            <a:r>
              <a:rPr lang="fr-FR" sz="1400" dirty="0"/>
              <a:t> </a:t>
            </a:r>
          </a:p>
          <a:p>
            <a:pPr marL="342900" indent="-342900">
              <a:buFont typeface="Arial" panose="020B0604020202020204" pitchFamily="34" charset="0"/>
              <a:buChar char="•"/>
            </a:pPr>
            <a:r>
              <a:rPr lang="fr-FR" sz="1400" dirty="0"/>
              <a:t>Etude « Maraîchage biologique permaculturel et performance économique » Rapport final, 30 novembre 2015, INRA &amp; AgroParisTech, </a:t>
            </a:r>
            <a:r>
              <a:rPr lang="fr-FR" sz="1400" dirty="0">
                <a:hlinkClick r:id="rId3"/>
              </a:rPr>
              <a:t>https://inra-dam-front-resources-cdn.brainsonic.com/ressources/afile/362783-745d0-resource-rapport-final-bec-hellouin.pdf</a:t>
            </a:r>
            <a:r>
              <a:rPr lang="fr-FR" sz="1400" dirty="0"/>
              <a:t> </a:t>
            </a:r>
          </a:p>
          <a:p>
            <a:pPr marL="342900" indent="-342900">
              <a:buFont typeface="Arial" panose="020B0604020202020204" pitchFamily="34" charset="0"/>
              <a:buChar char="•"/>
            </a:pPr>
            <a:r>
              <a:rPr lang="fr-FR" sz="1400" dirty="0"/>
              <a:t>Etude « Maraîchage biologique permaculturel et performance économique », Rapport d’étape n° 3, Janvier 2014, Sacha Guégan (Institut Sylva), en partenariat avec UMR 1048 SADAPT, </a:t>
            </a:r>
            <a:r>
              <a:rPr lang="fr-FR" sz="1400" dirty="0">
                <a:hlinkClick r:id="rId4"/>
              </a:rPr>
              <a:t>http://www.fermedubec.com/Institut%20Sylva%20-%20Etude%20Maraichage%20permaculturel%20et%20performance%20economique%20-%20Rapport%20d%27etape%20janvier%202014.pdf</a:t>
            </a:r>
            <a:r>
              <a:rPr lang="fr-FR" sz="1400" dirty="0"/>
              <a:t> </a:t>
            </a:r>
          </a:p>
        </p:txBody>
      </p:sp>
    </p:spTree>
    <p:extLst>
      <p:ext uri="{BB962C8B-B14F-4D97-AF65-F5344CB8AC3E}">
        <p14:creationId xmlns:p14="http://schemas.microsoft.com/office/powerpoint/2010/main" val="27721312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1575AC-2A77-4084-9B8C-97B395C290D6}"/>
              </a:ext>
            </a:extLst>
          </p:cNvPr>
          <p:cNvSpPr>
            <a:spLocks noGrp="1"/>
          </p:cNvSpPr>
          <p:nvPr>
            <p:ph type="ftr" sz="quarter" idx="11"/>
          </p:nvPr>
        </p:nvSpPr>
        <p:spPr>
          <a:xfrm>
            <a:off x="6368527" y="6441946"/>
            <a:ext cx="2560320" cy="361821"/>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C0E4CD27-507D-46F1-AC67-63C7688D43E5}"/>
              </a:ext>
            </a:extLst>
          </p:cNvPr>
          <p:cNvSpPr>
            <a:spLocks noGrp="1"/>
          </p:cNvSpPr>
          <p:nvPr>
            <p:ph type="sldNum" sz="quarter" idx="12"/>
          </p:nvPr>
        </p:nvSpPr>
        <p:spPr>
          <a:xfrm>
            <a:off x="11516958" y="6441946"/>
            <a:ext cx="553122" cy="363706"/>
          </a:xfrm>
        </p:spPr>
        <p:txBody>
          <a:bodyPr/>
          <a:lstStyle/>
          <a:p>
            <a:fld id="{35EDA842-B766-4C63-B8B3-538762B3ED5C}" type="slidenum">
              <a:rPr lang="fr-FR" smtClean="0"/>
              <a:t>96</a:t>
            </a:fld>
            <a:endParaRPr lang="fr-FR"/>
          </a:p>
        </p:txBody>
      </p:sp>
      <p:sp>
        <p:nvSpPr>
          <p:cNvPr id="4" name="Rectangle 3">
            <a:extLst>
              <a:ext uri="{FF2B5EF4-FFF2-40B4-BE49-F238E27FC236}">
                <a16:creationId xmlns:a16="http://schemas.microsoft.com/office/drawing/2014/main" id="{FBC7BE9C-EF43-4DBE-A0DA-A7D0F502B396}"/>
              </a:ext>
            </a:extLst>
          </p:cNvPr>
          <p:cNvSpPr/>
          <p:nvPr/>
        </p:nvSpPr>
        <p:spPr>
          <a:xfrm>
            <a:off x="176630" y="85372"/>
            <a:ext cx="3914533" cy="461665"/>
          </a:xfrm>
          <a:prstGeom prst="rect">
            <a:avLst/>
          </a:prstGeom>
        </p:spPr>
        <p:txBody>
          <a:bodyPr wrap="none">
            <a:spAutoFit/>
          </a:bodyPr>
          <a:lstStyle/>
          <a:p>
            <a:pPr>
              <a:spcBef>
                <a:spcPct val="0"/>
              </a:spcBef>
            </a:pPr>
            <a:r>
              <a:rPr lang="fr-FR" altLang="fr-FR" sz="2400" b="1" dirty="0">
                <a:solidFill>
                  <a:srgbClr val="6600CC"/>
                </a:solidFill>
              </a:rPr>
              <a:t>Annexe 8</a:t>
            </a:r>
            <a:r>
              <a:rPr lang="fr-FR" altLang="fr-FR" sz="2400" b="1" dirty="0">
                <a:solidFill>
                  <a:srgbClr val="7030A0"/>
                </a:solidFill>
              </a:rPr>
              <a:t>. Sites et pages Web</a:t>
            </a:r>
          </a:p>
        </p:txBody>
      </p:sp>
      <p:sp>
        <p:nvSpPr>
          <p:cNvPr id="6" name="ZoneTexte 5">
            <a:extLst>
              <a:ext uri="{FF2B5EF4-FFF2-40B4-BE49-F238E27FC236}">
                <a16:creationId xmlns:a16="http://schemas.microsoft.com/office/drawing/2014/main" id="{30409417-29F6-4F92-BF56-8F013A352301}"/>
              </a:ext>
            </a:extLst>
          </p:cNvPr>
          <p:cNvSpPr txBox="1"/>
          <p:nvPr/>
        </p:nvSpPr>
        <p:spPr>
          <a:xfrm>
            <a:off x="176630" y="633098"/>
            <a:ext cx="11764359" cy="5909310"/>
          </a:xfrm>
          <a:prstGeom prst="rect">
            <a:avLst/>
          </a:prstGeom>
          <a:noFill/>
        </p:spPr>
        <p:txBody>
          <a:bodyPr wrap="square" rtlCol="0">
            <a:spAutoFit/>
          </a:bodyPr>
          <a:lstStyle/>
          <a:p>
            <a:pPr marL="285750" indent="-285750">
              <a:buFont typeface="Arial" panose="020B0604020202020204" pitchFamily="34" charset="0"/>
              <a:buChar char="•"/>
            </a:pPr>
            <a:r>
              <a:rPr lang="fr-FR" sz="1400" b="1" dirty="0"/>
              <a:t>Portail d'information partenarial sur la conversion à l'agriculture biologique </a:t>
            </a:r>
            <a:r>
              <a:rPr lang="fr-FR" sz="1400" dirty="0"/>
              <a:t>(Bretagne) : </a:t>
            </a:r>
            <a:r>
              <a:rPr lang="fr-FR" sz="1400" dirty="0">
                <a:hlinkClick r:id="rId2"/>
              </a:rPr>
              <a:t>www.produirebioenbretagne.fr</a:t>
            </a:r>
            <a:r>
              <a:rPr lang="fr-FR" sz="1400" dirty="0"/>
              <a:t> </a:t>
            </a:r>
            <a:endParaRPr lang="fr-FR" sz="1400" dirty="0">
              <a:hlinkClick r:id="rId3"/>
            </a:endParaRPr>
          </a:p>
          <a:p>
            <a:pPr marL="285750" indent="-285750">
              <a:buFont typeface="Arial" panose="020B0604020202020204" pitchFamily="34" charset="0"/>
              <a:buChar char="•"/>
            </a:pPr>
            <a:r>
              <a:rPr lang="fr-FR" sz="1400" dirty="0">
                <a:hlinkClick r:id="rId3"/>
              </a:rPr>
              <a:t>http://www.agencebio.org</a:t>
            </a:r>
            <a:endParaRPr lang="fr-FR" sz="1400" dirty="0"/>
          </a:p>
          <a:p>
            <a:pPr marL="285750" indent="-285750">
              <a:buFont typeface="Arial" panose="020B0604020202020204" pitchFamily="34" charset="0"/>
              <a:buChar char="•"/>
            </a:pPr>
            <a:r>
              <a:rPr lang="fr-FR" sz="1400" dirty="0">
                <a:hlinkClick r:id="rId4"/>
              </a:rPr>
              <a:t>https://www.produire-bio.fr</a:t>
            </a:r>
            <a:r>
              <a:rPr lang="fr-FR" sz="1400" dirty="0"/>
              <a:t> </a:t>
            </a:r>
          </a:p>
          <a:p>
            <a:pPr marL="285750" indent="-285750">
              <a:buFont typeface="Arial" panose="020B0604020202020204" pitchFamily="34" charset="0"/>
              <a:buChar char="•"/>
            </a:pPr>
            <a:r>
              <a:rPr lang="fr-FR" sz="1400" b="1" dirty="0"/>
              <a:t>Annuaires des acteurs de la filière bio</a:t>
            </a:r>
            <a:r>
              <a:rPr lang="fr-FR" sz="1400" dirty="0"/>
              <a:t>, </a:t>
            </a:r>
            <a:r>
              <a:rPr lang="fr-FR" sz="1400" dirty="0">
                <a:hlinkClick r:id="rId5"/>
              </a:rPr>
              <a:t>http://annuaire.agencebio.org/</a:t>
            </a:r>
            <a:r>
              <a:rPr lang="fr-FR" sz="1400" dirty="0"/>
              <a:t> </a:t>
            </a:r>
          </a:p>
          <a:p>
            <a:pPr marL="285750" indent="-285750">
              <a:buFont typeface="Arial" panose="020B0604020202020204" pitchFamily="34" charset="0"/>
              <a:buChar char="•"/>
            </a:pPr>
            <a:r>
              <a:rPr lang="fr-FR" sz="1400" b="1" dirty="0"/>
              <a:t>Guide des organismes de l'agriculture biologique </a:t>
            </a:r>
            <a:r>
              <a:rPr lang="fr-FR" sz="1400" dirty="0"/>
              <a:t>- </a:t>
            </a:r>
            <a:r>
              <a:rPr lang="fr-FR" sz="1400" dirty="0" err="1"/>
              <a:t>Biobase</a:t>
            </a:r>
            <a:r>
              <a:rPr lang="fr-FR" sz="1400" dirty="0"/>
              <a:t>, </a:t>
            </a:r>
            <a:r>
              <a:rPr lang="fr-FR" sz="1400" dirty="0">
                <a:hlinkClick r:id="rId6"/>
              </a:rPr>
              <a:t>https://abiodoc.docressources.fr/doc_num.php?explnum_id=1336</a:t>
            </a:r>
            <a:r>
              <a:rPr lang="fr-FR" sz="1400" dirty="0"/>
              <a:t> </a:t>
            </a:r>
          </a:p>
          <a:p>
            <a:pPr marL="285750" indent="-285750">
              <a:buFont typeface="Arial" panose="020B0604020202020204" pitchFamily="34" charset="0"/>
              <a:buChar char="•"/>
            </a:pPr>
            <a:r>
              <a:rPr lang="fr-FR" sz="1400" dirty="0">
                <a:hlinkClick r:id="rId7"/>
              </a:rPr>
              <a:t>http://agriculture.gouv.fr/lagriculture-biologique-ab</a:t>
            </a:r>
            <a:r>
              <a:rPr lang="fr-FR" sz="1400" dirty="0"/>
              <a:t> </a:t>
            </a:r>
          </a:p>
          <a:p>
            <a:pPr marL="285750" indent="-285750">
              <a:buFont typeface="Arial" panose="020B0604020202020204" pitchFamily="34" charset="0"/>
              <a:buChar char="•"/>
            </a:pPr>
            <a:r>
              <a:rPr lang="fr-FR" sz="1400" dirty="0">
                <a:hlinkClick r:id="rId8"/>
              </a:rPr>
              <a:t>https://fr.wikipedia.org/wiki/Agriculture_biologique</a:t>
            </a:r>
            <a:r>
              <a:rPr lang="fr-FR" sz="1400" dirty="0"/>
              <a:t> </a:t>
            </a:r>
          </a:p>
          <a:p>
            <a:pPr marL="285750" indent="-285750">
              <a:buFont typeface="Arial" panose="020B0604020202020204" pitchFamily="34" charset="0"/>
              <a:buChar char="•"/>
            </a:pPr>
            <a:r>
              <a:rPr lang="fr-FR" sz="1400" b="1" dirty="0"/>
              <a:t>Agriculture biologique - Terre-net</a:t>
            </a:r>
            <a:r>
              <a:rPr lang="fr-FR" sz="1400" dirty="0"/>
              <a:t>, </a:t>
            </a:r>
            <a:r>
              <a:rPr lang="fr-FR" sz="1400" dirty="0">
                <a:hlinkClick r:id="rId9"/>
              </a:rPr>
              <a:t>https://www.terre-net.fr</a:t>
            </a:r>
            <a:r>
              <a:rPr lang="fr-FR" sz="1400" dirty="0"/>
              <a:t> &amp; </a:t>
            </a:r>
            <a:r>
              <a:rPr lang="fr-FR" sz="1400" dirty="0">
                <a:hlinkClick r:id="rId10"/>
              </a:rPr>
              <a:t>https://www.terre-net.fr/agriculture-biologique/t129</a:t>
            </a:r>
            <a:r>
              <a:rPr lang="fr-FR" sz="1400" dirty="0"/>
              <a:t> </a:t>
            </a:r>
          </a:p>
          <a:p>
            <a:pPr marL="285750" indent="-285750">
              <a:buFont typeface="Arial" panose="020B0604020202020204" pitchFamily="34" charset="0"/>
              <a:buChar char="•"/>
            </a:pPr>
            <a:r>
              <a:rPr lang="fr-FR" sz="1400" b="1" dirty="0"/>
              <a:t>Mouvement Colibris</a:t>
            </a:r>
            <a:r>
              <a:rPr lang="fr-FR" sz="1400" dirty="0"/>
              <a:t>, </a:t>
            </a:r>
            <a:r>
              <a:rPr lang="fr-FR" sz="1400" dirty="0">
                <a:hlinkClick r:id="rId11"/>
              </a:rPr>
              <a:t>https://www.colibris-lemouvement.org</a:t>
            </a:r>
            <a:r>
              <a:rPr lang="fr-FR" sz="1400" dirty="0"/>
              <a:t> </a:t>
            </a:r>
          </a:p>
          <a:p>
            <a:pPr marL="285750" indent="-285750">
              <a:buFont typeface="Arial" panose="020B0604020202020204" pitchFamily="34" charset="0"/>
              <a:buChar char="•"/>
            </a:pPr>
            <a:r>
              <a:rPr lang="fr-FR" sz="1400" b="1" dirty="0" err="1"/>
              <a:t>Rodale</a:t>
            </a:r>
            <a:r>
              <a:rPr lang="fr-FR" sz="1400" b="1" dirty="0"/>
              <a:t> Institute </a:t>
            </a:r>
            <a:r>
              <a:rPr lang="fr-FR" sz="1400" b="1" dirty="0" err="1"/>
              <a:t>Experimental</a:t>
            </a:r>
            <a:r>
              <a:rPr lang="fr-FR" sz="1400" b="1" dirty="0"/>
              <a:t> </a:t>
            </a:r>
            <a:r>
              <a:rPr lang="fr-FR" sz="1400" b="1" dirty="0" err="1"/>
              <a:t>Farm</a:t>
            </a:r>
            <a:r>
              <a:rPr lang="fr-FR" sz="1400" dirty="0"/>
              <a:t>, 611 </a:t>
            </a:r>
            <a:r>
              <a:rPr lang="fr-FR" sz="1400" dirty="0" err="1"/>
              <a:t>Siegfriedale</a:t>
            </a:r>
            <a:r>
              <a:rPr lang="fr-FR" sz="1400" dirty="0"/>
              <a:t> Rd, </a:t>
            </a:r>
            <a:r>
              <a:rPr lang="fr-FR" sz="1400" dirty="0" err="1"/>
              <a:t>Kutztown</a:t>
            </a:r>
            <a:r>
              <a:rPr lang="fr-FR" sz="1400" dirty="0"/>
              <a:t>, PA 19530, États-Unis, Téléphone : +1 610-683-6009, </a:t>
            </a:r>
            <a:r>
              <a:rPr lang="fr-FR" sz="1400" dirty="0">
                <a:hlinkClick r:id="rId12"/>
              </a:rPr>
              <a:t>https://rodaleinstitute.org/</a:t>
            </a:r>
            <a:r>
              <a:rPr lang="fr-FR" sz="1400" dirty="0"/>
              <a:t> </a:t>
            </a:r>
          </a:p>
          <a:p>
            <a:pPr marL="285750" indent="-285750">
              <a:buFont typeface="Arial" panose="020B0604020202020204" pitchFamily="34" charset="0"/>
              <a:buChar char="•"/>
            </a:pPr>
            <a:r>
              <a:rPr lang="fr-FR" sz="1400" b="1" dirty="0"/>
              <a:t>Passerelle Eco </a:t>
            </a:r>
            <a:r>
              <a:rPr lang="fr-FR" sz="1400" dirty="0"/>
              <a:t>- Ecovillage Global et Permaculture, </a:t>
            </a:r>
            <a:r>
              <a:rPr lang="fr-FR" sz="1400" dirty="0">
                <a:hlinkClick r:id="rId13"/>
              </a:rPr>
              <a:t>https://www.passerelleco.info/</a:t>
            </a:r>
            <a:r>
              <a:rPr lang="fr-FR" sz="1400" dirty="0"/>
              <a:t> </a:t>
            </a:r>
          </a:p>
          <a:p>
            <a:pPr marL="285750" indent="-285750">
              <a:buFont typeface="Arial" panose="020B0604020202020204" pitchFamily="34" charset="0"/>
              <a:buChar char="•"/>
            </a:pPr>
            <a:r>
              <a:rPr lang="fr-FR" sz="1400" dirty="0">
                <a:hlinkClick r:id="rId14"/>
              </a:rPr>
              <a:t>https://reporterre.net/</a:t>
            </a:r>
            <a:r>
              <a:rPr lang="fr-FR" sz="1400" dirty="0"/>
              <a:t> </a:t>
            </a:r>
          </a:p>
          <a:p>
            <a:pPr marL="285750" indent="-285750">
              <a:buFont typeface="Arial" panose="020B0604020202020204" pitchFamily="34" charset="0"/>
              <a:buChar char="•"/>
            </a:pPr>
            <a:r>
              <a:rPr lang="fr-FR" sz="1400" dirty="0">
                <a:hlinkClick r:id="rId15"/>
              </a:rPr>
              <a:t>www.monjardinenpermaculture.fr/</a:t>
            </a:r>
            <a:r>
              <a:rPr lang="fr-FR" sz="1400" dirty="0"/>
              <a:t> </a:t>
            </a:r>
          </a:p>
          <a:p>
            <a:pPr marL="285750" indent="-285750">
              <a:buFont typeface="Arial" panose="020B0604020202020204" pitchFamily="34" charset="0"/>
              <a:buChar char="•"/>
            </a:pPr>
            <a:r>
              <a:rPr lang="fr-FR" sz="1400" dirty="0">
                <a:hlinkClick r:id="rId16"/>
              </a:rPr>
              <a:t>https://www.produire-bio.fr/cest-quoi-la-bio/acteurs-institutionnels/</a:t>
            </a:r>
            <a:r>
              <a:rPr lang="fr-FR" sz="1400" dirty="0"/>
              <a:t> </a:t>
            </a:r>
          </a:p>
          <a:p>
            <a:pPr marL="285750" indent="-285750">
              <a:buFont typeface="Arial" panose="020B0604020202020204" pitchFamily="34" charset="0"/>
              <a:buChar char="•"/>
            </a:pPr>
            <a:r>
              <a:rPr lang="fr-FR" sz="1400" b="1" dirty="0"/>
              <a:t>La conversion étape par étape à l’agriculture biologique</a:t>
            </a:r>
            <a:r>
              <a:rPr lang="fr-FR" sz="1400" dirty="0"/>
              <a:t>, </a:t>
            </a:r>
            <a:r>
              <a:rPr lang="fr-FR" sz="1400" dirty="0">
                <a:hlinkClick r:id="rId17"/>
              </a:rPr>
              <a:t>http://teca.fao.org/fr/read/8558</a:t>
            </a:r>
            <a:r>
              <a:rPr lang="fr-FR" sz="1400" dirty="0"/>
              <a:t> </a:t>
            </a:r>
          </a:p>
          <a:p>
            <a:pPr marL="285750" indent="-285750">
              <a:buFont typeface="Arial" panose="020B0604020202020204" pitchFamily="34" charset="0"/>
              <a:buChar char="•"/>
            </a:pPr>
            <a:r>
              <a:rPr lang="fr-FR" sz="1400" b="1" dirty="0"/>
              <a:t>L’alimentation bio</a:t>
            </a:r>
            <a:r>
              <a:rPr lang="fr-FR" sz="1400" dirty="0"/>
              <a:t>, </a:t>
            </a:r>
            <a:r>
              <a:rPr lang="fr-FR" sz="1400" dirty="0">
                <a:hlinkClick r:id="rId18"/>
              </a:rPr>
              <a:t>http://tp-bio.e-monsite.com/pages/presentation.html</a:t>
            </a:r>
            <a:r>
              <a:rPr lang="fr-FR" sz="1400" dirty="0"/>
              <a:t> </a:t>
            </a:r>
          </a:p>
          <a:p>
            <a:pPr marL="285750" indent="-285750">
              <a:buFont typeface="Arial" panose="020B0604020202020204" pitchFamily="34" charset="0"/>
              <a:buChar char="•"/>
            </a:pPr>
            <a:r>
              <a:rPr lang="fr-FR" sz="1400" b="1" dirty="0"/>
              <a:t>Le tout bio est-il possible ? - 90 clés pour comprendre l’agriculture biologique</a:t>
            </a:r>
            <a:r>
              <a:rPr lang="fr-FR" sz="1400" dirty="0"/>
              <a:t>, Bernard Le </a:t>
            </a:r>
            <a:r>
              <a:rPr lang="fr-FR" sz="1400" dirty="0" err="1"/>
              <a:t>Buanec</a:t>
            </a:r>
            <a:r>
              <a:rPr lang="fr-FR" sz="1400" dirty="0"/>
              <a:t> (coordinateur). Éditions </a:t>
            </a:r>
            <a:r>
              <a:rPr lang="fr-FR" sz="1400" dirty="0" err="1"/>
              <a:t>Quae</a:t>
            </a:r>
            <a:r>
              <a:rPr lang="fr-FR" sz="1400" dirty="0"/>
              <a:t>, 2012, 240 pages, Note de lecture de Louis-Marie </a:t>
            </a:r>
            <a:r>
              <a:rPr lang="fr-FR" sz="1400" dirty="0" err="1"/>
              <a:t>Houdebin</a:t>
            </a:r>
            <a:r>
              <a:rPr lang="fr-FR" sz="1400" dirty="0"/>
              <a:t> : </a:t>
            </a:r>
            <a:r>
              <a:rPr lang="fr-FR" sz="1400" dirty="0">
                <a:hlinkClick r:id="rId19"/>
              </a:rPr>
              <a:t>http://www.pseudo-sciences.org/spip.php?article1980</a:t>
            </a:r>
            <a:r>
              <a:rPr lang="fr-FR" sz="1400" dirty="0"/>
              <a:t> </a:t>
            </a:r>
          </a:p>
          <a:p>
            <a:pPr marL="285750" indent="-285750">
              <a:buFont typeface="Arial" panose="020B0604020202020204" pitchFamily="34" charset="0"/>
              <a:buChar char="•"/>
            </a:pPr>
            <a:r>
              <a:rPr lang="fr-FR" sz="1400" dirty="0"/>
              <a:t>Rotation et salissement, Matthieu </a:t>
            </a:r>
            <a:r>
              <a:rPr lang="fr-FR" sz="1400" dirty="0" err="1"/>
              <a:t>Archambeaud</a:t>
            </a:r>
            <a:r>
              <a:rPr lang="fr-FR" sz="1400" dirty="0"/>
              <a:t>, octobre 2008, </a:t>
            </a:r>
            <a:r>
              <a:rPr lang="fr-FR" sz="1400" dirty="0">
                <a:hlinkClick r:id="rId20"/>
              </a:rPr>
              <a:t>http://agriculture-de-conservation.com/Rotation-et-salissement.html</a:t>
            </a:r>
            <a:r>
              <a:rPr lang="fr-FR" sz="1400" dirty="0"/>
              <a:t> </a:t>
            </a:r>
          </a:p>
          <a:p>
            <a:pPr marL="285750" indent="-285750">
              <a:buFont typeface="Arial" panose="020B0604020202020204" pitchFamily="34" charset="0"/>
              <a:buChar char="•"/>
            </a:pPr>
            <a:r>
              <a:rPr lang="fr-FR" sz="1400" dirty="0">
                <a:hlinkClick r:id="rId21"/>
              </a:rPr>
              <a:t>http://agriculture-de-conservation.com</a:t>
            </a:r>
            <a:r>
              <a:rPr lang="fr-FR" sz="1400" dirty="0"/>
              <a:t> </a:t>
            </a:r>
          </a:p>
          <a:p>
            <a:pPr marL="285750" indent="-285750">
              <a:buFont typeface="Arial" panose="020B0604020202020204" pitchFamily="34" charset="0"/>
              <a:buChar char="•"/>
            </a:pPr>
            <a:r>
              <a:rPr lang="fr-FR" sz="1400" dirty="0"/>
              <a:t>PLANTATION et TAILLE, d'un arbre de plein champ, cahier + DVD, 32 euros TTC + 3.50 euros (port), </a:t>
            </a:r>
            <a:r>
              <a:rPr lang="fr-FR" sz="1400" dirty="0">
                <a:hlinkClick r:id="rId22"/>
              </a:rPr>
              <a:t>http://www.agroof.net/agroof_edition/cahierDVD01.html</a:t>
            </a:r>
            <a:r>
              <a:rPr lang="fr-FR" sz="1400" dirty="0"/>
              <a:t> </a:t>
            </a:r>
          </a:p>
          <a:p>
            <a:pPr marL="285750" indent="-285750">
              <a:buFont typeface="Arial" panose="020B0604020202020204" pitchFamily="34" charset="0"/>
              <a:buChar char="•"/>
            </a:pPr>
            <a:r>
              <a:rPr lang="fr-FR" sz="1400" dirty="0"/>
              <a:t>L'agriculture biologique, c'est quoi ?, </a:t>
            </a:r>
            <a:r>
              <a:rPr lang="fr-FR" sz="1400" dirty="0">
                <a:hlinkClick r:id="rId23"/>
              </a:rPr>
              <a:t>https://www.agirpourlenvironnement.org/campagne/arguments/l-agriculture-biologique-c-est-quoi</a:t>
            </a:r>
            <a:r>
              <a:rPr lang="fr-FR" sz="1400" dirty="0"/>
              <a:t> </a:t>
            </a:r>
          </a:p>
          <a:p>
            <a:pPr marL="285750" indent="-285750">
              <a:buFont typeface="Arial" panose="020B0604020202020204" pitchFamily="34" charset="0"/>
              <a:buChar char="•"/>
            </a:pPr>
            <a:r>
              <a:rPr lang="fr-FR" sz="1400" dirty="0"/>
              <a:t>Agroécologie, une gestion durable des sols, </a:t>
            </a:r>
            <a:r>
              <a:rPr lang="fr-FR" sz="1400" dirty="0">
                <a:hlinkClick r:id="rId24"/>
              </a:rPr>
              <a:t>http://www.osi-perception.org/AGRECOLOGIE-UNE-GESTION-DURABLE.html</a:t>
            </a:r>
            <a:endParaRPr lang="fr-FR" sz="1400" dirty="0"/>
          </a:p>
          <a:p>
            <a:pPr marL="285750" indent="-285750">
              <a:buFont typeface="Arial" panose="020B0604020202020204" pitchFamily="34" charset="0"/>
              <a:buChar char="•"/>
            </a:pPr>
            <a:r>
              <a:rPr lang="fr-FR" sz="1400" dirty="0"/>
              <a:t>Les plantes compagnes, </a:t>
            </a:r>
            <a:r>
              <a:rPr lang="fr-FR" sz="1400" dirty="0">
                <a:hlinkClick r:id="rId25"/>
              </a:rPr>
              <a:t>http://web04.univ-lorraine.fr/ENSAIA/marie/web/ntic/pages/2010/gilhod.html</a:t>
            </a:r>
            <a:r>
              <a:rPr lang="fr-FR" sz="1400" dirty="0"/>
              <a:t>  </a:t>
            </a:r>
          </a:p>
          <a:p>
            <a:pPr marL="285750" indent="-285750">
              <a:buFont typeface="Arial" panose="020B0604020202020204" pitchFamily="34" charset="0"/>
              <a:buChar char="•"/>
            </a:pPr>
            <a:r>
              <a:rPr lang="fr-FR" sz="1400" dirty="0"/>
              <a:t>Ferme du Bec </a:t>
            </a:r>
            <a:r>
              <a:rPr lang="fr-FR" sz="1400" dirty="0" err="1"/>
              <a:t>Hellouin</a:t>
            </a:r>
            <a:r>
              <a:rPr lang="fr-FR" sz="1400" dirty="0"/>
              <a:t>, </a:t>
            </a:r>
            <a:r>
              <a:rPr lang="fr-FR" sz="1400" dirty="0">
                <a:hlinkClick r:id="rId26"/>
              </a:rPr>
              <a:t>http://www.fermedubec.com</a:t>
            </a:r>
            <a:r>
              <a:rPr lang="fr-FR" sz="1400" dirty="0"/>
              <a:t> </a:t>
            </a:r>
          </a:p>
          <a:p>
            <a:pPr marL="285750" indent="-285750">
              <a:buFont typeface="Arial" panose="020B0604020202020204" pitchFamily="34" charset="0"/>
              <a:buChar char="•"/>
            </a:pPr>
            <a:r>
              <a:rPr lang="fr-FR" sz="1400" dirty="0"/>
              <a:t>Réseau Semences Paysannes, </a:t>
            </a:r>
            <a:r>
              <a:rPr lang="fr-FR" sz="1400" dirty="0">
                <a:hlinkClick r:id="rId27"/>
              </a:rPr>
              <a:t>www.semencespaysannes.org/</a:t>
            </a:r>
            <a:r>
              <a:rPr lang="fr-FR" sz="1400" dirty="0"/>
              <a:t> </a:t>
            </a:r>
          </a:p>
          <a:p>
            <a:pPr marL="285750" indent="-285750">
              <a:buFont typeface="Arial" panose="020B0604020202020204" pitchFamily="34" charset="0"/>
              <a:buChar char="•"/>
            </a:pPr>
            <a:r>
              <a:rPr lang="fr-FR" sz="1400" dirty="0"/>
              <a:t>Facebook : </a:t>
            </a:r>
            <a:r>
              <a:rPr lang="fr-FR" sz="1400" dirty="0" err="1"/>
              <a:t>Permavenir</a:t>
            </a:r>
            <a:r>
              <a:rPr lang="fr-FR" sz="1400" dirty="0"/>
              <a:t>, </a:t>
            </a:r>
            <a:r>
              <a:rPr lang="fr-FR" sz="1400" dirty="0">
                <a:hlinkClick r:id="rId28"/>
              </a:rPr>
              <a:t>https://fr-fr.facebook.com/Permavenir/</a:t>
            </a:r>
            <a:r>
              <a:rPr lang="fr-FR" sz="1400" dirty="0"/>
              <a:t> </a:t>
            </a:r>
          </a:p>
        </p:txBody>
      </p:sp>
    </p:spTree>
    <p:extLst>
      <p:ext uri="{BB962C8B-B14F-4D97-AF65-F5344CB8AC3E}">
        <p14:creationId xmlns:p14="http://schemas.microsoft.com/office/powerpoint/2010/main" val="27796067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1575AC-2A77-4084-9B8C-97B395C290D6}"/>
              </a:ext>
            </a:extLst>
          </p:cNvPr>
          <p:cNvSpPr>
            <a:spLocks noGrp="1"/>
          </p:cNvSpPr>
          <p:nvPr>
            <p:ph type="ftr" sz="quarter" idx="11"/>
          </p:nvPr>
        </p:nvSpPr>
        <p:spPr>
          <a:xfrm>
            <a:off x="4221480" y="6441946"/>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0E4CD27-507D-46F1-AC67-63C7688D43E5}"/>
              </a:ext>
            </a:extLst>
          </p:cNvPr>
          <p:cNvSpPr>
            <a:spLocks noGrp="1"/>
          </p:cNvSpPr>
          <p:nvPr>
            <p:ph type="sldNum" sz="quarter" idx="12"/>
          </p:nvPr>
        </p:nvSpPr>
        <p:spPr>
          <a:xfrm>
            <a:off x="11516958" y="6441946"/>
            <a:ext cx="553122" cy="363706"/>
          </a:xfrm>
        </p:spPr>
        <p:txBody>
          <a:bodyPr/>
          <a:lstStyle/>
          <a:p>
            <a:fld id="{35EDA842-B766-4C63-B8B3-538762B3ED5C}" type="slidenum">
              <a:rPr lang="fr-FR" smtClean="0"/>
              <a:t>97</a:t>
            </a:fld>
            <a:endParaRPr lang="fr-FR"/>
          </a:p>
        </p:txBody>
      </p:sp>
      <p:sp>
        <p:nvSpPr>
          <p:cNvPr id="4" name="Rectangle 3">
            <a:extLst>
              <a:ext uri="{FF2B5EF4-FFF2-40B4-BE49-F238E27FC236}">
                <a16:creationId xmlns:a16="http://schemas.microsoft.com/office/drawing/2014/main" id="{FBC7BE9C-EF43-4DBE-A0DA-A7D0F502B396}"/>
              </a:ext>
            </a:extLst>
          </p:cNvPr>
          <p:cNvSpPr/>
          <p:nvPr/>
        </p:nvSpPr>
        <p:spPr>
          <a:xfrm>
            <a:off x="79810" y="70971"/>
            <a:ext cx="4420569" cy="461665"/>
          </a:xfrm>
          <a:prstGeom prst="rect">
            <a:avLst/>
          </a:prstGeom>
        </p:spPr>
        <p:txBody>
          <a:bodyPr wrap="none">
            <a:spAutoFit/>
          </a:bodyPr>
          <a:lstStyle/>
          <a:p>
            <a:pPr>
              <a:spcBef>
                <a:spcPct val="0"/>
              </a:spcBef>
            </a:pPr>
            <a:r>
              <a:rPr lang="fr-FR" altLang="fr-FR" sz="2400" b="1" dirty="0">
                <a:solidFill>
                  <a:srgbClr val="6600CC"/>
                </a:solidFill>
              </a:rPr>
              <a:t>Annexe 9</a:t>
            </a:r>
            <a:r>
              <a:rPr lang="fr-FR" altLang="fr-FR" sz="2400" b="1" dirty="0">
                <a:solidFill>
                  <a:srgbClr val="7030A0"/>
                </a:solidFill>
              </a:rPr>
              <a:t>. </a:t>
            </a:r>
            <a:r>
              <a:rPr lang="fr-FR" sz="2400" b="1" dirty="0">
                <a:solidFill>
                  <a:srgbClr val="7030A0"/>
                </a:solidFill>
              </a:rPr>
              <a:t>Données économiques</a:t>
            </a:r>
          </a:p>
        </p:txBody>
      </p:sp>
      <p:sp>
        <p:nvSpPr>
          <p:cNvPr id="7" name="ZoneTexte 6">
            <a:extLst>
              <a:ext uri="{FF2B5EF4-FFF2-40B4-BE49-F238E27FC236}">
                <a16:creationId xmlns:a16="http://schemas.microsoft.com/office/drawing/2014/main" id="{15F7BD7F-9B50-4E49-B4A3-663DA85E72AF}"/>
              </a:ext>
            </a:extLst>
          </p:cNvPr>
          <p:cNvSpPr txBox="1"/>
          <p:nvPr/>
        </p:nvSpPr>
        <p:spPr>
          <a:xfrm>
            <a:off x="79810" y="532636"/>
            <a:ext cx="11990270" cy="5909310"/>
          </a:xfrm>
          <a:prstGeom prst="rect">
            <a:avLst/>
          </a:prstGeom>
          <a:noFill/>
        </p:spPr>
        <p:txBody>
          <a:bodyPr wrap="square" rtlCol="0">
            <a:spAutoFit/>
          </a:bodyPr>
          <a:lstStyle/>
          <a:p>
            <a:pPr marL="285750" indent="-285750">
              <a:buFont typeface="Arial" panose="020B0604020202020204" pitchFamily="34" charset="0"/>
              <a:buChar char="•"/>
            </a:pPr>
            <a:r>
              <a:rPr lang="fr-FR" sz="1400" dirty="0"/>
              <a:t>Le bio : La rentabilité comparée de l'agriculture bio et conventionnelle fait l'objet de rapports contrastés 2/2, Crédit Agricole SA, 18/11/16, </a:t>
            </a:r>
            <a:r>
              <a:rPr lang="fr-FR" sz="1400" dirty="0">
                <a:hlinkClick r:id="rId2"/>
              </a:rPr>
              <a:t>http://www.pleinchamp.com/actualites-generales/actualites/le-bio-la-rentabilite-comparee-de-l-agriculture-bio-et-conventionnelle-fait-l-objet-de-rapports-contrastes-2-2</a:t>
            </a:r>
            <a:r>
              <a:rPr lang="fr-FR" sz="1400" dirty="0"/>
              <a:t> </a:t>
            </a:r>
          </a:p>
          <a:p>
            <a:pPr marL="285750" indent="-285750">
              <a:buFont typeface="Arial" panose="020B0604020202020204" pitchFamily="34" charset="0"/>
              <a:buChar char="•"/>
            </a:pPr>
            <a:r>
              <a:rPr lang="fr-FR" sz="1400" dirty="0"/>
              <a:t>Prisme - Etudes économiques du Crédit Agricole, </a:t>
            </a:r>
            <a:r>
              <a:rPr lang="fr-FR" sz="1400" dirty="0">
                <a:hlinkClick r:id="rId3"/>
              </a:rPr>
              <a:t>https://etudes-economiques.credit-agricole.com/medias/Prisme15_nov2016.pdf</a:t>
            </a:r>
            <a:r>
              <a:rPr lang="fr-FR" sz="1400" dirty="0"/>
              <a:t> </a:t>
            </a:r>
          </a:p>
          <a:p>
            <a:pPr marL="285750" indent="-285750">
              <a:buFont typeface="Arial" panose="020B0604020202020204" pitchFamily="34" charset="0"/>
              <a:buChar char="•"/>
            </a:pPr>
            <a:r>
              <a:rPr lang="fr-FR" sz="1400" dirty="0"/>
              <a:t>Agriculture bio, pas d'expansion sans produits bon marché, Hénin Frédéric, 18 oct. 2016, </a:t>
            </a:r>
            <a:r>
              <a:rPr lang="fr-FR" sz="1400" dirty="0">
                <a:hlinkClick r:id="rId4"/>
              </a:rPr>
              <a:t>http://www.wikiagri.fr/articles/agriculture-bio-pas-dexpansion-sans-produits-bon-marche/10799</a:t>
            </a:r>
            <a:r>
              <a:rPr lang="fr-FR" sz="1400" dirty="0"/>
              <a:t> </a:t>
            </a:r>
          </a:p>
          <a:p>
            <a:pPr marL="285750" indent="-285750">
              <a:buFont typeface="Arial" panose="020B0604020202020204" pitchFamily="34" charset="0"/>
              <a:buChar char="•"/>
            </a:pPr>
            <a:r>
              <a:rPr lang="fr-FR" sz="1400" dirty="0"/>
              <a:t>L'agriculture bio face aux défis du changement d'échelle, 23/09/2016, </a:t>
            </a:r>
            <a:r>
              <a:rPr lang="fr-FR" sz="1400" dirty="0">
                <a:hlinkClick r:id="rId5"/>
              </a:rPr>
              <a:t>http://www.agrapresse.fr/l-agriculture-bio-face-aux-d-fis-du-changement-d-chelle-art426524-39.html?Itemid=362</a:t>
            </a:r>
            <a:r>
              <a:rPr lang="fr-FR" sz="1400" dirty="0"/>
              <a:t> </a:t>
            </a:r>
          </a:p>
          <a:p>
            <a:pPr marL="285750" indent="-285750">
              <a:buFont typeface="Arial" panose="020B0604020202020204" pitchFamily="34" charset="0"/>
              <a:buChar char="•"/>
            </a:pPr>
            <a:r>
              <a:rPr lang="fr-FR" sz="1400" dirty="0"/>
              <a:t>Bio : l'UFC-Que Choisir part en guerre contre les distributeurs, 29 août 2017, </a:t>
            </a:r>
            <a:r>
              <a:rPr lang="fr-FR" sz="1400" dirty="0">
                <a:hlinkClick r:id="rId6"/>
              </a:rPr>
              <a:t>https://www.lesechos.fr/industrie-services/conso-distribution/010198642712-bio-lufc-que-choisir-part-en-guerre-contre-les-distributeurs-2110240.php</a:t>
            </a:r>
            <a:r>
              <a:rPr lang="fr-FR" sz="1400" dirty="0"/>
              <a:t> </a:t>
            </a:r>
          </a:p>
          <a:p>
            <a:pPr marL="285750" indent="-285750">
              <a:buFont typeface="Arial" panose="020B0604020202020204" pitchFamily="34" charset="0"/>
              <a:buChar char="•"/>
            </a:pPr>
            <a:r>
              <a:rPr lang="fr-FR" sz="1400" dirty="0"/>
              <a:t>Le gouvernement réoriente les aides à l'agriculture biologique. La filière menace de se retirer des États généraux de l’alimentation, Julien Duriez, 21 sept. 2017, </a:t>
            </a:r>
            <a:r>
              <a:rPr lang="fr-FR" sz="1400" dirty="0">
                <a:hlinkClick r:id="rId7"/>
              </a:rPr>
              <a:t>https://www.la-croix.com/Economie/France/Le-gouvernement-reoriente-aides-lagriculture-biologique-2017-09-21-1200878701</a:t>
            </a:r>
            <a:r>
              <a:rPr lang="fr-FR" sz="1400" dirty="0"/>
              <a:t> </a:t>
            </a:r>
          </a:p>
          <a:p>
            <a:pPr marL="285750" indent="-285750">
              <a:buFont typeface="Arial" panose="020B0604020202020204" pitchFamily="34" charset="0"/>
              <a:buChar char="•"/>
            </a:pPr>
            <a:r>
              <a:rPr lang="fr-FR" sz="1400" dirty="0"/>
              <a:t>La France soutient-elle assez son agriculture biologique ?, Antoine d’</a:t>
            </a:r>
            <a:r>
              <a:rPr lang="fr-FR" sz="1400" dirty="0" err="1"/>
              <a:t>Abbundo</a:t>
            </a:r>
            <a:r>
              <a:rPr lang="fr-FR" sz="1400" dirty="0"/>
              <a:t>, 2 août 2017, </a:t>
            </a:r>
            <a:r>
              <a:rPr lang="fr-FR" sz="1400" dirty="0">
                <a:hlinkClick r:id="rId8"/>
              </a:rPr>
              <a:t>https://www.la-croix.com/Debats/Forum-et-debats/France-soutient-elle-assez-agriculture-biologique-2017-08-02-1200867147</a:t>
            </a:r>
            <a:r>
              <a:rPr lang="fr-FR" sz="1400" dirty="0"/>
              <a:t> </a:t>
            </a:r>
          </a:p>
          <a:p>
            <a:pPr marL="285750" indent="-285750">
              <a:buFont typeface="Arial" panose="020B0604020202020204" pitchFamily="34" charset="0"/>
              <a:buChar char="•"/>
            </a:pPr>
            <a:r>
              <a:rPr lang="fr-FR" sz="1400" dirty="0"/>
              <a:t>La baisse des aides menace la production bio, 04/08/2017, </a:t>
            </a:r>
            <a:r>
              <a:rPr lang="fr-FR" sz="1400" dirty="0">
                <a:hlinkClick r:id="rId9"/>
              </a:rPr>
              <a:t>http://www.ladepeche.fr/article/2017/08/04/2622634-la-baisse-des-aides-menace-la-production-bio.html</a:t>
            </a:r>
            <a:r>
              <a:rPr lang="fr-FR" sz="1400" dirty="0"/>
              <a:t> </a:t>
            </a:r>
          </a:p>
          <a:p>
            <a:pPr marL="285750" indent="-285750">
              <a:buFont typeface="Arial" panose="020B0604020202020204" pitchFamily="34" charset="0"/>
              <a:buChar char="•"/>
            </a:pPr>
            <a:r>
              <a:rPr lang="fr-FR" sz="1400" dirty="0"/>
              <a:t>Des agriculteurs abandonnent l'agriculture biologique malgré l'attrait de prix plus élevés, Andrew </a:t>
            </a:r>
            <a:r>
              <a:rPr lang="fr-FR" sz="1400" dirty="0" err="1"/>
              <a:t>Porterfiel</a:t>
            </a:r>
            <a:r>
              <a:rPr lang="fr-FR" sz="1400" dirty="0"/>
              <a:t>, 15 juil. 2015, </a:t>
            </a:r>
            <a:r>
              <a:rPr lang="fr-FR" sz="1400" dirty="0">
                <a:hlinkClick r:id="rId10"/>
              </a:rPr>
              <a:t>http://seppi.over-blog.com/2015/07/des-agriculteurs-abandonnent-l-agriculture-biologique-malgre-l-attrait-de-prix-plus-eleves.html</a:t>
            </a:r>
            <a:r>
              <a:rPr lang="fr-FR" sz="1400" dirty="0"/>
              <a:t> </a:t>
            </a:r>
          </a:p>
          <a:p>
            <a:pPr marL="285750" indent="-285750">
              <a:buFont typeface="Arial" panose="020B0604020202020204" pitchFamily="34" charset="0"/>
              <a:buChar char="•"/>
            </a:pPr>
            <a:r>
              <a:rPr lang="fr-FR" sz="1400" dirty="0"/>
              <a:t>Peut-on tous manger bio ? Le rendement sera-t-il si tous les agriculteurs s'y mettent ? Sans parler du coût, Oliver </a:t>
            </a:r>
            <a:r>
              <a:rPr lang="fr-FR" sz="1400" dirty="0" err="1"/>
              <a:t>Tallendier</a:t>
            </a:r>
            <a:r>
              <a:rPr lang="fr-FR" sz="1400" dirty="0"/>
              <a:t>, 13 mai 2017, </a:t>
            </a:r>
            <a:r>
              <a:rPr lang="fr-FR" sz="1400" dirty="0">
                <a:hlinkClick r:id="rId11"/>
              </a:rPr>
              <a:t>https://fr.quora.com/Peut-on-tous-manger-bio-Le-rendement-sera-t-il-suffisant-si-tous-les-agriculteurs-sy-mettent-Sans-parler-du-co%C3%BBt</a:t>
            </a:r>
            <a:r>
              <a:rPr lang="fr-FR" sz="1400" dirty="0"/>
              <a:t> </a:t>
            </a:r>
          </a:p>
          <a:p>
            <a:pPr marL="285750" indent="-285750">
              <a:buFont typeface="Arial" panose="020B0604020202020204" pitchFamily="34" charset="0"/>
              <a:buChar char="•"/>
            </a:pPr>
            <a:r>
              <a:rPr lang="fr-FR" sz="1400" dirty="0"/>
              <a:t>Conversion au bio, le risque à prendre pour «retrouver le goût du </a:t>
            </a:r>
            <a:r>
              <a:rPr lang="fr-FR" sz="1400" dirty="0" err="1"/>
              <a:t>du</a:t>
            </a:r>
            <a:r>
              <a:rPr lang="fr-FR" sz="1400" dirty="0"/>
              <a:t> métier», 26 mars 2017, </a:t>
            </a:r>
            <a:r>
              <a:rPr lang="fr-FR" sz="1400" dirty="0">
                <a:hlinkClick r:id="rId12"/>
              </a:rPr>
              <a:t>http://www.lavoixdunord.fr/138266/article/2017-03-26/conversion-au-bio-le-risque-prendre-pour-retrouver-le-gout-du-metier</a:t>
            </a:r>
            <a:r>
              <a:rPr lang="fr-FR" sz="1400" dirty="0"/>
              <a:t> </a:t>
            </a:r>
          </a:p>
          <a:p>
            <a:pPr marL="285750" indent="-285750">
              <a:buFont typeface="Arial" panose="020B0604020202020204" pitchFamily="34" charset="0"/>
              <a:buChar char="•"/>
            </a:pPr>
            <a:r>
              <a:rPr lang="fr-FR" sz="1400" dirty="0"/>
              <a:t>Généralités sur la conversion des vergers (</a:t>
            </a:r>
            <a:r>
              <a:rPr lang="fr-FR" sz="1400" dirty="0" err="1"/>
              <a:t>pdf</a:t>
            </a:r>
            <a:r>
              <a:rPr lang="fr-FR" sz="1400" dirty="0"/>
              <a:t>), Sophie </a:t>
            </a:r>
            <a:r>
              <a:rPr lang="fr-FR" sz="1400" dirty="0" err="1"/>
              <a:t>Stévenin</a:t>
            </a:r>
            <a:r>
              <a:rPr lang="fr-FR" sz="1400" dirty="0"/>
              <a:t>, Chambre d'Agriculture Rhône-Alpes, </a:t>
            </a:r>
            <a:r>
              <a:rPr lang="fr-FR" sz="1400" dirty="0">
                <a:hlinkClick r:id="rId13"/>
              </a:rPr>
              <a:t>http://rhone-alpes.synagri.com/synagri/pj.nsf/TECHPJPARCLEF/13514/$File/Fiches_AB-verger.pdf?OpenElement</a:t>
            </a:r>
            <a:r>
              <a:rPr lang="fr-FR" sz="1400" dirty="0"/>
              <a:t> </a:t>
            </a:r>
          </a:p>
          <a:p>
            <a:pPr marL="285750" indent="-285750">
              <a:buFont typeface="Arial" panose="020B0604020202020204" pitchFamily="34" charset="0"/>
              <a:buChar char="•"/>
            </a:pPr>
            <a:r>
              <a:rPr lang="fr-FR" sz="1400" dirty="0"/>
              <a:t>Mémento d'agriculture biologique: guide pratique à usage professionnel, Gabriel Guet, France Agricole Editions, 2003. </a:t>
            </a:r>
            <a:r>
              <a:rPr lang="fr-FR" sz="1400" dirty="0">
                <a:hlinkClick r:id="rId14"/>
              </a:rPr>
              <a:t>https://books.google.fr/books?isbn=2912199123</a:t>
            </a:r>
            <a:r>
              <a:rPr lang="fr-FR" sz="1400" dirty="0"/>
              <a:t> </a:t>
            </a:r>
          </a:p>
          <a:p>
            <a:pPr marL="285750" indent="-285750">
              <a:buFont typeface="Arial" panose="020B0604020202020204" pitchFamily="34" charset="0"/>
              <a:buChar char="•"/>
            </a:pPr>
            <a:r>
              <a:rPr lang="fr-FR" sz="1400" dirty="0"/>
              <a:t>Conversion à l'agriculture biologique: le cas de la production laitière, Michel Ragot, </a:t>
            </a:r>
            <a:r>
              <a:rPr lang="fr-FR" sz="1400" dirty="0" err="1"/>
              <a:t>Educagri</a:t>
            </a:r>
            <a:r>
              <a:rPr lang="fr-FR" sz="1400" dirty="0"/>
              <a:t>, 2001, </a:t>
            </a:r>
            <a:r>
              <a:rPr lang="fr-FR" sz="1400" dirty="0">
                <a:hlinkClick r:id="rId15"/>
              </a:rPr>
              <a:t>https://books.google.fr/books?isbn=2844441319</a:t>
            </a:r>
            <a:r>
              <a:rPr lang="fr-FR" sz="1400" dirty="0"/>
              <a:t> </a:t>
            </a:r>
          </a:p>
        </p:txBody>
      </p:sp>
    </p:spTree>
    <p:extLst>
      <p:ext uri="{BB962C8B-B14F-4D97-AF65-F5344CB8AC3E}">
        <p14:creationId xmlns:p14="http://schemas.microsoft.com/office/powerpoint/2010/main" val="31568661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1575AC-2A77-4084-9B8C-97B395C290D6}"/>
              </a:ext>
            </a:extLst>
          </p:cNvPr>
          <p:cNvSpPr>
            <a:spLocks noGrp="1"/>
          </p:cNvSpPr>
          <p:nvPr>
            <p:ph type="ftr" sz="quarter" idx="11"/>
          </p:nvPr>
        </p:nvSpPr>
        <p:spPr>
          <a:xfrm>
            <a:off x="7941382" y="149461"/>
            <a:ext cx="2570181" cy="263562"/>
          </a:xfrm>
        </p:spPr>
        <p:txBody>
          <a:bodyPr/>
          <a:lstStyle/>
          <a:p>
            <a:r>
              <a:rPr lang="fr-FR" dirty="0"/>
              <a:t>Les enjeux de l’agriculture biologique</a:t>
            </a:r>
          </a:p>
        </p:txBody>
      </p:sp>
      <p:sp>
        <p:nvSpPr>
          <p:cNvPr id="3" name="Espace réservé du numéro de diapositive 2">
            <a:extLst>
              <a:ext uri="{FF2B5EF4-FFF2-40B4-BE49-F238E27FC236}">
                <a16:creationId xmlns:a16="http://schemas.microsoft.com/office/drawing/2014/main" id="{C0E4CD27-507D-46F1-AC67-63C7688D43E5}"/>
              </a:ext>
            </a:extLst>
          </p:cNvPr>
          <p:cNvSpPr>
            <a:spLocks noGrp="1"/>
          </p:cNvSpPr>
          <p:nvPr>
            <p:ph type="sldNum" sz="quarter" idx="12"/>
          </p:nvPr>
        </p:nvSpPr>
        <p:spPr>
          <a:xfrm>
            <a:off x="11495442" y="183332"/>
            <a:ext cx="499334" cy="460524"/>
          </a:xfrm>
        </p:spPr>
        <p:txBody>
          <a:bodyPr/>
          <a:lstStyle/>
          <a:p>
            <a:fld id="{35EDA842-B766-4C63-B8B3-538762B3ED5C}" type="slidenum">
              <a:rPr lang="fr-FR" smtClean="0"/>
              <a:t>98</a:t>
            </a:fld>
            <a:endParaRPr lang="fr-FR" dirty="0"/>
          </a:p>
        </p:txBody>
      </p:sp>
      <p:sp>
        <p:nvSpPr>
          <p:cNvPr id="4" name="Rectangle 3">
            <a:extLst>
              <a:ext uri="{FF2B5EF4-FFF2-40B4-BE49-F238E27FC236}">
                <a16:creationId xmlns:a16="http://schemas.microsoft.com/office/drawing/2014/main" id="{FBC7BE9C-EF43-4DBE-A0DA-A7D0F502B396}"/>
              </a:ext>
            </a:extLst>
          </p:cNvPr>
          <p:cNvSpPr/>
          <p:nvPr/>
        </p:nvSpPr>
        <p:spPr>
          <a:xfrm>
            <a:off x="305721" y="182191"/>
            <a:ext cx="4622163" cy="461665"/>
          </a:xfrm>
          <a:prstGeom prst="rect">
            <a:avLst/>
          </a:prstGeom>
        </p:spPr>
        <p:txBody>
          <a:bodyPr wrap="none">
            <a:spAutoFit/>
          </a:bodyPr>
          <a:lstStyle/>
          <a:p>
            <a:pPr>
              <a:spcBef>
                <a:spcPct val="0"/>
              </a:spcBef>
            </a:pPr>
            <a:r>
              <a:rPr lang="fr-FR" altLang="fr-FR" sz="2400" b="1" dirty="0">
                <a:solidFill>
                  <a:srgbClr val="6600CC"/>
                </a:solidFill>
              </a:rPr>
              <a:t>Annexe 10</a:t>
            </a:r>
            <a:r>
              <a:rPr lang="fr-FR" altLang="fr-FR" sz="2400" b="1" dirty="0">
                <a:solidFill>
                  <a:srgbClr val="7030A0"/>
                </a:solidFill>
              </a:rPr>
              <a:t>. </a:t>
            </a:r>
            <a:r>
              <a:rPr lang="fr-FR" sz="2400" b="1" dirty="0">
                <a:solidFill>
                  <a:srgbClr val="7030A0"/>
                </a:solidFill>
              </a:rPr>
              <a:t>Les aides à la filière bio</a:t>
            </a:r>
          </a:p>
        </p:txBody>
      </p:sp>
      <p:sp>
        <p:nvSpPr>
          <p:cNvPr id="7" name="ZoneTexte 6">
            <a:extLst>
              <a:ext uri="{FF2B5EF4-FFF2-40B4-BE49-F238E27FC236}">
                <a16:creationId xmlns:a16="http://schemas.microsoft.com/office/drawing/2014/main" id="{5D6483FC-D6B3-4C77-B19D-849AF832DF3B}"/>
              </a:ext>
            </a:extLst>
          </p:cNvPr>
          <p:cNvSpPr txBox="1"/>
          <p:nvPr/>
        </p:nvSpPr>
        <p:spPr>
          <a:xfrm>
            <a:off x="215153" y="828338"/>
            <a:ext cx="11779623" cy="2246769"/>
          </a:xfrm>
          <a:prstGeom prst="rect">
            <a:avLst/>
          </a:prstGeom>
          <a:noFill/>
        </p:spPr>
        <p:txBody>
          <a:bodyPr wrap="square" rtlCol="0">
            <a:spAutoFit/>
          </a:bodyPr>
          <a:lstStyle/>
          <a:p>
            <a:r>
              <a:rPr lang="fr-FR" sz="1400" b="1" dirty="0"/>
              <a:t>Financer son projet bio </a:t>
            </a:r>
            <a:r>
              <a:rPr lang="fr-FR" sz="1400" dirty="0"/>
              <a:t>:</a:t>
            </a:r>
          </a:p>
          <a:p>
            <a:pPr marL="285750" indent="-285750">
              <a:buFont typeface="Arial" panose="020B0604020202020204" pitchFamily="34" charset="0"/>
              <a:buChar char="•"/>
            </a:pPr>
            <a:r>
              <a:rPr lang="fr-FR" sz="1400" dirty="0"/>
              <a:t>Les aides aux agriculteurs bio, </a:t>
            </a:r>
            <a:r>
              <a:rPr lang="fr-FR" sz="1400" dirty="0">
                <a:hlinkClick r:id="rId2"/>
              </a:rPr>
              <a:t>http://www.agencebio.org/connaitre-les-dispositifs-daides-publiques-aux-agriculteurs-specifiques-la-bio</a:t>
            </a:r>
            <a:r>
              <a:rPr lang="fr-FR" sz="1400" dirty="0"/>
              <a:t> </a:t>
            </a:r>
          </a:p>
          <a:p>
            <a:pPr marL="285750" indent="-285750">
              <a:buFont typeface="Arial" panose="020B0604020202020204" pitchFamily="34" charset="0"/>
              <a:buChar char="•"/>
            </a:pPr>
            <a:r>
              <a:rPr lang="fr-FR" sz="1400" dirty="0"/>
              <a:t>Les aides à l'investissement, </a:t>
            </a:r>
            <a:r>
              <a:rPr lang="fr-FR" sz="1400" dirty="0">
                <a:hlinkClick r:id="rId3"/>
              </a:rPr>
              <a:t>http://www.agencebio.org/connaitre-les-dispositifs-daides-publiques-linvestissement-mobilisables-par-les-acteurs-de-la-bio</a:t>
            </a:r>
            <a:r>
              <a:rPr lang="fr-FR" sz="1400" dirty="0"/>
              <a:t> </a:t>
            </a:r>
          </a:p>
          <a:p>
            <a:pPr marL="285750" indent="-285750">
              <a:buFont typeface="Arial" panose="020B0604020202020204" pitchFamily="34" charset="0"/>
              <a:buChar char="•"/>
            </a:pPr>
            <a:r>
              <a:rPr lang="fr-FR" sz="1400" dirty="0"/>
              <a:t>Les outils de financement complémentaires, </a:t>
            </a:r>
            <a:r>
              <a:rPr lang="fr-FR" sz="1400" dirty="0">
                <a:hlinkClick r:id="rId4"/>
              </a:rPr>
              <a:t>http://www.agencebio.org/les-outils-de-financement-complementaires-mobilisables-par-les-acteurs-de-la-bio</a:t>
            </a:r>
            <a:r>
              <a:rPr lang="fr-FR" sz="1400" dirty="0"/>
              <a:t> </a:t>
            </a:r>
          </a:p>
          <a:p>
            <a:pPr marL="285750" indent="-285750">
              <a:buFont typeface="Arial" panose="020B0604020202020204" pitchFamily="34" charset="0"/>
              <a:buChar char="•"/>
            </a:pPr>
            <a:r>
              <a:rPr lang="fr-FR" sz="1400" dirty="0"/>
              <a:t>Connaître les organismes de financement, </a:t>
            </a:r>
            <a:r>
              <a:rPr lang="fr-FR" sz="1400" dirty="0">
                <a:hlinkClick r:id="rId5"/>
              </a:rPr>
              <a:t>http://www.agencebio.org/les-organismes-de-financement-et-leur-implication-dans-le-developpement-de-lagriculture-biologique</a:t>
            </a:r>
            <a:r>
              <a:rPr lang="fr-FR" sz="1400" dirty="0"/>
              <a:t> </a:t>
            </a:r>
          </a:p>
          <a:p>
            <a:endParaRPr lang="fr-FR" sz="1400" dirty="0"/>
          </a:p>
          <a:p>
            <a:r>
              <a:rPr lang="fr-FR" sz="1400" b="1" dirty="0"/>
              <a:t>Structuration des filières bio</a:t>
            </a:r>
          </a:p>
          <a:p>
            <a:pPr marL="285750" indent="-285750">
              <a:buFont typeface="Arial" panose="020B0604020202020204" pitchFamily="34" charset="0"/>
              <a:buChar char="•"/>
            </a:pPr>
            <a:r>
              <a:rPr lang="fr-FR" sz="1400" dirty="0"/>
              <a:t>Le Fonds Avenir Bio, </a:t>
            </a:r>
            <a:r>
              <a:rPr lang="fr-FR" sz="1400" dirty="0">
                <a:hlinkClick r:id="rId6"/>
              </a:rPr>
              <a:t>http://www.agencebio.org/presentation-fonds-avenir-bio</a:t>
            </a:r>
            <a:r>
              <a:rPr lang="fr-FR" sz="1400" dirty="0"/>
              <a:t> </a:t>
            </a:r>
          </a:p>
          <a:p>
            <a:pPr marL="285750" indent="-285750">
              <a:buFont typeface="Arial" panose="020B0604020202020204" pitchFamily="34" charset="0"/>
              <a:buChar char="•"/>
            </a:pPr>
            <a:r>
              <a:rPr lang="fr-FR" sz="1400" dirty="0"/>
              <a:t>Espace Candidature Fonds Avenir Bio, </a:t>
            </a:r>
            <a:r>
              <a:rPr lang="fr-FR" sz="1400" dirty="0">
                <a:hlinkClick r:id="rId7"/>
              </a:rPr>
              <a:t>http://www.agencebio.org/espace-candidature-fonds-avenir-bio</a:t>
            </a:r>
            <a:r>
              <a:rPr lang="fr-FR" sz="1400" dirty="0"/>
              <a:t> </a:t>
            </a:r>
          </a:p>
        </p:txBody>
      </p:sp>
      <p:sp>
        <p:nvSpPr>
          <p:cNvPr id="8" name="Rectangle 7">
            <a:extLst>
              <a:ext uri="{FF2B5EF4-FFF2-40B4-BE49-F238E27FC236}">
                <a16:creationId xmlns:a16="http://schemas.microsoft.com/office/drawing/2014/main" id="{AC2EE58B-F694-444F-8B58-5A3DBFEE982D}"/>
              </a:ext>
            </a:extLst>
          </p:cNvPr>
          <p:cNvSpPr/>
          <p:nvPr/>
        </p:nvSpPr>
        <p:spPr>
          <a:xfrm>
            <a:off x="6936442" y="6050582"/>
            <a:ext cx="4883971" cy="646331"/>
          </a:xfrm>
          <a:prstGeom prst="rect">
            <a:avLst/>
          </a:prstGeom>
        </p:spPr>
        <p:txBody>
          <a:bodyPr wrap="square">
            <a:spAutoFit/>
          </a:bodyPr>
          <a:lstStyle/>
          <a:p>
            <a:pPr algn="ctr"/>
            <a:r>
              <a:rPr lang="fr-FR" sz="1200" dirty="0"/>
              <a:t>Comment pourrions-nous même imaginer que c'était une bonne idée</a:t>
            </a:r>
          </a:p>
          <a:p>
            <a:pPr algn="ctr"/>
            <a:r>
              <a:rPr lang="fr-FR" sz="1200" dirty="0"/>
              <a:t>FAITES-VOUS CROÎTRE NOS ALIMENTS AVEC DES POISONS?</a:t>
            </a:r>
          </a:p>
          <a:p>
            <a:pPr algn="ctr"/>
            <a:r>
              <a:rPr lang="fr-FR" sz="1200" dirty="0" err="1"/>
              <a:t>Janes</a:t>
            </a:r>
            <a:r>
              <a:rPr lang="fr-FR" sz="1200" dirty="0"/>
              <a:t> Goodall</a:t>
            </a:r>
          </a:p>
        </p:txBody>
      </p:sp>
      <p:pic>
        <p:nvPicPr>
          <p:cNvPr id="10" name="Image 9" descr="Une image contenant arbre, extérieur, texte, signe&#10;&#10;Description générée avec un niveau de confiance très élevé">
            <a:extLst>
              <a:ext uri="{FF2B5EF4-FFF2-40B4-BE49-F238E27FC236}">
                <a16:creationId xmlns:a16="http://schemas.microsoft.com/office/drawing/2014/main" id="{9702A348-783D-4A17-847C-4B9AB9EE19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0692" y="3371436"/>
            <a:ext cx="3311563" cy="2679146"/>
          </a:xfrm>
          <a:prstGeom prst="rect">
            <a:avLst/>
          </a:prstGeom>
        </p:spPr>
      </p:pic>
      <p:pic>
        <p:nvPicPr>
          <p:cNvPr id="11" name="Image 10">
            <a:extLst>
              <a:ext uri="{FF2B5EF4-FFF2-40B4-BE49-F238E27FC236}">
                <a16:creationId xmlns:a16="http://schemas.microsoft.com/office/drawing/2014/main" id="{02669252-400F-4658-8B17-3E77DE250E98}"/>
              </a:ext>
            </a:extLst>
          </p:cNvPr>
          <p:cNvPicPr>
            <a:picLocks noChangeAspect="1"/>
          </p:cNvPicPr>
          <p:nvPr/>
        </p:nvPicPr>
        <p:blipFill>
          <a:blip r:embed="rId9"/>
          <a:stretch>
            <a:fillRect/>
          </a:stretch>
        </p:blipFill>
        <p:spPr>
          <a:xfrm>
            <a:off x="689274" y="3259589"/>
            <a:ext cx="5008021" cy="3298641"/>
          </a:xfrm>
          <a:prstGeom prst="rect">
            <a:avLst/>
          </a:prstGeom>
        </p:spPr>
      </p:pic>
    </p:spTree>
    <p:extLst>
      <p:ext uri="{BB962C8B-B14F-4D97-AF65-F5344CB8AC3E}">
        <p14:creationId xmlns:p14="http://schemas.microsoft.com/office/powerpoint/2010/main" val="20835032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1575AC-2A77-4084-9B8C-97B395C290D6}"/>
              </a:ext>
            </a:extLst>
          </p:cNvPr>
          <p:cNvSpPr>
            <a:spLocks noGrp="1"/>
          </p:cNvSpPr>
          <p:nvPr>
            <p:ph type="ftr" sz="quarter" idx="11"/>
          </p:nvPr>
        </p:nvSpPr>
        <p:spPr>
          <a:xfrm>
            <a:off x="4242995" y="6492875"/>
            <a:ext cx="4114800" cy="365125"/>
          </a:xfrm>
        </p:spPr>
        <p:txBody>
          <a:bodyPr/>
          <a:lstStyle/>
          <a:p>
            <a:r>
              <a:rPr lang="fr-FR"/>
              <a:t>Les enjeux de l’agriculture biologique</a:t>
            </a:r>
          </a:p>
        </p:txBody>
      </p:sp>
      <p:sp>
        <p:nvSpPr>
          <p:cNvPr id="3" name="Espace réservé du numéro de diapositive 2">
            <a:extLst>
              <a:ext uri="{FF2B5EF4-FFF2-40B4-BE49-F238E27FC236}">
                <a16:creationId xmlns:a16="http://schemas.microsoft.com/office/drawing/2014/main" id="{C0E4CD27-507D-46F1-AC67-63C7688D43E5}"/>
              </a:ext>
            </a:extLst>
          </p:cNvPr>
          <p:cNvSpPr>
            <a:spLocks noGrp="1"/>
          </p:cNvSpPr>
          <p:nvPr>
            <p:ph type="sldNum" sz="quarter" idx="12"/>
          </p:nvPr>
        </p:nvSpPr>
        <p:spPr>
          <a:xfrm>
            <a:off x="11570746" y="6262613"/>
            <a:ext cx="499334" cy="460524"/>
          </a:xfrm>
        </p:spPr>
        <p:txBody>
          <a:bodyPr/>
          <a:lstStyle/>
          <a:p>
            <a:fld id="{35EDA842-B766-4C63-B8B3-538762B3ED5C}" type="slidenum">
              <a:rPr lang="fr-FR" smtClean="0"/>
              <a:t>99</a:t>
            </a:fld>
            <a:endParaRPr lang="fr-FR"/>
          </a:p>
        </p:txBody>
      </p:sp>
      <p:sp>
        <p:nvSpPr>
          <p:cNvPr id="4" name="Rectangle 3">
            <a:extLst>
              <a:ext uri="{FF2B5EF4-FFF2-40B4-BE49-F238E27FC236}">
                <a16:creationId xmlns:a16="http://schemas.microsoft.com/office/drawing/2014/main" id="{FBC7BE9C-EF43-4DBE-A0DA-A7D0F502B396}"/>
              </a:ext>
            </a:extLst>
          </p:cNvPr>
          <p:cNvSpPr/>
          <p:nvPr/>
        </p:nvSpPr>
        <p:spPr>
          <a:xfrm>
            <a:off x="305720" y="182191"/>
            <a:ext cx="10010864" cy="461665"/>
          </a:xfrm>
          <a:prstGeom prst="rect">
            <a:avLst/>
          </a:prstGeom>
        </p:spPr>
        <p:txBody>
          <a:bodyPr wrap="square">
            <a:spAutoFit/>
          </a:bodyPr>
          <a:lstStyle/>
          <a:p>
            <a:pPr>
              <a:spcBef>
                <a:spcPct val="0"/>
              </a:spcBef>
            </a:pPr>
            <a:r>
              <a:rPr lang="fr-FR" altLang="fr-FR" sz="2400" b="1" dirty="0">
                <a:solidFill>
                  <a:srgbClr val="6600CC"/>
                </a:solidFill>
              </a:rPr>
              <a:t>Annexe 11</a:t>
            </a:r>
            <a:r>
              <a:rPr lang="fr-FR" altLang="fr-FR" sz="2400" b="1" dirty="0">
                <a:solidFill>
                  <a:srgbClr val="7030A0"/>
                </a:solidFill>
              </a:rPr>
              <a:t>. revue de presse glyphosate (compilation réalisée par la FNH) </a:t>
            </a:r>
          </a:p>
        </p:txBody>
      </p:sp>
      <p:sp>
        <p:nvSpPr>
          <p:cNvPr id="6" name="ZoneTexte 5">
            <a:extLst>
              <a:ext uri="{FF2B5EF4-FFF2-40B4-BE49-F238E27FC236}">
                <a16:creationId xmlns:a16="http://schemas.microsoft.com/office/drawing/2014/main" id="{30409417-29F6-4F92-BF56-8F013A352301}"/>
              </a:ext>
            </a:extLst>
          </p:cNvPr>
          <p:cNvSpPr txBox="1"/>
          <p:nvPr/>
        </p:nvSpPr>
        <p:spPr>
          <a:xfrm>
            <a:off x="316479" y="643856"/>
            <a:ext cx="11764359" cy="5909310"/>
          </a:xfrm>
          <a:prstGeom prst="rect">
            <a:avLst/>
          </a:prstGeom>
          <a:noFill/>
        </p:spPr>
        <p:txBody>
          <a:bodyPr wrap="square" rtlCol="0">
            <a:spAutoFit/>
          </a:bodyPr>
          <a:lstStyle/>
          <a:p>
            <a:r>
              <a:rPr lang="fr-FR" sz="1400" b="1" dirty="0"/>
              <a:t>1- </a:t>
            </a:r>
            <a:r>
              <a:rPr lang="fr-FR" sz="1400" b="1" u="sng" dirty="0">
                <a:hlinkClick r:id="rId2"/>
              </a:rPr>
              <a:t>Disparition des insectes : l'empoisonnement agro-chimique en question</a:t>
            </a:r>
            <a:r>
              <a:rPr lang="fr-FR" sz="1400" dirty="0"/>
              <a:t>, TV5 Monde, 21/10/17, 13:30, </a:t>
            </a:r>
            <a:r>
              <a:rPr lang="fr-FR" sz="1400" u="sng" dirty="0">
                <a:hlinkClick r:id="rId2"/>
              </a:rPr>
              <a:t>http://information.tv5monde.com/info/disparition-des-insectes-l-empoisonnement-agro-chimique-en-question-198588</a:t>
            </a:r>
            <a:endParaRPr lang="fr-FR" sz="1400" dirty="0"/>
          </a:p>
          <a:p>
            <a:r>
              <a:rPr lang="fr-FR" sz="1400" b="1" dirty="0"/>
              <a:t>2- </a:t>
            </a:r>
            <a:r>
              <a:rPr lang="fr-FR" sz="1400" b="1" u="sng" dirty="0">
                <a:hlinkClick r:id="rId3"/>
              </a:rPr>
              <a:t>Glyphosate : aller "le plus vite possible" vers la fin de son utilisation</a:t>
            </a:r>
            <a:r>
              <a:rPr lang="fr-FR" sz="1400" dirty="0"/>
              <a:t>, AFP, 24/10/17, 10:00, </a:t>
            </a:r>
            <a:r>
              <a:rPr lang="fr-FR" sz="1400" dirty="0">
                <a:hlinkClick r:id="rId3"/>
              </a:rPr>
              <a:t>http://information.tv5monde.com/en-continu/glyphosate-aller-le-plus-vite-possible-vers-la-fin-de-son-utilisation-199248</a:t>
            </a:r>
            <a:endParaRPr lang="fr-FR" sz="1400" dirty="0"/>
          </a:p>
          <a:p>
            <a:r>
              <a:rPr lang="fr-FR" sz="1400" b="1" dirty="0"/>
              <a:t>3- </a:t>
            </a:r>
            <a:r>
              <a:rPr lang="fr-FR" sz="1400" b="1" u="sng" dirty="0">
                <a:hlinkClick r:id="rId4"/>
              </a:rPr>
              <a:t>Pesticides : le Parlement européen vote en faveur de la disparition du glyphosate d’ici à 2022</a:t>
            </a:r>
            <a:r>
              <a:rPr lang="fr-FR" sz="1400" dirty="0"/>
              <a:t>, </a:t>
            </a:r>
            <a:r>
              <a:rPr lang="fr-FR" sz="1400" u="sng" dirty="0">
                <a:hlinkClick r:id="rId5"/>
              </a:rPr>
              <a:t>LeMonde.fr</a:t>
            </a:r>
            <a:r>
              <a:rPr lang="fr-FR" sz="1400" dirty="0"/>
              <a:t> avec AFP, 24/10/17, 15h21, </a:t>
            </a:r>
            <a:r>
              <a:rPr lang="fr-FR" sz="1400" dirty="0">
                <a:hlinkClick r:id="rId4"/>
              </a:rPr>
              <a:t>http://www.lemonde.fr/planete/article/2017/10/24/pesticides-le-parlement-europeen-vote-en-faveur-de-la-disparition-du-glyphosate-d-ici-a-2022_5205239_3244.html</a:t>
            </a:r>
            <a:endParaRPr lang="fr-FR" sz="1400" dirty="0"/>
          </a:p>
          <a:p>
            <a:r>
              <a:rPr lang="fr-FR" sz="1400" b="1" dirty="0"/>
              <a:t>4- </a:t>
            </a:r>
            <a:r>
              <a:rPr lang="fr-FR" sz="1400" b="1" u="sng" dirty="0">
                <a:hlinkClick r:id="rId6"/>
              </a:rPr>
              <a:t>Le Parlement européen exige l'interdiction totale du glyphosate dans cinq ans avec des mesures transitoires</a:t>
            </a:r>
            <a:r>
              <a:rPr lang="fr-FR" sz="1400" dirty="0"/>
              <a:t>, Agence Europe, 24/10/17, </a:t>
            </a:r>
            <a:r>
              <a:rPr lang="fr-FR" sz="1400" dirty="0">
                <a:hlinkClick r:id="rId6"/>
              </a:rPr>
              <a:t>https://agenceurope.eu/fr/accueil.html</a:t>
            </a:r>
            <a:endParaRPr lang="fr-FR" sz="1400" dirty="0"/>
          </a:p>
          <a:p>
            <a:r>
              <a:rPr lang="fr-FR" sz="1400" b="1" dirty="0"/>
              <a:t>5- </a:t>
            </a:r>
            <a:r>
              <a:rPr lang="fr-FR" sz="1400" b="1" u="sng" dirty="0">
                <a:hlinkClick r:id="rId7"/>
              </a:rPr>
              <a:t>Glyphosate : l'UE, sous pression, vise une période d'utilisation réduite</a:t>
            </a:r>
            <a:r>
              <a:rPr lang="fr-FR" sz="1400" dirty="0"/>
              <a:t>, AFP, 25/10/17, 01:00, </a:t>
            </a:r>
            <a:r>
              <a:rPr lang="fr-FR" sz="1400" dirty="0">
                <a:hlinkClick r:id="rId7"/>
              </a:rPr>
              <a:t>https://www.rtbf.be/info/societe/detail_glyphosate-l-ue-sous-pression-vise-une-periode-d-utilisation-reduite?id=9745716</a:t>
            </a:r>
            <a:endParaRPr lang="fr-FR" sz="1400" dirty="0"/>
          </a:p>
          <a:p>
            <a:r>
              <a:rPr lang="fr-FR" sz="1400" b="1" dirty="0"/>
              <a:t>6- </a:t>
            </a:r>
            <a:r>
              <a:rPr lang="fr-FR" sz="1400" b="1" u="sng" dirty="0">
                <a:hlinkClick r:id="rId8"/>
              </a:rPr>
              <a:t>Hausse du taux de glyphosate dans l'organisme depuis 1994 en Californie</a:t>
            </a:r>
            <a:r>
              <a:rPr lang="fr-FR" sz="1400" dirty="0"/>
              <a:t>, AFP, 25/10/17, 08:00, </a:t>
            </a:r>
            <a:r>
              <a:rPr lang="fr-FR" sz="1400" dirty="0">
                <a:hlinkClick r:id="rId8"/>
              </a:rPr>
              <a:t>http://information.tv5monde.com/en-continu/hausse-du-taux-de-glyphosate-dans-l-organisme-depuis-1994-en-californie-199451</a:t>
            </a:r>
            <a:endParaRPr lang="fr-FR" sz="1400" dirty="0"/>
          </a:p>
          <a:p>
            <a:r>
              <a:rPr lang="fr-FR" sz="1400" b="1" dirty="0"/>
              <a:t>7- </a:t>
            </a:r>
            <a:r>
              <a:rPr lang="fr-FR" sz="1400" b="1" u="sng" dirty="0">
                <a:hlinkClick r:id="rId9"/>
              </a:rPr>
              <a:t>Glyphosate : la bataille du diagnostic sanitaire</a:t>
            </a:r>
            <a:r>
              <a:rPr lang="fr-FR" sz="1400" dirty="0"/>
              <a:t>, AFP, 25/10/17, 11:00, </a:t>
            </a:r>
            <a:r>
              <a:rPr lang="fr-FR" sz="1400" dirty="0">
                <a:hlinkClick r:id="rId9"/>
              </a:rPr>
              <a:t>http://information.tv5monde.com/en-continu/glyphosate-la-bataille-du-diagnostic-sanitaire-199472</a:t>
            </a:r>
            <a:endParaRPr lang="fr-FR" sz="1400" dirty="0"/>
          </a:p>
          <a:p>
            <a:r>
              <a:rPr lang="fr-FR" sz="1400" b="1" dirty="0"/>
              <a:t>8- </a:t>
            </a:r>
            <a:r>
              <a:rPr lang="fr-FR" sz="1400" b="1" u="sng" dirty="0">
                <a:hlinkClick r:id="rId10"/>
              </a:rPr>
              <a:t>Bras de fer en Europe sur le glyphosate</a:t>
            </a:r>
            <a:r>
              <a:rPr lang="fr-FR" sz="1400" dirty="0"/>
              <a:t>, Le Monde, 25/10/17, 11h20, </a:t>
            </a:r>
            <a:r>
              <a:rPr lang="fr-FR" sz="1400" dirty="0">
                <a:hlinkClick r:id="rId10"/>
              </a:rPr>
              <a:t>http://www.lemonde.fr/planete/article/2017/10/25/bras-de-fer-en-europe-sur-le-glyphosate_5205620_3244.html</a:t>
            </a:r>
            <a:endParaRPr lang="fr-FR" sz="1400" dirty="0"/>
          </a:p>
          <a:p>
            <a:r>
              <a:rPr lang="fr-FR" sz="1400" b="1" dirty="0"/>
              <a:t>9- </a:t>
            </a:r>
            <a:r>
              <a:rPr lang="fr-FR" sz="1400" b="1" u="sng" dirty="0">
                <a:hlinkClick r:id="rId11"/>
              </a:rPr>
              <a:t>« Cher décideur », la lettre des industriels en faveur du glyphosate</a:t>
            </a:r>
            <a:r>
              <a:rPr lang="fr-FR" sz="1400" dirty="0"/>
              <a:t>, Le Monde, 25/10/17, 11h38, </a:t>
            </a:r>
            <a:r>
              <a:rPr lang="fr-FR" sz="1400" dirty="0">
                <a:hlinkClick r:id="rId11"/>
              </a:rPr>
              <a:t>http://www.lemonde.fr/planete/article/2017/10/25/cher-decideur-la-lettre-des-industriels-en-faveur-du-glyphosate_5205645_3244.html</a:t>
            </a:r>
            <a:endParaRPr lang="fr-FR" sz="1400" dirty="0"/>
          </a:p>
          <a:p>
            <a:r>
              <a:rPr lang="fr-FR" sz="1400" b="1" dirty="0"/>
              <a:t>10- </a:t>
            </a:r>
            <a:r>
              <a:rPr lang="fr-FR" sz="1400" b="1" u="sng" dirty="0">
                <a:hlinkClick r:id="rId12"/>
              </a:rPr>
              <a:t>Renouvellement de la licence du glyphosate : Bruxelles décide de reporter le vote</a:t>
            </a:r>
            <a:r>
              <a:rPr lang="fr-FR" sz="1400" dirty="0"/>
              <a:t>, </a:t>
            </a:r>
            <a:r>
              <a:rPr lang="fr-FR" sz="1400" u="sng" dirty="0">
                <a:hlinkClick r:id="rId5"/>
              </a:rPr>
              <a:t>LeMonde.fr</a:t>
            </a:r>
            <a:r>
              <a:rPr lang="fr-FR" sz="1400" dirty="0"/>
              <a:t> avec AFP et Reuters, 25/10/17, 14h07, </a:t>
            </a:r>
            <a:r>
              <a:rPr lang="fr-FR" sz="1400" dirty="0">
                <a:hlinkClick r:id="rId12"/>
              </a:rPr>
              <a:t>http://www.lemonde.fr/planete/article/2017/10/25/renouvellement-de-la-licence-du-glyphosate-bruxelles-decide-de-reporter-le-vote_5205690_3244.html</a:t>
            </a:r>
            <a:endParaRPr lang="fr-FR" sz="1400" dirty="0"/>
          </a:p>
          <a:p>
            <a:r>
              <a:rPr lang="fr-FR" sz="1400" b="1" dirty="0"/>
              <a:t>11- </a:t>
            </a:r>
            <a:r>
              <a:rPr lang="fr-FR" sz="1400" b="1" u="sng" dirty="0">
                <a:hlinkClick r:id="rId13"/>
              </a:rPr>
              <a:t>L'Aube championne de France pour l'utilisation de pesticides dangereux</a:t>
            </a:r>
            <a:r>
              <a:rPr lang="fr-FR" sz="1400" dirty="0"/>
              <a:t>, France 3 Grand Est, 25/10/17, 18:26, </a:t>
            </a:r>
            <a:r>
              <a:rPr lang="fr-FR" sz="1400" dirty="0">
                <a:hlinkClick r:id="rId13"/>
              </a:rPr>
              <a:t>http://france3-regions.francetvinfo.fr/grand-est/aube-championne-france-utilisation-pesticides-dangereux-1354749.html</a:t>
            </a:r>
            <a:endParaRPr lang="fr-FR" sz="1400" dirty="0"/>
          </a:p>
          <a:p>
            <a:r>
              <a:rPr lang="fr-FR" sz="1400" b="1" dirty="0"/>
              <a:t>12- </a:t>
            </a:r>
            <a:r>
              <a:rPr lang="fr-FR" sz="1400" b="1" u="sng" dirty="0">
                <a:hlinkClick r:id="rId14"/>
              </a:rPr>
              <a:t>Ce qu’il faut retenir des négociations européennes sur le glyphosate</a:t>
            </a:r>
            <a:r>
              <a:rPr lang="fr-FR" sz="1400" dirty="0"/>
              <a:t>, Le Monde, 25/10/17, 21h44, </a:t>
            </a:r>
            <a:r>
              <a:rPr lang="fr-FR" sz="1400" dirty="0">
                <a:hlinkClick r:id="rId14"/>
              </a:rPr>
              <a:t>http://www.lemonde.fr/planete/article/2017/10/25/ce-qu-il-faut-retenir-des-negociations-europeennes-sur-la-prolongation-du-glyphosate_5205931_3244.html</a:t>
            </a:r>
            <a:endParaRPr lang="fr-FR" sz="1400" dirty="0"/>
          </a:p>
          <a:p>
            <a:r>
              <a:rPr lang="fr-FR" sz="1400" b="1" dirty="0"/>
              <a:t>13- </a:t>
            </a:r>
            <a:r>
              <a:rPr lang="fr-FR" sz="1400" b="1" u="sng" dirty="0">
                <a:hlinkClick r:id="rId15"/>
              </a:rPr>
              <a:t>Renouvellement du glyphosate : non pour 10 ans mais pourquoi pas 4 ans ?</a:t>
            </a:r>
            <a:r>
              <a:rPr lang="fr-FR" sz="1400" dirty="0"/>
              <a:t>, </a:t>
            </a:r>
            <a:r>
              <a:rPr lang="fr-FR" sz="1400" u="sng" dirty="0">
                <a:hlinkClick r:id="rId16"/>
              </a:rPr>
              <a:t>Actu-environnement.com</a:t>
            </a:r>
            <a:r>
              <a:rPr lang="fr-FR" sz="1400" dirty="0"/>
              <a:t>, 25/10/17, </a:t>
            </a:r>
            <a:r>
              <a:rPr lang="fr-FR" sz="1400" dirty="0">
                <a:hlinkClick r:id="rId15"/>
              </a:rPr>
              <a:t>https://www.actu-environnement.com/ae/news/glyphosate-renouvellement-dix-ans-quatre-france-allemagne-29924.php4</a:t>
            </a:r>
            <a:endParaRPr lang="fr-FR" sz="1400" dirty="0"/>
          </a:p>
        </p:txBody>
      </p:sp>
    </p:spTree>
    <p:extLst>
      <p:ext uri="{BB962C8B-B14F-4D97-AF65-F5344CB8AC3E}">
        <p14:creationId xmlns:p14="http://schemas.microsoft.com/office/powerpoint/2010/main" val="1357822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2079</TotalTime>
  <Words>16105</Words>
  <Application>Microsoft Office PowerPoint</Application>
  <PresentationFormat>Grand écran</PresentationFormat>
  <Paragraphs>1347</Paragraphs>
  <Slides>113</Slides>
  <Notes>0</Notes>
  <HiddenSlides>0</HiddenSlides>
  <MMClips>0</MMClips>
  <ScaleCrop>false</ScaleCrop>
  <HeadingPairs>
    <vt:vector size="6" baseType="variant">
      <vt:variant>
        <vt:lpstr>Polices utilisées</vt:lpstr>
      </vt:variant>
      <vt:variant>
        <vt:i4>22</vt:i4>
      </vt:variant>
      <vt:variant>
        <vt:lpstr>Thème</vt:lpstr>
      </vt:variant>
      <vt:variant>
        <vt:i4>1</vt:i4>
      </vt:variant>
      <vt:variant>
        <vt:lpstr>Titres des diapositives</vt:lpstr>
      </vt:variant>
      <vt:variant>
        <vt:i4>113</vt:i4>
      </vt:variant>
    </vt:vector>
  </HeadingPairs>
  <TitlesOfParts>
    <vt:vector size="136" baseType="lpstr">
      <vt:lpstr>Arial</vt:lpstr>
      <vt:lpstr>Arial</vt:lpstr>
      <vt:lpstr>Arial Narrow</vt:lpstr>
      <vt:lpstr>Calibri</vt:lpstr>
      <vt:lpstr>Calibri Light</vt:lpstr>
      <vt:lpstr>Chronicle Display Black</vt:lpstr>
      <vt:lpstr>Comic Sans MS</vt:lpstr>
      <vt:lpstr>Droid Sans</vt:lpstr>
      <vt:lpstr>FuturaLT-BookOblique</vt:lpstr>
      <vt:lpstr>Gotham Book</vt:lpstr>
      <vt:lpstr>Helvetica</vt:lpstr>
      <vt:lpstr>Lato</vt:lpstr>
      <vt:lpstr>Open Sans</vt:lpstr>
      <vt:lpstr>Oxygen</vt:lpstr>
      <vt:lpstr>PerspectiveSansBold</vt:lpstr>
      <vt:lpstr>Symbol</vt:lpstr>
      <vt:lpstr>Tahoma</vt:lpstr>
      <vt:lpstr>The Serif Office</vt:lpstr>
      <vt:lpstr>Times New Roman</vt:lpstr>
      <vt:lpstr>Verdana</vt:lpstr>
      <vt:lpstr>Vollkorn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190</cp:revision>
  <dcterms:created xsi:type="dcterms:W3CDTF">2017-10-12T06:03:30Z</dcterms:created>
  <dcterms:modified xsi:type="dcterms:W3CDTF">2017-10-30T12:52:40Z</dcterms:modified>
</cp:coreProperties>
</file>