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39"/>
  </p:notesMasterIdLst>
  <p:sldIdLst>
    <p:sldId id="256" r:id="rId2"/>
    <p:sldId id="339" r:id="rId3"/>
    <p:sldId id="281" r:id="rId4"/>
    <p:sldId id="321" r:id="rId5"/>
    <p:sldId id="351" r:id="rId6"/>
    <p:sldId id="404" r:id="rId7"/>
    <p:sldId id="287" r:id="rId8"/>
    <p:sldId id="345" r:id="rId9"/>
    <p:sldId id="288" r:id="rId10"/>
    <p:sldId id="289" r:id="rId11"/>
    <p:sldId id="383" r:id="rId12"/>
    <p:sldId id="384" r:id="rId13"/>
    <p:sldId id="271" r:id="rId14"/>
    <p:sldId id="346" r:id="rId15"/>
    <p:sldId id="270" r:id="rId16"/>
    <p:sldId id="274" r:id="rId17"/>
    <p:sldId id="336" r:id="rId18"/>
    <p:sldId id="275" r:id="rId19"/>
    <p:sldId id="307" r:id="rId20"/>
    <p:sldId id="276" r:id="rId21"/>
    <p:sldId id="277" r:id="rId22"/>
    <p:sldId id="298" r:id="rId23"/>
    <p:sldId id="299" r:id="rId24"/>
    <p:sldId id="300" r:id="rId25"/>
    <p:sldId id="273" r:id="rId26"/>
    <p:sldId id="272" r:id="rId27"/>
    <p:sldId id="260" r:id="rId28"/>
    <p:sldId id="267" r:id="rId29"/>
    <p:sldId id="283" r:id="rId30"/>
    <p:sldId id="282" r:id="rId31"/>
    <p:sldId id="284" r:id="rId32"/>
    <p:sldId id="266" r:id="rId33"/>
    <p:sldId id="278" r:id="rId34"/>
    <p:sldId id="279" r:id="rId35"/>
    <p:sldId id="261" r:id="rId36"/>
    <p:sldId id="269" r:id="rId37"/>
    <p:sldId id="293" r:id="rId38"/>
    <p:sldId id="335" r:id="rId39"/>
    <p:sldId id="387" r:id="rId40"/>
    <p:sldId id="388" r:id="rId41"/>
    <p:sldId id="399" r:id="rId42"/>
    <p:sldId id="400" r:id="rId43"/>
    <p:sldId id="262" r:id="rId44"/>
    <p:sldId id="264" r:id="rId45"/>
    <p:sldId id="347" r:id="rId46"/>
    <p:sldId id="285" r:id="rId47"/>
    <p:sldId id="292" r:id="rId48"/>
    <p:sldId id="286" r:id="rId49"/>
    <p:sldId id="297" r:id="rId50"/>
    <p:sldId id="294" r:id="rId51"/>
    <p:sldId id="296" r:id="rId52"/>
    <p:sldId id="374" r:id="rId53"/>
    <p:sldId id="308" r:id="rId54"/>
    <p:sldId id="309" r:id="rId55"/>
    <p:sldId id="316" r:id="rId56"/>
    <p:sldId id="317" r:id="rId57"/>
    <p:sldId id="340" r:id="rId58"/>
    <p:sldId id="378" r:id="rId59"/>
    <p:sldId id="392" r:id="rId60"/>
    <p:sldId id="397" r:id="rId61"/>
    <p:sldId id="389" r:id="rId62"/>
    <p:sldId id="390" r:id="rId63"/>
    <p:sldId id="280" r:id="rId64"/>
    <p:sldId id="331" r:id="rId65"/>
    <p:sldId id="338" r:id="rId66"/>
    <p:sldId id="330" r:id="rId67"/>
    <p:sldId id="337" r:id="rId68"/>
    <p:sldId id="290" r:id="rId69"/>
    <p:sldId id="295" r:id="rId70"/>
    <p:sldId id="369" r:id="rId71"/>
    <p:sldId id="301" r:id="rId72"/>
    <p:sldId id="302" r:id="rId73"/>
    <p:sldId id="303" r:id="rId74"/>
    <p:sldId id="304" r:id="rId75"/>
    <p:sldId id="305" r:id="rId76"/>
    <p:sldId id="393" r:id="rId77"/>
    <p:sldId id="394" r:id="rId78"/>
    <p:sldId id="395" r:id="rId79"/>
    <p:sldId id="396" r:id="rId80"/>
    <p:sldId id="398" r:id="rId81"/>
    <p:sldId id="318" r:id="rId82"/>
    <p:sldId id="319" r:id="rId83"/>
    <p:sldId id="323" r:id="rId84"/>
    <p:sldId id="348" r:id="rId85"/>
    <p:sldId id="333" r:id="rId86"/>
    <p:sldId id="342" r:id="rId87"/>
    <p:sldId id="341" r:id="rId88"/>
    <p:sldId id="401" r:id="rId89"/>
    <p:sldId id="350" r:id="rId90"/>
    <p:sldId id="257" r:id="rId91"/>
    <p:sldId id="291" r:id="rId92"/>
    <p:sldId id="258" r:id="rId93"/>
    <p:sldId id="259" r:id="rId94"/>
    <p:sldId id="265" r:id="rId95"/>
    <p:sldId id="268" r:id="rId96"/>
    <p:sldId id="385" r:id="rId97"/>
    <p:sldId id="306" r:id="rId98"/>
    <p:sldId id="334" r:id="rId99"/>
    <p:sldId id="349" r:id="rId100"/>
    <p:sldId id="343" r:id="rId101"/>
    <p:sldId id="310" r:id="rId102"/>
    <p:sldId id="311" r:id="rId103"/>
    <p:sldId id="313" r:id="rId104"/>
    <p:sldId id="314" r:id="rId105"/>
    <p:sldId id="315" r:id="rId106"/>
    <p:sldId id="320" r:id="rId107"/>
    <p:sldId id="322" r:id="rId108"/>
    <p:sldId id="368" r:id="rId109"/>
    <p:sldId id="328" r:id="rId110"/>
    <p:sldId id="327" r:id="rId111"/>
    <p:sldId id="332" r:id="rId112"/>
    <p:sldId id="367" r:id="rId113"/>
    <p:sldId id="329" r:id="rId114"/>
    <p:sldId id="353" r:id="rId115"/>
    <p:sldId id="379" r:id="rId116"/>
    <p:sldId id="354" r:id="rId117"/>
    <p:sldId id="355" r:id="rId118"/>
    <p:sldId id="391" r:id="rId119"/>
    <p:sldId id="382" r:id="rId120"/>
    <p:sldId id="356" r:id="rId121"/>
    <p:sldId id="357" r:id="rId122"/>
    <p:sldId id="358" r:id="rId123"/>
    <p:sldId id="359" r:id="rId124"/>
    <p:sldId id="360" r:id="rId125"/>
    <p:sldId id="362" r:id="rId126"/>
    <p:sldId id="371" r:id="rId127"/>
    <p:sldId id="361" r:id="rId128"/>
    <p:sldId id="363" r:id="rId129"/>
    <p:sldId id="402" r:id="rId130"/>
    <p:sldId id="403" r:id="rId131"/>
    <p:sldId id="364" r:id="rId132"/>
    <p:sldId id="365" r:id="rId133"/>
    <p:sldId id="366" r:id="rId134"/>
    <p:sldId id="372" r:id="rId135"/>
    <p:sldId id="405" r:id="rId136"/>
    <p:sldId id="373" r:id="rId137"/>
    <p:sldId id="370" r:id="rId138"/>
  </p:sldIdLst>
  <p:sldSz cx="9144000" cy="6858000" type="screen4x3"/>
  <p:notesSz cx="7099300" cy="10234613"/>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3300"/>
    <a:srgbClr val="008080"/>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DA37D80-6434-44D0-A028-1B22A696006F}" styleName="Style léger 3 - Accentuation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092"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99047" tIns="49523" rIns="99047" bIns="49523" rtlCol="0"/>
          <a:lstStyle>
            <a:lvl1pPr algn="l" fontAlgn="auto">
              <a:spcBef>
                <a:spcPts val="0"/>
              </a:spcBef>
              <a:spcAft>
                <a:spcPts val="0"/>
              </a:spcAft>
              <a:defRPr sz="1300">
                <a:latin typeface="+mn-lt"/>
                <a:cs typeface="+mn-cs"/>
              </a:defRPr>
            </a:lvl1pPr>
          </a:lstStyle>
          <a:p>
            <a:pPr>
              <a:defRPr/>
            </a:pPr>
            <a:endParaRPr lang="fr-FR" dirty="0"/>
          </a:p>
        </p:txBody>
      </p:sp>
      <p:sp>
        <p:nvSpPr>
          <p:cNvPr id="3" name="Espace réservé de la date 2"/>
          <p:cNvSpPr>
            <a:spLocks noGrp="1"/>
          </p:cNvSpPr>
          <p:nvPr>
            <p:ph type="dt" idx="1"/>
          </p:nvPr>
        </p:nvSpPr>
        <p:spPr>
          <a:xfrm>
            <a:off x="4021138" y="0"/>
            <a:ext cx="3076575" cy="511175"/>
          </a:xfrm>
          <a:prstGeom prst="rect">
            <a:avLst/>
          </a:prstGeom>
        </p:spPr>
        <p:txBody>
          <a:bodyPr vert="horz" lIns="99047" tIns="49523" rIns="99047" bIns="49523" rtlCol="0"/>
          <a:lstStyle>
            <a:lvl1pPr algn="r" fontAlgn="auto">
              <a:spcBef>
                <a:spcPts val="0"/>
              </a:spcBef>
              <a:spcAft>
                <a:spcPts val="0"/>
              </a:spcAft>
              <a:defRPr sz="1300">
                <a:latin typeface="+mn-lt"/>
                <a:cs typeface="+mn-cs"/>
              </a:defRPr>
            </a:lvl1pPr>
          </a:lstStyle>
          <a:p>
            <a:pPr>
              <a:defRPr/>
            </a:pPr>
            <a:fld id="{0780DB07-9870-4F02-B5EE-7DB2950E1D04}" type="datetimeFigureOut">
              <a:rPr lang="fr-FR"/>
              <a:pPr>
                <a:defRPr/>
              </a:pPr>
              <a:t>19/02/2015</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7" tIns="49523" rIns="99047" bIns="49523" rtlCol="0" anchor="ctr"/>
          <a:lstStyle/>
          <a:p>
            <a:pPr lvl="0"/>
            <a:endParaRPr lang="fr-FR" noProof="0" dirty="0"/>
          </a:p>
        </p:txBody>
      </p:sp>
      <p:sp>
        <p:nvSpPr>
          <p:cNvPr id="5" name="Espace réservé des commentaires 4"/>
          <p:cNvSpPr>
            <a:spLocks noGrp="1"/>
          </p:cNvSpPr>
          <p:nvPr>
            <p:ph type="body" sz="quarter" idx="3"/>
          </p:nvPr>
        </p:nvSpPr>
        <p:spPr>
          <a:xfrm>
            <a:off x="709613" y="4860925"/>
            <a:ext cx="5680075" cy="4605338"/>
          </a:xfrm>
          <a:prstGeom prst="rect">
            <a:avLst/>
          </a:prstGeom>
        </p:spPr>
        <p:txBody>
          <a:bodyPr vert="horz" lIns="99047" tIns="49523" rIns="99047" bIns="49523" rtlCol="0"/>
          <a:lstStyle/>
          <a:p>
            <a:pPr lvl="0"/>
            <a:r>
              <a:rPr lang="fr-FR" noProof="0" smtClean="0"/>
              <a:t>Modifiez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99047" tIns="49523" rIns="99047" bIns="49523" rtlCol="0" anchor="b"/>
          <a:lstStyle>
            <a:lvl1pPr algn="l" fontAlgn="auto">
              <a:spcBef>
                <a:spcPts val="0"/>
              </a:spcBef>
              <a:spcAft>
                <a:spcPts val="0"/>
              </a:spcAft>
              <a:defRPr sz="1300">
                <a:latin typeface="+mn-lt"/>
                <a:cs typeface="+mn-cs"/>
              </a:defRPr>
            </a:lvl1pPr>
          </a:lstStyle>
          <a:p>
            <a:pPr>
              <a:defRPr/>
            </a:pPr>
            <a:endParaRPr lang="fr-FR" dirty="0"/>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99047" tIns="49523" rIns="99047" bIns="49523" rtlCol="0" anchor="b"/>
          <a:lstStyle>
            <a:lvl1pPr algn="r" fontAlgn="auto">
              <a:spcBef>
                <a:spcPts val="0"/>
              </a:spcBef>
              <a:spcAft>
                <a:spcPts val="0"/>
              </a:spcAft>
              <a:defRPr sz="1300">
                <a:latin typeface="+mn-lt"/>
                <a:cs typeface="+mn-cs"/>
              </a:defRPr>
            </a:lvl1pPr>
          </a:lstStyle>
          <a:p>
            <a:pPr>
              <a:defRPr/>
            </a:pPr>
            <a:fld id="{7301913C-D061-4885-A4AF-3CBFD9C0FB53}" type="slidenum">
              <a:rPr lang="fr-FR"/>
              <a:pPr>
                <a:defRPr/>
              </a:pPr>
              <a:t>‹N°›</a:t>
            </a:fld>
            <a:endParaRPr lang="fr-FR" dirty="0"/>
          </a:p>
        </p:txBody>
      </p:sp>
    </p:spTree>
    <p:extLst>
      <p:ext uri="{BB962C8B-B14F-4D97-AF65-F5344CB8AC3E}">
        <p14:creationId xmlns:p14="http://schemas.microsoft.com/office/powerpoint/2010/main" val="11762548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fld id="{8BFAB830-A60A-4867-9165-C8AB1FCBE201}" type="datetime1">
              <a:rPr lang="fr-FR"/>
              <a:pPr>
                <a:defRPr/>
              </a:pPr>
              <a:t>19/02/2015</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5FCE4057-FE2C-4062-98D5-79C5D72137B7}" type="slidenum">
              <a:rPr lang="fr-FR"/>
              <a:pPr>
                <a:defRPr/>
              </a:pPr>
              <a:t>‹N°›</a:t>
            </a:fld>
            <a:endParaRPr lang="fr-FR" dirty="0"/>
          </a:p>
        </p:txBody>
      </p:sp>
    </p:spTree>
    <p:extLst>
      <p:ext uri="{BB962C8B-B14F-4D97-AF65-F5344CB8AC3E}">
        <p14:creationId xmlns:p14="http://schemas.microsoft.com/office/powerpoint/2010/main" val="147015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CDBB5EB7-C21D-4DB6-9528-97A3B15E15C6}" type="datetime1">
              <a:rPr lang="fr-FR"/>
              <a:pPr>
                <a:defRPr/>
              </a:pPr>
              <a:t>19/02/2015</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362C7177-E38D-48DB-8B7B-1FFF130E514B}" type="slidenum">
              <a:rPr lang="fr-FR"/>
              <a:pPr>
                <a:defRPr/>
              </a:pPr>
              <a:t>‹N°›</a:t>
            </a:fld>
            <a:endParaRPr lang="fr-FR" dirty="0"/>
          </a:p>
        </p:txBody>
      </p:sp>
    </p:spTree>
    <p:extLst>
      <p:ext uri="{BB962C8B-B14F-4D97-AF65-F5344CB8AC3E}">
        <p14:creationId xmlns:p14="http://schemas.microsoft.com/office/powerpoint/2010/main" val="1582690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D55C36A0-A0F7-4F3F-A915-6CB9060D6C2E}" type="datetime1">
              <a:rPr lang="fr-FR"/>
              <a:pPr>
                <a:defRPr/>
              </a:pPr>
              <a:t>19/02/2015</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1AE6628A-E170-430A-988B-734CC438399D}" type="slidenum">
              <a:rPr lang="fr-FR"/>
              <a:pPr>
                <a:defRPr/>
              </a:pPr>
              <a:t>‹N°›</a:t>
            </a:fld>
            <a:endParaRPr lang="fr-FR" dirty="0"/>
          </a:p>
        </p:txBody>
      </p:sp>
    </p:spTree>
    <p:extLst>
      <p:ext uri="{BB962C8B-B14F-4D97-AF65-F5344CB8AC3E}">
        <p14:creationId xmlns:p14="http://schemas.microsoft.com/office/powerpoint/2010/main" val="9307750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fld id="{637D57B4-1E23-4128-B105-A44B46F6B86C}" type="datetime1">
              <a:rPr lang="fr-FR"/>
              <a:pPr>
                <a:defRPr/>
              </a:pPr>
              <a:t>19/02/2015</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B9CB25F5-10C3-455F-9133-738726AE78A8}" type="slidenum">
              <a:rPr lang="fr-FR"/>
              <a:pPr>
                <a:defRPr/>
              </a:pPr>
              <a:t>‹N°›</a:t>
            </a:fld>
            <a:endParaRPr lang="fr-FR" dirty="0"/>
          </a:p>
        </p:txBody>
      </p:sp>
    </p:spTree>
    <p:extLst>
      <p:ext uri="{BB962C8B-B14F-4D97-AF65-F5344CB8AC3E}">
        <p14:creationId xmlns:p14="http://schemas.microsoft.com/office/powerpoint/2010/main" val="1500277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lvl1pPr>
              <a:defRPr/>
            </a:lvl1pPr>
          </a:lstStyle>
          <a:p>
            <a:pPr>
              <a:defRPr/>
            </a:pPr>
            <a:fld id="{379EB265-0316-4F6A-855C-7F88F8B97C49}" type="datetime1">
              <a:rPr lang="fr-FR"/>
              <a:pPr>
                <a:defRPr/>
              </a:pPr>
              <a:t>19/02/2015</a:t>
            </a:fld>
            <a:endParaRPr lang="fr-FR" dirty="0"/>
          </a:p>
        </p:txBody>
      </p:sp>
      <p:sp>
        <p:nvSpPr>
          <p:cNvPr id="5" name="Espace réservé du pied de page 4"/>
          <p:cNvSpPr>
            <a:spLocks noGrp="1"/>
          </p:cNvSpPr>
          <p:nvPr>
            <p:ph type="ftr" sz="quarter" idx="11"/>
          </p:nvPr>
        </p:nvSpPr>
        <p:spPr/>
        <p:txBody>
          <a:bodyPr/>
          <a:lstStyle>
            <a:lvl1pPr>
              <a:defRPr/>
            </a:lvl1pPr>
          </a:lstStyle>
          <a:p>
            <a:pPr>
              <a:defRPr/>
            </a:pPr>
            <a:endParaRPr lang="fr-FR" dirty="0"/>
          </a:p>
        </p:txBody>
      </p:sp>
      <p:sp>
        <p:nvSpPr>
          <p:cNvPr id="6" name="Espace réservé du numéro de diapositive 5"/>
          <p:cNvSpPr>
            <a:spLocks noGrp="1"/>
          </p:cNvSpPr>
          <p:nvPr>
            <p:ph type="sldNum" sz="quarter" idx="12"/>
          </p:nvPr>
        </p:nvSpPr>
        <p:spPr/>
        <p:txBody>
          <a:bodyPr/>
          <a:lstStyle>
            <a:lvl1pPr>
              <a:defRPr/>
            </a:lvl1pPr>
          </a:lstStyle>
          <a:p>
            <a:pPr>
              <a:defRPr/>
            </a:pPr>
            <a:fld id="{845B49A0-8C56-48E1-B74F-A0D28354711D}" type="slidenum">
              <a:rPr lang="fr-FR"/>
              <a:pPr>
                <a:defRPr/>
              </a:pPr>
              <a:t>‹N°›</a:t>
            </a:fld>
            <a:endParaRPr lang="fr-FR" dirty="0"/>
          </a:p>
        </p:txBody>
      </p:sp>
    </p:spTree>
    <p:extLst>
      <p:ext uri="{BB962C8B-B14F-4D97-AF65-F5344CB8AC3E}">
        <p14:creationId xmlns:p14="http://schemas.microsoft.com/office/powerpoint/2010/main" val="2867192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fld id="{B08C237A-C546-4F6B-8ECE-E17C8DEFBA91}" type="datetime1">
              <a:rPr lang="fr-FR"/>
              <a:pPr>
                <a:defRPr/>
              </a:pPr>
              <a:t>19/02/2015</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8E680EF0-521D-4194-88FC-F37DA4B4B556}" type="slidenum">
              <a:rPr lang="fr-FR"/>
              <a:pPr>
                <a:defRPr/>
              </a:pPr>
              <a:t>‹N°›</a:t>
            </a:fld>
            <a:endParaRPr lang="fr-FR" dirty="0"/>
          </a:p>
        </p:txBody>
      </p:sp>
    </p:spTree>
    <p:extLst>
      <p:ext uri="{BB962C8B-B14F-4D97-AF65-F5344CB8AC3E}">
        <p14:creationId xmlns:p14="http://schemas.microsoft.com/office/powerpoint/2010/main" val="11085158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fld id="{7EE3BCCF-15C2-4AD8-87EB-8CD66DB91F81}" type="datetime1">
              <a:rPr lang="fr-FR"/>
              <a:pPr>
                <a:defRPr/>
              </a:pPr>
              <a:t>19/02/2015</a:t>
            </a:fld>
            <a:endParaRPr lang="fr-FR" dirty="0"/>
          </a:p>
        </p:txBody>
      </p:sp>
      <p:sp>
        <p:nvSpPr>
          <p:cNvPr id="8" name="Espace réservé du pied de page 4"/>
          <p:cNvSpPr>
            <a:spLocks noGrp="1"/>
          </p:cNvSpPr>
          <p:nvPr>
            <p:ph type="ftr" sz="quarter" idx="11"/>
          </p:nvPr>
        </p:nvSpPr>
        <p:spPr/>
        <p:txBody>
          <a:bodyPr/>
          <a:lstStyle>
            <a:lvl1pPr>
              <a:defRPr/>
            </a:lvl1pPr>
          </a:lstStyle>
          <a:p>
            <a:pPr>
              <a:defRPr/>
            </a:pPr>
            <a:endParaRPr lang="fr-FR" dirty="0"/>
          </a:p>
        </p:txBody>
      </p:sp>
      <p:sp>
        <p:nvSpPr>
          <p:cNvPr id="9" name="Espace réservé du numéro de diapositive 5"/>
          <p:cNvSpPr>
            <a:spLocks noGrp="1"/>
          </p:cNvSpPr>
          <p:nvPr>
            <p:ph type="sldNum" sz="quarter" idx="12"/>
          </p:nvPr>
        </p:nvSpPr>
        <p:spPr/>
        <p:txBody>
          <a:bodyPr/>
          <a:lstStyle>
            <a:lvl1pPr>
              <a:defRPr/>
            </a:lvl1pPr>
          </a:lstStyle>
          <a:p>
            <a:pPr>
              <a:defRPr/>
            </a:pPr>
            <a:fld id="{1965C927-0154-4AE4-9AA5-E32A95BB2884}" type="slidenum">
              <a:rPr lang="fr-FR"/>
              <a:pPr>
                <a:defRPr/>
              </a:pPr>
              <a:t>‹N°›</a:t>
            </a:fld>
            <a:endParaRPr lang="fr-FR" dirty="0"/>
          </a:p>
        </p:txBody>
      </p:sp>
    </p:spTree>
    <p:extLst>
      <p:ext uri="{BB962C8B-B14F-4D97-AF65-F5344CB8AC3E}">
        <p14:creationId xmlns:p14="http://schemas.microsoft.com/office/powerpoint/2010/main" val="1741666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fld id="{B827403E-4D1A-4774-85C0-CAAE67DD8E87}" type="datetime1">
              <a:rPr lang="fr-FR"/>
              <a:pPr>
                <a:defRPr/>
              </a:pPr>
              <a:t>19/02/2015</a:t>
            </a:fld>
            <a:endParaRPr lang="fr-FR" dirty="0"/>
          </a:p>
        </p:txBody>
      </p:sp>
      <p:sp>
        <p:nvSpPr>
          <p:cNvPr id="4" name="Espace réservé du pied de page 4"/>
          <p:cNvSpPr>
            <a:spLocks noGrp="1"/>
          </p:cNvSpPr>
          <p:nvPr>
            <p:ph type="ftr" sz="quarter" idx="11"/>
          </p:nvPr>
        </p:nvSpPr>
        <p:spPr/>
        <p:txBody>
          <a:bodyPr/>
          <a:lstStyle>
            <a:lvl1pPr>
              <a:defRPr/>
            </a:lvl1pPr>
          </a:lstStyle>
          <a:p>
            <a:pPr>
              <a:defRPr/>
            </a:pPr>
            <a:endParaRPr lang="fr-FR" dirty="0"/>
          </a:p>
        </p:txBody>
      </p:sp>
      <p:sp>
        <p:nvSpPr>
          <p:cNvPr id="5" name="Espace réservé du numéro de diapositive 5"/>
          <p:cNvSpPr>
            <a:spLocks noGrp="1"/>
          </p:cNvSpPr>
          <p:nvPr>
            <p:ph type="sldNum" sz="quarter" idx="12"/>
          </p:nvPr>
        </p:nvSpPr>
        <p:spPr/>
        <p:txBody>
          <a:bodyPr/>
          <a:lstStyle>
            <a:lvl1pPr>
              <a:defRPr/>
            </a:lvl1pPr>
          </a:lstStyle>
          <a:p>
            <a:pPr>
              <a:defRPr/>
            </a:pPr>
            <a:fld id="{FAF1E9B2-63DE-477E-9F39-3677FA509CD6}" type="slidenum">
              <a:rPr lang="fr-FR"/>
              <a:pPr>
                <a:defRPr/>
              </a:pPr>
              <a:t>‹N°›</a:t>
            </a:fld>
            <a:endParaRPr lang="fr-FR" dirty="0"/>
          </a:p>
        </p:txBody>
      </p:sp>
    </p:spTree>
    <p:extLst>
      <p:ext uri="{BB962C8B-B14F-4D97-AF65-F5344CB8AC3E}">
        <p14:creationId xmlns:p14="http://schemas.microsoft.com/office/powerpoint/2010/main" val="1725099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66783BFD-C11A-4719-901D-2D4DEFF7EB72}" type="datetime1">
              <a:rPr lang="fr-FR"/>
              <a:pPr>
                <a:defRPr/>
              </a:pPr>
              <a:t>19/02/2015</a:t>
            </a:fld>
            <a:endParaRPr lang="fr-FR" dirty="0"/>
          </a:p>
        </p:txBody>
      </p:sp>
      <p:sp>
        <p:nvSpPr>
          <p:cNvPr id="3" name="Espace réservé du pied de page 4"/>
          <p:cNvSpPr>
            <a:spLocks noGrp="1"/>
          </p:cNvSpPr>
          <p:nvPr>
            <p:ph type="ftr" sz="quarter" idx="11"/>
          </p:nvPr>
        </p:nvSpPr>
        <p:spPr/>
        <p:txBody>
          <a:bodyPr/>
          <a:lstStyle>
            <a:lvl1pPr>
              <a:defRPr/>
            </a:lvl1pPr>
          </a:lstStyle>
          <a:p>
            <a:pPr>
              <a:defRPr/>
            </a:pPr>
            <a:endParaRPr lang="fr-FR" dirty="0"/>
          </a:p>
        </p:txBody>
      </p:sp>
      <p:sp>
        <p:nvSpPr>
          <p:cNvPr id="4" name="Espace réservé du numéro de diapositive 5"/>
          <p:cNvSpPr>
            <a:spLocks noGrp="1"/>
          </p:cNvSpPr>
          <p:nvPr>
            <p:ph type="sldNum" sz="quarter" idx="12"/>
          </p:nvPr>
        </p:nvSpPr>
        <p:spPr/>
        <p:txBody>
          <a:bodyPr/>
          <a:lstStyle>
            <a:lvl1pPr>
              <a:defRPr/>
            </a:lvl1pPr>
          </a:lstStyle>
          <a:p>
            <a:pPr>
              <a:defRPr/>
            </a:pPr>
            <a:fld id="{A7BD3C86-3EA6-47D9-8192-689BC954F247}" type="slidenum">
              <a:rPr lang="fr-FR"/>
              <a:pPr>
                <a:defRPr/>
              </a:pPr>
              <a:t>‹N°›</a:t>
            </a:fld>
            <a:endParaRPr lang="fr-FR" dirty="0"/>
          </a:p>
        </p:txBody>
      </p:sp>
    </p:spTree>
    <p:extLst>
      <p:ext uri="{BB962C8B-B14F-4D97-AF65-F5344CB8AC3E}">
        <p14:creationId xmlns:p14="http://schemas.microsoft.com/office/powerpoint/2010/main" val="1355216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AD76C8F4-A61C-4D8C-8DD7-1E9DC6DD3985}" type="datetime1">
              <a:rPr lang="fr-FR"/>
              <a:pPr>
                <a:defRPr/>
              </a:pPr>
              <a:t>19/02/2015</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95EACAE5-74EB-412F-99B4-4FDA85A54E1B}" type="slidenum">
              <a:rPr lang="fr-FR"/>
              <a:pPr>
                <a:defRPr/>
              </a:pPr>
              <a:t>‹N°›</a:t>
            </a:fld>
            <a:endParaRPr lang="fr-FR" dirty="0"/>
          </a:p>
        </p:txBody>
      </p:sp>
    </p:spTree>
    <p:extLst>
      <p:ext uri="{BB962C8B-B14F-4D97-AF65-F5344CB8AC3E}">
        <p14:creationId xmlns:p14="http://schemas.microsoft.com/office/powerpoint/2010/main" val="20708032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3"/>
          <p:cNvSpPr>
            <a:spLocks noGrp="1"/>
          </p:cNvSpPr>
          <p:nvPr>
            <p:ph type="dt" sz="half" idx="10"/>
          </p:nvPr>
        </p:nvSpPr>
        <p:spPr/>
        <p:txBody>
          <a:bodyPr/>
          <a:lstStyle>
            <a:lvl1pPr>
              <a:defRPr/>
            </a:lvl1pPr>
          </a:lstStyle>
          <a:p>
            <a:pPr>
              <a:defRPr/>
            </a:pPr>
            <a:fld id="{06F2364A-3C84-4AD2-B943-FFFA32093A88}" type="datetime1">
              <a:rPr lang="fr-FR"/>
              <a:pPr>
                <a:defRPr/>
              </a:pPr>
              <a:t>19/02/2015</a:t>
            </a:fld>
            <a:endParaRPr lang="fr-FR" dirty="0"/>
          </a:p>
        </p:txBody>
      </p:sp>
      <p:sp>
        <p:nvSpPr>
          <p:cNvPr id="6" name="Espace réservé du pied de page 4"/>
          <p:cNvSpPr>
            <a:spLocks noGrp="1"/>
          </p:cNvSpPr>
          <p:nvPr>
            <p:ph type="ftr" sz="quarter" idx="11"/>
          </p:nvPr>
        </p:nvSpPr>
        <p:spPr/>
        <p:txBody>
          <a:bodyPr/>
          <a:lstStyle>
            <a:lvl1pPr>
              <a:defRPr/>
            </a:lvl1pPr>
          </a:lstStyle>
          <a:p>
            <a:pPr>
              <a:defRPr/>
            </a:pPr>
            <a:endParaRPr lang="fr-FR" dirty="0"/>
          </a:p>
        </p:txBody>
      </p:sp>
      <p:sp>
        <p:nvSpPr>
          <p:cNvPr id="7" name="Espace réservé du numéro de diapositive 5"/>
          <p:cNvSpPr>
            <a:spLocks noGrp="1"/>
          </p:cNvSpPr>
          <p:nvPr>
            <p:ph type="sldNum" sz="quarter" idx="12"/>
          </p:nvPr>
        </p:nvSpPr>
        <p:spPr/>
        <p:txBody>
          <a:bodyPr/>
          <a:lstStyle>
            <a:lvl1pPr>
              <a:defRPr/>
            </a:lvl1pPr>
          </a:lstStyle>
          <a:p>
            <a:pPr>
              <a:defRPr/>
            </a:pPr>
            <a:fld id="{B5E8B817-B894-449E-AD02-79768F86912F}" type="slidenum">
              <a:rPr lang="fr-FR"/>
              <a:pPr>
                <a:defRPr/>
              </a:pPr>
              <a:t>‹N°›</a:t>
            </a:fld>
            <a:endParaRPr lang="fr-FR" dirty="0"/>
          </a:p>
        </p:txBody>
      </p:sp>
    </p:spTree>
    <p:extLst>
      <p:ext uri="{BB962C8B-B14F-4D97-AF65-F5344CB8AC3E}">
        <p14:creationId xmlns:p14="http://schemas.microsoft.com/office/powerpoint/2010/main" val="2235692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Modifiez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2C1A1C0-5052-4072-B17B-8000A043E97F}" type="datetime1">
              <a:rPr lang="fr-FR"/>
              <a:pPr>
                <a:defRPr/>
              </a:pPr>
              <a:t>19/02/2015</a:t>
            </a:fld>
            <a:endParaRPr lang="fr-FR"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FR" dirty="0"/>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94B0772-4FB3-4422-803A-10C85F5F095A}" type="slidenum">
              <a:rPr lang="fr-FR"/>
              <a:pPr>
                <a:defRPr/>
              </a:pPr>
              <a:t>‹N°›</a:t>
            </a:fld>
            <a:endParaRPr lang="fr-F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romo.aaas.org/images/Marketing/2010-RENEWALS/Darwin_Collection.pdf"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8" Type="http://schemas.openxmlformats.org/officeDocument/2006/relationships/image" Target="../media/image286.jpeg"/><Relationship Id="rId13" Type="http://schemas.openxmlformats.org/officeDocument/2006/relationships/image" Target="../media/image291.jpeg"/><Relationship Id="rId3" Type="http://schemas.openxmlformats.org/officeDocument/2006/relationships/image" Target="../media/image281.jpeg"/><Relationship Id="rId7" Type="http://schemas.openxmlformats.org/officeDocument/2006/relationships/image" Target="../media/image285.jpeg"/><Relationship Id="rId12" Type="http://schemas.openxmlformats.org/officeDocument/2006/relationships/image" Target="../media/image290.jpeg"/><Relationship Id="rId17" Type="http://schemas.openxmlformats.org/officeDocument/2006/relationships/image" Target="../media/image295.jpeg"/><Relationship Id="rId2" Type="http://schemas.openxmlformats.org/officeDocument/2006/relationships/image" Target="../media/image280.jpeg"/><Relationship Id="rId16" Type="http://schemas.openxmlformats.org/officeDocument/2006/relationships/image" Target="../media/image294.jpeg"/><Relationship Id="rId1" Type="http://schemas.openxmlformats.org/officeDocument/2006/relationships/slideLayout" Target="../slideLayouts/slideLayout7.xml"/><Relationship Id="rId6" Type="http://schemas.openxmlformats.org/officeDocument/2006/relationships/image" Target="../media/image284.jpeg"/><Relationship Id="rId11" Type="http://schemas.openxmlformats.org/officeDocument/2006/relationships/image" Target="../media/image289.jpeg"/><Relationship Id="rId5" Type="http://schemas.openxmlformats.org/officeDocument/2006/relationships/image" Target="../media/image283.jpeg"/><Relationship Id="rId15" Type="http://schemas.openxmlformats.org/officeDocument/2006/relationships/image" Target="../media/image293.jpeg"/><Relationship Id="rId10" Type="http://schemas.openxmlformats.org/officeDocument/2006/relationships/image" Target="../media/image288.jpeg"/><Relationship Id="rId4" Type="http://schemas.openxmlformats.org/officeDocument/2006/relationships/image" Target="../media/image282.jpeg"/><Relationship Id="rId9" Type="http://schemas.openxmlformats.org/officeDocument/2006/relationships/image" Target="../media/image287.jpeg"/><Relationship Id="rId14" Type="http://schemas.openxmlformats.org/officeDocument/2006/relationships/image" Target="../media/image292.jpeg"/></Relationships>
</file>

<file path=ppt/slides/_rels/slide102.xml.rels><?xml version="1.0" encoding="UTF-8" standalone="yes"?>
<Relationships xmlns="http://schemas.openxmlformats.org/package/2006/relationships"><Relationship Id="rId8" Type="http://schemas.openxmlformats.org/officeDocument/2006/relationships/image" Target="../media/image302.jpeg"/><Relationship Id="rId13" Type="http://schemas.openxmlformats.org/officeDocument/2006/relationships/image" Target="../media/image307.jpeg"/><Relationship Id="rId18" Type="http://schemas.openxmlformats.org/officeDocument/2006/relationships/image" Target="../media/image312.jpeg"/><Relationship Id="rId3" Type="http://schemas.openxmlformats.org/officeDocument/2006/relationships/image" Target="../media/image297.jpeg"/><Relationship Id="rId7" Type="http://schemas.openxmlformats.org/officeDocument/2006/relationships/image" Target="../media/image301.jpeg"/><Relationship Id="rId12" Type="http://schemas.openxmlformats.org/officeDocument/2006/relationships/image" Target="../media/image306.jpeg"/><Relationship Id="rId17" Type="http://schemas.openxmlformats.org/officeDocument/2006/relationships/image" Target="../media/image311.jpeg"/><Relationship Id="rId2" Type="http://schemas.openxmlformats.org/officeDocument/2006/relationships/image" Target="../media/image296.jpeg"/><Relationship Id="rId16" Type="http://schemas.openxmlformats.org/officeDocument/2006/relationships/image" Target="../media/image310.jpeg"/><Relationship Id="rId1" Type="http://schemas.openxmlformats.org/officeDocument/2006/relationships/slideLayout" Target="../slideLayouts/slideLayout7.xml"/><Relationship Id="rId6" Type="http://schemas.openxmlformats.org/officeDocument/2006/relationships/image" Target="../media/image300.jpeg"/><Relationship Id="rId11" Type="http://schemas.openxmlformats.org/officeDocument/2006/relationships/image" Target="../media/image305.jpeg"/><Relationship Id="rId5" Type="http://schemas.openxmlformats.org/officeDocument/2006/relationships/image" Target="../media/image299.jpeg"/><Relationship Id="rId15" Type="http://schemas.openxmlformats.org/officeDocument/2006/relationships/image" Target="../media/image309.jpeg"/><Relationship Id="rId10" Type="http://schemas.openxmlformats.org/officeDocument/2006/relationships/image" Target="../media/image304.jpeg"/><Relationship Id="rId4" Type="http://schemas.openxmlformats.org/officeDocument/2006/relationships/image" Target="../media/image298.jpeg"/><Relationship Id="rId9" Type="http://schemas.openxmlformats.org/officeDocument/2006/relationships/image" Target="../media/image303.jpeg"/><Relationship Id="rId14" Type="http://schemas.openxmlformats.org/officeDocument/2006/relationships/image" Target="../media/image308.jpeg"/></Relationships>
</file>

<file path=ppt/slides/_rels/slide103.xml.rels><?xml version="1.0" encoding="UTF-8" standalone="yes"?>
<Relationships xmlns="http://schemas.openxmlformats.org/package/2006/relationships"><Relationship Id="rId2" Type="http://schemas.openxmlformats.org/officeDocument/2006/relationships/image" Target="../media/image313.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314.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hyperlink" Target="http://fr.wikipedia.org/wiki/Paralithodes_camtschaticus" TargetMode="External"/><Relationship Id="rId2" Type="http://schemas.openxmlformats.org/officeDocument/2006/relationships/hyperlink" Target="http://fr.wikipedia.org/wiki/Crabe_royal_du_Kamtchatka" TargetMode="Externa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8" Type="http://schemas.openxmlformats.org/officeDocument/2006/relationships/hyperlink" Target="http://fr.wikipedia.org/wiki/V%C3%A9g%C3%A9tal" TargetMode="External"/><Relationship Id="rId13" Type="http://schemas.openxmlformats.org/officeDocument/2006/relationships/hyperlink" Target="http://fr.wikipedia.org/wiki/Urbanisation" TargetMode="External"/><Relationship Id="rId3" Type="http://schemas.openxmlformats.org/officeDocument/2006/relationships/hyperlink" Target="http://fr.wikipedia.org/wiki/Terre" TargetMode="External"/><Relationship Id="rId7" Type="http://schemas.openxmlformats.org/officeDocument/2006/relationships/hyperlink" Target="http://fr.wikipedia.org/wiki/Roche" TargetMode="External"/><Relationship Id="rId12" Type="http://schemas.openxmlformats.org/officeDocument/2006/relationships/hyperlink" Target="http://fr.wikipedia.org/wiki/P%C3%A9riurbanisation" TargetMode="External"/><Relationship Id="rId2" Type="http://schemas.openxmlformats.org/officeDocument/2006/relationships/hyperlink" Target="http://fr.wikipedia.org/wiki/Esp%C3%A8ce" TargetMode="External"/><Relationship Id="rId1" Type="http://schemas.openxmlformats.org/officeDocument/2006/relationships/slideLayout" Target="../slideLayouts/slideLayout7.xml"/><Relationship Id="rId6" Type="http://schemas.openxmlformats.org/officeDocument/2006/relationships/hyperlink" Target="http://fr.wikipedia.org/wiki/Atmosph%C3%A8re_terrestre" TargetMode="External"/><Relationship Id="rId11" Type="http://schemas.openxmlformats.org/officeDocument/2006/relationships/hyperlink" Target="http://fr.wikipedia.org/wiki/Rapport_Brundtland" TargetMode="External"/><Relationship Id="rId5" Type="http://schemas.openxmlformats.org/officeDocument/2006/relationships/hyperlink" Target="http://fr.wikipedia.org/wiki/Eau" TargetMode="External"/><Relationship Id="rId10" Type="http://schemas.openxmlformats.org/officeDocument/2006/relationships/hyperlink" Target="http://fr.wikipedia.org/wiki/Homo_sapiens" TargetMode="External"/><Relationship Id="rId4" Type="http://schemas.openxmlformats.org/officeDocument/2006/relationships/hyperlink" Target="http://fr.wikipedia.org/wiki/Air" TargetMode="External"/><Relationship Id="rId9" Type="http://schemas.openxmlformats.org/officeDocument/2006/relationships/hyperlink" Target="http://fr.wikipedia.org/wiki/Animal" TargetMode="External"/></Relationships>
</file>

<file path=ppt/slides/_rels/slide107.xml.rels><?xml version="1.0" encoding="UTF-8" standalone="yes"?>
<Relationships xmlns="http://schemas.openxmlformats.org/package/2006/relationships"><Relationship Id="rId8" Type="http://schemas.openxmlformats.org/officeDocument/2006/relationships/hyperlink" Target="file:///\\fr.wikipedia.org\wiki\Ernst_Haeckel" TargetMode="External"/><Relationship Id="rId13" Type="http://schemas.openxmlformats.org/officeDocument/2006/relationships/hyperlink" Target="http://fr.wikipedia.org/wiki/%C3%89daphologie" TargetMode="External"/><Relationship Id="rId3" Type="http://schemas.openxmlformats.org/officeDocument/2006/relationships/hyperlink" Target="http://fr.wikipedia.org/wiki/Esp%C3%A8ce" TargetMode="External"/><Relationship Id="rId7" Type="http://schemas.openxmlformats.org/officeDocument/2006/relationships/hyperlink" Target="http://fr.wiktionary.org/wiki/-logie" TargetMode="External"/><Relationship Id="rId12" Type="http://schemas.openxmlformats.org/officeDocument/2006/relationships/hyperlink" Target="http://fr.wikipedia.org/wiki/Bioc%C3%A9nose" TargetMode="External"/><Relationship Id="rId2" Type="http://schemas.openxmlformats.org/officeDocument/2006/relationships/hyperlink" Target="http://fr.wikipedia.org/wiki/Science" TargetMode="External"/><Relationship Id="rId16" Type="http://schemas.openxmlformats.org/officeDocument/2006/relationships/hyperlink" Target="http://www.larousse.fr/encyclopedie/divers/%C3%A9cosyst%C3%A8me/45649" TargetMode="External"/><Relationship Id="rId1" Type="http://schemas.openxmlformats.org/officeDocument/2006/relationships/slideLayout" Target="../slideLayouts/slideLayout7.xml"/><Relationship Id="rId6" Type="http://schemas.openxmlformats.org/officeDocument/2006/relationships/hyperlink" Target="http://fr.wiktionary.org/wiki/%C3%A9co-" TargetMode="External"/><Relationship Id="rId11" Type="http://schemas.openxmlformats.org/officeDocument/2006/relationships/hyperlink" Target="http://fr.wikipedia.org/wiki/%C3%8Atres_vivants" TargetMode="External"/><Relationship Id="rId5" Type="http://schemas.openxmlformats.org/officeDocument/2006/relationships/hyperlink" Target="http://fr.wiktionary.org/wiki/%C3%96kologie" TargetMode="External"/><Relationship Id="rId15" Type="http://schemas.openxmlformats.org/officeDocument/2006/relationships/hyperlink" Target="http://fr.wikipedia.org/wiki/Vie" TargetMode="External"/><Relationship Id="rId10" Type="http://schemas.openxmlformats.org/officeDocument/2006/relationships/hyperlink" Target="http://fr.wikipedia.org/wiki/Association_%C3%A9cologique" TargetMode="External"/><Relationship Id="rId4" Type="http://schemas.openxmlformats.org/officeDocument/2006/relationships/hyperlink" Target="http://fr.wikipedia.org/wiki/Environnement" TargetMode="External"/><Relationship Id="rId9" Type="http://schemas.openxmlformats.org/officeDocument/2006/relationships/hyperlink" Target="http://fr.wikipedia.org/wiki/%C3%89cologie" TargetMode="External"/><Relationship Id="rId14" Type="http://schemas.openxmlformats.org/officeDocument/2006/relationships/hyperlink" Target="http://fr.wikipedia.org/wiki/Biotope" TargetMode="External"/></Relationships>
</file>

<file path=ppt/slides/_rels/slide108.xml.rels><?xml version="1.0" encoding="UTF-8" standalone="yes"?>
<Relationships xmlns="http://schemas.openxmlformats.org/package/2006/relationships"><Relationship Id="rId3" Type="http://schemas.openxmlformats.org/officeDocument/2006/relationships/hyperlink" Target="http://lamaisondalzaz.wordpress.com/tag/biocenose/" TargetMode="External"/><Relationship Id="rId2" Type="http://schemas.openxmlformats.org/officeDocument/2006/relationships/image" Target="../media/image315.jpeg"/><Relationship Id="rId1" Type="http://schemas.openxmlformats.org/officeDocument/2006/relationships/slideLayout" Target="../slideLayouts/slideLayout7.xml"/><Relationship Id="rId4" Type="http://schemas.openxmlformats.org/officeDocument/2006/relationships/image" Target="../media/image316.jpeg"/></Relationships>
</file>

<file path=ppt/slides/_rels/slide109.xml.rels><?xml version="1.0" encoding="UTF-8" standalone="yes"?>
<Relationships xmlns="http://schemas.openxmlformats.org/package/2006/relationships"><Relationship Id="rId3" Type="http://schemas.openxmlformats.org/officeDocument/2006/relationships/hyperlink" Target="http://fr.wikipedia.org/wiki/Habitat_(%C3%A9cologie)" TargetMode="External"/><Relationship Id="rId7" Type="http://schemas.openxmlformats.org/officeDocument/2006/relationships/hyperlink" Target="http://fr.wikipedia.org/wiki/%C3%89volution_(biologie)" TargetMode="External"/><Relationship Id="rId2" Type="http://schemas.openxmlformats.org/officeDocument/2006/relationships/hyperlink" Target="http://www.reseau-empreintes.com/uploads/1319470353dossierpedacorridorsapollon74.pdf" TargetMode="External"/><Relationship Id="rId1" Type="http://schemas.openxmlformats.org/officeDocument/2006/relationships/slideLayout" Target="../slideLayouts/slideLayout7.xml"/><Relationship Id="rId6" Type="http://schemas.openxmlformats.org/officeDocument/2006/relationships/hyperlink" Target="http://fr.wikipedia.org/wiki/Biologie" TargetMode="External"/><Relationship Id="rId5" Type="http://schemas.openxmlformats.org/officeDocument/2006/relationships/hyperlink" Target="http://fr.wikipedia.org/wiki/Corridor_biologique" TargetMode="External"/><Relationship Id="rId4" Type="http://schemas.openxmlformats.org/officeDocument/2006/relationships/hyperlink" Target="http://fr.wikipedia.org/wiki/Esp%C3%A8ce"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fr.wikipedia.org/wiki/Z%C3%A8bre" TargetMode="External"/><Relationship Id="rId13" Type="http://schemas.openxmlformats.org/officeDocument/2006/relationships/hyperlink" Target="http://fr.wikipedia.org/wiki/Jument" TargetMode="External"/><Relationship Id="rId3" Type="http://schemas.openxmlformats.org/officeDocument/2006/relationships/hyperlink" Target="http://fr.wikipedia.org/wiki/Individu" TargetMode="External"/><Relationship Id="rId7" Type="http://schemas.openxmlformats.org/officeDocument/2006/relationships/hyperlink" Target="http://fr.wikipedia.org/wiki/Hybride" TargetMode="External"/><Relationship Id="rId12" Type="http://schemas.openxmlformats.org/officeDocument/2006/relationships/image" Target="../media/image8.jpeg"/><Relationship Id="rId2" Type="http://schemas.openxmlformats.org/officeDocument/2006/relationships/hyperlink" Target="http://fr.wikipedia.org/wiki/Population" TargetMode="External"/><Relationship Id="rId1" Type="http://schemas.openxmlformats.org/officeDocument/2006/relationships/slideLayout" Target="../slideLayouts/slideLayout7.xml"/><Relationship Id="rId6" Type="http://schemas.openxmlformats.org/officeDocument/2006/relationships/hyperlink" Target="http://fr.wikipedia.org/wiki/Ernst_Mayr" TargetMode="External"/><Relationship Id="rId11" Type="http://schemas.openxmlformats.org/officeDocument/2006/relationships/image" Target="../media/image7.jpeg"/><Relationship Id="rId5" Type="http://schemas.openxmlformats.org/officeDocument/2006/relationships/hyperlink" Target="http://fr.wikipedia.org/wiki/Descendance" TargetMode="External"/><Relationship Id="rId10" Type="http://schemas.openxmlformats.org/officeDocument/2006/relationships/hyperlink" Target="http://fr.wikipedia.org/wiki/Charles_Darwin" TargetMode="External"/><Relationship Id="rId4" Type="http://schemas.openxmlformats.org/officeDocument/2006/relationships/hyperlink" Target="http://fr.wikipedia.org/wiki/Reproduction_(biologie)" TargetMode="External"/><Relationship Id="rId9" Type="http://schemas.openxmlformats.org/officeDocument/2006/relationships/hyperlink" Target="http://fr.wikipedia.org/wiki/%C3%82ne" TargetMode="External"/></Relationships>
</file>

<file path=ppt/slides/_rels/slide110.xml.rels><?xml version="1.0" encoding="UTF-8" standalone="yes"?>
<Relationships xmlns="http://schemas.openxmlformats.org/package/2006/relationships"><Relationship Id="rId8" Type="http://schemas.openxmlformats.org/officeDocument/2006/relationships/hyperlink" Target="http://www.futura-sciences.com/magazines/environnement/infos/dico/d/developpement-durable-corridor-ecologique-6418/magazines/environnement/infos/dico/d/developpement-durable-passage-faune-6426/" TargetMode="External"/><Relationship Id="rId3" Type="http://schemas.openxmlformats.org/officeDocument/2006/relationships/hyperlink" Target="http://www.futura-sciences.com/magazines/environnement/infos/dico/d/developpement-durable-corridor-ecologique-6418/magazines/environnement/infos/dico/d/developpement-durable-corridor-biologique-6422/" TargetMode="External"/><Relationship Id="rId7" Type="http://schemas.openxmlformats.org/officeDocument/2006/relationships/hyperlink" Target="http://www.futura-sciences.com/magazines/environnement/infos/dico/d/developpement-durable-corridor-ecologique-6418/magazines/nature/infos/dico/d/zoologie-faune-2269/" TargetMode="External"/><Relationship Id="rId12" Type="http://schemas.openxmlformats.org/officeDocument/2006/relationships/hyperlink" Target="http://www.futura-sciences.com/magazines/environnement/infos/dico/d/developpement-durable-corridor-ecologique-6418/" TargetMode="External"/><Relationship Id="rId2" Type="http://schemas.openxmlformats.org/officeDocument/2006/relationships/hyperlink" Target="http://www.futura-sciences.com/magazines/environnement/infos/dico/d/developpement-durable-corridor-ecologique-6418/magazines/maison/infos/dico/d/maison-corridor-10613/" TargetMode="External"/><Relationship Id="rId1" Type="http://schemas.openxmlformats.org/officeDocument/2006/relationships/slideLayout" Target="../slideLayouts/slideLayout7.xml"/><Relationship Id="rId6" Type="http://schemas.openxmlformats.org/officeDocument/2006/relationships/hyperlink" Target="http://www.futura-sciences.com/magazines/environnement/infos/dico/d/developpement-durable-corridor-ecologique-6418/magazines/high-tech/infos/dico/d/high-tech-passerelle-1273/" TargetMode="External"/><Relationship Id="rId11" Type="http://schemas.openxmlformats.org/officeDocument/2006/relationships/hyperlink" Target="http://www.futura-sciences.com/magazines/environnement/infos/dico/d/developpement-durable-corridor-ecologique-6418/magazines/nature/infos/dico/d/zoologie-espece-infeodee-6428/" TargetMode="External"/><Relationship Id="rId5" Type="http://schemas.openxmlformats.org/officeDocument/2006/relationships/hyperlink" Target="http://www.futura-sciences.com/magazines/environnement/infos/dico/d/developpement-durable-corridor-ecologique-6418/magazines/nature/infos/dico/d/zoologie-espece-2261/" TargetMode="External"/><Relationship Id="rId10" Type="http://schemas.openxmlformats.org/officeDocument/2006/relationships/hyperlink" Target="http://www.futura-sciences.com/magazines/environnement/infos/dico/d/developpement-durable-corridor-ecologique-6418/magazines/terre/infos/dico/d/geologie-ecosysteme-135/" TargetMode="External"/><Relationship Id="rId4" Type="http://schemas.openxmlformats.org/officeDocument/2006/relationships/hyperlink" Target="http://www.futura-sciences.com/magazines/environnement/infos/dico/d/developpement-durable-corridor-ecologique-6418/magazines/environnement/infos/dico/d/developpement-durable-continuum-ecologique-6424/" TargetMode="External"/><Relationship Id="rId9" Type="http://schemas.openxmlformats.org/officeDocument/2006/relationships/hyperlink" Target="http://www.futura-sciences.com/magazines/environnement/infos/dico/d/developpement-durable-corridor-ecologique-6418/magazines/environnement/infos/dico/d/developpement-durable-biodiversite-3625/" TargetMode="External"/></Relationships>
</file>

<file path=ppt/slides/_rels/slide111.xml.rels><?xml version="1.0" encoding="UTF-8" standalone="yes"?>
<Relationships xmlns="http://schemas.openxmlformats.org/package/2006/relationships"><Relationship Id="rId3" Type="http://schemas.openxmlformats.org/officeDocument/2006/relationships/hyperlink" Target="http://fr.wikipedia.org/wiki/%C3%89cologie" TargetMode="External"/><Relationship Id="rId7" Type="http://schemas.openxmlformats.org/officeDocument/2006/relationships/hyperlink" Target="http://fr.wikipedia.org/wiki/Habitat_(%C3%A9cologie)" TargetMode="External"/><Relationship Id="rId2" Type="http://schemas.openxmlformats.org/officeDocument/2006/relationships/hyperlink" Target="http://fr.wikipedia.org/wiki/Concept" TargetMode="External"/><Relationship Id="rId1" Type="http://schemas.openxmlformats.org/officeDocument/2006/relationships/slideLayout" Target="../slideLayouts/slideLayout7.xml"/><Relationship Id="rId6" Type="http://schemas.openxmlformats.org/officeDocument/2006/relationships/hyperlink" Target="http://fr.wikipedia.org/wiki/Guilde_(%C3%A9cologie)" TargetMode="External"/><Relationship Id="rId5" Type="http://schemas.openxmlformats.org/officeDocument/2006/relationships/hyperlink" Target="http://fr.wikipedia.org/wiki/Symbiote" TargetMode="External"/><Relationship Id="rId4" Type="http://schemas.openxmlformats.org/officeDocument/2006/relationships/hyperlink" Target="http://fr.wikipedia.org/wiki/Population" TargetMode="External"/></Relationships>
</file>

<file path=ppt/slides/_rels/slide112.xml.rels><?xml version="1.0" encoding="UTF-8" standalone="yes"?>
<Relationships xmlns="http://schemas.openxmlformats.org/package/2006/relationships"><Relationship Id="rId2" Type="http://schemas.openxmlformats.org/officeDocument/2006/relationships/hyperlink" Target="http://www.aquaportail.com/definition-10334-electrolocation.html" TargetMode="Externa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8" Type="http://schemas.openxmlformats.org/officeDocument/2006/relationships/hyperlink" Target="http://fr.wikipedia.org/wiki/For%C3%AAt_tropicale" TargetMode="External"/><Relationship Id="rId3" Type="http://schemas.openxmlformats.org/officeDocument/2006/relationships/hyperlink" Target="http://fr.wikipedia.org/wiki/Fragmentation_%C3%A9copaysag%C3%A8re" TargetMode="External"/><Relationship Id="rId7" Type="http://schemas.openxmlformats.org/officeDocument/2006/relationships/hyperlink" Target="http://fr.wikipedia.org/w/index.php?title=Biodiversit%C3%A9_foresti%C3%A8re&amp;action=edit&amp;redlink=1" TargetMode="External"/><Relationship Id="rId2" Type="http://schemas.openxmlformats.org/officeDocument/2006/relationships/hyperlink" Target="http://www.afm.qc.ca/pdf-2007/corridor_for.pdf" TargetMode="External"/><Relationship Id="rId1" Type="http://schemas.openxmlformats.org/officeDocument/2006/relationships/slideLayout" Target="../slideLayouts/slideLayout7.xml"/><Relationship Id="rId6" Type="http://schemas.openxmlformats.org/officeDocument/2006/relationships/hyperlink" Target="http://fr.wikipedia.org/wiki/%C3%89cosyst%C3%A8mes" TargetMode="External"/><Relationship Id="rId5" Type="http://schemas.openxmlformats.org/officeDocument/2006/relationships/hyperlink" Target="http://fr.wikipedia.org/wiki/For%C3%AAt" TargetMode="External"/><Relationship Id="rId4" Type="http://schemas.openxmlformats.org/officeDocument/2006/relationships/hyperlink" Target="http://fr.wikipedia.org/wiki/Habitats_naturels" TargetMode="External"/><Relationship Id="rId9" Type="http://schemas.openxmlformats.org/officeDocument/2006/relationships/hyperlink" Target="http://fr.wikipedia.org/wiki/Fragmentation_foresti%C3%A8re" TargetMode="External"/></Relationships>
</file>

<file path=ppt/slides/_rels/slide114.xml.rels><?xml version="1.0" encoding="UTF-8" standalone="yes"?>
<Relationships xmlns="http://schemas.openxmlformats.org/package/2006/relationships"><Relationship Id="rId8" Type="http://schemas.openxmlformats.org/officeDocument/2006/relationships/image" Target="../media/image319.jpeg"/><Relationship Id="rId13" Type="http://schemas.openxmlformats.org/officeDocument/2006/relationships/hyperlink" Target="http://fr.wikipedia.org/wiki/Extinction_des_esp%C3%A8ces" TargetMode="External"/><Relationship Id="rId3" Type="http://schemas.openxmlformats.org/officeDocument/2006/relationships/image" Target="../media/image318.jpeg"/><Relationship Id="rId7" Type="http://schemas.openxmlformats.org/officeDocument/2006/relationships/hyperlink" Target="http://fr.wikipedia.org/wiki/%C5%92uf_(biologie)" TargetMode="External"/><Relationship Id="rId12" Type="http://schemas.openxmlformats.org/officeDocument/2006/relationships/image" Target="../media/image321.jpeg"/><Relationship Id="rId2" Type="http://schemas.openxmlformats.org/officeDocument/2006/relationships/image" Target="../media/image317.jpeg"/><Relationship Id="rId16" Type="http://schemas.openxmlformats.org/officeDocument/2006/relationships/hyperlink" Target="http://fr.wikipedia.org/wiki/Dauphin_de_Chine" TargetMode="External"/><Relationship Id="rId1" Type="http://schemas.openxmlformats.org/officeDocument/2006/relationships/slideLayout" Target="../slideLayouts/slideLayout7.xml"/><Relationship Id="rId6" Type="http://schemas.openxmlformats.org/officeDocument/2006/relationships/hyperlink" Target="http://fr.wikipedia.org/wiki/XVIIe_si%C3%A8cle" TargetMode="External"/><Relationship Id="rId11" Type="http://schemas.openxmlformats.org/officeDocument/2006/relationships/hyperlink" Target="http://fr.wikipedia.org/wiki/Liste_des_esp%C3%A8ces_d'oiseaux_disparues" TargetMode="External"/><Relationship Id="rId5" Type="http://schemas.openxmlformats.org/officeDocument/2006/relationships/hyperlink" Target="http://fr.wikipedia.org/wiki/%C3%8Ele_Maurice" TargetMode="External"/><Relationship Id="rId15" Type="http://schemas.openxmlformats.org/officeDocument/2006/relationships/image" Target="../media/image322.jpeg"/><Relationship Id="rId10" Type="http://schemas.openxmlformats.org/officeDocument/2006/relationships/hyperlink" Target="http://fr.wikipedia.org/wiki/Pigeon_migrateur" TargetMode="External"/><Relationship Id="rId4" Type="http://schemas.openxmlformats.org/officeDocument/2006/relationships/hyperlink" Target="http://fr.wikipedia.org/wiki/Raphus_cucullatus" TargetMode="External"/><Relationship Id="rId9" Type="http://schemas.openxmlformats.org/officeDocument/2006/relationships/image" Target="../media/image320.jpeg"/><Relationship Id="rId14" Type="http://schemas.openxmlformats.org/officeDocument/2006/relationships/image" Target="../media/image141.png"/></Relationships>
</file>

<file path=ppt/slides/_rels/slide115.xml.rels><?xml version="1.0" encoding="UTF-8" standalone="yes"?>
<Relationships xmlns="http://schemas.openxmlformats.org/package/2006/relationships"><Relationship Id="rId8" Type="http://schemas.openxmlformats.org/officeDocument/2006/relationships/image" Target="../media/image329.jpeg"/><Relationship Id="rId3" Type="http://schemas.openxmlformats.org/officeDocument/2006/relationships/image" Target="../media/image324.jpeg"/><Relationship Id="rId7" Type="http://schemas.openxmlformats.org/officeDocument/2006/relationships/image" Target="../media/image328.jpeg"/><Relationship Id="rId2" Type="http://schemas.openxmlformats.org/officeDocument/2006/relationships/image" Target="../media/image323.jpeg"/><Relationship Id="rId1" Type="http://schemas.openxmlformats.org/officeDocument/2006/relationships/slideLayout" Target="../slideLayouts/slideLayout7.xml"/><Relationship Id="rId6" Type="http://schemas.openxmlformats.org/officeDocument/2006/relationships/image" Target="../media/image327.jpeg"/><Relationship Id="rId5" Type="http://schemas.openxmlformats.org/officeDocument/2006/relationships/image" Target="../media/image326.jpeg"/><Relationship Id="rId4" Type="http://schemas.openxmlformats.org/officeDocument/2006/relationships/image" Target="../media/image325.jpeg"/></Relationships>
</file>

<file path=ppt/slides/_rels/slide116.xml.rels><?xml version="1.0" encoding="UTF-8" standalone="yes"?>
<Relationships xmlns="http://schemas.openxmlformats.org/package/2006/relationships"><Relationship Id="rId8" Type="http://schemas.openxmlformats.org/officeDocument/2006/relationships/hyperlink" Target="http://fr.wikipedia.org/wiki/Costa_Rica" TargetMode="External"/><Relationship Id="rId13" Type="http://schemas.openxmlformats.org/officeDocument/2006/relationships/image" Target="../media/image337.jpeg"/><Relationship Id="rId18" Type="http://schemas.openxmlformats.org/officeDocument/2006/relationships/hyperlink" Target="http://fr.wikipedia.org/wiki/Eurasie" TargetMode="External"/><Relationship Id="rId3" Type="http://schemas.openxmlformats.org/officeDocument/2006/relationships/image" Target="../media/image331.jpeg"/><Relationship Id="rId21" Type="http://schemas.openxmlformats.org/officeDocument/2006/relationships/hyperlink" Target="http://fr.wikipedia.org/wiki/Deinotherium" TargetMode="External"/><Relationship Id="rId7" Type="http://schemas.openxmlformats.org/officeDocument/2006/relationships/hyperlink" Target="http://fr.wikipedia.org/wiki/Bufo_periglenes" TargetMode="External"/><Relationship Id="rId12" Type="http://schemas.openxmlformats.org/officeDocument/2006/relationships/image" Target="../media/image336.jpeg"/><Relationship Id="rId17" Type="http://schemas.openxmlformats.org/officeDocument/2006/relationships/hyperlink" Target="http://fr.wikipedia.org/wiki/Afrique" TargetMode="External"/><Relationship Id="rId2" Type="http://schemas.openxmlformats.org/officeDocument/2006/relationships/image" Target="../media/image330.jpeg"/><Relationship Id="rId16" Type="http://schemas.openxmlformats.org/officeDocument/2006/relationships/hyperlink" Target="http://fr.wikipedia.org/wiki/Esp%C3%A8ce" TargetMode="External"/><Relationship Id="rId20" Type="http://schemas.openxmlformats.org/officeDocument/2006/relationships/hyperlink" Target="http://fr.wikipedia.org/wiki/Hominid%C3%A9s" TargetMode="External"/><Relationship Id="rId1" Type="http://schemas.openxmlformats.org/officeDocument/2006/relationships/slideLayout" Target="../slideLayouts/slideLayout7.xml"/><Relationship Id="rId6" Type="http://schemas.openxmlformats.org/officeDocument/2006/relationships/image" Target="../media/image334.jpeg"/><Relationship Id="rId11" Type="http://schemas.openxmlformats.org/officeDocument/2006/relationships/image" Target="../media/image335.jpeg"/><Relationship Id="rId5" Type="http://schemas.openxmlformats.org/officeDocument/2006/relationships/image" Target="../media/image333.jpeg"/><Relationship Id="rId15" Type="http://schemas.openxmlformats.org/officeDocument/2006/relationships/hyperlink" Target="http://fr.wikipedia.org/wiki/%C3%89l%C3%A9phant" TargetMode="External"/><Relationship Id="rId10" Type="http://schemas.openxmlformats.org/officeDocument/2006/relationships/hyperlink" Target="http://fr.wikipedia.org/wiki/Extinction_des_esp%C3%A8ces" TargetMode="External"/><Relationship Id="rId19" Type="http://schemas.openxmlformats.org/officeDocument/2006/relationships/hyperlink" Target="http://fr.wikipedia.org/wiki/Pl%C3%A9istoc%C3%A8ne" TargetMode="External"/><Relationship Id="rId4" Type="http://schemas.openxmlformats.org/officeDocument/2006/relationships/image" Target="../media/image332.jpeg"/><Relationship Id="rId9" Type="http://schemas.openxmlformats.org/officeDocument/2006/relationships/hyperlink" Target="http://fr.wikipedia.org/wiki/D%C3%A9clin_des_populations_d'amphibiens" TargetMode="External"/><Relationship Id="rId14" Type="http://schemas.openxmlformats.org/officeDocument/2006/relationships/hyperlink" Target="http://fr.wikipedia.org/wiki/Genre_(biologie)" TargetMode="External"/><Relationship Id="rId22" Type="http://schemas.openxmlformats.org/officeDocument/2006/relationships/image" Target="../media/image141.png"/></Relationships>
</file>

<file path=ppt/slides/_rels/slide117.xml.rels><?xml version="1.0" encoding="UTF-8" standalone="yes"?>
<Relationships xmlns="http://schemas.openxmlformats.org/package/2006/relationships"><Relationship Id="rId8" Type="http://schemas.openxmlformats.org/officeDocument/2006/relationships/image" Target="../media/image340.jpeg"/><Relationship Id="rId3" Type="http://schemas.openxmlformats.org/officeDocument/2006/relationships/hyperlink" Target="http://www.lasalle.edu/~mcinneshin/week02FALL.htm" TargetMode="External"/><Relationship Id="rId7" Type="http://schemas.openxmlformats.org/officeDocument/2006/relationships/hyperlink" Target="http://phys.org/news/2012-05-prehistoric-cold-case-links-humans.html" TargetMode="External"/><Relationship Id="rId2" Type="http://schemas.openxmlformats.org/officeDocument/2006/relationships/hyperlink" Target="http://fr.wikipedia.org/wiki/Extinction_de_l'Holoc%C3%A8ne" TargetMode="External"/><Relationship Id="rId1" Type="http://schemas.openxmlformats.org/officeDocument/2006/relationships/slideLayout" Target="../slideLayouts/slideLayout7.xml"/><Relationship Id="rId6" Type="http://schemas.openxmlformats.org/officeDocument/2006/relationships/image" Target="../media/image339.jpeg"/><Relationship Id="rId5" Type="http://schemas.openxmlformats.org/officeDocument/2006/relationships/image" Target="../media/image338.jpeg"/><Relationship Id="rId4" Type="http://schemas.openxmlformats.org/officeDocument/2006/relationships/hyperlink" Target="http://en.wikipedia.org/wiki/Paul_S._Martin" TargetMode="External"/><Relationship Id="rId9" Type="http://schemas.openxmlformats.org/officeDocument/2006/relationships/hyperlink" Target="http://www.voyage-australie-nz.com/aud_sa_naracoorte.html" TargetMode="External"/></Relationships>
</file>

<file path=ppt/slides/_rels/slide118.xml.rels><?xml version="1.0" encoding="UTF-8" standalone="yes"?>
<Relationships xmlns="http://schemas.openxmlformats.org/package/2006/relationships"><Relationship Id="rId3" Type="http://schemas.openxmlformats.org/officeDocument/2006/relationships/hyperlink" Target="http://www.radiocarbon.org/Journal/v37n1/vartanyan.html" TargetMode="External"/><Relationship Id="rId2" Type="http://schemas.openxmlformats.org/officeDocument/2006/relationships/hyperlink" Target="http://decouvertes-archeologiques.blogspot.fr/2009/10/culture-clovis-la-theorie-de-la-comete.html" TargetMode="External"/><Relationship Id="rId1" Type="http://schemas.openxmlformats.org/officeDocument/2006/relationships/slideLayout" Target="../slideLayouts/slideLayout7.xml"/><Relationship Id="rId4" Type="http://schemas.openxmlformats.org/officeDocument/2006/relationships/hyperlink" Target="http://archive.wikiwix.com/cache/?url=http://www.radiocarbon.org/Journal/v37n1/vartanyan.html&amp;title=Radiocarbon%20Dating%20Evidence%20for%20Mammoths%20on%20Wrangel%20Island,%20Arctic%20Ocean,%20until%202000%20BC" TargetMode="External"/></Relationships>
</file>

<file path=ppt/slides/_rels/slide119.xml.rels><?xml version="1.0" encoding="UTF-8" standalone="yes"?>
<Relationships xmlns="http://schemas.openxmlformats.org/package/2006/relationships"><Relationship Id="rId3" Type="http://schemas.openxmlformats.org/officeDocument/2006/relationships/image" Target="../media/image342.jpeg"/><Relationship Id="rId2" Type="http://schemas.openxmlformats.org/officeDocument/2006/relationships/image" Target="../media/image341.jpeg"/><Relationship Id="rId1" Type="http://schemas.openxmlformats.org/officeDocument/2006/relationships/slideLayout" Target="../slideLayouts/slideLayout7.xml"/><Relationship Id="rId5" Type="http://schemas.openxmlformats.org/officeDocument/2006/relationships/image" Target="../media/image344.jpeg"/><Relationship Id="rId4" Type="http://schemas.openxmlformats.org/officeDocument/2006/relationships/image" Target="../media/image343.jpeg"/></Relationships>
</file>

<file path=ppt/slides/_rels/slide1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fr.wikipedia.org/wiki/Esp%C3%A8ce" TargetMode="External"/><Relationship Id="rId7" Type="http://schemas.openxmlformats.org/officeDocument/2006/relationships/image" Target="../media/image9.jpeg"/><Relationship Id="rId2" Type="http://schemas.openxmlformats.org/officeDocument/2006/relationships/hyperlink" Target="http://fr.wikipedia.org/wiki/Biologie" TargetMode="External"/><Relationship Id="rId1" Type="http://schemas.openxmlformats.org/officeDocument/2006/relationships/slideLayout" Target="../slideLayouts/slideLayout7.xml"/><Relationship Id="rId6" Type="http://schemas.openxmlformats.org/officeDocument/2006/relationships/hyperlink" Target="http://fr.wikipedia.org/wiki/Vie" TargetMode="External"/><Relationship Id="rId5" Type="http://schemas.openxmlformats.org/officeDocument/2006/relationships/hyperlink" Target="http://fr.wikipedia.org/wiki/Sciences" TargetMode="External"/><Relationship Id="rId10" Type="http://schemas.openxmlformats.org/officeDocument/2006/relationships/image" Target="../media/image12.png"/><Relationship Id="rId4" Type="http://schemas.openxmlformats.org/officeDocument/2006/relationships/hyperlink" Target="http://fr.wikipedia.org/wiki/Caract%C3%A8re_g%C3%A9n%C3%A9tique" TargetMode="External"/><Relationship Id="rId9" Type="http://schemas.openxmlformats.org/officeDocument/2006/relationships/image" Target="../media/image11.png"/></Relationships>
</file>

<file path=ppt/slides/_rels/slide120.xml.rels><?xml version="1.0" encoding="UTF-8" standalone="yes"?>
<Relationships xmlns="http://schemas.openxmlformats.org/package/2006/relationships"><Relationship Id="rId8" Type="http://schemas.openxmlformats.org/officeDocument/2006/relationships/hyperlink" Target="http://fr.wikipedia.org/wiki/Mer_M%C3%A9diterran%C3%A9e" TargetMode="External"/><Relationship Id="rId3" Type="http://schemas.openxmlformats.org/officeDocument/2006/relationships/hyperlink" Target="http://fr.wikipedia.org/wiki/Extinction_de_l'Holoc%C3%A8ne" TargetMode="External"/><Relationship Id="rId7" Type="http://schemas.openxmlformats.org/officeDocument/2006/relationships/hyperlink" Target="http://fr.wikipedia.org/wiki/Extinction_des_esp%C3%A8ces" TargetMode="External"/><Relationship Id="rId12" Type="http://schemas.openxmlformats.org/officeDocument/2006/relationships/hyperlink" Target="http://aquaculturedevelopments.com/index.php?s=the+opportunity&amp;x=0&amp;y=0" TargetMode="External"/><Relationship Id="rId2" Type="http://schemas.openxmlformats.org/officeDocument/2006/relationships/image" Target="../media/image345.jpeg"/><Relationship Id="rId1" Type="http://schemas.openxmlformats.org/officeDocument/2006/relationships/slideLayout" Target="../slideLayouts/slideLayout7.xml"/><Relationship Id="rId6" Type="http://schemas.openxmlformats.org/officeDocument/2006/relationships/hyperlink" Target="http://fr.wikipedia.org/wiki/Union_internationale_pour_la_conservation_de_la_nature" TargetMode="External"/><Relationship Id="rId11" Type="http://schemas.openxmlformats.org/officeDocument/2006/relationships/image" Target="../media/image347.jpeg"/><Relationship Id="rId5" Type="http://schemas.openxmlformats.org/officeDocument/2006/relationships/hyperlink" Target="http://fr.wikipedia.org/wiki/Raie" TargetMode="External"/><Relationship Id="rId10" Type="http://schemas.openxmlformats.org/officeDocument/2006/relationships/hyperlink" Target="http://fr.wikipedia.org/wiki/Requin" TargetMode="External"/><Relationship Id="rId4" Type="http://schemas.openxmlformats.org/officeDocument/2006/relationships/image" Target="../media/image346.jpeg"/><Relationship Id="rId9" Type="http://schemas.openxmlformats.org/officeDocument/2006/relationships/hyperlink" Target="http://corsica-requins-de-mediterranee.org/observations/requin-griset/" TargetMode="External"/></Relationships>
</file>

<file path=ppt/slides/_rels/slide121.xml.rels><?xml version="1.0" encoding="UTF-8" standalone="yes"?>
<Relationships xmlns="http://schemas.openxmlformats.org/package/2006/relationships"><Relationship Id="rId2" Type="http://schemas.openxmlformats.org/officeDocument/2006/relationships/image" Target="../media/image348.jpeg"/><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8" Type="http://schemas.openxmlformats.org/officeDocument/2006/relationships/image" Target="../media/image354.jpeg"/><Relationship Id="rId13" Type="http://schemas.openxmlformats.org/officeDocument/2006/relationships/image" Target="../media/image358.png"/><Relationship Id="rId3" Type="http://schemas.openxmlformats.org/officeDocument/2006/relationships/image" Target="../media/image350.jpeg"/><Relationship Id="rId7" Type="http://schemas.openxmlformats.org/officeDocument/2006/relationships/image" Target="../media/image353.jpeg"/><Relationship Id="rId12" Type="http://schemas.openxmlformats.org/officeDocument/2006/relationships/image" Target="../media/image101.png"/><Relationship Id="rId2" Type="http://schemas.openxmlformats.org/officeDocument/2006/relationships/image" Target="../media/image349.jpeg"/><Relationship Id="rId1" Type="http://schemas.openxmlformats.org/officeDocument/2006/relationships/slideLayout" Target="../slideLayouts/slideLayout7.xml"/><Relationship Id="rId6" Type="http://schemas.openxmlformats.org/officeDocument/2006/relationships/image" Target="../media/image352.jpeg"/><Relationship Id="rId11" Type="http://schemas.openxmlformats.org/officeDocument/2006/relationships/image" Target="../media/image357.png"/><Relationship Id="rId5" Type="http://schemas.openxmlformats.org/officeDocument/2006/relationships/hyperlink" Target="http://www.polarlife.ca/organisms/birds/marine/sandpiper/Eskimocurlew.htm" TargetMode="External"/><Relationship Id="rId10" Type="http://schemas.openxmlformats.org/officeDocument/2006/relationships/image" Target="../media/image356.jpeg"/><Relationship Id="rId4" Type="http://schemas.openxmlformats.org/officeDocument/2006/relationships/image" Target="../media/image351.jpeg"/><Relationship Id="rId9" Type="http://schemas.openxmlformats.org/officeDocument/2006/relationships/image" Target="../media/image355.jpeg"/></Relationships>
</file>

<file path=ppt/slides/_rels/slide123.xml.rels><?xml version="1.0" encoding="UTF-8" standalone="yes"?>
<Relationships xmlns="http://schemas.openxmlformats.org/package/2006/relationships"><Relationship Id="rId8" Type="http://schemas.openxmlformats.org/officeDocument/2006/relationships/hyperlink" Target="http://fr.wikipedia.org/wiki/Rwanda" TargetMode="External"/><Relationship Id="rId13" Type="http://schemas.openxmlformats.org/officeDocument/2006/relationships/image" Target="../media/image366.png"/><Relationship Id="rId3" Type="http://schemas.openxmlformats.org/officeDocument/2006/relationships/image" Target="../media/image360.jpeg"/><Relationship Id="rId7" Type="http://schemas.openxmlformats.org/officeDocument/2006/relationships/hyperlink" Target="http://fr.wikipedia.org/wiki/Ouganda" TargetMode="External"/><Relationship Id="rId12" Type="http://schemas.openxmlformats.org/officeDocument/2006/relationships/image" Target="../media/image365.png"/><Relationship Id="rId2" Type="http://schemas.openxmlformats.org/officeDocument/2006/relationships/image" Target="../media/image359.jpeg"/><Relationship Id="rId1" Type="http://schemas.openxmlformats.org/officeDocument/2006/relationships/slideLayout" Target="../slideLayouts/slideLayout7.xml"/><Relationship Id="rId6" Type="http://schemas.openxmlformats.org/officeDocument/2006/relationships/hyperlink" Target="http://fr.wikipedia.org/wiki/R%C3%A9publique_d%C3%A9mocratique_du_Congo" TargetMode="External"/><Relationship Id="rId11" Type="http://schemas.openxmlformats.org/officeDocument/2006/relationships/image" Target="../media/image101.png"/><Relationship Id="rId5" Type="http://schemas.openxmlformats.org/officeDocument/2006/relationships/image" Target="../media/image362.jpeg"/><Relationship Id="rId10" Type="http://schemas.openxmlformats.org/officeDocument/2006/relationships/image" Target="../media/image364.jpeg"/><Relationship Id="rId4" Type="http://schemas.openxmlformats.org/officeDocument/2006/relationships/image" Target="../media/image361.jpeg"/><Relationship Id="rId9" Type="http://schemas.openxmlformats.org/officeDocument/2006/relationships/image" Target="../media/image363.jpeg"/></Relationships>
</file>

<file path=ppt/slides/_rels/slide124.xml.rels><?xml version="1.0" encoding="UTF-8" standalone="yes"?>
<Relationships xmlns="http://schemas.openxmlformats.org/package/2006/relationships"><Relationship Id="rId8" Type="http://schemas.openxmlformats.org/officeDocument/2006/relationships/image" Target="../media/image372.jpeg"/><Relationship Id="rId13" Type="http://schemas.openxmlformats.org/officeDocument/2006/relationships/image" Target="../media/image358.png"/><Relationship Id="rId3" Type="http://schemas.openxmlformats.org/officeDocument/2006/relationships/image" Target="../media/image368.jpeg"/><Relationship Id="rId7" Type="http://schemas.openxmlformats.org/officeDocument/2006/relationships/image" Target="../media/image371.jpeg"/><Relationship Id="rId12" Type="http://schemas.openxmlformats.org/officeDocument/2006/relationships/image" Target="../media/image376.png"/><Relationship Id="rId2" Type="http://schemas.openxmlformats.org/officeDocument/2006/relationships/image" Target="../media/image367.jpeg"/><Relationship Id="rId1" Type="http://schemas.openxmlformats.org/officeDocument/2006/relationships/slideLayout" Target="../slideLayouts/slideLayout7.xml"/><Relationship Id="rId6" Type="http://schemas.openxmlformats.org/officeDocument/2006/relationships/hyperlink" Target="http://www.gilbertjac.com/" TargetMode="External"/><Relationship Id="rId11" Type="http://schemas.openxmlformats.org/officeDocument/2006/relationships/image" Target="../media/image375.png"/><Relationship Id="rId5" Type="http://schemas.openxmlformats.org/officeDocument/2006/relationships/image" Target="../media/image370.jpeg"/><Relationship Id="rId10" Type="http://schemas.openxmlformats.org/officeDocument/2006/relationships/image" Target="../media/image374.jpeg"/><Relationship Id="rId4" Type="http://schemas.openxmlformats.org/officeDocument/2006/relationships/image" Target="../media/image369.jpeg"/><Relationship Id="rId9" Type="http://schemas.openxmlformats.org/officeDocument/2006/relationships/image" Target="../media/image373.jpeg"/></Relationships>
</file>

<file path=ppt/slides/_rels/slide125.xml.rels><?xml version="1.0" encoding="UTF-8" standalone="yes"?>
<Relationships xmlns="http://schemas.openxmlformats.org/package/2006/relationships"><Relationship Id="rId8" Type="http://schemas.openxmlformats.org/officeDocument/2006/relationships/image" Target="../media/image383.jpeg"/><Relationship Id="rId3" Type="http://schemas.openxmlformats.org/officeDocument/2006/relationships/image" Target="../media/image378.jpeg"/><Relationship Id="rId7" Type="http://schemas.openxmlformats.org/officeDocument/2006/relationships/image" Target="../media/image382.jpeg"/><Relationship Id="rId2" Type="http://schemas.openxmlformats.org/officeDocument/2006/relationships/image" Target="../media/image377.jpeg"/><Relationship Id="rId1" Type="http://schemas.openxmlformats.org/officeDocument/2006/relationships/slideLayout" Target="../slideLayouts/slideLayout7.xml"/><Relationship Id="rId6" Type="http://schemas.openxmlformats.org/officeDocument/2006/relationships/image" Target="../media/image381.jpeg"/><Relationship Id="rId5" Type="http://schemas.openxmlformats.org/officeDocument/2006/relationships/image" Target="../media/image380.jpeg"/><Relationship Id="rId10" Type="http://schemas.openxmlformats.org/officeDocument/2006/relationships/image" Target="../media/image385.png"/><Relationship Id="rId4" Type="http://schemas.openxmlformats.org/officeDocument/2006/relationships/image" Target="../media/image379.jpeg"/><Relationship Id="rId9" Type="http://schemas.openxmlformats.org/officeDocument/2006/relationships/image" Target="../media/image384.jpeg"/></Relationships>
</file>

<file path=ppt/slides/_rels/slide126.xml.rels><?xml version="1.0" encoding="UTF-8" standalone="yes"?>
<Relationships xmlns="http://schemas.openxmlformats.org/package/2006/relationships"><Relationship Id="rId8" Type="http://schemas.openxmlformats.org/officeDocument/2006/relationships/image" Target="../media/image391.jpeg"/><Relationship Id="rId13" Type="http://schemas.openxmlformats.org/officeDocument/2006/relationships/image" Target="../media/image365.png"/><Relationship Id="rId3" Type="http://schemas.openxmlformats.org/officeDocument/2006/relationships/image" Target="../media/image386.jpeg"/><Relationship Id="rId7" Type="http://schemas.openxmlformats.org/officeDocument/2006/relationships/image" Target="../media/image390.jpeg"/><Relationship Id="rId12" Type="http://schemas.openxmlformats.org/officeDocument/2006/relationships/image" Target="../media/image101.png"/><Relationship Id="rId2" Type="http://schemas.openxmlformats.org/officeDocument/2006/relationships/hyperlink" Target="http://www.ecosociosystemes.fr/endemiques.html" TargetMode="External"/><Relationship Id="rId1" Type="http://schemas.openxmlformats.org/officeDocument/2006/relationships/slideLayout" Target="../slideLayouts/slideLayout7.xml"/><Relationship Id="rId6" Type="http://schemas.openxmlformats.org/officeDocument/2006/relationships/image" Target="../media/image389.jpeg"/><Relationship Id="rId11" Type="http://schemas.openxmlformats.org/officeDocument/2006/relationships/hyperlink" Target="http://www.journaldelenvironnement.net/article/512-plantes-en-voie-de-disparition-dans-l-hexagone,31338" TargetMode="External"/><Relationship Id="rId5" Type="http://schemas.openxmlformats.org/officeDocument/2006/relationships/image" Target="../media/image388.jpeg"/><Relationship Id="rId10" Type="http://schemas.openxmlformats.org/officeDocument/2006/relationships/image" Target="../media/image393.jpeg"/><Relationship Id="rId4" Type="http://schemas.openxmlformats.org/officeDocument/2006/relationships/image" Target="../media/image387.jpeg"/><Relationship Id="rId9" Type="http://schemas.openxmlformats.org/officeDocument/2006/relationships/image" Target="../media/image392.jpeg"/><Relationship Id="rId14" Type="http://schemas.openxmlformats.org/officeDocument/2006/relationships/image" Target="../media/image394.jpeg"/></Relationships>
</file>

<file path=ppt/slides/_rels/slide127.xml.rels><?xml version="1.0" encoding="UTF-8" standalone="yes"?>
<Relationships xmlns="http://schemas.openxmlformats.org/package/2006/relationships"><Relationship Id="rId8" Type="http://schemas.openxmlformats.org/officeDocument/2006/relationships/hyperlink" Target="http://w3.goteborg.se/botaniska/engelska/sophora.html" TargetMode="External"/><Relationship Id="rId13" Type="http://schemas.openxmlformats.org/officeDocument/2006/relationships/image" Target="../media/image399.jpeg"/><Relationship Id="rId3" Type="http://schemas.openxmlformats.org/officeDocument/2006/relationships/image" Target="../media/image396.jpeg"/><Relationship Id="rId7" Type="http://schemas.openxmlformats.org/officeDocument/2006/relationships/hyperlink" Target="http://fr.wikipedia.org/wiki/Jardin_botanique" TargetMode="External"/><Relationship Id="rId12" Type="http://schemas.openxmlformats.org/officeDocument/2006/relationships/image" Target="../media/image398.jpeg"/><Relationship Id="rId2" Type="http://schemas.openxmlformats.org/officeDocument/2006/relationships/image" Target="../media/image395.jpeg"/><Relationship Id="rId16" Type="http://schemas.openxmlformats.org/officeDocument/2006/relationships/image" Target="../media/image141.png"/><Relationship Id="rId1" Type="http://schemas.openxmlformats.org/officeDocument/2006/relationships/slideLayout" Target="../slideLayouts/slideLayout7.xml"/><Relationship Id="rId6" Type="http://schemas.openxmlformats.org/officeDocument/2006/relationships/hyperlink" Target="http://fr.wikipedia.org/wiki/Mouton" TargetMode="External"/><Relationship Id="rId11" Type="http://schemas.openxmlformats.org/officeDocument/2006/relationships/hyperlink" Target="http://fr.wikipedia.org/wiki/Sophora_toromiro" TargetMode="External"/><Relationship Id="rId5" Type="http://schemas.openxmlformats.org/officeDocument/2006/relationships/image" Target="../media/image397.jpeg"/><Relationship Id="rId15" Type="http://schemas.openxmlformats.org/officeDocument/2006/relationships/image" Target="../media/image187.png"/><Relationship Id="rId10" Type="http://schemas.openxmlformats.org/officeDocument/2006/relationships/hyperlink" Target="http://fr.wikipedia.org/wiki/Jardin_botanique_de_G%C3%B6teborg" TargetMode="External"/><Relationship Id="rId4" Type="http://schemas.openxmlformats.org/officeDocument/2006/relationships/hyperlink" Target="http://www.rapanui.fr/Page%20Geographie%203.htm" TargetMode="External"/><Relationship Id="rId9" Type="http://schemas.openxmlformats.org/officeDocument/2006/relationships/hyperlink" Target="http://fr.wikipedia.org/wiki/Jardins_botaniques_royaux_de_Kew" TargetMode="External"/><Relationship Id="rId14" Type="http://schemas.openxmlformats.org/officeDocument/2006/relationships/image" Target="../media/image400.jpeg"/></Relationships>
</file>

<file path=ppt/slides/_rels/slide128.xml.rels><?xml version="1.0" encoding="UTF-8" standalone="yes"?>
<Relationships xmlns="http://schemas.openxmlformats.org/package/2006/relationships"><Relationship Id="rId8" Type="http://schemas.openxmlformats.org/officeDocument/2006/relationships/image" Target="../media/image403.png"/><Relationship Id="rId13" Type="http://schemas.openxmlformats.org/officeDocument/2006/relationships/hyperlink" Target="http://fr.wikipedia.org/wiki/CITES" TargetMode="External"/><Relationship Id="rId18" Type="http://schemas.openxmlformats.org/officeDocument/2006/relationships/hyperlink" Target="http://fr.wikipedia.org/wiki/COSEPAC" TargetMode="External"/><Relationship Id="rId3" Type="http://schemas.openxmlformats.org/officeDocument/2006/relationships/hyperlink" Target="http://fr.wikipedia.org/wiki/Esp%C3%A8ce_prot%C3%A9g%C3%A9e" TargetMode="External"/><Relationship Id="rId7" Type="http://schemas.openxmlformats.org/officeDocument/2006/relationships/image" Target="../media/image402.gif"/><Relationship Id="rId12" Type="http://schemas.openxmlformats.org/officeDocument/2006/relationships/image" Target="http://upload.wikimedia.org/wikipedia/commons/thumb/2/21/Status_iucn3.1-fr.svg/240px-Status_iucn3.1-fr.svg.png" TargetMode="External"/><Relationship Id="rId17" Type="http://schemas.openxmlformats.org/officeDocument/2006/relationships/hyperlink" Target="http://fr.wikipedia.org/wiki/Biodiversit%C3%A9" TargetMode="External"/><Relationship Id="rId2" Type="http://schemas.openxmlformats.org/officeDocument/2006/relationships/hyperlink" Target="http://fr.wikipedia.org/wiki/Union_internationale_pour_la_conservation_de_la_nature" TargetMode="External"/><Relationship Id="rId16" Type="http://schemas.openxmlformats.org/officeDocument/2006/relationships/hyperlink" Target="http://fr.wikipedia.org/wiki/Extinction_des_esp%C3%A8ces" TargetMode="External"/><Relationship Id="rId1" Type="http://schemas.openxmlformats.org/officeDocument/2006/relationships/slideLayout" Target="../slideLayouts/slideLayout7.xml"/><Relationship Id="rId6" Type="http://schemas.openxmlformats.org/officeDocument/2006/relationships/image" Target="../media/image401.jpeg"/><Relationship Id="rId11" Type="http://schemas.openxmlformats.org/officeDocument/2006/relationships/image" Target="../media/image406.png"/><Relationship Id="rId5" Type="http://schemas.openxmlformats.org/officeDocument/2006/relationships/hyperlink" Target="http://fr.wikipedia.org/wiki/World_Conservation_Union" TargetMode="External"/><Relationship Id="rId15" Type="http://schemas.openxmlformats.org/officeDocument/2006/relationships/hyperlink" Target="http://www.iucnredlist.org/" TargetMode="External"/><Relationship Id="rId10" Type="http://schemas.openxmlformats.org/officeDocument/2006/relationships/image" Target="../media/image405.png"/><Relationship Id="rId19" Type="http://schemas.openxmlformats.org/officeDocument/2006/relationships/hyperlink" Target="http://fr.wikipedia.org/wiki/Statut_de_conservation" TargetMode="External"/><Relationship Id="rId4" Type="http://schemas.openxmlformats.org/officeDocument/2006/relationships/hyperlink" Target="http://fr.wikipedia.org/wiki/Liste_rouge_de_l'UICN" TargetMode="External"/><Relationship Id="rId9" Type="http://schemas.openxmlformats.org/officeDocument/2006/relationships/image" Target="../media/image404.png"/><Relationship Id="rId14" Type="http://schemas.openxmlformats.org/officeDocument/2006/relationships/hyperlink" Target="http://fr.wikipedia.org/wiki/Esp%C3%A8ce" TargetMode="External"/></Relationships>
</file>

<file path=ppt/slides/_rels/slide129.xml.rels><?xml version="1.0" encoding="UTF-8" standalone="yes"?>
<Relationships xmlns="http://schemas.openxmlformats.org/package/2006/relationships"><Relationship Id="rId3" Type="http://schemas.openxmlformats.org/officeDocument/2006/relationships/image" Target="../media/image407.jpg"/><Relationship Id="rId2" Type="http://schemas.openxmlformats.org/officeDocument/2006/relationships/hyperlink" Target="http://www.lemonde.fr/planete/article/2005/03/22/une-etude-britannique-montre-les-risques-des-cultures-ogm-pour-la-biodiversite_629940_3244.html" TargetMode="External"/><Relationship Id="rId1" Type="http://schemas.openxmlformats.org/officeDocument/2006/relationships/slideLayout" Target="../slideLayouts/slideLayout7.xml"/><Relationship Id="rId5" Type="http://schemas.openxmlformats.org/officeDocument/2006/relationships/image" Target="../media/image409.jpg"/><Relationship Id="rId4" Type="http://schemas.openxmlformats.org/officeDocument/2006/relationships/image" Target="../media/image408.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2" Type="http://schemas.openxmlformats.org/officeDocument/2006/relationships/hyperlink" Target="http://archives-lepost.huffingtonpost.fr/article/2008/02/28/1105666_les-o-g-m-un-danger-pour-la-biodiversite.html" TargetMode="Externa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hyperlink" Target="http://www.lefigaro.fr/sciences/2013/04/24/01008-20130424ARTFIG00704-peut-on-faire-renaitre-des-especes-eteintes.php" TargetMode="External"/><Relationship Id="rId2" Type="http://schemas.openxmlformats.org/officeDocument/2006/relationships/hyperlink" Target="http://www.lefigaro.fr/sciences/2013/03/26/01008-20130326ARTFIG00608-une-grenouille-disparue-en-voie-de-reapparition.php" TargetMode="External"/><Relationship Id="rId1" Type="http://schemas.openxmlformats.org/officeDocument/2006/relationships/slideLayout" Target="../slideLayouts/slideLayout7.xml"/><Relationship Id="rId5" Type="http://schemas.openxmlformats.org/officeDocument/2006/relationships/image" Target="../media/image141.png"/><Relationship Id="rId4" Type="http://schemas.openxmlformats.org/officeDocument/2006/relationships/image" Target="../media/image410.jpeg"/></Relationships>
</file>

<file path=ppt/slides/_rels/slide132.xml.rels><?xml version="1.0" encoding="UTF-8" standalone="yes"?>
<Relationships xmlns="http://schemas.openxmlformats.org/package/2006/relationships"><Relationship Id="rId3" Type="http://schemas.openxmlformats.org/officeDocument/2006/relationships/image" Target="../media/image412.jpeg"/><Relationship Id="rId2" Type="http://schemas.openxmlformats.org/officeDocument/2006/relationships/image" Target="../media/image411.jpeg"/><Relationship Id="rId1" Type="http://schemas.openxmlformats.org/officeDocument/2006/relationships/slideLayout" Target="../slideLayouts/slideLayout7.xml"/><Relationship Id="rId5" Type="http://schemas.openxmlformats.org/officeDocument/2006/relationships/image" Target="../media/image141.png"/><Relationship Id="rId4" Type="http://schemas.openxmlformats.org/officeDocument/2006/relationships/image" Target="../media/image413.jpeg"/></Relationships>
</file>

<file path=ppt/slides/_rels/slide133.xml.rels><?xml version="1.0" encoding="UTF-8" standalone="yes"?>
<Relationships xmlns="http://schemas.openxmlformats.org/package/2006/relationships"><Relationship Id="rId3" Type="http://schemas.openxmlformats.org/officeDocument/2006/relationships/hyperlink" Target="http://www.parismatch.com/Actu/Environnement-et-sciences/Bientot-la-resurrection-des-mammouths-ADN-138847" TargetMode="External"/><Relationship Id="rId7" Type="http://schemas.openxmlformats.org/officeDocument/2006/relationships/image" Target="../media/image141.png"/><Relationship Id="rId2" Type="http://schemas.openxmlformats.org/officeDocument/2006/relationships/hyperlink" Target="http://www.huffingtonpost.fr/2013/08/01/adn-mammouth-cloner-ressuciter-espece_n_3688969.html" TargetMode="External"/><Relationship Id="rId1" Type="http://schemas.openxmlformats.org/officeDocument/2006/relationships/slideLayout" Target="../slideLayouts/slideLayout7.xml"/><Relationship Id="rId6" Type="http://schemas.openxmlformats.org/officeDocument/2006/relationships/image" Target="../media/image416.jpeg"/><Relationship Id="rId5" Type="http://schemas.openxmlformats.org/officeDocument/2006/relationships/image" Target="../media/image415.jpeg"/><Relationship Id="rId4" Type="http://schemas.openxmlformats.org/officeDocument/2006/relationships/image" Target="../media/image414.jpeg"/></Relationships>
</file>

<file path=ppt/slides/_rels/slide134.xml.rels><?xml version="1.0" encoding="UTF-8" standalone="yes"?>
<Relationships xmlns="http://schemas.openxmlformats.org/package/2006/relationships"><Relationship Id="rId8" Type="http://schemas.openxmlformats.org/officeDocument/2006/relationships/image" Target="../media/image417.jpeg"/><Relationship Id="rId13" Type="http://schemas.openxmlformats.org/officeDocument/2006/relationships/hyperlink" Target="http://fr.wikipedia.org/wiki/Domaine_des_grottes_de_Han" TargetMode="External"/><Relationship Id="rId3" Type="http://schemas.openxmlformats.org/officeDocument/2006/relationships/hyperlink" Target="http://fr.wikipedia.org/wiki/Ann%C3%A9es_1930" TargetMode="External"/><Relationship Id="rId7" Type="http://schemas.openxmlformats.org/officeDocument/2006/relationships/hyperlink" Target="http://fr.wikipedia.org/wiki/Aurochs_de_Heck#cite_note-2" TargetMode="External"/><Relationship Id="rId12" Type="http://schemas.openxmlformats.org/officeDocument/2006/relationships/hyperlink" Target="http://fr.wikipedia.org/wiki/Aurochs_de_Heck" TargetMode="External"/><Relationship Id="rId2" Type="http://schemas.openxmlformats.org/officeDocument/2006/relationships/hyperlink" Target="http://fr.wikipedia.org/wiki/Bovid%C3%A9" TargetMode="External"/><Relationship Id="rId1" Type="http://schemas.openxmlformats.org/officeDocument/2006/relationships/slideLayout" Target="../slideLayouts/slideLayout7.xml"/><Relationship Id="rId6" Type="http://schemas.openxmlformats.org/officeDocument/2006/relationships/hyperlink" Target="http://fr.wikipedia.org/w/index.php?title=Lutz_Heck&amp;action=edit&amp;redlink=1" TargetMode="External"/><Relationship Id="rId11" Type="http://schemas.openxmlformats.org/officeDocument/2006/relationships/image" Target="../media/image420.jpeg"/><Relationship Id="rId5" Type="http://schemas.openxmlformats.org/officeDocument/2006/relationships/hyperlink" Target="http://fr.wikipedia.org/w/index.php?title=Zoo_de_Munich&amp;action=edit&amp;redlink=1" TargetMode="External"/><Relationship Id="rId15" Type="http://schemas.openxmlformats.org/officeDocument/2006/relationships/hyperlink" Target="http://www.eurowildlife.org/news/the-aurochs-is-about-to-return-to-the-mountains-of-central-europe/" TargetMode="External"/><Relationship Id="rId10" Type="http://schemas.openxmlformats.org/officeDocument/2006/relationships/image" Target="../media/image419.jpeg"/><Relationship Id="rId4" Type="http://schemas.openxmlformats.org/officeDocument/2006/relationships/hyperlink" Target="http://fr.wikipedia.org/w/index.php?title=Heinz_Heck&amp;action=edit&amp;redlink=1" TargetMode="External"/><Relationship Id="rId9" Type="http://schemas.openxmlformats.org/officeDocument/2006/relationships/image" Target="../media/image418.jpeg"/><Relationship Id="rId14" Type="http://schemas.openxmlformats.org/officeDocument/2006/relationships/hyperlink" Target="http://fr.wikipedia.org/wiki/Aurochs" TargetMode="External"/></Relationships>
</file>

<file path=ppt/slides/_rels/slide135.xml.rels><?xml version="1.0" encoding="UTF-8" standalone="yes"?>
<Relationships xmlns="http://schemas.openxmlformats.org/package/2006/relationships"><Relationship Id="rId8" Type="http://schemas.openxmlformats.org/officeDocument/2006/relationships/hyperlink" Target="http://fr.wikipedia.org/wiki/Crini%C3%A8re" TargetMode="External"/><Relationship Id="rId13" Type="http://schemas.openxmlformats.org/officeDocument/2006/relationships/hyperlink" Target="http://fr.wikipedia.org/wiki/Tarpan" TargetMode="External"/><Relationship Id="rId18" Type="http://schemas.openxmlformats.org/officeDocument/2006/relationships/image" Target="../media/image423.JPG"/><Relationship Id="rId3" Type="http://schemas.openxmlformats.org/officeDocument/2006/relationships/hyperlink" Target="http://fr.wikipedia.org/wiki/Europe" TargetMode="External"/><Relationship Id="rId7" Type="http://schemas.openxmlformats.org/officeDocument/2006/relationships/hyperlink" Target="http://fr.wikipedia.org/wiki/Konik_Polski" TargetMode="External"/><Relationship Id="rId12" Type="http://schemas.openxmlformats.org/officeDocument/2006/relationships/hyperlink" Target="http://fr.wikipedia.org/wiki/Tarpan#cite_note-12" TargetMode="External"/><Relationship Id="rId17" Type="http://schemas.openxmlformats.org/officeDocument/2006/relationships/image" Target="../media/image422.jpg"/><Relationship Id="rId2" Type="http://schemas.openxmlformats.org/officeDocument/2006/relationships/hyperlink" Target="http://fr.wikipedia.org/wiki/%C3%89quid%C3%A9" TargetMode="External"/><Relationship Id="rId16" Type="http://schemas.openxmlformats.org/officeDocument/2006/relationships/image" Target="../media/image421.jpg"/><Relationship Id="rId20" Type="http://schemas.openxmlformats.org/officeDocument/2006/relationships/hyperlink" Target="http://fr.wikipedia.org/wiki/Tarpan#cite_note-14" TargetMode="External"/><Relationship Id="rId1" Type="http://schemas.openxmlformats.org/officeDocument/2006/relationships/slideLayout" Target="../slideLayouts/slideLayout7.xml"/><Relationship Id="rId6" Type="http://schemas.openxmlformats.org/officeDocument/2006/relationships/hyperlink" Target="http://fr.wikipedia.org/wiki/Cheval_de_Heck" TargetMode="External"/><Relationship Id="rId11" Type="http://schemas.openxmlformats.org/officeDocument/2006/relationships/hyperlink" Target="http://fr.wikipedia.org/wiki/Tarpan#cite_note-11" TargetMode="External"/><Relationship Id="rId5" Type="http://schemas.openxmlformats.org/officeDocument/2006/relationships/hyperlink" Target="http://en.wikipedia.org/wiki/Tadeusz_Vetulani" TargetMode="External"/><Relationship Id="rId15" Type="http://schemas.openxmlformats.org/officeDocument/2006/relationships/hyperlink" Target="http://fr.wikipedia.org/wiki/Domaine_des_grottes_de_Han" TargetMode="External"/><Relationship Id="rId10" Type="http://schemas.openxmlformats.org/officeDocument/2006/relationships/hyperlink" Target="http://fr.wikipedia.org/wiki/Aurochs_de_Heck" TargetMode="External"/><Relationship Id="rId19" Type="http://schemas.openxmlformats.org/officeDocument/2006/relationships/hyperlink" Target="http://fr.wikipedia.org/wiki/Sorraia" TargetMode="External"/><Relationship Id="rId4" Type="http://schemas.openxmlformats.org/officeDocument/2006/relationships/hyperlink" Target="http://fr.wikipedia.org/wiki/Cheval" TargetMode="External"/><Relationship Id="rId9" Type="http://schemas.openxmlformats.org/officeDocument/2006/relationships/hyperlink" Target="http://fr.wikipedia.org/wiki/Tarpan#cite_note-10" TargetMode="External"/><Relationship Id="rId14" Type="http://schemas.openxmlformats.org/officeDocument/2006/relationships/hyperlink" Target="http://www.arthen-tarpan.fr/histoire_naturelle_du_tarpan.html" TargetMode="External"/></Relationships>
</file>

<file path=ppt/slides/_rels/slide136.xml.rels><?xml version="1.0" encoding="UTF-8" standalone="yes"?>
<Relationships xmlns="http://schemas.openxmlformats.org/package/2006/relationships"><Relationship Id="rId3" Type="http://schemas.openxmlformats.org/officeDocument/2006/relationships/hyperlink" Target="http://huntingtonblogs.org/2012/10/collections-of-a-feather/" TargetMode="External"/><Relationship Id="rId2" Type="http://schemas.openxmlformats.org/officeDocument/2006/relationships/image" Target="../media/image424.jpe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425.jpeg"/><Relationship Id="rId2" Type="http://schemas.openxmlformats.org/officeDocument/2006/relationships/hyperlink" Target="http://www.developpementdurable.co.nr/"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fr.wikipedia.org/wiki/Services_%C3%A9cosyst%C3%A9miques" TargetMode="External"/><Relationship Id="rId7" Type="http://schemas.openxmlformats.org/officeDocument/2006/relationships/hyperlink" Target="http://fr.wikipedia.org/wiki/Mod%C3%A8les" TargetMode="External"/><Relationship Id="rId2" Type="http://schemas.openxmlformats.org/officeDocument/2006/relationships/hyperlink" Target="http://fr.wikipedia.org/wiki/Bionique" TargetMode="External"/><Relationship Id="rId1" Type="http://schemas.openxmlformats.org/officeDocument/2006/relationships/slideLayout" Target="../slideLayouts/slideLayout7.xml"/><Relationship Id="rId6" Type="http://schemas.openxmlformats.org/officeDocument/2006/relationships/hyperlink" Target="http://fr.wikipedia.org/wiki/Science" TargetMode="External"/><Relationship Id="rId5" Type="http://schemas.openxmlformats.org/officeDocument/2006/relationships/hyperlink" Target="http://fr.wikipedia.org/wiki/%C3%89cosyst%C3%A9mique" TargetMode="External"/><Relationship Id="rId4" Type="http://schemas.openxmlformats.org/officeDocument/2006/relationships/hyperlink" Target="http://fr.wikipedia.org/wiki/Nanom%C3%A9triqu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camgauthier.wordpress.com/biologie/la-diversite-genetique-ou-specifique/" TargetMode="External"/><Relationship Id="rId2" Type="http://schemas.openxmlformats.org/officeDocument/2006/relationships/hyperlink" Target="http://www.huiles-essentielles.pro/pervenche-de-madagascar.html" TargetMode="Externa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 Id="rId6" Type="http://schemas.openxmlformats.org/officeDocument/2006/relationships/hyperlink" Target="http://amphibiaweb.org/amphibian/facts.html" TargetMode="External"/><Relationship Id="rId5" Type="http://schemas.openxmlformats.org/officeDocument/2006/relationships/image" Target="../media/image32.jpeg"/><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8" Type="http://schemas.openxmlformats.org/officeDocument/2006/relationships/hyperlink" Target="http://fr.wikipedia.org/wiki/Soucoupe_plongeante" TargetMode="External"/><Relationship Id="rId13" Type="http://schemas.openxmlformats.org/officeDocument/2006/relationships/image" Target="../media/image33.jpeg"/><Relationship Id="rId3" Type="http://schemas.openxmlformats.org/officeDocument/2006/relationships/hyperlink" Target="http://fr.wikipedia.org/wiki/Propulsion" TargetMode="External"/><Relationship Id="rId7" Type="http://schemas.openxmlformats.org/officeDocument/2006/relationships/hyperlink" Target="http://fr.wikipedia.org/wiki/Libellule" TargetMode="External"/><Relationship Id="rId12" Type="http://schemas.openxmlformats.org/officeDocument/2006/relationships/hyperlink" Target="http://fr.wikipedia.org/wiki/Plan_canard" TargetMode="External"/><Relationship Id="rId2" Type="http://schemas.openxmlformats.org/officeDocument/2006/relationships/hyperlink" Target="http://fr.wikipedia.org/wiki/Godille" TargetMode="External"/><Relationship Id="rId1" Type="http://schemas.openxmlformats.org/officeDocument/2006/relationships/slideLayout" Target="../slideLayouts/slideLayout7.xml"/><Relationship Id="rId6" Type="http://schemas.openxmlformats.org/officeDocument/2006/relationships/hyperlink" Target="http://fr.wikipedia.org/wiki/Calmar" TargetMode="External"/><Relationship Id="rId11" Type="http://schemas.openxmlformats.org/officeDocument/2006/relationships/hyperlink" Target="http://fr.wikipedia.org/wiki/A%C3%A9ronautique" TargetMode="External"/><Relationship Id="rId5" Type="http://schemas.openxmlformats.org/officeDocument/2006/relationships/hyperlink" Target="http://fr.wikipedia.org/wiki/Seiche_(animal)" TargetMode="External"/><Relationship Id="rId15" Type="http://schemas.openxmlformats.org/officeDocument/2006/relationships/image" Target="../media/image35.jpeg"/><Relationship Id="rId10" Type="http://schemas.openxmlformats.org/officeDocument/2006/relationships/hyperlink" Target="http://fr.wikipedia.org/wiki/Requin" TargetMode="External"/><Relationship Id="rId4" Type="http://schemas.openxmlformats.org/officeDocument/2006/relationships/hyperlink" Target="http://fr.wikipedia.org/wiki/Nautilus_Pompilius" TargetMode="External"/><Relationship Id="rId9" Type="http://schemas.openxmlformats.org/officeDocument/2006/relationships/hyperlink" Target="http://fr.wikipedia.org/wiki/Nelumbo" TargetMode="External"/><Relationship Id="rId14" Type="http://schemas.openxmlformats.org/officeDocument/2006/relationships/image" Target="../media/image34.jpeg"/></Relationships>
</file>

<file path=ppt/slides/_rels/slide27.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hyperlink" Target="http://fr.wikipedia.org/wiki/Georges_de_Mestral" TargetMode="External"/><Relationship Id="rId7" Type="http://schemas.openxmlformats.org/officeDocument/2006/relationships/image" Target="../media/image38.jpeg"/><Relationship Id="rId12" Type="http://schemas.openxmlformats.org/officeDocument/2006/relationships/hyperlink" Target="http://fr.wikipedia.org/wiki/Bardane" TargetMode="External"/><Relationship Id="rId2" Type="http://schemas.openxmlformats.org/officeDocument/2006/relationships/hyperlink" Target="http://fr.wikipedia.org/wiki/Grande_bardane" TargetMode="External"/><Relationship Id="rId1" Type="http://schemas.openxmlformats.org/officeDocument/2006/relationships/slideLayout" Target="../slideLayouts/slideLayout7.xml"/><Relationship Id="rId6" Type="http://schemas.openxmlformats.org/officeDocument/2006/relationships/image" Target="../media/image37.jpeg"/><Relationship Id="rId11" Type="http://schemas.openxmlformats.org/officeDocument/2006/relationships/hyperlink" Target="http://fr.wikipedia.org/wiki/Propagule" TargetMode="External"/><Relationship Id="rId5" Type="http://schemas.openxmlformats.org/officeDocument/2006/relationships/image" Target="../media/image36.jpeg"/><Relationship Id="rId10" Type="http://schemas.openxmlformats.org/officeDocument/2006/relationships/image" Target="../media/image41.jpeg"/><Relationship Id="rId4" Type="http://schemas.openxmlformats.org/officeDocument/2006/relationships/hyperlink" Target="http://fr.wikipedia.org/wiki/Velcro" TargetMode="External"/><Relationship Id="rId9" Type="http://schemas.openxmlformats.org/officeDocument/2006/relationships/image" Target="../media/image40.jpeg"/></Relationships>
</file>

<file path=ppt/slides/_rels/slide28.xml.rels><?xml version="1.0" encoding="UTF-8" standalone="yes"?>
<Relationships xmlns="http://schemas.openxmlformats.org/package/2006/relationships"><Relationship Id="rId3" Type="http://schemas.openxmlformats.org/officeDocument/2006/relationships/hyperlink" Target="http://biomimetisme.eklablog.com/ventiler-et-isoler-grace-a-la-nature-c17270649" TargetMode="External"/><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43.jpeg"/><Relationship Id="rId5" Type="http://schemas.openxmlformats.org/officeDocument/2006/relationships/hyperlink" Target="http://www.planetseed.com/fr/relatedarticle/des-termites-bien-au-frais" TargetMode="External"/><Relationship Id="rId4" Type="http://schemas.openxmlformats.org/officeDocument/2006/relationships/hyperlink" Target="http://tpe-biomimetisme.1eres.over-blog.com/article-les-termitieres-62858101.html"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tpe-biomimetisme.1eres.over-blog.com/article-les-termitieres-62858101.html" TargetMode="External"/><Relationship Id="rId2" Type="http://schemas.openxmlformats.org/officeDocument/2006/relationships/hyperlink" Target="http://biomimetisme.eklablog.com/ventiler-et-isoler-grace-a-la-nature-c17270649" TargetMode="Externa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hyperlink" Target="http://biomimetisme.eklablog.com/ventiler-et-isoler-grace-a-la-nature-c17270649" TargetMode="External"/><Relationship Id="rId1" Type="http://schemas.openxmlformats.org/officeDocument/2006/relationships/slideLayout" Target="../slideLayouts/slideLayout7.xml"/><Relationship Id="rId5" Type="http://schemas.openxmlformats.org/officeDocument/2006/relationships/image" Target="../media/image49.jpeg"/><Relationship Id="rId4" Type="http://schemas.openxmlformats.org/officeDocument/2006/relationships/image" Target="../media/image48.jpeg"/></Relationships>
</file>

<file path=ppt/slides/_rels/slide31.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image" Target="../media/image50.jpeg"/><Relationship Id="rId1" Type="http://schemas.openxmlformats.org/officeDocument/2006/relationships/slideLayout" Target="../slideLayouts/slideLayout7.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 Id="rId9" Type="http://schemas.openxmlformats.org/officeDocument/2006/relationships/image" Target="../media/image57.jpeg"/></Relationships>
</file>

<file path=ppt/slides/_rels/slide3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hyperlink" Target="http://tpe-biomimetisme.1eres.over-blog.com/article-les-geckos-62860966.html" TargetMode="External"/><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33.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35.xml.rels><?xml version="1.0" encoding="UTF-8" standalone="yes"?>
<Relationships xmlns="http://schemas.openxmlformats.org/package/2006/relationships"><Relationship Id="rId3" Type="http://schemas.openxmlformats.org/officeDocument/2006/relationships/hyperlink" Target="http://fr.wikipedia.org/wiki/Alexander_Fleming" TargetMode="External"/><Relationship Id="rId2" Type="http://schemas.openxmlformats.org/officeDocument/2006/relationships/hyperlink" Target="http://fr.wikipedia.org/wiki/Penicillium_notatum" TargetMode="External"/><Relationship Id="rId1" Type="http://schemas.openxmlformats.org/officeDocument/2006/relationships/slideLayout" Target="../slideLayouts/slideLayout7.xml"/><Relationship Id="rId4" Type="http://schemas.openxmlformats.org/officeDocument/2006/relationships/image" Target="../media/image66.jpeg"/></Relationships>
</file>

<file path=ppt/slides/_rels/slide36.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7.xml"/><Relationship Id="rId4" Type="http://schemas.openxmlformats.org/officeDocument/2006/relationships/image" Target="../media/image69.jpeg"/></Relationships>
</file>

<file path=ppt/slides/_rels/slide3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 Id="rId6" Type="http://schemas.openxmlformats.org/officeDocument/2006/relationships/image" Target="../media/image74.jpeg"/><Relationship Id="rId5" Type="http://schemas.openxmlformats.org/officeDocument/2006/relationships/image" Target="../media/image73.jpeg"/><Relationship Id="rId4" Type="http://schemas.openxmlformats.org/officeDocument/2006/relationships/image" Target="../media/image72.jpeg"/></Relationships>
</file>

<file path=ppt/slides/_rels/slide38.xml.rels><?xml version="1.0" encoding="UTF-8" standalone="yes"?>
<Relationships xmlns="http://schemas.openxmlformats.org/package/2006/relationships"><Relationship Id="rId8" Type="http://schemas.openxmlformats.org/officeDocument/2006/relationships/image" Target="../media/image80.jpeg"/><Relationship Id="rId3" Type="http://schemas.openxmlformats.org/officeDocument/2006/relationships/image" Target="../media/image75.png"/><Relationship Id="rId7" Type="http://schemas.openxmlformats.org/officeDocument/2006/relationships/image" Target="../media/image79.jpeg"/><Relationship Id="rId2" Type="http://schemas.openxmlformats.org/officeDocument/2006/relationships/hyperlink" Target="http://tpebiomimetique.e-monsite.com/pages/biomimetique/quelques-exemples/les-winglets-et-les-cigognes.html" TargetMode="External"/><Relationship Id="rId1" Type="http://schemas.openxmlformats.org/officeDocument/2006/relationships/slideLayout" Target="../slideLayouts/slideLayout7.xml"/><Relationship Id="rId6" Type="http://schemas.openxmlformats.org/officeDocument/2006/relationships/image" Target="../media/image78.jpeg"/><Relationship Id="rId5" Type="http://schemas.openxmlformats.org/officeDocument/2006/relationships/image" Target="../media/image77.jpeg"/><Relationship Id="rId4" Type="http://schemas.openxmlformats.org/officeDocument/2006/relationships/image" Target="../media/image76.jpeg"/></Relationships>
</file>

<file path=ppt/slides/_rels/slide39.xml.rels><?xml version="1.0" encoding="UTF-8" standalone="yes"?>
<Relationships xmlns="http://schemas.openxmlformats.org/package/2006/relationships"><Relationship Id="rId8" Type="http://schemas.openxmlformats.org/officeDocument/2006/relationships/image" Target="../media/image87.jpeg"/><Relationship Id="rId13" Type="http://schemas.openxmlformats.org/officeDocument/2006/relationships/image" Target="../media/image91.jpeg"/><Relationship Id="rId3" Type="http://schemas.openxmlformats.org/officeDocument/2006/relationships/image" Target="../media/image82.jpeg"/><Relationship Id="rId7" Type="http://schemas.openxmlformats.org/officeDocument/2006/relationships/image" Target="../media/image86.jpeg"/><Relationship Id="rId12" Type="http://schemas.openxmlformats.org/officeDocument/2006/relationships/hyperlink" Target="http://www.larecherche.fr/" TargetMode="External"/><Relationship Id="rId2" Type="http://schemas.openxmlformats.org/officeDocument/2006/relationships/image" Target="../media/image81.jpeg"/><Relationship Id="rId1" Type="http://schemas.openxmlformats.org/officeDocument/2006/relationships/slideLayout" Target="../slideLayouts/slideLayout7.xml"/><Relationship Id="rId6" Type="http://schemas.openxmlformats.org/officeDocument/2006/relationships/image" Target="../media/image85.jpeg"/><Relationship Id="rId11" Type="http://schemas.openxmlformats.org/officeDocument/2006/relationships/image" Target="../media/image90.jpeg"/><Relationship Id="rId5" Type="http://schemas.openxmlformats.org/officeDocument/2006/relationships/image" Target="../media/image84.jpeg"/><Relationship Id="rId15" Type="http://schemas.openxmlformats.org/officeDocument/2006/relationships/image" Target="../media/image93.png"/><Relationship Id="rId10" Type="http://schemas.openxmlformats.org/officeDocument/2006/relationships/image" Target="../media/image89.jpeg"/><Relationship Id="rId4" Type="http://schemas.openxmlformats.org/officeDocument/2006/relationships/image" Target="../media/image83.jpeg"/><Relationship Id="rId9" Type="http://schemas.openxmlformats.org/officeDocument/2006/relationships/image" Target="../media/image88.jpeg"/><Relationship Id="rId14" Type="http://schemas.openxmlformats.org/officeDocument/2006/relationships/image" Target="../media/image92.jpeg"/></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image" Target="../media/image97.jpeg"/><Relationship Id="rId13" Type="http://schemas.openxmlformats.org/officeDocument/2006/relationships/hyperlink" Target="http://fr.wikipedia.org/wiki/Volt" TargetMode="External"/><Relationship Id="rId18" Type="http://schemas.openxmlformats.org/officeDocument/2006/relationships/image" Target="../media/image100.jpeg"/><Relationship Id="rId3" Type="http://schemas.openxmlformats.org/officeDocument/2006/relationships/hyperlink" Target="http://englishislam.blogsky.com/category/cat-17" TargetMode="External"/><Relationship Id="rId21" Type="http://schemas.openxmlformats.org/officeDocument/2006/relationships/image" Target="../media/image101.png"/><Relationship Id="rId7" Type="http://schemas.openxmlformats.org/officeDocument/2006/relationships/hyperlink" Target="http://fr.wikipedia.org/wiki/Gerridae" TargetMode="External"/><Relationship Id="rId12" Type="http://schemas.openxmlformats.org/officeDocument/2006/relationships/hyperlink" Target="http://fr.wikipedia.org/wiki/Torpedo_nobiliana" TargetMode="External"/><Relationship Id="rId17" Type="http://schemas.openxmlformats.org/officeDocument/2006/relationships/hyperlink" Target="http://fr.wikipedia.org/wiki/%C3%89lectrocution" TargetMode="External"/><Relationship Id="rId2" Type="http://schemas.openxmlformats.org/officeDocument/2006/relationships/image" Target="../media/image94.jpeg"/><Relationship Id="rId16" Type="http://schemas.openxmlformats.org/officeDocument/2006/relationships/image" Target="../media/image99.jpeg"/><Relationship Id="rId20" Type="http://schemas.openxmlformats.org/officeDocument/2006/relationships/hyperlink" Target="http://fr.wikipedia.org/wiki/Temp%C3%A9rature" TargetMode="External"/><Relationship Id="rId1" Type="http://schemas.openxmlformats.org/officeDocument/2006/relationships/slideLayout" Target="../slideLayouts/slideLayout7.xml"/><Relationship Id="rId6" Type="http://schemas.openxmlformats.org/officeDocument/2006/relationships/hyperlink" Target="http://fr.wikipedia.org/wiki/Effet_lotus" TargetMode="External"/><Relationship Id="rId11" Type="http://schemas.openxmlformats.org/officeDocument/2006/relationships/image" Target="../media/image98.jpeg"/><Relationship Id="rId5" Type="http://schemas.openxmlformats.org/officeDocument/2006/relationships/image" Target="../media/image96.jpeg"/><Relationship Id="rId15" Type="http://schemas.openxmlformats.org/officeDocument/2006/relationships/image" Target="../media/image93.png"/><Relationship Id="rId10" Type="http://schemas.openxmlformats.org/officeDocument/2006/relationships/hyperlink" Target="http://fr.wikipedia.org/wiki/Oie_%C3%A0_t%C3%AAte_barr%C3%A9e" TargetMode="External"/><Relationship Id="rId19" Type="http://schemas.openxmlformats.org/officeDocument/2006/relationships/hyperlink" Target="http://fr.wikipedia.org/wiki/Champ_%C3%A9lectromagn%C3%A9tique" TargetMode="External"/><Relationship Id="rId4" Type="http://schemas.openxmlformats.org/officeDocument/2006/relationships/image" Target="../media/image95.jpeg"/><Relationship Id="rId9" Type="http://schemas.openxmlformats.org/officeDocument/2006/relationships/hyperlink" Target="http://fr.wikipedia.org/wiki/H%C3%A9moglobine" TargetMode="External"/><Relationship Id="rId14" Type="http://schemas.openxmlformats.org/officeDocument/2006/relationships/hyperlink" Target="http://fr.wikipedia.org/wiki/Amp%C3%A8re_(unit%C3%A9)" TargetMode="External"/><Relationship Id="rId22" Type="http://schemas.openxmlformats.org/officeDocument/2006/relationships/image" Target="../media/image102.jpeg"/></Relationships>
</file>

<file path=ppt/slides/_rels/slide41.xml.rels><?xml version="1.0" encoding="UTF-8" standalone="yes"?>
<Relationships xmlns="http://schemas.openxmlformats.org/package/2006/relationships"><Relationship Id="rId8" Type="http://schemas.openxmlformats.org/officeDocument/2006/relationships/hyperlink" Target="http://fr.wikipedia.org/wiki/Col%C3%A9opt%C3%A8re" TargetMode="External"/><Relationship Id="rId3" Type="http://schemas.openxmlformats.org/officeDocument/2006/relationships/image" Target="../media/image104.jpeg"/><Relationship Id="rId7" Type="http://schemas.openxmlformats.org/officeDocument/2006/relationships/image" Target="../media/image108.jpeg"/><Relationship Id="rId2" Type="http://schemas.openxmlformats.org/officeDocument/2006/relationships/image" Target="../media/image103.jpeg"/><Relationship Id="rId1" Type="http://schemas.openxmlformats.org/officeDocument/2006/relationships/slideLayout" Target="../slideLayouts/slideLayout7.xml"/><Relationship Id="rId6" Type="http://schemas.openxmlformats.org/officeDocument/2006/relationships/image" Target="../media/image107.jpeg"/><Relationship Id="rId5" Type="http://schemas.openxmlformats.org/officeDocument/2006/relationships/image" Target="../media/image106.jpeg"/><Relationship Id="rId4" Type="http://schemas.openxmlformats.org/officeDocument/2006/relationships/image" Target="../media/image105.jpeg"/><Relationship Id="rId9" Type="http://schemas.openxmlformats.org/officeDocument/2006/relationships/hyperlink" Target="http://fr.wikipedia.org/wiki/Carabidae" TargetMode="External"/></Relationships>
</file>

<file path=ppt/slides/_rels/slide42.xml.rels><?xml version="1.0" encoding="UTF-8" standalone="yes"?>
<Relationships xmlns="http://schemas.openxmlformats.org/package/2006/relationships"><Relationship Id="rId8" Type="http://schemas.openxmlformats.org/officeDocument/2006/relationships/image" Target="../media/image112.jpeg"/><Relationship Id="rId3" Type="http://schemas.openxmlformats.org/officeDocument/2006/relationships/image" Target="../media/image110.jpeg"/><Relationship Id="rId7" Type="http://schemas.openxmlformats.org/officeDocument/2006/relationships/hyperlink" Target="http://tpe-mimetisme.e-monsite.com/pages/content/chromatophore.html" TargetMode="External"/><Relationship Id="rId2" Type="http://schemas.openxmlformats.org/officeDocument/2006/relationships/image" Target="../media/image109.jpeg"/><Relationship Id="rId1" Type="http://schemas.openxmlformats.org/officeDocument/2006/relationships/slideLayout" Target="../slideLayouts/slideLayout7.xml"/><Relationship Id="rId6" Type="http://schemas.openxmlformats.org/officeDocument/2006/relationships/image" Target="../media/image111.jpeg"/><Relationship Id="rId11" Type="http://schemas.openxmlformats.org/officeDocument/2006/relationships/hyperlink" Target="http://chamaeleonidae.e-monsite.com/pages/l-homochromie-du-cameleon.html" TargetMode="External"/><Relationship Id="rId5" Type="http://schemas.openxmlformats.org/officeDocument/2006/relationships/hyperlink" Target="http://www.sirtin.fr/2010/12/21/dou-vient-les-changements-de-couleur-des-poulpes/" TargetMode="External"/><Relationship Id="rId10" Type="http://schemas.openxmlformats.org/officeDocument/2006/relationships/image" Target="../media/image113.jpeg"/><Relationship Id="rId4" Type="http://schemas.openxmlformats.org/officeDocument/2006/relationships/hyperlink" Target="http://www.bkneuroland.fr/mobile/articles.php?lng=fr&amp;pg=893" TargetMode="External"/><Relationship Id="rId9" Type="http://schemas.openxmlformats.org/officeDocument/2006/relationships/hyperlink" Target="http://la-couleur-du-cameleon.e-monsite.com/pages/le-mimetisme/la-structure-de-la-peau-et-sa-pigmentation.html" TargetMode="External"/></Relationships>
</file>

<file path=ppt/slides/_rels/slide43.xml.rels><?xml version="1.0" encoding="UTF-8" standalone="yes"?>
<Relationships xmlns="http://schemas.openxmlformats.org/package/2006/relationships"><Relationship Id="rId8" Type="http://schemas.openxmlformats.org/officeDocument/2006/relationships/hyperlink" Target="http://fr.wikipedia.org/wiki/Soie_d'araign%C3%A9e" TargetMode="External"/><Relationship Id="rId13" Type="http://schemas.openxmlformats.org/officeDocument/2006/relationships/hyperlink" Target="http://fr.wikipedia.org/wiki/Effet_Lotus" TargetMode="External"/><Relationship Id="rId18" Type="http://schemas.openxmlformats.org/officeDocument/2006/relationships/hyperlink" Target="http://fr.wikipedia.org/wiki/Shinkansen" TargetMode="External"/><Relationship Id="rId26" Type="http://schemas.openxmlformats.org/officeDocument/2006/relationships/hyperlink" Target="http://fr.wikipedia.org/wiki/Lufthansa" TargetMode="External"/><Relationship Id="rId3" Type="http://schemas.openxmlformats.org/officeDocument/2006/relationships/hyperlink" Target="http://fr.wikipedia.org/wiki/Fongorem%C3%A9diation" TargetMode="External"/><Relationship Id="rId21" Type="http://schemas.openxmlformats.org/officeDocument/2006/relationships/hyperlink" Target="http://fr.wikipedia.org/wiki/Gerris" TargetMode="External"/><Relationship Id="rId34" Type="http://schemas.openxmlformats.org/officeDocument/2006/relationships/hyperlink" Target="http://fr.wikipedia.org/wiki/Photosynth%C3%A8se" TargetMode="External"/><Relationship Id="rId7" Type="http://schemas.openxmlformats.org/officeDocument/2006/relationships/hyperlink" Target="http://fr.wikipedia.org/wiki/Dispositif_de_concentration_du_poisson" TargetMode="External"/><Relationship Id="rId12" Type="http://schemas.openxmlformats.org/officeDocument/2006/relationships/hyperlink" Target="http://fr.wikipedia.org/wiki/Nautilus_(mollusque)" TargetMode="External"/><Relationship Id="rId17" Type="http://schemas.openxmlformats.org/officeDocument/2006/relationships/hyperlink" Target="http://fr.wikipedia.org/wiki/Hibou" TargetMode="External"/><Relationship Id="rId25" Type="http://schemas.openxmlformats.org/officeDocument/2006/relationships/hyperlink" Target="http://fr.wikipedia.org/wiki/Requin_mako" TargetMode="External"/><Relationship Id="rId33" Type="http://schemas.openxmlformats.org/officeDocument/2006/relationships/hyperlink" Target="http://fr.wikipedia.org/wiki/%C3%89lectricit%C3%A9" TargetMode="External"/><Relationship Id="rId2" Type="http://schemas.openxmlformats.org/officeDocument/2006/relationships/hyperlink" Target="http://fr.wikipedia.org/wiki/Phyto%C3%A9puration" TargetMode="External"/><Relationship Id="rId16" Type="http://schemas.openxmlformats.org/officeDocument/2006/relationships/hyperlink" Target="http://fr.wikipedia.org/wiki/Pantographe_(technologie_ferroviaire)" TargetMode="External"/><Relationship Id="rId20" Type="http://schemas.openxmlformats.org/officeDocument/2006/relationships/hyperlink" Target="http://fr.wikipedia.org/wiki/Micro-robot" TargetMode="External"/><Relationship Id="rId29" Type="http://schemas.openxmlformats.org/officeDocument/2006/relationships/hyperlink" Target="http://fr.wikipedia.org/wiki/Stenocara" TargetMode="External"/><Relationship Id="rId1" Type="http://schemas.openxmlformats.org/officeDocument/2006/relationships/slideLayout" Target="../slideLayouts/slideLayout7.xml"/><Relationship Id="rId6" Type="http://schemas.openxmlformats.org/officeDocument/2006/relationships/hyperlink" Target="http://fr.wikipedia.org/wiki/R%C3%A9cif_artificiel" TargetMode="External"/><Relationship Id="rId11" Type="http://schemas.openxmlformats.org/officeDocument/2006/relationships/hyperlink" Target="http://fr.wikipedia.org/wiki/Turbor%C3%A9acteur" TargetMode="External"/><Relationship Id="rId24" Type="http://schemas.openxmlformats.org/officeDocument/2006/relationships/hyperlink" Target="http://fr.wikipedia.org/wiki/Combinaison_de_natation" TargetMode="External"/><Relationship Id="rId32" Type="http://schemas.openxmlformats.org/officeDocument/2006/relationships/hyperlink" Target="http://fr.wikipedia.org/wiki/Hydrog%C3%A8ne" TargetMode="External"/><Relationship Id="rId37" Type="http://schemas.openxmlformats.org/officeDocument/2006/relationships/hyperlink" Target="http://fr.wikipedia.org/wiki/Prot%C3%A9ine" TargetMode="External"/><Relationship Id="rId5" Type="http://schemas.openxmlformats.org/officeDocument/2006/relationships/hyperlink" Target="http://fr.wikipedia.org/w/index.php?title=Aquaculture_multi-trophique_int%C3%A9gr%C3%A9e&amp;action=edit&amp;redlink=1" TargetMode="External"/><Relationship Id="rId15" Type="http://schemas.openxmlformats.org/officeDocument/2006/relationships/hyperlink" Target="http://fr.wikipedia.org/wiki/Termiti%C3%A8re" TargetMode="External"/><Relationship Id="rId23" Type="http://schemas.openxmlformats.org/officeDocument/2006/relationships/hyperlink" Target="http://fr.wikipedia.org/wiki/Tour_Eiffel" TargetMode="External"/><Relationship Id="rId28" Type="http://schemas.openxmlformats.org/officeDocument/2006/relationships/hyperlink" Target="http://fr.wikipedia.org/wiki/Carapace" TargetMode="External"/><Relationship Id="rId36" Type="http://schemas.openxmlformats.org/officeDocument/2006/relationships/hyperlink" Target="http://fr.wikipedia.org/wiki/Membrane" TargetMode="External"/><Relationship Id="rId10" Type="http://schemas.openxmlformats.org/officeDocument/2006/relationships/hyperlink" Target="http://fr.wikipedia.org/wiki/Hygrom%C3%A9trie" TargetMode="External"/><Relationship Id="rId19" Type="http://schemas.openxmlformats.org/officeDocument/2006/relationships/hyperlink" Target="http://fr.wikipedia.org/wiki/Martin-p%C3%AAcheur" TargetMode="External"/><Relationship Id="rId31" Type="http://schemas.openxmlformats.org/officeDocument/2006/relationships/hyperlink" Target="http://fr.wikipedia.org/wiki/Biomin%C3%A9ralisation" TargetMode="External"/><Relationship Id="rId4" Type="http://schemas.openxmlformats.org/officeDocument/2006/relationships/hyperlink" Target="http://fr.wikipedia.org/wiki/Stations_d'%C3%A9puration" TargetMode="External"/><Relationship Id="rId9" Type="http://schemas.openxmlformats.org/officeDocument/2006/relationships/hyperlink" Target="http://fr.wikipedia.org/wiki/Polym%C3%A8re" TargetMode="External"/><Relationship Id="rId14" Type="http://schemas.openxmlformats.org/officeDocument/2006/relationships/hyperlink" Target="http://fr.wikipedia.org/wiki/%C3%89co-habitat" TargetMode="External"/><Relationship Id="rId22" Type="http://schemas.openxmlformats.org/officeDocument/2006/relationships/hyperlink" Target="http://fr.wikipedia.org/wiki/Tension_superficielle" TargetMode="External"/><Relationship Id="rId27" Type="http://schemas.openxmlformats.org/officeDocument/2006/relationships/hyperlink" Target="http://fr.wikipedia.org/wiki/Airbus_A340" TargetMode="External"/><Relationship Id="rId30" Type="http://schemas.openxmlformats.org/officeDocument/2006/relationships/hyperlink" Target="http://fr.wikipedia.org/w/index.php?title=Biocatalyseur&amp;action=edit&amp;redlink=1" TargetMode="External"/><Relationship Id="rId35" Type="http://schemas.openxmlformats.org/officeDocument/2006/relationships/hyperlink" Target="http://fr.wikipedia.org/wiki/Filtre"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fr.wikipedia.org/wiki/%C3%89valuation_des_%C3%A9cosyst%C3%A8mes_pour_le_mill%C3%A9naire" TargetMode="External"/><Relationship Id="rId2" Type="http://schemas.openxmlformats.org/officeDocument/2006/relationships/hyperlink" Target="http://fr.wikipedia.org/wiki/Humain" TargetMode="Externa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15.jpeg"/><Relationship Id="rId2" Type="http://schemas.openxmlformats.org/officeDocument/2006/relationships/image" Target="../media/image114.jpeg"/><Relationship Id="rId1" Type="http://schemas.openxmlformats.org/officeDocument/2006/relationships/slideLayout" Target="../slideLayouts/slideLayout7.xml"/><Relationship Id="rId4" Type="http://schemas.openxmlformats.org/officeDocument/2006/relationships/image" Target="../media/image116.jpeg"/></Relationships>
</file>

<file path=ppt/slides/_rels/slide47.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17.jpeg"/><Relationship Id="rId1" Type="http://schemas.openxmlformats.org/officeDocument/2006/relationships/slideLayout" Target="../slideLayouts/slideLayout7.xml"/><Relationship Id="rId4" Type="http://schemas.openxmlformats.org/officeDocument/2006/relationships/image" Target="../media/image119.jpeg"/></Relationships>
</file>

<file path=ppt/slides/_rels/slide48.xml.rels><?xml version="1.0" encoding="UTF-8" standalone="yes"?>
<Relationships xmlns="http://schemas.openxmlformats.org/package/2006/relationships"><Relationship Id="rId8" Type="http://schemas.openxmlformats.org/officeDocument/2006/relationships/image" Target="../media/image123.jpeg"/><Relationship Id="rId13" Type="http://schemas.openxmlformats.org/officeDocument/2006/relationships/image" Target="../media/image128.jpeg"/><Relationship Id="rId3" Type="http://schemas.openxmlformats.org/officeDocument/2006/relationships/hyperlink" Target="http://fr.wikipedia.org/wiki/Grands_Bancs" TargetMode="External"/><Relationship Id="rId7" Type="http://schemas.openxmlformats.org/officeDocument/2006/relationships/image" Target="../media/image122.jpeg"/><Relationship Id="rId12" Type="http://schemas.openxmlformats.org/officeDocument/2006/relationships/image" Target="../media/image127.jpeg"/><Relationship Id="rId2" Type="http://schemas.openxmlformats.org/officeDocument/2006/relationships/hyperlink" Target="http://fr.wikipedia.org/wiki/Morue" TargetMode="External"/><Relationship Id="rId1" Type="http://schemas.openxmlformats.org/officeDocument/2006/relationships/slideLayout" Target="../slideLayouts/slideLayout7.xml"/><Relationship Id="rId6" Type="http://schemas.openxmlformats.org/officeDocument/2006/relationships/image" Target="../media/image121.jpeg"/><Relationship Id="rId11" Type="http://schemas.openxmlformats.org/officeDocument/2006/relationships/image" Target="../media/image126.jpeg"/><Relationship Id="rId5" Type="http://schemas.openxmlformats.org/officeDocument/2006/relationships/image" Target="../media/image120.jpeg"/><Relationship Id="rId10" Type="http://schemas.openxmlformats.org/officeDocument/2006/relationships/image" Target="../media/image125.jpeg"/><Relationship Id="rId4" Type="http://schemas.openxmlformats.org/officeDocument/2006/relationships/hyperlink" Target="http://fr.wikipedia.org/wiki/Canada" TargetMode="External"/><Relationship Id="rId9" Type="http://schemas.openxmlformats.org/officeDocument/2006/relationships/image" Target="../media/image124.jpeg"/><Relationship Id="rId14" Type="http://schemas.openxmlformats.org/officeDocument/2006/relationships/image" Target="../media/image129.jpeg"/></Relationships>
</file>

<file path=ppt/slides/_rels/slide49.xml.rels><?xml version="1.0" encoding="UTF-8" standalone="yes"?>
<Relationships xmlns="http://schemas.openxmlformats.org/package/2006/relationships"><Relationship Id="rId3" Type="http://schemas.openxmlformats.org/officeDocument/2006/relationships/image" Target="../media/image131.jpeg"/><Relationship Id="rId2" Type="http://schemas.openxmlformats.org/officeDocument/2006/relationships/image" Target="../media/image130.jpeg"/><Relationship Id="rId1" Type="http://schemas.openxmlformats.org/officeDocument/2006/relationships/slideLayout" Target="../slideLayouts/slideLayout7.xml"/><Relationship Id="rId5" Type="http://schemas.openxmlformats.org/officeDocument/2006/relationships/image" Target="../media/image133.jpeg"/><Relationship Id="rId4" Type="http://schemas.openxmlformats.org/officeDocument/2006/relationships/image" Target="../media/image13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hyperlink" Target="http://www.notre-planete.info/actualites/actu_342_snomax_impacts_environnement.php" TargetMode="External"/><Relationship Id="rId7" Type="http://schemas.openxmlformats.org/officeDocument/2006/relationships/image" Target="../media/image137.jpeg"/><Relationship Id="rId2" Type="http://schemas.openxmlformats.org/officeDocument/2006/relationships/hyperlink" Target="http://www.irstea.fr/" TargetMode="External"/><Relationship Id="rId1" Type="http://schemas.openxmlformats.org/officeDocument/2006/relationships/slideLayout" Target="../slideLayouts/slideLayout7.xml"/><Relationship Id="rId6" Type="http://schemas.openxmlformats.org/officeDocument/2006/relationships/image" Target="../media/image136.jpeg"/><Relationship Id="rId5" Type="http://schemas.openxmlformats.org/officeDocument/2006/relationships/image" Target="../media/image135.jpeg"/><Relationship Id="rId4" Type="http://schemas.openxmlformats.org/officeDocument/2006/relationships/image" Target="../media/image134.jpeg"/></Relationships>
</file>

<file path=ppt/slides/_rels/slide51.xml.rels><?xml version="1.0" encoding="UTF-8" standalone="yes"?>
<Relationships xmlns="http://schemas.openxmlformats.org/package/2006/relationships"><Relationship Id="rId3" Type="http://schemas.openxmlformats.org/officeDocument/2006/relationships/image" Target="../media/image139.jpeg"/><Relationship Id="rId2" Type="http://schemas.openxmlformats.org/officeDocument/2006/relationships/image" Target="../media/image13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8" Type="http://schemas.openxmlformats.org/officeDocument/2006/relationships/image" Target="../media/image144.jpeg"/><Relationship Id="rId3" Type="http://schemas.openxmlformats.org/officeDocument/2006/relationships/image" Target="../media/image141.png"/><Relationship Id="rId7" Type="http://schemas.openxmlformats.org/officeDocument/2006/relationships/image" Target="../media/image143.jpeg"/><Relationship Id="rId12" Type="http://schemas.openxmlformats.org/officeDocument/2006/relationships/hyperlink" Target="http://animal.memozee.com/" TargetMode="External"/><Relationship Id="rId2" Type="http://schemas.openxmlformats.org/officeDocument/2006/relationships/image" Target="../media/image140.jpeg"/><Relationship Id="rId1" Type="http://schemas.openxmlformats.org/officeDocument/2006/relationships/slideLayout" Target="../slideLayouts/slideLayout7.xml"/><Relationship Id="rId6" Type="http://schemas.openxmlformats.org/officeDocument/2006/relationships/image" Target="../media/image142.jpeg"/><Relationship Id="rId11" Type="http://schemas.openxmlformats.org/officeDocument/2006/relationships/image" Target="../media/image147.jpeg"/><Relationship Id="rId5" Type="http://schemas.openxmlformats.org/officeDocument/2006/relationships/hyperlink" Target="http://fr.wikipedia.org/wiki/%C3%8Eles_Mariannes_du_Nord" TargetMode="External"/><Relationship Id="rId10" Type="http://schemas.openxmlformats.org/officeDocument/2006/relationships/image" Target="../media/image146.jpeg"/><Relationship Id="rId4" Type="http://schemas.openxmlformats.org/officeDocument/2006/relationships/hyperlink" Target="http://fr.wikipedia.org/wiki/Saipan" TargetMode="External"/><Relationship Id="rId9" Type="http://schemas.openxmlformats.org/officeDocument/2006/relationships/image" Target="../media/image145.jpeg"/></Relationships>
</file>

<file path=ppt/slides/_rels/slide53.xml.rels><?xml version="1.0" encoding="UTF-8" standalone="yes"?>
<Relationships xmlns="http://schemas.openxmlformats.org/package/2006/relationships"><Relationship Id="rId8" Type="http://schemas.openxmlformats.org/officeDocument/2006/relationships/image" Target="../media/image148.jpeg"/><Relationship Id="rId13" Type="http://schemas.openxmlformats.org/officeDocument/2006/relationships/image" Target="../media/image153.jpeg"/><Relationship Id="rId3" Type="http://schemas.openxmlformats.org/officeDocument/2006/relationships/hyperlink" Target="http://fr.wikipedia.org/wiki/Espaces_verts" TargetMode="External"/><Relationship Id="rId7" Type="http://schemas.openxmlformats.org/officeDocument/2006/relationships/hyperlink" Target="http://fr.wikipedia.org/wiki/Barrage" TargetMode="External"/><Relationship Id="rId12" Type="http://schemas.openxmlformats.org/officeDocument/2006/relationships/image" Target="../media/image152.jpeg"/><Relationship Id="rId2" Type="http://schemas.openxmlformats.org/officeDocument/2006/relationships/hyperlink" Target="http://fr.wikipedia.org/wiki/Habitat_(%C3%A9cologie)" TargetMode="External"/><Relationship Id="rId1" Type="http://schemas.openxmlformats.org/officeDocument/2006/relationships/slideLayout" Target="../slideLayouts/slideLayout7.xml"/><Relationship Id="rId6" Type="http://schemas.openxmlformats.org/officeDocument/2006/relationships/hyperlink" Target="http://fr.wikipedia.org/wiki/Canal_(voie_d'eau)" TargetMode="External"/><Relationship Id="rId11" Type="http://schemas.openxmlformats.org/officeDocument/2006/relationships/image" Target="../media/image151.jpeg"/><Relationship Id="rId5" Type="http://schemas.openxmlformats.org/officeDocument/2006/relationships/hyperlink" Target="http://fr.wikipedia.org/wiki/Agriculture" TargetMode="External"/><Relationship Id="rId15" Type="http://schemas.openxmlformats.org/officeDocument/2006/relationships/image" Target="../media/image155.jpeg"/><Relationship Id="rId10" Type="http://schemas.openxmlformats.org/officeDocument/2006/relationships/image" Target="../media/image150.jpeg"/><Relationship Id="rId4" Type="http://schemas.openxmlformats.org/officeDocument/2006/relationships/hyperlink" Target="http://fr.wikipedia.org/wiki/Golfs" TargetMode="External"/><Relationship Id="rId9" Type="http://schemas.openxmlformats.org/officeDocument/2006/relationships/image" Target="../media/image149.jpeg"/><Relationship Id="rId14" Type="http://schemas.openxmlformats.org/officeDocument/2006/relationships/image" Target="../media/image154.jpeg"/></Relationships>
</file>

<file path=ppt/slides/_rels/slide54.xml.rels><?xml version="1.0" encoding="UTF-8" standalone="yes"?>
<Relationships xmlns="http://schemas.openxmlformats.org/package/2006/relationships"><Relationship Id="rId3" Type="http://schemas.openxmlformats.org/officeDocument/2006/relationships/image" Target="../media/image157.jpeg"/><Relationship Id="rId2" Type="http://schemas.openxmlformats.org/officeDocument/2006/relationships/image" Target="../media/image156.jpe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59.jpeg"/><Relationship Id="rId2" Type="http://schemas.openxmlformats.org/officeDocument/2006/relationships/image" Target="../media/image158.jpeg"/><Relationship Id="rId1" Type="http://schemas.openxmlformats.org/officeDocument/2006/relationships/slideLayout" Target="../slideLayouts/slideLayout7.xml"/><Relationship Id="rId4" Type="http://schemas.openxmlformats.org/officeDocument/2006/relationships/image" Target="../media/image160.jpeg"/></Relationships>
</file>

<file path=ppt/slides/_rels/slide56.xml.rels><?xml version="1.0" encoding="UTF-8" standalone="yes"?>
<Relationships xmlns="http://schemas.openxmlformats.org/package/2006/relationships"><Relationship Id="rId3" Type="http://schemas.openxmlformats.org/officeDocument/2006/relationships/image" Target="../media/image162.jpeg"/><Relationship Id="rId2" Type="http://schemas.openxmlformats.org/officeDocument/2006/relationships/image" Target="../media/image161.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64.jpeg"/><Relationship Id="rId7" Type="http://schemas.openxmlformats.org/officeDocument/2006/relationships/image" Target="../media/image168.jpeg"/><Relationship Id="rId2" Type="http://schemas.openxmlformats.org/officeDocument/2006/relationships/image" Target="../media/image163.jpeg"/><Relationship Id="rId1" Type="http://schemas.openxmlformats.org/officeDocument/2006/relationships/slideLayout" Target="../slideLayouts/slideLayout7.xml"/><Relationship Id="rId6" Type="http://schemas.openxmlformats.org/officeDocument/2006/relationships/image" Target="../media/image167.jpeg"/><Relationship Id="rId5" Type="http://schemas.openxmlformats.org/officeDocument/2006/relationships/image" Target="../media/image166.jpeg"/><Relationship Id="rId4" Type="http://schemas.openxmlformats.org/officeDocument/2006/relationships/image" Target="../media/image165.jpeg"/></Relationships>
</file>

<file path=ppt/slides/_rels/slide58.xml.rels><?xml version="1.0" encoding="UTF-8" standalone="yes"?>
<Relationships xmlns="http://schemas.openxmlformats.org/package/2006/relationships"><Relationship Id="rId8" Type="http://schemas.openxmlformats.org/officeDocument/2006/relationships/hyperlink" Target="http://fr.wikipedia.org/wiki/Comt%C3%A9_d'Utah" TargetMode="External"/><Relationship Id="rId13" Type="http://schemas.openxmlformats.org/officeDocument/2006/relationships/image" Target="../media/image101.png"/><Relationship Id="rId3" Type="http://schemas.openxmlformats.org/officeDocument/2006/relationships/image" Target="../media/image170.jpeg"/><Relationship Id="rId7" Type="http://schemas.openxmlformats.org/officeDocument/2006/relationships/hyperlink" Target="http://fr.wikipedia.org/wiki/Canyon" TargetMode="External"/><Relationship Id="rId12" Type="http://schemas.openxmlformats.org/officeDocument/2006/relationships/image" Target="../media/image173.png"/><Relationship Id="rId2" Type="http://schemas.openxmlformats.org/officeDocument/2006/relationships/image" Target="../media/image169.jpeg"/><Relationship Id="rId1" Type="http://schemas.openxmlformats.org/officeDocument/2006/relationships/slideLayout" Target="../slideLayouts/slideLayout7.xml"/><Relationship Id="rId6" Type="http://schemas.openxmlformats.org/officeDocument/2006/relationships/hyperlink" Target="http://fr.wikipedia.org/wiki/Hydrophyllaceae" TargetMode="External"/><Relationship Id="rId11" Type="http://schemas.openxmlformats.org/officeDocument/2006/relationships/hyperlink" Target="http://www.fs.fed.us/wildflowers/rareplants/ESAat40.shtml" TargetMode="External"/><Relationship Id="rId5" Type="http://schemas.openxmlformats.org/officeDocument/2006/relationships/image" Target="../media/image172.jpeg"/><Relationship Id="rId10" Type="http://schemas.openxmlformats.org/officeDocument/2006/relationships/hyperlink" Target="http://fr.wikipedia.org/wiki/Phacelia_argillacea" TargetMode="External"/><Relationship Id="rId4" Type="http://schemas.openxmlformats.org/officeDocument/2006/relationships/image" Target="../media/image171.jpeg"/><Relationship Id="rId9" Type="http://schemas.openxmlformats.org/officeDocument/2006/relationships/hyperlink" Target="http://fr.wikipedia.org/w/index.php?title=For%C3%AAt_nationale_d'Uinta&amp;action=edit&amp;redlink=1" TargetMode="External"/><Relationship Id="rId14" Type="http://schemas.openxmlformats.org/officeDocument/2006/relationships/image" Target="../media/image174.jpeg"/></Relationships>
</file>

<file path=ppt/slides/_rels/slide59.xml.rels><?xml version="1.0" encoding="UTF-8" standalone="yes"?>
<Relationships xmlns="http://schemas.openxmlformats.org/package/2006/relationships"><Relationship Id="rId8" Type="http://schemas.openxmlformats.org/officeDocument/2006/relationships/image" Target="../media/image177.jpeg"/><Relationship Id="rId3" Type="http://schemas.openxmlformats.org/officeDocument/2006/relationships/hyperlink" Target="http://fr.wikipedia.org/wiki/Peuple_autochtone" TargetMode="External"/><Relationship Id="rId7" Type="http://schemas.openxmlformats.org/officeDocument/2006/relationships/image" Target="../media/image176.jpeg"/><Relationship Id="rId2" Type="http://schemas.openxmlformats.org/officeDocument/2006/relationships/hyperlink" Target="http://fr.wikipedia.org/wiki/Biodiversit%C3%A9" TargetMode="External"/><Relationship Id="rId1" Type="http://schemas.openxmlformats.org/officeDocument/2006/relationships/slideLayout" Target="../slideLayouts/slideLayout7.xml"/><Relationship Id="rId6" Type="http://schemas.openxmlformats.org/officeDocument/2006/relationships/image" Target="../media/image175.jpeg"/><Relationship Id="rId11" Type="http://schemas.openxmlformats.org/officeDocument/2006/relationships/image" Target="../media/image178.jpeg"/><Relationship Id="rId5" Type="http://schemas.openxmlformats.org/officeDocument/2006/relationships/hyperlink" Target="http://fr.wikipedia.org/wiki/Biopiraterie" TargetMode="External"/><Relationship Id="rId10" Type="http://schemas.openxmlformats.org/officeDocument/2006/relationships/hyperlink" Target="http://fr.wikipedia.org/wiki/Hoodia" TargetMode="External"/><Relationship Id="rId4" Type="http://schemas.openxmlformats.org/officeDocument/2006/relationships/hyperlink" Target="http://fr.wikipedia.org/wiki/Brevet" TargetMode="External"/><Relationship Id="rId9" Type="http://schemas.openxmlformats.org/officeDocument/2006/relationships/hyperlink" Target="http://fr.wikipedia.org/wiki/Margousier"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8" Type="http://schemas.openxmlformats.org/officeDocument/2006/relationships/hyperlink" Target="http://fr.wikipedia.org/wiki/Kokopelli_(association)" TargetMode="External"/><Relationship Id="rId3" Type="http://schemas.openxmlformats.org/officeDocument/2006/relationships/hyperlink" Target="http://fr.wikipedia.org/wiki/Partie_civile_en_France" TargetMode="External"/><Relationship Id="rId7" Type="http://schemas.openxmlformats.org/officeDocument/2006/relationships/hyperlink" Target="http://fr.wikipedia.org/wiki/Concurrence_d%C3%A9loyale" TargetMode="External"/><Relationship Id="rId2" Type="http://schemas.openxmlformats.org/officeDocument/2006/relationships/hyperlink" Target="http://fr.wikipedia.org/wiki/Groupement_national_interprofessionnel_des_semences_et_plants" TargetMode="External"/><Relationship Id="rId1" Type="http://schemas.openxmlformats.org/officeDocument/2006/relationships/slideLayout" Target="../slideLayouts/slideLayout7.xml"/><Relationship Id="rId6" Type="http://schemas.openxmlformats.org/officeDocument/2006/relationships/hyperlink" Target="http://fr.wikipedia.org/wiki/Baumaux" TargetMode="External"/><Relationship Id="rId5" Type="http://schemas.openxmlformats.org/officeDocument/2006/relationships/hyperlink" Target="http://fr.wikipedia.org/wiki/Cour_de_cassation_(France)" TargetMode="External"/><Relationship Id="rId4" Type="http://schemas.openxmlformats.org/officeDocument/2006/relationships/hyperlink" Target="http://fr.wikipedia.org/wiki/Cour_d'appel_de_N%C3%AEmes" TargetMode="External"/></Relationships>
</file>

<file path=ppt/slides/_rels/slide61.xml.rels><?xml version="1.0" encoding="UTF-8" standalone="yes"?>
<Relationships xmlns="http://schemas.openxmlformats.org/package/2006/relationships"><Relationship Id="rId8" Type="http://schemas.openxmlformats.org/officeDocument/2006/relationships/image" Target="../media/image182.jpeg"/><Relationship Id="rId3" Type="http://schemas.openxmlformats.org/officeDocument/2006/relationships/hyperlink" Target="http://www.iucn.org/fr/presse/communiques/?11273/Les-palmiers-de-Madagascar-proches-de-lextinction" TargetMode="External"/><Relationship Id="rId7" Type="http://schemas.openxmlformats.org/officeDocument/2006/relationships/image" Target="../media/image181.jpeg"/><Relationship Id="rId2" Type="http://schemas.openxmlformats.org/officeDocument/2006/relationships/hyperlink" Target="http://ile-reunion.pressecologie.com/actualite/Madagascar-:-40-des-reptiles-terrestres-en-danger-d-extinction" TargetMode="External"/><Relationship Id="rId1" Type="http://schemas.openxmlformats.org/officeDocument/2006/relationships/slideLayout" Target="../slideLayouts/slideLayout7.xml"/><Relationship Id="rId6" Type="http://schemas.openxmlformats.org/officeDocument/2006/relationships/image" Target="../media/image180.jpeg"/><Relationship Id="rId5" Type="http://schemas.openxmlformats.org/officeDocument/2006/relationships/image" Target="../media/image101.png"/><Relationship Id="rId4" Type="http://schemas.openxmlformats.org/officeDocument/2006/relationships/image" Target="../media/image179.jpeg"/><Relationship Id="rId9" Type="http://schemas.openxmlformats.org/officeDocument/2006/relationships/image" Target="../media/image183.jpeg"/></Relationships>
</file>

<file path=ppt/slides/_rels/slide62.xml.rels><?xml version="1.0" encoding="UTF-8" standalone="yes"?>
<Relationships xmlns="http://schemas.openxmlformats.org/package/2006/relationships"><Relationship Id="rId8" Type="http://schemas.openxmlformats.org/officeDocument/2006/relationships/image" Target="../media/image189.jpeg"/><Relationship Id="rId13" Type="http://schemas.openxmlformats.org/officeDocument/2006/relationships/image" Target="../media/image194.jpeg"/><Relationship Id="rId3" Type="http://schemas.openxmlformats.org/officeDocument/2006/relationships/image" Target="../media/image185.jpeg"/><Relationship Id="rId7" Type="http://schemas.openxmlformats.org/officeDocument/2006/relationships/image" Target="../media/image188.jpeg"/><Relationship Id="rId12" Type="http://schemas.openxmlformats.org/officeDocument/2006/relationships/image" Target="../media/image193.jpeg"/><Relationship Id="rId17" Type="http://schemas.openxmlformats.org/officeDocument/2006/relationships/hyperlink" Target="http://www.kew.org/plants/succulents/madagascar.html" TargetMode="External"/><Relationship Id="rId2" Type="http://schemas.openxmlformats.org/officeDocument/2006/relationships/image" Target="../media/image184.jpeg"/><Relationship Id="rId16" Type="http://schemas.openxmlformats.org/officeDocument/2006/relationships/image" Target="../media/image197.jpeg"/><Relationship Id="rId1" Type="http://schemas.openxmlformats.org/officeDocument/2006/relationships/slideLayout" Target="../slideLayouts/slideLayout7.xml"/><Relationship Id="rId6" Type="http://schemas.openxmlformats.org/officeDocument/2006/relationships/image" Target="../media/image187.png"/><Relationship Id="rId11" Type="http://schemas.openxmlformats.org/officeDocument/2006/relationships/image" Target="../media/image192.gif"/><Relationship Id="rId5" Type="http://schemas.openxmlformats.org/officeDocument/2006/relationships/image" Target="../media/image186.jpeg"/><Relationship Id="rId15" Type="http://schemas.openxmlformats.org/officeDocument/2006/relationships/image" Target="../media/image196.jpeg"/><Relationship Id="rId10" Type="http://schemas.openxmlformats.org/officeDocument/2006/relationships/image" Target="../media/image191.jpeg"/><Relationship Id="rId4" Type="http://schemas.openxmlformats.org/officeDocument/2006/relationships/image" Target="../media/image101.png"/><Relationship Id="rId9" Type="http://schemas.openxmlformats.org/officeDocument/2006/relationships/image" Target="../media/image190.jpeg"/><Relationship Id="rId14" Type="http://schemas.openxmlformats.org/officeDocument/2006/relationships/image" Target="../media/image195.jpeg"/></Relationships>
</file>

<file path=ppt/slides/_rels/slide63.xml.rels><?xml version="1.0" encoding="UTF-8" standalone="yes"?>
<Relationships xmlns="http://schemas.openxmlformats.org/package/2006/relationships"><Relationship Id="rId3" Type="http://schemas.openxmlformats.org/officeDocument/2006/relationships/image" Target="../media/image199.jpeg"/><Relationship Id="rId2" Type="http://schemas.openxmlformats.org/officeDocument/2006/relationships/image" Target="../media/image198.jpeg"/><Relationship Id="rId1" Type="http://schemas.openxmlformats.org/officeDocument/2006/relationships/slideLayout" Target="../slideLayouts/slideLayout7.xml"/><Relationship Id="rId6" Type="http://schemas.openxmlformats.org/officeDocument/2006/relationships/image" Target="../media/image202.jpeg"/><Relationship Id="rId5" Type="http://schemas.openxmlformats.org/officeDocument/2006/relationships/image" Target="../media/image201.jpeg"/><Relationship Id="rId4" Type="http://schemas.openxmlformats.org/officeDocument/2006/relationships/image" Target="../media/image200.jpeg"/></Relationships>
</file>

<file path=ppt/slides/_rels/slide64.xml.rels><?xml version="1.0" encoding="UTF-8" standalone="yes"?>
<Relationships xmlns="http://schemas.openxmlformats.org/package/2006/relationships"><Relationship Id="rId3" Type="http://schemas.openxmlformats.org/officeDocument/2006/relationships/image" Target="../media/image204.jpeg"/><Relationship Id="rId2" Type="http://schemas.openxmlformats.org/officeDocument/2006/relationships/image" Target="../media/image203.jpeg"/><Relationship Id="rId1" Type="http://schemas.openxmlformats.org/officeDocument/2006/relationships/slideLayout" Target="../slideLayouts/slideLayout7.xml"/><Relationship Id="rId5" Type="http://schemas.openxmlformats.org/officeDocument/2006/relationships/image" Target="../media/image206.jpeg"/><Relationship Id="rId4" Type="http://schemas.openxmlformats.org/officeDocument/2006/relationships/image" Target="../media/image205.jpeg"/></Relationships>
</file>

<file path=ppt/slides/_rels/slide65.xml.rels><?xml version="1.0" encoding="UTF-8" standalone="yes"?>
<Relationships xmlns="http://schemas.openxmlformats.org/package/2006/relationships"><Relationship Id="rId3" Type="http://schemas.openxmlformats.org/officeDocument/2006/relationships/image" Target="../media/image207.jpeg"/><Relationship Id="rId2" Type="http://schemas.openxmlformats.org/officeDocument/2006/relationships/hyperlink" Target="http://www.ville-saint-aubin-les-elbeuf.fr/Biodiversite/reservoir_biodiversite.htm" TargetMode="External"/><Relationship Id="rId1" Type="http://schemas.openxmlformats.org/officeDocument/2006/relationships/slideLayout" Target="../slideLayouts/slideLayout7.xml"/><Relationship Id="rId4" Type="http://schemas.openxmlformats.org/officeDocument/2006/relationships/image" Target="../media/image208.jpeg"/></Relationships>
</file>

<file path=ppt/slides/_rels/slide66.xml.rels><?xml version="1.0" encoding="UTF-8" standalone="yes"?>
<Relationships xmlns="http://schemas.openxmlformats.org/package/2006/relationships"><Relationship Id="rId3" Type="http://schemas.openxmlformats.org/officeDocument/2006/relationships/hyperlink" Target="http://www.ccra.fr/ccra.asp?idpage=15317" TargetMode="External"/><Relationship Id="rId2" Type="http://schemas.openxmlformats.org/officeDocument/2006/relationships/image" Target="../media/image209.jpe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211.jpeg"/><Relationship Id="rId2" Type="http://schemas.openxmlformats.org/officeDocument/2006/relationships/image" Target="../media/image210.jpeg"/><Relationship Id="rId1" Type="http://schemas.openxmlformats.org/officeDocument/2006/relationships/slideLayout" Target="../slideLayouts/slideLayout7.xml"/><Relationship Id="rId6" Type="http://schemas.openxmlformats.org/officeDocument/2006/relationships/hyperlink" Target="http://jardipedia.fr/" TargetMode="External"/><Relationship Id="rId5" Type="http://schemas.openxmlformats.org/officeDocument/2006/relationships/image" Target="../media/image212.jpeg"/><Relationship Id="rId4" Type="http://schemas.openxmlformats.org/officeDocument/2006/relationships/hyperlink" Target="http://ecoattitude.fr/"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214.jpeg"/><Relationship Id="rId2" Type="http://schemas.openxmlformats.org/officeDocument/2006/relationships/image" Target="../media/image213.jpe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216.jpeg"/><Relationship Id="rId2" Type="http://schemas.openxmlformats.org/officeDocument/2006/relationships/image" Target="../media/image215.jpeg"/><Relationship Id="rId1" Type="http://schemas.openxmlformats.org/officeDocument/2006/relationships/slideLayout" Target="../slideLayouts/slideLayout7.xml"/><Relationship Id="rId4" Type="http://schemas.openxmlformats.org/officeDocument/2006/relationships/image" Target="../media/image217.jpeg"/></Relationships>
</file>

<file path=ppt/slides/_rels/slide7.xml.rels><?xml version="1.0" encoding="UTF-8" standalone="yes"?>
<Relationships xmlns="http://schemas.openxmlformats.org/package/2006/relationships"><Relationship Id="rId2" Type="http://schemas.openxmlformats.org/officeDocument/2006/relationships/hyperlink" Target="http://etab.ac-montpellier.fr/IEN34-12/ent/crst/2011/11/01/les-especes/" TargetMode="Externa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hyperlink" Target="http://www.unep.fr/greenpassport" TargetMode="External"/><Relationship Id="rId2" Type="http://schemas.openxmlformats.org/officeDocument/2006/relationships/image" Target="../media/image218.jpeg"/><Relationship Id="rId1" Type="http://schemas.openxmlformats.org/officeDocument/2006/relationships/slideLayout" Target="../slideLayouts/slideLayout7.xml"/><Relationship Id="rId4" Type="http://schemas.openxmlformats.org/officeDocument/2006/relationships/image" Target="../media/image219.jpeg"/></Relationships>
</file>

<file path=ppt/slides/_rels/slide71.xml.rels><?xml version="1.0" encoding="UTF-8" standalone="yes"?>
<Relationships xmlns="http://schemas.openxmlformats.org/package/2006/relationships"><Relationship Id="rId3" Type="http://schemas.openxmlformats.org/officeDocument/2006/relationships/image" Target="../media/image221.jpeg"/><Relationship Id="rId2" Type="http://schemas.openxmlformats.org/officeDocument/2006/relationships/image" Target="../media/image220.jpeg"/><Relationship Id="rId1" Type="http://schemas.openxmlformats.org/officeDocument/2006/relationships/slideLayout" Target="../slideLayouts/slideLayout7.xml"/><Relationship Id="rId5" Type="http://schemas.openxmlformats.org/officeDocument/2006/relationships/image" Target="../media/image223.jpeg"/><Relationship Id="rId4" Type="http://schemas.openxmlformats.org/officeDocument/2006/relationships/image" Target="../media/image222.jpeg"/></Relationships>
</file>

<file path=ppt/slides/_rels/slide72.xml.rels><?xml version="1.0" encoding="UTF-8" standalone="yes"?>
<Relationships xmlns="http://schemas.openxmlformats.org/package/2006/relationships"><Relationship Id="rId3" Type="http://schemas.openxmlformats.org/officeDocument/2006/relationships/image" Target="../media/image225.jpeg"/><Relationship Id="rId2" Type="http://schemas.openxmlformats.org/officeDocument/2006/relationships/image" Target="../media/image224.jpeg"/><Relationship Id="rId1" Type="http://schemas.openxmlformats.org/officeDocument/2006/relationships/slideLayout" Target="../slideLayouts/slideLayout7.xml"/><Relationship Id="rId6" Type="http://schemas.openxmlformats.org/officeDocument/2006/relationships/image" Target="../media/image228.jpeg"/><Relationship Id="rId5" Type="http://schemas.openxmlformats.org/officeDocument/2006/relationships/image" Target="../media/image227.jpeg"/><Relationship Id="rId4" Type="http://schemas.openxmlformats.org/officeDocument/2006/relationships/image" Target="../media/image226.jpeg"/></Relationships>
</file>

<file path=ppt/slides/_rels/slide73.xml.rels><?xml version="1.0" encoding="UTF-8" standalone="yes"?>
<Relationships xmlns="http://schemas.openxmlformats.org/package/2006/relationships"><Relationship Id="rId3" Type="http://schemas.openxmlformats.org/officeDocument/2006/relationships/image" Target="../media/image230.jpeg"/><Relationship Id="rId7" Type="http://schemas.openxmlformats.org/officeDocument/2006/relationships/image" Target="../media/image234.jpeg"/><Relationship Id="rId2" Type="http://schemas.openxmlformats.org/officeDocument/2006/relationships/image" Target="../media/image229.jpeg"/><Relationship Id="rId1" Type="http://schemas.openxmlformats.org/officeDocument/2006/relationships/slideLayout" Target="../slideLayouts/slideLayout7.xml"/><Relationship Id="rId6" Type="http://schemas.openxmlformats.org/officeDocument/2006/relationships/image" Target="../media/image233.jpeg"/><Relationship Id="rId5" Type="http://schemas.openxmlformats.org/officeDocument/2006/relationships/image" Target="../media/image232.jpeg"/><Relationship Id="rId4" Type="http://schemas.openxmlformats.org/officeDocument/2006/relationships/image" Target="../media/image231.jpeg"/></Relationships>
</file>

<file path=ppt/slides/_rels/slide74.xml.rels><?xml version="1.0" encoding="UTF-8" standalone="yes"?>
<Relationships xmlns="http://schemas.openxmlformats.org/package/2006/relationships"><Relationship Id="rId3" Type="http://schemas.openxmlformats.org/officeDocument/2006/relationships/image" Target="../media/image236.jpeg"/><Relationship Id="rId2" Type="http://schemas.openxmlformats.org/officeDocument/2006/relationships/image" Target="../media/image235.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238.jpeg"/><Relationship Id="rId2" Type="http://schemas.openxmlformats.org/officeDocument/2006/relationships/image" Target="../media/image237.jpeg"/><Relationship Id="rId1" Type="http://schemas.openxmlformats.org/officeDocument/2006/relationships/slideLayout" Target="../slideLayouts/slideLayout7.xml"/><Relationship Id="rId4" Type="http://schemas.openxmlformats.org/officeDocument/2006/relationships/image" Target="../media/image239.jpeg"/></Relationships>
</file>

<file path=ppt/slides/_rels/slide76.xml.rels><?xml version="1.0" encoding="UTF-8" standalone="yes"?>
<Relationships xmlns="http://schemas.openxmlformats.org/package/2006/relationships"><Relationship Id="rId3" Type="http://schemas.openxmlformats.org/officeDocument/2006/relationships/hyperlink" Target="http://fr.wikipedia.org/wiki/Protocole_de_Nagoya" TargetMode="External"/><Relationship Id="rId2" Type="http://schemas.openxmlformats.org/officeDocument/2006/relationships/hyperlink" Target="http://fr.wikipedia.org/wiki/Convention_sur_la_diversit%C3%A9_biologique" TargetMode="External"/><Relationship Id="rId1" Type="http://schemas.openxmlformats.org/officeDocument/2006/relationships/slideLayout" Target="../slideLayouts/slideLayout7.xml"/><Relationship Id="rId5" Type="http://schemas.openxmlformats.org/officeDocument/2006/relationships/image" Target="../media/image240.jpeg"/><Relationship Id="rId4" Type="http://schemas.openxmlformats.org/officeDocument/2006/relationships/hyperlink" Target="http://fr.wikipedia.org/wiki/Biopiraterie" TargetMode="External"/></Relationships>
</file>

<file path=ppt/slides/_rels/slide77.xml.rels><?xml version="1.0" encoding="UTF-8" standalone="yes"?>
<Relationships xmlns="http://schemas.openxmlformats.org/package/2006/relationships"><Relationship Id="rId2" Type="http://schemas.openxmlformats.org/officeDocument/2006/relationships/image" Target="../media/image241.jpe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hyperlink" Target="http://www.pacari.org.br/farmacopeia-popular-do-cerrado/" TargetMode="External"/><Relationship Id="rId2" Type="http://schemas.openxmlformats.org/officeDocument/2006/relationships/hyperlink" Target="http://www.tkdl.res.in/" TargetMode="Externa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8" Type="http://schemas.openxmlformats.org/officeDocument/2006/relationships/hyperlink" Target="http://fr.wikipedia.org/wiki/Malaisie" TargetMode="External"/><Relationship Id="rId3" Type="http://schemas.openxmlformats.org/officeDocument/2006/relationships/hyperlink" Target="http://fr.wikipedia.org/wiki/Droit_coutumier" TargetMode="External"/><Relationship Id="rId7" Type="http://schemas.openxmlformats.org/officeDocument/2006/relationships/hyperlink" Target="http://fr.wikipedia.org/wiki/P%C3%A9rou" TargetMode="External"/><Relationship Id="rId2" Type="http://schemas.openxmlformats.org/officeDocument/2006/relationships/hyperlink" Target="http://fr.wikipedia.org/wiki/Sui_generis" TargetMode="External"/><Relationship Id="rId1" Type="http://schemas.openxmlformats.org/officeDocument/2006/relationships/slideLayout" Target="../slideLayouts/slideLayout7.xml"/><Relationship Id="rId6" Type="http://schemas.openxmlformats.org/officeDocument/2006/relationships/hyperlink" Target="http://fr.wikipedia.org/wiki/Br%C3%A9sil" TargetMode="External"/><Relationship Id="rId11" Type="http://schemas.openxmlformats.org/officeDocument/2006/relationships/hyperlink" Target="http://fr.wikipedia.org/wiki/Vandana_Shiva" TargetMode="External"/><Relationship Id="rId5" Type="http://schemas.openxmlformats.org/officeDocument/2006/relationships/hyperlink" Target="http://fr.wikipedia.org/wiki/Inde" TargetMode="External"/><Relationship Id="rId10" Type="http://schemas.openxmlformats.org/officeDocument/2006/relationships/hyperlink" Target="http://www.biopiraterie.org/" TargetMode="External"/><Relationship Id="rId4" Type="http://schemas.openxmlformats.org/officeDocument/2006/relationships/hyperlink" Target="http://fr.wikipedia.org/wiki/Biopiraterie" TargetMode="External"/><Relationship Id="rId9" Type="http://schemas.openxmlformats.org/officeDocument/2006/relationships/hyperlink" Target="http://fr.wikipedia.org/wiki/Organisation_non_gouvernementale"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fr.wikipedia.org/wiki/Protophyte" TargetMode="External"/><Relationship Id="rId13" Type="http://schemas.openxmlformats.org/officeDocument/2006/relationships/hyperlink" Target="http://fr.wikipedia.org/wiki/Noyau_(biologie)" TargetMode="External"/><Relationship Id="rId3" Type="http://schemas.openxmlformats.org/officeDocument/2006/relationships/hyperlink" Target="http://fr.wikipedia.org/wiki/Insectes" TargetMode="External"/><Relationship Id="rId7" Type="http://schemas.openxmlformats.org/officeDocument/2006/relationships/hyperlink" Target="http://fr.wikipedia.org/wiki/Protozoaire" TargetMode="External"/><Relationship Id="rId12" Type="http://schemas.openxmlformats.org/officeDocument/2006/relationships/hyperlink" Target="http://fr.wikipedia.org/wiki/Unicellulaire" TargetMode="External"/><Relationship Id="rId2" Type="http://schemas.openxmlformats.org/officeDocument/2006/relationships/hyperlink" Target="http://fr.wikipedia.org/wiki/Plan%C3%A8te_Terre" TargetMode="External"/><Relationship Id="rId16" Type="http://schemas.openxmlformats.org/officeDocument/2006/relationships/hyperlink" Target="http://www.lemonde.fr/planete/article/2011/08/23/pres-de-8-7-millions-d-especes-vivantes-peuplent-la-terre_1562713_3244.html" TargetMode="External"/><Relationship Id="rId1" Type="http://schemas.openxmlformats.org/officeDocument/2006/relationships/slideLayout" Target="../slideLayouts/slideLayout7.xml"/><Relationship Id="rId6" Type="http://schemas.openxmlformats.org/officeDocument/2006/relationships/hyperlink" Target="http://fr.wikipedia.org/wiki/Eucaryote" TargetMode="External"/><Relationship Id="rId11" Type="http://schemas.openxmlformats.org/officeDocument/2006/relationships/hyperlink" Target="http://fr.wikipedia.org/wiki/%C3%8Atre_vivant" TargetMode="External"/><Relationship Id="rId5" Type="http://schemas.openxmlformats.org/officeDocument/2006/relationships/hyperlink" Target="http://fr.wikipedia.org/wiki/N%C3%A9mathelminthe" TargetMode="External"/><Relationship Id="rId15" Type="http://schemas.openxmlformats.org/officeDocument/2006/relationships/hyperlink" Target="http://fr.wikipedia.org/wiki/Euryarchaeota" TargetMode="External"/><Relationship Id="rId10" Type="http://schemas.openxmlformats.org/officeDocument/2006/relationships/hyperlink" Target="http://fr.wikipedia.org/wiki/Procaryote" TargetMode="External"/><Relationship Id="rId4" Type="http://schemas.openxmlformats.org/officeDocument/2006/relationships/hyperlink" Target="http://fr.wikipedia.org/wiki/Canop%C3%A9e" TargetMode="External"/><Relationship Id="rId9" Type="http://schemas.openxmlformats.org/officeDocument/2006/relationships/hyperlink" Target="http://fr.wikipedia.org/wiki/Oomyc%C3%A8tes" TargetMode="External"/><Relationship Id="rId14" Type="http://schemas.openxmlformats.org/officeDocument/2006/relationships/hyperlink" Target="http://fr.wikipedia.org/wiki/Archaea" TargetMode="External"/></Relationships>
</file>

<file path=ppt/slides/_rels/slide80.xml.rels><?xml version="1.0" encoding="UTF-8" standalone="yes"?>
<Relationships xmlns="http://schemas.openxmlformats.org/package/2006/relationships"><Relationship Id="rId3" Type="http://schemas.openxmlformats.org/officeDocument/2006/relationships/hyperlink" Target="http://www.budergeschichten.eu/" TargetMode="External"/><Relationship Id="rId2" Type="http://schemas.openxmlformats.org/officeDocument/2006/relationships/image" Target="../media/image242.jpeg"/><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hyperlink" Target="http://www.fao.org/ag/againfo/programmes/fr/lead/toolbox/Tech/5Conburn.htm" TargetMode="External"/><Relationship Id="rId2" Type="http://schemas.openxmlformats.org/officeDocument/2006/relationships/image" Target="../media/image243.jpeg"/><Relationship Id="rId1" Type="http://schemas.openxmlformats.org/officeDocument/2006/relationships/slideLayout" Target="../slideLayouts/slideLayout7.xml"/><Relationship Id="rId4" Type="http://schemas.openxmlformats.org/officeDocument/2006/relationships/image" Target="../media/image244.jpeg"/></Relationships>
</file>

<file path=ppt/slides/_rels/slide82.xml.rels><?xml version="1.0" encoding="UTF-8" standalone="yes"?>
<Relationships xmlns="http://schemas.openxmlformats.org/package/2006/relationships"><Relationship Id="rId3" Type="http://schemas.openxmlformats.org/officeDocument/2006/relationships/image" Target="../media/image246.jpeg"/><Relationship Id="rId2" Type="http://schemas.openxmlformats.org/officeDocument/2006/relationships/image" Target="../media/image245.jpeg"/><Relationship Id="rId1" Type="http://schemas.openxmlformats.org/officeDocument/2006/relationships/slideLayout" Target="../slideLayouts/slideLayout7.xml"/><Relationship Id="rId4" Type="http://schemas.openxmlformats.org/officeDocument/2006/relationships/image" Target="../media/image247.jpeg"/></Relationships>
</file>

<file path=ppt/slides/_rels/slide83.xml.rels><?xml version="1.0" encoding="UTF-8" standalone="yes"?>
<Relationships xmlns="http://schemas.openxmlformats.org/package/2006/relationships"><Relationship Id="rId3" Type="http://schemas.openxmlformats.org/officeDocument/2006/relationships/image" Target="../media/image248.png"/><Relationship Id="rId2" Type="http://schemas.openxmlformats.org/officeDocument/2006/relationships/hyperlink" Target="http://vigienature.mnhn.fr/" TargetMode="External"/><Relationship Id="rId1" Type="http://schemas.openxmlformats.org/officeDocument/2006/relationships/slideLayout" Target="../slideLayouts/slideLayout7.xml"/><Relationship Id="rId4" Type="http://schemas.openxmlformats.org/officeDocument/2006/relationships/image" Target="../media/image249.png"/></Relationships>
</file>

<file path=ppt/slides/_rels/slide84.xml.rels><?xml version="1.0" encoding="UTF-8" standalone="yes"?>
<Relationships xmlns="http://schemas.openxmlformats.org/package/2006/relationships"><Relationship Id="rId3" Type="http://schemas.openxmlformats.org/officeDocument/2006/relationships/hyperlink" Target="http://www.lpo.fr/index.php?option=com_content&amp;view=article&amp;id=381&amp;Itemid=409" TargetMode="External"/><Relationship Id="rId2" Type="http://schemas.openxmlformats.org/officeDocument/2006/relationships/hyperlink" Target="mailto:refuges@lpo.fr" TargetMode="External"/><Relationship Id="rId1" Type="http://schemas.openxmlformats.org/officeDocument/2006/relationships/slideLayout" Target="../slideLayouts/slideLayout7.xml"/><Relationship Id="rId5" Type="http://schemas.openxmlformats.org/officeDocument/2006/relationships/image" Target="../media/image251.jpeg"/><Relationship Id="rId4" Type="http://schemas.openxmlformats.org/officeDocument/2006/relationships/image" Target="../media/image250.jpeg"/></Relationships>
</file>

<file path=ppt/slides/_rels/slide85.xml.rels><?xml version="1.0" encoding="UTF-8" standalone="yes"?>
<Relationships xmlns="http://schemas.openxmlformats.org/package/2006/relationships"><Relationship Id="rId8" Type="http://schemas.openxmlformats.org/officeDocument/2006/relationships/hyperlink" Target="http://www.haut-thorenc.com/en/cheval_de_przewalski.html" TargetMode="External"/><Relationship Id="rId3" Type="http://schemas.openxmlformats.org/officeDocument/2006/relationships/hyperlink" Target="http://iipdigital.usembassy.gov/st/french/article/2013/07/20130716278703.html" TargetMode="External"/><Relationship Id="rId7" Type="http://schemas.openxmlformats.org/officeDocument/2006/relationships/image" Target="../media/image253.jpeg"/><Relationship Id="rId2" Type="http://schemas.openxmlformats.org/officeDocument/2006/relationships/image" Target="../media/image252.jpeg"/><Relationship Id="rId1" Type="http://schemas.openxmlformats.org/officeDocument/2006/relationships/slideLayout" Target="../slideLayouts/slideLayout7.xml"/><Relationship Id="rId6" Type="http://schemas.openxmlformats.org/officeDocument/2006/relationships/hyperlink" Target="http://fr.wikipedia.org/wiki/Mongolie" TargetMode="External"/><Relationship Id="rId5" Type="http://schemas.openxmlformats.org/officeDocument/2006/relationships/hyperlink" Target="http://fr.wikipedia.org/wiki/D%C3%A9sert_de_Gobi" TargetMode="External"/><Relationship Id="rId10" Type="http://schemas.openxmlformats.org/officeDocument/2006/relationships/hyperlink" Target="http://www.zoo-mulhouse.com/fr/reptiles/tortue.html" TargetMode="External"/><Relationship Id="rId4" Type="http://schemas.openxmlformats.org/officeDocument/2006/relationships/hyperlink" Target="http://fr.wikipedia.org/wiki/1879" TargetMode="External"/><Relationship Id="rId9" Type="http://schemas.openxmlformats.org/officeDocument/2006/relationships/image" Target="../media/image254.jpeg"/></Relationships>
</file>

<file path=ppt/slides/_rels/slide86.xml.rels><?xml version="1.0" encoding="UTF-8" standalone="yes"?>
<Relationships xmlns="http://schemas.openxmlformats.org/package/2006/relationships"><Relationship Id="rId3" Type="http://schemas.openxmlformats.org/officeDocument/2006/relationships/hyperlink" Target="http://www.indianetzone.com/39/pachmarhi_biosphere_reserve.htm" TargetMode="External"/><Relationship Id="rId2" Type="http://schemas.openxmlformats.org/officeDocument/2006/relationships/image" Target="../media/image255.jpeg"/><Relationship Id="rId1" Type="http://schemas.openxmlformats.org/officeDocument/2006/relationships/slideLayout" Target="../slideLayouts/slideLayout7.xml"/><Relationship Id="rId5" Type="http://schemas.openxmlformats.org/officeDocument/2006/relationships/image" Target="../media/image257.jpeg"/><Relationship Id="rId4" Type="http://schemas.openxmlformats.org/officeDocument/2006/relationships/image" Target="../media/image256.jpeg"/></Relationships>
</file>

<file path=ppt/slides/_rels/slide87.xml.rels><?xml version="1.0" encoding="UTF-8" standalone="yes"?>
<Relationships xmlns="http://schemas.openxmlformats.org/package/2006/relationships"><Relationship Id="rId3" Type="http://schemas.openxmlformats.org/officeDocument/2006/relationships/image" Target="../media/image259.jpeg"/><Relationship Id="rId2" Type="http://schemas.openxmlformats.org/officeDocument/2006/relationships/image" Target="../media/image258.jpeg"/><Relationship Id="rId1" Type="http://schemas.openxmlformats.org/officeDocument/2006/relationships/slideLayout" Target="../slideLayouts/slideLayout7.xml"/><Relationship Id="rId4" Type="http://schemas.openxmlformats.org/officeDocument/2006/relationships/image" Target="../media/image260.jpeg"/></Relationships>
</file>

<file path=ppt/slides/_rels/slide88.xml.rels><?xml version="1.0" encoding="UTF-8" standalone="yes"?>
<Relationships xmlns="http://schemas.openxmlformats.org/package/2006/relationships"><Relationship Id="rId3" Type="http://schemas.openxmlformats.org/officeDocument/2006/relationships/image" Target="../media/image262.jpeg"/><Relationship Id="rId2" Type="http://schemas.openxmlformats.org/officeDocument/2006/relationships/image" Target="../media/image261.jpeg"/><Relationship Id="rId1" Type="http://schemas.openxmlformats.org/officeDocument/2006/relationships/slideLayout" Target="../slideLayouts/slideLayout7.xml"/><Relationship Id="rId6" Type="http://schemas.openxmlformats.org/officeDocument/2006/relationships/hyperlink" Target="http://www.songhai.org/" TargetMode="External"/><Relationship Id="rId5" Type="http://schemas.openxmlformats.org/officeDocument/2006/relationships/image" Target="../media/image264.jpeg"/><Relationship Id="rId4" Type="http://schemas.openxmlformats.org/officeDocument/2006/relationships/image" Target="../media/image263.jpeg"/></Relationships>
</file>

<file path=ppt/slides/_rels/slide89.xml.rels><?xml version="1.0" encoding="UTF-8" standalone="yes"?>
<Relationships xmlns="http://schemas.openxmlformats.org/package/2006/relationships"><Relationship Id="rId3" Type="http://schemas.openxmlformats.org/officeDocument/2006/relationships/hyperlink" Target="http://fr.wikipedia.org/wiki/Rio_de_Janeiro" TargetMode="External"/><Relationship Id="rId7" Type="http://schemas.openxmlformats.org/officeDocument/2006/relationships/hyperlink" Target="http://fr.wikipedia.org/wiki/Ressource_g%C3%A9n%C3%A9tique" TargetMode="External"/><Relationship Id="rId2" Type="http://schemas.openxmlformats.org/officeDocument/2006/relationships/hyperlink" Target="http://www.ambafrance-pk.org/IMG/pdf/7-ENVIRONNEMENT.pdf" TargetMode="External"/><Relationship Id="rId1" Type="http://schemas.openxmlformats.org/officeDocument/2006/relationships/slideLayout" Target="../slideLayouts/slideLayout7.xml"/><Relationship Id="rId6" Type="http://schemas.openxmlformats.org/officeDocument/2006/relationships/hyperlink" Target="http://fr.wikipedia.org/wiki/Utilisation_durable" TargetMode="External"/><Relationship Id="rId5" Type="http://schemas.openxmlformats.org/officeDocument/2006/relationships/hyperlink" Target="http://fr.wikipedia.org/wiki/Biodiversit%C3%A9" TargetMode="External"/><Relationship Id="rId4" Type="http://schemas.openxmlformats.org/officeDocument/2006/relationships/hyperlink" Target="http://fr.wikipedia.org/wiki/1992"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larousse.fr/encyclopedie/cartes/Classification_des_esp%C3%A8ces_vivantes/1309193" TargetMode="Externa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90.xml.rels><?xml version="1.0" encoding="UTF-8" standalone="yes"?>
<Relationships xmlns="http://schemas.openxmlformats.org/package/2006/relationships"><Relationship Id="rId3" Type="http://schemas.openxmlformats.org/officeDocument/2006/relationships/hyperlink" Target="http://never-surrender.over-blog.com/article-vers-un-krach-systemique-global-106021303.html" TargetMode="External"/><Relationship Id="rId2" Type="http://schemas.openxmlformats.org/officeDocument/2006/relationships/image" Target="../media/image265.jpeg"/><Relationship Id="rId1" Type="http://schemas.openxmlformats.org/officeDocument/2006/relationships/slideLayout" Target="../slideLayouts/slideLayout7.xml"/><Relationship Id="rId5" Type="http://schemas.openxmlformats.org/officeDocument/2006/relationships/image" Target="../media/image266.jpeg"/><Relationship Id="rId4" Type="http://schemas.openxmlformats.org/officeDocument/2006/relationships/hyperlink" Target="http://www.flickr.com/photos/sharman/4570412801/sizes/m/in/photostream/" TargetMode="External"/></Relationships>
</file>

<file path=ppt/slides/_rels/slide91.xml.rels><?xml version="1.0" encoding="UTF-8" standalone="yes"?>
<Relationships xmlns="http://schemas.openxmlformats.org/package/2006/relationships"><Relationship Id="rId3" Type="http://schemas.openxmlformats.org/officeDocument/2006/relationships/image" Target="../media/image268.jpeg"/><Relationship Id="rId2" Type="http://schemas.openxmlformats.org/officeDocument/2006/relationships/image" Target="../media/image267.jpe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270.jpeg"/><Relationship Id="rId2" Type="http://schemas.openxmlformats.org/officeDocument/2006/relationships/image" Target="../media/image269.jpe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271.jpeg"/><Relationship Id="rId7" Type="http://schemas.openxmlformats.org/officeDocument/2006/relationships/image" Target="../media/image274.jpeg"/><Relationship Id="rId2" Type="http://schemas.openxmlformats.org/officeDocument/2006/relationships/hyperlink" Target="http://www.hubertreeves.info/chroniques/pdf_jdm/20080420.pdf" TargetMode="External"/><Relationship Id="rId1" Type="http://schemas.openxmlformats.org/officeDocument/2006/relationships/slideLayout" Target="../slideLayouts/slideLayout7.xml"/><Relationship Id="rId6" Type="http://schemas.openxmlformats.org/officeDocument/2006/relationships/image" Target="../media/image273.jpeg"/><Relationship Id="rId5" Type="http://schemas.openxmlformats.org/officeDocument/2006/relationships/hyperlink" Target="http://www.metrofrance.com/info/jane-goodall-une-lady-de-la-nature/mjfw!vGklK5IDnv45g/" TargetMode="External"/><Relationship Id="rId4" Type="http://schemas.openxmlformats.org/officeDocument/2006/relationships/image" Target="../media/image272.jpeg"/></Relationships>
</file>

<file path=ppt/slides/_rels/slide94.xml.rels><?xml version="1.0" encoding="UTF-8" standalone="yes"?>
<Relationships xmlns="http://schemas.openxmlformats.org/package/2006/relationships"><Relationship Id="rId3" Type="http://schemas.openxmlformats.org/officeDocument/2006/relationships/image" Target="../media/image275.jpeg"/><Relationship Id="rId2" Type="http://schemas.openxmlformats.org/officeDocument/2006/relationships/hyperlink" Target="http://www.maxisciences.com/" TargetMode="External"/><Relationship Id="rId1" Type="http://schemas.openxmlformats.org/officeDocument/2006/relationships/slideLayout" Target="../slideLayouts/slideLayout7.xml"/><Relationship Id="rId6" Type="http://schemas.openxmlformats.org/officeDocument/2006/relationships/hyperlink" Target="http://trefaucube.free.fr/index.php?id=40" TargetMode="External"/><Relationship Id="rId5" Type="http://schemas.openxmlformats.org/officeDocument/2006/relationships/hyperlink" Target="http://www.lepost.fr/article/2009/03/11/1453683_des-proteines-de-meduses-pour-reparer-le-cartilage-humain.html" TargetMode="External"/><Relationship Id="rId4" Type="http://schemas.openxmlformats.org/officeDocument/2006/relationships/image" Target="../media/image276.jpeg"/></Relationships>
</file>

<file path=ppt/slides/_rels/slide95.xml.rels><?xml version="1.0" encoding="UTF-8" standalone="yes"?>
<Relationships xmlns="http://schemas.openxmlformats.org/package/2006/relationships"><Relationship Id="rId3" Type="http://schemas.openxmlformats.org/officeDocument/2006/relationships/image" Target="../media/image278.jpeg"/><Relationship Id="rId2" Type="http://schemas.openxmlformats.org/officeDocument/2006/relationships/image" Target="../media/image277.jpeg"/><Relationship Id="rId1" Type="http://schemas.openxmlformats.org/officeDocument/2006/relationships/slideLayout" Target="../slideLayouts/slideLayout7.xml"/><Relationship Id="rId4" Type="http://schemas.openxmlformats.org/officeDocument/2006/relationships/image" Target="../media/image279.jpeg"/></Relationships>
</file>

<file path=ppt/slides/_rels/slide96.xml.rels><?xml version="1.0" encoding="UTF-8" standalone="yes"?>
<Relationships xmlns="http://schemas.openxmlformats.org/package/2006/relationships"><Relationship Id="rId8" Type="http://schemas.openxmlformats.org/officeDocument/2006/relationships/hyperlink" Target="http://fr.wikipedia.org/wiki/Estuaire" TargetMode="External"/><Relationship Id="rId13" Type="http://schemas.openxmlformats.org/officeDocument/2006/relationships/hyperlink" Target="http://fr.wikipedia.org/wiki/Changements_climatiques" TargetMode="External"/><Relationship Id="rId3" Type="http://schemas.openxmlformats.org/officeDocument/2006/relationships/hyperlink" Target="http://fr.wikipedia.org/wiki/Esp%C3%A8ce" TargetMode="External"/><Relationship Id="rId7" Type="http://schemas.openxmlformats.org/officeDocument/2006/relationships/hyperlink" Target="http://fr.wikipedia.org/wiki/%C3%89cobuage" TargetMode="External"/><Relationship Id="rId12" Type="http://schemas.openxmlformats.org/officeDocument/2006/relationships/hyperlink" Target="http://fr.wikipedia.org/wiki/Esp%C3%A8ces_exotiques_envahissantes" TargetMode="External"/><Relationship Id="rId2" Type="http://schemas.openxmlformats.org/officeDocument/2006/relationships/hyperlink" Target="http://fr.wikipedia.org/wiki/Extinction_massive" TargetMode="External"/><Relationship Id="rId1" Type="http://schemas.openxmlformats.org/officeDocument/2006/relationships/slideLayout" Target="../slideLayouts/slideLayout7.xml"/><Relationship Id="rId6" Type="http://schemas.openxmlformats.org/officeDocument/2006/relationships/hyperlink" Target="http://fr.wikipedia.org/wiki/Anthropisation" TargetMode="External"/><Relationship Id="rId11" Type="http://schemas.openxmlformats.org/officeDocument/2006/relationships/hyperlink" Target="http://fr.wikipedia.org/wiki/Pollution" TargetMode="External"/><Relationship Id="rId5" Type="http://schemas.openxmlformats.org/officeDocument/2006/relationships/hyperlink" Target="http://fr.wikipedia.org/wiki/Holoc%C3%A8ne" TargetMode="External"/><Relationship Id="rId15" Type="http://schemas.openxmlformats.org/officeDocument/2006/relationships/hyperlink" Target="http://fr.wikipedia.org/wiki/Extinction_de_l'Holoc%C3%A8ne" TargetMode="External"/><Relationship Id="rId10" Type="http://schemas.openxmlformats.org/officeDocument/2006/relationships/hyperlink" Target="http://fr.wikipedia.org/wiki/Surexploitation" TargetMode="External"/><Relationship Id="rId4" Type="http://schemas.openxmlformats.org/officeDocument/2006/relationships/hyperlink" Target="http://fr.wikipedia.org/wiki/%C3%89chelle_des_temps_g%C3%A9ologiques" TargetMode="External"/><Relationship Id="rId9" Type="http://schemas.openxmlformats.org/officeDocument/2006/relationships/hyperlink" Target="http://fr.wikipedia.org/wiki/Pollution_lumineuse" TargetMode="External"/><Relationship Id="rId14" Type="http://schemas.openxmlformats.org/officeDocument/2006/relationships/hyperlink" Target="http://fr.wikipedia.org/wiki/Diversit%C3%A9_g%C3%A9n%C3%A9tique" TargetMode="External"/></Relationships>
</file>

<file path=ppt/slides/_rels/slide97.xml.rels><?xml version="1.0" encoding="UTF-8" standalone="yes"?>
<Relationships xmlns="http://schemas.openxmlformats.org/package/2006/relationships"><Relationship Id="rId8" Type="http://schemas.openxmlformats.org/officeDocument/2006/relationships/hyperlink" Target="http://www.amazon.fr/Lise-Barn&#233;oud/e/B00CXGJH5S/ref=sr_ntt_srch_lnk_4?qid=1379340369&amp;sr=1-4" TargetMode="External"/><Relationship Id="rId13" Type="http://schemas.openxmlformats.org/officeDocument/2006/relationships/hyperlink" Target="http://www.amazon.fr/biodiversit%C3%A9-Catherine-Stern/dp/274279087X/ref=sr_1_9?s=books&amp;ie=UTF8&amp;qid=1379340369&amp;sr=1-9&amp;keywords=biodiversit%C3%A9" TargetMode="External"/><Relationship Id="rId3" Type="http://schemas.openxmlformats.org/officeDocument/2006/relationships/hyperlink" Target="http://www.amazon.fr/Patrick-Blandin/e/B004MNUGB4/ref=sr_ntt_srch_lnk_1?qid=1379340369&amp;sr=1-1" TargetMode="External"/><Relationship Id="rId7" Type="http://schemas.openxmlformats.org/officeDocument/2006/relationships/hyperlink" Target="http://www.amazon.fr/biodiversit%C3%A9-Lise-Barn%C3%A9oud/dp/2701156920/ref=sr_1_4?s=books&amp;ie=UTF8&amp;qid=1379340369&amp;sr=1-4&amp;keywords=biodiversit%C3%A9" TargetMode="External"/><Relationship Id="rId12" Type="http://schemas.openxmlformats.org/officeDocument/2006/relationships/hyperlink" Target="http://www.amazon.fr/Bernard-Chevassus-au-Louis/e/B004MSR18A/ref=sr_ntt_srch_lnk_7?qid=1379340369&amp;sr=1-7" TargetMode="External"/><Relationship Id="rId2" Type="http://schemas.openxmlformats.org/officeDocument/2006/relationships/hyperlink" Target="http://www.amazon.fr/Biodiversit%C3%A9-Lavenir-vivant-Patrick-Blandin/dp/2226187219/ref=sr_1_1?s=books&amp;ie=UTF8&amp;qid=1379340369&amp;sr=1-1&amp;keywords=biodiversit%C3%A9" TargetMode="External"/><Relationship Id="rId1" Type="http://schemas.openxmlformats.org/officeDocument/2006/relationships/slideLayout" Target="../slideLayouts/slideLayout7.xml"/><Relationship Id="rId6" Type="http://schemas.openxmlformats.org/officeDocument/2006/relationships/hyperlink" Target="http://www.amazon.fr/Jean-Philippe-Rioult/e/B00EZMZJ0A/ref=sr_ntt_srch_lnk_3?qid=1379340369&amp;sr=1-3" TargetMode="External"/><Relationship Id="rId11" Type="http://schemas.openxmlformats.org/officeDocument/2006/relationships/hyperlink" Target="http://www.amazon.fr/biodiversit%C3%A9-cest-maintenant-Bernard-Chevassus-au-Louis/dp/2815906945/ref=sr_1_7?s=books&amp;ie=UTF8&amp;qid=1379340369&amp;sr=1-7&amp;keywords=biodiversit%C3%A9" TargetMode="External"/><Relationship Id="rId5" Type="http://schemas.openxmlformats.org/officeDocument/2006/relationships/hyperlink" Target="http://www.amazon.fr/David-Garon/e/B00EZMZHSE/ref=sr_ntt_srch_lnk_3?qid=1379340369&amp;sr=1-3" TargetMode="External"/><Relationship Id="rId15" Type="http://schemas.openxmlformats.org/officeDocument/2006/relationships/hyperlink" Target="http://www.amazon.fr/Benjamin-Leb&#232;gue/e/B004MPEGB8/ref=sr_ntt_srch_lnk_9?qid=1379340369&amp;sr=1-9" TargetMode="External"/><Relationship Id="rId10" Type="http://schemas.openxmlformats.org/officeDocument/2006/relationships/hyperlink" Target="http://www.amazon.fr/Virginie-Maris/e/B004N78KLW/ref=sr_ntt_srch_lnk_5?qid=1379340369&amp;sr=1-5" TargetMode="External"/><Relationship Id="rId4" Type="http://schemas.openxmlformats.org/officeDocument/2006/relationships/hyperlink" Target="http://www.amazon.fr/Biodiversit%C3%A9-%C3%A9volution-du-monde-vivant/dp/2759808386/ref=sr_1_3?s=books&amp;ie=UTF8&amp;qid=1379340369&amp;sr=1-3&amp;keywords=biodiversit%C3%A9" TargetMode="External"/><Relationship Id="rId9" Type="http://schemas.openxmlformats.org/officeDocument/2006/relationships/hyperlink" Target="http://www.amazon.fr/Philosophie-biodiversit%C3%A9-Petite-%C3%A9thique-nature/dp/2283024560/ref=sr_1_5?s=books&amp;ie=UTF8&amp;qid=1379340369&amp;sr=1-5&amp;keywords=biodiversit%C3%A9" TargetMode="External"/><Relationship Id="rId14" Type="http://schemas.openxmlformats.org/officeDocument/2006/relationships/hyperlink" Target="http://www.amazon.fr/Catherine-Stern/e/B004MLYIN8/ref=sr_ntt_srch_lnk_9?qid=1379340369&amp;sr=1-9" TargetMode="Externa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8" Type="http://schemas.openxmlformats.org/officeDocument/2006/relationships/hyperlink" Target="http://www.cites.org/fra/resources/species.html" TargetMode="External"/><Relationship Id="rId3" Type="http://schemas.openxmlformats.org/officeDocument/2006/relationships/hyperlink" Target="http://www.amazon.fr/Biodiversity-Conserving-Endangered-Species-Technology/dp/0816071977/ref=sr_1_4?s=books&amp;ie=UTF8&amp;qid=1379340947&amp;sr=1-4&amp;keywords=biodiversity" TargetMode="External"/><Relationship Id="rId7" Type="http://schemas.openxmlformats.org/officeDocument/2006/relationships/hyperlink" Target="http://www.iucnredlist.org/" TargetMode="External"/><Relationship Id="rId2" Type="http://schemas.openxmlformats.org/officeDocument/2006/relationships/hyperlink" Target="http://www.grtgaz.com/fileadmin/engagements/documents/partenariat-museum-brochure-pedagogique.pdf" TargetMode="External"/><Relationship Id="rId1" Type="http://schemas.openxmlformats.org/officeDocument/2006/relationships/slideLayout" Target="../slideLayouts/slideLayout7.xml"/><Relationship Id="rId6" Type="http://schemas.openxmlformats.org/officeDocument/2006/relationships/hyperlink" Target="http://megafauna.com/" TargetMode="External"/><Relationship Id="rId5" Type="http://schemas.openxmlformats.org/officeDocument/2006/relationships/hyperlink" Target="http://www.amazon.fr/Biodiversity-Assessment-Guide-Practice-Review/dp/0117530700/ref=sr_1_3?s=books&amp;ie=UTF8&amp;qid=1379340947&amp;sr=1-3&amp;keywords=biodiversity" TargetMode="External"/><Relationship Id="rId4" Type="http://schemas.openxmlformats.org/officeDocument/2006/relationships/hyperlink" Target="http://www.amazon.fr/BIODIVERSITY-Concept-Conservation-Biofuture/dp/8184120834/ref=sr_1_5?s=books&amp;ie=UTF8&amp;qid=1379340947&amp;sr=1-5&amp;keywords=biodiversit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2051050" y="1557338"/>
            <a:ext cx="5257800" cy="576262"/>
          </a:xfrm>
        </p:spPr>
        <p:txBody>
          <a:bodyPr/>
          <a:lstStyle/>
          <a:p>
            <a:pPr eaLnBrk="1" hangingPunct="1">
              <a:lnSpc>
                <a:spcPct val="80000"/>
              </a:lnSpc>
            </a:pPr>
            <a:r>
              <a:rPr lang="fr-FR" sz="2800" i="1" dirty="0" smtClean="0">
                <a:solidFill>
                  <a:srgbClr val="009B48"/>
                </a:solidFill>
              </a:rPr>
              <a:t>La biodiversité, c’est la vie</a:t>
            </a:r>
          </a:p>
        </p:txBody>
      </p:sp>
      <p:sp>
        <p:nvSpPr>
          <p:cNvPr id="2051" name="Sous-titre 2"/>
          <p:cNvSpPr>
            <a:spLocks noGrp="1"/>
          </p:cNvSpPr>
          <p:nvPr>
            <p:ph type="subTitle" idx="1"/>
          </p:nvPr>
        </p:nvSpPr>
        <p:spPr>
          <a:xfrm>
            <a:off x="295275" y="404813"/>
            <a:ext cx="8640763" cy="1008062"/>
          </a:xfrm>
        </p:spPr>
        <p:txBody>
          <a:bodyPr/>
          <a:lstStyle/>
          <a:p>
            <a:pPr eaLnBrk="1" hangingPunct="1"/>
            <a:r>
              <a:rPr lang="fr-FR" sz="4400" b="1" dirty="0" smtClean="0">
                <a:solidFill>
                  <a:srgbClr val="008000"/>
                </a:solidFill>
              </a:rPr>
              <a:t>Pourquoi préserver la biodiversité ?</a:t>
            </a:r>
          </a:p>
        </p:txBody>
      </p:sp>
      <p:sp>
        <p:nvSpPr>
          <p:cNvPr id="2052" name="ZoneTexte 3"/>
          <p:cNvSpPr txBox="1">
            <a:spLocks noChangeArrowheads="1"/>
          </p:cNvSpPr>
          <p:nvPr/>
        </p:nvSpPr>
        <p:spPr bwMode="auto">
          <a:xfrm>
            <a:off x="268421" y="5373216"/>
            <a:ext cx="8785225"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000" u="sng" dirty="0">
                <a:solidFill>
                  <a:srgbClr val="008000"/>
                </a:solidFill>
                <a:latin typeface="Calibri" pitchFamily="34" charset="0"/>
              </a:rPr>
              <a:t>Note</a:t>
            </a:r>
            <a:r>
              <a:rPr lang="fr-FR" sz="1000" dirty="0">
                <a:solidFill>
                  <a:srgbClr val="008000"/>
                </a:solidFill>
                <a:latin typeface="Calibri" pitchFamily="34" charset="0"/>
              </a:rPr>
              <a:t> : Une partie de ces textes est extraite de l’exposition sur la Biodiversité (présentée, en 2010,  dans la station du métro Sèvres-Babylone, ligne 10, à Paris, France</a:t>
            </a:r>
            <a:r>
              <a:rPr lang="fr-FR" sz="1000" dirty="0" smtClean="0">
                <a:solidFill>
                  <a:srgbClr val="008000"/>
                </a:solidFill>
                <a:latin typeface="Calibri" pitchFamily="34" charset="0"/>
              </a:rPr>
              <a:t>) et une autre de la plaquette "</a:t>
            </a:r>
            <a:r>
              <a:rPr lang="fr-FR" sz="1000" i="1" dirty="0" smtClean="0">
                <a:solidFill>
                  <a:srgbClr val="008000"/>
                </a:solidFill>
                <a:latin typeface="Calibri" pitchFamily="34" charset="0"/>
              </a:rPr>
              <a:t>la biodiversité à la portée de tous</a:t>
            </a:r>
            <a:r>
              <a:rPr lang="fr-FR" sz="1000" dirty="0" smtClean="0">
                <a:solidFill>
                  <a:srgbClr val="008000"/>
                </a:solidFill>
                <a:latin typeface="Calibri" pitchFamily="34" charset="0"/>
              </a:rPr>
              <a:t>", réalisé par M. </a:t>
            </a:r>
            <a:r>
              <a:rPr lang="fr-FR" sz="1000" i="1" dirty="0" smtClean="0">
                <a:solidFill>
                  <a:srgbClr val="008000"/>
                </a:solidFill>
                <a:latin typeface="Calibri" pitchFamily="34" charset="0"/>
              </a:rPr>
              <a:t>Sébastien Filoche </a:t>
            </a:r>
            <a:r>
              <a:rPr lang="fr-FR" sz="1000" dirty="0" smtClean="0">
                <a:solidFill>
                  <a:srgbClr val="008000"/>
                </a:solidFill>
                <a:latin typeface="Calibri" pitchFamily="34" charset="0"/>
              </a:rPr>
              <a:t>du Muséum.</a:t>
            </a:r>
            <a:endParaRPr lang="fr-FR" sz="1000" dirty="0">
              <a:solidFill>
                <a:srgbClr val="002060"/>
              </a:solidFill>
              <a:latin typeface="Calibri" pitchFamily="34" charset="0"/>
            </a:endParaRPr>
          </a:p>
          <a:p>
            <a:pPr algn="ctr" eaLnBrk="1" hangingPunct="1"/>
            <a:endParaRPr lang="fr-FR" dirty="0">
              <a:solidFill>
                <a:srgbClr val="002060"/>
              </a:solidFill>
              <a:latin typeface="Calibri" pitchFamily="34" charset="0"/>
            </a:endParaRPr>
          </a:p>
          <a:p>
            <a:pPr algn="ctr" eaLnBrk="1" hangingPunct="1"/>
            <a:r>
              <a:rPr lang="fr-FR" dirty="0">
                <a:solidFill>
                  <a:srgbClr val="002060"/>
                </a:solidFill>
                <a:latin typeface="Calibri" pitchFamily="34" charset="0"/>
              </a:rPr>
              <a:t>Benjamin LISAN</a:t>
            </a:r>
          </a:p>
          <a:p>
            <a:pPr algn="ctr" eaLnBrk="1" hangingPunct="1"/>
            <a:r>
              <a:rPr lang="fr-FR" dirty="0">
                <a:solidFill>
                  <a:srgbClr val="002060"/>
                </a:solidFill>
                <a:latin typeface="Calibri" pitchFamily="34" charset="0"/>
              </a:rPr>
              <a:t>Date création : le 10/09/2013, Date de mise à jour : </a:t>
            </a:r>
            <a:r>
              <a:rPr lang="fr-FR" dirty="0" smtClean="0">
                <a:solidFill>
                  <a:srgbClr val="002060"/>
                </a:solidFill>
                <a:latin typeface="Calibri" pitchFamily="34" charset="0"/>
              </a:rPr>
              <a:t>03/01/2014 17h00, </a:t>
            </a:r>
            <a:r>
              <a:rPr lang="fr-FR" dirty="0">
                <a:solidFill>
                  <a:srgbClr val="002060"/>
                </a:solidFill>
                <a:latin typeface="Calibri" pitchFamily="34" charset="0"/>
              </a:rPr>
              <a:t>Version : </a:t>
            </a:r>
            <a:r>
              <a:rPr lang="fr-FR" dirty="0" smtClean="0">
                <a:solidFill>
                  <a:srgbClr val="002060"/>
                </a:solidFill>
                <a:latin typeface="Calibri" pitchFamily="34" charset="0"/>
              </a:rPr>
              <a:t>V2</a:t>
            </a:r>
            <a:endParaRPr lang="fr-FR" dirty="0">
              <a:solidFill>
                <a:srgbClr val="002060"/>
              </a:solidFill>
              <a:latin typeface="Calibri" pitchFamily="34" charset="0"/>
            </a:endParaRPr>
          </a:p>
        </p:txBody>
      </p:sp>
      <p:sp>
        <p:nvSpPr>
          <p:cNvPr id="5" name="Espace réservé du numéro de diapositive 4"/>
          <p:cNvSpPr>
            <a:spLocks noGrp="1"/>
          </p:cNvSpPr>
          <p:nvPr>
            <p:ph type="sldNum" sz="quarter" idx="12"/>
          </p:nvPr>
        </p:nvSpPr>
        <p:spPr>
          <a:xfrm>
            <a:off x="6808788" y="6251575"/>
            <a:ext cx="2133600" cy="365125"/>
          </a:xfrm>
        </p:spPr>
        <p:txBody>
          <a:bodyPr/>
          <a:lstStyle/>
          <a:p>
            <a:pPr>
              <a:defRPr/>
            </a:pPr>
            <a:fld id="{94E42610-EACB-45BD-8A70-0A03E58EEB1D}" type="slidenum">
              <a:rPr lang="fr-FR"/>
              <a:pPr>
                <a:defRPr/>
              </a:pPr>
              <a:t>1</a:t>
            </a:fld>
            <a:endParaRPr lang="fr-FR" dirty="0"/>
          </a:p>
        </p:txBody>
      </p:sp>
      <p:pic>
        <p:nvPicPr>
          <p:cNvPr id="8" name="Image 7" descr="DarwinCollection_ss.jpg"/>
          <p:cNvPicPr>
            <a:picLocks noChangeAspect="1"/>
          </p:cNvPicPr>
          <p:nvPr/>
        </p:nvPicPr>
        <p:blipFill>
          <a:blip r:embed="rId2" cstate="print"/>
          <a:stretch>
            <a:fillRect/>
          </a:stretch>
        </p:blipFill>
        <p:spPr>
          <a:xfrm>
            <a:off x="3503747" y="2250841"/>
            <a:ext cx="2314575" cy="1809750"/>
          </a:xfrm>
          <a:prstGeom prst="rect">
            <a:avLst/>
          </a:prstGeom>
        </p:spPr>
      </p:pic>
      <p:sp>
        <p:nvSpPr>
          <p:cNvPr id="9" name="ZoneTexte 8"/>
          <p:cNvSpPr txBox="1"/>
          <p:nvPr/>
        </p:nvSpPr>
        <p:spPr>
          <a:xfrm>
            <a:off x="2069605" y="4149080"/>
            <a:ext cx="5256583" cy="738664"/>
          </a:xfrm>
          <a:prstGeom prst="rect">
            <a:avLst/>
          </a:prstGeom>
          <a:noFill/>
        </p:spPr>
        <p:txBody>
          <a:bodyPr wrap="square" rtlCol="0">
            <a:spAutoFit/>
          </a:bodyPr>
          <a:lstStyle/>
          <a:p>
            <a:pPr algn="ctr"/>
            <a:r>
              <a:rPr lang="fr-FR" sz="1200" dirty="0" smtClean="0">
                <a:solidFill>
                  <a:srgbClr val="008000"/>
                </a:solidFill>
              </a:rPr>
              <a:t>A l’intérieur d’une forêt tropicale humide.</a:t>
            </a:r>
          </a:p>
          <a:p>
            <a:pPr algn="ctr"/>
            <a:endParaRPr lang="en-US" sz="1000" dirty="0" smtClean="0">
              <a:solidFill>
                <a:srgbClr val="008000"/>
              </a:solidFill>
            </a:endParaRPr>
          </a:p>
          <a:p>
            <a:pPr algn="ctr"/>
            <a:r>
              <a:rPr lang="en-US" sz="1000" dirty="0" smtClean="0">
                <a:solidFill>
                  <a:srgbClr val="008000"/>
                </a:solidFill>
              </a:rPr>
              <a:t>© 2009 by The American Association for the Advancement of Science, </a:t>
            </a:r>
            <a:r>
              <a:rPr lang="fr-FR" sz="1000" dirty="0" smtClean="0">
                <a:hlinkClick r:id="rId3"/>
              </a:rPr>
              <a:t>http://promo.aaas.org/images/Marketing/2010-RENEWALS/Darwin_Collection.pdf</a:t>
            </a:r>
            <a:endParaRPr lang="fr-FR" sz="1000" dirty="0">
              <a:solidFill>
                <a:srgbClr val="008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9E1DB951-C605-4C1A-9BBA-BA6883CD7FE1}" type="slidenum">
              <a:rPr lang="fr-FR"/>
              <a:pPr>
                <a:defRPr/>
              </a:pPr>
              <a:t>10</a:t>
            </a:fld>
            <a:endParaRPr lang="fr-FR" dirty="0"/>
          </a:p>
        </p:txBody>
      </p:sp>
      <p:pic>
        <p:nvPicPr>
          <p:cNvPr id="8195" name="Imag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098550"/>
            <a:ext cx="9144000" cy="575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Espace réservé du numéro de diapositive 1"/>
          <p:cNvSpPr txBox="1">
            <a:spLocks/>
          </p:cNvSpPr>
          <p:nvPr/>
        </p:nvSpPr>
        <p:spPr bwMode="auto">
          <a:xfrm>
            <a:off x="6804025" y="2555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33EC087-2921-4D67-B291-0F8E2EDB4322}" type="slidenum">
              <a:rPr lang="fr-FR" sz="1200">
                <a:solidFill>
                  <a:srgbClr val="898989"/>
                </a:solidFill>
                <a:latin typeface="Calibri" pitchFamily="34" charset="0"/>
              </a:rPr>
              <a:pPr algn="r" eaLnBrk="1" hangingPunct="1"/>
              <a:t>10</a:t>
            </a:fld>
            <a:endParaRPr lang="fr-FR" sz="1200" dirty="0">
              <a:solidFill>
                <a:srgbClr val="898989"/>
              </a:solidFill>
              <a:latin typeface="Calibri" pitchFamily="34" charset="0"/>
            </a:endParaRPr>
          </a:p>
        </p:txBody>
      </p:sp>
      <p:sp>
        <p:nvSpPr>
          <p:cNvPr id="8197"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dirty="0">
                <a:solidFill>
                  <a:srgbClr val="008000"/>
                </a:solidFill>
                <a:latin typeface="Calibri" pitchFamily="34" charset="0"/>
              </a:rPr>
              <a:t>Pourquoi préserver la biodiversité ?</a:t>
            </a:r>
          </a:p>
        </p:txBody>
      </p:sp>
      <p:sp>
        <p:nvSpPr>
          <p:cNvPr id="8198" name="Rectangle 5"/>
          <p:cNvSpPr>
            <a:spLocks noChangeArrowheads="1"/>
          </p:cNvSpPr>
          <p:nvPr/>
        </p:nvSpPr>
        <p:spPr bwMode="auto">
          <a:xfrm>
            <a:off x="161925" y="63658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dirty="0">
                <a:solidFill>
                  <a:srgbClr val="008000"/>
                </a:solidFill>
                <a:latin typeface="Calibri" pitchFamily="34" charset="0"/>
              </a:rPr>
              <a:t>1. L'arbre du vivant</a:t>
            </a:r>
          </a:p>
          <a:p>
            <a:endParaRPr lang="fr-FR" dirty="0">
              <a:solidFill>
                <a:srgbClr val="008000"/>
              </a:solidFill>
              <a:latin typeface="Calibri" pitchFamily="34" charset="0"/>
            </a:endParaRPr>
          </a:p>
        </p:txBody>
      </p:sp>
    </p:spTree>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8604448" y="0"/>
            <a:ext cx="370384" cy="268139"/>
          </a:xfrm>
        </p:spPr>
        <p:txBody>
          <a:bodyPr/>
          <a:lstStyle/>
          <a:p>
            <a:pPr>
              <a:defRPr/>
            </a:pPr>
            <a:fld id="{A7BD3C86-3EA6-47D9-8192-689BC954F247}" type="slidenum">
              <a:rPr lang="fr-FR" smtClean="0"/>
              <a:pPr>
                <a:defRPr/>
              </a:pPr>
              <a:t>100</a:t>
            </a:fld>
            <a:endParaRPr lang="fr-FR" dirty="0"/>
          </a:p>
        </p:txBody>
      </p:sp>
      <p:sp>
        <p:nvSpPr>
          <p:cNvPr id="4" name="Rectangle 3"/>
          <p:cNvSpPr/>
          <p:nvPr/>
        </p:nvSpPr>
        <p:spPr>
          <a:xfrm>
            <a:off x="0" y="302359"/>
            <a:ext cx="8928992" cy="6555641"/>
          </a:xfrm>
          <a:prstGeom prst="rect">
            <a:avLst/>
          </a:prstGeom>
        </p:spPr>
        <p:txBody>
          <a:bodyPr wrap="square">
            <a:spAutoFit/>
          </a:bodyPr>
          <a:lstStyle/>
          <a:p>
            <a:r>
              <a:rPr lang="fr-FR" sz="1200" b="1" dirty="0" smtClean="0">
                <a:solidFill>
                  <a:srgbClr val="008000"/>
                </a:solidFill>
              </a:rPr>
              <a:t>Quelques  autres références…</a:t>
            </a:r>
          </a:p>
          <a:p>
            <a:r>
              <a:rPr lang="fr-FR" sz="1200" dirty="0" err="1" smtClean="0">
                <a:solidFill>
                  <a:srgbClr val="008000"/>
                </a:solidFill>
              </a:rPr>
              <a:t>Barbault</a:t>
            </a:r>
            <a:r>
              <a:rPr lang="fr-FR" sz="1200" dirty="0" smtClean="0">
                <a:solidFill>
                  <a:srgbClr val="008000"/>
                </a:solidFill>
              </a:rPr>
              <a:t>, R. 2006. Un éléphant dans un jeu de quilles. L’homme dans la biodiversité. Seuil, Science ouverte, Paris, 266 pages. </a:t>
            </a:r>
          </a:p>
          <a:p>
            <a:r>
              <a:rPr lang="fr-FR" sz="1200" dirty="0" err="1" smtClean="0">
                <a:solidFill>
                  <a:srgbClr val="008000"/>
                </a:solidFill>
              </a:rPr>
              <a:t>Barbault</a:t>
            </a:r>
            <a:r>
              <a:rPr lang="fr-FR" sz="1200" dirty="0" smtClean="0">
                <a:solidFill>
                  <a:srgbClr val="008000"/>
                </a:solidFill>
              </a:rPr>
              <a:t>, R. et J. Weber. 2010. La vie, quelle entreprise ! Le Seuil, Paris , 201 pages.</a:t>
            </a:r>
          </a:p>
          <a:p>
            <a:r>
              <a:rPr lang="en-US" sz="1200" dirty="0" err="1" smtClean="0">
                <a:solidFill>
                  <a:srgbClr val="008000"/>
                </a:solidFill>
              </a:rPr>
              <a:t>Barnosky</a:t>
            </a:r>
            <a:r>
              <a:rPr lang="en-US" sz="1200" dirty="0" smtClean="0">
                <a:solidFill>
                  <a:srgbClr val="008000"/>
                </a:solidFill>
              </a:rPr>
              <a:t>, A. D. et al., 2011. Has the </a:t>
            </a:r>
            <a:r>
              <a:rPr lang="en-US" sz="1200" dirty="0" err="1" smtClean="0">
                <a:solidFill>
                  <a:srgbClr val="008000"/>
                </a:solidFill>
              </a:rPr>
              <a:t>Erath’s</a:t>
            </a:r>
            <a:r>
              <a:rPr lang="en-US" sz="1200" dirty="0" smtClean="0">
                <a:solidFill>
                  <a:srgbClr val="008000"/>
                </a:solidFill>
              </a:rPr>
              <a:t> 6th mass extinction already arrived? Nature, 471, 51-57.</a:t>
            </a:r>
          </a:p>
          <a:p>
            <a:r>
              <a:rPr lang="en-US" sz="1200" dirty="0" smtClean="0">
                <a:solidFill>
                  <a:srgbClr val="008000"/>
                </a:solidFill>
              </a:rPr>
              <a:t>Benton, M.J. and </a:t>
            </a:r>
            <a:r>
              <a:rPr lang="en-US" sz="1200" dirty="0" err="1" smtClean="0">
                <a:solidFill>
                  <a:srgbClr val="008000"/>
                </a:solidFill>
              </a:rPr>
              <a:t>Twitchett</a:t>
            </a:r>
            <a:r>
              <a:rPr lang="en-US" sz="1200" dirty="0" smtClean="0">
                <a:solidFill>
                  <a:srgbClr val="008000"/>
                </a:solidFill>
              </a:rPr>
              <a:t>, R.J. 2003. How to kill (almost) all life: the end-Permian extinction event. Trends in Ecology and Evolution, 18 (7), 358-365. </a:t>
            </a:r>
          </a:p>
          <a:p>
            <a:r>
              <a:rPr lang="fr-FR" sz="1200" dirty="0" smtClean="0">
                <a:solidFill>
                  <a:srgbClr val="008000"/>
                </a:solidFill>
              </a:rPr>
              <a:t>Blondel, J. 2005. Biodiversité et sciences de la nature. Les biodiversités, objets, théories, pratiques. CNRS Editions, 23-36. </a:t>
            </a:r>
          </a:p>
          <a:p>
            <a:r>
              <a:rPr lang="en-US" sz="1200" dirty="0" err="1" smtClean="0">
                <a:solidFill>
                  <a:srgbClr val="008000"/>
                </a:solidFill>
              </a:rPr>
              <a:t>Blondel</a:t>
            </a:r>
            <a:r>
              <a:rPr lang="en-US" sz="1200" dirty="0" smtClean="0">
                <a:solidFill>
                  <a:srgbClr val="008000"/>
                </a:solidFill>
              </a:rPr>
              <a:t>, J., Aronson, J., </a:t>
            </a:r>
            <a:r>
              <a:rPr lang="en-US" sz="1200" dirty="0" err="1" smtClean="0">
                <a:solidFill>
                  <a:srgbClr val="008000"/>
                </a:solidFill>
              </a:rPr>
              <a:t>Bodiou</a:t>
            </a:r>
            <a:r>
              <a:rPr lang="en-US" sz="1200" dirty="0" smtClean="0">
                <a:solidFill>
                  <a:srgbClr val="008000"/>
                </a:solidFill>
              </a:rPr>
              <a:t>, J. Y. and </a:t>
            </a:r>
            <a:r>
              <a:rPr lang="en-US" sz="1200" dirty="0" err="1" smtClean="0">
                <a:solidFill>
                  <a:srgbClr val="008000"/>
                </a:solidFill>
              </a:rPr>
              <a:t>Boeuf</a:t>
            </a:r>
            <a:r>
              <a:rPr lang="en-US" sz="1200" dirty="0" smtClean="0">
                <a:solidFill>
                  <a:srgbClr val="008000"/>
                </a:solidFill>
              </a:rPr>
              <a:t>, G. 2010. The Mediterranean Region: biological diversity in space and </a:t>
            </a:r>
            <a:r>
              <a:rPr lang="en-US" sz="1200" dirty="0" err="1" smtClean="0">
                <a:solidFill>
                  <a:srgbClr val="008000"/>
                </a:solidFill>
              </a:rPr>
              <a:t>time.Oxford</a:t>
            </a:r>
            <a:r>
              <a:rPr lang="en-US" sz="1200" dirty="0" smtClean="0">
                <a:solidFill>
                  <a:srgbClr val="008000"/>
                </a:solidFill>
              </a:rPr>
              <a:t> University Press, New York, 376 p. </a:t>
            </a:r>
          </a:p>
          <a:p>
            <a:r>
              <a:rPr lang="fr-FR" sz="1200" dirty="0" err="1" smtClean="0">
                <a:solidFill>
                  <a:srgbClr val="008000"/>
                </a:solidFill>
              </a:rPr>
              <a:t>Boeuf,G</a:t>
            </a:r>
            <a:r>
              <a:rPr lang="fr-FR" sz="1200" dirty="0" smtClean="0">
                <a:solidFill>
                  <a:srgbClr val="008000"/>
                </a:solidFill>
              </a:rPr>
              <a:t>. 2008. Quel avenir pour la biodiversité ? Dans « Un monde meilleur pour tous », sous la direction de J.P. Changeux </a:t>
            </a:r>
            <a:r>
              <a:rPr lang="fr-FR" sz="1200" dirty="0" err="1" smtClean="0">
                <a:solidFill>
                  <a:srgbClr val="008000"/>
                </a:solidFill>
              </a:rPr>
              <a:t>etJ.Reisse</a:t>
            </a:r>
            <a:r>
              <a:rPr lang="fr-FR" sz="1200" dirty="0" smtClean="0">
                <a:solidFill>
                  <a:srgbClr val="008000"/>
                </a:solidFill>
              </a:rPr>
              <a:t>, Collège de France/Odile </a:t>
            </a:r>
            <a:r>
              <a:rPr lang="fr-FR" sz="1200" dirty="0" err="1" smtClean="0">
                <a:solidFill>
                  <a:srgbClr val="008000"/>
                </a:solidFill>
              </a:rPr>
              <a:t>Jacob,éditeurs</a:t>
            </a:r>
            <a:r>
              <a:rPr lang="fr-FR" sz="1200" dirty="0" smtClean="0">
                <a:solidFill>
                  <a:srgbClr val="008000"/>
                </a:solidFill>
              </a:rPr>
              <a:t>, pp. 46-98.</a:t>
            </a:r>
          </a:p>
          <a:p>
            <a:r>
              <a:rPr lang="fr-FR" sz="1200" dirty="0" err="1" smtClean="0">
                <a:solidFill>
                  <a:srgbClr val="008000"/>
                </a:solidFill>
              </a:rPr>
              <a:t>Boeuf</a:t>
            </a:r>
            <a:r>
              <a:rPr lang="fr-FR" sz="1200" dirty="0" smtClean="0">
                <a:solidFill>
                  <a:srgbClr val="008000"/>
                </a:solidFill>
              </a:rPr>
              <a:t>, G. 2009. Bio-et chimio-diversités marines. </a:t>
            </a:r>
            <a:r>
              <a:rPr lang="fr-FR" sz="1200" dirty="0" err="1" smtClean="0">
                <a:solidFill>
                  <a:srgbClr val="008000"/>
                </a:solidFill>
              </a:rPr>
              <a:t>Biofutur</a:t>
            </a:r>
            <a:r>
              <a:rPr lang="fr-FR" sz="1200" dirty="0" smtClean="0">
                <a:solidFill>
                  <a:srgbClr val="008000"/>
                </a:solidFill>
              </a:rPr>
              <a:t>,301, 28-32.</a:t>
            </a:r>
          </a:p>
          <a:p>
            <a:r>
              <a:rPr lang="fr-FR" sz="1200" dirty="0" err="1" smtClean="0">
                <a:solidFill>
                  <a:srgbClr val="008000"/>
                </a:solidFill>
              </a:rPr>
              <a:t>Boeuf</a:t>
            </a:r>
            <a:r>
              <a:rPr lang="fr-FR" sz="1200" dirty="0" smtClean="0">
                <a:solidFill>
                  <a:srgbClr val="008000"/>
                </a:solidFill>
              </a:rPr>
              <a:t>, G. 2010. Quelle Terre allons-nous laisser à nos enfants ? Aux origines de l’environnement, </a:t>
            </a:r>
            <a:r>
              <a:rPr lang="fr-FR" sz="1200" dirty="0" err="1" smtClean="0">
                <a:solidFill>
                  <a:srgbClr val="008000"/>
                </a:solidFill>
              </a:rPr>
              <a:t>Fayard,Paris</a:t>
            </a:r>
            <a:r>
              <a:rPr lang="fr-FR" sz="1200" dirty="0" smtClean="0">
                <a:solidFill>
                  <a:srgbClr val="008000"/>
                </a:solidFill>
              </a:rPr>
              <a:t>, pp 432-445.</a:t>
            </a:r>
          </a:p>
          <a:p>
            <a:r>
              <a:rPr lang="fr-FR" sz="1200" dirty="0" err="1" smtClean="0">
                <a:solidFill>
                  <a:srgbClr val="008000"/>
                </a:solidFill>
              </a:rPr>
              <a:t>Boeuf</a:t>
            </a:r>
            <a:r>
              <a:rPr lang="fr-FR" sz="1200" dirty="0" smtClean="0">
                <a:solidFill>
                  <a:srgbClr val="008000"/>
                </a:solidFill>
              </a:rPr>
              <a:t>, G. 2010. Pourquoi une année internationale pour la biodiversité ? Revue Politique et Parlementaire, </a:t>
            </a:r>
            <a:r>
              <a:rPr lang="fr-FR" sz="1200" dirty="0" err="1" smtClean="0">
                <a:solidFill>
                  <a:srgbClr val="008000"/>
                </a:solidFill>
              </a:rPr>
              <a:t>oct</a:t>
            </a:r>
            <a:r>
              <a:rPr lang="fr-FR" sz="1200" dirty="0" smtClean="0">
                <a:solidFill>
                  <a:srgbClr val="008000"/>
                </a:solidFill>
              </a:rPr>
              <a:t> 2010 , 67-71.</a:t>
            </a:r>
          </a:p>
          <a:p>
            <a:r>
              <a:rPr lang="en-US" sz="1200" dirty="0" err="1" smtClean="0">
                <a:solidFill>
                  <a:srgbClr val="008000"/>
                </a:solidFill>
              </a:rPr>
              <a:t>Boeuf</a:t>
            </a:r>
            <a:r>
              <a:rPr lang="en-US" sz="1200" dirty="0" smtClean="0">
                <a:solidFill>
                  <a:srgbClr val="008000"/>
                </a:solidFill>
              </a:rPr>
              <a:t>, G. 2011. Specificities of the marine </a:t>
            </a:r>
            <a:r>
              <a:rPr lang="en-US" sz="1200" dirty="0" err="1" smtClean="0">
                <a:solidFill>
                  <a:srgbClr val="008000"/>
                </a:solidFill>
              </a:rPr>
              <a:t>biodiversoty</a:t>
            </a:r>
            <a:r>
              <a:rPr lang="en-US" sz="1200" dirty="0" smtClean="0">
                <a:solidFill>
                  <a:srgbClr val="008000"/>
                </a:solidFill>
              </a:rPr>
              <a:t>. CR </a:t>
            </a:r>
            <a:r>
              <a:rPr lang="en-US" sz="1200" dirty="0" err="1" smtClean="0">
                <a:solidFill>
                  <a:srgbClr val="008000"/>
                </a:solidFill>
              </a:rPr>
              <a:t>Biologies</a:t>
            </a:r>
            <a:r>
              <a:rPr lang="en-US" sz="1200" dirty="0" smtClean="0">
                <a:solidFill>
                  <a:srgbClr val="008000"/>
                </a:solidFill>
              </a:rPr>
              <a:t>, in press. </a:t>
            </a:r>
          </a:p>
          <a:p>
            <a:r>
              <a:rPr lang="en-US" sz="1200" dirty="0" err="1" smtClean="0">
                <a:solidFill>
                  <a:srgbClr val="008000"/>
                </a:solidFill>
              </a:rPr>
              <a:t>Butchart</a:t>
            </a:r>
            <a:r>
              <a:rPr lang="en-US" sz="1200" dirty="0" smtClean="0">
                <a:solidFill>
                  <a:srgbClr val="008000"/>
                </a:solidFill>
              </a:rPr>
              <a:t>, S.H.M. </a:t>
            </a:r>
            <a:r>
              <a:rPr lang="en-US" sz="1200" i="1" dirty="0" smtClean="0">
                <a:solidFill>
                  <a:srgbClr val="008000"/>
                </a:solidFill>
              </a:rPr>
              <a:t>et al., 2010. Global biodiversity: indicators of recent declines. Science,328, 1164-1168. </a:t>
            </a:r>
          </a:p>
          <a:p>
            <a:r>
              <a:rPr lang="fr-FR" sz="1200" dirty="0" smtClean="0">
                <a:solidFill>
                  <a:srgbClr val="008000"/>
                </a:solidFill>
              </a:rPr>
              <a:t>CSPNB. 2007. La biodiversité à travers des exemples. MEDD/D4E, 104 pages. </a:t>
            </a:r>
          </a:p>
          <a:p>
            <a:r>
              <a:rPr lang="fr-FR" sz="1200" dirty="0" smtClean="0">
                <a:solidFill>
                  <a:srgbClr val="008000"/>
                </a:solidFill>
              </a:rPr>
              <a:t>CSPNB. 2009. La biodiversité à travers des exemples, les réseaux de la vie. MEEDDAT,196 p.</a:t>
            </a:r>
          </a:p>
          <a:p>
            <a:r>
              <a:rPr lang="en-US" sz="1200" dirty="0" smtClean="0">
                <a:solidFill>
                  <a:srgbClr val="008000"/>
                </a:solidFill>
              </a:rPr>
              <a:t>Duarte, C. M. 2007. Marine ecology warms up to theory. Trends in Ecology and Evolution, 22 (7), 332-334.</a:t>
            </a:r>
          </a:p>
          <a:p>
            <a:r>
              <a:rPr lang="fr-FR" sz="1200" dirty="0" err="1" smtClean="0">
                <a:solidFill>
                  <a:srgbClr val="008000"/>
                </a:solidFill>
              </a:rPr>
              <a:t>Lévêque</a:t>
            </a:r>
            <a:r>
              <a:rPr lang="fr-FR" sz="1200" dirty="0" smtClean="0">
                <a:solidFill>
                  <a:srgbClr val="008000"/>
                </a:solidFill>
              </a:rPr>
              <a:t>, C. et </a:t>
            </a:r>
            <a:r>
              <a:rPr lang="fr-FR" sz="1200" dirty="0" err="1" smtClean="0">
                <a:solidFill>
                  <a:srgbClr val="008000"/>
                </a:solidFill>
              </a:rPr>
              <a:t>Mounolou</a:t>
            </a:r>
            <a:r>
              <a:rPr lang="fr-FR" sz="1200" dirty="0" smtClean="0">
                <a:solidFill>
                  <a:srgbClr val="008000"/>
                </a:solidFill>
              </a:rPr>
              <a:t>, J.C. 2001. Biodiversité. Dynamique biologique et conservation. </a:t>
            </a:r>
            <a:r>
              <a:rPr lang="fr-FR" sz="1200" dirty="0" err="1" smtClean="0">
                <a:solidFill>
                  <a:srgbClr val="008000"/>
                </a:solidFill>
              </a:rPr>
              <a:t>Dunod</a:t>
            </a:r>
            <a:r>
              <a:rPr lang="fr-FR" sz="1200" dirty="0" smtClean="0">
                <a:solidFill>
                  <a:srgbClr val="008000"/>
                </a:solidFill>
              </a:rPr>
              <a:t>,, Paris, 248 pages.</a:t>
            </a:r>
          </a:p>
          <a:p>
            <a:r>
              <a:rPr lang="en-US" sz="1200" dirty="0" smtClean="0">
                <a:solidFill>
                  <a:srgbClr val="008000"/>
                </a:solidFill>
              </a:rPr>
              <a:t>Millennium Ecosystem </a:t>
            </a:r>
            <a:r>
              <a:rPr lang="en-US" sz="1200" dirty="0" err="1" smtClean="0">
                <a:solidFill>
                  <a:srgbClr val="008000"/>
                </a:solidFill>
              </a:rPr>
              <a:t>Asessment</a:t>
            </a:r>
            <a:r>
              <a:rPr lang="en-US" sz="1200" dirty="0" smtClean="0">
                <a:solidFill>
                  <a:srgbClr val="008000"/>
                </a:solidFill>
              </a:rPr>
              <a:t>. 2005. Ecosystems and human well-being: synthesis. </a:t>
            </a:r>
            <a:r>
              <a:rPr lang="en-US" sz="1200" dirty="0" err="1" smtClean="0">
                <a:solidFill>
                  <a:srgbClr val="008000"/>
                </a:solidFill>
              </a:rPr>
              <a:t>WashingtonDC</a:t>
            </a:r>
            <a:r>
              <a:rPr lang="en-US" sz="1200" dirty="0" smtClean="0">
                <a:solidFill>
                  <a:srgbClr val="008000"/>
                </a:solidFill>
              </a:rPr>
              <a:t>, Island Press, 137 p. </a:t>
            </a:r>
          </a:p>
          <a:p>
            <a:r>
              <a:rPr lang="en-US" sz="1200" dirty="0" err="1" smtClean="0">
                <a:solidFill>
                  <a:srgbClr val="008000"/>
                </a:solidFill>
              </a:rPr>
              <a:t>Mumby</a:t>
            </a:r>
            <a:r>
              <a:rPr lang="en-US" sz="1200" dirty="0" smtClean="0">
                <a:solidFill>
                  <a:srgbClr val="008000"/>
                </a:solidFill>
              </a:rPr>
              <a:t>, P. J. and </a:t>
            </a:r>
            <a:r>
              <a:rPr lang="en-US" sz="1200" dirty="0" err="1" smtClean="0">
                <a:solidFill>
                  <a:srgbClr val="008000"/>
                </a:solidFill>
              </a:rPr>
              <a:t>Steneck</a:t>
            </a:r>
            <a:r>
              <a:rPr lang="en-US" sz="1200" dirty="0" smtClean="0">
                <a:solidFill>
                  <a:srgbClr val="008000"/>
                </a:solidFill>
              </a:rPr>
              <a:t>, R. S. 2008. Coral reef management and conservation in light of rapidly evolving ecological paradigms. Trends in Ecology and Evolution, 23 (10), 555-563.</a:t>
            </a:r>
          </a:p>
          <a:p>
            <a:r>
              <a:rPr lang="en-US" sz="1200" dirty="0" err="1" smtClean="0">
                <a:solidFill>
                  <a:srgbClr val="008000"/>
                </a:solidFill>
              </a:rPr>
              <a:t>Palumbi</a:t>
            </a:r>
            <a:r>
              <a:rPr lang="en-US" sz="1200" dirty="0" smtClean="0">
                <a:solidFill>
                  <a:srgbClr val="008000"/>
                </a:solidFill>
              </a:rPr>
              <a:t>, S.R. 2001. Humans as the world’s greatest evolutionary force. Science, 293, 1786-1790. </a:t>
            </a:r>
          </a:p>
          <a:p>
            <a:r>
              <a:rPr lang="en-US" sz="1200" dirty="0" err="1" smtClean="0">
                <a:solidFill>
                  <a:srgbClr val="008000"/>
                </a:solidFill>
              </a:rPr>
              <a:t>Pauly</a:t>
            </a:r>
            <a:r>
              <a:rPr lang="en-US" sz="1200" dirty="0" smtClean="0">
                <a:solidFill>
                  <a:srgbClr val="008000"/>
                </a:solidFill>
              </a:rPr>
              <a:t>, D. </a:t>
            </a:r>
            <a:r>
              <a:rPr lang="en-US" sz="1200" i="1" dirty="0" smtClean="0">
                <a:solidFill>
                  <a:srgbClr val="008000"/>
                </a:solidFill>
              </a:rPr>
              <a:t>et al. 2002. Towards sustainability in world fisheries. Nature, 418, 689-695.</a:t>
            </a:r>
          </a:p>
          <a:p>
            <a:r>
              <a:rPr lang="en-US" sz="1200" dirty="0" smtClean="0">
                <a:solidFill>
                  <a:srgbClr val="008000"/>
                </a:solidFill>
              </a:rPr>
              <a:t>Raven, P.H. 2002. Science, sustainability and the human prospect. Science,297, 954-958. </a:t>
            </a:r>
          </a:p>
          <a:p>
            <a:r>
              <a:rPr lang="en-US" sz="1200" dirty="0" smtClean="0">
                <a:solidFill>
                  <a:srgbClr val="008000"/>
                </a:solidFill>
              </a:rPr>
              <a:t>Richardson, A. J., </a:t>
            </a:r>
            <a:r>
              <a:rPr lang="en-US" sz="1200" dirty="0" err="1" smtClean="0">
                <a:solidFill>
                  <a:srgbClr val="008000"/>
                </a:solidFill>
              </a:rPr>
              <a:t>Bakun</a:t>
            </a:r>
            <a:r>
              <a:rPr lang="en-US" sz="1200" dirty="0" smtClean="0">
                <a:solidFill>
                  <a:srgbClr val="008000"/>
                </a:solidFill>
              </a:rPr>
              <a:t>, A., Hays, G. C. and Gibbons, M. J. 2009. The jellyfish joyride: causes, consequences and </a:t>
            </a:r>
            <a:r>
              <a:rPr lang="en-US" sz="1200" dirty="0" err="1" smtClean="0">
                <a:solidFill>
                  <a:srgbClr val="008000"/>
                </a:solidFill>
              </a:rPr>
              <a:t>managementresponses</a:t>
            </a:r>
            <a:r>
              <a:rPr lang="en-US" sz="1200" dirty="0" smtClean="0">
                <a:solidFill>
                  <a:srgbClr val="008000"/>
                </a:solidFill>
              </a:rPr>
              <a:t> to a more gelatinous future. Trends in Ecology and Evolution, 24 (6), 312-322.</a:t>
            </a:r>
          </a:p>
          <a:p>
            <a:r>
              <a:rPr lang="fr-FR" sz="1200" dirty="0" smtClean="0">
                <a:solidFill>
                  <a:srgbClr val="008000"/>
                </a:solidFill>
              </a:rPr>
              <a:t>Roberts, C. M. </a:t>
            </a:r>
            <a:r>
              <a:rPr lang="fr-FR" sz="1200" i="1" dirty="0" smtClean="0">
                <a:solidFill>
                  <a:srgbClr val="008000"/>
                </a:solidFill>
              </a:rPr>
              <a:t>et al., 2002. Marine </a:t>
            </a:r>
            <a:r>
              <a:rPr lang="fr-FR" sz="1200" i="1" dirty="0" err="1" smtClean="0">
                <a:solidFill>
                  <a:srgbClr val="008000"/>
                </a:solidFill>
              </a:rPr>
              <a:t>biodiversity</a:t>
            </a:r>
            <a:r>
              <a:rPr lang="fr-FR" sz="1200" i="1" dirty="0" smtClean="0">
                <a:solidFill>
                  <a:srgbClr val="008000"/>
                </a:solidFill>
              </a:rPr>
              <a:t> </a:t>
            </a:r>
            <a:r>
              <a:rPr lang="fr-FR" sz="1200" i="1" dirty="0" err="1" smtClean="0">
                <a:solidFill>
                  <a:srgbClr val="008000"/>
                </a:solidFill>
              </a:rPr>
              <a:t>hotspots</a:t>
            </a:r>
            <a:r>
              <a:rPr lang="fr-FR" sz="1200" i="1" dirty="0" smtClean="0">
                <a:solidFill>
                  <a:srgbClr val="008000"/>
                </a:solidFill>
              </a:rPr>
              <a:t> and conservation </a:t>
            </a:r>
            <a:r>
              <a:rPr lang="fr-FR" sz="1200" i="1" dirty="0" err="1" smtClean="0">
                <a:solidFill>
                  <a:srgbClr val="008000"/>
                </a:solidFill>
              </a:rPr>
              <a:t>priorities</a:t>
            </a:r>
            <a:r>
              <a:rPr lang="fr-FR" sz="1200" i="1" dirty="0" smtClean="0">
                <a:solidFill>
                  <a:srgbClr val="008000"/>
                </a:solidFill>
              </a:rPr>
              <a:t> for tropical </a:t>
            </a:r>
            <a:r>
              <a:rPr lang="fr-FR" sz="1200" i="1" dirty="0" err="1" smtClean="0">
                <a:solidFill>
                  <a:srgbClr val="008000"/>
                </a:solidFill>
              </a:rPr>
              <a:t>reefs</a:t>
            </a:r>
            <a:r>
              <a:rPr lang="fr-FR" sz="1200" i="1" dirty="0" smtClean="0">
                <a:solidFill>
                  <a:srgbClr val="008000"/>
                </a:solidFill>
              </a:rPr>
              <a:t>. Science,295, 1280-1284.</a:t>
            </a:r>
          </a:p>
          <a:p>
            <a:r>
              <a:rPr lang="fr-FR" sz="1200" dirty="0" smtClean="0">
                <a:solidFill>
                  <a:srgbClr val="008000"/>
                </a:solidFill>
              </a:rPr>
              <a:t>Thomas, C.D. </a:t>
            </a:r>
            <a:r>
              <a:rPr lang="fr-FR" sz="1200" i="1" dirty="0" smtClean="0">
                <a:solidFill>
                  <a:srgbClr val="008000"/>
                </a:solidFill>
              </a:rPr>
              <a:t>et al. 2004. Extinction </a:t>
            </a:r>
            <a:r>
              <a:rPr lang="fr-FR" sz="1200" i="1" dirty="0" err="1" smtClean="0">
                <a:solidFill>
                  <a:srgbClr val="008000"/>
                </a:solidFill>
              </a:rPr>
              <a:t>risk</a:t>
            </a:r>
            <a:r>
              <a:rPr lang="fr-FR" sz="1200" i="1" dirty="0" smtClean="0">
                <a:solidFill>
                  <a:srgbClr val="008000"/>
                </a:solidFill>
              </a:rPr>
              <a:t> </a:t>
            </a:r>
            <a:r>
              <a:rPr lang="fr-FR" sz="1200" i="1" dirty="0" err="1" smtClean="0">
                <a:solidFill>
                  <a:srgbClr val="008000"/>
                </a:solidFill>
              </a:rPr>
              <a:t>from</a:t>
            </a:r>
            <a:r>
              <a:rPr lang="fr-FR" sz="1200" i="1" dirty="0" smtClean="0">
                <a:solidFill>
                  <a:srgbClr val="008000"/>
                </a:solidFill>
              </a:rPr>
              <a:t> </a:t>
            </a:r>
            <a:r>
              <a:rPr lang="fr-FR" sz="1200" i="1" dirty="0" err="1" smtClean="0">
                <a:solidFill>
                  <a:srgbClr val="008000"/>
                </a:solidFill>
              </a:rPr>
              <a:t>climate</a:t>
            </a:r>
            <a:r>
              <a:rPr lang="fr-FR" sz="1200" i="1" dirty="0" smtClean="0">
                <a:solidFill>
                  <a:srgbClr val="008000"/>
                </a:solidFill>
              </a:rPr>
              <a:t> change. Nature, 427, 145-148.</a:t>
            </a:r>
          </a:p>
          <a:p>
            <a:r>
              <a:rPr lang="en-US" sz="1200" dirty="0" err="1" smtClean="0">
                <a:solidFill>
                  <a:srgbClr val="008000"/>
                </a:solidFill>
              </a:rPr>
              <a:t>Vitousek</a:t>
            </a:r>
            <a:r>
              <a:rPr lang="en-US" sz="1200" dirty="0" smtClean="0">
                <a:solidFill>
                  <a:srgbClr val="008000"/>
                </a:solidFill>
              </a:rPr>
              <a:t>, P.M. </a:t>
            </a:r>
            <a:r>
              <a:rPr lang="en-US" sz="1200" i="1" dirty="0" smtClean="0">
                <a:solidFill>
                  <a:srgbClr val="008000"/>
                </a:solidFill>
              </a:rPr>
              <a:t>et al., 1997. Human domination of Earth’s ecosystems. Science, 277, 494-499.</a:t>
            </a:r>
          </a:p>
          <a:p>
            <a:r>
              <a:rPr lang="en-US" sz="1200" dirty="0" smtClean="0">
                <a:solidFill>
                  <a:srgbClr val="008000"/>
                </a:solidFill>
              </a:rPr>
              <a:t>Walther, G. R. </a:t>
            </a:r>
            <a:r>
              <a:rPr lang="en-US" sz="1200" i="1" dirty="0" smtClean="0">
                <a:solidFill>
                  <a:srgbClr val="008000"/>
                </a:solidFill>
              </a:rPr>
              <a:t>et al. 2009. Alien species in a warmer world: risks and opportunities. Trends in Ecology and Evolution, 24 (12), 686-693.</a:t>
            </a:r>
          </a:p>
          <a:p>
            <a:r>
              <a:rPr lang="en-US" sz="1200" dirty="0" smtClean="0">
                <a:solidFill>
                  <a:srgbClr val="008000"/>
                </a:solidFill>
              </a:rPr>
              <a:t>White, C., et al., 2008. Marine reserve effects on fishery profit. Ecology Letters., 11, 370–379.</a:t>
            </a:r>
          </a:p>
          <a:p>
            <a:r>
              <a:rPr lang="fr-FR" sz="1200" dirty="0" smtClean="0">
                <a:solidFill>
                  <a:srgbClr val="008000"/>
                </a:solidFill>
              </a:rPr>
              <a:t>Wilson, E.O. 2007. Sauvons la biodiversité. </a:t>
            </a:r>
            <a:r>
              <a:rPr lang="fr-FR" sz="1200" dirty="0" err="1" smtClean="0">
                <a:solidFill>
                  <a:srgbClr val="008000"/>
                </a:solidFill>
              </a:rPr>
              <a:t>Dunod,Paris</a:t>
            </a:r>
            <a:r>
              <a:rPr lang="fr-FR" sz="1200" dirty="0" smtClean="0">
                <a:solidFill>
                  <a:srgbClr val="008000"/>
                </a:solidFill>
              </a:rPr>
              <a:t>, 204 pages.</a:t>
            </a:r>
          </a:p>
        </p:txBody>
      </p:sp>
      <p:sp>
        <p:nvSpPr>
          <p:cNvPr id="5" name="Sous-titre 2"/>
          <p:cNvSpPr txBox="1">
            <a:spLocks/>
          </p:cNvSpPr>
          <p:nvPr/>
        </p:nvSpPr>
        <p:spPr bwMode="auto">
          <a:xfrm>
            <a:off x="2843808" y="116632"/>
            <a:ext cx="3887787" cy="360362"/>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BF58819C-F254-4430-9C0C-BF644E0DCCCE}" type="slidenum">
              <a:rPr lang="fr-FR"/>
              <a:pPr>
                <a:defRPr/>
              </a:pPr>
              <a:t>101</a:t>
            </a:fld>
            <a:endParaRPr lang="fr-FR" dirty="0"/>
          </a:p>
        </p:txBody>
      </p:sp>
      <p:sp>
        <p:nvSpPr>
          <p:cNvPr id="7475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4" name="Rectangle 3"/>
          <p:cNvSpPr/>
          <p:nvPr/>
        </p:nvSpPr>
        <p:spPr>
          <a:xfrm>
            <a:off x="180975" y="765175"/>
            <a:ext cx="8736013" cy="862013"/>
          </a:xfrm>
          <a:prstGeom prst="rect">
            <a:avLst/>
          </a:prstGeom>
        </p:spPr>
        <p:txBody>
          <a:bodyPr>
            <a:spAutoFit/>
          </a:bodyPr>
          <a:lstStyle/>
          <a:p>
            <a:pPr fontAlgn="auto">
              <a:spcBef>
                <a:spcPts val="0"/>
              </a:spcBef>
              <a:spcAft>
                <a:spcPts val="0"/>
              </a:spcAft>
              <a:defRPr/>
            </a:pPr>
            <a:r>
              <a:rPr lang="fr-FR" b="1" u="sng" dirty="0" smtClean="0">
                <a:solidFill>
                  <a:srgbClr val="008000"/>
                </a:solidFill>
                <a:latin typeface="+mn-lt"/>
                <a:cs typeface="+mn-cs"/>
              </a:rPr>
              <a:t>10. </a:t>
            </a:r>
            <a:r>
              <a:rPr lang="fr-FR" b="1" u="sng" dirty="0">
                <a:solidFill>
                  <a:srgbClr val="008000"/>
                </a:solidFill>
                <a:latin typeface="+mn-lt"/>
                <a:cs typeface="+mn-cs"/>
              </a:rPr>
              <a:t>Annexe : Liste d’espèces invasives réduisant la biodiversité</a:t>
            </a:r>
          </a:p>
          <a:p>
            <a:pPr marL="285750" indent="-285750" fontAlgn="auto">
              <a:spcBef>
                <a:spcPts val="0"/>
              </a:spcBef>
              <a:spcAft>
                <a:spcPts val="0"/>
              </a:spcAft>
              <a:defRPr/>
            </a:pPr>
            <a:r>
              <a:rPr lang="fr-FR" sz="1600" dirty="0">
                <a:solidFill>
                  <a:srgbClr val="FF0000"/>
                </a:solidFill>
                <a:latin typeface="+mn-lt"/>
                <a:cs typeface="+mn-cs"/>
              </a:rPr>
              <a:t>			Le caractère invasif d’une espèce exotique dépend de sa région d’introduction.</a:t>
            </a:r>
          </a:p>
          <a:p>
            <a:pPr fontAlgn="auto">
              <a:spcBef>
                <a:spcPts val="0"/>
              </a:spcBef>
              <a:spcAft>
                <a:spcPts val="0"/>
              </a:spcAft>
              <a:defRPr/>
            </a:pPr>
            <a:r>
              <a:rPr lang="fr-FR" sz="1600" b="1" dirty="0">
                <a:solidFill>
                  <a:srgbClr val="FF0000"/>
                </a:solidFill>
                <a:latin typeface="+mn-lt"/>
                <a:cs typeface="+mn-cs"/>
              </a:rPr>
              <a:t>↓ Espèces invasives en Europe</a:t>
            </a:r>
          </a:p>
        </p:txBody>
      </p:sp>
      <p:graphicFrame>
        <p:nvGraphicFramePr>
          <p:cNvPr id="5" name="Group 34"/>
          <p:cNvGraphicFramePr>
            <a:graphicFrameLocks noGrp="1"/>
          </p:cNvGraphicFramePr>
          <p:nvPr/>
        </p:nvGraphicFramePr>
        <p:xfrm>
          <a:off x="107950" y="1628775"/>
          <a:ext cx="8785226" cy="5040312"/>
        </p:xfrm>
        <a:graphic>
          <a:graphicData uri="http://schemas.openxmlformats.org/drawingml/2006/table">
            <a:tbl>
              <a:tblPr>
                <a:tableStyleId>{5DA37D80-6434-44D0-A028-1B22A696006F}</a:tableStyleId>
              </a:tblPr>
              <a:tblGrid>
                <a:gridCol w="2196732"/>
                <a:gridCol w="2411912"/>
                <a:gridCol w="1979850"/>
                <a:gridCol w="2196732"/>
              </a:tblGrid>
              <a:tr h="1260078">
                <a:tc>
                  <a:txBody>
                    <a:bodyPr/>
                    <a:lstStyle/>
                    <a:p>
                      <a:pPr marL="0" marR="0" lvl="0" indent="0" algn="ctr" defTabSz="914400" rtl="0" eaLnBrk="0" fontAlgn="base" latinLnBrk="0" hangingPunct="0">
                        <a:lnSpc>
                          <a:spcPct val="100000"/>
                        </a:lnSpc>
                        <a:spcBef>
                          <a:spcPts val="0"/>
                        </a:spcBef>
                        <a:spcAft>
                          <a:spcPct val="0"/>
                        </a:spcAft>
                        <a:buClrTx/>
                        <a:buSzTx/>
                        <a:buFont typeface="Arial" charset="0"/>
                        <a:buNone/>
                        <a:tabLst/>
                      </a:pPr>
                      <a:r>
                        <a:rPr kumimoji="0" lang="fr-FR" sz="1200" b="0" i="0" u="none" strike="noStrike" cap="none" normalizeH="0" baseline="0" dirty="0" smtClean="0">
                          <a:ln>
                            <a:noFill/>
                          </a:ln>
                          <a:solidFill>
                            <a:srgbClr val="FF0000"/>
                          </a:solidFill>
                          <a:effectLst/>
                          <a:latin typeface="+mj-lt"/>
                        </a:rPr>
                        <a:t>Chenille processionnaire</a:t>
                      </a:r>
                    </a:p>
                  </a:txBody>
                  <a:tcPr marL="91443" marR="91443" marT="45718" marB="45718"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FF0000"/>
                          </a:solidFill>
                          <a:effectLst/>
                          <a:latin typeface="Calibri" pitchFamily="34" charset="0"/>
                        </a:rPr>
                        <a:t>Grenouille taureau (</a:t>
                      </a:r>
                      <a:r>
                        <a:rPr kumimoji="0" lang="fr-FR" sz="1200" b="0" i="1" u="none" strike="noStrike" cap="none" normalizeH="0" baseline="0" dirty="0" err="1" smtClean="0">
                          <a:ln>
                            <a:noFill/>
                          </a:ln>
                          <a:solidFill>
                            <a:srgbClr val="FF0000"/>
                          </a:solidFill>
                          <a:effectLst/>
                          <a:latin typeface="Calibri" pitchFamily="34" charset="0"/>
                        </a:rPr>
                        <a:t>Lithobates</a:t>
                      </a:r>
                      <a:r>
                        <a:rPr kumimoji="0" lang="fr-FR" sz="1200" b="0" i="1" u="none" strike="noStrike" cap="none" normalizeH="0" baseline="0" dirty="0" smtClean="0">
                          <a:ln>
                            <a:noFill/>
                          </a:ln>
                          <a:solidFill>
                            <a:srgbClr val="FF0000"/>
                          </a:solidFill>
                          <a:effectLst/>
                          <a:latin typeface="Calibri" pitchFamily="34" charset="0"/>
                        </a:rPr>
                        <a:t> </a:t>
                      </a:r>
                      <a:r>
                        <a:rPr kumimoji="0" lang="fr-FR" sz="1200" b="0" i="1" u="none" strike="noStrike" cap="none" normalizeH="0" baseline="0" dirty="0" err="1" smtClean="0">
                          <a:ln>
                            <a:noFill/>
                          </a:ln>
                          <a:solidFill>
                            <a:srgbClr val="FF0000"/>
                          </a:solidFill>
                          <a:effectLst/>
                          <a:latin typeface="Calibri" pitchFamily="34" charset="0"/>
                        </a:rPr>
                        <a:t>catesbeianus</a:t>
                      </a:r>
                      <a:r>
                        <a:rPr kumimoji="0" lang="fr-FR" sz="1200" b="0" i="1" u="none" strike="noStrike" cap="none" normalizeH="0" baseline="0" dirty="0" smtClean="0">
                          <a:ln>
                            <a:noFill/>
                          </a:ln>
                          <a:solidFill>
                            <a:srgbClr val="FF0000"/>
                          </a:solidFill>
                          <a:effectLst/>
                          <a:latin typeface="Calibri" pitchFamily="34" charset="0"/>
                        </a:rPr>
                        <a:t> </a:t>
                      </a:r>
                      <a:r>
                        <a:rPr kumimoji="0" lang="fr-FR" sz="1200" b="0" i="0" u="none" strike="noStrike" cap="none" normalizeH="0" baseline="0" dirty="0" smtClean="0">
                          <a:ln>
                            <a:noFill/>
                          </a:ln>
                          <a:solidFill>
                            <a:srgbClr val="FF0000"/>
                          </a:solidFill>
                          <a:effectLst/>
                          <a:latin typeface="Calibri" pitchFamily="34" charset="0"/>
                        </a:rPr>
                        <a:t>ou</a:t>
                      </a:r>
                      <a:r>
                        <a:rPr kumimoji="0" lang="fr-FR" sz="1200" b="0" i="1" u="none" strike="noStrike" cap="none" normalizeH="0" baseline="0" dirty="0" smtClean="0">
                          <a:ln>
                            <a:noFill/>
                          </a:ln>
                          <a:solidFill>
                            <a:srgbClr val="FF0000"/>
                          </a:solidFill>
                          <a:effectLst/>
                          <a:latin typeface="Calibri" pitchFamily="34" charset="0"/>
                        </a:rPr>
                        <a:t> </a:t>
                      </a:r>
                      <a:r>
                        <a:rPr kumimoji="0" lang="fr-FR" sz="1200" b="0" i="1" u="none" strike="noStrike" cap="none" normalizeH="0" baseline="0" dirty="0" err="1" smtClean="0">
                          <a:ln>
                            <a:noFill/>
                          </a:ln>
                          <a:solidFill>
                            <a:srgbClr val="FF0000"/>
                          </a:solidFill>
                          <a:effectLst/>
                          <a:latin typeface="Calibri" pitchFamily="34" charset="0"/>
                        </a:rPr>
                        <a:t>Rana</a:t>
                      </a:r>
                      <a:r>
                        <a:rPr kumimoji="0" lang="fr-FR" sz="1200" b="0" i="1" u="none" strike="noStrike" cap="none" normalizeH="0" baseline="0" dirty="0" smtClean="0">
                          <a:ln>
                            <a:noFill/>
                          </a:ln>
                          <a:solidFill>
                            <a:srgbClr val="FF0000"/>
                          </a:solidFill>
                          <a:effectLst/>
                          <a:latin typeface="Calibri" pitchFamily="34" charset="0"/>
                        </a:rPr>
                        <a:t> </a:t>
                      </a:r>
                      <a:r>
                        <a:rPr kumimoji="0" lang="fr-FR" sz="1200" b="0" i="1" u="none" strike="noStrike" cap="none" normalizeH="0" baseline="0" dirty="0" err="1" smtClean="0">
                          <a:ln>
                            <a:noFill/>
                          </a:ln>
                          <a:solidFill>
                            <a:srgbClr val="FF0000"/>
                          </a:solidFill>
                          <a:effectLst/>
                          <a:latin typeface="Calibri" pitchFamily="34" charset="0"/>
                        </a:rPr>
                        <a:t>catesbeiana</a:t>
                      </a:r>
                      <a:r>
                        <a:rPr kumimoji="0" lang="fr-FR" sz="1200" b="0" i="0" u="none" strike="noStrike" cap="none" normalizeH="0" baseline="0" dirty="0" smtClean="0">
                          <a:ln>
                            <a:noFill/>
                          </a:ln>
                          <a:solidFill>
                            <a:srgbClr val="FF0000"/>
                          </a:solidFill>
                          <a:effectLst/>
                          <a:latin typeface="Calibri" pitchFamily="34" charset="0"/>
                        </a:rPr>
                        <a:t>)</a:t>
                      </a:r>
                    </a:p>
                  </a:txBody>
                  <a:tcPr marL="91443" marR="91443" marT="45718" marB="45718"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FF0000"/>
                          </a:solidFill>
                          <a:effectLst/>
                          <a:latin typeface="Calibri" pitchFamily="34" charset="0"/>
                        </a:rPr>
                        <a:t>Tortue de Floride</a:t>
                      </a:r>
                    </a:p>
                  </a:txBody>
                  <a:tcPr marL="91443" marR="91443" marT="45718" marB="45718"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FF0000"/>
                          </a:solidFill>
                          <a:effectLst/>
                          <a:latin typeface="Calibri" pitchFamily="34" charset="0"/>
                        </a:rPr>
                        <a:t>Ecrevisse de Louisiane</a:t>
                      </a:r>
                    </a:p>
                  </a:txBody>
                  <a:tcPr marL="91443" marR="91443" marT="45718" marB="45718" horzOverflow="overflow"/>
                </a:tc>
              </a:tr>
              <a:tr h="126007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FF0000"/>
                          </a:solidFill>
                          <a:effectLst/>
                          <a:latin typeface="Calibri" pitchFamily="34" charset="0"/>
                        </a:rPr>
                        <a:t>Ailante (</a:t>
                      </a:r>
                      <a:r>
                        <a:rPr kumimoji="0" lang="fr-FR" sz="1200" b="0" i="1" u="none" strike="noStrike" cap="none" normalizeH="0" baseline="0" dirty="0" err="1" smtClean="0">
                          <a:ln>
                            <a:noFill/>
                          </a:ln>
                          <a:solidFill>
                            <a:srgbClr val="FF0000"/>
                          </a:solidFill>
                          <a:effectLst/>
                          <a:latin typeface="Calibri" pitchFamily="34" charset="0"/>
                        </a:rPr>
                        <a:t>Ailanthus</a:t>
                      </a:r>
                      <a:r>
                        <a:rPr kumimoji="0" lang="fr-FR" sz="1200" b="0" i="1" u="none" strike="noStrike" cap="none" normalizeH="0" baseline="0" dirty="0" smtClean="0">
                          <a:ln>
                            <a:noFill/>
                          </a:ln>
                          <a:solidFill>
                            <a:srgbClr val="FF0000"/>
                          </a:solidFill>
                          <a:effectLst/>
                          <a:latin typeface="Calibri" pitchFamily="34" charset="0"/>
                        </a:rPr>
                        <a:t> </a:t>
                      </a:r>
                      <a:r>
                        <a:rPr kumimoji="0" lang="fr-FR" sz="1200" b="0" i="1" u="none" strike="noStrike" cap="none" normalizeH="0" baseline="0" dirty="0" err="1" smtClean="0">
                          <a:ln>
                            <a:noFill/>
                          </a:ln>
                          <a:solidFill>
                            <a:srgbClr val="FF0000"/>
                          </a:solidFill>
                          <a:effectLst/>
                          <a:latin typeface="Calibri" pitchFamily="34" charset="0"/>
                        </a:rPr>
                        <a:t>altissima</a:t>
                      </a:r>
                      <a:r>
                        <a:rPr kumimoji="0" lang="fr-FR" sz="1200" b="0" i="0" u="none" strike="noStrike" cap="none" normalizeH="0" baseline="0" dirty="0" smtClean="0">
                          <a:ln>
                            <a:noFill/>
                          </a:ln>
                          <a:solidFill>
                            <a:srgbClr val="FF0000"/>
                          </a:solidFill>
                          <a:effectLst/>
                          <a:latin typeface="Calibri" pitchFamily="34" charset="0"/>
                        </a:rPr>
                        <a:t>)</a:t>
                      </a:r>
                    </a:p>
                  </a:txBody>
                  <a:tcPr marL="91443" marR="91443" marT="45718" marB="45718"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FF0000"/>
                          </a:solidFill>
                          <a:effectLst/>
                          <a:latin typeface="Calibri" pitchFamily="34" charset="0"/>
                        </a:rPr>
                        <a:t>Renouée du Japon</a:t>
                      </a:r>
                    </a:p>
                  </a:txBody>
                  <a:tcPr marL="91443" marR="91443" marT="45718" marB="45718"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FF0000"/>
                          </a:solidFill>
                          <a:effectLst/>
                          <a:latin typeface="Calibri" pitchFamily="34" charset="0"/>
                        </a:rPr>
                        <a:t>Berce du Caucase</a:t>
                      </a:r>
                    </a:p>
                  </a:txBody>
                  <a:tcPr marL="91443" marR="91443" marT="45718" marB="45718"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fr-FR" sz="1200" b="0" i="0" u="none" strike="noStrike" cap="none" normalizeH="0" baseline="0" dirty="0" smtClean="0">
                          <a:ln>
                            <a:noFill/>
                          </a:ln>
                          <a:solidFill>
                            <a:srgbClr val="FF0000"/>
                          </a:solidFill>
                          <a:effectLst/>
                          <a:latin typeface="Calibri" pitchFamily="34" charset="0"/>
                        </a:rPr>
                        <a:t>Buddleia  du père David (</a:t>
                      </a:r>
                      <a:r>
                        <a:rPr kumimoji="0" lang="fr-FR" sz="1200" b="0" i="1" u="none" strike="noStrike" cap="none" normalizeH="0" baseline="0" dirty="0" smtClean="0">
                          <a:ln>
                            <a:noFill/>
                          </a:ln>
                          <a:solidFill>
                            <a:srgbClr val="FF0000"/>
                          </a:solidFill>
                          <a:effectLst/>
                          <a:latin typeface="Calibri" pitchFamily="34" charset="0"/>
                        </a:rPr>
                        <a:t>Buddleia </a:t>
                      </a:r>
                      <a:r>
                        <a:rPr kumimoji="0" lang="fr-FR" sz="1200" b="0" i="1" u="none" strike="noStrike" cap="none" normalizeH="0" baseline="0" dirty="0" err="1" smtClean="0">
                          <a:ln>
                            <a:noFill/>
                          </a:ln>
                          <a:solidFill>
                            <a:srgbClr val="FF0000"/>
                          </a:solidFill>
                          <a:effectLst/>
                          <a:latin typeface="Calibri" pitchFamily="34" charset="0"/>
                        </a:rPr>
                        <a:t>davidii</a:t>
                      </a:r>
                      <a:r>
                        <a:rPr kumimoji="0" lang="fr-FR" sz="1200" b="0" i="0" u="none" strike="noStrike" cap="none" normalizeH="0" baseline="0" dirty="0" smtClean="0">
                          <a:ln>
                            <a:noFill/>
                          </a:ln>
                          <a:solidFill>
                            <a:srgbClr val="FF0000"/>
                          </a:solidFill>
                          <a:effectLst/>
                          <a:latin typeface="Calibri" pitchFamily="34" charset="0"/>
                        </a:rPr>
                        <a:t>)</a:t>
                      </a:r>
                    </a:p>
                  </a:txBody>
                  <a:tcPr marL="91443" marR="91443" marT="45718" marB="45718" horzOverflow="overflow"/>
                </a:tc>
              </a:tr>
              <a:tr h="1260078">
                <a:tc>
                  <a:txBody>
                    <a:bodyPr/>
                    <a:lstStyle/>
                    <a:p>
                      <a:pPr algn="ctr"/>
                      <a:r>
                        <a:rPr lang="fr-FR" sz="1200" dirty="0" err="1" smtClean="0">
                          <a:solidFill>
                            <a:srgbClr val="FF0000"/>
                          </a:solidFill>
                        </a:rPr>
                        <a:t>Jussie</a:t>
                      </a:r>
                      <a:r>
                        <a:rPr lang="fr-FR" sz="1200" dirty="0" smtClean="0">
                          <a:solidFill>
                            <a:srgbClr val="FF0000"/>
                          </a:solidFill>
                        </a:rPr>
                        <a:t> rampante</a:t>
                      </a:r>
                      <a:endParaRPr lang="fr-FR" sz="1200" dirty="0">
                        <a:solidFill>
                          <a:srgbClr val="FF0000"/>
                        </a:solidFill>
                      </a:endParaRPr>
                    </a:p>
                  </a:txBody>
                  <a:tcPr marL="91443" marR="91443" marT="45718" marB="45718" horzOverflow="overflow"/>
                </a:tc>
                <a:tc>
                  <a:txBody>
                    <a:bodyPr/>
                    <a:lstStyle/>
                    <a:p>
                      <a:pPr algn="ctr"/>
                      <a:r>
                        <a:rPr lang="fr-FR" sz="1200" dirty="0" err="1" smtClean="0">
                          <a:solidFill>
                            <a:srgbClr val="FF0000"/>
                          </a:solidFill>
                        </a:rPr>
                        <a:t>Azolle</a:t>
                      </a:r>
                      <a:r>
                        <a:rPr lang="fr-FR" sz="1200" dirty="0" smtClean="0">
                          <a:solidFill>
                            <a:srgbClr val="FF0000"/>
                          </a:solidFill>
                        </a:rPr>
                        <a:t> fausse fougère</a:t>
                      </a:r>
                      <a:endParaRPr lang="fr-FR" sz="1200" dirty="0">
                        <a:solidFill>
                          <a:srgbClr val="FF0000"/>
                        </a:solidFill>
                      </a:endParaRPr>
                    </a:p>
                  </a:txBody>
                  <a:tcPr marL="91443" marR="91443" marT="45718" marB="45718" horzOverflow="overflow"/>
                </a:tc>
                <a:tc>
                  <a:txBody>
                    <a:bodyPr/>
                    <a:lstStyle/>
                    <a:p>
                      <a:pPr algn="ctr"/>
                      <a:r>
                        <a:rPr lang="fr-FR" sz="1200" dirty="0" smtClean="0">
                          <a:solidFill>
                            <a:srgbClr val="FF0000"/>
                          </a:solidFill>
                        </a:rPr>
                        <a:t>Robinier faux acacia</a:t>
                      </a:r>
                      <a:endParaRPr lang="fr-FR" sz="1200" dirty="0">
                        <a:solidFill>
                          <a:srgbClr val="FF0000"/>
                        </a:solidFill>
                      </a:endParaRPr>
                    </a:p>
                  </a:txBody>
                  <a:tcPr marL="91443" marR="91443" marT="45718" marB="45718" horzOverflow="overflow"/>
                </a:tc>
                <a:tc>
                  <a:txBody>
                    <a:bodyPr/>
                    <a:lstStyle/>
                    <a:p>
                      <a:pPr algn="ctr"/>
                      <a:r>
                        <a:rPr lang="fr-FR" sz="1200" dirty="0" smtClean="0">
                          <a:solidFill>
                            <a:srgbClr val="FF0000"/>
                          </a:solidFill>
                        </a:rPr>
                        <a:t>Ambroisie à feuilles d'armoise </a:t>
                      </a:r>
                      <a:endParaRPr lang="fr-FR" sz="1200" dirty="0">
                        <a:solidFill>
                          <a:srgbClr val="FF0000"/>
                        </a:solidFill>
                      </a:endParaRPr>
                    </a:p>
                  </a:txBody>
                  <a:tcPr marL="91443" marR="91443" marT="45718" marB="45718" horzOverflow="overflow"/>
                </a:tc>
              </a:tr>
              <a:tr h="12600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normalizeH="0" baseline="0" dirty="0" smtClean="0">
                          <a:ln>
                            <a:noFill/>
                          </a:ln>
                          <a:solidFill>
                            <a:srgbClr val="FF0000"/>
                          </a:solidFill>
                          <a:effectLst/>
                          <a:latin typeface="+mn-lt"/>
                          <a:ea typeface="+mn-ea"/>
                          <a:cs typeface="+mn-cs"/>
                        </a:rPr>
                        <a:t>Crabe royal (mers arctiques)</a:t>
                      </a:r>
                    </a:p>
                    <a:p>
                      <a:pPr algn="ctr"/>
                      <a:endParaRPr lang="fr-FR" sz="1200" dirty="0">
                        <a:solidFill>
                          <a:srgbClr val="FF0000"/>
                        </a:solidFill>
                      </a:endParaRPr>
                    </a:p>
                  </a:txBody>
                  <a:tcPr marL="91443" marR="91443" marT="45718" marB="45718" horzOverflow="overflow"/>
                </a:tc>
                <a:tc>
                  <a:txBody>
                    <a:bodyPr/>
                    <a:lstStyle/>
                    <a:p>
                      <a:pPr algn="ctr"/>
                      <a:r>
                        <a:rPr lang="fr-FR" sz="1200" dirty="0" smtClean="0">
                          <a:solidFill>
                            <a:srgbClr val="FF0000"/>
                          </a:solidFill>
                        </a:rPr>
                        <a:t>Raisin</a:t>
                      </a:r>
                      <a:r>
                        <a:rPr lang="fr-FR" sz="1200" baseline="0" dirty="0" smtClean="0">
                          <a:solidFill>
                            <a:srgbClr val="FF0000"/>
                          </a:solidFill>
                        </a:rPr>
                        <a:t> d’Amérique</a:t>
                      </a:r>
                      <a:endParaRPr lang="fr-FR" sz="1200" dirty="0">
                        <a:solidFill>
                          <a:srgbClr val="FF0000"/>
                        </a:solidFill>
                      </a:endParaRPr>
                    </a:p>
                  </a:txBody>
                  <a:tcPr marL="91443" marR="91443" marT="45718" marB="45718" horzOverflow="overflow"/>
                </a:tc>
                <a:tc>
                  <a:txBody>
                    <a:bodyPr/>
                    <a:lstStyle/>
                    <a:p>
                      <a:pPr algn="ctr"/>
                      <a:r>
                        <a:rPr lang="fr-FR" sz="1200" dirty="0" smtClean="0">
                          <a:solidFill>
                            <a:srgbClr val="FF0000"/>
                          </a:solidFill>
                        </a:rPr>
                        <a:t>Frelon asiatique</a:t>
                      </a:r>
                      <a:endParaRPr lang="fr-FR" sz="1200" dirty="0">
                        <a:solidFill>
                          <a:srgbClr val="FF0000"/>
                        </a:solidFill>
                      </a:endParaRPr>
                    </a:p>
                  </a:txBody>
                  <a:tcPr marL="91443" marR="91443" marT="45718" marB="45718" horzOverflow="overflow"/>
                </a:tc>
                <a:tc>
                  <a:txBody>
                    <a:bodyPr/>
                    <a:lstStyle/>
                    <a:p>
                      <a:pPr algn="ctr"/>
                      <a:r>
                        <a:rPr lang="fr-FR" sz="1200" dirty="0" smtClean="0">
                          <a:solidFill>
                            <a:srgbClr val="FF0000"/>
                          </a:solidFill>
                        </a:rPr>
                        <a:t>Impatiente glanduleuse </a:t>
                      </a:r>
                      <a:endParaRPr lang="fr-FR" sz="1200" dirty="0">
                        <a:solidFill>
                          <a:srgbClr val="FF0000"/>
                        </a:solidFill>
                      </a:endParaRPr>
                    </a:p>
                  </a:txBody>
                  <a:tcPr marL="91443" marR="91443" marT="45718" marB="45718" horzOverflow="overflow"/>
                </a:tc>
              </a:tr>
            </a:tbl>
          </a:graphicData>
        </a:graphic>
      </p:graphicFrame>
      <p:pic>
        <p:nvPicPr>
          <p:cNvPr id="74784" name="Image 5" descr="chenille processionnaire.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288" y="1916113"/>
            <a:ext cx="1666875"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85" name="Image 6" descr="grenouille taureau.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16238" y="2060575"/>
            <a:ext cx="1223962"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86" name="Image 7" descr="Tortue_de_Floride.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363" y="1844675"/>
            <a:ext cx="1368425"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87" name="Image 8" descr="ecrevisse americaine.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9925" y="1844675"/>
            <a:ext cx="1512888" cy="998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88" name="Image 9" descr="ailante.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8313" y="3141663"/>
            <a:ext cx="1328737" cy="99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89" name="Image 10" descr="renouée du japon.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43213" y="3141663"/>
            <a:ext cx="1524000"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90" name="Image 11" descr="berce du caucase.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932363" y="3141663"/>
            <a:ext cx="1584325" cy="985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91" name="Image 12" descr="buddleia davidii.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35825" y="3284538"/>
            <a:ext cx="109061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92" name="Image 13" descr="jussie.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9750" y="4365625"/>
            <a:ext cx="1304925"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93" name="Image 14" descr="azolla.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71775" y="4365625"/>
            <a:ext cx="134620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94" name="Image 15" descr="crabe_royal.jp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07950" y="5661025"/>
            <a:ext cx="2124075"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95" name="Image 17" descr="robinier.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003800" y="4365625"/>
            <a:ext cx="1377950" cy="103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96" name="Image 18" descr="Ambrosia artemisiifolia.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380288" y="4437063"/>
            <a:ext cx="798512" cy="92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97" name="Image 20" descr="Impatiente glanduleuse2.jp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64388" y="5635625"/>
            <a:ext cx="1223962"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98" name="Image 22" descr="Raisin d-Amérique3.jpg"/>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771775" y="5661025"/>
            <a:ext cx="143986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4799" name="Image 24" descr="Frelon asiatique2.jp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4932363" y="5661025"/>
            <a:ext cx="1625600" cy="93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9D7237FD-D8A2-45E6-A86D-0274E03ED158}" type="slidenum">
              <a:rPr lang="fr-FR"/>
              <a:pPr>
                <a:defRPr/>
              </a:pPr>
              <a:t>102</a:t>
            </a:fld>
            <a:endParaRPr lang="fr-FR" dirty="0"/>
          </a:p>
        </p:txBody>
      </p:sp>
      <p:sp>
        <p:nvSpPr>
          <p:cNvPr id="75779"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4" name="Rectangle 3"/>
          <p:cNvSpPr/>
          <p:nvPr/>
        </p:nvSpPr>
        <p:spPr>
          <a:xfrm>
            <a:off x="180975" y="765175"/>
            <a:ext cx="8736013" cy="862013"/>
          </a:xfrm>
          <a:prstGeom prst="rect">
            <a:avLst/>
          </a:prstGeom>
        </p:spPr>
        <p:txBody>
          <a:bodyPr>
            <a:spAutoFit/>
          </a:bodyPr>
          <a:lstStyle/>
          <a:p>
            <a:pPr fontAlgn="auto">
              <a:spcBef>
                <a:spcPts val="0"/>
              </a:spcBef>
              <a:spcAft>
                <a:spcPts val="0"/>
              </a:spcAft>
              <a:defRPr/>
            </a:pPr>
            <a:r>
              <a:rPr lang="fr-FR" b="1" u="sng" dirty="0" smtClean="0">
                <a:solidFill>
                  <a:srgbClr val="008000"/>
                </a:solidFill>
                <a:latin typeface="+mn-lt"/>
                <a:cs typeface="+mn-cs"/>
              </a:rPr>
              <a:t>10. </a:t>
            </a:r>
            <a:r>
              <a:rPr lang="fr-FR" b="1" u="sng" dirty="0">
                <a:solidFill>
                  <a:srgbClr val="008000"/>
                </a:solidFill>
                <a:latin typeface="+mn-lt"/>
                <a:cs typeface="+mn-cs"/>
              </a:rPr>
              <a:t>Annexe : Liste d’espèces invasives réduisant la biodiversité</a:t>
            </a:r>
          </a:p>
          <a:p>
            <a:pPr marL="285750" indent="-285750" fontAlgn="auto">
              <a:spcBef>
                <a:spcPts val="0"/>
              </a:spcBef>
              <a:spcAft>
                <a:spcPts val="0"/>
              </a:spcAft>
              <a:defRPr/>
            </a:pPr>
            <a:endParaRPr lang="fr-FR" sz="1600" dirty="0">
              <a:solidFill>
                <a:srgbClr val="008000"/>
              </a:solidFill>
              <a:latin typeface="+mn-lt"/>
              <a:cs typeface="+mn-cs"/>
            </a:endParaRPr>
          </a:p>
          <a:p>
            <a:pPr fontAlgn="auto">
              <a:spcBef>
                <a:spcPts val="0"/>
              </a:spcBef>
              <a:spcAft>
                <a:spcPts val="0"/>
              </a:spcAft>
              <a:defRPr/>
            </a:pPr>
            <a:r>
              <a:rPr lang="fr-FR" sz="1600" dirty="0">
                <a:solidFill>
                  <a:srgbClr val="FF0000"/>
                </a:solidFill>
                <a:latin typeface="+mn-lt"/>
                <a:cs typeface="+mn-cs"/>
              </a:rPr>
              <a:t>Espèces invasives dans le monde</a:t>
            </a:r>
          </a:p>
        </p:txBody>
      </p:sp>
      <p:graphicFrame>
        <p:nvGraphicFramePr>
          <p:cNvPr id="5" name="Group 34"/>
          <p:cNvGraphicFramePr>
            <a:graphicFrameLocks noGrp="1"/>
          </p:cNvGraphicFramePr>
          <p:nvPr/>
        </p:nvGraphicFramePr>
        <p:xfrm>
          <a:off x="107950" y="1628775"/>
          <a:ext cx="8785226" cy="5040312"/>
        </p:xfrm>
        <a:graphic>
          <a:graphicData uri="http://schemas.openxmlformats.org/drawingml/2006/table">
            <a:tbl>
              <a:tblPr>
                <a:tableStyleId>{5DA37D80-6434-44D0-A028-1B22A696006F}</a:tableStyleId>
              </a:tblPr>
              <a:tblGrid>
                <a:gridCol w="2196732"/>
                <a:gridCol w="2196731"/>
                <a:gridCol w="2195031"/>
                <a:gridCol w="2196732"/>
              </a:tblGrid>
              <a:tr h="1260078">
                <a:tc>
                  <a:txBody>
                    <a:bodyPr/>
                    <a:lstStyle/>
                    <a:p>
                      <a:pPr marL="0" marR="0" lvl="0" indent="0" algn="l" defTabSz="914400" rtl="0" eaLnBrk="0" fontAlgn="base" latinLnBrk="0" hangingPunct="0">
                        <a:lnSpc>
                          <a:spcPct val="100000"/>
                        </a:lnSpc>
                        <a:spcBef>
                          <a:spcPts val="0"/>
                        </a:spcBef>
                        <a:spcAft>
                          <a:spcPct val="0"/>
                        </a:spcAft>
                        <a:buClrTx/>
                        <a:buSzTx/>
                        <a:buFont typeface="Arial" charset="0"/>
                        <a:buNone/>
                        <a:tabLst/>
                      </a:pPr>
                      <a:r>
                        <a:rPr kumimoji="0" lang="fr-FR" sz="1200" b="0" i="0" u="none" strike="noStrike" cap="none" normalizeH="0" baseline="0" dirty="0" smtClean="0">
                          <a:ln>
                            <a:noFill/>
                          </a:ln>
                          <a:solidFill>
                            <a:srgbClr val="FF0000"/>
                          </a:solidFill>
                          <a:effectLst/>
                          <a:latin typeface="+mj-lt"/>
                        </a:rPr>
                        <a:t>Fourmi de feu</a:t>
                      </a:r>
                    </a:p>
                  </a:txBody>
                  <a:tcPr marL="91443" marR="91443" marT="45718" marB="45718"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FF0000"/>
                          </a:solidFill>
                          <a:effectLst/>
                          <a:latin typeface="Calibri" pitchFamily="34" charset="0"/>
                        </a:rPr>
                        <a:t>Poisson lion</a:t>
                      </a:r>
                    </a:p>
                  </a:txBody>
                  <a:tcPr marL="91443" marR="91443" marT="45718" marB="45718"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FF0000"/>
                          </a:solidFill>
                          <a:effectLst/>
                          <a:latin typeface="Calibri" pitchFamily="34" charset="0"/>
                        </a:rPr>
                        <a:t>Jacinthe d’eau</a:t>
                      </a:r>
                    </a:p>
                  </a:txBody>
                  <a:tcPr marL="91443" marR="91443" marT="45718" marB="45718"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kumimoji="0" lang="fr-FR" sz="1200" b="0" i="0" u="none" strike="noStrike" cap="none" normalizeH="0" baseline="0" dirty="0" smtClean="0">
                          <a:ln>
                            <a:noFill/>
                          </a:ln>
                          <a:solidFill>
                            <a:srgbClr val="FF0000"/>
                          </a:solidFill>
                          <a:effectLst/>
                          <a:latin typeface="Calibri" pitchFamily="34" charset="0"/>
                        </a:rPr>
                        <a:t>Jacinthe d’eau</a:t>
                      </a:r>
                    </a:p>
                    <a:p>
                      <a:pPr marL="0" marR="0" lvl="0" indent="0" algn="ctr" defTabSz="914400" rtl="0" eaLnBrk="0" fontAlgn="base" latinLnBrk="0" hangingPunct="0">
                        <a:lnSpc>
                          <a:spcPct val="100000"/>
                        </a:lnSpc>
                        <a:spcBef>
                          <a:spcPct val="20000"/>
                        </a:spcBef>
                        <a:spcAft>
                          <a:spcPct val="0"/>
                        </a:spcAft>
                        <a:buClrTx/>
                        <a:buSzTx/>
                        <a:buFont typeface="Arial" charset="0"/>
                        <a:buNone/>
                        <a:tabLst/>
                      </a:pPr>
                      <a:endParaRPr kumimoji="0" lang="fr-FR" sz="1200" b="0" i="0" u="none" strike="noStrike" cap="none" normalizeH="0" baseline="0" dirty="0" smtClean="0">
                        <a:ln>
                          <a:noFill/>
                        </a:ln>
                        <a:solidFill>
                          <a:srgbClr val="FF0000"/>
                        </a:solidFill>
                        <a:effectLst/>
                        <a:latin typeface="Calibri" pitchFamily="34" charset="0"/>
                      </a:endParaRPr>
                    </a:p>
                  </a:txBody>
                  <a:tcPr marL="91443" marR="91443" marT="45718" marB="45718" horzOverflow="overflow"/>
                </a:tc>
              </a:tr>
              <a:tr h="1260078">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FF0000"/>
                          </a:solidFill>
                          <a:effectLst/>
                          <a:latin typeface="Calibri" pitchFamily="34" charset="0"/>
                        </a:rPr>
                        <a:t>Niaouli</a:t>
                      </a:r>
                    </a:p>
                  </a:txBody>
                  <a:tcPr marL="91443" marR="91443" marT="45718" marB="45718"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1" u="none" strike="noStrike" cap="none" normalizeH="0" baseline="0" dirty="0" err="1" smtClean="0">
                          <a:ln>
                            <a:noFill/>
                          </a:ln>
                          <a:solidFill>
                            <a:srgbClr val="FF0000"/>
                          </a:solidFill>
                          <a:effectLst/>
                          <a:latin typeface="Calibri" pitchFamily="34" charset="0"/>
                        </a:rPr>
                        <a:t>Grevillea</a:t>
                      </a:r>
                      <a:r>
                        <a:rPr kumimoji="0" lang="fr-FR" sz="1200" b="0" i="1" u="none" strike="noStrike" cap="none" normalizeH="0" baseline="0" dirty="0" smtClean="0">
                          <a:ln>
                            <a:noFill/>
                          </a:ln>
                          <a:solidFill>
                            <a:srgbClr val="FF0000"/>
                          </a:solidFill>
                          <a:effectLst/>
                          <a:latin typeface="Calibri" pitchFamily="34" charset="0"/>
                        </a:rPr>
                        <a:t> </a:t>
                      </a:r>
                      <a:r>
                        <a:rPr kumimoji="0" lang="fr-FR" sz="1200" b="0" i="1" u="none" strike="noStrike" cap="none" normalizeH="0" baseline="0" dirty="0" err="1" smtClean="0">
                          <a:ln>
                            <a:noFill/>
                          </a:ln>
                          <a:solidFill>
                            <a:srgbClr val="FF0000"/>
                          </a:solidFill>
                          <a:effectLst/>
                          <a:latin typeface="Calibri" pitchFamily="34" charset="0"/>
                        </a:rPr>
                        <a:t>banksii</a:t>
                      </a:r>
                      <a:endParaRPr kumimoji="0" lang="fr-FR" sz="1200" b="0" i="1" u="none" strike="noStrike" cap="none" normalizeH="0" baseline="0" dirty="0" smtClean="0">
                        <a:ln>
                          <a:noFill/>
                        </a:ln>
                        <a:solidFill>
                          <a:srgbClr val="FF0000"/>
                        </a:solidFill>
                        <a:effectLst/>
                        <a:latin typeface="Calibri" pitchFamily="34" charset="0"/>
                      </a:endParaRPr>
                    </a:p>
                  </a:txBody>
                  <a:tcPr marL="91443" marR="91443" marT="45718" marB="45718"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pPr>
                      <a:r>
                        <a:rPr kumimoji="0" lang="fr-FR" sz="1200" b="0" i="0" u="none" strike="noStrike" cap="none" normalizeH="0" baseline="0" dirty="0" smtClean="0">
                          <a:ln>
                            <a:noFill/>
                          </a:ln>
                          <a:solidFill>
                            <a:srgbClr val="FF0000"/>
                          </a:solidFill>
                          <a:effectLst/>
                          <a:latin typeface="Calibri" pitchFamily="34" charset="0"/>
                        </a:rPr>
                        <a:t>Coccinelle asiatique</a:t>
                      </a:r>
                    </a:p>
                  </a:txBody>
                  <a:tcPr marL="91443" marR="91443" marT="45718" marB="45718" horzOverflow="overflow"/>
                </a:tc>
                <a:tc>
                  <a:txBody>
                    <a:bodyPr/>
                    <a:lstStyle/>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r>
                        <a:rPr lang="fr-FR" sz="1200" i="1" dirty="0" err="1" smtClean="0">
                          <a:solidFill>
                            <a:srgbClr val="FF0000"/>
                          </a:solidFill>
                        </a:rPr>
                        <a:t>Centaurea</a:t>
                      </a:r>
                      <a:r>
                        <a:rPr lang="fr-FR" sz="1200" i="1" dirty="0" smtClean="0">
                          <a:solidFill>
                            <a:srgbClr val="FF0000"/>
                          </a:solidFill>
                        </a:rPr>
                        <a:t> </a:t>
                      </a:r>
                      <a:r>
                        <a:rPr lang="fr-FR" sz="1200" i="1" dirty="0" err="1" smtClean="0">
                          <a:solidFill>
                            <a:srgbClr val="FF0000"/>
                          </a:solidFill>
                        </a:rPr>
                        <a:t>maculosa</a:t>
                      </a:r>
                      <a:endParaRPr lang="fr-FR" sz="1200" i="1" dirty="0" smtClean="0">
                        <a:solidFill>
                          <a:srgbClr val="FF0000"/>
                        </a:solidFill>
                      </a:endParaRPr>
                    </a:p>
                    <a:p>
                      <a:pPr marL="0" marR="0" lvl="0" indent="0" algn="ctr" defTabSz="914400" rtl="0" eaLnBrk="0" fontAlgn="base" latinLnBrk="0" hangingPunct="0">
                        <a:lnSpc>
                          <a:spcPct val="100000"/>
                        </a:lnSpc>
                        <a:spcBef>
                          <a:spcPct val="20000"/>
                        </a:spcBef>
                        <a:spcAft>
                          <a:spcPct val="0"/>
                        </a:spcAft>
                        <a:buClrTx/>
                        <a:buSzTx/>
                        <a:buFont typeface="Arial" charset="0"/>
                        <a:buNone/>
                        <a:tabLst/>
                        <a:defRPr/>
                      </a:pPr>
                      <a:endParaRPr kumimoji="0" lang="fr-FR" sz="1200" b="0" i="0" u="none" strike="noStrike" cap="none" normalizeH="0" baseline="0" dirty="0" smtClean="0">
                        <a:ln>
                          <a:noFill/>
                        </a:ln>
                        <a:solidFill>
                          <a:srgbClr val="FF0000"/>
                        </a:solidFill>
                        <a:effectLst/>
                        <a:latin typeface="Calibri" pitchFamily="34" charset="0"/>
                      </a:endParaRPr>
                    </a:p>
                  </a:txBody>
                  <a:tcPr marL="91443" marR="91443" marT="45718" marB="45718" horzOverflow="overflow"/>
                </a:tc>
              </a:tr>
              <a:tr h="1260078">
                <a:tc>
                  <a:txBody>
                    <a:bodyPr/>
                    <a:lstStyle/>
                    <a:p>
                      <a:pPr algn="ctr"/>
                      <a:r>
                        <a:rPr lang="fr-FR" sz="1200" dirty="0" smtClean="0">
                          <a:solidFill>
                            <a:srgbClr val="FF0000"/>
                          </a:solidFill>
                        </a:rPr>
                        <a:t>Crapaud buffle</a:t>
                      </a:r>
                    </a:p>
                    <a:p>
                      <a:pPr algn="ctr"/>
                      <a:r>
                        <a:rPr lang="fr-FR" sz="1000" i="1" dirty="0" smtClean="0">
                          <a:solidFill>
                            <a:srgbClr val="FF0000"/>
                          </a:solidFill>
                        </a:rPr>
                        <a:t>(</a:t>
                      </a:r>
                      <a:r>
                        <a:rPr lang="fr-FR" sz="1000" i="1" dirty="0" err="1" smtClean="0">
                          <a:solidFill>
                            <a:srgbClr val="FF0000"/>
                          </a:solidFill>
                        </a:rPr>
                        <a:t>Rhinella</a:t>
                      </a:r>
                      <a:r>
                        <a:rPr lang="fr-FR" sz="1000" i="1" dirty="0" smtClean="0">
                          <a:solidFill>
                            <a:srgbClr val="FF0000"/>
                          </a:solidFill>
                        </a:rPr>
                        <a:t> marina </a:t>
                      </a:r>
                      <a:r>
                        <a:rPr lang="fr-FR" sz="1000" i="0" dirty="0" smtClean="0">
                          <a:solidFill>
                            <a:srgbClr val="FF0000"/>
                          </a:solidFill>
                        </a:rPr>
                        <a:t>ou</a:t>
                      </a:r>
                      <a:r>
                        <a:rPr lang="fr-FR" sz="1000" i="1" dirty="0" smtClean="0">
                          <a:solidFill>
                            <a:srgbClr val="FF0000"/>
                          </a:solidFill>
                        </a:rPr>
                        <a:t> Bufo </a:t>
                      </a:r>
                      <a:r>
                        <a:rPr lang="fr-FR" sz="1000" i="1" dirty="0" err="1" smtClean="0">
                          <a:solidFill>
                            <a:srgbClr val="FF0000"/>
                          </a:solidFill>
                        </a:rPr>
                        <a:t>marinus</a:t>
                      </a:r>
                      <a:r>
                        <a:rPr lang="fr-FR" sz="1000" i="1" dirty="0" smtClean="0">
                          <a:solidFill>
                            <a:srgbClr val="FF0000"/>
                          </a:solidFill>
                        </a:rPr>
                        <a:t>)</a:t>
                      </a:r>
                    </a:p>
                    <a:p>
                      <a:pPr algn="ctr"/>
                      <a:endParaRPr lang="fr-FR" sz="1200" dirty="0">
                        <a:solidFill>
                          <a:srgbClr val="FF0000"/>
                        </a:solidFill>
                      </a:endParaRPr>
                    </a:p>
                  </a:txBody>
                  <a:tcPr marL="91443" marR="91443" marT="45718" marB="45718" horzOverflow="overflow"/>
                </a:tc>
                <a:tc>
                  <a:txBody>
                    <a:bodyPr/>
                    <a:lstStyle/>
                    <a:p>
                      <a:pPr algn="ctr"/>
                      <a:r>
                        <a:rPr lang="fr-FR" sz="1200" dirty="0" smtClean="0">
                          <a:solidFill>
                            <a:srgbClr val="FF0000"/>
                          </a:solidFill>
                        </a:rPr>
                        <a:t>Python birman géant</a:t>
                      </a:r>
                      <a:endParaRPr lang="fr-FR" sz="1200" dirty="0">
                        <a:solidFill>
                          <a:srgbClr val="FF0000"/>
                        </a:solidFill>
                      </a:endParaRPr>
                    </a:p>
                  </a:txBody>
                  <a:tcPr marL="91443" marR="91443" marT="45718" marB="45718" horzOverflow="overflow"/>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rgbClr val="FF0000"/>
                          </a:solidFill>
                        </a:rPr>
                        <a:t>Python de </a:t>
                      </a:r>
                      <a:r>
                        <a:rPr lang="fr-FR" sz="1200" dirty="0" err="1" smtClean="0">
                          <a:solidFill>
                            <a:srgbClr val="FF0000"/>
                          </a:solidFill>
                        </a:rPr>
                        <a:t>Seba</a:t>
                      </a:r>
                      <a:endParaRPr lang="fr-FR" sz="1200" dirty="0" smtClean="0">
                        <a:solidFill>
                          <a:srgbClr val="FF0000"/>
                        </a:solidFill>
                      </a:endParaRPr>
                    </a:p>
                    <a:p>
                      <a:pPr algn="ctr"/>
                      <a:endParaRPr lang="fr-FR" sz="1200" dirty="0">
                        <a:solidFill>
                          <a:srgbClr val="FF0000"/>
                        </a:solidFill>
                      </a:endParaRPr>
                    </a:p>
                  </a:txBody>
                  <a:tcPr marL="91443" marR="91443" marT="45718" marB="45718" horzOverflow="overflow"/>
                </a:tc>
                <a:tc>
                  <a:txBody>
                    <a:bodyPr/>
                    <a:lstStyle/>
                    <a:p>
                      <a:pPr algn="ctr"/>
                      <a:r>
                        <a:rPr lang="fr-FR" sz="1200" i="1" dirty="0" smtClean="0">
                          <a:solidFill>
                            <a:srgbClr val="FF0000"/>
                          </a:solidFill>
                        </a:rPr>
                        <a:t>Acanthaster </a:t>
                      </a:r>
                      <a:r>
                        <a:rPr lang="fr-FR" sz="1200" i="1" dirty="0" err="1" smtClean="0">
                          <a:solidFill>
                            <a:srgbClr val="FF0000"/>
                          </a:solidFill>
                        </a:rPr>
                        <a:t>planci</a:t>
                      </a:r>
                      <a:r>
                        <a:rPr lang="fr-FR" sz="1200" i="1" dirty="0" smtClean="0">
                          <a:solidFill>
                            <a:srgbClr val="FF0000"/>
                          </a:solidFill>
                        </a:rPr>
                        <a:t> </a:t>
                      </a:r>
                      <a:endParaRPr lang="fr-FR" sz="1200" dirty="0">
                        <a:solidFill>
                          <a:srgbClr val="FF0000"/>
                        </a:solidFill>
                      </a:endParaRPr>
                    </a:p>
                  </a:txBody>
                  <a:tcPr marL="91443" marR="91443" marT="45718" marB="45718" horzOverflow="overflow"/>
                </a:tc>
              </a:tr>
              <a:tr h="1260078">
                <a:tc>
                  <a:txBody>
                    <a:bodyPr/>
                    <a:lstStyle/>
                    <a:p>
                      <a:pPr algn="ctr"/>
                      <a:r>
                        <a:rPr lang="fr-FR" sz="1200" i="1" dirty="0" err="1" smtClean="0">
                          <a:solidFill>
                            <a:srgbClr val="FF0000"/>
                          </a:solidFill>
                        </a:rPr>
                        <a:t>Boiga</a:t>
                      </a:r>
                      <a:r>
                        <a:rPr lang="fr-FR" sz="1200" i="1" dirty="0" smtClean="0">
                          <a:solidFill>
                            <a:srgbClr val="FF0000"/>
                          </a:solidFill>
                        </a:rPr>
                        <a:t> </a:t>
                      </a:r>
                      <a:r>
                        <a:rPr lang="fr-FR" sz="1200" i="1" dirty="0" err="1" smtClean="0">
                          <a:solidFill>
                            <a:srgbClr val="FF0000"/>
                          </a:solidFill>
                        </a:rPr>
                        <a:t>irregularis</a:t>
                      </a:r>
                      <a:endParaRPr lang="fr-FR" sz="1200" i="1" dirty="0">
                        <a:solidFill>
                          <a:srgbClr val="FF0000"/>
                        </a:solidFill>
                      </a:endParaRPr>
                    </a:p>
                  </a:txBody>
                  <a:tcPr marL="91443" marR="91443" marT="45718" marB="45718" horzOverflow="overflow"/>
                </a:tc>
                <a:tc>
                  <a:txBody>
                    <a:bodyPr/>
                    <a:lstStyle/>
                    <a:p>
                      <a:pPr algn="ctr"/>
                      <a:r>
                        <a:rPr lang="fr-FR" sz="1200" i="1" dirty="0" err="1" smtClean="0">
                          <a:solidFill>
                            <a:srgbClr val="FF0000"/>
                          </a:solidFill>
                        </a:rPr>
                        <a:t>Caulerpa</a:t>
                      </a:r>
                      <a:r>
                        <a:rPr lang="fr-FR" sz="1200" i="1" dirty="0" smtClean="0">
                          <a:solidFill>
                            <a:srgbClr val="FF0000"/>
                          </a:solidFill>
                        </a:rPr>
                        <a:t> </a:t>
                      </a:r>
                      <a:r>
                        <a:rPr lang="fr-FR" sz="1200" i="1" dirty="0" err="1" smtClean="0">
                          <a:solidFill>
                            <a:srgbClr val="FF0000"/>
                          </a:solidFill>
                        </a:rPr>
                        <a:t>taxifolia</a:t>
                      </a:r>
                      <a:endParaRPr lang="fr-FR" sz="1200" i="1" dirty="0">
                        <a:solidFill>
                          <a:srgbClr val="FF0000"/>
                        </a:solidFill>
                      </a:endParaRPr>
                    </a:p>
                  </a:txBody>
                  <a:tcPr marL="91443" marR="91443" marT="45718" marB="45718" horzOverflow="overflow"/>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dirty="0" smtClean="0">
                          <a:solidFill>
                            <a:srgbClr val="FF0000"/>
                          </a:solidFill>
                        </a:rPr>
                        <a:t>Perche du Nil</a:t>
                      </a:r>
                    </a:p>
                    <a:p>
                      <a:pPr algn="ctr"/>
                      <a:endParaRPr lang="fr-FR" sz="1200" dirty="0">
                        <a:solidFill>
                          <a:srgbClr val="FF0000"/>
                        </a:solidFill>
                      </a:endParaRPr>
                    </a:p>
                  </a:txBody>
                  <a:tcPr marL="91443" marR="91443" marT="45718" marB="45718" horzOverflow="overflow"/>
                </a:tc>
                <a:tc>
                  <a:txBody>
                    <a:bodyPr/>
                    <a:lstStyle/>
                    <a:p>
                      <a:pPr algn="ctr"/>
                      <a:r>
                        <a:rPr lang="fr-FR" sz="1200" dirty="0" smtClean="0">
                          <a:solidFill>
                            <a:srgbClr val="FF0000"/>
                          </a:solidFill>
                        </a:rPr>
                        <a:t>Goyavier de Chine</a:t>
                      </a:r>
                      <a:endParaRPr lang="fr-FR" sz="1200" dirty="0">
                        <a:solidFill>
                          <a:srgbClr val="FF0000"/>
                        </a:solidFill>
                      </a:endParaRPr>
                    </a:p>
                  </a:txBody>
                  <a:tcPr marL="91443" marR="91443" marT="45718" marB="45718" horzOverflow="overflow"/>
                </a:tc>
              </a:tr>
            </a:tbl>
          </a:graphicData>
        </a:graphic>
      </p:graphicFrame>
      <p:pic>
        <p:nvPicPr>
          <p:cNvPr id="75808" name="Image 9" descr="poisson_lion.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43213" y="1844675"/>
            <a:ext cx="13303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09" name="Image 7" descr="fourmie de feu.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350" y="1697038"/>
            <a:ext cx="865188" cy="1179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10" name="Image 8" descr="fourmie de feu2.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388" y="1989138"/>
            <a:ext cx="1190625"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11" name="Image 11" descr="jacinthe d-eau.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363" y="1916113"/>
            <a:ext cx="1295400"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12" name="Image 12" descr="jacinthe d-eau2.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4388" y="1916113"/>
            <a:ext cx="11525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13" name="Image 10" descr="niaouli2.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8313" y="3116263"/>
            <a:ext cx="150812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14" name="Image 14" descr="Grevillea banksii2.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700338" y="3141663"/>
            <a:ext cx="1304925" cy="98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15" name="Image 15" descr="Coccinelle asiatique.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787900" y="3141663"/>
            <a:ext cx="14890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16" name="Image 17" descr="Centaurea maculosa_s.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380288" y="3141663"/>
            <a:ext cx="749300"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17" name="Image 18" descr="Crapaud-buffle.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00113" y="4581525"/>
            <a:ext cx="792162"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18" name="Image 19" descr="python molurus.jp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71775" y="4437063"/>
            <a:ext cx="1320800" cy="91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19" name="Image 20" descr="Perche du Nil.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859338" y="5661025"/>
            <a:ext cx="1512887"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20" name="Image 21" descr="Acanthaster planci.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164388" y="4437063"/>
            <a:ext cx="1249362"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21" name="Image 22" descr="Python de Seba2.jpg"/>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859338" y="4437063"/>
            <a:ext cx="1336675"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22" name="Image 23" descr="Caulerpa Taxifolia2.jpg"/>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555875" y="5661025"/>
            <a:ext cx="1573213" cy="97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23" name="Image 24" descr="Boiga irregularis.jpg"/>
          <p:cNvPicPr>
            <a:picLocks noChangeAspect="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395288" y="5661025"/>
            <a:ext cx="1512887" cy="99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824" name="Image 25" descr="goyavier de Chine_ss.jpg"/>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164388" y="5732463"/>
            <a:ext cx="12573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B7DA8174-5D2D-415D-BDAD-4A47DFC3A2E7}" type="slidenum">
              <a:rPr lang="fr-FR" sz="1200">
                <a:solidFill>
                  <a:schemeClr val="tx1">
                    <a:tint val="75000"/>
                  </a:schemeClr>
                </a:solidFill>
                <a:latin typeface="+mn-lt"/>
                <a:cs typeface="+mn-cs"/>
              </a:rPr>
              <a:pPr algn="r" fontAlgn="auto">
                <a:spcBef>
                  <a:spcPts val="0"/>
                </a:spcBef>
                <a:spcAft>
                  <a:spcPts val="0"/>
                </a:spcAft>
                <a:defRPr/>
              </a:pPr>
              <a:t>103</a:t>
            </a:fld>
            <a:endParaRPr lang="fr-FR" sz="1200" dirty="0">
              <a:solidFill>
                <a:schemeClr val="tx1">
                  <a:tint val="75000"/>
                </a:schemeClr>
              </a:solidFill>
              <a:latin typeface="+mn-lt"/>
              <a:cs typeface="+mn-cs"/>
            </a:endParaRPr>
          </a:p>
        </p:txBody>
      </p:sp>
      <p:sp>
        <p:nvSpPr>
          <p:cNvPr id="76803"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180975" y="765175"/>
            <a:ext cx="8736013" cy="614363"/>
          </a:xfrm>
          <a:prstGeom prst="rect">
            <a:avLst/>
          </a:prstGeom>
        </p:spPr>
        <p:txBody>
          <a:bodyPr>
            <a:spAutoFit/>
          </a:bodyPr>
          <a:lstStyle/>
          <a:p>
            <a:pPr fontAlgn="auto">
              <a:spcBef>
                <a:spcPts val="0"/>
              </a:spcBef>
              <a:spcAft>
                <a:spcPts val="0"/>
              </a:spcAft>
              <a:defRPr/>
            </a:pPr>
            <a:r>
              <a:rPr lang="fr-FR" b="1" u="sng" dirty="0" smtClean="0">
                <a:solidFill>
                  <a:srgbClr val="008000"/>
                </a:solidFill>
                <a:latin typeface="+mn-lt"/>
                <a:cs typeface="+mn-cs"/>
              </a:rPr>
              <a:t>10. </a:t>
            </a:r>
            <a:r>
              <a:rPr lang="fr-FR" b="1" u="sng" dirty="0">
                <a:solidFill>
                  <a:srgbClr val="008000"/>
                </a:solidFill>
                <a:latin typeface="+mn-lt"/>
                <a:cs typeface="+mn-cs"/>
              </a:rPr>
              <a:t>Annexe : Liste d’espèces invasives réduisant la biodiversité</a:t>
            </a:r>
          </a:p>
          <a:p>
            <a:pPr marL="285750" indent="-285750" fontAlgn="auto">
              <a:spcBef>
                <a:spcPts val="0"/>
              </a:spcBef>
              <a:spcAft>
                <a:spcPts val="0"/>
              </a:spcAft>
              <a:defRPr/>
            </a:pPr>
            <a:endParaRPr lang="fr-FR" sz="1600" dirty="0">
              <a:solidFill>
                <a:srgbClr val="008000"/>
              </a:solidFill>
              <a:latin typeface="+mn-lt"/>
              <a:cs typeface="+mn-cs"/>
            </a:endParaRPr>
          </a:p>
        </p:txBody>
      </p:sp>
      <p:pic>
        <p:nvPicPr>
          <p:cNvPr id="76805" name="Image 6" descr="especetang.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550" y="1196975"/>
            <a:ext cx="6858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6" name="ZoneTexte 7"/>
          <p:cNvSpPr txBox="1">
            <a:spLocks noChangeArrowheads="1"/>
          </p:cNvSpPr>
          <p:nvPr/>
        </p:nvSpPr>
        <p:spPr bwMode="auto">
          <a:xfrm>
            <a:off x="2771775" y="6308725"/>
            <a:ext cx="38338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a:solidFill>
                  <a:srgbClr val="FF0000"/>
                </a:solidFill>
                <a:latin typeface="Calibri" pitchFamily="34" charset="0"/>
              </a:rPr>
              <a:t>Espèces invasives des étangs en France</a:t>
            </a: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C184E683-5A9D-48A9-9F5D-04EA46ECC959}" type="slidenum">
              <a:rPr lang="fr-FR" sz="1200">
                <a:solidFill>
                  <a:schemeClr val="tx1">
                    <a:tint val="75000"/>
                  </a:schemeClr>
                </a:solidFill>
                <a:latin typeface="+mn-lt"/>
                <a:cs typeface="+mn-cs"/>
              </a:rPr>
              <a:pPr algn="r" fontAlgn="auto">
                <a:spcBef>
                  <a:spcPts val="0"/>
                </a:spcBef>
                <a:spcAft>
                  <a:spcPts val="0"/>
                </a:spcAft>
                <a:defRPr/>
              </a:pPr>
              <a:t>104</a:t>
            </a:fld>
            <a:endParaRPr lang="fr-FR" sz="1200" dirty="0">
              <a:solidFill>
                <a:schemeClr val="tx1">
                  <a:tint val="75000"/>
                </a:schemeClr>
              </a:solidFill>
              <a:latin typeface="+mn-lt"/>
              <a:cs typeface="+mn-cs"/>
            </a:endParaRPr>
          </a:p>
        </p:txBody>
      </p:sp>
      <p:sp>
        <p:nvSpPr>
          <p:cNvPr id="77827"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180975" y="765175"/>
            <a:ext cx="8736013" cy="4554538"/>
          </a:xfrm>
          <a:prstGeom prst="rect">
            <a:avLst/>
          </a:prstGeom>
        </p:spPr>
        <p:txBody>
          <a:bodyPr>
            <a:spAutoFit/>
          </a:bodyPr>
          <a:lstStyle/>
          <a:p>
            <a:pPr fontAlgn="auto">
              <a:spcBef>
                <a:spcPts val="0"/>
              </a:spcBef>
              <a:spcAft>
                <a:spcPts val="0"/>
              </a:spcAft>
              <a:defRPr/>
            </a:pPr>
            <a:r>
              <a:rPr lang="fr-FR" b="1" u="sng" dirty="0" smtClean="0">
                <a:solidFill>
                  <a:srgbClr val="008000"/>
                </a:solidFill>
                <a:latin typeface="+mn-lt"/>
                <a:cs typeface="+mn-cs"/>
              </a:rPr>
              <a:t>10. </a:t>
            </a:r>
            <a:r>
              <a:rPr lang="fr-FR" b="1" u="sng" dirty="0">
                <a:solidFill>
                  <a:srgbClr val="008000"/>
                </a:solidFill>
                <a:latin typeface="+mn-lt"/>
                <a:cs typeface="+mn-cs"/>
              </a:rPr>
              <a:t>Annexe : Liste d’espèces invasives réduisant la biodiversité</a:t>
            </a:r>
          </a:p>
          <a:p>
            <a:pPr marL="285750" indent="-285750" fontAlgn="auto">
              <a:spcBef>
                <a:spcPts val="0"/>
              </a:spcBef>
              <a:spcAft>
                <a:spcPts val="0"/>
              </a:spcAft>
              <a:defRPr/>
            </a:pPr>
            <a:endParaRPr lang="fr-FR" sz="1600" dirty="0">
              <a:solidFill>
                <a:srgbClr val="008000"/>
              </a:solidFill>
              <a:latin typeface="+mn-lt"/>
              <a:cs typeface="+mn-cs"/>
            </a:endParaRPr>
          </a:p>
          <a:p>
            <a:pPr marL="285750" indent="-285750" fontAlgn="auto">
              <a:spcBef>
                <a:spcPts val="0"/>
              </a:spcBef>
              <a:spcAft>
                <a:spcPts val="0"/>
              </a:spcAft>
              <a:defRPr/>
            </a:pPr>
            <a:r>
              <a:rPr lang="fr-FR" sz="1600" b="1" dirty="0">
                <a:solidFill>
                  <a:srgbClr val="008000"/>
                </a:solidFill>
                <a:latin typeface="+mn-lt"/>
                <a:cs typeface="+mn-cs"/>
              </a:rPr>
              <a:t>Plantes </a:t>
            </a:r>
          </a:p>
          <a:p>
            <a:pPr marL="285750" indent="-285750" fontAlgn="auto">
              <a:spcBef>
                <a:spcPts val="0"/>
              </a:spcBef>
              <a:spcAft>
                <a:spcPts val="0"/>
              </a:spcAft>
              <a:defRPr/>
            </a:pPr>
            <a:endParaRPr lang="fr-FR" sz="1600" dirty="0">
              <a:solidFill>
                <a:srgbClr val="008000"/>
              </a:solidFill>
              <a:latin typeface="+mn-lt"/>
              <a:cs typeface="+mn-cs"/>
            </a:endParaRPr>
          </a:p>
          <a:p>
            <a:pPr marL="285750" indent="-285750" fontAlgn="auto">
              <a:spcBef>
                <a:spcPts val="0"/>
              </a:spcBef>
              <a:spcAft>
                <a:spcPts val="0"/>
              </a:spcAft>
              <a:buFont typeface="Arial" pitchFamily="34" charset="0"/>
              <a:buChar char="•"/>
              <a:defRPr/>
            </a:pPr>
            <a:r>
              <a:rPr lang="fr-FR" sz="1600" i="1" dirty="0" err="1">
                <a:solidFill>
                  <a:srgbClr val="008000"/>
                </a:solidFill>
                <a:latin typeface="+mn-lt"/>
                <a:cs typeface="+mn-cs"/>
              </a:rPr>
              <a:t>Grevillea</a:t>
            </a:r>
            <a:r>
              <a:rPr lang="fr-FR" sz="1600" i="1" dirty="0">
                <a:solidFill>
                  <a:srgbClr val="008000"/>
                </a:solidFill>
                <a:latin typeface="+mn-lt"/>
                <a:cs typeface="+mn-cs"/>
              </a:rPr>
              <a:t> </a:t>
            </a:r>
            <a:r>
              <a:rPr lang="fr-FR" sz="1600" i="1" dirty="0" err="1">
                <a:solidFill>
                  <a:srgbClr val="008000"/>
                </a:solidFill>
                <a:latin typeface="+mn-lt"/>
                <a:cs typeface="+mn-cs"/>
              </a:rPr>
              <a:t>banksii</a:t>
            </a:r>
            <a:endParaRPr lang="fr-FR" sz="1600" i="1" dirty="0">
              <a:solidFill>
                <a:srgbClr val="008000"/>
              </a:solidFill>
              <a:latin typeface="+mn-lt"/>
              <a:cs typeface="+mn-cs"/>
            </a:endParaRP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Ailante (</a:t>
            </a:r>
            <a:r>
              <a:rPr lang="fr-FR" sz="1600" i="1" dirty="0" err="1">
                <a:solidFill>
                  <a:srgbClr val="008000"/>
                </a:solidFill>
                <a:latin typeface="+mn-lt"/>
                <a:cs typeface="+mn-cs"/>
              </a:rPr>
              <a:t>Ailanthus</a:t>
            </a:r>
            <a:r>
              <a:rPr lang="fr-FR" sz="1600" i="1" dirty="0">
                <a:solidFill>
                  <a:srgbClr val="008000"/>
                </a:solidFill>
                <a:latin typeface="+mn-lt"/>
                <a:cs typeface="+mn-cs"/>
              </a:rPr>
              <a:t> </a:t>
            </a:r>
            <a:r>
              <a:rPr lang="fr-FR" sz="1600" i="1" dirty="0" err="1">
                <a:solidFill>
                  <a:srgbClr val="008000"/>
                </a:solidFill>
                <a:latin typeface="+mn-lt"/>
                <a:cs typeface="+mn-cs"/>
              </a:rPr>
              <a:t>altissima</a:t>
            </a:r>
            <a:r>
              <a:rPr lang="fr-FR" sz="1600" dirty="0">
                <a:solidFill>
                  <a:srgbClr val="008000"/>
                </a:solidFill>
                <a:latin typeface="+mn-lt"/>
                <a:cs typeface="+mn-cs"/>
              </a:rPr>
              <a:t>)</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Ambroisie à feuilles d'armoise (</a:t>
            </a:r>
            <a:r>
              <a:rPr lang="fr-FR" sz="1600" i="1" dirty="0" err="1">
                <a:solidFill>
                  <a:srgbClr val="008000"/>
                </a:solidFill>
                <a:latin typeface="+mn-lt"/>
                <a:cs typeface="+mn-cs"/>
              </a:rPr>
              <a:t>Ambrosia</a:t>
            </a:r>
            <a:r>
              <a:rPr lang="fr-FR" sz="1600" i="1" dirty="0">
                <a:solidFill>
                  <a:srgbClr val="008000"/>
                </a:solidFill>
                <a:latin typeface="+mn-lt"/>
                <a:cs typeface="+mn-cs"/>
              </a:rPr>
              <a:t> </a:t>
            </a:r>
            <a:r>
              <a:rPr lang="fr-FR" sz="1600" i="1" dirty="0" err="1">
                <a:solidFill>
                  <a:srgbClr val="008000"/>
                </a:solidFill>
                <a:latin typeface="+mn-lt"/>
                <a:cs typeface="+mn-cs"/>
              </a:rPr>
              <a:t>artemisiifolia</a:t>
            </a:r>
            <a:r>
              <a:rPr lang="fr-FR" sz="1600" dirty="0">
                <a:solidFill>
                  <a:srgbClr val="008000"/>
                </a:solidFill>
                <a:latin typeface="+mn-lt"/>
                <a:cs typeface="+mn-cs"/>
              </a:rPr>
              <a:t>)</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Berce du Caucase (</a:t>
            </a:r>
            <a:r>
              <a:rPr lang="fr-FR" sz="1600" i="1" dirty="0" err="1">
                <a:solidFill>
                  <a:srgbClr val="008000"/>
                </a:solidFill>
                <a:latin typeface="+mn-lt"/>
                <a:cs typeface="+mn-cs"/>
              </a:rPr>
              <a:t>Heracleum</a:t>
            </a:r>
            <a:r>
              <a:rPr lang="fr-FR" sz="1600" i="1" dirty="0">
                <a:solidFill>
                  <a:srgbClr val="008000"/>
                </a:solidFill>
                <a:latin typeface="+mn-lt"/>
                <a:cs typeface="+mn-cs"/>
              </a:rPr>
              <a:t> </a:t>
            </a:r>
            <a:r>
              <a:rPr lang="fr-FR" sz="1600" i="1" dirty="0" err="1">
                <a:solidFill>
                  <a:srgbClr val="008000"/>
                </a:solidFill>
                <a:latin typeface="+mn-lt"/>
                <a:cs typeface="+mn-cs"/>
              </a:rPr>
              <a:t>mantegazzianum</a:t>
            </a:r>
            <a:r>
              <a:rPr lang="fr-FR" sz="1600" dirty="0">
                <a:solidFill>
                  <a:srgbClr val="008000"/>
                </a:solidFill>
                <a:latin typeface="+mn-lt"/>
                <a:cs typeface="+mn-cs"/>
              </a:rPr>
              <a:t>)</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Buddleia de David (</a:t>
            </a:r>
            <a:r>
              <a:rPr lang="fr-FR" sz="1600" i="1" dirty="0" err="1">
                <a:solidFill>
                  <a:srgbClr val="008000"/>
                </a:solidFill>
                <a:latin typeface="+mn-lt"/>
                <a:cs typeface="+mn-cs"/>
              </a:rPr>
              <a:t>Buddleja</a:t>
            </a:r>
            <a:r>
              <a:rPr lang="fr-FR" sz="1600" i="1" dirty="0">
                <a:solidFill>
                  <a:srgbClr val="008000"/>
                </a:solidFill>
                <a:latin typeface="+mn-lt"/>
                <a:cs typeface="+mn-cs"/>
              </a:rPr>
              <a:t> </a:t>
            </a:r>
            <a:r>
              <a:rPr lang="fr-FR" sz="1600" i="1" dirty="0" err="1">
                <a:solidFill>
                  <a:srgbClr val="008000"/>
                </a:solidFill>
                <a:latin typeface="+mn-lt"/>
                <a:cs typeface="+mn-cs"/>
              </a:rPr>
              <a:t>davidii</a:t>
            </a:r>
            <a:r>
              <a:rPr lang="fr-FR" sz="1600" dirty="0">
                <a:solidFill>
                  <a:srgbClr val="008000"/>
                </a:solidFill>
                <a:latin typeface="+mn-lt"/>
                <a:cs typeface="+mn-cs"/>
              </a:rPr>
              <a:t>)</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Impatiente glanduleuse (</a:t>
            </a:r>
            <a:r>
              <a:rPr lang="fr-FR" sz="1600" i="1" dirty="0">
                <a:solidFill>
                  <a:srgbClr val="008000"/>
                </a:solidFill>
                <a:latin typeface="+mn-lt"/>
                <a:cs typeface="+mn-cs"/>
              </a:rPr>
              <a:t>Impatiens </a:t>
            </a:r>
            <a:r>
              <a:rPr lang="fr-FR" sz="1600" i="1" dirty="0" err="1">
                <a:solidFill>
                  <a:srgbClr val="008000"/>
                </a:solidFill>
                <a:latin typeface="+mn-lt"/>
                <a:cs typeface="+mn-cs"/>
              </a:rPr>
              <a:t>glandulifera</a:t>
            </a:r>
            <a:r>
              <a:rPr lang="fr-FR" sz="1600" dirty="0">
                <a:solidFill>
                  <a:srgbClr val="008000"/>
                </a:solidFill>
                <a:latin typeface="+mn-lt"/>
                <a:cs typeface="+mn-cs"/>
              </a:rPr>
              <a:t>)</a:t>
            </a:r>
          </a:p>
          <a:p>
            <a:pPr marL="285750" indent="-285750" fontAlgn="auto">
              <a:spcBef>
                <a:spcPts val="0"/>
              </a:spcBef>
              <a:spcAft>
                <a:spcPts val="0"/>
              </a:spcAft>
              <a:buFont typeface="Arial" pitchFamily="34" charset="0"/>
              <a:buChar char="•"/>
              <a:defRPr/>
            </a:pPr>
            <a:r>
              <a:rPr lang="fr-FR" sz="1600" dirty="0" err="1">
                <a:solidFill>
                  <a:srgbClr val="008000"/>
                </a:solidFill>
                <a:latin typeface="+mn-lt"/>
                <a:cs typeface="+mn-cs"/>
              </a:rPr>
              <a:t>Jussie</a:t>
            </a:r>
            <a:r>
              <a:rPr lang="fr-FR" sz="1600" dirty="0">
                <a:solidFill>
                  <a:srgbClr val="008000"/>
                </a:solidFill>
                <a:latin typeface="+mn-lt"/>
                <a:cs typeface="+mn-cs"/>
              </a:rPr>
              <a:t> rampante (</a:t>
            </a:r>
            <a:r>
              <a:rPr lang="fr-FR" sz="1600" i="1" dirty="0" err="1">
                <a:solidFill>
                  <a:srgbClr val="008000"/>
                </a:solidFill>
                <a:latin typeface="+mn-lt"/>
                <a:cs typeface="+mn-cs"/>
              </a:rPr>
              <a:t>Ludwigia</a:t>
            </a:r>
            <a:r>
              <a:rPr lang="fr-FR" sz="1600" i="1" dirty="0">
                <a:solidFill>
                  <a:srgbClr val="008000"/>
                </a:solidFill>
                <a:latin typeface="+mn-lt"/>
                <a:cs typeface="+mn-cs"/>
              </a:rPr>
              <a:t> </a:t>
            </a:r>
            <a:r>
              <a:rPr lang="fr-FR" sz="1600" i="1" dirty="0" err="1">
                <a:solidFill>
                  <a:srgbClr val="008000"/>
                </a:solidFill>
                <a:latin typeface="+mn-lt"/>
                <a:cs typeface="+mn-cs"/>
              </a:rPr>
              <a:t>peploides</a:t>
            </a:r>
            <a:r>
              <a:rPr lang="fr-FR" sz="1600" dirty="0">
                <a:solidFill>
                  <a:srgbClr val="008000"/>
                </a:solidFill>
                <a:latin typeface="+mn-lt"/>
                <a:cs typeface="+mn-cs"/>
              </a:rPr>
              <a:t>)</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Renouée du Japon (</a:t>
            </a:r>
            <a:r>
              <a:rPr lang="fr-FR" sz="1600" i="1" dirty="0" err="1">
                <a:solidFill>
                  <a:srgbClr val="008000"/>
                </a:solidFill>
                <a:latin typeface="+mn-lt"/>
                <a:cs typeface="+mn-cs"/>
              </a:rPr>
              <a:t>Reynoutria</a:t>
            </a:r>
            <a:r>
              <a:rPr lang="fr-FR" sz="1600" i="1" dirty="0">
                <a:solidFill>
                  <a:srgbClr val="008000"/>
                </a:solidFill>
                <a:latin typeface="+mn-lt"/>
                <a:cs typeface="+mn-cs"/>
              </a:rPr>
              <a:t> </a:t>
            </a:r>
            <a:r>
              <a:rPr lang="fr-FR" sz="1600" i="1" dirty="0" err="1">
                <a:solidFill>
                  <a:srgbClr val="008000"/>
                </a:solidFill>
                <a:latin typeface="+mn-lt"/>
                <a:cs typeface="+mn-cs"/>
              </a:rPr>
              <a:t>jap</a:t>
            </a:r>
            <a:r>
              <a:rPr lang="fr-FR" sz="1600" dirty="0" err="1">
                <a:solidFill>
                  <a:srgbClr val="008000"/>
                </a:solidFill>
                <a:latin typeface="+mn-lt"/>
                <a:cs typeface="+mn-cs"/>
              </a:rPr>
              <a:t>onica</a:t>
            </a:r>
            <a:r>
              <a:rPr lang="fr-FR" sz="1600" dirty="0">
                <a:solidFill>
                  <a:srgbClr val="008000"/>
                </a:solidFill>
                <a:latin typeface="+mn-lt"/>
                <a:cs typeface="+mn-cs"/>
              </a:rPr>
              <a:t>)</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Fougère aquatique </a:t>
            </a:r>
            <a:r>
              <a:rPr lang="fr-FR" sz="1600" dirty="0" err="1">
                <a:solidFill>
                  <a:srgbClr val="008000"/>
                </a:solidFill>
                <a:latin typeface="+mn-lt"/>
                <a:cs typeface="+mn-cs"/>
              </a:rPr>
              <a:t>Azolla</a:t>
            </a:r>
            <a:r>
              <a:rPr lang="fr-FR" sz="1600" dirty="0">
                <a:solidFill>
                  <a:srgbClr val="008000"/>
                </a:solidFill>
                <a:latin typeface="+mn-lt"/>
                <a:cs typeface="+mn-cs"/>
              </a:rPr>
              <a:t> (</a:t>
            </a:r>
            <a:r>
              <a:rPr lang="fr-FR" sz="1600" i="1" dirty="0" err="1">
                <a:solidFill>
                  <a:srgbClr val="008000"/>
                </a:solidFill>
                <a:latin typeface="+mn-lt"/>
                <a:cs typeface="+mn-cs"/>
              </a:rPr>
              <a:t>Azolla</a:t>
            </a:r>
            <a:r>
              <a:rPr lang="fr-FR" sz="1600" i="1" dirty="0">
                <a:solidFill>
                  <a:srgbClr val="008000"/>
                </a:solidFill>
                <a:latin typeface="+mn-lt"/>
                <a:cs typeface="+mn-cs"/>
              </a:rPr>
              <a:t> </a:t>
            </a:r>
            <a:r>
              <a:rPr lang="fr-FR" sz="1600" i="1" dirty="0" err="1">
                <a:solidFill>
                  <a:srgbClr val="008000"/>
                </a:solidFill>
                <a:latin typeface="+mn-lt"/>
                <a:cs typeface="+mn-cs"/>
              </a:rPr>
              <a:t>filiculoides</a:t>
            </a:r>
            <a:r>
              <a:rPr lang="fr-FR" sz="1600" dirty="0">
                <a:solidFill>
                  <a:srgbClr val="008000"/>
                </a:solidFill>
                <a:latin typeface="+mn-lt"/>
                <a:cs typeface="+mn-cs"/>
              </a:rPr>
              <a:t>)</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Niaouli (</a:t>
            </a:r>
            <a:r>
              <a:rPr lang="fr-FR" sz="1600" i="1" dirty="0" err="1">
                <a:solidFill>
                  <a:srgbClr val="008000"/>
                </a:solidFill>
                <a:latin typeface="+mn-lt"/>
                <a:cs typeface="+mn-cs"/>
              </a:rPr>
              <a:t>Melaleuca</a:t>
            </a:r>
            <a:r>
              <a:rPr lang="fr-FR" sz="1600" i="1" dirty="0">
                <a:solidFill>
                  <a:srgbClr val="008000"/>
                </a:solidFill>
                <a:latin typeface="+mn-lt"/>
                <a:cs typeface="+mn-cs"/>
              </a:rPr>
              <a:t> </a:t>
            </a:r>
            <a:r>
              <a:rPr lang="fr-FR" sz="1600" i="1" dirty="0" err="1">
                <a:solidFill>
                  <a:srgbClr val="008000"/>
                </a:solidFill>
                <a:latin typeface="+mn-lt"/>
                <a:cs typeface="+mn-cs"/>
              </a:rPr>
              <a:t>quinquenervia</a:t>
            </a:r>
            <a:r>
              <a:rPr lang="fr-FR" sz="1600" dirty="0">
                <a:solidFill>
                  <a:srgbClr val="008000"/>
                </a:solidFill>
                <a:latin typeface="+mn-lt"/>
                <a:cs typeface="+mn-cs"/>
              </a:rPr>
              <a:t>)</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Jacinthe d'eau (</a:t>
            </a:r>
            <a:r>
              <a:rPr lang="fr-FR" sz="1600" i="1" dirty="0" err="1">
                <a:solidFill>
                  <a:srgbClr val="008000"/>
                </a:solidFill>
                <a:latin typeface="+mn-lt"/>
                <a:cs typeface="+mn-cs"/>
              </a:rPr>
              <a:t>Eichhornia</a:t>
            </a:r>
            <a:r>
              <a:rPr lang="fr-FR" sz="1600" i="1" dirty="0">
                <a:solidFill>
                  <a:srgbClr val="008000"/>
                </a:solidFill>
                <a:latin typeface="+mn-lt"/>
                <a:cs typeface="+mn-cs"/>
              </a:rPr>
              <a:t> </a:t>
            </a:r>
            <a:r>
              <a:rPr lang="fr-FR" sz="1600" i="1" dirty="0" err="1">
                <a:solidFill>
                  <a:srgbClr val="008000"/>
                </a:solidFill>
                <a:latin typeface="+mn-lt"/>
                <a:cs typeface="+mn-cs"/>
              </a:rPr>
              <a:t>cra</a:t>
            </a:r>
            <a:r>
              <a:rPr lang="fr-FR" sz="1600" dirty="0" err="1">
                <a:solidFill>
                  <a:srgbClr val="008000"/>
                </a:solidFill>
                <a:latin typeface="+mn-lt"/>
                <a:cs typeface="+mn-cs"/>
              </a:rPr>
              <a:t>ssipes</a:t>
            </a:r>
            <a:r>
              <a:rPr lang="fr-FR" sz="1600" dirty="0">
                <a:solidFill>
                  <a:srgbClr val="008000"/>
                </a:solidFill>
                <a:latin typeface="+mn-lt"/>
                <a:cs typeface="+mn-cs"/>
              </a:rPr>
              <a:t>)</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Goyavier de Chine (</a:t>
            </a:r>
            <a:r>
              <a:rPr lang="fr-FR" sz="1600" i="1" dirty="0" err="1">
                <a:solidFill>
                  <a:srgbClr val="008000"/>
                </a:solidFill>
                <a:latin typeface="+mn-lt"/>
                <a:cs typeface="+mn-cs"/>
              </a:rPr>
              <a:t>Psidium</a:t>
            </a:r>
            <a:r>
              <a:rPr lang="fr-FR" sz="1600" i="1" dirty="0">
                <a:solidFill>
                  <a:srgbClr val="008000"/>
                </a:solidFill>
                <a:latin typeface="+mn-lt"/>
                <a:cs typeface="+mn-cs"/>
              </a:rPr>
              <a:t> littorale </a:t>
            </a:r>
            <a:r>
              <a:rPr lang="fr-FR" sz="1600" dirty="0">
                <a:solidFill>
                  <a:srgbClr val="008000"/>
                </a:solidFill>
                <a:latin typeface="+mn-lt"/>
                <a:cs typeface="+mn-cs"/>
              </a:rPr>
              <a:t>ou </a:t>
            </a:r>
            <a:r>
              <a:rPr lang="fr-FR" sz="1600" i="1" dirty="0">
                <a:solidFill>
                  <a:srgbClr val="008000"/>
                </a:solidFill>
                <a:latin typeface="+mn-lt"/>
                <a:cs typeface="+mn-cs"/>
              </a:rPr>
              <a:t>P. </a:t>
            </a:r>
            <a:r>
              <a:rPr lang="fr-FR" sz="1600" i="1" dirty="0" err="1">
                <a:solidFill>
                  <a:srgbClr val="008000"/>
                </a:solidFill>
                <a:latin typeface="+mn-lt"/>
                <a:cs typeface="+mn-cs"/>
              </a:rPr>
              <a:t>cattleianum</a:t>
            </a:r>
            <a:r>
              <a:rPr lang="fr-FR" sz="1600" dirty="0">
                <a:solidFill>
                  <a:srgbClr val="008000"/>
                </a:solidFill>
                <a:latin typeface="+mn-lt"/>
                <a:cs typeface="+mn-cs"/>
              </a:rPr>
              <a:t>).</a:t>
            </a:r>
          </a:p>
          <a:p>
            <a:pPr marL="285750" indent="-285750" fontAlgn="auto">
              <a:spcBef>
                <a:spcPts val="0"/>
              </a:spcBef>
              <a:spcAft>
                <a:spcPts val="0"/>
              </a:spcAft>
              <a:buFont typeface="Arial" pitchFamily="34" charset="0"/>
              <a:buChar char="•"/>
              <a:defRPr/>
            </a:pPr>
            <a:r>
              <a:rPr lang="fr-FR" sz="1600" dirty="0">
                <a:solidFill>
                  <a:srgbClr val="008000"/>
                </a:solidFill>
                <a:latin typeface="Calibri" panose="020F0502020204030204" pitchFamily="34" charset="0"/>
              </a:rPr>
              <a:t>Certaines espèces d’amarantes (</a:t>
            </a:r>
            <a:r>
              <a:rPr lang="fr-FR" sz="1600" i="1" dirty="0" err="1">
                <a:solidFill>
                  <a:srgbClr val="008000"/>
                </a:solidFill>
                <a:latin typeface="Calibri" panose="020F0502020204030204" pitchFamily="34" charset="0"/>
              </a:rPr>
              <a:t>Amaranthus</a:t>
            </a:r>
            <a:r>
              <a:rPr lang="fr-FR" sz="1600" i="1" dirty="0">
                <a:solidFill>
                  <a:srgbClr val="008000"/>
                </a:solidFill>
                <a:latin typeface="Calibri" panose="020F0502020204030204" pitchFamily="34" charset="0"/>
              </a:rPr>
              <a:t> </a:t>
            </a:r>
            <a:r>
              <a:rPr lang="fr-FR" sz="1600" i="1" dirty="0" err="1">
                <a:solidFill>
                  <a:srgbClr val="008000"/>
                </a:solidFill>
                <a:latin typeface="Calibri" panose="020F0502020204030204" pitchFamily="34" charset="0"/>
              </a:rPr>
              <a:t>tuberculatus</a:t>
            </a:r>
            <a:r>
              <a:rPr lang="fr-FR" sz="1600" i="1" dirty="0">
                <a:solidFill>
                  <a:srgbClr val="008000"/>
                </a:solidFill>
                <a:latin typeface="Calibri" panose="020F0502020204030204" pitchFamily="34" charset="0"/>
              </a:rPr>
              <a:t> …</a:t>
            </a:r>
            <a:r>
              <a:rPr lang="fr-FR" sz="1600" dirty="0">
                <a:solidFill>
                  <a:srgbClr val="008000"/>
                </a:solidFill>
                <a:latin typeface="Calibri" panose="020F0502020204030204" pitchFamily="34" charset="0"/>
              </a:rPr>
              <a:t>) …</a:t>
            </a:r>
          </a:p>
          <a:p>
            <a:pPr marL="285750" indent="-285750" fontAlgn="auto">
              <a:spcBef>
                <a:spcPts val="0"/>
              </a:spcBef>
              <a:spcAft>
                <a:spcPts val="0"/>
              </a:spcAft>
              <a:defRPr/>
            </a:pPr>
            <a:r>
              <a:rPr lang="fr-FR" sz="1600" dirty="0">
                <a:solidFill>
                  <a:srgbClr val="008000"/>
                </a:solidFill>
                <a:latin typeface="+mn-lt"/>
                <a:cs typeface="+mn-cs"/>
              </a:rPr>
              <a:t>etc.</a:t>
            </a:r>
          </a:p>
        </p:txBody>
      </p:sp>
      <p:pic>
        <p:nvPicPr>
          <p:cNvPr id="6" name="Imag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1700808"/>
            <a:ext cx="26289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5"/>
          <p:cNvSpPr txBox="1">
            <a:spLocks noChangeArrowheads="1"/>
          </p:cNvSpPr>
          <p:nvPr/>
        </p:nvSpPr>
        <p:spPr bwMode="auto">
          <a:xfrm>
            <a:off x="5743748" y="3440708"/>
            <a:ext cx="29305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dirty="0">
                <a:solidFill>
                  <a:srgbClr val="FF0000"/>
                </a:solidFill>
                <a:latin typeface="Calibri" pitchFamily="34" charset="0"/>
              </a:rPr>
              <a:t>L’homme perçu comme une espèce invasive</a:t>
            </a: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32B9535E-3A41-4959-BADF-9B00C6728967}" type="slidenum">
              <a:rPr lang="fr-FR" sz="1200">
                <a:solidFill>
                  <a:schemeClr val="tx1">
                    <a:tint val="75000"/>
                  </a:schemeClr>
                </a:solidFill>
                <a:latin typeface="+mn-lt"/>
                <a:cs typeface="+mn-cs"/>
              </a:rPr>
              <a:pPr algn="r" fontAlgn="auto">
                <a:spcBef>
                  <a:spcPts val="0"/>
                </a:spcBef>
                <a:spcAft>
                  <a:spcPts val="0"/>
                </a:spcAft>
                <a:defRPr/>
              </a:pPr>
              <a:t>105</a:t>
            </a:fld>
            <a:endParaRPr lang="fr-FR" sz="1200" dirty="0">
              <a:solidFill>
                <a:schemeClr val="tx1">
                  <a:tint val="75000"/>
                </a:schemeClr>
              </a:solidFill>
              <a:latin typeface="+mn-lt"/>
              <a:cs typeface="+mn-cs"/>
            </a:endParaRPr>
          </a:p>
        </p:txBody>
      </p:sp>
      <p:sp>
        <p:nvSpPr>
          <p:cNvPr id="78851"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180975" y="765175"/>
            <a:ext cx="8736013" cy="5786438"/>
          </a:xfrm>
          <a:prstGeom prst="rect">
            <a:avLst/>
          </a:prstGeom>
        </p:spPr>
        <p:txBody>
          <a:bodyPr>
            <a:spAutoFit/>
          </a:bodyPr>
          <a:lstStyle/>
          <a:p>
            <a:pPr fontAlgn="auto">
              <a:spcBef>
                <a:spcPts val="0"/>
              </a:spcBef>
              <a:spcAft>
                <a:spcPts val="0"/>
              </a:spcAft>
              <a:defRPr/>
            </a:pPr>
            <a:r>
              <a:rPr lang="fr-FR" b="1" u="sng" dirty="0" smtClean="0">
                <a:solidFill>
                  <a:srgbClr val="008000"/>
                </a:solidFill>
                <a:latin typeface="+mn-lt"/>
                <a:cs typeface="+mn-cs"/>
              </a:rPr>
              <a:t>10. </a:t>
            </a:r>
            <a:r>
              <a:rPr lang="fr-FR" b="1" u="sng" dirty="0">
                <a:solidFill>
                  <a:srgbClr val="008000"/>
                </a:solidFill>
                <a:latin typeface="+mn-lt"/>
                <a:cs typeface="+mn-cs"/>
              </a:rPr>
              <a:t>Annexe : Liste d’espèces invasives réduisant la biodiversité</a:t>
            </a:r>
          </a:p>
          <a:p>
            <a:pPr marL="285750" indent="-285750" fontAlgn="auto">
              <a:spcBef>
                <a:spcPts val="0"/>
              </a:spcBef>
              <a:spcAft>
                <a:spcPts val="0"/>
              </a:spcAft>
              <a:defRPr/>
            </a:pPr>
            <a:endParaRPr lang="fr-FR" sz="1600" dirty="0">
              <a:solidFill>
                <a:srgbClr val="008000"/>
              </a:solidFill>
              <a:latin typeface="+mn-lt"/>
              <a:cs typeface="+mn-cs"/>
            </a:endParaRPr>
          </a:p>
          <a:p>
            <a:pPr marL="285750" indent="-285750" fontAlgn="auto">
              <a:spcBef>
                <a:spcPts val="0"/>
              </a:spcBef>
              <a:spcAft>
                <a:spcPts val="0"/>
              </a:spcAft>
              <a:defRPr/>
            </a:pPr>
            <a:r>
              <a:rPr lang="fr-FR" sz="1600" b="1" dirty="0">
                <a:solidFill>
                  <a:srgbClr val="008000"/>
                </a:solidFill>
                <a:latin typeface="+mn-lt"/>
                <a:cs typeface="+mn-cs"/>
              </a:rPr>
              <a:t>Animaux</a:t>
            </a:r>
          </a:p>
          <a:p>
            <a:pPr marL="285750" indent="-285750" fontAlgn="auto">
              <a:spcBef>
                <a:spcPts val="0"/>
              </a:spcBef>
              <a:spcAft>
                <a:spcPts val="0"/>
              </a:spcAft>
              <a:defRPr/>
            </a:pPr>
            <a:endParaRPr lang="fr-FR" sz="1600" dirty="0">
              <a:solidFill>
                <a:srgbClr val="008000"/>
              </a:solidFill>
              <a:latin typeface="+mn-lt"/>
              <a:cs typeface="+mn-cs"/>
            </a:endParaRP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Fourmi de feu du genre </a:t>
            </a:r>
            <a:r>
              <a:rPr lang="fr-FR" sz="1600" dirty="0" err="1">
                <a:solidFill>
                  <a:srgbClr val="008000"/>
                </a:solidFill>
                <a:latin typeface="+mn-lt"/>
                <a:cs typeface="+mn-cs"/>
              </a:rPr>
              <a:t>Solenopsis</a:t>
            </a:r>
            <a:r>
              <a:rPr lang="fr-FR" sz="1600" dirty="0">
                <a:solidFill>
                  <a:srgbClr val="008000"/>
                </a:solidFill>
                <a:latin typeface="+mn-lt"/>
                <a:cs typeface="+mn-cs"/>
              </a:rPr>
              <a:t>, dont </a:t>
            </a:r>
            <a:r>
              <a:rPr lang="fr-FR" sz="1600" i="1" dirty="0" err="1">
                <a:solidFill>
                  <a:srgbClr val="008000"/>
                </a:solidFill>
                <a:latin typeface="+mn-lt"/>
                <a:cs typeface="+mn-cs"/>
              </a:rPr>
              <a:t>Solenopsis</a:t>
            </a:r>
            <a:r>
              <a:rPr lang="fr-FR" sz="1600" i="1" dirty="0">
                <a:solidFill>
                  <a:srgbClr val="008000"/>
                </a:solidFill>
                <a:latin typeface="+mn-lt"/>
                <a:cs typeface="+mn-cs"/>
              </a:rPr>
              <a:t> </a:t>
            </a:r>
            <a:r>
              <a:rPr lang="fr-FR" sz="1600" i="1" dirty="0" err="1">
                <a:solidFill>
                  <a:srgbClr val="008000"/>
                </a:solidFill>
                <a:latin typeface="+mn-lt"/>
                <a:cs typeface="+mn-cs"/>
              </a:rPr>
              <a:t>invicta</a:t>
            </a:r>
            <a:r>
              <a:rPr lang="fr-FR" sz="1600" i="1" dirty="0">
                <a:solidFill>
                  <a:srgbClr val="008000"/>
                </a:solidFill>
                <a:latin typeface="+mn-lt"/>
                <a:cs typeface="+mn-cs"/>
              </a:rPr>
              <a:t>, </a:t>
            </a:r>
            <a:r>
              <a:rPr lang="fr-FR" sz="1600" dirty="0">
                <a:solidFill>
                  <a:srgbClr val="008000"/>
                </a:solidFill>
                <a:latin typeface="+mn-lt"/>
                <a:cs typeface="+mn-cs"/>
              </a:rPr>
              <a:t>en Amérique du Nord.</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Fourmi d’Argentine, </a:t>
            </a:r>
            <a:r>
              <a:rPr lang="fr-FR" sz="1600" i="1" dirty="0" err="1">
                <a:solidFill>
                  <a:srgbClr val="008000"/>
                </a:solidFill>
                <a:latin typeface="+mn-lt"/>
                <a:cs typeface="+mn-cs"/>
              </a:rPr>
              <a:t>Linepithema</a:t>
            </a:r>
            <a:r>
              <a:rPr lang="fr-FR" sz="1600" i="1" dirty="0">
                <a:solidFill>
                  <a:srgbClr val="008000"/>
                </a:solidFill>
                <a:latin typeface="+mn-lt"/>
                <a:cs typeface="+mn-cs"/>
              </a:rPr>
              <a:t> </a:t>
            </a:r>
            <a:r>
              <a:rPr lang="fr-FR" sz="1600" i="1" dirty="0" err="1">
                <a:solidFill>
                  <a:srgbClr val="008000"/>
                </a:solidFill>
                <a:latin typeface="+mn-lt"/>
                <a:cs typeface="+mn-cs"/>
              </a:rPr>
              <a:t>humile</a:t>
            </a:r>
            <a:r>
              <a:rPr lang="fr-FR" sz="1600" dirty="0">
                <a:solidFill>
                  <a:srgbClr val="008000"/>
                </a:solidFill>
                <a:latin typeface="+mn-lt"/>
                <a:cs typeface="+mn-cs"/>
              </a:rPr>
              <a:t> (« fourmi-tueuse ») en Australie et en Europe.</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Crabe royal (</a:t>
            </a:r>
            <a:r>
              <a:rPr lang="fr-FR" sz="1600" dirty="0">
                <a:latin typeface="+mn-lt"/>
                <a:cs typeface="+mn-cs"/>
                <a:hlinkClick r:id="rId2" tooltip="Crabe royal du Kamtchatka"/>
              </a:rPr>
              <a:t>Crabe royal du Kamtchatka</a:t>
            </a:r>
            <a:r>
              <a:rPr lang="fr-FR" sz="1600" dirty="0">
                <a:latin typeface="+mn-lt"/>
                <a:cs typeface="+mn-cs"/>
              </a:rPr>
              <a:t> </a:t>
            </a:r>
            <a:r>
              <a:rPr lang="fr-FR" sz="1600" dirty="0">
                <a:solidFill>
                  <a:srgbClr val="008000"/>
                </a:solidFill>
                <a:latin typeface="+mn-lt"/>
                <a:cs typeface="+mn-cs"/>
              </a:rPr>
              <a:t>(</a:t>
            </a:r>
            <a:r>
              <a:rPr lang="fr-FR" sz="1600" i="1" dirty="0" err="1">
                <a:latin typeface="+mn-lt"/>
                <a:cs typeface="+mn-cs"/>
                <a:hlinkClick r:id="rId3" tooltip="Paralithodes camtschaticus"/>
              </a:rPr>
              <a:t>Paralithodes</a:t>
            </a:r>
            <a:r>
              <a:rPr lang="fr-FR" sz="1600" i="1" dirty="0">
                <a:latin typeface="+mn-lt"/>
                <a:cs typeface="+mn-cs"/>
                <a:hlinkClick r:id="rId3" tooltip="Paralithodes camtschaticus"/>
              </a:rPr>
              <a:t> </a:t>
            </a:r>
            <a:r>
              <a:rPr lang="fr-FR" sz="1600" i="1" dirty="0" err="1">
                <a:latin typeface="+mn-lt"/>
                <a:cs typeface="+mn-cs"/>
                <a:hlinkClick r:id="rId3" tooltip="Paralithodes camtschaticus"/>
              </a:rPr>
              <a:t>camtschaticus</a:t>
            </a:r>
            <a:r>
              <a:rPr lang="fr-FR" sz="1600" dirty="0">
                <a:solidFill>
                  <a:srgbClr val="008000"/>
                </a:solidFill>
                <a:latin typeface="+mn-lt"/>
                <a:cs typeface="+mn-cs"/>
              </a:rPr>
              <a:t>) etc.).</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Chenille processionnaire du pin (</a:t>
            </a:r>
            <a:r>
              <a:rPr lang="fr-FR" sz="1600" i="1" dirty="0" err="1">
                <a:solidFill>
                  <a:srgbClr val="008000"/>
                </a:solidFill>
                <a:latin typeface="+mn-lt"/>
                <a:cs typeface="+mn-cs"/>
              </a:rPr>
              <a:t>Thaumetopoea</a:t>
            </a:r>
            <a:r>
              <a:rPr lang="fr-FR" sz="1600" i="1" dirty="0">
                <a:solidFill>
                  <a:srgbClr val="008000"/>
                </a:solidFill>
                <a:latin typeface="+mn-lt"/>
                <a:cs typeface="+mn-cs"/>
              </a:rPr>
              <a:t> </a:t>
            </a:r>
            <a:r>
              <a:rPr lang="fr-FR" sz="1600" i="1" dirty="0" err="1">
                <a:solidFill>
                  <a:srgbClr val="008000"/>
                </a:solidFill>
                <a:latin typeface="+mn-lt"/>
                <a:cs typeface="+mn-cs"/>
              </a:rPr>
              <a:t>pityocampa</a:t>
            </a:r>
            <a:r>
              <a:rPr lang="fr-FR" sz="1600" dirty="0">
                <a:solidFill>
                  <a:srgbClr val="008000"/>
                </a:solidFill>
                <a:latin typeface="+mn-lt"/>
                <a:cs typeface="+mn-cs"/>
              </a:rPr>
              <a:t>).</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Rascasse volante, Poisson-scorpion ou Poisson-lion (</a:t>
            </a:r>
            <a:r>
              <a:rPr lang="fr-FR" sz="1600" i="1" dirty="0" err="1">
                <a:solidFill>
                  <a:srgbClr val="008000"/>
                </a:solidFill>
                <a:latin typeface="+mn-lt"/>
                <a:cs typeface="+mn-cs"/>
              </a:rPr>
              <a:t>Pterois</a:t>
            </a:r>
            <a:r>
              <a:rPr lang="fr-FR" sz="1600" i="1" dirty="0">
                <a:solidFill>
                  <a:srgbClr val="008000"/>
                </a:solidFill>
                <a:latin typeface="+mn-lt"/>
                <a:cs typeface="+mn-cs"/>
              </a:rPr>
              <a:t> </a:t>
            </a:r>
            <a:r>
              <a:rPr lang="fr-FR" sz="1600" i="1" dirty="0" err="1">
                <a:solidFill>
                  <a:srgbClr val="008000"/>
                </a:solidFill>
                <a:latin typeface="+mn-lt"/>
                <a:cs typeface="+mn-cs"/>
              </a:rPr>
              <a:t>volitans</a:t>
            </a:r>
            <a:r>
              <a:rPr lang="fr-FR" sz="1600" dirty="0">
                <a:solidFill>
                  <a:srgbClr val="008000"/>
                </a:solidFill>
                <a:latin typeface="+mn-lt"/>
                <a:cs typeface="+mn-cs"/>
              </a:rPr>
              <a:t>) (invasif au large de la Floride).</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Python birman géant (</a:t>
            </a:r>
            <a:r>
              <a:rPr lang="fr-FR" sz="1600" i="1" dirty="0">
                <a:solidFill>
                  <a:srgbClr val="008000"/>
                </a:solidFill>
                <a:latin typeface="+mn-lt"/>
                <a:cs typeface="+mn-cs"/>
              </a:rPr>
              <a:t>Python </a:t>
            </a:r>
            <a:r>
              <a:rPr lang="fr-FR" sz="1600" i="1" dirty="0" err="1">
                <a:solidFill>
                  <a:srgbClr val="008000"/>
                </a:solidFill>
                <a:latin typeface="+mn-lt"/>
                <a:cs typeface="+mn-cs"/>
              </a:rPr>
              <a:t>molurus</a:t>
            </a:r>
            <a:r>
              <a:rPr lang="fr-FR" sz="1600" i="1" dirty="0">
                <a:solidFill>
                  <a:srgbClr val="008000"/>
                </a:solidFill>
                <a:latin typeface="+mn-lt"/>
                <a:cs typeface="+mn-cs"/>
              </a:rPr>
              <a:t> </a:t>
            </a:r>
            <a:r>
              <a:rPr lang="fr-FR" sz="1600" i="1" dirty="0" err="1">
                <a:solidFill>
                  <a:srgbClr val="008000"/>
                </a:solidFill>
                <a:latin typeface="+mn-lt"/>
                <a:cs typeface="+mn-cs"/>
              </a:rPr>
              <a:t>bivittatus</a:t>
            </a:r>
            <a:r>
              <a:rPr lang="fr-FR" sz="1600" dirty="0">
                <a:solidFill>
                  <a:srgbClr val="008000"/>
                </a:solidFill>
                <a:latin typeface="+mn-lt"/>
                <a:cs typeface="+mn-cs"/>
              </a:rPr>
              <a:t>) (invasif en Floride).</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Python de </a:t>
            </a:r>
            <a:r>
              <a:rPr lang="fr-FR" sz="1600" dirty="0" err="1">
                <a:solidFill>
                  <a:srgbClr val="008000"/>
                </a:solidFill>
                <a:latin typeface="+mn-lt"/>
                <a:cs typeface="+mn-cs"/>
              </a:rPr>
              <a:t>Seba</a:t>
            </a:r>
            <a:r>
              <a:rPr lang="fr-FR" sz="1600" dirty="0">
                <a:solidFill>
                  <a:srgbClr val="008000"/>
                </a:solidFill>
                <a:latin typeface="+mn-lt"/>
                <a:cs typeface="+mn-cs"/>
              </a:rPr>
              <a:t> (</a:t>
            </a:r>
            <a:r>
              <a:rPr lang="fr-FR" sz="1600" i="1" dirty="0">
                <a:solidFill>
                  <a:srgbClr val="008000"/>
                </a:solidFill>
                <a:latin typeface="+mn-lt"/>
                <a:cs typeface="+mn-cs"/>
              </a:rPr>
              <a:t>Python </a:t>
            </a:r>
            <a:r>
              <a:rPr lang="fr-FR" sz="1600" i="1" dirty="0" err="1">
                <a:solidFill>
                  <a:srgbClr val="008000"/>
                </a:solidFill>
                <a:latin typeface="+mn-lt"/>
                <a:cs typeface="+mn-cs"/>
              </a:rPr>
              <a:t>sebae</a:t>
            </a:r>
            <a:r>
              <a:rPr lang="fr-FR" sz="1600" dirty="0">
                <a:solidFill>
                  <a:srgbClr val="008000"/>
                </a:solidFill>
                <a:latin typeface="+mn-lt"/>
                <a:cs typeface="+mn-cs"/>
              </a:rPr>
              <a:t>) (invasif en Floride).</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Frelon asiatique (</a:t>
            </a:r>
            <a:r>
              <a:rPr lang="fr-FR" sz="1600" i="1" dirty="0">
                <a:solidFill>
                  <a:srgbClr val="008000"/>
                </a:solidFill>
                <a:latin typeface="+mn-lt"/>
                <a:cs typeface="+mn-cs"/>
              </a:rPr>
              <a:t>Vespa </a:t>
            </a:r>
            <a:r>
              <a:rPr lang="fr-FR" sz="1600" i="1" dirty="0" err="1">
                <a:solidFill>
                  <a:srgbClr val="008000"/>
                </a:solidFill>
                <a:latin typeface="+mn-lt"/>
                <a:cs typeface="+mn-cs"/>
              </a:rPr>
              <a:t>velutina</a:t>
            </a:r>
            <a:r>
              <a:rPr lang="fr-FR" sz="1600" dirty="0">
                <a:solidFill>
                  <a:srgbClr val="008000"/>
                </a:solidFill>
                <a:latin typeface="+mn-lt"/>
                <a:cs typeface="+mn-cs"/>
              </a:rPr>
              <a:t>) (invasif  en Europe).</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Ecrevisse de Louisiane (</a:t>
            </a:r>
            <a:r>
              <a:rPr lang="fr-FR" sz="1600" i="1" dirty="0" err="1">
                <a:solidFill>
                  <a:srgbClr val="008000"/>
                </a:solidFill>
                <a:latin typeface="+mn-lt"/>
                <a:cs typeface="+mn-cs"/>
              </a:rPr>
              <a:t>Procambarus</a:t>
            </a:r>
            <a:r>
              <a:rPr lang="fr-FR" sz="1600" i="1" dirty="0">
                <a:solidFill>
                  <a:srgbClr val="008000"/>
                </a:solidFill>
                <a:latin typeface="+mn-lt"/>
                <a:cs typeface="+mn-cs"/>
              </a:rPr>
              <a:t> </a:t>
            </a:r>
            <a:r>
              <a:rPr lang="fr-FR" sz="1600" i="1" dirty="0" err="1">
                <a:solidFill>
                  <a:srgbClr val="008000"/>
                </a:solidFill>
                <a:latin typeface="+mn-lt"/>
                <a:cs typeface="+mn-cs"/>
              </a:rPr>
              <a:t>clarkii</a:t>
            </a:r>
            <a:r>
              <a:rPr lang="fr-FR" sz="1600" dirty="0">
                <a:solidFill>
                  <a:srgbClr val="008000"/>
                </a:solidFill>
                <a:latin typeface="+mn-lt"/>
                <a:cs typeface="+mn-cs"/>
              </a:rPr>
              <a:t>) dans le sud-ouest de la France et écrevisse américaine, écrevisse de Californie, écrevisse à pattes grêles en France ou dans d'autres pays d'Europe.</a:t>
            </a:r>
          </a:p>
          <a:p>
            <a:pPr marL="285750" indent="-285750" fontAlgn="auto">
              <a:spcBef>
                <a:spcPts val="0"/>
              </a:spcBef>
              <a:spcAft>
                <a:spcPts val="0"/>
              </a:spcAft>
              <a:buFont typeface="Arial" pitchFamily="34" charset="0"/>
              <a:buChar char="•"/>
              <a:defRPr/>
            </a:pPr>
            <a:r>
              <a:rPr lang="fr-FR" sz="1600" i="1" dirty="0">
                <a:solidFill>
                  <a:srgbClr val="008000"/>
                </a:solidFill>
                <a:latin typeface="+mn-lt"/>
                <a:cs typeface="+mn-cs"/>
              </a:rPr>
              <a:t>Acanthaster </a:t>
            </a:r>
            <a:r>
              <a:rPr lang="fr-FR" sz="1600" i="1" dirty="0" err="1">
                <a:solidFill>
                  <a:srgbClr val="008000"/>
                </a:solidFill>
                <a:latin typeface="+mn-lt"/>
                <a:cs typeface="+mn-cs"/>
              </a:rPr>
              <a:t>planci</a:t>
            </a:r>
            <a:r>
              <a:rPr lang="fr-FR" sz="1600" i="1" dirty="0">
                <a:solidFill>
                  <a:srgbClr val="008000"/>
                </a:solidFill>
                <a:latin typeface="+mn-lt"/>
                <a:cs typeface="+mn-cs"/>
              </a:rPr>
              <a:t> </a:t>
            </a:r>
            <a:r>
              <a:rPr lang="fr-FR" sz="1600" dirty="0">
                <a:solidFill>
                  <a:srgbClr val="008000"/>
                </a:solidFill>
                <a:latin typeface="+mn-lt"/>
                <a:cs typeface="+mn-cs"/>
              </a:rPr>
              <a:t>("étoile de mer dévoreuse de corail") en Australie et dans tout l'indopacifique.</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Perche du Nil (</a:t>
            </a:r>
            <a:r>
              <a:rPr lang="fr-FR" sz="1600" i="1" dirty="0" err="1">
                <a:solidFill>
                  <a:srgbClr val="008000"/>
                </a:solidFill>
                <a:latin typeface="+mn-lt"/>
                <a:cs typeface="+mn-cs"/>
              </a:rPr>
              <a:t>Lates</a:t>
            </a:r>
            <a:r>
              <a:rPr lang="fr-FR" sz="1600" i="1" dirty="0">
                <a:solidFill>
                  <a:srgbClr val="008000"/>
                </a:solidFill>
                <a:latin typeface="+mn-lt"/>
                <a:cs typeface="+mn-cs"/>
              </a:rPr>
              <a:t> </a:t>
            </a:r>
            <a:r>
              <a:rPr lang="fr-FR" sz="1600" i="1" dirty="0" err="1">
                <a:solidFill>
                  <a:srgbClr val="008000"/>
                </a:solidFill>
                <a:latin typeface="+mn-lt"/>
                <a:cs typeface="+mn-cs"/>
              </a:rPr>
              <a:t>niloticus</a:t>
            </a:r>
            <a:r>
              <a:rPr lang="fr-FR" sz="1600" dirty="0">
                <a:solidFill>
                  <a:srgbClr val="008000"/>
                </a:solidFill>
                <a:latin typeface="+mn-lt"/>
                <a:cs typeface="+mn-cs"/>
              </a:rPr>
              <a:t>) introduite notamment dans le lac Victoria</a:t>
            </a:r>
          </a:p>
          <a:p>
            <a:pPr marL="285750" indent="-285750" fontAlgn="auto">
              <a:spcBef>
                <a:spcPts val="0"/>
              </a:spcBef>
              <a:spcAft>
                <a:spcPts val="0"/>
              </a:spcAft>
              <a:buFont typeface="Arial" pitchFamily="34" charset="0"/>
              <a:buChar char="•"/>
              <a:defRPr/>
            </a:pPr>
            <a:r>
              <a:rPr lang="fr-FR" sz="1600" i="1" dirty="0" err="1">
                <a:solidFill>
                  <a:srgbClr val="008000"/>
                </a:solidFill>
                <a:latin typeface="+mn-lt"/>
                <a:cs typeface="+mn-cs"/>
              </a:rPr>
              <a:t>Boiga</a:t>
            </a:r>
            <a:r>
              <a:rPr lang="fr-FR" sz="1600" i="1" dirty="0">
                <a:solidFill>
                  <a:srgbClr val="008000"/>
                </a:solidFill>
                <a:latin typeface="+mn-lt"/>
                <a:cs typeface="+mn-cs"/>
              </a:rPr>
              <a:t> </a:t>
            </a:r>
            <a:r>
              <a:rPr lang="fr-FR" sz="1600" i="1" dirty="0" err="1">
                <a:solidFill>
                  <a:srgbClr val="008000"/>
                </a:solidFill>
                <a:latin typeface="+mn-lt"/>
                <a:cs typeface="+mn-cs"/>
              </a:rPr>
              <a:t>irregularis</a:t>
            </a:r>
            <a:r>
              <a:rPr lang="fr-FR" sz="1600" dirty="0">
                <a:solidFill>
                  <a:srgbClr val="008000"/>
                </a:solidFill>
                <a:latin typeface="+mn-lt"/>
                <a:cs typeface="+mn-cs"/>
              </a:rPr>
              <a:t>, un serpent brun arboricole, invasif en Amérique du Nord.</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Crapauds buffle </a:t>
            </a:r>
            <a:r>
              <a:rPr lang="fr-FR" sz="1600" i="1" dirty="0">
                <a:solidFill>
                  <a:srgbClr val="008000"/>
                </a:solidFill>
                <a:latin typeface="+mn-lt"/>
                <a:cs typeface="+mn-cs"/>
              </a:rPr>
              <a:t>(</a:t>
            </a:r>
            <a:r>
              <a:rPr lang="fr-FR" sz="1600" i="1" dirty="0" err="1">
                <a:solidFill>
                  <a:srgbClr val="008000"/>
                </a:solidFill>
                <a:latin typeface="+mn-lt"/>
                <a:cs typeface="+mn-cs"/>
              </a:rPr>
              <a:t>Rhinella</a:t>
            </a:r>
            <a:r>
              <a:rPr lang="fr-FR" sz="1600" i="1" dirty="0">
                <a:solidFill>
                  <a:srgbClr val="008000"/>
                </a:solidFill>
                <a:latin typeface="+mn-lt"/>
                <a:cs typeface="+mn-cs"/>
              </a:rPr>
              <a:t> marina </a:t>
            </a:r>
            <a:r>
              <a:rPr lang="fr-FR" sz="1600" dirty="0">
                <a:solidFill>
                  <a:srgbClr val="008000"/>
                </a:solidFill>
                <a:latin typeface="+mn-lt"/>
                <a:cs typeface="+mn-cs"/>
              </a:rPr>
              <a:t>ou</a:t>
            </a:r>
            <a:r>
              <a:rPr lang="fr-FR" sz="1600" i="1" dirty="0">
                <a:solidFill>
                  <a:srgbClr val="008000"/>
                </a:solidFill>
                <a:latin typeface="+mn-lt"/>
                <a:cs typeface="+mn-cs"/>
              </a:rPr>
              <a:t> Bufo </a:t>
            </a:r>
            <a:r>
              <a:rPr lang="fr-FR" sz="1600" i="1" dirty="0" err="1">
                <a:solidFill>
                  <a:srgbClr val="008000"/>
                </a:solidFill>
                <a:latin typeface="+mn-lt"/>
                <a:cs typeface="+mn-cs"/>
              </a:rPr>
              <a:t>marinus</a:t>
            </a:r>
            <a:r>
              <a:rPr lang="fr-FR" sz="1600" i="1" dirty="0">
                <a:solidFill>
                  <a:srgbClr val="008000"/>
                </a:solidFill>
                <a:latin typeface="+mn-lt"/>
                <a:cs typeface="+mn-cs"/>
              </a:rPr>
              <a:t>) </a:t>
            </a:r>
            <a:r>
              <a:rPr lang="fr-FR" sz="1600" dirty="0">
                <a:solidFill>
                  <a:srgbClr val="008000"/>
                </a:solidFill>
                <a:latin typeface="+mn-lt"/>
                <a:cs typeface="+mn-cs"/>
              </a:rPr>
              <a:t>en Amérique du Nord et en Australie.</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Grenouille taureau (</a:t>
            </a:r>
            <a:r>
              <a:rPr lang="fr-FR" sz="1600" i="1" dirty="0" err="1">
                <a:solidFill>
                  <a:srgbClr val="008000"/>
                </a:solidFill>
                <a:latin typeface="+mn-lt"/>
                <a:cs typeface="+mn-cs"/>
              </a:rPr>
              <a:t>Lithobates</a:t>
            </a:r>
            <a:r>
              <a:rPr lang="fr-FR" sz="1600" i="1" dirty="0">
                <a:solidFill>
                  <a:srgbClr val="008000"/>
                </a:solidFill>
                <a:latin typeface="+mn-lt"/>
                <a:cs typeface="+mn-cs"/>
              </a:rPr>
              <a:t> </a:t>
            </a:r>
            <a:r>
              <a:rPr lang="fr-FR" sz="1600" i="1" dirty="0" err="1">
                <a:solidFill>
                  <a:srgbClr val="008000"/>
                </a:solidFill>
                <a:latin typeface="+mn-lt"/>
                <a:cs typeface="+mn-cs"/>
              </a:rPr>
              <a:t>catesbeianus</a:t>
            </a:r>
            <a:r>
              <a:rPr lang="fr-FR" sz="1600" i="1" dirty="0">
                <a:solidFill>
                  <a:srgbClr val="008000"/>
                </a:solidFill>
                <a:latin typeface="+mn-lt"/>
                <a:cs typeface="+mn-cs"/>
              </a:rPr>
              <a:t> </a:t>
            </a:r>
            <a:r>
              <a:rPr lang="fr-FR" sz="1600" dirty="0">
                <a:solidFill>
                  <a:srgbClr val="008000"/>
                </a:solidFill>
                <a:latin typeface="+mn-lt"/>
                <a:cs typeface="+mn-cs"/>
              </a:rPr>
              <a:t>ou </a:t>
            </a:r>
            <a:r>
              <a:rPr lang="fr-FR" sz="1600" i="1" dirty="0" err="1">
                <a:solidFill>
                  <a:srgbClr val="008000"/>
                </a:solidFill>
                <a:latin typeface="+mn-lt"/>
                <a:cs typeface="+mn-cs"/>
              </a:rPr>
              <a:t>Rana</a:t>
            </a:r>
            <a:r>
              <a:rPr lang="fr-FR" sz="1600" i="1" dirty="0">
                <a:solidFill>
                  <a:srgbClr val="008000"/>
                </a:solidFill>
                <a:latin typeface="+mn-lt"/>
                <a:cs typeface="+mn-cs"/>
              </a:rPr>
              <a:t> </a:t>
            </a:r>
            <a:r>
              <a:rPr lang="fr-FR" sz="1600" i="1" dirty="0" err="1">
                <a:solidFill>
                  <a:srgbClr val="008000"/>
                </a:solidFill>
                <a:latin typeface="+mn-lt"/>
                <a:cs typeface="+mn-cs"/>
              </a:rPr>
              <a:t>catesbeiana</a:t>
            </a:r>
            <a:r>
              <a:rPr lang="fr-FR" sz="1600" dirty="0">
                <a:solidFill>
                  <a:srgbClr val="008000"/>
                </a:solidFill>
                <a:latin typeface="+mn-lt"/>
                <a:cs typeface="+mn-cs"/>
              </a:rPr>
              <a:t>) dans le sud-ouest de la France et en Amérique du Nord.</a:t>
            </a:r>
          </a:p>
          <a:p>
            <a:pPr marL="285750" indent="-285750" fontAlgn="auto">
              <a:spcBef>
                <a:spcPts val="0"/>
              </a:spcBef>
              <a:spcAft>
                <a:spcPts val="0"/>
              </a:spcAft>
              <a:buFont typeface="Arial" pitchFamily="34" charset="0"/>
              <a:buChar char="•"/>
              <a:defRPr/>
            </a:pPr>
            <a:r>
              <a:rPr lang="fr-FR" sz="1600" dirty="0">
                <a:solidFill>
                  <a:srgbClr val="008000"/>
                </a:solidFill>
                <a:latin typeface="+mn-lt"/>
                <a:cs typeface="+mn-cs"/>
              </a:rPr>
              <a:t>Tortue de Floride (</a:t>
            </a:r>
            <a:r>
              <a:rPr lang="fr-FR" sz="1600" i="1" dirty="0" err="1">
                <a:solidFill>
                  <a:srgbClr val="008000"/>
                </a:solidFill>
                <a:latin typeface="+mn-lt"/>
                <a:cs typeface="+mn-cs"/>
              </a:rPr>
              <a:t>Trachemys</a:t>
            </a:r>
            <a:r>
              <a:rPr lang="fr-FR" sz="1600" i="1" dirty="0">
                <a:solidFill>
                  <a:srgbClr val="008000"/>
                </a:solidFill>
                <a:latin typeface="+mn-lt"/>
                <a:cs typeface="+mn-cs"/>
              </a:rPr>
              <a:t> scripta </a:t>
            </a:r>
            <a:r>
              <a:rPr lang="fr-FR" sz="1600" i="1" dirty="0" err="1">
                <a:solidFill>
                  <a:srgbClr val="008000"/>
                </a:solidFill>
                <a:latin typeface="+mn-lt"/>
                <a:cs typeface="+mn-cs"/>
              </a:rPr>
              <a:t>elegans</a:t>
            </a:r>
            <a:r>
              <a:rPr lang="fr-FR" sz="1600" dirty="0">
                <a:solidFill>
                  <a:srgbClr val="008000"/>
                </a:solidFill>
                <a:latin typeface="+mn-lt"/>
                <a:cs typeface="+mn-cs"/>
              </a:rPr>
              <a:t>) dans la totalité de la France.</a:t>
            </a:r>
          </a:p>
          <a:p>
            <a:pPr marL="285750" indent="-285750" fontAlgn="auto">
              <a:spcBef>
                <a:spcPts val="0"/>
              </a:spcBef>
              <a:spcAft>
                <a:spcPts val="0"/>
              </a:spcAft>
              <a:defRPr/>
            </a:pPr>
            <a:r>
              <a:rPr lang="fr-FR" sz="1600" dirty="0">
                <a:solidFill>
                  <a:srgbClr val="008000"/>
                </a:solidFill>
                <a:latin typeface="+mn-lt"/>
                <a:cs typeface="+mn-cs"/>
              </a:rPr>
              <a:t>Etc.</a:t>
            </a:r>
          </a:p>
          <a:p>
            <a:pPr marL="285750" indent="-285750" fontAlgn="auto">
              <a:spcBef>
                <a:spcPts val="0"/>
              </a:spcBef>
              <a:spcAft>
                <a:spcPts val="0"/>
              </a:spcAft>
              <a:defRPr/>
            </a:pPr>
            <a:r>
              <a:rPr lang="fr-FR" sz="1600" dirty="0">
                <a:solidFill>
                  <a:srgbClr val="008000"/>
                </a:solidFill>
                <a:latin typeface="+mn-lt"/>
                <a:cs typeface="+mn-cs"/>
              </a:rPr>
              <a:t>		</a:t>
            </a:r>
            <a:r>
              <a:rPr lang="fr-FR" sz="1600" i="1" dirty="0">
                <a:solidFill>
                  <a:srgbClr val="FF0000"/>
                </a:solidFill>
                <a:latin typeface="+mn-lt"/>
                <a:cs typeface="+mn-cs"/>
              </a:rPr>
              <a:t>Et on oublie aussi </a:t>
            </a:r>
            <a:r>
              <a:rPr lang="fr-FR" sz="1600" b="1" i="1" dirty="0">
                <a:solidFill>
                  <a:srgbClr val="FF0000"/>
                </a:solidFill>
                <a:latin typeface="+mn-lt"/>
                <a:cs typeface="+mn-cs"/>
              </a:rPr>
              <a:t>l’homme</a:t>
            </a:r>
            <a:r>
              <a:rPr lang="fr-FR" sz="1600" i="1" dirty="0">
                <a:solidFill>
                  <a:srgbClr val="FF0000"/>
                </a:solidFill>
                <a:latin typeface="+mn-lt"/>
                <a:cs typeface="+mn-cs"/>
              </a:rPr>
              <a:t>, comme probablement une super-espèce invasive (!).</a:t>
            </a: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C37AADC9-ACCF-4DEC-A22F-DA8DE677E9B2}" type="slidenum">
              <a:rPr lang="fr-FR" sz="1200">
                <a:solidFill>
                  <a:schemeClr val="tx1">
                    <a:tint val="75000"/>
                  </a:schemeClr>
                </a:solidFill>
                <a:latin typeface="+mn-lt"/>
                <a:cs typeface="+mn-cs"/>
              </a:rPr>
              <a:pPr algn="r" fontAlgn="auto">
                <a:spcBef>
                  <a:spcPts val="0"/>
                </a:spcBef>
                <a:spcAft>
                  <a:spcPts val="0"/>
                </a:spcAft>
                <a:defRPr/>
              </a:pPr>
              <a:t>106</a:t>
            </a:fld>
            <a:endParaRPr lang="fr-FR" sz="1200" dirty="0">
              <a:solidFill>
                <a:schemeClr val="tx1">
                  <a:tint val="75000"/>
                </a:schemeClr>
              </a:solidFill>
              <a:latin typeface="+mn-lt"/>
              <a:cs typeface="+mn-cs"/>
            </a:endParaRPr>
          </a:p>
        </p:txBody>
      </p:sp>
      <p:sp>
        <p:nvSpPr>
          <p:cNvPr id="79875" name="Sous-titre 2"/>
          <p:cNvSpPr txBox="1">
            <a:spLocks/>
          </p:cNvSpPr>
          <p:nvPr/>
        </p:nvSpPr>
        <p:spPr bwMode="auto">
          <a:xfrm>
            <a:off x="2771800" y="116632"/>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dirty="0">
                <a:solidFill>
                  <a:srgbClr val="008000"/>
                </a:solidFill>
                <a:latin typeface="Calibri" pitchFamily="34" charset="0"/>
              </a:rPr>
              <a:t>Pourquoi préserver la biodiversité ?</a:t>
            </a:r>
          </a:p>
        </p:txBody>
      </p:sp>
      <p:sp>
        <p:nvSpPr>
          <p:cNvPr id="5" name="Rectangle 4"/>
          <p:cNvSpPr/>
          <p:nvPr/>
        </p:nvSpPr>
        <p:spPr>
          <a:xfrm>
            <a:off x="179513" y="548680"/>
            <a:ext cx="8737476" cy="6602859"/>
          </a:xfrm>
          <a:prstGeom prst="rect">
            <a:avLst/>
          </a:prstGeom>
        </p:spPr>
        <p:txBody>
          <a:bodyPr wrap="square">
            <a:spAutoFit/>
          </a:bodyPr>
          <a:lstStyle/>
          <a:p>
            <a:pPr fontAlgn="auto">
              <a:spcBef>
                <a:spcPts val="0"/>
              </a:spcBef>
              <a:spcAft>
                <a:spcPts val="0"/>
              </a:spcAft>
              <a:defRPr/>
            </a:pPr>
            <a:r>
              <a:rPr lang="fr-FR" b="1" u="sng" dirty="0" smtClean="0">
                <a:solidFill>
                  <a:srgbClr val="008000"/>
                </a:solidFill>
                <a:latin typeface="+mn-lt"/>
                <a:cs typeface="+mn-cs"/>
              </a:rPr>
              <a:t>11. </a:t>
            </a:r>
            <a:r>
              <a:rPr lang="fr-FR" b="1" u="sng" dirty="0">
                <a:solidFill>
                  <a:srgbClr val="008000"/>
                </a:solidFill>
                <a:latin typeface="+mn-lt"/>
                <a:cs typeface="+mn-cs"/>
              </a:rPr>
              <a:t>Annexe : </a:t>
            </a:r>
            <a:r>
              <a:rPr lang="fr-FR" b="1" u="sng" dirty="0" smtClean="0">
                <a:solidFill>
                  <a:srgbClr val="008000"/>
                </a:solidFill>
                <a:latin typeface="+mn-lt"/>
                <a:cs typeface="+mn-cs"/>
              </a:rPr>
              <a:t>Lexique (Définitions)</a:t>
            </a:r>
            <a:endParaRPr lang="fr-FR" b="1" u="sng" dirty="0">
              <a:solidFill>
                <a:srgbClr val="008000"/>
              </a:solidFill>
              <a:latin typeface="+mn-lt"/>
              <a:cs typeface="+mn-cs"/>
            </a:endParaRPr>
          </a:p>
          <a:p>
            <a:pPr marL="285750" indent="-285750" fontAlgn="auto">
              <a:spcBef>
                <a:spcPts val="0"/>
              </a:spcBef>
              <a:spcAft>
                <a:spcPts val="0"/>
              </a:spcAft>
              <a:defRPr/>
            </a:pPr>
            <a:endParaRPr lang="fr-FR" sz="1600" dirty="0">
              <a:solidFill>
                <a:srgbClr val="008000"/>
              </a:solidFill>
              <a:latin typeface="+mn-lt"/>
              <a:cs typeface="+mn-cs"/>
            </a:endParaRPr>
          </a:p>
          <a:p>
            <a:pPr marL="285750" indent="-285750" algn="just" fontAlgn="auto">
              <a:spcBef>
                <a:spcPts val="0"/>
              </a:spcBef>
              <a:spcAft>
                <a:spcPts val="0"/>
              </a:spcAft>
              <a:buFont typeface="Arial" pitchFamily="34" charset="0"/>
              <a:buChar char="•"/>
              <a:defRPr/>
            </a:pPr>
            <a:r>
              <a:rPr lang="fr-FR" sz="1600" b="1" i="1" dirty="0">
                <a:solidFill>
                  <a:srgbClr val="008000"/>
                </a:solidFill>
                <a:latin typeface="+mn-lt"/>
                <a:cs typeface="+mn-cs"/>
              </a:rPr>
              <a:t>Biodiversité</a:t>
            </a:r>
            <a:r>
              <a:rPr lang="fr-FR" sz="1600" dirty="0">
                <a:solidFill>
                  <a:srgbClr val="008000"/>
                </a:solidFill>
                <a:latin typeface="+mn-lt"/>
                <a:cs typeface="+mn-cs"/>
              </a:rPr>
              <a:t> : </a:t>
            </a:r>
            <a:r>
              <a:rPr lang="fr-FR" sz="1600" dirty="0" smtClean="0">
                <a:solidFill>
                  <a:srgbClr val="008000"/>
                </a:solidFill>
                <a:latin typeface="+mn-lt"/>
                <a:cs typeface="+mn-cs"/>
              </a:rPr>
              <a:t>1) Elle </a:t>
            </a:r>
            <a:r>
              <a:rPr lang="fr-FR" sz="1600" dirty="0">
                <a:solidFill>
                  <a:srgbClr val="008000"/>
                </a:solidFill>
                <a:latin typeface="+mn-lt"/>
                <a:cs typeface="+mn-cs"/>
              </a:rPr>
              <a:t>représente la diversité des êtres vivants et des écosystèmes, la faune, la flore, les milieux naturels, mais aussi l'homme</a:t>
            </a:r>
            <a:r>
              <a:rPr lang="fr-FR" sz="1600" dirty="0" smtClean="0">
                <a:solidFill>
                  <a:srgbClr val="008000"/>
                </a:solidFill>
                <a:latin typeface="+mn-lt"/>
                <a:cs typeface="+mn-cs"/>
              </a:rPr>
              <a:t>. 2) Terme qui désigne la diversité du monde vivant à tous les niveaux. Synonyme de diversité biologique, la biodiversité peut être considérée à cinq niveaux : celui des écosystèmes, des espèces, des populations, des individus et des gènes.</a:t>
            </a:r>
            <a:endParaRPr lang="fr-FR" sz="1600" dirty="0">
              <a:solidFill>
                <a:srgbClr val="008000"/>
              </a:solidFill>
              <a:latin typeface="+mn-lt"/>
              <a:cs typeface="+mn-cs"/>
            </a:endParaRPr>
          </a:p>
          <a:p>
            <a:pPr marL="285750" indent="-285750" algn="just" fontAlgn="auto">
              <a:spcBef>
                <a:spcPts val="0"/>
              </a:spcBef>
              <a:spcAft>
                <a:spcPts val="0"/>
              </a:spcAft>
              <a:buFont typeface="Arial" pitchFamily="34" charset="0"/>
              <a:buChar char="•"/>
              <a:defRPr/>
            </a:pPr>
            <a:r>
              <a:rPr lang="fr-FR" sz="1600" b="1" i="1" dirty="0">
                <a:solidFill>
                  <a:srgbClr val="008000"/>
                </a:solidFill>
                <a:latin typeface="+mn-lt"/>
                <a:cs typeface="+mn-cs"/>
              </a:rPr>
              <a:t>Environnement</a:t>
            </a:r>
            <a:r>
              <a:rPr lang="fr-FR" sz="1600" dirty="0">
                <a:solidFill>
                  <a:srgbClr val="008000"/>
                </a:solidFill>
                <a:latin typeface="+mn-lt"/>
                <a:cs typeface="+mn-cs"/>
              </a:rPr>
              <a:t> : </a:t>
            </a:r>
            <a:r>
              <a:rPr lang="fr-FR" sz="1600" dirty="0" smtClean="0">
                <a:solidFill>
                  <a:srgbClr val="008000"/>
                </a:solidFill>
                <a:latin typeface="+mn-lt"/>
                <a:cs typeface="+mn-cs"/>
              </a:rPr>
              <a:t>1) Ensemble </a:t>
            </a:r>
            <a:r>
              <a:rPr lang="fr-FR" sz="1600" dirty="0">
                <a:solidFill>
                  <a:srgbClr val="008000"/>
                </a:solidFill>
                <a:latin typeface="+mn-lt"/>
                <a:cs typeface="+mn-cs"/>
              </a:rPr>
              <a:t>des éléments (biotiques ou abiotiques) qui entourent un individu ou une </a:t>
            </a:r>
            <a:r>
              <a:rPr lang="fr-FR" sz="1600" dirty="0">
                <a:solidFill>
                  <a:srgbClr val="008000"/>
                </a:solidFill>
                <a:latin typeface="+mn-lt"/>
                <a:cs typeface="+mn-cs"/>
                <a:hlinkClick r:id="rId2" action="ppaction://hlinkfile" tooltip="Espèce"/>
              </a:rPr>
              <a:t>espèce</a:t>
            </a:r>
            <a:r>
              <a:rPr lang="fr-FR" sz="1600" dirty="0">
                <a:solidFill>
                  <a:srgbClr val="008000"/>
                </a:solidFill>
                <a:latin typeface="+mn-lt"/>
                <a:cs typeface="+mn-cs"/>
              </a:rPr>
              <a:t> et dont certains contribuent directement à subvenir à ses </a:t>
            </a:r>
            <a:r>
              <a:rPr lang="fr-FR" sz="1600" dirty="0" smtClean="0">
                <a:solidFill>
                  <a:srgbClr val="008000"/>
                </a:solidFill>
                <a:latin typeface="+mn-lt"/>
                <a:cs typeface="+mn-cs"/>
              </a:rPr>
              <a:t>besoins. 2) L'environnement </a:t>
            </a:r>
            <a:r>
              <a:rPr lang="fr-FR" sz="1600" dirty="0">
                <a:solidFill>
                  <a:srgbClr val="008000"/>
                </a:solidFill>
                <a:latin typeface="+mn-lt"/>
                <a:cs typeface="+mn-cs"/>
              </a:rPr>
              <a:t>est compris comme l'ensemble des composants naturels de la </a:t>
            </a:r>
            <a:r>
              <a:rPr lang="fr-FR" sz="1600" dirty="0">
                <a:solidFill>
                  <a:srgbClr val="008000"/>
                </a:solidFill>
                <a:latin typeface="+mn-lt"/>
                <a:cs typeface="+mn-cs"/>
                <a:hlinkClick r:id="rId3" action="ppaction://hlinkfile" tooltip="Terre"/>
              </a:rPr>
              <a:t>planète Terre</a:t>
            </a:r>
            <a:r>
              <a:rPr lang="fr-FR" sz="1600" dirty="0">
                <a:solidFill>
                  <a:srgbClr val="008000"/>
                </a:solidFill>
                <a:latin typeface="+mn-lt"/>
                <a:cs typeface="+mn-cs"/>
              </a:rPr>
              <a:t>, comme l'</a:t>
            </a:r>
            <a:r>
              <a:rPr lang="fr-FR" sz="1600" dirty="0">
                <a:solidFill>
                  <a:srgbClr val="008000"/>
                </a:solidFill>
                <a:latin typeface="+mn-lt"/>
                <a:cs typeface="+mn-cs"/>
                <a:hlinkClick r:id="rId4" action="ppaction://hlinkfile" tooltip="Air"/>
              </a:rPr>
              <a:t>air</a:t>
            </a:r>
            <a:r>
              <a:rPr lang="fr-FR" sz="1600" dirty="0">
                <a:solidFill>
                  <a:srgbClr val="008000"/>
                </a:solidFill>
                <a:latin typeface="+mn-lt"/>
                <a:cs typeface="+mn-cs"/>
              </a:rPr>
              <a:t>, l'</a:t>
            </a:r>
            <a:r>
              <a:rPr lang="fr-FR" sz="1600" dirty="0">
                <a:solidFill>
                  <a:srgbClr val="008000"/>
                </a:solidFill>
                <a:latin typeface="+mn-lt"/>
                <a:cs typeface="+mn-cs"/>
                <a:hlinkClick r:id="rId5" action="ppaction://hlinkfile" tooltip="Eau"/>
              </a:rPr>
              <a:t>eau</a:t>
            </a:r>
            <a:r>
              <a:rPr lang="fr-FR" sz="1600" dirty="0">
                <a:solidFill>
                  <a:srgbClr val="008000"/>
                </a:solidFill>
                <a:latin typeface="+mn-lt"/>
                <a:cs typeface="+mn-cs"/>
              </a:rPr>
              <a:t>, l'</a:t>
            </a:r>
            <a:r>
              <a:rPr lang="fr-FR" sz="1600" dirty="0">
                <a:solidFill>
                  <a:srgbClr val="008000"/>
                </a:solidFill>
                <a:latin typeface="+mn-lt"/>
                <a:cs typeface="+mn-cs"/>
                <a:hlinkClick r:id="rId6" action="ppaction://hlinkfile" tooltip="Atmosphère terrestre"/>
              </a:rPr>
              <a:t>atmosphère</a:t>
            </a:r>
            <a:r>
              <a:rPr lang="fr-FR" sz="1600" dirty="0">
                <a:solidFill>
                  <a:srgbClr val="008000"/>
                </a:solidFill>
                <a:latin typeface="+mn-lt"/>
                <a:cs typeface="+mn-cs"/>
              </a:rPr>
              <a:t>, les </a:t>
            </a:r>
            <a:r>
              <a:rPr lang="fr-FR" sz="1600" dirty="0">
                <a:solidFill>
                  <a:srgbClr val="008000"/>
                </a:solidFill>
                <a:latin typeface="+mn-lt"/>
                <a:cs typeface="+mn-cs"/>
                <a:hlinkClick r:id="rId7" action="ppaction://hlinkfile" tooltip="Roche"/>
              </a:rPr>
              <a:t>roches</a:t>
            </a:r>
            <a:r>
              <a:rPr lang="fr-FR" sz="1600" dirty="0">
                <a:solidFill>
                  <a:srgbClr val="008000"/>
                </a:solidFill>
                <a:latin typeface="+mn-lt"/>
                <a:cs typeface="+mn-cs"/>
              </a:rPr>
              <a:t>, les </a:t>
            </a:r>
            <a:r>
              <a:rPr lang="fr-FR" sz="1600" dirty="0">
                <a:solidFill>
                  <a:srgbClr val="008000"/>
                </a:solidFill>
                <a:latin typeface="+mn-lt"/>
                <a:cs typeface="+mn-cs"/>
                <a:hlinkClick r:id="rId8" action="ppaction://hlinkfile" tooltip="Végétal"/>
              </a:rPr>
              <a:t>végétaux</a:t>
            </a:r>
            <a:r>
              <a:rPr lang="fr-FR" sz="1600" dirty="0">
                <a:solidFill>
                  <a:srgbClr val="008000"/>
                </a:solidFill>
                <a:latin typeface="+mn-lt"/>
                <a:cs typeface="+mn-cs"/>
              </a:rPr>
              <a:t>, les </a:t>
            </a:r>
            <a:r>
              <a:rPr lang="fr-FR" sz="1600" dirty="0">
                <a:solidFill>
                  <a:srgbClr val="008000"/>
                </a:solidFill>
                <a:latin typeface="+mn-lt"/>
                <a:cs typeface="+mn-cs"/>
                <a:hlinkClick r:id="rId9" action="ppaction://hlinkfile" tooltip="Animal"/>
              </a:rPr>
              <a:t>animaux</a:t>
            </a:r>
            <a:r>
              <a:rPr lang="fr-FR" sz="1600" dirty="0">
                <a:solidFill>
                  <a:srgbClr val="008000"/>
                </a:solidFill>
                <a:latin typeface="+mn-lt"/>
                <a:cs typeface="+mn-cs"/>
              </a:rPr>
              <a:t>, et l'ensemble des phénomènes et interactions qui s'y déploient, c'est-à-dire tout ce qui entoure l'</a:t>
            </a:r>
            <a:r>
              <a:rPr lang="fr-FR" sz="1600" dirty="0">
                <a:solidFill>
                  <a:srgbClr val="008000"/>
                </a:solidFill>
                <a:latin typeface="+mn-lt"/>
                <a:cs typeface="+mn-cs"/>
                <a:hlinkClick r:id="rId10" action="ppaction://hlinkfile" tooltip="Homo sapiens"/>
              </a:rPr>
              <a:t>Homme</a:t>
            </a:r>
            <a:r>
              <a:rPr lang="fr-FR" sz="1600" dirty="0">
                <a:solidFill>
                  <a:srgbClr val="008000"/>
                </a:solidFill>
                <a:latin typeface="+mn-lt"/>
                <a:cs typeface="+mn-cs"/>
              </a:rPr>
              <a:t> et ses activités — bien que cette position centrale de l'Homme soit précisément un objet de controverse dans le champ de l'écologie (Source : </a:t>
            </a:r>
            <a:r>
              <a:rPr lang="fr-FR" sz="1600" dirty="0" err="1">
                <a:solidFill>
                  <a:srgbClr val="008000"/>
                </a:solidFill>
                <a:latin typeface="+mn-lt"/>
                <a:cs typeface="+mn-cs"/>
              </a:rPr>
              <a:t>Wikipedia</a:t>
            </a:r>
            <a:r>
              <a:rPr lang="fr-FR" sz="1600" dirty="0" smtClean="0">
                <a:solidFill>
                  <a:srgbClr val="008000"/>
                </a:solidFill>
                <a:latin typeface="+mn-lt"/>
                <a:cs typeface="+mn-cs"/>
              </a:rPr>
              <a:t>). 3) Ensemble </a:t>
            </a:r>
            <a:r>
              <a:rPr lang="fr-FR" sz="1600" dirty="0">
                <a:solidFill>
                  <a:srgbClr val="008000"/>
                </a:solidFill>
                <a:latin typeface="+mn-lt"/>
                <a:cs typeface="+mn-cs"/>
              </a:rPr>
              <a:t>des facteurs naturels ou dus à l’action de l’homme, qui constituent le milieu dans lequel, en un lieu et un moment donné, vit l’homme, une espace animale ou végétale (Source : Dictionnaire Français Universel). </a:t>
            </a:r>
          </a:p>
          <a:p>
            <a:pPr marL="285750" indent="-285750" algn="just" fontAlgn="auto">
              <a:spcBef>
                <a:spcPts val="0"/>
              </a:spcBef>
              <a:spcAft>
                <a:spcPts val="0"/>
              </a:spcAft>
              <a:buFont typeface="Arial" pitchFamily="34" charset="0"/>
              <a:buChar char="•"/>
              <a:defRPr/>
            </a:pPr>
            <a:r>
              <a:rPr lang="fr-FR" sz="1600" b="1" i="1" dirty="0">
                <a:solidFill>
                  <a:srgbClr val="008000"/>
                </a:solidFill>
                <a:latin typeface="+mn-lt"/>
                <a:cs typeface="+mn-cs"/>
              </a:rPr>
              <a:t>Développement durable </a:t>
            </a:r>
            <a:r>
              <a:rPr lang="fr-FR" sz="1600" dirty="0">
                <a:solidFill>
                  <a:srgbClr val="008000"/>
                </a:solidFill>
                <a:latin typeface="+mn-lt"/>
                <a:cs typeface="+mn-cs"/>
              </a:rPr>
              <a:t>: Développement qui répond aux besoins du présent sans compromettre la capacité des générations futures à répondre à leurs propres besoins </a:t>
            </a:r>
            <a:r>
              <a:rPr lang="fr-FR" sz="1100" dirty="0">
                <a:solidFill>
                  <a:srgbClr val="008000"/>
                </a:solidFill>
                <a:latin typeface="+mn-lt"/>
                <a:cs typeface="+mn-cs"/>
              </a:rPr>
              <a:t>(Source : </a:t>
            </a:r>
            <a:r>
              <a:rPr lang="fr-FR" sz="1100" dirty="0">
                <a:solidFill>
                  <a:srgbClr val="008000"/>
                </a:solidFill>
                <a:latin typeface="+mn-lt"/>
                <a:cs typeface="+mn-cs"/>
                <a:hlinkClick r:id="rId11" action="ppaction://hlinkfile" tooltip="Rapport Brundtland"/>
              </a:rPr>
              <a:t>rapport Brundtland</a:t>
            </a:r>
            <a:r>
              <a:rPr lang="fr-FR" sz="1100" dirty="0">
                <a:solidFill>
                  <a:srgbClr val="008000"/>
                </a:solidFill>
                <a:latin typeface="+mn-lt"/>
                <a:cs typeface="+mn-cs"/>
              </a:rPr>
              <a:t>, </a:t>
            </a:r>
            <a:r>
              <a:rPr lang="fr-FR" sz="1100" i="1" dirty="0">
                <a:solidFill>
                  <a:srgbClr val="008000"/>
                </a:solidFill>
                <a:latin typeface="+mn-lt"/>
                <a:cs typeface="+mn-cs"/>
              </a:rPr>
              <a:t>Commission mondiale sur l’environnement et le développement</a:t>
            </a:r>
            <a:r>
              <a:rPr lang="fr-FR" sz="1100" dirty="0">
                <a:solidFill>
                  <a:srgbClr val="008000"/>
                </a:solidFill>
                <a:latin typeface="+mn-lt"/>
                <a:cs typeface="+mn-cs"/>
              </a:rPr>
              <a:t> , 1987</a:t>
            </a:r>
            <a:r>
              <a:rPr lang="fr-FR" sz="1100" dirty="0" smtClean="0">
                <a:solidFill>
                  <a:srgbClr val="008000"/>
                </a:solidFill>
                <a:latin typeface="+mn-lt"/>
                <a:cs typeface="+mn-cs"/>
              </a:rPr>
              <a:t>).</a:t>
            </a:r>
          </a:p>
          <a:p>
            <a:pPr marL="285750" indent="-285750" algn="just" fontAlgn="auto">
              <a:spcBef>
                <a:spcPts val="0"/>
              </a:spcBef>
              <a:spcAft>
                <a:spcPts val="0"/>
              </a:spcAft>
              <a:buFont typeface="Arial" pitchFamily="34" charset="0"/>
              <a:buChar char="•"/>
              <a:defRPr/>
            </a:pPr>
            <a:r>
              <a:rPr lang="fr-FR" sz="1600" b="1" i="1" dirty="0" smtClean="0">
                <a:solidFill>
                  <a:srgbClr val="008000"/>
                </a:solidFill>
                <a:latin typeface="Calibri" pitchFamily="34" charset="0"/>
              </a:rPr>
              <a:t>Épizootie</a:t>
            </a:r>
            <a:r>
              <a:rPr lang="fr-FR" sz="1600" dirty="0" smtClean="0">
                <a:solidFill>
                  <a:srgbClr val="008000"/>
                </a:solidFill>
                <a:latin typeface="Calibri" pitchFamily="34" charset="0"/>
              </a:rPr>
              <a:t> : Épidémie qui frappe les animaux.</a:t>
            </a:r>
            <a:endParaRPr lang="fr-FR" sz="1600" dirty="0" smtClean="0">
              <a:solidFill>
                <a:srgbClr val="008000"/>
              </a:solidFill>
              <a:latin typeface="Calibri" pitchFamily="34" charset="0"/>
              <a:cs typeface="+mn-cs"/>
            </a:endParaRPr>
          </a:p>
          <a:p>
            <a:pPr marL="285750" indent="-285750" algn="just" fontAlgn="auto">
              <a:spcBef>
                <a:spcPts val="0"/>
              </a:spcBef>
              <a:spcAft>
                <a:spcPts val="0"/>
              </a:spcAft>
              <a:buFont typeface="Arial" pitchFamily="34" charset="0"/>
              <a:buChar char="•"/>
              <a:defRPr/>
            </a:pPr>
            <a:r>
              <a:rPr lang="fr-FR" sz="1600" b="1" i="1" dirty="0" smtClean="0">
                <a:solidFill>
                  <a:srgbClr val="008000"/>
                </a:solidFill>
                <a:latin typeface="+mn-lt"/>
                <a:cs typeface="+mn-cs"/>
              </a:rPr>
              <a:t>Évolution</a:t>
            </a:r>
            <a:r>
              <a:rPr lang="fr-FR" sz="1600" dirty="0" smtClean="0">
                <a:solidFill>
                  <a:srgbClr val="008000"/>
                </a:solidFill>
                <a:latin typeface="+mn-lt"/>
                <a:cs typeface="+mn-cs"/>
              </a:rPr>
              <a:t> : Ensemble des changements subis au cours des temps géologiques par les lignées animales et végétales, ayant eu pour résultat l'apparition de formes nouvelles.</a:t>
            </a:r>
          </a:p>
          <a:p>
            <a:pPr marL="285750" indent="-285750" algn="just" fontAlgn="auto">
              <a:spcBef>
                <a:spcPts val="0"/>
              </a:spcBef>
              <a:spcAft>
                <a:spcPts val="0"/>
              </a:spcAft>
              <a:buFont typeface="Arial" pitchFamily="34" charset="0"/>
              <a:buChar char="•"/>
              <a:defRPr/>
            </a:pPr>
            <a:r>
              <a:rPr lang="fr-FR" sz="1600" b="1" i="1" dirty="0" smtClean="0">
                <a:solidFill>
                  <a:srgbClr val="008000"/>
                </a:solidFill>
                <a:latin typeface="+mn-lt"/>
                <a:cs typeface="+mn-cs"/>
              </a:rPr>
              <a:t>Espèce endémique </a:t>
            </a:r>
            <a:r>
              <a:rPr lang="fr-FR" sz="1600" dirty="0" smtClean="0">
                <a:solidFill>
                  <a:srgbClr val="008000"/>
                </a:solidFill>
                <a:latin typeface="+mn-lt"/>
                <a:cs typeface="+mn-cs"/>
              </a:rPr>
              <a:t>: Une espèce endémique est une espèce qui est naturellement et exclusivement présente dans une région géographique délimitée.</a:t>
            </a:r>
          </a:p>
          <a:p>
            <a:pPr marL="285750" indent="-285750" algn="just" fontAlgn="auto">
              <a:spcBef>
                <a:spcPts val="0"/>
              </a:spcBef>
              <a:spcAft>
                <a:spcPts val="0"/>
              </a:spcAft>
              <a:buFont typeface="Arial" pitchFamily="34" charset="0"/>
              <a:buChar char="•"/>
              <a:defRPr/>
            </a:pPr>
            <a:r>
              <a:rPr lang="fr-FR" sz="1600" b="1" i="1" dirty="0" smtClean="0">
                <a:solidFill>
                  <a:srgbClr val="008000"/>
                </a:solidFill>
                <a:latin typeface="+mn-lt"/>
              </a:rPr>
              <a:t>Etalement urbain</a:t>
            </a:r>
            <a:r>
              <a:rPr lang="fr-FR" sz="1600" dirty="0" smtClean="0">
                <a:solidFill>
                  <a:srgbClr val="008000"/>
                </a:solidFill>
                <a:latin typeface="+mn-lt"/>
              </a:rPr>
              <a:t> ou </a:t>
            </a:r>
            <a:r>
              <a:rPr lang="fr-FR" sz="1600" b="1" i="1" dirty="0" smtClean="0">
                <a:solidFill>
                  <a:srgbClr val="008000"/>
                </a:solidFill>
                <a:latin typeface="+mn-lt"/>
                <a:hlinkClick r:id="rId12" tooltip="Périurbanisation"/>
              </a:rPr>
              <a:t>périurbanisation</a:t>
            </a:r>
            <a:r>
              <a:rPr lang="fr-FR" sz="1600" dirty="0" smtClean="0">
                <a:solidFill>
                  <a:srgbClr val="008000"/>
                </a:solidFill>
                <a:latin typeface="+mn-lt"/>
              </a:rPr>
              <a:t> : phénomène de développement des surfaces </a:t>
            </a:r>
            <a:r>
              <a:rPr lang="fr-FR" sz="1600" dirty="0" smtClean="0">
                <a:solidFill>
                  <a:srgbClr val="008000"/>
                </a:solidFill>
                <a:latin typeface="+mn-lt"/>
                <a:hlinkClick r:id="rId13" tooltip="Urbanisation"/>
              </a:rPr>
              <a:t>urbanisées</a:t>
            </a:r>
            <a:r>
              <a:rPr lang="fr-FR" sz="1600" dirty="0" smtClean="0">
                <a:solidFill>
                  <a:srgbClr val="008000"/>
                </a:solidFill>
                <a:latin typeface="+mn-lt"/>
              </a:rPr>
              <a:t> en périphérie des villes.</a:t>
            </a:r>
          </a:p>
          <a:p>
            <a:pPr marL="285750" indent="-285750" algn="just" fontAlgn="auto">
              <a:spcBef>
                <a:spcPts val="0"/>
              </a:spcBef>
              <a:spcAft>
                <a:spcPts val="0"/>
              </a:spcAft>
              <a:buFont typeface="Arial" pitchFamily="34" charset="0"/>
              <a:buChar char="•"/>
              <a:defRPr/>
            </a:pPr>
            <a:endParaRPr lang="fr-FR" sz="1600" dirty="0" smtClean="0">
              <a:solidFill>
                <a:srgbClr val="008000"/>
              </a:solidFill>
              <a:latin typeface="+mn-lt"/>
              <a:cs typeface="+mn-cs"/>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6BD9D183-C743-4071-B5E7-742D47AF4F0F}" type="slidenum">
              <a:rPr lang="fr-FR" sz="1200">
                <a:solidFill>
                  <a:schemeClr val="tx1">
                    <a:tint val="75000"/>
                  </a:schemeClr>
                </a:solidFill>
                <a:latin typeface="+mn-lt"/>
                <a:cs typeface="+mn-cs"/>
              </a:rPr>
              <a:pPr algn="r" fontAlgn="auto">
                <a:spcBef>
                  <a:spcPts val="0"/>
                </a:spcBef>
                <a:spcAft>
                  <a:spcPts val="0"/>
                </a:spcAft>
                <a:defRPr/>
              </a:pPr>
              <a:t>107</a:t>
            </a:fld>
            <a:endParaRPr lang="fr-FR" sz="1200" dirty="0">
              <a:solidFill>
                <a:schemeClr val="tx1">
                  <a:tint val="75000"/>
                </a:schemeClr>
              </a:solidFill>
              <a:latin typeface="+mn-lt"/>
              <a:cs typeface="+mn-cs"/>
            </a:endParaRPr>
          </a:p>
        </p:txBody>
      </p:sp>
      <p:sp>
        <p:nvSpPr>
          <p:cNvPr id="7" name="Sous-titre 2"/>
          <p:cNvSpPr txBox="1">
            <a:spLocks/>
          </p:cNvSpPr>
          <p:nvPr/>
        </p:nvSpPr>
        <p:spPr bwMode="auto">
          <a:xfrm>
            <a:off x="2771775" y="260350"/>
            <a:ext cx="3887788" cy="360363"/>
          </a:xfrm>
          <a:prstGeom prst="rect">
            <a:avLst/>
          </a:prstGeom>
          <a:noFill/>
          <a:ln w="9525">
            <a:solidFill>
              <a:srgbClr val="008000"/>
            </a:solidFill>
            <a:miter lim="800000"/>
            <a:headEnd/>
            <a:tailEnd/>
          </a:ln>
        </p:spPr>
        <p:txBody>
          <a:bodyPr/>
          <a:lstStyle/>
          <a:p>
            <a:pPr>
              <a:spcBef>
                <a:spcPct val="20000"/>
              </a:spcBef>
              <a:buFont typeface="Arial" charset="0"/>
              <a:buNone/>
            </a:pPr>
            <a:r>
              <a:rPr lang="fr-FR" sz="2000">
                <a:solidFill>
                  <a:srgbClr val="008000"/>
                </a:solidFill>
                <a:latin typeface="Calibri" pitchFamily="34" charset="0"/>
              </a:rPr>
              <a:t>Pourquoi préserver la biodiversité ?</a:t>
            </a:r>
          </a:p>
        </p:txBody>
      </p:sp>
      <p:sp>
        <p:nvSpPr>
          <p:cNvPr id="8" name="Rectangle 7"/>
          <p:cNvSpPr/>
          <p:nvPr/>
        </p:nvSpPr>
        <p:spPr>
          <a:xfrm>
            <a:off x="250825" y="620713"/>
            <a:ext cx="8569325" cy="5847755"/>
          </a:xfrm>
          <a:prstGeom prst="rect">
            <a:avLst/>
          </a:prstGeom>
        </p:spPr>
        <p:txBody>
          <a:bodyPr>
            <a:spAutoFit/>
          </a:bodyPr>
          <a:lstStyle/>
          <a:p>
            <a:pPr fontAlgn="auto">
              <a:spcBef>
                <a:spcPts val="0"/>
              </a:spcBef>
              <a:spcAft>
                <a:spcPts val="0"/>
              </a:spcAft>
              <a:defRPr/>
            </a:pPr>
            <a:r>
              <a:rPr lang="fr-FR" b="1" u="sng" dirty="0" smtClean="0">
                <a:solidFill>
                  <a:srgbClr val="008000"/>
                </a:solidFill>
                <a:latin typeface="Calibri" pitchFamily="34" charset="0"/>
                <a:cs typeface="+mn-cs"/>
              </a:rPr>
              <a:t>11. </a:t>
            </a:r>
            <a:r>
              <a:rPr lang="fr-FR" b="1" u="sng" dirty="0">
                <a:solidFill>
                  <a:srgbClr val="008000"/>
                </a:solidFill>
                <a:latin typeface="Calibri" pitchFamily="34" charset="0"/>
                <a:cs typeface="+mn-cs"/>
              </a:rPr>
              <a:t>Annexe : Définitions</a:t>
            </a:r>
          </a:p>
          <a:p>
            <a:pPr marL="285750" indent="-285750" fontAlgn="auto">
              <a:spcBef>
                <a:spcPts val="0"/>
              </a:spcBef>
              <a:spcAft>
                <a:spcPts val="0"/>
              </a:spcAft>
              <a:defRPr/>
            </a:pPr>
            <a:endParaRPr lang="fr-FR" sz="1600" dirty="0" smtClean="0">
              <a:solidFill>
                <a:srgbClr val="008000"/>
              </a:solidFill>
              <a:latin typeface="Calibri" pitchFamily="34" charset="0"/>
              <a:cs typeface="+mn-cs"/>
            </a:endParaRPr>
          </a:p>
          <a:p>
            <a:pPr marL="285750" indent="-285750" fontAlgn="auto">
              <a:spcBef>
                <a:spcPts val="0"/>
              </a:spcBef>
              <a:spcAft>
                <a:spcPts val="0"/>
              </a:spcAft>
              <a:buFont typeface="Arial" pitchFamily="34" charset="0"/>
              <a:buChar char="•"/>
              <a:defRPr/>
            </a:pPr>
            <a:r>
              <a:rPr lang="fr-FR" sz="1600" b="1" i="1" dirty="0" smtClean="0">
                <a:solidFill>
                  <a:srgbClr val="008000"/>
                </a:solidFill>
                <a:latin typeface="Calibri" pitchFamily="34" charset="0"/>
              </a:rPr>
              <a:t>Espèce indigène </a:t>
            </a:r>
            <a:r>
              <a:rPr lang="fr-FR" sz="1600" dirty="0" smtClean="0">
                <a:solidFill>
                  <a:srgbClr val="008000"/>
                </a:solidFill>
                <a:latin typeface="Calibri" pitchFamily="34" charset="0"/>
              </a:rPr>
              <a:t>: Qualifie la nature d’une espèce particulière native d'une région particulière ; se dit d'une espèce qui est naturellement originaire (indigène, autochtone) d'un environnement ou d'une région.</a:t>
            </a:r>
            <a:endParaRPr lang="fr-FR" sz="1600" dirty="0">
              <a:solidFill>
                <a:srgbClr val="008000"/>
              </a:solidFill>
              <a:latin typeface="Calibri" pitchFamily="34" charset="0"/>
              <a:cs typeface="+mn-cs"/>
            </a:endParaRPr>
          </a:p>
          <a:p>
            <a:pPr marL="285750" indent="-285750" algn="just" fontAlgn="auto">
              <a:spcBef>
                <a:spcPts val="0"/>
              </a:spcBef>
              <a:spcAft>
                <a:spcPts val="0"/>
              </a:spcAft>
              <a:buFont typeface="Wingdings" pitchFamily="2" charset="2"/>
              <a:buChar char="§"/>
              <a:defRPr/>
            </a:pPr>
            <a:r>
              <a:rPr lang="fr-FR" sz="1600" b="1" i="1" dirty="0">
                <a:solidFill>
                  <a:srgbClr val="008000"/>
                </a:solidFill>
                <a:latin typeface="Calibri" pitchFamily="34" charset="0"/>
                <a:cs typeface="+mn-cs"/>
              </a:rPr>
              <a:t>Espèce invasive  </a:t>
            </a:r>
            <a:r>
              <a:rPr lang="fr-FR" sz="1600" dirty="0">
                <a:solidFill>
                  <a:srgbClr val="008000"/>
                </a:solidFill>
                <a:latin typeface="Calibri" pitchFamily="34" charset="0"/>
                <a:cs typeface="+mn-cs"/>
              </a:rPr>
              <a:t>: On appelle « espèce invasive » un organisme qui s’étend rapidement en nombre et en surface en dehors de son aire d’origine. Si l’introduction est souvent liée à l’homme, son expansion se fait naturellement</a:t>
            </a:r>
            <a:r>
              <a:rPr lang="fr-FR" sz="1600" dirty="0" smtClean="0">
                <a:solidFill>
                  <a:srgbClr val="008000"/>
                </a:solidFill>
                <a:latin typeface="Calibri" pitchFamily="34" charset="0"/>
                <a:cs typeface="+mn-cs"/>
              </a:rPr>
              <a:t>.</a:t>
            </a:r>
            <a:endParaRPr lang="fr-FR" sz="1600" dirty="0">
              <a:solidFill>
                <a:srgbClr val="008000"/>
              </a:solidFill>
              <a:latin typeface="Calibri" pitchFamily="34" charset="0"/>
              <a:cs typeface="+mn-cs"/>
            </a:endParaRPr>
          </a:p>
          <a:p>
            <a:pPr marL="285750" indent="-285750" algn="just" fontAlgn="auto">
              <a:spcBef>
                <a:spcPts val="0"/>
              </a:spcBef>
              <a:spcAft>
                <a:spcPts val="0"/>
              </a:spcAft>
              <a:buFont typeface="Wingdings" pitchFamily="2" charset="2"/>
              <a:buChar char="§"/>
              <a:defRPr/>
            </a:pPr>
            <a:r>
              <a:rPr lang="fr-FR" sz="1600" b="1" i="1" dirty="0">
                <a:solidFill>
                  <a:srgbClr val="008000"/>
                </a:solidFill>
                <a:latin typeface="Calibri" pitchFamily="34" charset="0"/>
                <a:cs typeface="+mn-cs"/>
              </a:rPr>
              <a:t>Ecologie</a:t>
            </a:r>
            <a:r>
              <a:rPr lang="fr-FR" sz="1600" dirty="0">
                <a:solidFill>
                  <a:srgbClr val="008000"/>
                </a:solidFill>
                <a:latin typeface="Calibri" pitchFamily="34" charset="0"/>
                <a:cs typeface="+mn-cs"/>
              </a:rPr>
              <a:t> : a) </a:t>
            </a:r>
            <a:r>
              <a:rPr lang="fr-FR" sz="1600" dirty="0">
                <a:solidFill>
                  <a:srgbClr val="008000"/>
                </a:solidFill>
                <a:latin typeface="Calibri" pitchFamily="34" charset="0"/>
                <a:cs typeface="+mn-cs"/>
                <a:hlinkClick r:id="rId2" action="ppaction://hlinkfile" tooltip="Science"/>
              </a:rPr>
              <a:t>Science</a:t>
            </a:r>
            <a:r>
              <a:rPr lang="fr-FR" sz="1600" dirty="0">
                <a:solidFill>
                  <a:srgbClr val="008000"/>
                </a:solidFill>
                <a:latin typeface="Calibri" pitchFamily="34" charset="0"/>
                <a:cs typeface="+mn-cs"/>
              </a:rPr>
              <a:t> étudiant les êtres vivants dans leur milieu et les interactions entre eux. b) Science des relations des organismes avec le monde environnant, c'est-à-dire, dans un sens large, la science des conditions d'existence. c) Rapport triangulaire entre les individus d'une </a:t>
            </a:r>
            <a:r>
              <a:rPr lang="fr-FR" sz="1600" dirty="0">
                <a:solidFill>
                  <a:srgbClr val="008000"/>
                </a:solidFill>
                <a:latin typeface="Calibri" pitchFamily="34" charset="0"/>
                <a:cs typeface="+mn-cs"/>
                <a:hlinkClick r:id="rId3" action="ppaction://hlinkfile" tooltip="Espèce"/>
              </a:rPr>
              <a:t>espèce</a:t>
            </a:r>
            <a:r>
              <a:rPr lang="fr-FR" sz="1600" dirty="0">
                <a:solidFill>
                  <a:srgbClr val="008000"/>
                </a:solidFill>
                <a:latin typeface="Calibri" pitchFamily="34" charset="0"/>
                <a:cs typeface="+mn-cs"/>
              </a:rPr>
              <a:t>, l'activité organisée de cette espèce et l'</a:t>
            </a:r>
            <a:r>
              <a:rPr lang="fr-FR" sz="1600" dirty="0">
                <a:solidFill>
                  <a:srgbClr val="008000"/>
                </a:solidFill>
                <a:latin typeface="Calibri" pitchFamily="34" charset="0"/>
                <a:cs typeface="+mn-cs"/>
                <a:hlinkClick r:id="rId4" action="ppaction://hlinkfile" tooltip="Environnement"/>
              </a:rPr>
              <a:t>environnement</a:t>
            </a:r>
            <a:r>
              <a:rPr lang="fr-FR" sz="1600" dirty="0">
                <a:solidFill>
                  <a:srgbClr val="008000"/>
                </a:solidFill>
                <a:latin typeface="Calibri" pitchFamily="34" charset="0"/>
                <a:cs typeface="+mn-cs"/>
              </a:rPr>
              <a:t> de cette activité (Source : </a:t>
            </a:r>
            <a:r>
              <a:rPr lang="fr-FR" sz="1600" dirty="0" err="1">
                <a:solidFill>
                  <a:srgbClr val="008000"/>
                </a:solidFill>
                <a:latin typeface="Calibri" pitchFamily="34" charset="0"/>
                <a:cs typeface="+mn-cs"/>
              </a:rPr>
              <a:t>Wikipedia</a:t>
            </a:r>
            <a:r>
              <a:rPr lang="fr-FR" sz="1600" dirty="0">
                <a:solidFill>
                  <a:srgbClr val="008000"/>
                </a:solidFill>
                <a:latin typeface="Calibri" pitchFamily="34" charset="0"/>
                <a:cs typeface="+mn-cs"/>
              </a:rPr>
              <a:t>).  Etymologie : </a:t>
            </a:r>
            <a:r>
              <a:rPr lang="fr-FR" sz="1600" dirty="0">
                <a:solidFill>
                  <a:srgbClr val="008000"/>
                </a:solidFill>
                <a:latin typeface="Calibri" pitchFamily="34" charset="0"/>
              </a:rPr>
              <a:t>De l’allemand </a:t>
            </a:r>
            <a:r>
              <a:rPr lang="de-DE" sz="1600" i="1" dirty="0">
                <a:solidFill>
                  <a:srgbClr val="008000"/>
                </a:solidFill>
                <a:latin typeface="Calibri" pitchFamily="34" charset="0"/>
                <a:hlinkClick r:id="rId5" action="ppaction://hlinkfile" tooltip="Ökologie"/>
              </a:rPr>
              <a:t>Ökologie</a:t>
            </a:r>
            <a:r>
              <a:rPr lang="fr-FR" sz="1600" dirty="0">
                <a:solidFill>
                  <a:srgbClr val="008000"/>
                </a:solidFill>
                <a:latin typeface="Calibri" pitchFamily="34" charset="0"/>
              </a:rPr>
              <a:t> (voir </a:t>
            </a:r>
            <a:r>
              <a:rPr lang="fr-FR" sz="1600" i="1" dirty="0">
                <a:solidFill>
                  <a:srgbClr val="008000"/>
                </a:solidFill>
                <a:latin typeface="Calibri" pitchFamily="34" charset="0"/>
                <a:hlinkClick r:id="rId6" action="ppaction://hlinkfile" tooltip="éco-"/>
              </a:rPr>
              <a:t>éco-</a:t>
            </a:r>
            <a:r>
              <a:rPr lang="fr-FR" sz="1600" dirty="0">
                <a:solidFill>
                  <a:srgbClr val="008000"/>
                </a:solidFill>
                <a:latin typeface="Calibri" pitchFamily="34" charset="0"/>
              </a:rPr>
              <a:t> et </a:t>
            </a:r>
            <a:r>
              <a:rPr lang="fr-FR" sz="1600" i="1" dirty="0">
                <a:solidFill>
                  <a:srgbClr val="008000"/>
                </a:solidFill>
                <a:latin typeface="Calibri" pitchFamily="34" charset="0"/>
                <a:hlinkClick r:id="rId7" action="ppaction://hlinkfile" tooltip="-logie"/>
              </a:rPr>
              <a:t>-</a:t>
            </a:r>
            <a:r>
              <a:rPr lang="fr-FR" sz="1600" i="1" dirty="0" err="1">
                <a:solidFill>
                  <a:srgbClr val="008000"/>
                </a:solidFill>
                <a:latin typeface="Calibri" pitchFamily="34" charset="0"/>
                <a:hlinkClick r:id="rId7" action="ppaction://hlinkfile" tooltip="-logie"/>
              </a:rPr>
              <a:t>logie</a:t>
            </a:r>
            <a:r>
              <a:rPr lang="fr-FR" sz="1600" dirty="0">
                <a:solidFill>
                  <a:srgbClr val="008000"/>
                </a:solidFill>
                <a:latin typeface="Calibri" pitchFamily="34" charset="0"/>
              </a:rPr>
              <a:t>), terme forgé en 1866 par le zoologiste et biologiste allemand </a:t>
            </a:r>
            <a:r>
              <a:rPr lang="fr-FR" sz="1600" dirty="0">
                <a:solidFill>
                  <a:srgbClr val="008000"/>
                </a:solidFill>
                <a:latin typeface="Calibri" pitchFamily="34" charset="0"/>
                <a:hlinkClick r:id="rId8" action="ppaction://hlinkfile" tooltip="w:Ernst Haeckel"/>
              </a:rPr>
              <a:t>Ernst Haeckel</a:t>
            </a:r>
            <a:r>
              <a:rPr lang="fr-FR" sz="1600" dirty="0">
                <a:solidFill>
                  <a:srgbClr val="008000"/>
                </a:solidFill>
                <a:latin typeface="Calibri" pitchFamily="34" charset="0"/>
              </a:rPr>
              <a:t> (1834-1919</a:t>
            </a:r>
            <a:r>
              <a:rPr lang="fr-FR" sz="1600" dirty="0" smtClean="0">
                <a:solidFill>
                  <a:srgbClr val="008000"/>
                </a:solidFill>
                <a:latin typeface="Calibri" pitchFamily="34" charset="0"/>
              </a:rPr>
              <a:t>).</a:t>
            </a:r>
            <a:endParaRPr lang="fr-FR" sz="1600" dirty="0">
              <a:solidFill>
                <a:srgbClr val="008000"/>
              </a:solidFill>
              <a:latin typeface="Calibri" pitchFamily="34" charset="0"/>
              <a:cs typeface="+mn-cs"/>
            </a:endParaRPr>
          </a:p>
          <a:p>
            <a:pPr marL="285750" indent="-285750" algn="just" fontAlgn="auto">
              <a:spcBef>
                <a:spcPts val="0"/>
              </a:spcBef>
              <a:spcAft>
                <a:spcPts val="0"/>
              </a:spcAft>
              <a:buFont typeface="Wingdings" pitchFamily="2" charset="2"/>
              <a:buChar char="§"/>
              <a:defRPr/>
            </a:pPr>
            <a:r>
              <a:rPr lang="fr-FR" sz="1600" b="1" i="1" dirty="0">
                <a:solidFill>
                  <a:srgbClr val="008000"/>
                </a:solidFill>
                <a:latin typeface="Calibri" pitchFamily="34" charset="0"/>
                <a:cs typeface="+mn-cs"/>
              </a:rPr>
              <a:t>Ecosystème</a:t>
            </a:r>
            <a:r>
              <a:rPr lang="fr-FR" sz="1600" dirty="0">
                <a:solidFill>
                  <a:srgbClr val="008000"/>
                </a:solidFill>
                <a:latin typeface="Calibri" pitchFamily="34" charset="0"/>
                <a:cs typeface="+mn-cs"/>
              </a:rPr>
              <a:t> : </a:t>
            </a:r>
            <a:r>
              <a:rPr lang="fr-FR" sz="1600" dirty="0" smtClean="0">
                <a:solidFill>
                  <a:srgbClr val="008000"/>
                </a:solidFill>
                <a:latin typeface="Calibri" pitchFamily="34" charset="0"/>
                <a:cs typeface="+mn-cs"/>
              </a:rPr>
              <a:t>a) En </a:t>
            </a:r>
            <a:r>
              <a:rPr lang="fr-FR" sz="1600" dirty="0">
                <a:solidFill>
                  <a:srgbClr val="008000"/>
                </a:solidFill>
                <a:latin typeface="Calibri" pitchFamily="34" charset="0"/>
                <a:cs typeface="+mn-cs"/>
                <a:hlinkClick r:id="rId9" action="ppaction://hlinkfile" tooltip="Écologie"/>
              </a:rPr>
              <a:t>écologie</a:t>
            </a:r>
            <a:r>
              <a:rPr lang="fr-FR" sz="1600" dirty="0">
                <a:solidFill>
                  <a:srgbClr val="008000"/>
                </a:solidFill>
                <a:latin typeface="Calibri" pitchFamily="34" charset="0"/>
                <a:cs typeface="+mn-cs"/>
              </a:rPr>
              <a:t>, un </a:t>
            </a:r>
            <a:r>
              <a:rPr lang="fr-FR" sz="1600" b="1" dirty="0">
                <a:solidFill>
                  <a:srgbClr val="008000"/>
                </a:solidFill>
                <a:latin typeface="Calibri" pitchFamily="34" charset="0"/>
                <a:cs typeface="+mn-cs"/>
              </a:rPr>
              <a:t>écosystème</a:t>
            </a:r>
            <a:r>
              <a:rPr lang="fr-FR" sz="1600" dirty="0">
                <a:solidFill>
                  <a:srgbClr val="008000"/>
                </a:solidFill>
                <a:latin typeface="Calibri" pitchFamily="34" charset="0"/>
                <a:cs typeface="+mn-cs"/>
              </a:rPr>
              <a:t> est l'ensemble formé par une </a:t>
            </a:r>
            <a:r>
              <a:rPr lang="fr-FR" sz="1600" dirty="0">
                <a:solidFill>
                  <a:srgbClr val="008000"/>
                </a:solidFill>
                <a:latin typeface="Calibri" pitchFamily="34" charset="0"/>
                <a:cs typeface="+mn-cs"/>
                <a:hlinkClick r:id="rId10" action="ppaction://hlinkfile" tooltip="Association écologique"/>
              </a:rPr>
              <a:t>association</a:t>
            </a:r>
            <a:r>
              <a:rPr lang="fr-FR" sz="1600" dirty="0">
                <a:solidFill>
                  <a:srgbClr val="008000"/>
                </a:solidFill>
                <a:latin typeface="Calibri" pitchFamily="34" charset="0"/>
                <a:cs typeface="+mn-cs"/>
              </a:rPr>
              <a:t> ou communauté d'</a:t>
            </a:r>
            <a:r>
              <a:rPr lang="fr-FR" sz="1600" dirty="0">
                <a:solidFill>
                  <a:srgbClr val="008000"/>
                </a:solidFill>
                <a:latin typeface="Calibri" pitchFamily="34" charset="0"/>
                <a:cs typeface="+mn-cs"/>
                <a:hlinkClick r:id="rId11" action="ppaction://hlinkfile" tooltip="Êtres vivants"/>
              </a:rPr>
              <a:t>êtres vivants</a:t>
            </a:r>
            <a:r>
              <a:rPr lang="fr-FR" sz="1600" dirty="0">
                <a:solidFill>
                  <a:srgbClr val="008000"/>
                </a:solidFill>
                <a:latin typeface="Calibri" pitchFamily="34" charset="0"/>
                <a:cs typeface="+mn-cs"/>
              </a:rPr>
              <a:t> (ou </a:t>
            </a:r>
            <a:r>
              <a:rPr lang="fr-FR" sz="1600" dirty="0">
                <a:solidFill>
                  <a:srgbClr val="008000"/>
                </a:solidFill>
                <a:latin typeface="Calibri" pitchFamily="34" charset="0"/>
                <a:cs typeface="+mn-cs"/>
                <a:hlinkClick r:id="rId12" action="ppaction://hlinkfile" tooltip="Biocénose"/>
              </a:rPr>
              <a:t>biocénose</a:t>
            </a:r>
            <a:r>
              <a:rPr lang="fr-FR" sz="1600" dirty="0">
                <a:solidFill>
                  <a:srgbClr val="008000"/>
                </a:solidFill>
                <a:latin typeface="Calibri" pitchFamily="34" charset="0"/>
                <a:cs typeface="+mn-cs"/>
              </a:rPr>
              <a:t>) et son environnement biologique, géologique, </a:t>
            </a:r>
            <a:r>
              <a:rPr lang="fr-FR" sz="1600" dirty="0">
                <a:solidFill>
                  <a:srgbClr val="008000"/>
                </a:solidFill>
                <a:latin typeface="Calibri" pitchFamily="34" charset="0"/>
                <a:cs typeface="+mn-cs"/>
                <a:hlinkClick r:id="rId13" action="ppaction://hlinkfile" tooltip="Édaphologie"/>
              </a:rPr>
              <a:t>édaphique</a:t>
            </a:r>
            <a:r>
              <a:rPr lang="fr-FR" sz="1600" dirty="0">
                <a:solidFill>
                  <a:srgbClr val="008000"/>
                </a:solidFill>
                <a:latin typeface="Calibri" pitchFamily="34" charset="0"/>
                <a:cs typeface="+mn-cs"/>
              </a:rPr>
              <a:t>, hydrologique, climatique, etc. (le </a:t>
            </a:r>
            <a:r>
              <a:rPr lang="fr-FR" sz="1600" dirty="0">
                <a:solidFill>
                  <a:srgbClr val="008000"/>
                </a:solidFill>
                <a:latin typeface="Calibri" pitchFamily="34" charset="0"/>
                <a:cs typeface="+mn-cs"/>
                <a:hlinkClick r:id="rId14" action="ppaction://hlinkfile" tooltip="Biotope"/>
              </a:rPr>
              <a:t>biotope</a:t>
            </a:r>
            <a:r>
              <a:rPr lang="fr-FR" sz="1600" dirty="0">
                <a:solidFill>
                  <a:srgbClr val="008000"/>
                </a:solidFill>
                <a:latin typeface="Calibri" pitchFamily="34" charset="0"/>
                <a:cs typeface="+mn-cs"/>
              </a:rPr>
              <a:t>). Les éléments constituant un écosystème développent un réseau d'échange d'énergie et de matière permettant le maintien et le développement de la </a:t>
            </a:r>
            <a:r>
              <a:rPr lang="fr-FR" sz="1600" dirty="0">
                <a:solidFill>
                  <a:srgbClr val="008000"/>
                </a:solidFill>
                <a:latin typeface="Calibri" pitchFamily="34" charset="0"/>
                <a:cs typeface="+mn-cs"/>
                <a:hlinkClick r:id="rId15" action="ppaction://hlinkfile" tooltip="Vie"/>
              </a:rPr>
              <a:t>vie</a:t>
            </a:r>
            <a:r>
              <a:rPr lang="fr-FR" sz="1600" dirty="0">
                <a:solidFill>
                  <a:srgbClr val="008000"/>
                </a:solidFill>
                <a:latin typeface="Calibri" pitchFamily="34" charset="0"/>
                <a:cs typeface="+mn-cs"/>
              </a:rPr>
              <a:t> (Source : </a:t>
            </a:r>
            <a:r>
              <a:rPr lang="fr-FR" sz="1600" dirty="0" err="1">
                <a:solidFill>
                  <a:srgbClr val="008000"/>
                </a:solidFill>
                <a:latin typeface="Calibri" pitchFamily="34" charset="0"/>
                <a:cs typeface="+mn-cs"/>
              </a:rPr>
              <a:t>Wikipedia</a:t>
            </a:r>
            <a:r>
              <a:rPr lang="fr-FR" sz="1600" dirty="0" smtClean="0">
                <a:solidFill>
                  <a:srgbClr val="008000"/>
                </a:solidFill>
                <a:latin typeface="Calibri" pitchFamily="34" charset="0"/>
                <a:cs typeface="+mn-cs"/>
              </a:rPr>
              <a:t>). c) Système formé par un environnement (biotope) et par l'ensemble des espèces qui y vivent, s'y nourrissent et s'y reproduisent. d) Système formé par un </a:t>
            </a:r>
            <a:r>
              <a:rPr lang="fr-FR" sz="1600" b="1" dirty="0" smtClean="0">
                <a:solidFill>
                  <a:srgbClr val="008000"/>
                </a:solidFill>
                <a:latin typeface="Calibri" pitchFamily="34" charset="0"/>
                <a:cs typeface="+mn-cs"/>
              </a:rPr>
              <a:t>environnement</a:t>
            </a:r>
            <a:r>
              <a:rPr lang="fr-FR" sz="1600" dirty="0" smtClean="0">
                <a:solidFill>
                  <a:srgbClr val="008000"/>
                </a:solidFill>
                <a:latin typeface="Calibri" pitchFamily="34" charset="0"/>
                <a:cs typeface="+mn-cs"/>
              </a:rPr>
              <a:t> (</a:t>
            </a:r>
            <a:r>
              <a:rPr lang="fr-FR" sz="1600" b="1" dirty="0" smtClean="0">
                <a:solidFill>
                  <a:srgbClr val="008000"/>
                </a:solidFill>
                <a:latin typeface="Calibri" pitchFamily="34" charset="0"/>
                <a:cs typeface="+mn-cs"/>
              </a:rPr>
              <a:t>biotope</a:t>
            </a:r>
            <a:r>
              <a:rPr lang="fr-FR" sz="1600" dirty="0" smtClean="0">
                <a:solidFill>
                  <a:srgbClr val="008000"/>
                </a:solidFill>
                <a:latin typeface="Calibri" pitchFamily="34" charset="0"/>
                <a:cs typeface="+mn-cs"/>
              </a:rPr>
              <a:t>) et par l'</a:t>
            </a:r>
            <a:r>
              <a:rPr lang="fr-FR" sz="1600" b="1" dirty="0" smtClean="0">
                <a:solidFill>
                  <a:srgbClr val="008000"/>
                </a:solidFill>
                <a:latin typeface="Calibri" pitchFamily="34" charset="0"/>
                <a:cs typeface="+mn-cs"/>
              </a:rPr>
              <a:t>ensemble des espèces </a:t>
            </a:r>
            <a:r>
              <a:rPr lang="fr-FR" sz="1600" dirty="0" smtClean="0">
                <a:solidFill>
                  <a:srgbClr val="008000"/>
                </a:solidFill>
                <a:latin typeface="Calibri" pitchFamily="34" charset="0"/>
                <a:cs typeface="+mn-cs"/>
              </a:rPr>
              <a:t>(</a:t>
            </a:r>
            <a:r>
              <a:rPr lang="fr-FR" sz="1600" b="1" dirty="0" smtClean="0">
                <a:solidFill>
                  <a:srgbClr val="008000"/>
                </a:solidFill>
                <a:latin typeface="Calibri" pitchFamily="34" charset="0"/>
                <a:cs typeface="+mn-cs"/>
              </a:rPr>
              <a:t>biocénose</a:t>
            </a:r>
            <a:r>
              <a:rPr lang="fr-FR" sz="1600" dirty="0" smtClean="0">
                <a:solidFill>
                  <a:srgbClr val="008000"/>
                </a:solidFill>
                <a:latin typeface="Calibri" pitchFamily="34" charset="0"/>
                <a:cs typeface="+mn-cs"/>
              </a:rPr>
              <a:t>) qui y vivent, s'y nourrissent et s'y reproduisent (Source : Dictionnaire Larousse, </a:t>
            </a:r>
            <a:r>
              <a:rPr lang="fr-FR" sz="1600" dirty="0" smtClean="0">
                <a:solidFill>
                  <a:srgbClr val="008000"/>
                </a:solidFill>
                <a:latin typeface="Calibri" pitchFamily="34" charset="0"/>
                <a:hlinkClick r:id="rId16"/>
              </a:rPr>
              <a:t>http://www.larousse.fr/encyclopedie/divers/%C3%A9cosyst%C3%A8me/45649</a:t>
            </a:r>
            <a:r>
              <a:rPr lang="fr-FR" sz="1600" dirty="0" smtClean="0">
                <a:solidFill>
                  <a:srgbClr val="008000"/>
                </a:solidFill>
                <a:latin typeface="Calibri" pitchFamily="34" charset="0"/>
                <a:cs typeface="+mn-cs"/>
              </a:rPr>
              <a:t>).</a:t>
            </a: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323528" y="188640"/>
            <a:ext cx="693217" cy="364827"/>
          </a:xfrm>
          <a:prstGeom prst="rect">
            <a:avLst/>
          </a:prstGeom>
        </p:spPr>
        <p:txBody>
          <a:bodyPr anchor="ctr"/>
          <a:lstStyle/>
          <a:p>
            <a:pPr algn="r" fontAlgn="auto">
              <a:spcBef>
                <a:spcPts val="0"/>
              </a:spcBef>
              <a:spcAft>
                <a:spcPts val="0"/>
              </a:spcAft>
              <a:defRPr/>
            </a:pPr>
            <a:fld id="{40239191-1F59-4F99-8530-AA31BD8A0443}" type="slidenum">
              <a:rPr lang="fr-FR" sz="1200">
                <a:solidFill>
                  <a:schemeClr val="tx1">
                    <a:tint val="75000"/>
                  </a:schemeClr>
                </a:solidFill>
                <a:latin typeface="+mn-lt"/>
                <a:cs typeface="+mn-cs"/>
              </a:rPr>
              <a:pPr algn="r" fontAlgn="auto">
                <a:spcBef>
                  <a:spcPts val="0"/>
                </a:spcBef>
                <a:spcAft>
                  <a:spcPts val="0"/>
                </a:spcAft>
                <a:defRPr/>
              </a:pPr>
              <a:t>108</a:t>
            </a:fld>
            <a:endParaRPr lang="fr-FR" sz="1200" dirty="0">
              <a:solidFill>
                <a:schemeClr val="tx1">
                  <a:tint val="75000"/>
                </a:schemeClr>
              </a:solidFill>
              <a:latin typeface="+mn-lt"/>
              <a:cs typeface="+mn-cs"/>
            </a:endParaRPr>
          </a:p>
        </p:txBody>
      </p:sp>
      <p:sp>
        <p:nvSpPr>
          <p:cNvPr id="4" name="Sous-titre 2"/>
          <p:cNvSpPr txBox="1">
            <a:spLocks/>
          </p:cNvSpPr>
          <p:nvPr/>
        </p:nvSpPr>
        <p:spPr bwMode="auto">
          <a:xfrm>
            <a:off x="2771775" y="115888"/>
            <a:ext cx="3887788" cy="360362"/>
          </a:xfrm>
          <a:prstGeom prst="rect">
            <a:avLst/>
          </a:prstGeom>
          <a:noFill/>
          <a:ln w="9525">
            <a:solidFill>
              <a:srgbClr val="008000"/>
            </a:solidFill>
            <a:miter lim="800000"/>
            <a:headEnd/>
            <a:tailEnd/>
          </a:ln>
        </p:spPr>
        <p:txBody>
          <a:bodyPr/>
          <a:lstStyle/>
          <a:p>
            <a:pPr>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179512" y="620688"/>
            <a:ext cx="2519363" cy="369887"/>
          </a:xfrm>
          <a:prstGeom prst="rect">
            <a:avLst/>
          </a:prstGeom>
        </p:spPr>
        <p:txBody>
          <a:bodyPr>
            <a:spAutoFit/>
          </a:bodyPr>
          <a:lstStyle/>
          <a:p>
            <a:pPr fontAlgn="auto">
              <a:spcBef>
                <a:spcPts val="0"/>
              </a:spcBef>
              <a:spcAft>
                <a:spcPts val="0"/>
              </a:spcAft>
              <a:defRPr/>
            </a:pPr>
            <a:r>
              <a:rPr lang="fr-FR" b="1" u="sng" dirty="0" smtClean="0">
                <a:solidFill>
                  <a:srgbClr val="008000"/>
                </a:solidFill>
                <a:latin typeface="Calibri" panose="020F0502020204030204" pitchFamily="34" charset="0"/>
                <a:cs typeface="+mn-cs"/>
              </a:rPr>
              <a:t>11. </a:t>
            </a:r>
            <a:r>
              <a:rPr lang="fr-FR" b="1" u="sng" dirty="0">
                <a:solidFill>
                  <a:srgbClr val="008000"/>
                </a:solidFill>
                <a:latin typeface="Calibri" panose="020F0502020204030204" pitchFamily="34" charset="0"/>
                <a:cs typeface="+mn-cs"/>
              </a:rPr>
              <a:t>Annexe : Définitions</a:t>
            </a:r>
            <a:endParaRPr lang="fr-FR" dirty="0">
              <a:solidFill>
                <a:srgbClr val="008000"/>
              </a:solidFill>
              <a:latin typeface="Calibri" panose="020F0502020204030204" pitchFamily="34" charset="0"/>
              <a:cs typeface="+mn-cs"/>
            </a:endParaRPr>
          </a:p>
        </p:txBody>
      </p:sp>
      <p:pic>
        <p:nvPicPr>
          <p:cNvPr id="6" name="Image 5" descr="ecosysteme-biotope-et-biocenose2.jpg"/>
          <p:cNvPicPr>
            <a:picLocks noChangeAspect="1"/>
          </p:cNvPicPr>
          <p:nvPr/>
        </p:nvPicPr>
        <p:blipFill>
          <a:blip r:embed="rId2" cstate="print"/>
          <a:stretch>
            <a:fillRect/>
          </a:stretch>
        </p:blipFill>
        <p:spPr>
          <a:xfrm>
            <a:off x="0" y="2060848"/>
            <a:ext cx="8597194" cy="3960440"/>
          </a:xfrm>
          <a:prstGeom prst="rect">
            <a:avLst/>
          </a:prstGeom>
        </p:spPr>
      </p:pic>
      <p:sp>
        <p:nvSpPr>
          <p:cNvPr id="7" name="ZoneTexte 6"/>
          <p:cNvSpPr txBox="1"/>
          <p:nvPr/>
        </p:nvSpPr>
        <p:spPr>
          <a:xfrm>
            <a:off x="179512" y="6021288"/>
            <a:ext cx="8784976" cy="648072"/>
          </a:xfrm>
          <a:prstGeom prst="rect">
            <a:avLst/>
          </a:prstGeom>
          <a:noFill/>
        </p:spPr>
        <p:txBody>
          <a:bodyPr wrap="square" rtlCol="0">
            <a:spAutoFit/>
          </a:bodyPr>
          <a:lstStyle/>
          <a:p>
            <a:pPr algn="ctr"/>
            <a:r>
              <a:rPr lang="fr-FR" sz="1200" b="1" dirty="0" smtClean="0">
                <a:solidFill>
                  <a:srgbClr val="008000"/>
                </a:solidFill>
              </a:rPr>
              <a:t>Ecosystème</a:t>
            </a:r>
            <a:r>
              <a:rPr lang="fr-FR" sz="1200" dirty="0" smtClean="0">
                <a:solidFill>
                  <a:srgbClr val="008000"/>
                </a:solidFill>
              </a:rPr>
              <a:t> : Le milieu inerte représente le </a:t>
            </a:r>
            <a:r>
              <a:rPr lang="fr-FR" sz="1200" b="1" dirty="0" smtClean="0">
                <a:solidFill>
                  <a:srgbClr val="008000"/>
                </a:solidFill>
              </a:rPr>
              <a:t>biotope</a:t>
            </a:r>
            <a:r>
              <a:rPr lang="fr-FR" sz="1200" dirty="0" smtClean="0">
                <a:solidFill>
                  <a:srgbClr val="008000"/>
                </a:solidFill>
              </a:rPr>
              <a:t>, et les êtres vivants constituent la </a:t>
            </a:r>
            <a:r>
              <a:rPr lang="fr-FR" sz="1200" b="1" dirty="0" smtClean="0">
                <a:solidFill>
                  <a:srgbClr val="008000"/>
                </a:solidFill>
              </a:rPr>
              <a:t>biocénose</a:t>
            </a:r>
            <a:r>
              <a:rPr lang="fr-FR" sz="1200" dirty="0" smtClean="0">
                <a:solidFill>
                  <a:srgbClr val="008000"/>
                </a:solidFill>
              </a:rPr>
              <a:t> ; l’ensemble </a:t>
            </a:r>
            <a:r>
              <a:rPr lang="fr-FR" sz="1200" b="1" dirty="0" smtClean="0">
                <a:solidFill>
                  <a:srgbClr val="008000"/>
                </a:solidFill>
              </a:rPr>
              <a:t>biotope/biocénose</a:t>
            </a:r>
            <a:r>
              <a:rPr lang="fr-FR" sz="1200" dirty="0" smtClean="0">
                <a:solidFill>
                  <a:srgbClr val="008000"/>
                </a:solidFill>
              </a:rPr>
              <a:t> formant </a:t>
            </a:r>
            <a:r>
              <a:rPr lang="fr-FR" sz="1200" b="1" dirty="0" smtClean="0">
                <a:solidFill>
                  <a:srgbClr val="008000"/>
                </a:solidFill>
              </a:rPr>
              <a:t>l’écosystème</a:t>
            </a:r>
            <a:r>
              <a:rPr lang="fr-FR" sz="1200" dirty="0" smtClean="0">
                <a:solidFill>
                  <a:srgbClr val="008000"/>
                </a:solidFill>
              </a:rPr>
              <a:t>.</a:t>
            </a:r>
          </a:p>
          <a:p>
            <a:pPr algn="ctr"/>
            <a:r>
              <a:rPr lang="fr-FR" sz="1200" dirty="0" smtClean="0">
                <a:solidFill>
                  <a:srgbClr val="008000"/>
                </a:solidFill>
              </a:rPr>
              <a:t>Source : </a:t>
            </a:r>
            <a:r>
              <a:rPr lang="fr-FR" sz="1200" i="1" dirty="0" smtClean="0">
                <a:solidFill>
                  <a:srgbClr val="008000"/>
                </a:solidFill>
              </a:rPr>
              <a:t>La maison d'</a:t>
            </a:r>
            <a:r>
              <a:rPr lang="fr-FR" sz="1200" i="1" dirty="0" err="1" smtClean="0">
                <a:solidFill>
                  <a:srgbClr val="008000"/>
                </a:solidFill>
              </a:rPr>
              <a:t>alzaz</a:t>
            </a:r>
            <a:r>
              <a:rPr lang="fr-FR" sz="1200" i="1" dirty="0" smtClean="0">
                <a:solidFill>
                  <a:srgbClr val="008000"/>
                </a:solidFill>
              </a:rPr>
              <a:t> ou le blog de l'écologie</a:t>
            </a:r>
            <a:r>
              <a:rPr lang="fr-FR" sz="1200" dirty="0" smtClean="0">
                <a:solidFill>
                  <a:srgbClr val="008000"/>
                </a:solidFill>
              </a:rPr>
              <a:t>, </a:t>
            </a:r>
            <a:r>
              <a:rPr lang="fr-FR" sz="1200" dirty="0" smtClean="0">
                <a:solidFill>
                  <a:srgbClr val="008000"/>
                </a:solidFill>
                <a:hlinkClick r:id="rId3"/>
              </a:rPr>
              <a:t>http://lamaisondalzaz.wordpress.com/tag/biocenose/</a:t>
            </a:r>
            <a:r>
              <a:rPr lang="fr-FR" sz="1200" dirty="0" smtClean="0">
                <a:solidFill>
                  <a:srgbClr val="008000"/>
                </a:solidFill>
              </a:rPr>
              <a:t> </a:t>
            </a:r>
            <a:endParaRPr lang="fr-FR" sz="1200" dirty="0">
              <a:solidFill>
                <a:srgbClr val="008000"/>
              </a:solidFill>
            </a:endParaRPr>
          </a:p>
        </p:txBody>
      </p:sp>
      <p:sp>
        <p:nvSpPr>
          <p:cNvPr id="8" name="Rectangle 7"/>
          <p:cNvSpPr/>
          <p:nvPr/>
        </p:nvSpPr>
        <p:spPr>
          <a:xfrm>
            <a:off x="395536" y="1052736"/>
            <a:ext cx="1506182" cy="369332"/>
          </a:xfrm>
          <a:prstGeom prst="rect">
            <a:avLst/>
          </a:prstGeom>
        </p:spPr>
        <p:txBody>
          <a:bodyPr wrap="none">
            <a:spAutoFit/>
          </a:bodyPr>
          <a:lstStyle/>
          <a:p>
            <a:r>
              <a:rPr lang="fr-FR" b="1" i="1" dirty="0" smtClean="0">
                <a:solidFill>
                  <a:srgbClr val="008000"/>
                </a:solidFill>
                <a:latin typeface="Calibri" pitchFamily="34" charset="0"/>
              </a:rPr>
              <a:t>Ecosystème</a:t>
            </a:r>
            <a:r>
              <a:rPr lang="fr-FR" dirty="0" smtClean="0">
                <a:solidFill>
                  <a:srgbClr val="008000"/>
                </a:solidFill>
                <a:latin typeface="Calibri" pitchFamily="34" charset="0"/>
              </a:rPr>
              <a:t>  : </a:t>
            </a:r>
            <a:endParaRPr lang="fr-FR" dirty="0"/>
          </a:p>
        </p:txBody>
      </p:sp>
      <p:pic>
        <p:nvPicPr>
          <p:cNvPr id="9" name="Image 8" descr="biotopes.jpg"/>
          <p:cNvPicPr>
            <a:picLocks noChangeAspect="1"/>
          </p:cNvPicPr>
          <p:nvPr/>
        </p:nvPicPr>
        <p:blipFill>
          <a:blip r:embed="rId4" cstate="print"/>
          <a:stretch>
            <a:fillRect/>
          </a:stretch>
        </p:blipFill>
        <p:spPr>
          <a:xfrm>
            <a:off x="5724128" y="620688"/>
            <a:ext cx="3240360" cy="1703802"/>
          </a:xfrm>
          <a:prstGeom prst="rect">
            <a:avLst/>
          </a:prstGeom>
        </p:spPr>
      </p:pic>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CABC0EAF-1B4E-4C09-9187-36C5A67FDF44}" type="slidenum">
              <a:rPr lang="fr-FR" sz="1200">
                <a:solidFill>
                  <a:schemeClr val="tx1">
                    <a:tint val="75000"/>
                  </a:schemeClr>
                </a:solidFill>
                <a:latin typeface="+mn-lt"/>
                <a:cs typeface="+mn-cs"/>
              </a:rPr>
              <a:pPr algn="r" fontAlgn="auto">
                <a:spcBef>
                  <a:spcPts val="0"/>
                </a:spcBef>
                <a:spcAft>
                  <a:spcPts val="0"/>
                </a:spcAft>
                <a:defRPr/>
              </a:pPr>
              <a:t>109</a:t>
            </a:fld>
            <a:endParaRPr lang="fr-FR" sz="1200" dirty="0">
              <a:solidFill>
                <a:schemeClr val="tx1">
                  <a:tint val="75000"/>
                </a:schemeClr>
              </a:solidFill>
              <a:latin typeface="+mn-lt"/>
              <a:cs typeface="+mn-cs"/>
            </a:endParaRPr>
          </a:p>
        </p:txBody>
      </p:sp>
      <p:sp>
        <p:nvSpPr>
          <p:cNvPr id="81923"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250825" y="765175"/>
            <a:ext cx="8686800" cy="6001643"/>
          </a:xfrm>
          <a:prstGeom prst="rect">
            <a:avLst/>
          </a:prstGeom>
        </p:spPr>
        <p:txBody>
          <a:bodyPr wrap="square">
            <a:spAutoFit/>
          </a:bodyPr>
          <a:lstStyle/>
          <a:p>
            <a:pPr fontAlgn="auto">
              <a:spcBef>
                <a:spcPts val="0"/>
              </a:spcBef>
              <a:spcAft>
                <a:spcPts val="0"/>
              </a:spcAft>
              <a:defRPr/>
            </a:pPr>
            <a:r>
              <a:rPr lang="fr-FR" b="1" u="sng" dirty="0" smtClean="0">
                <a:solidFill>
                  <a:srgbClr val="008000"/>
                </a:solidFill>
                <a:latin typeface="+mn-lt"/>
                <a:cs typeface="+mn-cs"/>
              </a:rPr>
              <a:t>11. </a:t>
            </a:r>
            <a:r>
              <a:rPr lang="fr-FR" b="1" u="sng" dirty="0">
                <a:solidFill>
                  <a:srgbClr val="008000"/>
                </a:solidFill>
                <a:latin typeface="+mn-lt"/>
                <a:cs typeface="+mn-cs"/>
              </a:rPr>
              <a:t>Annexe : Définitions</a:t>
            </a:r>
          </a:p>
          <a:p>
            <a:pPr fontAlgn="auto">
              <a:spcBef>
                <a:spcPts val="0"/>
              </a:spcBef>
              <a:spcAft>
                <a:spcPts val="0"/>
              </a:spcAft>
              <a:defRPr/>
            </a:pPr>
            <a:endParaRPr lang="fr-FR" dirty="0">
              <a:solidFill>
                <a:srgbClr val="008000"/>
              </a:solidFill>
              <a:latin typeface="+mn-lt"/>
              <a:cs typeface="+mn-cs"/>
            </a:endParaRPr>
          </a:p>
          <a:p>
            <a:pPr marL="285750" indent="-285750" algn="just" fontAlgn="auto">
              <a:spcBef>
                <a:spcPts val="0"/>
              </a:spcBef>
              <a:spcAft>
                <a:spcPts val="0"/>
              </a:spcAft>
              <a:buFont typeface="Arial" panose="020B0604020202020204" pitchFamily="34" charset="0"/>
              <a:buChar char="•"/>
              <a:defRPr/>
            </a:pPr>
            <a:r>
              <a:rPr lang="fr-FR" sz="1600" b="1" i="1" dirty="0">
                <a:solidFill>
                  <a:srgbClr val="008000"/>
                </a:solidFill>
                <a:latin typeface="+mn-lt"/>
                <a:cs typeface="+mn-cs"/>
              </a:rPr>
              <a:t>Corridor biologique </a:t>
            </a:r>
            <a:r>
              <a:rPr lang="fr-FR" sz="1600" dirty="0">
                <a:solidFill>
                  <a:srgbClr val="008000"/>
                </a:solidFill>
                <a:latin typeface="+mn-lt"/>
                <a:cs typeface="+mn-cs"/>
              </a:rPr>
              <a:t>: 1) Corridor permettant a) de reconnecter des espaces ayant été morcelés par les activités et l’aménagement du territoire de l’homme (construction de routes, de zones d’habitation, etc.) et b) , à nouveau, aux animaux de se déplacer d’un milieu à un autre. Les corridors peuvent être artificiels, construits par l’homme ou naturalisés en utilisant des haies, rivières naturelles, talus, </a:t>
            </a:r>
            <a:r>
              <a:rPr lang="fr-FR" sz="1600" dirty="0" err="1">
                <a:solidFill>
                  <a:srgbClr val="008000"/>
                </a:solidFill>
                <a:latin typeface="+mn-lt"/>
                <a:cs typeface="+mn-cs"/>
              </a:rPr>
              <a:t>etc</a:t>
            </a:r>
            <a:r>
              <a:rPr lang="fr-FR" sz="1600" dirty="0">
                <a:solidFill>
                  <a:srgbClr val="008000"/>
                </a:solidFill>
                <a:latin typeface="+mn-lt"/>
                <a:cs typeface="+mn-cs"/>
              </a:rPr>
              <a:t>).</a:t>
            </a:r>
          </a:p>
          <a:p>
            <a:pPr fontAlgn="auto">
              <a:spcBef>
                <a:spcPts val="0"/>
              </a:spcBef>
              <a:spcAft>
                <a:spcPts val="0"/>
              </a:spcAft>
              <a:defRPr/>
            </a:pPr>
            <a:r>
              <a:rPr lang="fr-FR" sz="1200" dirty="0" smtClean="0">
                <a:solidFill>
                  <a:srgbClr val="008000"/>
                </a:solidFill>
                <a:latin typeface="Calibri" pitchFamily="34" charset="0"/>
                <a:cs typeface="+mn-cs"/>
              </a:rPr>
              <a:t>Source </a:t>
            </a:r>
            <a:r>
              <a:rPr lang="fr-FR" sz="1200" dirty="0">
                <a:solidFill>
                  <a:srgbClr val="008000"/>
                </a:solidFill>
                <a:latin typeface="Calibri" pitchFamily="34" charset="0"/>
                <a:cs typeface="+mn-cs"/>
              </a:rPr>
              <a:t>: </a:t>
            </a:r>
            <a:r>
              <a:rPr lang="fr-FR" sz="1200" i="1" dirty="0">
                <a:solidFill>
                  <a:srgbClr val="008000"/>
                </a:solidFill>
                <a:latin typeface="Calibri" pitchFamily="34" charset="0"/>
                <a:cs typeface="+mn-cs"/>
              </a:rPr>
              <a:t>Les corridors biologiques : “comment et pourquoi les prendre en compte”, </a:t>
            </a:r>
            <a:r>
              <a:rPr lang="fr-FR" sz="1200" dirty="0">
                <a:solidFill>
                  <a:srgbClr val="008000"/>
                </a:solidFill>
                <a:latin typeface="Calibri" pitchFamily="34" charset="0"/>
                <a:cs typeface="+mn-cs"/>
                <a:hlinkClick r:id="rId2"/>
              </a:rPr>
              <a:t>http://www.reseau-empreintes.com/uploads/1319470353dossierpedacorridorsapollon74.pdf</a:t>
            </a:r>
            <a:r>
              <a:rPr lang="fr-FR" sz="1200" dirty="0">
                <a:solidFill>
                  <a:srgbClr val="008000"/>
                </a:solidFill>
                <a:latin typeface="Calibri" pitchFamily="34" charset="0"/>
                <a:cs typeface="+mn-cs"/>
              </a:rPr>
              <a:t> </a:t>
            </a:r>
            <a:endParaRPr lang="fr-FR" sz="1200" dirty="0" smtClean="0">
              <a:solidFill>
                <a:srgbClr val="008000"/>
              </a:solidFill>
              <a:latin typeface="Calibri" pitchFamily="34" charset="0"/>
              <a:cs typeface="+mn-cs"/>
            </a:endParaRPr>
          </a:p>
          <a:p>
            <a:pPr fontAlgn="auto">
              <a:spcBef>
                <a:spcPts val="0"/>
              </a:spcBef>
              <a:spcAft>
                <a:spcPts val="0"/>
              </a:spcAft>
              <a:defRPr/>
            </a:pPr>
            <a:endParaRPr lang="fr-FR" sz="1200" dirty="0">
              <a:solidFill>
                <a:srgbClr val="008000"/>
              </a:solidFill>
              <a:latin typeface="Calibri" pitchFamily="34" charset="0"/>
            </a:endParaRPr>
          </a:p>
          <a:p>
            <a:pPr marL="285750" indent="-285750" algn="just">
              <a:spcBef>
                <a:spcPts val="0"/>
              </a:spcBef>
              <a:spcAft>
                <a:spcPts val="0"/>
              </a:spcAft>
              <a:buFont typeface="Arial" panose="020B0604020202020204" pitchFamily="34" charset="0"/>
              <a:buChar char="•"/>
              <a:defRPr/>
            </a:pPr>
            <a:r>
              <a:rPr lang="fr-FR" sz="1600" dirty="0">
                <a:solidFill>
                  <a:srgbClr val="008000"/>
                </a:solidFill>
                <a:latin typeface="Calibri" panose="020F0502020204030204" pitchFamily="34" charset="0"/>
              </a:rPr>
              <a:t>2) ou </a:t>
            </a:r>
            <a:r>
              <a:rPr lang="fr-FR" sz="1600" b="1" i="1" dirty="0">
                <a:solidFill>
                  <a:srgbClr val="008000"/>
                </a:solidFill>
                <a:latin typeface="Calibri" panose="020F0502020204030204" pitchFamily="34" charset="0"/>
              </a:rPr>
              <a:t>« </a:t>
            </a:r>
            <a:r>
              <a:rPr lang="fr-FR" sz="1600" b="1" i="1" dirty="0" err="1">
                <a:solidFill>
                  <a:srgbClr val="008000"/>
                </a:solidFill>
                <a:latin typeface="Calibri" panose="020F0502020204030204" pitchFamily="34" charset="0"/>
              </a:rPr>
              <a:t>biocorrida</a:t>
            </a:r>
            <a:r>
              <a:rPr lang="fr-FR" sz="1600" b="1" i="1" dirty="0">
                <a:solidFill>
                  <a:srgbClr val="008000"/>
                </a:solidFill>
                <a:latin typeface="Calibri" panose="020F0502020204030204" pitchFamily="34" charset="0"/>
              </a:rPr>
              <a:t> »</a:t>
            </a:r>
            <a:r>
              <a:rPr lang="fr-FR" sz="1600" dirty="0">
                <a:solidFill>
                  <a:srgbClr val="008000"/>
                </a:solidFill>
                <a:latin typeface="Calibri" panose="020F0502020204030204" pitchFamily="34" charset="0"/>
              </a:rPr>
              <a:t> ou corridor écologique désigne un ou des milieux reliant fonctionnellement entre eux différents </a:t>
            </a:r>
            <a:r>
              <a:rPr lang="fr-FR" sz="1600" dirty="0">
                <a:solidFill>
                  <a:srgbClr val="008000"/>
                </a:solidFill>
                <a:latin typeface="Calibri" panose="020F0502020204030204" pitchFamily="34" charset="0"/>
                <a:hlinkClick r:id="rId3" action="ppaction://hlinkfile" tooltip="Habitat (écologie)"/>
              </a:rPr>
              <a:t>habitats</a:t>
            </a:r>
            <a:r>
              <a:rPr lang="fr-FR" sz="1600" dirty="0">
                <a:solidFill>
                  <a:srgbClr val="008000"/>
                </a:solidFill>
                <a:latin typeface="Calibri" panose="020F0502020204030204" pitchFamily="34" charset="0"/>
              </a:rPr>
              <a:t> vitaux pour une </a:t>
            </a:r>
            <a:r>
              <a:rPr lang="fr-FR" sz="1600" dirty="0">
                <a:solidFill>
                  <a:srgbClr val="008000"/>
                </a:solidFill>
                <a:latin typeface="Calibri" panose="020F0502020204030204" pitchFamily="34" charset="0"/>
                <a:hlinkClick r:id="rId4" action="ppaction://hlinkfile" tooltip="Espèce"/>
              </a:rPr>
              <a:t>espèce</a:t>
            </a:r>
            <a:r>
              <a:rPr lang="fr-FR" sz="1600" dirty="0">
                <a:solidFill>
                  <a:srgbClr val="008000"/>
                </a:solidFill>
                <a:latin typeface="Calibri" panose="020F0502020204030204" pitchFamily="34" charset="0"/>
              </a:rPr>
              <a:t>, une population, ou un groupe d’espèces. Ce sont des infrastructures naturelles nécessaires au déplacement de la faune et des propagules de flore et </a:t>
            </a:r>
            <a:r>
              <a:rPr lang="fr-FR" sz="1600" dirty="0" err="1">
                <a:solidFill>
                  <a:srgbClr val="008000"/>
                </a:solidFill>
                <a:latin typeface="Calibri" panose="020F0502020204030204" pitchFamily="34" charset="0"/>
              </a:rPr>
              <a:t>fonge</a:t>
            </a:r>
            <a:r>
              <a:rPr lang="fr-FR" sz="1600" dirty="0">
                <a:solidFill>
                  <a:srgbClr val="008000"/>
                </a:solidFill>
                <a:latin typeface="Calibri" panose="020F0502020204030204" pitchFamily="34" charset="0"/>
              </a:rPr>
              <a:t>, mais pas uniquement. Car, même durant les migrations et mouvements de dispersion, les animaux doivent continuer à manger, dormir (hiberner éventuellement) et se protéger de leurs prédateurs. La plupart des corridors faunistiques sont donc aussi des sites de reproduction, de nourrissage, de repos, etc</a:t>
            </a:r>
            <a:r>
              <a:rPr lang="fr-FR" sz="1600" dirty="0" smtClean="0">
                <a:solidFill>
                  <a:srgbClr val="008000"/>
                </a:solidFill>
                <a:latin typeface="Calibri" panose="020F0502020204030204" pitchFamily="34" charset="0"/>
              </a:rPr>
              <a:t>.).</a:t>
            </a:r>
          </a:p>
          <a:p>
            <a:pPr marL="285750" indent="-285750" algn="just">
              <a:spcBef>
                <a:spcPts val="0"/>
              </a:spcBef>
              <a:spcAft>
                <a:spcPts val="0"/>
              </a:spcAft>
              <a:defRPr/>
            </a:pPr>
            <a:r>
              <a:rPr lang="fr-FR" sz="1200" dirty="0" smtClean="0">
                <a:solidFill>
                  <a:srgbClr val="008000"/>
                </a:solidFill>
                <a:latin typeface="Calibri" pitchFamily="34" charset="0"/>
              </a:rPr>
              <a:t>Source : Les corridors biologiques, </a:t>
            </a:r>
            <a:r>
              <a:rPr lang="fr-FR" sz="1200" dirty="0" smtClean="0">
                <a:solidFill>
                  <a:srgbClr val="008000"/>
                </a:solidFill>
                <a:latin typeface="Calibri" pitchFamily="34" charset="0"/>
                <a:hlinkClick r:id="rId5"/>
              </a:rPr>
              <a:t>http://fr.wikipedia.org/wiki/Corridor_biologique</a:t>
            </a:r>
            <a:r>
              <a:rPr lang="fr-FR" sz="1200" dirty="0" smtClean="0">
                <a:solidFill>
                  <a:srgbClr val="008000"/>
                </a:solidFill>
                <a:latin typeface="Calibri" pitchFamily="34" charset="0"/>
              </a:rPr>
              <a:t> </a:t>
            </a:r>
          </a:p>
          <a:p>
            <a:pPr marL="285750" indent="-285750" algn="just">
              <a:spcBef>
                <a:spcPts val="0"/>
              </a:spcBef>
              <a:spcAft>
                <a:spcPts val="0"/>
              </a:spcAft>
              <a:defRPr/>
            </a:pPr>
            <a:endParaRPr lang="fr-FR" sz="1200" dirty="0" smtClean="0">
              <a:solidFill>
                <a:srgbClr val="008000"/>
              </a:solidFill>
              <a:latin typeface="Calibri" pitchFamily="34" charset="0"/>
            </a:endParaRPr>
          </a:p>
          <a:p>
            <a:pPr marL="285750" indent="-285750" algn="just">
              <a:spcBef>
                <a:spcPts val="0"/>
              </a:spcBef>
              <a:spcAft>
                <a:spcPts val="0"/>
              </a:spcAft>
              <a:buFont typeface="Arial" panose="020B0604020202020204" pitchFamily="34" charset="0"/>
              <a:buChar char="•"/>
              <a:defRPr/>
            </a:pPr>
            <a:r>
              <a:rPr lang="fr-FR" sz="1600" b="1" i="1" dirty="0" smtClean="0">
                <a:solidFill>
                  <a:srgbClr val="008000"/>
                </a:solidFill>
                <a:latin typeface="Calibri" panose="020F0502020204030204" pitchFamily="34" charset="0"/>
              </a:rPr>
              <a:t>Espèce</a:t>
            </a:r>
            <a:r>
              <a:rPr lang="fr-FR" sz="1600" dirty="0" smtClean="0">
                <a:solidFill>
                  <a:srgbClr val="008000"/>
                </a:solidFill>
                <a:latin typeface="Calibri" panose="020F0502020204030204" pitchFamily="34" charset="0"/>
              </a:rPr>
              <a:t> : Ensemble d'êtres vivants possédant des caractères anatomiques, morphologiques et physiologiques communs, qui reproduisent entre eux des êtres semblables et également féconds. Dans la classification des êtres vivants, l'espèce est placée immédiatement sous le genre et comprend elle-même des sous-espèces et des variétés.</a:t>
            </a:r>
          </a:p>
          <a:p>
            <a:pPr algn="just">
              <a:spcBef>
                <a:spcPts val="0"/>
              </a:spcBef>
              <a:spcAft>
                <a:spcPts val="0"/>
              </a:spcAft>
              <a:defRPr/>
            </a:pPr>
            <a:endParaRPr lang="fr-FR" sz="1600" dirty="0" smtClean="0">
              <a:solidFill>
                <a:srgbClr val="008000"/>
              </a:solidFill>
              <a:latin typeface="Calibri" panose="020F0502020204030204" pitchFamily="34" charset="0"/>
            </a:endParaRPr>
          </a:p>
          <a:p>
            <a:pPr marL="285750" indent="-285750" algn="just">
              <a:spcBef>
                <a:spcPts val="0"/>
              </a:spcBef>
              <a:spcAft>
                <a:spcPts val="0"/>
              </a:spcAft>
              <a:buFont typeface="Arial" panose="020B0604020202020204" pitchFamily="34" charset="0"/>
              <a:buChar char="•"/>
              <a:defRPr/>
            </a:pPr>
            <a:r>
              <a:rPr lang="fr-FR" sz="1600" b="1" dirty="0">
                <a:solidFill>
                  <a:srgbClr val="008000"/>
                </a:solidFill>
                <a:latin typeface="Calibri" panose="020F0502020204030204" pitchFamily="34" charset="0"/>
              </a:rPr>
              <a:t>S</a:t>
            </a:r>
            <a:r>
              <a:rPr lang="fr-FR" sz="1600" b="1" i="1" dirty="0" smtClean="0">
                <a:solidFill>
                  <a:srgbClr val="008000"/>
                </a:solidFill>
                <a:latin typeface="Calibri" panose="020F0502020204030204" pitchFamily="34" charset="0"/>
              </a:rPr>
              <a:t>péciation</a:t>
            </a:r>
            <a:r>
              <a:rPr lang="fr-FR" sz="1600" dirty="0" smtClean="0">
                <a:solidFill>
                  <a:srgbClr val="008000"/>
                </a:solidFill>
                <a:latin typeface="Calibri" panose="020F0502020204030204" pitchFamily="34" charset="0"/>
              </a:rPr>
              <a:t> </a:t>
            </a:r>
            <a:r>
              <a:rPr lang="fr-FR" sz="1600" dirty="0">
                <a:solidFill>
                  <a:srgbClr val="008000"/>
                </a:solidFill>
                <a:latin typeface="Calibri" panose="020F0502020204030204" pitchFamily="34" charset="0"/>
              </a:rPr>
              <a:t>(</a:t>
            </a:r>
            <a:r>
              <a:rPr lang="fr-FR" sz="1600" dirty="0" smtClean="0">
                <a:solidFill>
                  <a:srgbClr val="008000"/>
                </a:solidFill>
                <a:latin typeface="Calibri" panose="020F0502020204030204" pitchFamily="34" charset="0"/>
                <a:hlinkClick r:id="rId6" action="ppaction://hlinkfile" tooltip="Biologie"/>
              </a:rPr>
              <a:t>biologie</a:t>
            </a:r>
            <a:r>
              <a:rPr lang="fr-FR" sz="1600" dirty="0" smtClean="0">
                <a:solidFill>
                  <a:srgbClr val="008000"/>
                </a:solidFill>
                <a:latin typeface="Calibri" panose="020F0502020204030204" pitchFamily="34" charset="0"/>
              </a:rPr>
              <a:t>) :  Processus </a:t>
            </a:r>
            <a:r>
              <a:rPr lang="fr-FR" sz="1600" dirty="0">
                <a:solidFill>
                  <a:srgbClr val="008000"/>
                </a:solidFill>
                <a:latin typeface="Calibri" panose="020F0502020204030204" pitchFamily="34" charset="0"/>
                <a:hlinkClick r:id="rId7" action="ppaction://hlinkfile" tooltip="Évolution (biologie)"/>
              </a:rPr>
              <a:t>évolutif</a:t>
            </a:r>
            <a:r>
              <a:rPr lang="fr-FR" sz="1600" dirty="0">
                <a:solidFill>
                  <a:srgbClr val="008000"/>
                </a:solidFill>
                <a:latin typeface="Calibri" panose="020F0502020204030204" pitchFamily="34" charset="0"/>
              </a:rPr>
              <a:t> par lequel de nouvelles </a:t>
            </a:r>
            <a:r>
              <a:rPr lang="fr-FR" sz="1600" dirty="0">
                <a:solidFill>
                  <a:srgbClr val="008000"/>
                </a:solidFill>
                <a:latin typeface="Calibri" panose="020F0502020204030204" pitchFamily="34" charset="0"/>
                <a:hlinkClick r:id="rId4" action="ppaction://hlinkfile" tooltip="Espèce"/>
              </a:rPr>
              <a:t>espèces</a:t>
            </a:r>
            <a:r>
              <a:rPr lang="fr-FR" sz="1600" dirty="0">
                <a:solidFill>
                  <a:srgbClr val="008000"/>
                </a:solidFill>
                <a:latin typeface="Calibri" panose="020F0502020204030204" pitchFamily="34" charset="0"/>
              </a:rPr>
              <a:t> vivantes apparaissent</a:t>
            </a:r>
            <a:r>
              <a:rPr lang="fr-FR" sz="1600" dirty="0" smtClean="0">
                <a:solidFill>
                  <a:srgbClr val="008000"/>
                </a:solidFill>
                <a:latin typeface="Calibri" panose="020F0502020204030204" pitchFamily="34" charset="0"/>
              </a:rPr>
              <a:t>.</a:t>
            </a:r>
            <a:endParaRPr lang="fr-FR" sz="1000" dirty="0" smtClean="0">
              <a:solidFill>
                <a:srgbClr val="008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bwMode="auto">
          <a:xfrm>
            <a:off x="6804025" y="2555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33EC087-2921-4D67-B291-0F8E2EDB4322}" type="slidenum">
              <a:rPr lang="fr-FR" sz="1200">
                <a:solidFill>
                  <a:srgbClr val="898989"/>
                </a:solidFill>
                <a:latin typeface="Calibri" pitchFamily="34" charset="0"/>
              </a:rPr>
              <a:pPr algn="r" eaLnBrk="1" hangingPunct="1"/>
              <a:t>11</a:t>
            </a:fld>
            <a:endParaRPr lang="fr-FR" sz="1200" dirty="0">
              <a:solidFill>
                <a:srgbClr val="898989"/>
              </a:solidFill>
              <a:latin typeface="Calibri" pitchFamily="34" charset="0"/>
            </a:endParaRPr>
          </a:p>
        </p:txBody>
      </p:sp>
      <p:sp>
        <p:nvSpPr>
          <p:cNvPr id="4"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dirty="0">
                <a:solidFill>
                  <a:srgbClr val="008000"/>
                </a:solidFill>
                <a:latin typeface="Calibri" pitchFamily="34" charset="0"/>
              </a:rPr>
              <a:t>Pourquoi préserver la biodiversité ?</a:t>
            </a:r>
          </a:p>
        </p:txBody>
      </p:sp>
      <p:sp>
        <p:nvSpPr>
          <p:cNvPr id="5" name="Rectangle 5"/>
          <p:cNvSpPr>
            <a:spLocks noChangeArrowheads="1"/>
          </p:cNvSpPr>
          <p:nvPr/>
        </p:nvSpPr>
        <p:spPr bwMode="auto">
          <a:xfrm>
            <a:off x="179512" y="692696"/>
            <a:ext cx="878497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b="1" dirty="0" smtClean="0">
                <a:solidFill>
                  <a:srgbClr val="008000"/>
                </a:solidFill>
                <a:latin typeface="Calibri" pitchFamily="34" charset="0"/>
              </a:rPr>
              <a:t>1bis. Qu’est-ce qu’une espèce ?</a:t>
            </a:r>
            <a:endParaRPr lang="fr-FR" b="1" dirty="0">
              <a:solidFill>
                <a:srgbClr val="008000"/>
              </a:solidFill>
              <a:latin typeface="Calibri" pitchFamily="34" charset="0"/>
            </a:endParaRPr>
          </a:p>
          <a:p>
            <a:endParaRPr lang="fr-FR" dirty="0" smtClean="0">
              <a:solidFill>
                <a:srgbClr val="008000"/>
              </a:solidFill>
              <a:latin typeface="Calibri" pitchFamily="34" charset="0"/>
            </a:endParaRPr>
          </a:p>
          <a:p>
            <a:pPr algn="just"/>
            <a:r>
              <a:rPr lang="fr-FR" dirty="0" smtClean="0">
                <a:solidFill>
                  <a:srgbClr val="008000"/>
                </a:solidFill>
              </a:rPr>
              <a:t>Une espèce est une </a:t>
            </a:r>
            <a:r>
              <a:rPr lang="fr-FR" dirty="0" smtClean="0">
                <a:solidFill>
                  <a:srgbClr val="008000"/>
                </a:solidFill>
                <a:hlinkClick r:id="rId2" tooltip="Population"/>
              </a:rPr>
              <a:t>population</a:t>
            </a:r>
            <a:r>
              <a:rPr lang="fr-FR" dirty="0" smtClean="0">
                <a:solidFill>
                  <a:srgbClr val="008000"/>
                </a:solidFill>
              </a:rPr>
              <a:t> ou un ensemble de populations dont les </a:t>
            </a:r>
            <a:r>
              <a:rPr lang="fr-FR" dirty="0" smtClean="0">
                <a:solidFill>
                  <a:srgbClr val="008000"/>
                </a:solidFill>
                <a:hlinkClick r:id="rId3" tooltip="Individu"/>
              </a:rPr>
              <a:t>individus</a:t>
            </a:r>
            <a:r>
              <a:rPr lang="fr-FR" dirty="0" smtClean="0">
                <a:solidFill>
                  <a:srgbClr val="008000"/>
                </a:solidFill>
              </a:rPr>
              <a:t> peuvent effectivement ou potentiellement se </a:t>
            </a:r>
            <a:r>
              <a:rPr lang="fr-FR" dirty="0" smtClean="0">
                <a:solidFill>
                  <a:srgbClr val="008000"/>
                </a:solidFill>
                <a:hlinkClick r:id="rId4" tooltip="Reproduction (biologie)"/>
              </a:rPr>
              <a:t>reproduire</a:t>
            </a:r>
            <a:r>
              <a:rPr lang="fr-FR" dirty="0" smtClean="0">
                <a:solidFill>
                  <a:srgbClr val="008000"/>
                </a:solidFill>
              </a:rPr>
              <a:t> entre eux et </a:t>
            </a:r>
            <a:r>
              <a:rPr lang="fr-FR" i="1" dirty="0" smtClean="0">
                <a:solidFill>
                  <a:srgbClr val="008000"/>
                </a:solidFill>
              </a:rPr>
              <a:t>engendrer une </a:t>
            </a:r>
            <a:r>
              <a:rPr lang="fr-FR" i="1" dirty="0" smtClean="0">
                <a:solidFill>
                  <a:srgbClr val="008000"/>
                </a:solidFill>
                <a:hlinkClick r:id="rId5" tooltip="Descendance"/>
              </a:rPr>
              <a:t>descendance</a:t>
            </a:r>
            <a:r>
              <a:rPr lang="fr-FR" i="1" dirty="0" smtClean="0">
                <a:solidFill>
                  <a:srgbClr val="008000"/>
                </a:solidFill>
              </a:rPr>
              <a:t> viable et féconde</a:t>
            </a:r>
            <a:r>
              <a:rPr lang="fr-FR" dirty="0" smtClean="0">
                <a:solidFill>
                  <a:srgbClr val="008000"/>
                </a:solidFill>
              </a:rPr>
              <a:t>, dans des conditions naturelles [définition du concept biologique de l'espèce énoncé par </a:t>
            </a:r>
            <a:r>
              <a:rPr lang="fr-FR" dirty="0" smtClean="0">
                <a:solidFill>
                  <a:srgbClr val="008000"/>
                </a:solidFill>
                <a:hlinkClick r:id="rId6" tooltip="Ernst Mayr"/>
              </a:rPr>
              <a:t>Ernst </a:t>
            </a:r>
            <a:r>
              <a:rPr lang="fr-FR" dirty="0" err="1" smtClean="0">
                <a:solidFill>
                  <a:srgbClr val="008000"/>
                </a:solidFill>
                <a:hlinkClick r:id="rId6" tooltip="Ernst Mayr"/>
              </a:rPr>
              <a:t>Mayr</a:t>
            </a:r>
            <a:r>
              <a:rPr lang="fr-FR" dirty="0" smtClean="0">
                <a:solidFill>
                  <a:srgbClr val="008000"/>
                </a:solidFill>
              </a:rPr>
              <a:t> (1942)].</a:t>
            </a:r>
            <a:endParaRPr lang="fr-FR" dirty="0">
              <a:solidFill>
                <a:srgbClr val="008000"/>
              </a:solidFill>
              <a:latin typeface="Calibri" pitchFamily="34" charset="0"/>
            </a:endParaRPr>
          </a:p>
        </p:txBody>
      </p:sp>
      <p:sp>
        <p:nvSpPr>
          <p:cNvPr id="7" name="ZoneTexte 6"/>
          <p:cNvSpPr txBox="1"/>
          <p:nvPr/>
        </p:nvSpPr>
        <p:spPr>
          <a:xfrm>
            <a:off x="179512" y="4581129"/>
            <a:ext cx="5040560" cy="2062103"/>
          </a:xfrm>
          <a:prstGeom prst="rect">
            <a:avLst/>
          </a:prstGeom>
          <a:noFill/>
        </p:spPr>
        <p:txBody>
          <a:bodyPr wrap="square" rtlCol="0">
            <a:spAutoFit/>
          </a:bodyPr>
          <a:lstStyle/>
          <a:p>
            <a:pPr algn="just"/>
            <a:r>
              <a:rPr lang="fr-FR" dirty="0" smtClean="0">
                <a:solidFill>
                  <a:srgbClr val="008000"/>
                </a:solidFill>
                <a:latin typeface="Calibri" pitchFamily="34" charset="0"/>
              </a:rPr>
              <a:t>↑ Les </a:t>
            </a:r>
            <a:r>
              <a:rPr lang="fr-FR" b="1" dirty="0" smtClean="0">
                <a:solidFill>
                  <a:srgbClr val="008000"/>
                </a:solidFill>
                <a:latin typeface="Calibri" pitchFamily="34" charset="0"/>
              </a:rPr>
              <a:t>zébrânes</a:t>
            </a:r>
            <a:r>
              <a:rPr lang="fr-FR" dirty="0" smtClean="0">
                <a:solidFill>
                  <a:srgbClr val="008000"/>
                </a:solidFill>
                <a:latin typeface="Calibri" pitchFamily="34" charset="0"/>
              </a:rPr>
              <a:t> (</a:t>
            </a:r>
            <a:r>
              <a:rPr lang="fr-FR" b="1" i="1" dirty="0" err="1" smtClean="0">
                <a:solidFill>
                  <a:srgbClr val="008000"/>
                </a:solidFill>
                <a:latin typeface="Calibri" pitchFamily="34" charset="0"/>
              </a:rPr>
              <a:t>donzèbre</a:t>
            </a:r>
            <a:r>
              <a:rPr lang="fr-FR" dirty="0" smtClean="0">
                <a:solidFill>
                  <a:srgbClr val="008000"/>
                </a:solidFill>
                <a:latin typeface="Calibri" pitchFamily="34" charset="0"/>
              </a:rPr>
              <a:t>, </a:t>
            </a:r>
            <a:r>
              <a:rPr lang="fr-FR" b="1" i="1" dirty="0" err="1" smtClean="0">
                <a:solidFill>
                  <a:srgbClr val="008000"/>
                </a:solidFill>
                <a:latin typeface="Calibri" pitchFamily="34" charset="0"/>
              </a:rPr>
              <a:t>donzed</a:t>
            </a:r>
            <a:r>
              <a:rPr lang="fr-FR" dirty="0" smtClean="0">
                <a:solidFill>
                  <a:srgbClr val="008000"/>
                </a:solidFill>
                <a:latin typeface="Calibri" pitchFamily="34" charset="0"/>
              </a:rPr>
              <a:t> ou </a:t>
            </a:r>
            <a:r>
              <a:rPr lang="fr-FR" b="1" i="1" dirty="0" err="1" smtClean="0">
                <a:solidFill>
                  <a:srgbClr val="008000"/>
                </a:solidFill>
                <a:latin typeface="Calibri" pitchFamily="34" charset="0"/>
              </a:rPr>
              <a:t>zonkey</a:t>
            </a:r>
            <a:r>
              <a:rPr lang="fr-FR" b="1" i="1" dirty="0" smtClean="0">
                <a:solidFill>
                  <a:srgbClr val="008000"/>
                </a:solidFill>
                <a:latin typeface="Calibri" pitchFamily="34" charset="0"/>
              </a:rPr>
              <a:t>, âne-zèbre</a:t>
            </a:r>
            <a:r>
              <a:rPr lang="fr-FR" dirty="0" smtClean="0">
                <a:solidFill>
                  <a:srgbClr val="008000"/>
                </a:solidFill>
                <a:latin typeface="Calibri" pitchFamily="34" charset="0"/>
              </a:rPr>
              <a:t>), issus du </a:t>
            </a:r>
            <a:r>
              <a:rPr lang="fr-FR" dirty="0" smtClean="0">
                <a:solidFill>
                  <a:srgbClr val="008000"/>
                </a:solidFill>
                <a:latin typeface="Calibri" pitchFamily="34" charset="0"/>
                <a:hlinkClick r:id="rId7" tooltip="Hybride"/>
              </a:rPr>
              <a:t>croisement</a:t>
            </a:r>
            <a:r>
              <a:rPr lang="fr-FR" dirty="0" smtClean="0">
                <a:solidFill>
                  <a:srgbClr val="008000"/>
                </a:solidFill>
                <a:latin typeface="Calibri" pitchFamily="34" charset="0"/>
              </a:rPr>
              <a:t> entre deux espèces, le </a:t>
            </a:r>
            <a:r>
              <a:rPr lang="fr-FR" dirty="0" smtClean="0">
                <a:solidFill>
                  <a:srgbClr val="008000"/>
                </a:solidFill>
                <a:latin typeface="Calibri" pitchFamily="34" charset="0"/>
                <a:hlinkClick r:id="rId8" tooltip="Zèbre"/>
              </a:rPr>
              <a:t>zèbre</a:t>
            </a:r>
            <a:r>
              <a:rPr lang="fr-FR" dirty="0" smtClean="0">
                <a:solidFill>
                  <a:srgbClr val="008000"/>
                </a:solidFill>
                <a:latin typeface="Calibri" pitchFamily="34" charset="0"/>
              </a:rPr>
              <a:t> et l'</a:t>
            </a:r>
            <a:r>
              <a:rPr lang="fr-FR" dirty="0" smtClean="0">
                <a:solidFill>
                  <a:srgbClr val="008000"/>
                </a:solidFill>
                <a:latin typeface="Calibri" pitchFamily="34" charset="0"/>
                <a:hlinkClick r:id="rId9" tooltip="Âne"/>
              </a:rPr>
              <a:t>âne</a:t>
            </a:r>
            <a:r>
              <a:rPr lang="fr-FR" dirty="0" smtClean="0">
                <a:solidFill>
                  <a:srgbClr val="008000"/>
                </a:solidFill>
                <a:latin typeface="Calibri" pitchFamily="34" charset="0"/>
              </a:rPr>
              <a:t>, </a:t>
            </a:r>
            <a:r>
              <a:rPr lang="fr-FR" i="1" dirty="0" smtClean="0">
                <a:solidFill>
                  <a:srgbClr val="008000"/>
                </a:solidFill>
                <a:latin typeface="Calibri" pitchFamily="34" charset="0"/>
              </a:rPr>
              <a:t>sont généralement stériles.  Il en existe des sauvages en Afrique du Sud.</a:t>
            </a:r>
          </a:p>
          <a:p>
            <a:pPr algn="just"/>
            <a:endParaRPr lang="fr-FR" sz="1400" i="1" dirty="0" smtClean="0">
              <a:solidFill>
                <a:srgbClr val="008000"/>
              </a:solidFill>
              <a:latin typeface="Calibri" pitchFamily="34" charset="0"/>
            </a:endParaRPr>
          </a:p>
          <a:p>
            <a:pPr algn="just"/>
            <a:r>
              <a:rPr lang="fr-FR" sz="1400" dirty="0" smtClean="0">
                <a:solidFill>
                  <a:srgbClr val="008000"/>
                </a:solidFill>
                <a:latin typeface="Calibri" pitchFamily="34" charset="0"/>
              </a:rPr>
              <a:t>Cependant, dans « </a:t>
            </a:r>
            <a:r>
              <a:rPr lang="fr-FR" sz="1400" i="1" dirty="0" smtClean="0">
                <a:solidFill>
                  <a:srgbClr val="008000"/>
                </a:solidFill>
                <a:latin typeface="Calibri" pitchFamily="34" charset="0"/>
              </a:rPr>
              <a:t>De l'origine des espèces par voie de sélection naturelle</a:t>
            </a:r>
            <a:r>
              <a:rPr lang="fr-FR" sz="1400" dirty="0" smtClean="0">
                <a:solidFill>
                  <a:srgbClr val="008000"/>
                </a:solidFill>
                <a:latin typeface="Calibri" pitchFamily="34" charset="0"/>
              </a:rPr>
              <a:t> » (1859), </a:t>
            </a:r>
            <a:r>
              <a:rPr lang="fr-FR" sz="1400" dirty="0" smtClean="0">
                <a:solidFill>
                  <a:srgbClr val="008000"/>
                </a:solidFill>
                <a:latin typeface="Calibri" pitchFamily="34" charset="0"/>
                <a:hlinkClick r:id="rId10" tooltip="Charles Darwin"/>
              </a:rPr>
              <a:t>Charles Darwin</a:t>
            </a:r>
            <a:r>
              <a:rPr lang="fr-FR" sz="1400" dirty="0" smtClean="0">
                <a:solidFill>
                  <a:srgbClr val="008000"/>
                </a:solidFill>
                <a:latin typeface="Calibri" pitchFamily="34" charset="0"/>
              </a:rPr>
              <a:t> rapporte le cas d'un zébrâne ayant apparemment produit un </a:t>
            </a:r>
            <a:r>
              <a:rPr lang="fr-FR" sz="1400" i="1" dirty="0" smtClean="0">
                <a:solidFill>
                  <a:srgbClr val="008000"/>
                </a:solidFill>
                <a:latin typeface="Calibri" pitchFamily="34" charset="0"/>
              </a:rPr>
              <a:t>triple hybride</a:t>
            </a:r>
            <a:r>
              <a:rPr lang="fr-FR" sz="1400" dirty="0" smtClean="0">
                <a:solidFill>
                  <a:srgbClr val="008000"/>
                </a:solidFill>
                <a:latin typeface="Calibri" pitchFamily="34" charset="0"/>
              </a:rPr>
              <a:t> avec une jument.</a:t>
            </a:r>
            <a:endParaRPr lang="fr-FR" sz="1400" dirty="0">
              <a:solidFill>
                <a:srgbClr val="008000"/>
              </a:solidFill>
              <a:latin typeface="Calibri" pitchFamily="34" charset="0"/>
            </a:endParaRPr>
          </a:p>
        </p:txBody>
      </p:sp>
      <p:pic>
        <p:nvPicPr>
          <p:cNvPr id="8" name="Image 7" descr="Zonkey_s.jpg"/>
          <p:cNvPicPr>
            <a:picLocks noChangeAspect="1"/>
          </p:cNvPicPr>
          <p:nvPr/>
        </p:nvPicPr>
        <p:blipFill>
          <a:blip r:embed="rId11" cstate="print"/>
          <a:stretch>
            <a:fillRect/>
          </a:stretch>
        </p:blipFill>
        <p:spPr>
          <a:xfrm>
            <a:off x="1547664" y="2492896"/>
            <a:ext cx="2070100" cy="2082800"/>
          </a:xfrm>
          <a:prstGeom prst="rect">
            <a:avLst/>
          </a:prstGeom>
        </p:spPr>
      </p:pic>
      <p:pic>
        <p:nvPicPr>
          <p:cNvPr id="9" name="Image 8" descr="Mulet.jpg"/>
          <p:cNvPicPr>
            <a:picLocks noChangeAspect="1"/>
          </p:cNvPicPr>
          <p:nvPr/>
        </p:nvPicPr>
        <p:blipFill>
          <a:blip r:embed="rId12" cstate="print"/>
          <a:stretch>
            <a:fillRect/>
          </a:stretch>
        </p:blipFill>
        <p:spPr>
          <a:xfrm>
            <a:off x="6516216" y="2636912"/>
            <a:ext cx="1741165" cy="1789197"/>
          </a:xfrm>
          <a:prstGeom prst="rect">
            <a:avLst/>
          </a:prstGeom>
        </p:spPr>
      </p:pic>
      <p:sp>
        <p:nvSpPr>
          <p:cNvPr id="10" name="ZoneTexte 9"/>
          <p:cNvSpPr txBox="1"/>
          <p:nvPr/>
        </p:nvSpPr>
        <p:spPr>
          <a:xfrm>
            <a:off x="5940152" y="4437112"/>
            <a:ext cx="3096344" cy="1477328"/>
          </a:xfrm>
          <a:prstGeom prst="rect">
            <a:avLst/>
          </a:prstGeom>
          <a:noFill/>
        </p:spPr>
        <p:txBody>
          <a:bodyPr wrap="square" rtlCol="0">
            <a:spAutoFit/>
          </a:bodyPr>
          <a:lstStyle/>
          <a:p>
            <a:pPr algn="just"/>
            <a:r>
              <a:rPr lang="fr-FR" dirty="0" smtClean="0">
                <a:solidFill>
                  <a:srgbClr val="008000"/>
                </a:solidFill>
                <a:latin typeface="Calibri" pitchFamily="34" charset="0"/>
              </a:rPr>
              <a:t>↑ Les mulets ou mules, engendrés par un </a:t>
            </a:r>
            <a:r>
              <a:rPr lang="fr-FR" dirty="0" smtClean="0">
                <a:solidFill>
                  <a:srgbClr val="008000"/>
                </a:solidFill>
                <a:latin typeface="Calibri" pitchFamily="34" charset="0"/>
                <a:hlinkClick r:id="rId9" tooltip="Âne"/>
              </a:rPr>
              <a:t>âne</a:t>
            </a:r>
            <a:r>
              <a:rPr lang="fr-FR" dirty="0" smtClean="0">
                <a:solidFill>
                  <a:srgbClr val="008000"/>
                </a:solidFill>
                <a:latin typeface="Calibri" pitchFamily="34" charset="0"/>
              </a:rPr>
              <a:t> (</a:t>
            </a:r>
            <a:r>
              <a:rPr lang="fr-FR" i="1" dirty="0" err="1" smtClean="0">
                <a:solidFill>
                  <a:srgbClr val="008000"/>
                </a:solidFill>
                <a:latin typeface="Calibri" pitchFamily="34" charset="0"/>
              </a:rPr>
              <a:t>Equus</a:t>
            </a:r>
            <a:r>
              <a:rPr lang="fr-FR" i="1" dirty="0" smtClean="0">
                <a:solidFill>
                  <a:srgbClr val="008000"/>
                </a:solidFill>
                <a:latin typeface="Calibri" pitchFamily="34" charset="0"/>
              </a:rPr>
              <a:t> </a:t>
            </a:r>
            <a:r>
              <a:rPr lang="fr-FR" i="1" dirty="0" err="1" smtClean="0">
                <a:solidFill>
                  <a:srgbClr val="008000"/>
                </a:solidFill>
                <a:latin typeface="Calibri" pitchFamily="34" charset="0"/>
              </a:rPr>
              <a:t>asinus</a:t>
            </a:r>
            <a:r>
              <a:rPr lang="fr-FR" dirty="0" smtClean="0">
                <a:solidFill>
                  <a:srgbClr val="008000"/>
                </a:solidFill>
                <a:latin typeface="Calibri" pitchFamily="34" charset="0"/>
              </a:rPr>
              <a:t>) et une </a:t>
            </a:r>
            <a:r>
              <a:rPr lang="fr-FR" dirty="0" smtClean="0">
                <a:solidFill>
                  <a:srgbClr val="008000"/>
                </a:solidFill>
                <a:latin typeface="Calibri" pitchFamily="34" charset="0"/>
                <a:hlinkClick r:id="rId13" tooltip="Jument"/>
              </a:rPr>
              <a:t>jument</a:t>
            </a:r>
            <a:r>
              <a:rPr lang="fr-FR" dirty="0" smtClean="0">
                <a:solidFill>
                  <a:srgbClr val="008000"/>
                </a:solidFill>
                <a:latin typeface="Calibri" pitchFamily="34" charset="0"/>
              </a:rPr>
              <a:t> (</a:t>
            </a:r>
            <a:r>
              <a:rPr lang="fr-FR" i="1" dirty="0" err="1" smtClean="0">
                <a:solidFill>
                  <a:srgbClr val="008000"/>
                </a:solidFill>
                <a:latin typeface="Calibri" pitchFamily="34" charset="0"/>
              </a:rPr>
              <a:t>Equus</a:t>
            </a:r>
            <a:r>
              <a:rPr lang="fr-FR" i="1" dirty="0" smtClean="0">
                <a:solidFill>
                  <a:srgbClr val="008000"/>
                </a:solidFill>
                <a:latin typeface="Calibri" pitchFamily="34" charset="0"/>
              </a:rPr>
              <a:t> </a:t>
            </a:r>
            <a:r>
              <a:rPr lang="fr-FR" i="1" dirty="0" err="1" smtClean="0">
                <a:solidFill>
                  <a:srgbClr val="008000"/>
                </a:solidFill>
                <a:latin typeface="Calibri" pitchFamily="34" charset="0"/>
              </a:rPr>
              <a:t>caballus</a:t>
            </a:r>
            <a:r>
              <a:rPr lang="fr-FR" dirty="0" smtClean="0">
                <a:solidFill>
                  <a:srgbClr val="008000"/>
                </a:solidFill>
                <a:latin typeface="Calibri" pitchFamily="34" charset="0"/>
              </a:rPr>
              <a:t>), </a:t>
            </a:r>
            <a:r>
              <a:rPr lang="fr-FR" i="1" dirty="0" smtClean="0">
                <a:solidFill>
                  <a:srgbClr val="008000"/>
                </a:solidFill>
                <a:latin typeface="Calibri" pitchFamily="34" charset="0"/>
              </a:rPr>
              <a:t>sont aussi en général stériles.</a:t>
            </a:r>
            <a:endParaRPr lang="fr-FR" i="1" dirty="0">
              <a:solidFill>
                <a:srgbClr val="008000"/>
              </a:solidFill>
              <a:latin typeface="Calibri" pitchFamily="34" charset="0"/>
            </a:endParaRPr>
          </a:p>
        </p:txBody>
      </p:sp>
    </p:spTree>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055EA404-1CE4-4415-A81E-27F06724893A}" type="slidenum">
              <a:rPr lang="fr-FR" sz="1200">
                <a:solidFill>
                  <a:schemeClr val="tx1">
                    <a:tint val="75000"/>
                  </a:schemeClr>
                </a:solidFill>
                <a:latin typeface="+mn-lt"/>
                <a:cs typeface="+mn-cs"/>
              </a:rPr>
              <a:pPr algn="r" fontAlgn="auto">
                <a:spcBef>
                  <a:spcPts val="0"/>
                </a:spcBef>
                <a:spcAft>
                  <a:spcPts val="0"/>
                </a:spcAft>
                <a:defRPr/>
              </a:pPr>
              <a:t>110</a:t>
            </a:fld>
            <a:endParaRPr lang="fr-FR" sz="1200" dirty="0">
              <a:solidFill>
                <a:schemeClr val="tx1">
                  <a:tint val="75000"/>
                </a:schemeClr>
              </a:solidFill>
              <a:latin typeface="+mn-lt"/>
              <a:cs typeface="+mn-cs"/>
            </a:endParaRPr>
          </a:p>
        </p:txBody>
      </p:sp>
      <p:sp>
        <p:nvSpPr>
          <p:cNvPr id="82947"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179388" y="765175"/>
            <a:ext cx="8758237" cy="5170646"/>
          </a:xfrm>
          <a:prstGeom prst="rect">
            <a:avLst/>
          </a:prstGeom>
        </p:spPr>
        <p:txBody>
          <a:bodyPr>
            <a:spAutoFit/>
          </a:bodyPr>
          <a:lstStyle/>
          <a:p>
            <a:pPr fontAlgn="auto">
              <a:spcBef>
                <a:spcPts val="0"/>
              </a:spcBef>
              <a:spcAft>
                <a:spcPts val="0"/>
              </a:spcAft>
              <a:defRPr/>
            </a:pPr>
            <a:r>
              <a:rPr lang="fr-FR" b="1" u="sng" dirty="0" smtClean="0">
                <a:solidFill>
                  <a:srgbClr val="008000"/>
                </a:solidFill>
                <a:latin typeface="Calibri" panose="020F0502020204030204" pitchFamily="34" charset="0"/>
                <a:cs typeface="+mn-cs"/>
              </a:rPr>
              <a:t>11. </a:t>
            </a:r>
            <a:r>
              <a:rPr lang="fr-FR" b="1" u="sng" dirty="0">
                <a:solidFill>
                  <a:srgbClr val="008000"/>
                </a:solidFill>
                <a:latin typeface="Calibri" panose="020F0502020204030204" pitchFamily="34" charset="0"/>
                <a:cs typeface="+mn-cs"/>
              </a:rPr>
              <a:t>Annexe : Définitions</a:t>
            </a:r>
          </a:p>
          <a:p>
            <a:pPr marL="285750" indent="-285750" algn="just" fontAlgn="auto">
              <a:spcBef>
                <a:spcPts val="0"/>
              </a:spcBef>
              <a:spcAft>
                <a:spcPts val="0"/>
              </a:spcAft>
              <a:defRPr/>
            </a:pPr>
            <a:endParaRPr lang="fr-FR" dirty="0">
              <a:solidFill>
                <a:srgbClr val="008000"/>
              </a:solidFill>
              <a:latin typeface="Calibri" panose="020F0502020204030204" pitchFamily="34" charset="0"/>
              <a:cs typeface="+mn-cs"/>
            </a:endParaRPr>
          </a:p>
          <a:p>
            <a:pPr marL="285750" indent="-285750" algn="just">
              <a:buFont typeface="Arial" panose="020B0604020202020204" pitchFamily="34" charset="0"/>
              <a:buChar char="•"/>
              <a:defRPr/>
            </a:pPr>
            <a:r>
              <a:rPr lang="fr-FR" sz="1600" b="1" i="1" dirty="0">
                <a:solidFill>
                  <a:srgbClr val="008000"/>
                </a:solidFill>
                <a:latin typeface="Calibri" panose="020F0502020204030204" pitchFamily="34" charset="0"/>
                <a:hlinkClick r:id="rId2" action="ppaction://hlinkfile"/>
              </a:rPr>
              <a:t>Corridor</a:t>
            </a:r>
            <a:r>
              <a:rPr lang="fr-FR" sz="1600" b="1" i="1" dirty="0">
                <a:solidFill>
                  <a:srgbClr val="008000"/>
                </a:solidFill>
                <a:latin typeface="Calibri" panose="020F0502020204030204" pitchFamily="34" charset="0"/>
              </a:rPr>
              <a:t> écologique </a:t>
            </a:r>
            <a:r>
              <a:rPr lang="fr-FR" sz="1600" dirty="0">
                <a:solidFill>
                  <a:srgbClr val="008000"/>
                </a:solidFill>
                <a:latin typeface="Calibri" panose="020F0502020204030204" pitchFamily="34" charset="0"/>
              </a:rPr>
              <a:t>(à distinguer du </a:t>
            </a:r>
            <a:r>
              <a:rPr lang="fr-FR" sz="1600" dirty="0">
                <a:solidFill>
                  <a:srgbClr val="008000"/>
                </a:solidFill>
                <a:latin typeface="Calibri" panose="020F0502020204030204" pitchFamily="34" charset="0"/>
                <a:hlinkClick r:id="rId3" action="ppaction://hlinkfile"/>
              </a:rPr>
              <a:t>corridor biologique</a:t>
            </a:r>
            <a:r>
              <a:rPr lang="fr-FR" sz="1600" dirty="0">
                <a:solidFill>
                  <a:srgbClr val="008000"/>
                </a:solidFill>
                <a:latin typeface="Calibri" panose="020F0502020204030204" pitchFamily="34" charset="0"/>
              </a:rPr>
              <a:t> et du </a:t>
            </a:r>
            <a:r>
              <a:rPr lang="fr-FR" sz="1600" dirty="0">
                <a:solidFill>
                  <a:srgbClr val="008000"/>
                </a:solidFill>
                <a:latin typeface="Calibri" panose="020F0502020204030204" pitchFamily="34" charset="0"/>
                <a:hlinkClick r:id="rId4" action="ppaction://hlinkfile"/>
              </a:rPr>
              <a:t>continuum écologique</a:t>
            </a:r>
            <a:r>
              <a:rPr lang="fr-FR" sz="1600" dirty="0">
                <a:solidFill>
                  <a:srgbClr val="008000"/>
                </a:solidFill>
                <a:latin typeface="Calibri" panose="020F0502020204030204" pitchFamily="34" charset="0"/>
              </a:rPr>
              <a:t>) : zone de passage fonctionnelle, pour un groupe d’</a:t>
            </a:r>
            <a:r>
              <a:rPr lang="fr-FR" sz="1600" dirty="0">
                <a:solidFill>
                  <a:srgbClr val="008000"/>
                </a:solidFill>
                <a:latin typeface="Calibri" panose="020F0502020204030204" pitchFamily="34" charset="0"/>
                <a:hlinkClick r:id="rId5" action="ppaction://hlinkfile"/>
              </a:rPr>
              <a:t>espèces</a:t>
            </a:r>
            <a:r>
              <a:rPr lang="fr-FR" sz="1600" dirty="0">
                <a:solidFill>
                  <a:srgbClr val="008000"/>
                </a:solidFill>
                <a:latin typeface="Calibri" panose="020F0502020204030204" pitchFamily="34" charset="0"/>
              </a:rPr>
              <a:t> inféodées à un même milieu, entre plusieurs espaces naturels. Ce corridor relie donc différentes populations et favorise la dissémination et la migration des espèces, ainsi que la recolonisation des milieux perturbés.  Par exemple, une </a:t>
            </a:r>
            <a:r>
              <a:rPr lang="fr-FR" sz="1600" dirty="0">
                <a:solidFill>
                  <a:srgbClr val="008000"/>
                </a:solidFill>
                <a:latin typeface="Calibri" panose="020F0502020204030204" pitchFamily="34" charset="0"/>
                <a:hlinkClick r:id="rId6" action="ppaction://hlinkfile"/>
              </a:rPr>
              <a:t>passerelle</a:t>
            </a:r>
            <a:r>
              <a:rPr lang="fr-FR" sz="1600" dirty="0">
                <a:solidFill>
                  <a:srgbClr val="008000"/>
                </a:solidFill>
                <a:latin typeface="Calibri" panose="020F0502020204030204" pitchFamily="34" charset="0"/>
              </a:rPr>
              <a:t> qui surplombe une autoroute et relie deux massifs forestiers constitue un corridor écologique. Elle permet à la </a:t>
            </a:r>
            <a:r>
              <a:rPr lang="fr-FR" sz="1600" dirty="0">
                <a:solidFill>
                  <a:srgbClr val="008000"/>
                </a:solidFill>
                <a:latin typeface="Calibri" panose="020F0502020204030204" pitchFamily="34" charset="0"/>
                <a:hlinkClick r:id="rId7" action="ppaction://hlinkfile"/>
              </a:rPr>
              <a:t>faune</a:t>
            </a:r>
            <a:r>
              <a:rPr lang="fr-FR" sz="1600" dirty="0">
                <a:solidFill>
                  <a:srgbClr val="008000"/>
                </a:solidFill>
                <a:latin typeface="Calibri" panose="020F0502020204030204" pitchFamily="34" charset="0"/>
              </a:rPr>
              <a:t> et à la flore de circuler entre les deux massifs malgré l’obstacle quasi imperméable que représente l’autoroute. C’est pour cette raison que cette passerelle est appelée un </a:t>
            </a:r>
            <a:r>
              <a:rPr lang="fr-FR" sz="1600" i="1" dirty="0">
                <a:solidFill>
                  <a:srgbClr val="008000"/>
                </a:solidFill>
                <a:latin typeface="Calibri" panose="020F0502020204030204" pitchFamily="34" charset="0"/>
                <a:hlinkClick r:id="rId8" action="ppaction://hlinkfile"/>
              </a:rPr>
              <a:t>passage à faune</a:t>
            </a:r>
            <a:r>
              <a:rPr lang="fr-FR" sz="1600" dirty="0">
                <a:solidFill>
                  <a:srgbClr val="008000"/>
                </a:solidFill>
                <a:latin typeface="Calibri" panose="020F0502020204030204" pitchFamily="34" charset="0"/>
              </a:rPr>
              <a:t>. Les corridors écologiques sont un élément essentiel de la conservation de la </a:t>
            </a:r>
            <a:r>
              <a:rPr lang="fr-FR" sz="1600" dirty="0">
                <a:solidFill>
                  <a:srgbClr val="008000"/>
                </a:solidFill>
                <a:latin typeface="Calibri" panose="020F0502020204030204" pitchFamily="34" charset="0"/>
                <a:hlinkClick r:id="rId9" action="ppaction://hlinkfile"/>
              </a:rPr>
              <a:t>biodiversité</a:t>
            </a:r>
            <a:r>
              <a:rPr lang="fr-FR" sz="1600" dirty="0">
                <a:solidFill>
                  <a:srgbClr val="008000"/>
                </a:solidFill>
                <a:latin typeface="Calibri" panose="020F0502020204030204" pitchFamily="34" charset="0"/>
              </a:rPr>
              <a:t> et du fonctionnement des </a:t>
            </a:r>
            <a:r>
              <a:rPr lang="fr-FR" sz="1600" dirty="0">
                <a:solidFill>
                  <a:srgbClr val="008000"/>
                </a:solidFill>
                <a:latin typeface="Calibri" panose="020F0502020204030204" pitchFamily="34" charset="0"/>
                <a:hlinkClick r:id="rId10" action="ppaction://hlinkfile"/>
              </a:rPr>
              <a:t>écosystèmes</a:t>
            </a:r>
            <a:r>
              <a:rPr lang="fr-FR" sz="1600" dirty="0">
                <a:solidFill>
                  <a:srgbClr val="008000"/>
                </a:solidFill>
                <a:latin typeface="Calibri" panose="020F0502020204030204" pitchFamily="34" charset="0"/>
              </a:rPr>
              <a:t>. Sans leur connectivité, un très grand nombre d’espèces ne disposeraient pas de l’ensemble des habitats nécessaires à leurs cycles vitaux (reproduction, croissance, refuge, etc.) et seraient condamnées à la disparition à plus ou moins brève échéance.  Par ailleurs, les échanges entre milieux sont un facteur de résilience majeur. Ils permettent ainsi qu’un milieu perturbé (incendie, crue…) soit recolonisé rapidement par les espèces des milieux environnants. </a:t>
            </a:r>
          </a:p>
          <a:p>
            <a:pPr algn="just">
              <a:defRPr/>
            </a:pPr>
            <a:endParaRPr lang="fr-FR" sz="1600" dirty="0">
              <a:solidFill>
                <a:srgbClr val="008000"/>
              </a:solidFill>
              <a:latin typeface="Calibri" panose="020F0502020204030204" pitchFamily="34" charset="0"/>
            </a:endParaRPr>
          </a:p>
          <a:p>
            <a:pPr marL="285750" indent="-285750" algn="just">
              <a:buFont typeface="Arial" panose="020B0604020202020204" pitchFamily="34" charset="0"/>
              <a:buChar char="•"/>
              <a:defRPr/>
            </a:pPr>
            <a:r>
              <a:rPr lang="fr-FR" sz="1600" b="1" i="1" dirty="0">
                <a:solidFill>
                  <a:srgbClr val="008000"/>
                </a:solidFill>
                <a:latin typeface="Calibri" panose="020F0502020204030204" pitchFamily="34" charset="0"/>
              </a:rPr>
              <a:t>Continuum écologique  </a:t>
            </a:r>
            <a:r>
              <a:rPr lang="fr-FR" sz="1600" dirty="0">
                <a:solidFill>
                  <a:srgbClr val="008000"/>
                </a:solidFill>
                <a:latin typeface="Calibri" panose="020F0502020204030204" pitchFamily="34" charset="0"/>
              </a:rPr>
              <a:t>: ensemble des corridors écologiques et des milieux qu’ils connectent pour ce type de milieu et les </a:t>
            </a:r>
            <a:r>
              <a:rPr lang="fr-FR" sz="1600" dirty="0">
                <a:solidFill>
                  <a:srgbClr val="008000"/>
                </a:solidFill>
                <a:latin typeface="Calibri" panose="020F0502020204030204" pitchFamily="34" charset="0"/>
                <a:hlinkClick r:id="rId11" action="ppaction://hlinkfile"/>
              </a:rPr>
              <a:t>espèces inféodées</a:t>
            </a:r>
            <a:r>
              <a:rPr lang="fr-FR" dirty="0">
                <a:solidFill>
                  <a:srgbClr val="008000"/>
                </a:solidFill>
                <a:latin typeface="Calibri" panose="020F0502020204030204" pitchFamily="34" charset="0"/>
              </a:rPr>
              <a:t>. </a:t>
            </a:r>
          </a:p>
          <a:p>
            <a:pPr algn="just">
              <a:defRPr/>
            </a:pPr>
            <a:endParaRPr lang="fr-FR" sz="1000" dirty="0">
              <a:solidFill>
                <a:srgbClr val="008000"/>
              </a:solidFill>
              <a:latin typeface="Calibri" panose="020F0502020204030204" pitchFamily="34" charset="0"/>
            </a:endParaRPr>
          </a:p>
          <a:p>
            <a:pPr algn="just">
              <a:defRPr/>
            </a:pPr>
            <a:r>
              <a:rPr lang="fr-FR" sz="1000" dirty="0">
                <a:solidFill>
                  <a:srgbClr val="008000"/>
                </a:solidFill>
                <a:latin typeface="Calibri" panose="020F0502020204030204" pitchFamily="34" charset="0"/>
              </a:rPr>
              <a:t>Source : </a:t>
            </a:r>
            <a:r>
              <a:rPr lang="fr-FR" sz="1000" dirty="0">
                <a:solidFill>
                  <a:srgbClr val="008000"/>
                </a:solidFill>
                <a:latin typeface="Calibri" panose="020F0502020204030204" pitchFamily="34" charset="0"/>
                <a:hlinkClick r:id="rId12"/>
              </a:rPr>
              <a:t>http://www.futura-sciences.com/magazines/environnement/infos/dico/d/developpement-durable-corridor-ecologique-6418/</a:t>
            </a:r>
            <a:r>
              <a:rPr lang="fr-FR" sz="1000" dirty="0">
                <a:solidFill>
                  <a:srgbClr val="008000"/>
                </a:solidFill>
                <a:latin typeface="Calibri" panose="020F0502020204030204" pitchFamily="34" charset="0"/>
              </a:rPr>
              <a:t> </a:t>
            </a: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40239191-1F59-4F99-8530-AA31BD8A0443}" type="slidenum">
              <a:rPr lang="fr-FR" sz="1200">
                <a:solidFill>
                  <a:schemeClr val="tx1">
                    <a:tint val="75000"/>
                  </a:schemeClr>
                </a:solidFill>
                <a:latin typeface="+mn-lt"/>
                <a:cs typeface="+mn-cs"/>
              </a:rPr>
              <a:pPr algn="r" fontAlgn="auto">
                <a:spcBef>
                  <a:spcPts val="0"/>
                </a:spcBef>
                <a:spcAft>
                  <a:spcPts val="0"/>
                </a:spcAft>
                <a:defRPr/>
              </a:pPr>
              <a:t>111</a:t>
            </a:fld>
            <a:endParaRPr lang="fr-FR" sz="1200" dirty="0">
              <a:solidFill>
                <a:schemeClr val="tx1">
                  <a:tint val="75000"/>
                </a:schemeClr>
              </a:solidFill>
              <a:latin typeface="+mn-lt"/>
              <a:cs typeface="+mn-cs"/>
            </a:endParaRPr>
          </a:p>
        </p:txBody>
      </p:sp>
      <p:sp>
        <p:nvSpPr>
          <p:cNvPr id="7" name="Sous-titre 2"/>
          <p:cNvSpPr txBox="1">
            <a:spLocks/>
          </p:cNvSpPr>
          <p:nvPr/>
        </p:nvSpPr>
        <p:spPr bwMode="auto">
          <a:xfrm>
            <a:off x="2771775" y="115888"/>
            <a:ext cx="3887788" cy="360362"/>
          </a:xfrm>
          <a:prstGeom prst="rect">
            <a:avLst/>
          </a:prstGeom>
          <a:noFill/>
          <a:ln w="9525">
            <a:solidFill>
              <a:srgbClr val="008000"/>
            </a:solidFill>
            <a:miter lim="800000"/>
            <a:headEnd/>
            <a:tailEnd/>
          </a:ln>
        </p:spPr>
        <p:txBody>
          <a:bodyPr/>
          <a:lstStyle/>
          <a:p>
            <a:pPr>
              <a:spcBef>
                <a:spcPct val="20000"/>
              </a:spcBef>
              <a:buFont typeface="Arial" charset="0"/>
              <a:buNone/>
            </a:pPr>
            <a:r>
              <a:rPr lang="fr-FR" sz="2000">
                <a:solidFill>
                  <a:srgbClr val="008000"/>
                </a:solidFill>
                <a:latin typeface="Calibri" pitchFamily="34" charset="0"/>
              </a:rPr>
              <a:t>Pourquoi préserver la biodiversité ?</a:t>
            </a:r>
          </a:p>
        </p:txBody>
      </p:sp>
      <p:sp>
        <p:nvSpPr>
          <p:cNvPr id="8" name="Rectangle 7"/>
          <p:cNvSpPr/>
          <p:nvPr/>
        </p:nvSpPr>
        <p:spPr>
          <a:xfrm>
            <a:off x="179512" y="620688"/>
            <a:ext cx="2519363" cy="369887"/>
          </a:xfrm>
          <a:prstGeom prst="rect">
            <a:avLst/>
          </a:prstGeom>
        </p:spPr>
        <p:txBody>
          <a:bodyPr>
            <a:spAutoFit/>
          </a:bodyPr>
          <a:lstStyle/>
          <a:p>
            <a:pPr fontAlgn="auto">
              <a:spcBef>
                <a:spcPts val="0"/>
              </a:spcBef>
              <a:spcAft>
                <a:spcPts val="0"/>
              </a:spcAft>
              <a:defRPr/>
            </a:pPr>
            <a:r>
              <a:rPr lang="fr-FR" b="1" u="sng" dirty="0" smtClean="0">
                <a:solidFill>
                  <a:srgbClr val="008000"/>
                </a:solidFill>
                <a:latin typeface="Calibri" panose="020F0502020204030204" pitchFamily="34" charset="0"/>
                <a:cs typeface="+mn-cs"/>
              </a:rPr>
              <a:t>11. </a:t>
            </a:r>
            <a:r>
              <a:rPr lang="fr-FR" b="1" u="sng" dirty="0">
                <a:solidFill>
                  <a:srgbClr val="008000"/>
                </a:solidFill>
                <a:latin typeface="Calibri" panose="020F0502020204030204" pitchFamily="34" charset="0"/>
                <a:cs typeface="+mn-cs"/>
              </a:rPr>
              <a:t>Annexe : Définitions</a:t>
            </a:r>
            <a:endParaRPr lang="fr-FR" dirty="0">
              <a:solidFill>
                <a:srgbClr val="008000"/>
              </a:solidFill>
              <a:latin typeface="Calibri" panose="020F0502020204030204" pitchFamily="34" charset="0"/>
              <a:cs typeface="+mn-cs"/>
            </a:endParaRPr>
          </a:p>
        </p:txBody>
      </p:sp>
      <p:sp>
        <p:nvSpPr>
          <p:cNvPr id="9" name="Rectangle 8"/>
          <p:cNvSpPr>
            <a:spLocks noChangeArrowheads="1"/>
          </p:cNvSpPr>
          <p:nvPr/>
        </p:nvSpPr>
        <p:spPr bwMode="auto">
          <a:xfrm>
            <a:off x="179512" y="1052736"/>
            <a:ext cx="8785225" cy="4708981"/>
          </a:xfrm>
          <a:prstGeom prst="rect">
            <a:avLst/>
          </a:prstGeom>
          <a:noFill/>
          <a:ln w="9525">
            <a:noFill/>
            <a:miter lim="800000"/>
            <a:headEnd/>
            <a:tailEnd/>
          </a:ln>
        </p:spPr>
        <p:txBody>
          <a:bodyPr>
            <a:spAutoFit/>
          </a:bodyPr>
          <a:lstStyle/>
          <a:p>
            <a:pPr algn="just">
              <a:buFont typeface="Arial" charset="0"/>
              <a:buChar char="•"/>
            </a:pPr>
            <a:r>
              <a:rPr lang="fr-FR" sz="1600" b="1" i="1" dirty="0">
                <a:solidFill>
                  <a:srgbClr val="008000"/>
                </a:solidFill>
                <a:latin typeface="Calibri" pitchFamily="34" charset="0"/>
              </a:rPr>
              <a:t> Habitat écologique </a:t>
            </a:r>
            <a:r>
              <a:rPr lang="fr-FR" sz="1600" b="1" dirty="0">
                <a:solidFill>
                  <a:srgbClr val="008000"/>
                </a:solidFill>
                <a:latin typeface="Calibri" pitchFamily="34" charset="0"/>
              </a:rPr>
              <a:t>: </a:t>
            </a:r>
            <a:r>
              <a:rPr lang="fr-FR" sz="1600" dirty="0">
                <a:solidFill>
                  <a:srgbClr val="008000"/>
                </a:solidFill>
                <a:latin typeface="Calibri" pitchFamily="34" charset="0"/>
                <a:hlinkClick r:id="rId2" action="ppaction://hlinkfile" tooltip="Concept"/>
              </a:rPr>
              <a:t>concept</a:t>
            </a:r>
            <a:r>
              <a:rPr lang="fr-FR" sz="1600" dirty="0">
                <a:solidFill>
                  <a:srgbClr val="008000"/>
                </a:solidFill>
                <a:latin typeface="Calibri" pitchFamily="34" charset="0"/>
              </a:rPr>
              <a:t> utilisé dans le domaine de l'</a:t>
            </a:r>
            <a:r>
              <a:rPr lang="fr-FR" sz="1600" dirty="0">
                <a:solidFill>
                  <a:srgbClr val="008000"/>
                </a:solidFill>
                <a:latin typeface="Calibri" pitchFamily="34" charset="0"/>
                <a:hlinkClick r:id="rId3" action="ppaction://hlinkfile" tooltip="Écologie"/>
              </a:rPr>
              <a:t>écologie</a:t>
            </a:r>
            <a:r>
              <a:rPr lang="fr-FR" sz="1600" dirty="0">
                <a:solidFill>
                  <a:srgbClr val="008000"/>
                </a:solidFill>
                <a:latin typeface="Calibri" pitchFamily="34" charset="0"/>
              </a:rPr>
              <a:t> pour décrire l'endroit — ou plus précisément les caractéristiques du « milieu » — dans lequel une </a:t>
            </a:r>
            <a:r>
              <a:rPr lang="fr-FR" sz="1600" dirty="0">
                <a:solidFill>
                  <a:srgbClr val="008000"/>
                </a:solidFill>
                <a:latin typeface="Calibri" pitchFamily="34" charset="0"/>
                <a:hlinkClick r:id="rId4" action="ppaction://hlinkfile" tooltip="Population"/>
              </a:rPr>
              <a:t>population</a:t>
            </a:r>
            <a:r>
              <a:rPr lang="fr-FR" sz="1600" dirty="0">
                <a:solidFill>
                  <a:srgbClr val="008000"/>
                </a:solidFill>
                <a:latin typeface="Calibri" pitchFamily="34" charset="0"/>
              </a:rPr>
              <a:t> d'individus d'une espèce donnée (ou d'un groupe d'espèces </a:t>
            </a:r>
            <a:r>
              <a:rPr lang="fr-FR" sz="1600" dirty="0">
                <a:solidFill>
                  <a:srgbClr val="008000"/>
                </a:solidFill>
                <a:latin typeface="Calibri" pitchFamily="34" charset="0"/>
                <a:hlinkClick r:id="rId5" action="ppaction://hlinkfile" tooltip="Symbiote"/>
              </a:rPr>
              <a:t>symbiotes</a:t>
            </a:r>
            <a:r>
              <a:rPr lang="fr-FR" sz="1600" dirty="0">
                <a:solidFill>
                  <a:srgbClr val="008000"/>
                </a:solidFill>
                <a:latin typeface="Calibri" pitchFamily="34" charset="0"/>
              </a:rPr>
              <a:t> ou vivant en </a:t>
            </a:r>
            <a:r>
              <a:rPr lang="fr-FR" sz="1600" dirty="0">
                <a:solidFill>
                  <a:srgbClr val="008000"/>
                </a:solidFill>
                <a:latin typeface="Calibri" pitchFamily="34" charset="0"/>
                <a:hlinkClick r:id="rId6" action="ppaction://hlinkfile" tooltip="Guilde (écologie)"/>
              </a:rPr>
              <a:t>guilde (écologie)</a:t>
            </a:r>
            <a:r>
              <a:rPr lang="fr-FR" sz="1600" dirty="0">
                <a:solidFill>
                  <a:srgbClr val="008000"/>
                </a:solidFill>
                <a:latin typeface="Calibri" pitchFamily="34" charset="0"/>
              </a:rPr>
              <a:t>) peuvent normalement vivre et s'épanouir.</a:t>
            </a:r>
          </a:p>
          <a:p>
            <a:pPr algn="just"/>
            <a:r>
              <a:rPr lang="fr-FR" sz="1200" dirty="0">
                <a:solidFill>
                  <a:srgbClr val="008000"/>
                </a:solidFill>
                <a:latin typeface="Calibri" pitchFamily="34" charset="0"/>
              </a:rPr>
              <a:t>Source : </a:t>
            </a:r>
            <a:r>
              <a:rPr lang="fr-FR" sz="1200" dirty="0">
                <a:solidFill>
                  <a:srgbClr val="008000"/>
                </a:solidFill>
                <a:latin typeface="Calibri" pitchFamily="34" charset="0"/>
                <a:hlinkClick r:id="rId7"/>
              </a:rPr>
              <a:t>http://fr.wikipedia.org/wiki/Habitat_(%C3%A9cologie)</a:t>
            </a:r>
            <a:r>
              <a:rPr lang="fr-FR" sz="1200" dirty="0">
                <a:solidFill>
                  <a:srgbClr val="008000"/>
                </a:solidFill>
                <a:latin typeface="Calibri" pitchFamily="34" charset="0"/>
              </a:rPr>
              <a:t> </a:t>
            </a:r>
          </a:p>
          <a:p>
            <a:pPr algn="just">
              <a:buFont typeface="Arial" charset="0"/>
              <a:buChar char="•"/>
            </a:pPr>
            <a:r>
              <a:rPr lang="fr-FR" sz="1600" b="1" i="1" dirty="0">
                <a:solidFill>
                  <a:srgbClr val="008000"/>
                </a:solidFill>
                <a:latin typeface="Calibri" pitchFamily="34" charset="0"/>
              </a:rPr>
              <a:t> Biome</a:t>
            </a:r>
            <a:r>
              <a:rPr lang="fr-FR" sz="1600" dirty="0">
                <a:solidFill>
                  <a:srgbClr val="008000"/>
                </a:solidFill>
                <a:latin typeface="Calibri" pitchFamily="34" charset="0"/>
              </a:rPr>
              <a:t> (du grec bio = vie), appelé aussi </a:t>
            </a:r>
            <a:r>
              <a:rPr lang="fr-FR" sz="1600" dirty="0" err="1">
                <a:solidFill>
                  <a:srgbClr val="008000"/>
                </a:solidFill>
                <a:latin typeface="Calibri" pitchFamily="34" charset="0"/>
              </a:rPr>
              <a:t>macroécosystème</a:t>
            </a:r>
            <a:r>
              <a:rPr lang="fr-FR" sz="1600" dirty="0">
                <a:solidFill>
                  <a:srgbClr val="008000"/>
                </a:solidFill>
                <a:latin typeface="Calibri" pitchFamily="34" charset="0"/>
              </a:rPr>
              <a:t>, aire biotique : a) Ensemble d’écosystèmes caractéristiques d’une aire biogéographique. b) Vaste communauté naturelle de flore et de faune adaptées aux conditions particulières dans lesquelles on les trouve. c) ensemble d'écosystèmes variés [le milieu], caractéristiques d'une zone géographique donnée</a:t>
            </a:r>
            <a:r>
              <a:rPr lang="fr-FR" sz="1600" dirty="0" smtClean="0">
                <a:solidFill>
                  <a:srgbClr val="008000"/>
                </a:solidFill>
                <a:latin typeface="Calibri" pitchFamily="34" charset="0"/>
              </a:rPr>
              <a:t>. Pour en donner une idée, un biome est grand [un vaste milieu], comme la prairie nord-américaine (voir aussi </a:t>
            </a:r>
            <a:r>
              <a:rPr lang="fr-FR" sz="1600" i="1" dirty="0" smtClean="0">
                <a:solidFill>
                  <a:srgbClr val="008000"/>
                </a:solidFill>
                <a:latin typeface="Calibri" pitchFamily="34" charset="0"/>
              </a:rPr>
              <a:t>Biotope</a:t>
            </a:r>
            <a:r>
              <a:rPr lang="fr-FR" sz="1600" dirty="0" smtClean="0">
                <a:solidFill>
                  <a:srgbClr val="008000"/>
                </a:solidFill>
                <a:latin typeface="Calibri" pitchFamily="34" charset="0"/>
              </a:rPr>
              <a:t>).</a:t>
            </a:r>
            <a:endParaRPr lang="fr-FR" sz="1600" dirty="0">
              <a:solidFill>
                <a:srgbClr val="008000"/>
              </a:solidFill>
              <a:latin typeface="Calibri" pitchFamily="34" charset="0"/>
            </a:endParaRPr>
          </a:p>
          <a:p>
            <a:pPr algn="just">
              <a:buFont typeface="Arial" charset="0"/>
              <a:buChar char="•"/>
            </a:pPr>
            <a:r>
              <a:rPr lang="fr-FR" sz="1600" b="1" i="1" dirty="0">
                <a:solidFill>
                  <a:srgbClr val="008000"/>
                </a:solidFill>
                <a:latin typeface="Calibri" pitchFamily="34" charset="0"/>
              </a:rPr>
              <a:t> Biocénose</a:t>
            </a:r>
            <a:r>
              <a:rPr lang="fr-FR" sz="1600" dirty="0">
                <a:solidFill>
                  <a:srgbClr val="008000"/>
                </a:solidFill>
                <a:latin typeface="Calibri" pitchFamily="34" charset="0"/>
              </a:rPr>
              <a:t> (ou </a:t>
            </a:r>
            <a:r>
              <a:rPr lang="fr-FR" sz="1600" i="1" dirty="0">
                <a:solidFill>
                  <a:srgbClr val="008000"/>
                </a:solidFill>
                <a:latin typeface="Calibri" pitchFamily="34" charset="0"/>
              </a:rPr>
              <a:t>biocœnose</a:t>
            </a:r>
            <a:r>
              <a:rPr lang="fr-FR" sz="1600" dirty="0">
                <a:solidFill>
                  <a:srgbClr val="008000"/>
                </a:solidFill>
                <a:latin typeface="Calibri" pitchFamily="34" charset="0"/>
              </a:rPr>
              <a:t>) : ensemble des êtres vivants coexistant dans un espace défini (le biotope</a:t>
            </a:r>
            <a:r>
              <a:rPr lang="fr-FR" sz="1600" dirty="0" smtClean="0">
                <a:solidFill>
                  <a:srgbClr val="008000"/>
                </a:solidFill>
                <a:latin typeface="Calibri" pitchFamily="34" charset="0"/>
              </a:rPr>
              <a:t>).</a:t>
            </a:r>
          </a:p>
          <a:p>
            <a:pPr algn="just">
              <a:buFont typeface="Arial" charset="0"/>
              <a:buChar char="•"/>
            </a:pPr>
            <a:r>
              <a:rPr lang="fr-FR" sz="1600" dirty="0" smtClean="0">
                <a:solidFill>
                  <a:srgbClr val="008000"/>
                </a:solidFill>
                <a:latin typeface="Calibri" pitchFamily="34" charset="0"/>
              </a:rPr>
              <a:t> </a:t>
            </a:r>
            <a:r>
              <a:rPr lang="fr-FR" sz="1600" b="1" i="1" dirty="0" smtClean="0">
                <a:solidFill>
                  <a:srgbClr val="008000"/>
                </a:solidFill>
                <a:latin typeface="Calibri" pitchFamily="34" charset="0"/>
              </a:rPr>
              <a:t>Pression anthropique </a:t>
            </a:r>
            <a:r>
              <a:rPr lang="fr-FR" sz="1600" dirty="0" smtClean="0">
                <a:solidFill>
                  <a:srgbClr val="008000"/>
                </a:solidFill>
                <a:latin typeface="Calibri" pitchFamily="34" charset="0"/>
              </a:rPr>
              <a:t>: Ensemble des effets générés par les activités humaines sur les ressources naturelles et les écosystèmes.</a:t>
            </a:r>
          </a:p>
          <a:p>
            <a:pPr algn="just">
              <a:buFont typeface="Arial" charset="0"/>
              <a:buChar char="•"/>
            </a:pPr>
            <a:r>
              <a:rPr lang="fr-FR" sz="1600" dirty="0" smtClean="0">
                <a:solidFill>
                  <a:srgbClr val="008000"/>
                </a:solidFill>
                <a:latin typeface="Calibri" pitchFamily="34" charset="0"/>
              </a:rPr>
              <a:t> </a:t>
            </a:r>
            <a:r>
              <a:rPr lang="fr-FR" sz="1600" b="1" i="1" dirty="0" smtClean="0">
                <a:solidFill>
                  <a:srgbClr val="008000"/>
                </a:solidFill>
                <a:latin typeface="Calibri" pitchFamily="34" charset="0"/>
              </a:rPr>
              <a:t>Population insulaire </a:t>
            </a:r>
            <a:r>
              <a:rPr lang="fr-FR" sz="1600" dirty="0" smtClean="0">
                <a:solidFill>
                  <a:srgbClr val="008000"/>
                </a:solidFill>
                <a:latin typeface="Calibri" pitchFamily="34" charset="0"/>
              </a:rPr>
              <a:t>: Population qui habite ou est originaire d'une île.</a:t>
            </a:r>
          </a:p>
          <a:p>
            <a:pPr algn="just">
              <a:buFont typeface="Arial" charset="0"/>
              <a:buChar char="•"/>
            </a:pPr>
            <a:r>
              <a:rPr lang="fr-FR" sz="1600" dirty="0" smtClean="0">
                <a:solidFill>
                  <a:srgbClr val="008000"/>
                </a:solidFill>
                <a:latin typeface="Calibri" pitchFamily="34" charset="0"/>
              </a:rPr>
              <a:t> </a:t>
            </a:r>
            <a:r>
              <a:rPr lang="fr-FR" sz="1600" b="1" i="1" dirty="0" smtClean="0">
                <a:solidFill>
                  <a:srgbClr val="008000"/>
                </a:solidFill>
                <a:latin typeface="Calibri" pitchFamily="34" charset="0"/>
              </a:rPr>
              <a:t>Population viable </a:t>
            </a:r>
            <a:r>
              <a:rPr lang="fr-FR" sz="1600" dirty="0" smtClean="0">
                <a:solidFill>
                  <a:srgbClr val="008000"/>
                </a:solidFill>
                <a:latin typeface="Calibri" pitchFamily="34" charset="0"/>
              </a:rPr>
              <a:t>: Taille minimale d'une population nécessaire pour que celle-ci ait 90 % de chance de survivre les 100 prochaines années.</a:t>
            </a:r>
          </a:p>
          <a:p>
            <a:pPr algn="just">
              <a:buFont typeface="Arial" charset="0"/>
              <a:buChar char="•"/>
            </a:pPr>
            <a:r>
              <a:rPr lang="fr-FR" sz="1600" dirty="0" smtClean="0">
                <a:solidFill>
                  <a:srgbClr val="008000"/>
                </a:solidFill>
                <a:latin typeface="Calibri" pitchFamily="34" charset="0"/>
              </a:rPr>
              <a:t> </a:t>
            </a:r>
            <a:r>
              <a:rPr lang="fr-FR" sz="1600" b="1" i="1" dirty="0" smtClean="0">
                <a:solidFill>
                  <a:srgbClr val="008000"/>
                </a:solidFill>
                <a:latin typeface="Calibri" pitchFamily="34" charset="0"/>
              </a:rPr>
              <a:t>Ere glaciaire </a:t>
            </a:r>
            <a:r>
              <a:rPr lang="fr-FR" sz="1600" dirty="0" smtClean="0">
                <a:solidFill>
                  <a:srgbClr val="008000"/>
                </a:solidFill>
                <a:latin typeface="Calibri" pitchFamily="34" charset="0"/>
              </a:rPr>
              <a:t>: Période caractérisée par un abaissement de la température et, consécutivement, par l'extension considérable des glaciers. L'ère quaternaire a été marquée par 7 grandes glaciations dont la dernière s'est achevée il y a 11 000 ans</a:t>
            </a:r>
            <a:endParaRPr lang="fr-FR" sz="1600" dirty="0">
              <a:solidFill>
                <a:srgbClr val="008000"/>
              </a:solidFill>
              <a:latin typeface="Calibri" pitchFamily="34" charset="0"/>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40239191-1F59-4F99-8530-AA31BD8A0443}" type="slidenum">
              <a:rPr lang="fr-FR" sz="1200">
                <a:solidFill>
                  <a:schemeClr val="tx1">
                    <a:tint val="75000"/>
                  </a:schemeClr>
                </a:solidFill>
                <a:latin typeface="+mn-lt"/>
                <a:cs typeface="+mn-cs"/>
              </a:rPr>
              <a:pPr algn="r" fontAlgn="auto">
                <a:spcBef>
                  <a:spcPts val="0"/>
                </a:spcBef>
                <a:spcAft>
                  <a:spcPts val="0"/>
                </a:spcAft>
                <a:defRPr/>
              </a:pPr>
              <a:t>112</a:t>
            </a:fld>
            <a:endParaRPr lang="fr-FR" sz="1200" dirty="0">
              <a:solidFill>
                <a:schemeClr val="tx1">
                  <a:tint val="75000"/>
                </a:schemeClr>
              </a:solidFill>
              <a:latin typeface="+mn-lt"/>
              <a:cs typeface="+mn-cs"/>
            </a:endParaRPr>
          </a:p>
        </p:txBody>
      </p:sp>
      <p:sp>
        <p:nvSpPr>
          <p:cNvPr id="7" name="Sous-titre 2"/>
          <p:cNvSpPr txBox="1">
            <a:spLocks/>
          </p:cNvSpPr>
          <p:nvPr/>
        </p:nvSpPr>
        <p:spPr bwMode="auto">
          <a:xfrm>
            <a:off x="2771775" y="115888"/>
            <a:ext cx="3887788" cy="360362"/>
          </a:xfrm>
          <a:prstGeom prst="rect">
            <a:avLst/>
          </a:prstGeom>
          <a:noFill/>
          <a:ln w="9525">
            <a:solidFill>
              <a:srgbClr val="008000"/>
            </a:solidFill>
            <a:miter lim="800000"/>
            <a:headEnd/>
            <a:tailEnd/>
          </a:ln>
        </p:spPr>
        <p:txBody>
          <a:bodyPr/>
          <a:lstStyle/>
          <a:p>
            <a:pPr>
              <a:spcBef>
                <a:spcPct val="20000"/>
              </a:spcBef>
              <a:buFont typeface="Arial" charset="0"/>
              <a:buNone/>
            </a:pPr>
            <a:r>
              <a:rPr lang="fr-FR" sz="2000">
                <a:solidFill>
                  <a:srgbClr val="008000"/>
                </a:solidFill>
                <a:latin typeface="Calibri" pitchFamily="34" charset="0"/>
              </a:rPr>
              <a:t>Pourquoi préserver la biodiversité ?</a:t>
            </a:r>
          </a:p>
        </p:txBody>
      </p:sp>
      <p:sp>
        <p:nvSpPr>
          <p:cNvPr id="8" name="Rectangle 7"/>
          <p:cNvSpPr/>
          <p:nvPr/>
        </p:nvSpPr>
        <p:spPr>
          <a:xfrm>
            <a:off x="179512" y="548680"/>
            <a:ext cx="2519363" cy="369887"/>
          </a:xfrm>
          <a:prstGeom prst="rect">
            <a:avLst/>
          </a:prstGeom>
        </p:spPr>
        <p:txBody>
          <a:bodyPr>
            <a:spAutoFit/>
          </a:bodyPr>
          <a:lstStyle/>
          <a:p>
            <a:pPr fontAlgn="auto">
              <a:spcBef>
                <a:spcPts val="0"/>
              </a:spcBef>
              <a:spcAft>
                <a:spcPts val="0"/>
              </a:spcAft>
              <a:defRPr/>
            </a:pPr>
            <a:r>
              <a:rPr lang="fr-FR" b="1" u="sng" dirty="0" smtClean="0">
                <a:solidFill>
                  <a:srgbClr val="008000"/>
                </a:solidFill>
                <a:latin typeface="Calibri" panose="020F0502020204030204" pitchFamily="34" charset="0"/>
                <a:cs typeface="+mn-cs"/>
              </a:rPr>
              <a:t>11. </a:t>
            </a:r>
            <a:r>
              <a:rPr lang="fr-FR" b="1" u="sng" dirty="0">
                <a:solidFill>
                  <a:srgbClr val="008000"/>
                </a:solidFill>
                <a:latin typeface="Calibri" panose="020F0502020204030204" pitchFamily="34" charset="0"/>
                <a:cs typeface="+mn-cs"/>
              </a:rPr>
              <a:t>Annexe : Définitions</a:t>
            </a:r>
            <a:endParaRPr lang="fr-FR" dirty="0">
              <a:solidFill>
                <a:srgbClr val="008000"/>
              </a:solidFill>
              <a:latin typeface="Calibri" panose="020F0502020204030204" pitchFamily="34" charset="0"/>
              <a:cs typeface="+mn-cs"/>
            </a:endParaRPr>
          </a:p>
        </p:txBody>
      </p:sp>
      <p:sp>
        <p:nvSpPr>
          <p:cNvPr id="9" name="Rectangle 8"/>
          <p:cNvSpPr>
            <a:spLocks noChangeArrowheads="1"/>
          </p:cNvSpPr>
          <p:nvPr/>
        </p:nvSpPr>
        <p:spPr bwMode="auto">
          <a:xfrm>
            <a:off x="179512" y="1052736"/>
            <a:ext cx="8785225" cy="5693866"/>
          </a:xfrm>
          <a:prstGeom prst="rect">
            <a:avLst/>
          </a:prstGeom>
          <a:noFill/>
          <a:ln w="9525">
            <a:noFill/>
            <a:miter lim="800000"/>
            <a:headEnd/>
            <a:tailEnd/>
          </a:ln>
        </p:spPr>
        <p:txBody>
          <a:bodyPr>
            <a:spAutoFit/>
          </a:bodyPr>
          <a:lstStyle/>
          <a:p>
            <a:pPr algn="just">
              <a:buFont typeface="Arial" charset="0"/>
              <a:buChar char="•"/>
            </a:pPr>
            <a:r>
              <a:rPr lang="fr-FR" sz="1600" b="1" i="1" dirty="0" smtClean="0">
                <a:solidFill>
                  <a:srgbClr val="008000"/>
                </a:solidFill>
                <a:latin typeface="Calibri" pitchFamily="34" charset="0"/>
              </a:rPr>
              <a:t>Biosphère</a:t>
            </a:r>
            <a:r>
              <a:rPr lang="fr-FR" sz="1600" dirty="0">
                <a:solidFill>
                  <a:srgbClr val="008000"/>
                </a:solidFill>
                <a:latin typeface="Calibri" pitchFamily="34" charset="0"/>
              </a:rPr>
              <a:t>: a) partie de la planète où se trouve la vie (atmosphère – lithosphère - hydrosphère). b) Cette notion désigne à la fois un espace vivant et un processus dynamique sur la planète Terre (jusqu'à ce jour et depuis près de 4 milliards d'années), entretenu par un apport d'énergie et la présence d'un métabolisme dans les cellules vivantes (</a:t>
            </a:r>
            <a:r>
              <a:rPr lang="fr-FR" sz="1600" dirty="0" err="1">
                <a:solidFill>
                  <a:srgbClr val="008000"/>
                </a:solidFill>
                <a:latin typeface="Calibri" pitchFamily="34" charset="0"/>
              </a:rPr>
              <a:t>Wikipedia</a:t>
            </a:r>
            <a:r>
              <a:rPr lang="fr-FR" sz="1600" dirty="0">
                <a:solidFill>
                  <a:srgbClr val="008000"/>
                </a:solidFill>
                <a:latin typeface="Calibri" pitchFamily="34" charset="0"/>
              </a:rPr>
              <a:t>). c) Système planétaire incluant l'ensemble des organismes vivants et des milieux où ils vivent</a:t>
            </a:r>
            <a:r>
              <a:rPr lang="fr-FR" sz="1600" dirty="0" smtClean="0">
                <a:solidFill>
                  <a:srgbClr val="008000"/>
                </a:solidFill>
                <a:latin typeface="Calibri" pitchFamily="34" charset="0"/>
              </a:rPr>
              <a:t>.</a:t>
            </a:r>
            <a:endParaRPr lang="fr-FR" sz="1600" dirty="0">
              <a:solidFill>
                <a:srgbClr val="008000"/>
              </a:solidFill>
              <a:latin typeface="Calibri" pitchFamily="34" charset="0"/>
            </a:endParaRPr>
          </a:p>
          <a:p>
            <a:pPr algn="just">
              <a:buFont typeface="Arial" charset="0"/>
              <a:buChar char="•"/>
            </a:pPr>
            <a:r>
              <a:rPr lang="fr-FR" sz="1600" b="1" i="1" dirty="0">
                <a:solidFill>
                  <a:srgbClr val="008000"/>
                </a:solidFill>
                <a:latin typeface="Calibri" pitchFamily="34" charset="0"/>
              </a:rPr>
              <a:t> Biote</a:t>
            </a:r>
            <a:r>
              <a:rPr lang="fr-FR" sz="1600" dirty="0">
                <a:solidFill>
                  <a:srgbClr val="008000"/>
                </a:solidFill>
                <a:latin typeface="Calibri" pitchFamily="34" charset="0"/>
              </a:rPr>
              <a:t> : Ensemble des êtres vivants (flore et faune) d’un endroit donné</a:t>
            </a:r>
            <a:r>
              <a:rPr lang="fr-FR" sz="1600" dirty="0" smtClean="0">
                <a:solidFill>
                  <a:srgbClr val="008000"/>
                </a:solidFill>
                <a:latin typeface="Calibri" pitchFamily="34" charset="0"/>
              </a:rPr>
              <a:t>.</a:t>
            </a:r>
            <a:endParaRPr lang="fr-FR" sz="1600" dirty="0">
              <a:solidFill>
                <a:srgbClr val="008000"/>
              </a:solidFill>
              <a:latin typeface="Calibri" pitchFamily="34" charset="0"/>
            </a:endParaRPr>
          </a:p>
          <a:p>
            <a:pPr algn="just">
              <a:buFont typeface="Arial" charset="0"/>
              <a:buChar char="•"/>
            </a:pPr>
            <a:r>
              <a:rPr lang="fr-FR" sz="1600" b="1" i="1" dirty="0">
                <a:solidFill>
                  <a:srgbClr val="008000"/>
                </a:solidFill>
                <a:latin typeface="Calibri" pitchFamily="34" charset="0"/>
              </a:rPr>
              <a:t> Biotope</a:t>
            </a:r>
            <a:r>
              <a:rPr lang="fr-FR" sz="1600" dirty="0">
                <a:solidFill>
                  <a:srgbClr val="008000"/>
                </a:solidFill>
                <a:latin typeface="Calibri" pitchFamily="34" charset="0"/>
              </a:rPr>
              <a:t> : a) Milieu biologique déterminé offrant des conditions d'habitat stables à un ensemble d'espèces animales ou végétales (biocénose). b) lieu dans lequel une espèce vit et se développe (forêt, plage, étang, désert,....). c) un type de lieu de vie défini par des caractéristiques physiques et chimiques déterminées relativement uniformes (voir </a:t>
            </a:r>
            <a:r>
              <a:rPr lang="fr-FR" sz="1600" i="1" dirty="0" smtClean="0">
                <a:solidFill>
                  <a:srgbClr val="008000"/>
                </a:solidFill>
                <a:latin typeface="Calibri" pitchFamily="34" charset="0"/>
              </a:rPr>
              <a:t>Habitat </a:t>
            </a:r>
            <a:r>
              <a:rPr lang="fr-FR" sz="1600" dirty="0" smtClean="0">
                <a:solidFill>
                  <a:srgbClr val="008000"/>
                </a:solidFill>
                <a:latin typeface="Calibri" pitchFamily="34" charset="0"/>
              </a:rPr>
              <a:t>et</a:t>
            </a:r>
            <a:r>
              <a:rPr lang="fr-FR" sz="1600" i="1" dirty="0" smtClean="0">
                <a:solidFill>
                  <a:srgbClr val="008000"/>
                </a:solidFill>
                <a:latin typeface="Calibri" pitchFamily="34" charset="0"/>
              </a:rPr>
              <a:t> Biome</a:t>
            </a:r>
            <a:r>
              <a:rPr lang="fr-FR" sz="1600" dirty="0" smtClean="0">
                <a:solidFill>
                  <a:srgbClr val="008000"/>
                </a:solidFill>
                <a:latin typeface="Calibri" pitchFamily="34" charset="0"/>
              </a:rPr>
              <a:t>). Pour en donner une idée, un biotope est [un milieu] beaucoup plus petit et plus uniforme, comme un terreau de décomposition particulier ou une plage.</a:t>
            </a:r>
          </a:p>
          <a:p>
            <a:pPr algn="just">
              <a:buFont typeface="Arial" charset="0"/>
              <a:buChar char="•"/>
            </a:pPr>
            <a:r>
              <a:rPr lang="fr-FR" sz="1600" dirty="0" smtClean="0">
                <a:solidFill>
                  <a:srgbClr val="008000"/>
                </a:solidFill>
                <a:latin typeface="Calibri" pitchFamily="34" charset="0"/>
              </a:rPr>
              <a:t> </a:t>
            </a:r>
            <a:r>
              <a:rPr lang="fr-FR" sz="1600" b="1" i="1" dirty="0" smtClean="0">
                <a:solidFill>
                  <a:srgbClr val="008000"/>
                </a:solidFill>
                <a:latin typeface="Calibri" pitchFamily="34" charset="0"/>
              </a:rPr>
              <a:t>Aire de répartition </a:t>
            </a:r>
            <a:r>
              <a:rPr lang="fr-FR" sz="1600" dirty="0" smtClean="0">
                <a:solidFill>
                  <a:srgbClr val="008000"/>
                </a:solidFill>
                <a:latin typeface="Calibri" pitchFamily="34" charset="0"/>
              </a:rPr>
              <a:t>: L'aire de répartition d'une espèce est la zone géographique où cette espèce est présente. Elle peut être continue ou disjointe (chez les espèces migratrices notamment). En dehors de cette aire, les conditions environnementales sont généralement défavorables à l'espèce.</a:t>
            </a:r>
          </a:p>
          <a:p>
            <a:pPr algn="just">
              <a:buFont typeface="Arial" charset="0"/>
              <a:buChar char="•"/>
            </a:pPr>
            <a:r>
              <a:rPr lang="fr-FR" sz="1600" dirty="0" smtClean="0">
                <a:solidFill>
                  <a:srgbClr val="008000"/>
                </a:solidFill>
                <a:latin typeface="Calibri" pitchFamily="34" charset="0"/>
              </a:rPr>
              <a:t> </a:t>
            </a:r>
            <a:r>
              <a:rPr lang="fr-FR" sz="1600" b="1" i="1" dirty="0" smtClean="0">
                <a:solidFill>
                  <a:srgbClr val="008000"/>
                </a:solidFill>
                <a:latin typeface="Calibri" pitchFamily="34" charset="0"/>
              </a:rPr>
              <a:t>Mégafaune</a:t>
            </a:r>
            <a:r>
              <a:rPr lang="fr-FR" sz="1600" dirty="0" smtClean="0">
                <a:solidFill>
                  <a:srgbClr val="008000"/>
                </a:solidFill>
                <a:latin typeface="Calibri" pitchFamily="34" charset="0"/>
              </a:rPr>
              <a:t> : Désigne l'ensemble des espèces animales de grande taille.</a:t>
            </a:r>
          </a:p>
          <a:p>
            <a:pPr algn="just">
              <a:buFont typeface="Arial" charset="0"/>
              <a:buChar char="•"/>
            </a:pPr>
            <a:r>
              <a:rPr lang="fr-FR" sz="1600" dirty="0" smtClean="0">
                <a:solidFill>
                  <a:srgbClr val="008000"/>
                </a:solidFill>
                <a:latin typeface="Calibri" pitchFamily="34" charset="0"/>
              </a:rPr>
              <a:t> </a:t>
            </a:r>
            <a:r>
              <a:rPr lang="fr-FR" sz="1600" b="1" i="1" dirty="0" smtClean="0">
                <a:solidFill>
                  <a:srgbClr val="008000"/>
                </a:solidFill>
                <a:latin typeface="Calibri" pitchFamily="34" charset="0"/>
              </a:rPr>
              <a:t>Ressource halieutique </a:t>
            </a:r>
            <a:r>
              <a:rPr lang="fr-FR" sz="1600" dirty="0" smtClean="0">
                <a:solidFill>
                  <a:srgbClr val="008000"/>
                </a:solidFill>
                <a:latin typeface="Calibri" pitchFamily="34" charset="0"/>
              </a:rPr>
              <a:t>: Ressources vivantes (animales ou végétales) des milieux marins ou </a:t>
            </a:r>
            <a:r>
              <a:rPr lang="fr-FR" sz="1600" dirty="0" err="1" smtClean="0">
                <a:solidFill>
                  <a:srgbClr val="008000"/>
                </a:solidFill>
                <a:latin typeface="Calibri" pitchFamily="34" charset="0"/>
              </a:rPr>
              <a:t>dulcaquicoles</a:t>
            </a:r>
            <a:r>
              <a:rPr lang="fr-FR" sz="1600" dirty="0" smtClean="0">
                <a:solidFill>
                  <a:srgbClr val="008000"/>
                </a:solidFill>
                <a:latin typeface="Calibri" pitchFamily="34" charset="0"/>
              </a:rPr>
              <a:t> (eau douce) exploitées par l’homme.</a:t>
            </a:r>
          </a:p>
          <a:p>
            <a:pPr algn="just">
              <a:buFont typeface="Arial" charset="0"/>
              <a:buChar char="•"/>
            </a:pPr>
            <a:r>
              <a:rPr lang="fr-FR" sz="1600" dirty="0">
                <a:solidFill>
                  <a:srgbClr val="008000"/>
                </a:solidFill>
                <a:latin typeface="Calibri" pitchFamily="34" charset="0"/>
              </a:rPr>
              <a:t>  </a:t>
            </a:r>
            <a:r>
              <a:rPr lang="fr-FR" sz="1600" b="1" i="1" dirty="0">
                <a:solidFill>
                  <a:srgbClr val="008000"/>
                </a:solidFill>
                <a:latin typeface="Calibri" pitchFamily="34" charset="0"/>
              </a:rPr>
              <a:t>Electrolocation</a:t>
            </a:r>
            <a:r>
              <a:rPr lang="fr-FR" sz="1600" dirty="0">
                <a:solidFill>
                  <a:srgbClr val="008000"/>
                </a:solidFill>
                <a:latin typeface="Calibri" pitchFamily="34" charset="0"/>
              </a:rPr>
              <a:t> ou </a:t>
            </a:r>
            <a:r>
              <a:rPr lang="fr-FR" sz="1600" b="1" i="1" dirty="0">
                <a:solidFill>
                  <a:srgbClr val="008000"/>
                </a:solidFill>
                <a:latin typeface="Calibri" pitchFamily="34" charset="0"/>
              </a:rPr>
              <a:t>électrolocalisation</a:t>
            </a:r>
            <a:r>
              <a:rPr lang="fr-FR" sz="1600" dirty="0">
                <a:solidFill>
                  <a:srgbClr val="008000"/>
                </a:solidFill>
                <a:latin typeface="Calibri" pitchFamily="34" charset="0"/>
              </a:rPr>
              <a:t> : Elle désigne un système de repérage des proies et des obstacles à l'aide d'un champ électrique. L'électricité est produite par des cellules musculaires modifiées ou électroplaques, chez certains poissons (gymnote, Torpille, Raie, poisson-couteau brun (</a:t>
            </a:r>
            <a:r>
              <a:rPr lang="fr-FR" sz="1600" i="1" dirty="0" err="1">
                <a:solidFill>
                  <a:srgbClr val="008000"/>
                </a:solidFill>
                <a:latin typeface="Calibri" pitchFamily="34" charset="0"/>
              </a:rPr>
              <a:t>Apteronotus</a:t>
            </a:r>
            <a:r>
              <a:rPr lang="fr-FR" sz="1600" i="1" dirty="0">
                <a:solidFill>
                  <a:srgbClr val="008000"/>
                </a:solidFill>
                <a:latin typeface="Calibri" pitchFamily="34" charset="0"/>
              </a:rPr>
              <a:t> </a:t>
            </a:r>
            <a:r>
              <a:rPr lang="fr-FR" sz="1600" i="1" dirty="0" err="1">
                <a:solidFill>
                  <a:srgbClr val="008000"/>
                </a:solidFill>
                <a:latin typeface="Calibri" pitchFamily="34" charset="0"/>
              </a:rPr>
              <a:t>leptorhynchus</a:t>
            </a:r>
            <a:r>
              <a:rPr lang="fr-FR" sz="1600" dirty="0" smtClean="0">
                <a:solidFill>
                  <a:srgbClr val="008000"/>
                </a:solidFill>
                <a:latin typeface="Calibri" pitchFamily="34" charset="0"/>
              </a:rPr>
              <a:t>) …).</a:t>
            </a:r>
            <a:endParaRPr lang="fr-FR" sz="1600" dirty="0">
              <a:solidFill>
                <a:srgbClr val="008000"/>
              </a:solidFill>
              <a:latin typeface="Calibri" pitchFamily="34" charset="0"/>
            </a:endParaRPr>
          </a:p>
          <a:p>
            <a:pPr algn="just"/>
            <a:r>
              <a:rPr lang="fr-FR" sz="1200" dirty="0">
                <a:solidFill>
                  <a:srgbClr val="008000"/>
                </a:solidFill>
                <a:latin typeface="Calibri" pitchFamily="34" charset="0"/>
              </a:rPr>
              <a:t>Source : </a:t>
            </a:r>
            <a:r>
              <a:rPr lang="fr-FR" sz="1200" dirty="0">
                <a:solidFill>
                  <a:srgbClr val="008000"/>
                </a:solidFill>
                <a:latin typeface="Calibri" pitchFamily="34" charset="0"/>
                <a:hlinkClick r:id="rId2"/>
              </a:rPr>
              <a:t>http://www.aquaportail.com/definition-10334-electrolocation.html</a:t>
            </a:r>
            <a:r>
              <a:rPr lang="fr-FR" sz="1200" dirty="0">
                <a:solidFill>
                  <a:srgbClr val="008000"/>
                </a:solidFill>
                <a:latin typeface="Calibri" pitchFamily="34" charset="0"/>
              </a:rPr>
              <a:t> </a:t>
            </a: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525C85EC-59E5-4BAF-A097-B0CE46D83703}" type="slidenum">
              <a:rPr lang="fr-FR" sz="1200">
                <a:solidFill>
                  <a:schemeClr val="tx1">
                    <a:tint val="75000"/>
                  </a:schemeClr>
                </a:solidFill>
                <a:latin typeface="+mn-lt"/>
                <a:cs typeface="+mn-cs"/>
              </a:rPr>
              <a:pPr algn="r" fontAlgn="auto">
                <a:spcBef>
                  <a:spcPts val="0"/>
                </a:spcBef>
                <a:spcAft>
                  <a:spcPts val="0"/>
                </a:spcAft>
                <a:defRPr/>
              </a:pPr>
              <a:t>113</a:t>
            </a:fld>
            <a:endParaRPr lang="fr-FR" sz="1200" dirty="0">
              <a:solidFill>
                <a:schemeClr val="tx1">
                  <a:tint val="75000"/>
                </a:schemeClr>
              </a:solidFill>
              <a:latin typeface="+mn-lt"/>
              <a:cs typeface="+mn-cs"/>
            </a:endParaRPr>
          </a:p>
        </p:txBody>
      </p:sp>
      <p:sp>
        <p:nvSpPr>
          <p:cNvPr id="8499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179388" y="765175"/>
            <a:ext cx="8758237" cy="5601533"/>
          </a:xfrm>
          <a:prstGeom prst="rect">
            <a:avLst/>
          </a:prstGeom>
        </p:spPr>
        <p:txBody>
          <a:bodyPr>
            <a:spAutoFit/>
          </a:bodyPr>
          <a:lstStyle/>
          <a:p>
            <a:pPr fontAlgn="auto">
              <a:spcBef>
                <a:spcPts val="0"/>
              </a:spcBef>
              <a:spcAft>
                <a:spcPts val="0"/>
              </a:spcAft>
              <a:defRPr/>
            </a:pPr>
            <a:r>
              <a:rPr lang="fr-FR" b="1" u="sng" dirty="0" smtClean="0">
                <a:solidFill>
                  <a:srgbClr val="008000"/>
                </a:solidFill>
                <a:latin typeface="Calibri" panose="020F0502020204030204" pitchFamily="34" charset="0"/>
                <a:cs typeface="+mn-cs"/>
              </a:rPr>
              <a:t>11. </a:t>
            </a:r>
            <a:r>
              <a:rPr lang="fr-FR" b="1" u="sng" dirty="0">
                <a:solidFill>
                  <a:srgbClr val="008000"/>
                </a:solidFill>
                <a:latin typeface="Calibri" panose="020F0502020204030204" pitchFamily="34" charset="0"/>
                <a:cs typeface="+mn-cs"/>
              </a:rPr>
              <a:t>Annexe : Définitions</a:t>
            </a:r>
          </a:p>
          <a:p>
            <a:pPr marL="285750" indent="-285750" algn="just" fontAlgn="auto">
              <a:spcBef>
                <a:spcPts val="0"/>
              </a:spcBef>
              <a:spcAft>
                <a:spcPts val="0"/>
              </a:spcAft>
              <a:defRPr/>
            </a:pPr>
            <a:endParaRPr lang="fr-FR" dirty="0">
              <a:solidFill>
                <a:srgbClr val="008000"/>
              </a:solidFill>
              <a:latin typeface="Calibri" panose="020F0502020204030204" pitchFamily="34" charset="0"/>
              <a:cs typeface="+mn-cs"/>
            </a:endParaRPr>
          </a:p>
          <a:p>
            <a:pPr marL="285750" indent="-285750" algn="just">
              <a:buFont typeface="Arial" panose="020B0604020202020204" pitchFamily="34" charset="0"/>
              <a:buChar char="•"/>
              <a:defRPr/>
            </a:pPr>
            <a:r>
              <a:rPr lang="fr-FR" sz="1600" b="1" i="1" dirty="0">
                <a:solidFill>
                  <a:srgbClr val="008000"/>
                </a:solidFill>
                <a:latin typeface="Calibri" panose="020F0502020204030204" pitchFamily="34" charset="0"/>
              </a:rPr>
              <a:t>Corridors forestiers </a:t>
            </a:r>
            <a:r>
              <a:rPr lang="fr-FR" sz="1600" dirty="0">
                <a:solidFill>
                  <a:srgbClr val="008000"/>
                </a:solidFill>
                <a:latin typeface="Calibri" panose="020F0502020204030204" pitchFamily="34" charset="0"/>
              </a:rPr>
              <a:t>: Corridors formés de boisés et de milieux naturels d’intérêt écologique disposés de manière à créer un lien entre eux. Les corridors forestiers ont pour objectifs d’assurer le maintien de la biodiversité et l’intégrité écologique des habitats.</a:t>
            </a:r>
          </a:p>
          <a:p>
            <a:pPr algn="just">
              <a:defRPr/>
            </a:pPr>
            <a:endParaRPr lang="fr-FR" dirty="0">
              <a:solidFill>
                <a:srgbClr val="008000"/>
              </a:solidFill>
              <a:latin typeface="Calibri" panose="020F0502020204030204" pitchFamily="34" charset="0"/>
            </a:endParaRPr>
          </a:p>
          <a:p>
            <a:pPr algn="just">
              <a:defRPr/>
            </a:pPr>
            <a:r>
              <a:rPr lang="fr-FR" sz="1000" dirty="0">
                <a:solidFill>
                  <a:srgbClr val="008000"/>
                </a:solidFill>
                <a:latin typeface="Calibri" panose="020F0502020204030204" pitchFamily="34" charset="0"/>
              </a:rPr>
              <a:t>Source : </a:t>
            </a:r>
            <a:r>
              <a:rPr lang="fr-FR" sz="1000" i="1" dirty="0">
                <a:solidFill>
                  <a:srgbClr val="008000"/>
                </a:solidFill>
                <a:latin typeface="Calibri" panose="020F0502020204030204" pitchFamily="34" charset="0"/>
              </a:rPr>
              <a:t>UN CORRIDOR FORESTIER, UN COULOIR DE VIE!, </a:t>
            </a:r>
            <a:r>
              <a:rPr lang="fr-FR" sz="1000" dirty="0">
                <a:solidFill>
                  <a:srgbClr val="008000"/>
                </a:solidFill>
                <a:latin typeface="Calibri" panose="020F0502020204030204" pitchFamily="34" charset="0"/>
                <a:hlinkClick r:id="rId2"/>
              </a:rPr>
              <a:t>http://www.afm.qc.ca/pdf-2007/corridor_for.pdf</a:t>
            </a:r>
            <a:r>
              <a:rPr lang="fr-FR" sz="1000" dirty="0">
                <a:solidFill>
                  <a:srgbClr val="008000"/>
                </a:solidFill>
                <a:latin typeface="Calibri" panose="020F0502020204030204" pitchFamily="34" charset="0"/>
              </a:rPr>
              <a:t> </a:t>
            </a:r>
          </a:p>
          <a:p>
            <a:pPr algn="just">
              <a:defRPr/>
            </a:pPr>
            <a:endParaRPr lang="fr-FR" dirty="0">
              <a:solidFill>
                <a:srgbClr val="008000"/>
              </a:solidFill>
              <a:latin typeface="Calibri" panose="020F0502020204030204" pitchFamily="34" charset="0"/>
            </a:endParaRPr>
          </a:p>
          <a:p>
            <a:pPr marL="285750" indent="-285750" algn="just">
              <a:buFont typeface="Arial" panose="020B0604020202020204" pitchFamily="34" charset="0"/>
              <a:buChar char="•"/>
              <a:defRPr/>
            </a:pPr>
            <a:r>
              <a:rPr lang="fr-FR" sz="1600" b="1" dirty="0">
                <a:solidFill>
                  <a:srgbClr val="008000"/>
                </a:solidFill>
                <a:latin typeface="Calibri" panose="020F0502020204030204" pitchFamily="34" charset="0"/>
              </a:rPr>
              <a:t>Fragmentation des forêts</a:t>
            </a:r>
            <a:r>
              <a:rPr lang="fr-FR" sz="1600" dirty="0">
                <a:solidFill>
                  <a:srgbClr val="008000"/>
                </a:solidFill>
                <a:latin typeface="Calibri" panose="020F0502020204030204" pitchFamily="34" charset="0"/>
              </a:rPr>
              <a:t> : toutes les formes de </a:t>
            </a:r>
            <a:r>
              <a:rPr lang="fr-FR" sz="1600" dirty="0">
                <a:solidFill>
                  <a:srgbClr val="008000"/>
                </a:solidFill>
                <a:latin typeface="Calibri" panose="020F0502020204030204" pitchFamily="34" charset="0"/>
                <a:hlinkClick r:id="rId3" action="ppaction://hlinkfile" tooltip="Fragmentation écopaysagère"/>
              </a:rPr>
              <a:t>fragmentation</a:t>
            </a:r>
            <a:r>
              <a:rPr lang="fr-FR" sz="1600" dirty="0">
                <a:solidFill>
                  <a:srgbClr val="008000"/>
                </a:solidFill>
                <a:latin typeface="Calibri" panose="020F0502020204030204" pitchFamily="34" charset="0"/>
              </a:rPr>
              <a:t> (physique et écologique) des </a:t>
            </a:r>
            <a:r>
              <a:rPr lang="fr-FR" sz="1600" dirty="0">
                <a:solidFill>
                  <a:srgbClr val="008000"/>
                </a:solidFill>
                <a:latin typeface="Calibri" panose="020F0502020204030204" pitchFamily="34" charset="0"/>
                <a:hlinkClick r:id="rId4" action="ppaction://hlinkfile" tooltip="Habitats naturels"/>
              </a:rPr>
              <a:t>habitats naturels</a:t>
            </a:r>
            <a:r>
              <a:rPr lang="fr-FR" sz="1600" dirty="0">
                <a:solidFill>
                  <a:srgbClr val="008000"/>
                </a:solidFill>
                <a:latin typeface="Calibri" panose="020F0502020204030204" pitchFamily="34" charset="0"/>
              </a:rPr>
              <a:t> </a:t>
            </a:r>
            <a:r>
              <a:rPr lang="fr-FR" sz="1600" dirty="0">
                <a:solidFill>
                  <a:srgbClr val="008000"/>
                </a:solidFill>
                <a:latin typeface="Calibri" panose="020F0502020204030204" pitchFamily="34" charset="0"/>
                <a:hlinkClick r:id="rId5" action="ppaction://hlinkfile" tooltip="Forêt"/>
              </a:rPr>
              <a:t>forestiers</a:t>
            </a:r>
            <a:r>
              <a:rPr lang="fr-FR" sz="1600" dirty="0">
                <a:solidFill>
                  <a:srgbClr val="008000"/>
                </a:solidFill>
                <a:latin typeface="Calibri" panose="020F0502020204030204" pitchFamily="34" charset="0"/>
              </a:rPr>
              <a:t> (et d'</a:t>
            </a:r>
            <a:r>
              <a:rPr lang="fr-FR" sz="1600" dirty="0">
                <a:solidFill>
                  <a:srgbClr val="008000"/>
                </a:solidFill>
                <a:latin typeface="Calibri" panose="020F0502020204030204" pitchFamily="34" charset="0"/>
                <a:hlinkClick r:id="rId6" action="ppaction://hlinkfile" tooltip="Écosystèmes"/>
              </a:rPr>
              <a:t>écosystèmes</a:t>
            </a:r>
            <a:r>
              <a:rPr lang="fr-FR" sz="1600" dirty="0">
                <a:solidFill>
                  <a:srgbClr val="008000"/>
                </a:solidFill>
                <a:latin typeface="Calibri" panose="020F0502020204030204" pitchFamily="34" charset="0"/>
              </a:rPr>
              <a:t> associés le cas échéant). Ce morcellement augmente depuis plusieurs siècles et s'est fortement accru depuis quelques décennies, notamment dans les régions connaissant une forte démographie</a:t>
            </a:r>
            <a:r>
              <a:rPr lang="fr-FR" sz="1600" baseline="30000" dirty="0">
                <a:solidFill>
                  <a:srgbClr val="008000"/>
                </a:solidFill>
                <a:latin typeface="Calibri" panose="020F0502020204030204" pitchFamily="34" charset="0"/>
                <a:hlinkClick r:id="" action="ppaction://hlinkfile"/>
              </a:rPr>
              <a:t>[1]</a:t>
            </a:r>
            <a:r>
              <a:rPr lang="fr-FR" sz="1600" dirty="0">
                <a:solidFill>
                  <a:srgbClr val="008000"/>
                </a:solidFill>
                <a:latin typeface="Calibri" panose="020F0502020204030204" pitchFamily="34" charset="0"/>
              </a:rPr>
              <a:t> et en grande partie en raison de la croissance du maillage routier</a:t>
            </a:r>
            <a:r>
              <a:rPr lang="fr-FR" sz="1600" baseline="30000" dirty="0">
                <a:solidFill>
                  <a:srgbClr val="008000"/>
                </a:solidFill>
                <a:latin typeface="Calibri" panose="020F0502020204030204" pitchFamily="34" charset="0"/>
                <a:hlinkClick r:id="" action="ppaction://hlinkfile"/>
              </a:rPr>
              <a:t>[2]</a:t>
            </a:r>
            <a:r>
              <a:rPr lang="fr-FR" sz="1600" dirty="0">
                <a:solidFill>
                  <a:srgbClr val="008000"/>
                </a:solidFill>
                <a:latin typeface="Calibri" panose="020F0502020204030204" pitchFamily="34" charset="0"/>
              </a:rPr>
              <a:t>. Le morcellement d'origine humaine est devenu l'un des premiers facteurs de dégradation de la biodiversité</a:t>
            </a:r>
            <a:r>
              <a:rPr lang="fr-FR" sz="1600" baseline="30000" dirty="0">
                <a:solidFill>
                  <a:srgbClr val="008000"/>
                </a:solidFill>
                <a:latin typeface="Calibri" panose="020F0502020204030204" pitchFamily="34" charset="0"/>
                <a:hlinkClick r:id="" action="ppaction://hlinkfile"/>
              </a:rPr>
              <a:t>[3]</a:t>
            </a:r>
            <a:r>
              <a:rPr lang="fr-FR" sz="1600" dirty="0">
                <a:solidFill>
                  <a:srgbClr val="008000"/>
                </a:solidFill>
                <a:latin typeface="Calibri" panose="020F0502020204030204" pitchFamily="34" charset="0"/>
              </a:rPr>
              <a:t>, et en particulier de la </a:t>
            </a:r>
            <a:r>
              <a:rPr lang="fr-FR" sz="1600" dirty="0">
                <a:solidFill>
                  <a:srgbClr val="008000"/>
                </a:solidFill>
                <a:latin typeface="Calibri" panose="020F0502020204030204" pitchFamily="34" charset="0"/>
                <a:hlinkClick r:id="rId7" action="ppaction://hlinkfile" tooltip="Biodiversité forestière (page inexistante)"/>
              </a:rPr>
              <a:t>biodiversité forestière</a:t>
            </a:r>
            <a:r>
              <a:rPr lang="fr-FR" sz="1600" dirty="0">
                <a:solidFill>
                  <a:srgbClr val="008000"/>
                </a:solidFill>
                <a:latin typeface="Calibri" panose="020F0502020204030204" pitchFamily="34" charset="0"/>
              </a:rPr>
              <a:t>. Il est devenu l'une des premières menaces pour les grands écosystèmes forestiers, notamment en </a:t>
            </a:r>
            <a:r>
              <a:rPr lang="fr-FR" sz="1600" dirty="0">
                <a:solidFill>
                  <a:srgbClr val="008000"/>
                </a:solidFill>
                <a:latin typeface="Calibri" panose="020F0502020204030204" pitchFamily="34" charset="0"/>
                <a:hlinkClick r:id="rId8" action="ppaction://hlinkfile" tooltip="Forêt tropicale"/>
              </a:rPr>
              <a:t>forêt tropicale</a:t>
            </a:r>
            <a:r>
              <a:rPr lang="fr-FR" sz="1600" baseline="30000" dirty="0">
                <a:solidFill>
                  <a:srgbClr val="008000"/>
                </a:solidFill>
                <a:latin typeface="Calibri" panose="020F0502020204030204" pitchFamily="34" charset="0"/>
                <a:hlinkClick r:id="" action="ppaction://hlinkfile"/>
              </a:rPr>
              <a:t>[4]</a:t>
            </a:r>
            <a:r>
              <a:rPr lang="fr-FR" sz="1600" dirty="0">
                <a:solidFill>
                  <a:srgbClr val="008000"/>
                </a:solidFill>
                <a:latin typeface="Calibri" panose="020F0502020204030204" pitchFamily="34" charset="0"/>
              </a:rPr>
              <a:t>, en Amazonie</a:t>
            </a:r>
            <a:r>
              <a:rPr lang="fr-FR" sz="1600" baseline="30000" dirty="0">
                <a:solidFill>
                  <a:srgbClr val="008000"/>
                </a:solidFill>
                <a:latin typeface="Calibri" panose="020F0502020204030204" pitchFamily="34" charset="0"/>
                <a:hlinkClick r:id="" action="ppaction://hlinkfile"/>
              </a:rPr>
              <a:t>[5]</a:t>
            </a:r>
            <a:r>
              <a:rPr lang="fr-FR" sz="1600" baseline="30000" dirty="0">
                <a:solidFill>
                  <a:srgbClr val="008000"/>
                </a:solidFill>
                <a:latin typeface="Calibri" panose="020F0502020204030204" pitchFamily="34" charset="0"/>
              </a:rPr>
              <a:t>,</a:t>
            </a:r>
            <a:r>
              <a:rPr lang="fr-FR" sz="1600" baseline="30000" dirty="0">
                <a:solidFill>
                  <a:srgbClr val="008000"/>
                </a:solidFill>
                <a:latin typeface="Calibri" panose="020F0502020204030204" pitchFamily="34" charset="0"/>
                <a:hlinkClick r:id="" action="ppaction://hlinkfile"/>
              </a:rPr>
              <a:t>[6]</a:t>
            </a:r>
            <a:r>
              <a:rPr lang="fr-FR" sz="1600" baseline="30000" dirty="0">
                <a:solidFill>
                  <a:srgbClr val="008000"/>
                </a:solidFill>
                <a:latin typeface="Calibri" panose="020F0502020204030204" pitchFamily="34" charset="0"/>
              </a:rPr>
              <a:t>,</a:t>
            </a:r>
            <a:r>
              <a:rPr lang="fr-FR" sz="1600" baseline="30000" dirty="0">
                <a:solidFill>
                  <a:srgbClr val="008000"/>
                </a:solidFill>
                <a:latin typeface="Calibri" panose="020F0502020204030204" pitchFamily="34" charset="0"/>
                <a:hlinkClick r:id="" action="ppaction://hlinkfile"/>
              </a:rPr>
              <a:t>[7]</a:t>
            </a:r>
            <a:r>
              <a:rPr lang="fr-FR" sz="1600" dirty="0">
                <a:solidFill>
                  <a:srgbClr val="008000"/>
                </a:solidFill>
                <a:latin typeface="Calibri" panose="020F0502020204030204" pitchFamily="34" charset="0"/>
              </a:rPr>
              <a:t>. Les zones boréales</a:t>
            </a:r>
            <a:r>
              <a:rPr lang="fr-FR" sz="1600" baseline="30000" dirty="0">
                <a:solidFill>
                  <a:srgbClr val="008000"/>
                </a:solidFill>
                <a:latin typeface="Calibri" panose="020F0502020204030204" pitchFamily="34" charset="0"/>
                <a:hlinkClick r:id="" action="ppaction://hlinkfile"/>
              </a:rPr>
              <a:t>[8]</a:t>
            </a:r>
            <a:r>
              <a:rPr lang="fr-FR" sz="1600" dirty="0">
                <a:solidFill>
                  <a:srgbClr val="008000"/>
                </a:solidFill>
                <a:latin typeface="Calibri" panose="020F0502020204030204" pitchFamily="34" charset="0"/>
              </a:rPr>
              <a:t>, fraiches ou tempérées sont également fortement touchées</a:t>
            </a:r>
            <a:r>
              <a:rPr lang="fr-FR" sz="1600" baseline="30000" dirty="0">
                <a:solidFill>
                  <a:srgbClr val="008000"/>
                </a:solidFill>
                <a:latin typeface="Calibri" panose="020F0502020204030204" pitchFamily="34" charset="0"/>
                <a:hlinkClick r:id="" action="ppaction://hlinkfile"/>
              </a:rPr>
              <a:t>[9]</a:t>
            </a:r>
            <a:r>
              <a:rPr lang="fr-FR" sz="1600" dirty="0">
                <a:solidFill>
                  <a:srgbClr val="008000"/>
                </a:solidFill>
                <a:latin typeface="Calibri" panose="020F0502020204030204" pitchFamily="34" charset="0"/>
              </a:rPr>
              <a:t>, dont notamment les forêts des États-Unis</a:t>
            </a:r>
            <a:r>
              <a:rPr lang="fr-FR" sz="1600" baseline="30000" dirty="0">
                <a:solidFill>
                  <a:srgbClr val="008000"/>
                </a:solidFill>
                <a:latin typeface="Calibri" panose="020F0502020204030204" pitchFamily="34" charset="0"/>
                <a:hlinkClick r:id="" action="ppaction://hlinkfile"/>
              </a:rPr>
              <a:t>[10]</a:t>
            </a:r>
            <a:r>
              <a:rPr lang="fr-FR" sz="1600" dirty="0">
                <a:solidFill>
                  <a:srgbClr val="008000"/>
                </a:solidFill>
                <a:latin typeface="Calibri" panose="020F0502020204030204" pitchFamily="34" charset="0"/>
              </a:rPr>
              <a:t>. La France est aussi concernée.</a:t>
            </a:r>
          </a:p>
          <a:p>
            <a:pPr algn="just">
              <a:defRPr/>
            </a:pPr>
            <a:endParaRPr lang="fr-FR" sz="1000" dirty="0">
              <a:solidFill>
                <a:srgbClr val="008000"/>
              </a:solidFill>
              <a:latin typeface="Calibri" panose="020F0502020204030204" pitchFamily="34" charset="0"/>
            </a:endParaRPr>
          </a:p>
          <a:p>
            <a:pPr algn="just">
              <a:defRPr/>
            </a:pPr>
            <a:r>
              <a:rPr lang="fr-FR" sz="1000" dirty="0">
                <a:solidFill>
                  <a:srgbClr val="008000"/>
                </a:solidFill>
                <a:latin typeface="Calibri" panose="020F0502020204030204" pitchFamily="34" charset="0"/>
              </a:rPr>
              <a:t>Source : </a:t>
            </a:r>
            <a:r>
              <a:rPr lang="fr-FR" sz="1000" i="1" dirty="0">
                <a:solidFill>
                  <a:srgbClr val="008000"/>
                </a:solidFill>
                <a:latin typeface="Calibri" panose="020F0502020204030204" pitchFamily="34" charset="0"/>
              </a:rPr>
              <a:t>Fragmentation forestière, </a:t>
            </a:r>
            <a:r>
              <a:rPr lang="fr-FR" sz="1000" dirty="0">
                <a:solidFill>
                  <a:srgbClr val="008000"/>
                </a:solidFill>
                <a:latin typeface="Calibri" panose="020F0502020204030204" pitchFamily="34" charset="0"/>
                <a:hlinkClick r:id="rId9"/>
              </a:rPr>
              <a:t>http://fr.wikipedia.org/wiki/Fragmentation_foresti%C3%A8re</a:t>
            </a:r>
            <a:r>
              <a:rPr lang="fr-FR" sz="1000" dirty="0">
                <a:solidFill>
                  <a:srgbClr val="008000"/>
                </a:solidFill>
                <a:latin typeface="Calibri" panose="020F0502020204030204" pitchFamily="34" charset="0"/>
              </a:rPr>
              <a:t> </a:t>
            </a:r>
            <a:endParaRPr lang="fr-FR" sz="1000" dirty="0" smtClean="0">
              <a:solidFill>
                <a:srgbClr val="008000"/>
              </a:solidFill>
              <a:latin typeface="Calibri" panose="020F0502020204030204" pitchFamily="34" charset="0"/>
            </a:endParaRPr>
          </a:p>
          <a:p>
            <a:pPr algn="just">
              <a:defRPr/>
            </a:pPr>
            <a:endParaRPr lang="fr-FR" sz="1600" dirty="0">
              <a:solidFill>
                <a:srgbClr val="008000"/>
              </a:solidFill>
              <a:latin typeface="Calibri" panose="020F0502020204030204" pitchFamily="34" charset="0"/>
            </a:endParaRPr>
          </a:p>
          <a:p>
            <a:pPr marL="285750" indent="-285750" algn="just">
              <a:buFont typeface="Arial" panose="020B0604020202020204" pitchFamily="34" charset="0"/>
              <a:buChar char="•"/>
              <a:defRPr/>
            </a:pPr>
            <a:r>
              <a:rPr lang="fr-FR" sz="1600" b="1" i="1" dirty="0">
                <a:solidFill>
                  <a:srgbClr val="008000"/>
                </a:solidFill>
                <a:latin typeface="Calibri" panose="020F0502020204030204" pitchFamily="34" charset="0"/>
              </a:rPr>
              <a:t>Hot spot </a:t>
            </a:r>
            <a:r>
              <a:rPr lang="fr-FR" sz="1600" dirty="0">
                <a:solidFill>
                  <a:srgbClr val="008000"/>
                </a:solidFill>
                <a:latin typeface="Calibri" panose="020F0502020204030204" pitchFamily="34" charset="0"/>
              </a:rPr>
              <a:t>: Zone sur laquelle plus de 1 500 espèces endémiques sont présentes et qui a perdu 70 % de sa couverture végétale originelle. Sur cette base, 35 « points chauds» ont été identifiés, dont les nombreuses espèces, sont endémiques et menacées</a:t>
            </a:r>
            <a:r>
              <a:rPr lang="fr-FR" sz="1600" dirty="0" smtClean="0">
                <a:solidFill>
                  <a:srgbClr val="008000"/>
                </a:solidFill>
                <a:latin typeface="Calibri" panose="020F0502020204030204" pitchFamily="34" charset="0"/>
              </a:rPr>
              <a:t>.</a:t>
            </a:r>
            <a:endParaRPr lang="fr-FR" sz="1600" dirty="0">
              <a:solidFill>
                <a:srgbClr val="008000"/>
              </a:solidFill>
              <a:latin typeface="Calibri" panose="020F0502020204030204" pitchFamily="34" charset="0"/>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323528" y="764704"/>
            <a:ext cx="5328592" cy="360040"/>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fr-FR" b="1" i="0" u="none" strike="noStrike" kern="1200" cap="none" spc="0" normalizeH="0" baseline="0" noProof="0" dirty="0" smtClean="0">
                <a:ln>
                  <a:noFill/>
                </a:ln>
                <a:solidFill>
                  <a:srgbClr val="008000"/>
                </a:solidFill>
                <a:effectLst/>
                <a:uLnTx/>
                <a:uFillTx/>
                <a:latin typeface="+mj-lt"/>
                <a:ea typeface="+mj-ea"/>
                <a:cs typeface="+mj-cs"/>
              </a:rPr>
              <a:t>12. Annexe : Animaux disparus à cause de l’homme</a:t>
            </a:r>
            <a:endParaRPr kumimoji="0" lang="en-US" b="1" i="0" u="none" strike="noStrike" kern="1200" cap="none" spc="0" normalizeH="0" baseline="0" noProof="0" dirty="0" smtClean="0">
              <a:ln>
                <a:noFill/>
              </a:ln>
              <a:solidFill>
                <a:srgbClr val="008000"/>
              </a:solidFill>
              <a:effectLst/>
              <a:uLnTx/>
              <a:uFillTx/>
              <a:latin typeface="+mj-lt"/>
              <a:ea typeface="+mj-ea"/>
              <a:cs typeface="+mj-cs"/>
            </a:endParaRPr>
          </a:p>
        </p:txBody>
      </p:sp>
      <p:sp>
        <p:nvSpPr>
          <p:cNvPr id="4" name="ZoneTexte 16"/>
          <p:cNvSpPr txBox="1">
            <a:spLocks noChangeArrowheads="1"/>
          </p:cNvSpPr>
          <p:nvPr/>
        </p:nvSpPr>
        <p:spPr bwMode="auto">
          <a:xfrm>
            <a:off x="611560" y="3068960"/>
            <a:ext cx="2133600" cy="646331"/>
          </a:xfrm>
          <a:prstGeom prst="rect">
            <a:avLst/>
          </a:prstGeom>
          <a:noFill/>
          <a:ln w="9525">
            <a:noFill/>
            <a:miter lim="800000"/>
            <a:headEnd/>
            <a:tailEnd/>
          </a:ln>
        </p:spPr>
        <p:txBody>
          <a:bodyPr>
            <a:spAutoFit/>
          </a:bodyPr>
          <a:lstStyle/>
          <a:p>
            <a:pPr algn="ctr"/>
            <a:r>
              <a:rPr lang="fr-FR" sz="1200" dirty="0">
                <a:solidFill>
                  <a:srgbClr val="008000"/>
                </a:solidFill>
              </a:rPr>
              <a:t>Rhytine de </a:t>
            </a:r>
            <a:r>
              <a:rPr lang="fr-FR" sz="1200" dirty="0" err="1">
                <a:solidFill>
                  <a:srgbClr val="008000"/>
                </a:solidFill>
              </a:rPr>
              <a:t>Steller</a:t>
            </a:r>
            <a:r>
              <a:rPr lang="fr-FR" sz="1200" dirty="0">
                <a:solidFill>
                  <a:srgbClr val="008000"/>
                </a:solidFill>
              </a:rPr>
              <a:t>, disparu au XVIIIe siècle, peu après sa découverte.</a:t>
            </a:r>
          </a:p>
        </p:txBody>
      </p:sp>
      <p:pic>
        <p:nvPicPr>
          <p:cNvPr id="5" name="Image 17" descr="rhytine-de-steller.jpg"/>
          <p:cNvPicPr>
            <a:picLocks noChangeAspect="1"/>
          </p:cNvPicPr>
          <p:nvPr/>
        </p:nvPicPr>
        <p:blipFill>
          <a:blip r:embed="rId2" cstate="print"/>
          <a:srcRect/>
          <a:stretch>
            <a:fillRect/>
          </a:stretch>
        </p:blipFill>
        <p:spPr bwMode="auto">
          <a:xfrm>
            <a:off x="457200" y="1219200"/>
            <a:ext cx="2552700" cy="1790700"/>
          </a:xfrm>
          <a:prstGeom prst="rect">
            <a:avLst/>
          </a:prstGeom>
          <a:noFill/>
          <a:ln w="9525">
            <a:noFill/>
            <a:miter lim="800000"/>
            <a:headEnd/>
            <a:tailEnd/>
          </a:ln>
        </p:spPr>
      </p:pic>
      <p:pic>
        <p:nvPicPr>
          <p:cNvPr id="6" name="Image 18" descr="grand-pingouin.jpg"/>
          <p:cNvPicPr>
            <a:picLocks noChangeAspect="1"/>
          </p:cNvPicPr>
          <p:nvPr/>
        </p:nvPicPr>
        <p:blipFill>
          <a:blip r:embed="rId3" cstate="print"/>
          <a:srcRect/>
          <a:stretch>
            <a:fillRect/>
          </a:stretch>
        </p:blipFill>
        <p:spPr bwMode="auto">
          <a:xfrm>
            <a:off x="7092280" y="764704"/>
            <a:ext cx="1590675" cy="2876550"/>
          </a:xfrm>
          <a:prstGeom prst="rect">
            <a:avLst/>
          </a:prstGeom>
          <a:noFill/>
          <a:ln w="9525">
            <a:noFill/>
            <a:miter lim="800000"/>
            <a:headEnd/>
            <a:tailEnd/>
          </a:ln>
        </p:spPr>
      </p:pic>
      <p:sp>
        <p:nvSpPr>
          <p:cNvPr id="7" name="ZoneTexte 6"/>
          <p:cNvSpPr txBox="1"/>
          <p:nvPr/>
        </p:nvSpPr>
        <p:spPr>
          <a:xfrm>
            <a:off x="3131840" y="1268760"/>
            <a:ext cx="3816424" cy="646331"/>
          </a:xfrm>
          <a:prstGeom prst="rect">
            <a:avLst/>
          </a:prstGeom>
          <a:noFill/>
          <a:ln>
            <a:solidFill>
              <a:schemeClr val="accent6">
                <a:lumMod val="75000"/>
              </a:schemeClr>
            </a:solidFill>
          </a:ln>
        </p:spPr>
        <p:txBody>
          <a:bodyPr wrap="square">
            <a:spAutoFit/>
          </a:bodyPr>
          <a:lstStyle/>
          <a:p>
            <a:pPr algn="ctr">
              <a:defRPr/>
            </a:pPr>
            <a:r>
              <a:rPr lang="fr-FR" dirty="0" smtClean="0">
                <a:solidFill>
                  <a:srgbClr val="008000"/>
                </a:solidFill>
                <a:latin typeface="Calibri"/>
              </a:rPr>
              <a:t>← </a:t>
            </a:r>
            <a:r>
              <a:rPr lang="fr-FR" dirty="0" smtClean="0">
                <a:solidFill>
                  <a:srgbClr val="008000"/>
                </a:solidFill>
              </a:rPr>
              <a:t>Espèces </a:t>
            </a:r>
            <a:r>
              <a:rPr lang="fr-FR" dirty="0">
                <a:solidFill>
                  <a:srgbClr val="008000"/>
                </a:solidFill>
              </a:rPr>
              <a:t>disparues à cause de la chasse </a:t>
            </a:r>
            <a:r>
              <a:rPr lang="fr-FR" dirty="0" smtClean="0">
                <a:solidFill>
                  <a:srgbClr val="008000"/>
                </a:solidFill>
              </a:rPr>
              <a:t>excessive </a:t>
            </a:r>
            <a:r>
              <a:rPr lang="fr-FR" dirty="0" smtClean="0">
                <a:solidFill>
                  <a:srgbClr val="008000"/>
                </a:solidFill>
                <a:latin typeface="Calibri"/>
              </a:rPr>
              <a:t>→</a:t>
            </a:r>
            <a:endParaRPr lang="fr-FR" dirty="0">
              <a:solidFill>
                <a:srgbClr val="008000"/>
              </a:solidFill>
            </a:endParaRPr>
          </a:p>
        </p:txBody>
      </p:sp>
      <p:sp>
        <p:nvSpPr>
          <p:cNvPr id="8"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114</a:t>
            </a:fld>
            <a:endParaRPr lang="fr-FR" sz="1200" dirty="0">
              <a:solidFill>
                <a:schemeClr val="tx1">
                  <a:tint val="75000"/>
                </a:schemeClr>
              </a:solidFill>
              <a:latin typeface="+mn-lt"/>
              <a:cs typeface="+mn-cs"/>
            </a:endParaRPr>
          </a:p>
        </p:txBody>
      </p:sp>
      <p:sp>
        <p:nvSpPr>
          <p:cNvPr id="9"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10" name="ZoneTexte 5"/>
          <p:cNvSpPr txBox="1">
            <a:spLocks noChangeArrowheads="1"/>
          </p:cNvSpPr>
          <p:nvPr/>
        </p:nvSpPr>
        <p:spPr bwMode="auto">
          <a:xfrm>
            <a:off x="6876256" y="3717032"/>
            <a:ext cx="2141860" cy="830997"/>
          </a:xfrm>
          <a:prstGeom prst="rect">
            <a:avLst/>
          </a:prstGeom>
          <a:noFill/>
          <a:ln w="9525">
            <a:noFill/>
            <a:miter lim="800000"/>
            <a:headEnd/>
            <a:tailEnd/>
          </a:ln>
        </p:spPr>
        <p:txBody>
          <a:bodyPr wrap="square">
            <a:spAutoFit/>
          </a:bodyPr>
          <a:lstStyle/>
          <a:p>
            <a:pPr algn="ctr"/>
            <a:r>
              <a:rPr lang="fr-FR" sz="1200" dirty="0">
                <a:solidFill>
                  <a:srgbClr val="008000"/>
                </a:solidFill>
              </a:rPr>
              <a:t>Grand pingouin. Le dernier Grand Pingouin connu a été tué à </a:t>
            </a:r>
            <a:r>
              <a:rPr lang="fr-FR" sz="1200" dirty="0" err="1">
                <a:solidFill>
                  <a:srgbClr val="008000"/>
                </a:solidFill>
              </a:rPr>
              <a:t>Eldey</a:t>
            </a:r>
            <a:r>
              <a:rPr lang="fr-FR" sz="1200" dirty="0">
                <a:solidFill>
                  <a:srgbClr val="008000"/>
                </a:solidFill>
              </a:rPr>
              <a:t>, en Islande, en 1844.</a:t>
            </a:r>
          </a:p>
        </p:txBody>
      </p:sp>
      <p:sp>
        <p:nvSpPr>
          <p:cNvPr id="11" name="Rectangle 10"/>
          <p:cNvSpPr/>
          <p:nvPr/>
        </p:nvSpPr>
        <p:spPr>
          <a:xfrm>
            <a:off x="2123728" y="4437112"/>
            <a:ext cx="4824536" cy="864096"/>
          </a:xfrm>
          <a:prstGeom prst="rect">
            <a:avLst/>
          </a:prstGeom>
        </p:spPr>
        <p:txBody>
          <a:bodyPr wrap="square">
            <a:spAutoFit/>
          </a:bodyPr>
          <a:lstStyle/>
          <a:p>
            <a:pPr algn="r"/>
            <a:r>
              <a:rPr lang="fr-FR" sz="1200" dirty="0" smtClean="0">
                <a:solidFill>
                  <a:srgbClr val="008000"/>
                </a:solidFill>
              </a:rPr>
              <a:t>Le </a:t>
            </a:r>
            <a:r>
              <a:rPr lang="fr-FR" sz="1200" dirty="0" smtClean="0">
                <a:solidFill>
                  <a:srgbClr val="008000"/>
                </a:solidFill>
                <a:hlinkClick r:id="rId4" tooltip="Raphus cucullatus"/>
              </a:rPr>
              <a:t>dodo</a:t>
            </a:r>
            <a:r>
              <a:rPr lang="fr-FR" sz="1200" dirty="0" smtClean="0">
                <a:solidFill>
                  <a:srgbClr val="008000"/>
                </a:solidFill>
              </a:rPr>
              <a:t>, un oiseau de l'</a:t>
            </a:r>
            <a:r>
              <a:rPr lang="fr-FR" sz="1200" dirty="0" smtClean="0">
                <a:solidFill>
                  <a:srgbClr val="008000"/>
                </a:solidFill>
                <a:hlinkClick r:id="rId5" tooltip="Île Maurice"/>
              </a:rPr>
              <a:t>Île Maurice</a:t>
            </a:r>
            <a:r>
              <a:rPr lang="fr-FR" sz="1200" dirty="0" smtClean="0">
                <a:solidFill>
                  <a:srgbClr val="008000"/>
                </a:solidFill>
              </a:rPr>
              <a:t>, s'est éteint vers la fin du </a:t>
            </a:r>
            <a:r>
              <a:rPr lang="fr-FR" sz="1200" cap="small" dirty="0" err="1" smtClean="0">
                <a:solidFill>
                  <a:srgbClr val="008000"/>
                </a:solidFill>
                <a:hlinkClick r:id="rId6" tooltip="XVIIe siècle"/>
              </a:rPr>
              <a:t>xvii</a:t>
            </a:r>
            <a:r>
              <a:rPr lang="fr-FR" sz="1200" baseline="30000" dirty="0" err="1" smtClean="0">
                <a:solidFill>
                  <a:srgbClr val="008000"/>
                </a:solidFill>
                <a:hlinkClick r:id="rId6" tooltip="XVIIe siècle"/>
              </a:rPr>
              <a:t>e</a:t>
            </a:r>
            <a:r>
              <a:rPr lang="fr-FR" sz="1200" dirty="0" smtClean="0">
                <a:solidFill>
                  <a:srgbClr val="008000"/>
                </a:solidFill>
                <a:hlinkClick r:id="rId6" tooltip="XVIIe siècle"/>
              </a:rPr>
              <a:t> siècle</a:t>
            </a:r>
            <a:r>
              <a:rPr lang="fr-FR" sz="1200" dirty="0" smtClean="0">
                <a:solidFill>
                  <a:srgbClr val="008000"/>
                </a:solidFill>
              </a:rPr>
              <a:t> après que les hommes eurent détruit les forêts où les oiseaux faisaient leur nid et introduit des animaux qui mangeaient leurs </a:t>
            </a:r>
            <a:r>
              <a:rPr lang="fr-FR" sz="1200" dirty="0" smtClean="0">
                <a:solidFill>
                  <a:srgbClr val="008000"/>
                </a:solidFill>
                <a:hlinkClick r:id="rId7" tooltip="Œuf (biologie)"/>
              </a:rPr>
              <a:t>œufs</a:t>
            </a:r>
            <a:r>
              <a:rPr lang="fr-FR" sz="1200" dirty="0" smtClean="0">
                <a:solidFill>
                  <a:srgbClr val="008000"/>
                </a:solidFill>
              </a:rPr>
              <a:t>.</a:t>
            </a:r>
            <a:endParaRPr lang="fr-FR" sz="1200" dirty="0">
              <a:solidFill>
                <a:srgbClr val="008000"/>
              </a:solidFill>
            </a:endParaRPr>
          </a:p>
        </p:txBody>
      </p:sp>
      <p:pic>
        <p:nvPicPr>
          <p:cNvPr id="13" name="Image 12" descr="DodoBird_s.jpg"/>
          <p:cNvPicPr>
            <a:picLocks noChangeAspect="1"/>
          </p:cNvPicPr>
          <p:nvPr/>
        </p:nvPicPr>
        <p:blipFill>
          <a:blip r:embed="rId8" cstate="print"/>
          <a:stretch>
            <a:fillRect/>
          </a:stretch>
        </p:blipFill>
        <p:spPr>
          <a:xfrm>
            <a:off x="5508104" y="2852936"/>
            <a:ext cx="1435100" cy="1549400"/>
          </a:xfrm>
          <a:prstGeom prst="rect">
            <a:avLst/>
          </a:prstGeom>
        </p:spPr>
      </p:pic>
      <p:pic>
        <p:nvPicPr>
          <p:cNvPr id="14" name="Image 13" descr="Ectopistes_migratorius.jpg"/>
          <p:cNvPicPr>
            <a:picLocks noChangeAspect="1"/>
          </p:cNvPicPr>
          <p:nvPr/>
        </p:nvPicPr>
        <p:blipFill>
          <a:blip r:embed="rId9" cstate="print"/>
          <a:stretch>
            <a:fillRect/>
          </a:stretch>
        </p:blipFill>
        <p:spPr>
          <a:xfrm>
            <a:off x="179512" y="3933056"/>
            <a:ext cx="1693664" cy="2709862"/>
          </a:xfrm>
          <a:prstGeom prst="rect">
            <a:avLst/>
          </a:prstGeom>
        </p:spPr>
      </p:pic>
      <p:sp>
        <p:nvSpPr>
          <p:cNvPr id="15" name="ZoneTexte 14"/>
          <p:cNvSpPr txBox="1"/>
          <p:nvPr/>
        </p:nvSpPr>
        <p:spPr>
          <a:xfrm>
            <a:off x="1691680" y="5301208"/>
            <a:ext cx="4320480" cy="830997"/>
          </a:xfrm>
          <a:prstGeom prst="rect">
            <a:avLst/>
          </a:prstGeom>
          <a:noFill/>
        </p:spPr>
        <p:txBody>
          <a:bodyPr wrap="square" rtlCol="0">
            <a:spAutoFit/>
          </a:bodyPr>
          <a:lstStyle/>
          <a:p>
            <a:r>
              <a:rPr lang="fr-FR" sz="1200" dirty="0" smtClean="0">
                <a:solidFill>
                  <a:srgbClr val="008000"/>
                </a:solidFill>
                <a:latin typeface="Calibri"/>
              </a:rPr>
              <a:t>←</a:t>
            </a:r>
            <a:r>
              <a:rPr lang="fr-FR" sz="1200" dirty="0" smtClean="0">
                <a:solidFill>
                  <a:srgbClr val="008000"/>
                </a:solidFill>
                <a:latin typeface="Calibri" pitchFamily="34" charset="0"/>
              </a:rPr>
              <a:t>Le </a:t>
            </a:r>
            <a:r>
              <a:rPr lang="fr-FR" sz="1200" dirty="0" smtClean="0">
                <a:solidFill>
                  <a:srgbClr val="008000"/>
                </a:solidFill>
                <a:latin typeface="Calibri" pitchFamily="34" charset="0"/>
                <a:hlinkClick r:id="rId10" tooltip="Pigeon migrateur"/>
              </a:rPr>
              <a:t>pigeon migrateur</a:t>
            </a:r>
            <a:r>
              <a:rPr lang="fr-FR" sz="1200" dirty="0" smtClean="0">
                <a:solidFill>
                  <a:srgbClr val="008000"/>
                </a:solidFill>
                <a:latin typeface="Calibri" pitchFamily="34" charset="0"/>
              </a:rPr>
              <a:t> ou Tourte voyageuse, une des nombreuses </a:t>
            </a:r>
            <a:r>
              <a:rPr lang="fr-FR" sz="1200" dirty="0" smtClean="0">
                <a:solidFill>
                  <a:srgbClr val="008000"/>
                </a:solidFill>
                <a:latin typeface="Calibri" pitchFamily="34" charset="0"/>
                <a:hlinkClick r:id="rId11" tooltip="Liste des espèces d'oiseaux disparues"/>
              </a:rPr>
              <a:t>espèces d'oiseaux éteintes</a:t>
            </a:r>
            <a:r>
              <a:rPr lang="fr-FR" sz="1200" dirty="0" smtClean="0">
                <a:solidFill>
                  <a:srgbClr val="008000"/>
                </a:solidFill>
                <a:latin typeface="Calibri" pitchFamily="34" charset="0"/>
              </a:rPr>
              <a:t>, a été chassée, en Amérique du Nord, jusqu'à l'extinction en l'espace de quelques décennies. Source : </a:t>
            </a:r>
            <a:r>
              <a:rPr lang="fr-FR" sz="1200" dirty="0" smtClean="0">
                <a:solidFill>
                  <a:srgbClr val="008000"/>
                </a:solidFill>
                <a:latin typeface="Calibri" pitchFamily="34" charset="0"/>
                <a:hlinkClick r:id="rId10"/>
              </a:rPr>
              <a:t>http://fr.wikipedia.org/wiki/Pigeon_migrateur</a:t>
            </a:r>
            <a:r>
              <a:rPr lang="fr-FR" sz="1200" dirty="0" smtClean="0">
                <a:solidFill>
                  <a:srgbClr val="008000"/>
                </a:solidFill>
                <a:latin typeface="Calibri" pitchFamily="34" charset="0"/>
              </a:rPr>
              <a:t> </a:t>
            </a:r>
            <a:endParaRPr lang="fr-FR" sz="1200" dirty="0">
              <a:solidFill>
                <a:srgbClr val="008000"/>
              </a:solidFill>
              <a:latin typeface="Calibri" pitchFamily="34" charset="0"/>
            </a:endParaRPr>
          </a:p>
        </p:txBody>
      </p:sp>
      <p:pic>
        <p:nvPicPr>
          <p:cNvPr id="16" name="Image 15" descr="Fregilupus_varius.jpg"/>
          <p:cNvPicPr>
            <a:picLocks noChangeAspect="1"/>
          </p:cNvPicPr>
          <p:nvPr/>
        </p:nvPicPr>
        <p:blipFill>
          <a:blip r:embed="rId12" cstate="print"/>
          <a:stretch>
            <a:fillRect/>
          </a:stretch>
        </p:blipFill>
        <p:spPr>
          <a:xfrm>
            <a:off x="7170936" y="4509120"/>
            <a:ext cx="1973064" cy="2170370"/>
          </a:xfrm>
          <a:prstGeom prst="rect">
            <a:avLst/>
          </a:prstGeom>
        </p:spPr>
      </p:pic>
      <p:sp>
        <p:nvSpPr>
          <p:cNvPr id="17" name="ZoneTexte 16"/>
          <p:cNvSpPr txBox="1"/>
          <p:nvPr/>
        </p:nvSpPr>
        <p:spPr>
          <a:xfrm>
            <a:off x="2771800" y="6165304"/>
            <a:ext cx="4464496" cy="461665"/>
          </a:xfrm>
          <a:prstGeom prst="rect">
            <a:avLst/>
          </a:prstGeom>
          <a:noFill/>
        </p:spPr>
        <p:txBody>
          <a:bodyPr wrap="square" rtlCol="0">
            <a:spAutoFit/>
          </a:bodyPr>
          <a:lstStyle/>
          <a:p>
            <a:pPr algn="r"/>
            <a:r>
              <a:rPr lang="fr-FR" sz="1200" dirty="0" smtClean="0">
                <a:solidFill>
                  <a:srgbClr val="008000"/>
                </a:solidFill>
                <a:latin typeface="Calibri" pitchFamily="34" charset="0"/>
              </a:rPr>
              <a:t>L'Étourneau de Bourbon a disparu de l'île de la Réunion </a:t>
            </a:r>
            <a:r>
              <a:rPr lang="fr-FR" sz="1200" dirty="0" smtClean="0">
                <a:solidFill>
                  <a:srgbClr val="008000"/>
                </a:solidFill>
                <a:latin typeface="Calibri"/>
              </a:rPr>
              <a:t>→</a:t>
            </a:r>
            <a:endParaRPr lang="fr-FR" sz="1200" dirty="0" smtClean="0">
              <a:solidFill>
                <a:srgbClr val="008000"/>
              </a:solidFill>
              <a:latin typeface="Calibri" pitchFamily="34" charset="0"/>
            </a:endParaRPr>
          </a:p>
          <a:p>
            <a:pPr algn="r"/>
            <a:r>
              <a:rPr lang="fr-FR" sz="1200" dirty="0" smtClean="0">
                <a:solidFill>
                  <a:srgbClr val="008000"/>
                </a:solidFill>
                <a:latin typeface="Calibri" pitchFamily="34" charset="0"/>
              </a:rPr>
              <a:t>Source : </a:t>
            </a:r>
            <a:r>
              <a:rPr lang="fr-FR" sz="1200" dirty="0" smtClean="0">
                <a:latin typeface="Calibri" pitchFamily="34" charset="0"/>
                <a:hlinkClick r:id="rId13"/>
              </a:rPr>
              <a:t>http://fr.wikipedia.org/wiki/Extinction_des_esp%C3%A8ces</a:t>
            </a:r>
            <a:r>
              <a:rPr lang="fr-FR" sz="1200" dirty="0" smtClean="0">
                <a:solidFill>
                  <a:srgbClr val="008000"/>
                </a:solidFill>
                <a:latin typeface="Calibri" pitchFamily="34" charset="0"/>
              </a:rPr>
              <a:t> </a:t>
            </a:r>
            <a:endParaRPr lang="fr-FR" sz="1200" dirty="0">
              <a:solidFill>
                <a:srgbClr val="008000"/>
              </a:solidFill>
              <a:latin typeface="Calibri" pitchFamily="34" charset="0"/>
            </a:endParaRPr>
          </a:p>
        </p:txBody>
      </p:sp>
      <p:pic>
        <p:nvPicPr>
          <p:cNvPr id="18" name="Picture 3"/>
          <p:cNvPicPr>
            <a:picLocks noChangeAspect="1" noChangeArrowheads="1"/>
          </p:cNvPicPr>
          <p:nvPr/>
        </p:nvPicPr>
        <p:blipFill>
          <a:blip r:embed="rId14" cstate="print"/>
          <a:srcRect/>
          <a:stretch>
            <a:fillRect/>
          </a:stretch>
        </p:blipFill>
        <p:spPr bwMode="auto">
          <a:xfrm>
            <a:off x="251520" y="3068960"/>
            <a:ext cx="276225" cy="257175"/>
          </a:xfrm>
          <a:prstGeom prst="rect">
            <a:avLst/>
          </a:prstGeom>
          <a:noFill/>
          <a:ln w="9525">
            <a:noFill/>
            <a:miter lim="800000"/>
            <a:headEnd/>
            <a:tailEnd/>
          </a:ln>
        </p:spPr>
      </p:pic>
      <p:pic>
        <p:nvPicPr>
          <p:cNvPr id="19" name="Picture 3"/>
          <p:cNvPicPr>
            <a:picLocks noChangeAspect="1" noChangeArrowheads="1"/>
          </p:cNvPicPr>
          <p:nvPr/>
        </p:nvPicPr>
        <p:blipFill>
          <a:blip r:embed="rId14" cstate="print"/>
          <a:srcRect/>
          <a:stretch>
            <a:fillRect/>
          </a:stretch>
        </p:blipFill>
        <p:spPr bwMode="auto">
          <a:xfrm>
            <a:off x="5148064" y="4149080"/>
            <a:ext cx="276225" cy="257175"/>
          </a:xfrm>
          <a:prstGeom prst="rect">
            <a:avLst/>
          </a:prstGeom>
          <a:noFill/>
          <a:ln w="9525">
            <a:noFill/>
            <a:miter lim="800000"/>
            <a:headEnd/>
            <a:tailEnd/>
          </a:ln>
        </p:spPr>
      </p:pic>
      <p:pic>
        <p:nvPicPr>
          <p:cNvPr id="20" name="Picture 3"/>
          <p:cNvPicPr>
            <a:picLocks noChangeAspect="1" noChangeArrowheads="1"/>
          </p:cNvPicPr>
          <p:nvPr/>
        </p:nvPicPr>
        <p:blipFill>
          <a:blip r:embed="rId14" cstate="print"/>
          <a:srcRect/>
          <a:stretch>
            <a:fillRect/>
          </a:stretch>
        </p:blipFill>
        <p:spPr bwMode="auto">
          <a:xfrm>
            <a:off x="8676456" y="3501008"/>
            <a:ext cx="276225" cy="265559"/>
          </a:xfrm>
          <a:prstGeom prst="rect">
            <a:avLst/>
          </a:prstGeom>
          <a:noFill/>
          <a:ln w="9525">
            <a:noFill/>
            <a:miter lim="800000"/>
            <a:headEnd/>
            <a:tailEnd/>
          </a:ln>
        </p:spPr>
      </p:pic>
      <p:pic>
        <p:nvPicPr>
          <p:cNvPr id="21" name="Image 20" descr="dauphin-de-chine.jpg"/>
          <p:cNvPicPr>
            <a:picLocks noChangeAspect="1"/>
          </p:cNvPicPr>
          <p:nvPr/>
        </p:nvPicPr>
        <p:blipFill>
          <a:blip r:embed="rId15" cstate="print"/>
          <a:stretch>
            <a:fillRect/>
          </a:stretch>
        </p:blipFill>
        <p:spPr>
          <a:xfrm>
            <a:off x="3131840" y="2060848"/>
            <a:ext cx="1806282" cy="1174427"/>
          </a:xfrm>
          <a:prstGeom prst="rect">
            <a:avLst/>
          </a:prstGeom>
        </p:spPr>
      </p:pic>
      <p:sp>
        <p:nvSpPr>
          <p:cNvPr id="22" name="ZoneTexte 21"/>
          <p:cNvSpPr txBox="1"/>
          <p:nvPr/>
        </p:nvSpPr>
        <p:spPr>
          <a:xfrm>
            <a:off x="2771800" y="3212976"/>
            <a:ext cx="2520280" cy="892552"/>
          </a:xfrm>
          <a:prstGeom prst="rect">
            <a:avLst/>
          </a:prstGeom>
          <a:noFill/>
        </p:spPr>
        <p:txBody>
          <a:bodyPr wrap="square" rtlCol="0">
            <a:spAutoFit/>
          </a:bodyPr>
          <a:lstStyle/>
          <a:p>
            <a:pPr algn="ctr"/>
            <a:r>
              <a:rPr lang="fr-FR" sz="1100" dirty="0" smtClean="0">
                <a:solidFill>
                  <a:srgbClr val="008000"/>
                </a:solidFill>
              </a:rPr>
              <a:t>Dauphin de Chine ou </a:t>
            </a:r>
            <a:r>
              <a:rPr lang="fr-FR" sz="1100" dirty="0" err="1" smtClean="0">
                <a:solidFill>
                  <a:srgbClr val="008000"/>
                </a:solidFill>
              </a:rPr>
              <a:t>Baiji</a:t>
            </a:r>
            <a:r>
              <a:rPr lang="fr-FR" sz="1100" dirty="0" smtClean="0">
                <a:solidFill>
                  <a:srgbClr val="008000"/>
                </a:solidFill>
              </a:rPr>
              <a:t> (</a:t>
            </a:r>
            <a:r>
              <a:rPr lang="fr-FR" sz="1100" i="1" dirty="0" err="1" smtClean="0">
                <a:solidFill>
                  <a:srgbClr val="008000"/>
                </a:solidFill>
              </a:rPr>
              <a:t>Lipotes</a:t>
            </a:r>
            <a:r>
              <a:rPr lang="fr-FR" sz="1100" i="1" dirty="0" smtClean="0">
                <a:solidFill>
                  <a:srgbClr val="008000"/>
                </a:solidFill>
              </a:rPr>
              <a:t> </a:t>
            </a:r>
            <a:r>
              <a:rPr lang="fr-FR" sz="1100" i="1" dirty="0" err="1" smtClean="0">
                <a:solidFill>
                  <a:srgbClr val="008000"/>
                </a:solidFill>
              </a:rPr>
              <a:t>vexillifer</a:t>
            </a:r>
            <a:r>
              <a:rPr lang="fr-FR" sz="1100" dirty="0" smtClean="0">
                <a:solidFill>
                  <a:srgbClr val="008000"/>
                </a:solidFill>
              </a:rPr>
              <a:t>), annoncé comme éteint par l’académie des sciences de Chine, en 2007. </a:t>
            </a:r>
            <a:r>
              <a:rPr lang="fr-FR" sz="800" dirty="0" smtClean="0">
                <a:solidFill>
                  <a:srgbClr val="008000"/>
                </a:solidFill>
              </a:rPr>
              <a:t>Source : </a:t>
            </a:r>
            <a:r>
              <a:rPr lang="fr-FR" sz="800" dirty="0" smtClean="0">
                <a:hlinkClick r:id="rId16"/>
              </a:rPr>
              <a:t>http://fr.wikipedia.org/wiki/Dauphin_de_Chine</a:t>
            </a:r>
            <a:endParaRPr lang="fr-FR" sz="800" dirty="0">
              <a:solidFill>
                <a:srgbClr val="008000"/>
              </a:solidFill>
            </a:endParaRPr>
          </a:p>
        </p:txBody>
      </p:sp>
      <p:pic>
        <p:nvPicPr>
          <p:cNvPr id="23" name="Picture 3"/>
          <p:cNvPicPr>
            <a:picLocks noChangeAspect="1" noChangeArrowheads="1"/>
          </p:cNvPicPr>
          <p:nvPr/>
        </p:nvPicPr>
        <p:blipFill>
          <a:blip r:embed="rId14" cstate="print"/>
          <a:srcRect/>
          <a:stretch>
            <a:fillRect/>
          </a:stretch>
        </p:blipFill>
        <p:spPr bwMode="auto">
          <a:xfrm>
            <a:off x="6876256" y="6021288"/>
            <a:ext cx="276225" cy="257175"/>
          </a:xfrm>
          <a:prstGeom prst="rect">
            <a:avLst/>
          </a:prstGeom>
          <a:noFill/>
          <a:ln w="9525">
            <a:noFill/>
            <a:miter lim="800000"/>
            <a:headEnd/>
            <a:tailEnd/>
          </a:ln>
        </p:spPr>
      </p:pic>
      <p:pic>
        <p:nvPicPr>
          <p:cNvPr id="24" name="Picture 3"/>
          <p:cNvPicPr>
            <a:picLocks noChangeAspect="1" noChangeArrowheads="1"/>
          </p:cNvPicPr>
          <p:nvPr/>
        </p:nvPicPr>
        <p:blipFill>
          <a:blip r:embed="rId14" cstate="print"/>
          <a:srcRect/>
          <a:stretch>
            <a:fillRect/>
          </a:stretch>
        </p:blipFill>
        <p:spPr bwMode="auto">
          <a:xfrm>
            <a:off x="1907704" y="6093296"/>
            <a:ext cx="276225" cy="257175"/>
          </a:xfrm>
          <a:prstGeom prst="rect">
            <a:avLst/>
          </a:prstGeom>
          <a:noFill/>
          <a:ln w="9525">
            <a:noFill/>
            <a:miter lim="800000"/>
            <a:headEnd/>
            <a:tailEnd/>
          </a:ln>
        </p:spPr>
      </p:pic>
      <p:pic>
        <p:nvPicPr>
          <p:cNvPr id="25" name="Picture 3"/>
          <p:cNvPicPr>
            <a:picLocks noChangeAspect="1" noChangeArrowheads="1"/>
          </p:cNvPicPr>
          <p:nvPr/>
        </p:nvPicPr>
        <p:blipFill>
          <a:blip r:embed="rId14" cstate="print"/>
          <a:srcRect/>
          <a:stretch>
            <a:fillRect/>
          </a:stretch>
        </p:blipFill>
        <p:spPr bwMode="auto">
          <a:xfrm>
            <a:off x="4932040" y="2060848"/>
            <a:ext cx="276225" cy="257175"/>
          </a:xfrm>
          <a:prstGeom prst="rect">
            <a:avLst/>
          </a:prstGeom>
          <a:noFill/>
          <a:ln w="9525">
            <a:noFill/>
            <a:miter lim="800000"/>
            <a:headEnd/>
            <a:tailEnd/>
          </a:ln>
        </p:spPr>
      </p:pic>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323528" y="764704"/>
            <a:ext cx="5328592" cy="360040"/>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fr-FR" b="1" i="0" u="none" strike="noStrike" kern="1200" cap="none" spc="0" normalizeH="0" baseline="0" noProof="0" dirty="0" smtClean="0">
                <a:ln>
                  <a:noFill/>
                </a:ln>
                <a:solidFill>
                  <a:srgbClr val="008000"/>
                </a:solidFill>
                <a:effectLst/>
                <a:uLnTx/>
                <a:uFillTx/>
                <a:latin typeface="+mj-lt"/>
                <a:ea typeface="+mj-ea"/>
                <a:cs typeface="+mj-cs"/>
              </a:rPr>
              <a:t>12. Annexe : Animaux disparus à cause de l’homme</a:t>
            </a:r>
            <a:endParaRPr kumimoji="0" lang="en-US" b="1" i="0" u="none" strike="noStrike" kern="1200" cap="none" spc="0" normalizeH="0" baseline="0" noProof="0" dirty="0" smtClean="0">
              <a:ln>
                <a:noFill/>
              </a:ln>
              <a:solidFill>
                <a:srgbClr val="008000"/>
              </a:solidFill>
              <a:effectLst/>
              <a:uLnTx/>
              <a:uFillTx/>
              <a:latin typeface="+mj-lt"/>
              <a:ea typeface="+mj-ea"/>
              <a:cs typeface="+mj-cs"/>
            </a:endParaRPr>
          </a:p>
        </p:txBody>
      </p:sp>
      <p:sp>
        <p:nvSpPr>
          <p:cNvPr id="4" name="Espace réservé du numéro de diapositive 1"/>
          <p:cNvSpPr txBox="1">
            <a:spLocks/>
          </p:cNvSpPr>
          <p:nvPr/>
        </p:nvSpPr>
        <p:spPr>
          <a:xfrm>
            <a:off x="251520" y="188640"/>
            <a:ext cx="909241"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115</a:t>
            </a:fld>
            <a:endParaRPr lang="fr-FR" sz="1200" dirty="0">
              <a:solidFill>
                <a:schemeClr val="tx1">
                  <a:tint val="75000"/>
                </a:schemeClr>
              </a:solidFill>
              <a:latin typeface="+mn-lt"/>
              <a:cs typeface="+mn-cs"/>
            </a:endParaRPr>
          </a:p>
        </p:txBody>
      </p:sp>
      <p:sp>
        <p:nvSpPr>
          <p:cNvPr id="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6" name="Image 5" descr="dinornis.jpg"/>
          <p:cNvPicPr>
            <a:picLocks noChangeAspect="1"/>
          </p:cNvPicPr>
          <p:nvPr/>
        </p:nvPicPr>
        <p:blipFill>
          <a:blip r:embed="rId2" cstate="print"/>
          <a:stretch>
            <a:fillRect/>
          </a:stretch>
        </p:blipFill>
        <p:spPr>
          <a:xfrm>
            <a:off x="7380312" y="620688"/>
            <a:ext cx="1652592" cy="1983110"/>
          </a:xfrm>
          <a:prstGeom prst="rect">
            <a:avLst/>
          </a:prstGeom>
        </p:spPr>
      </p:pic>
      <p:pic>
        <p:nvPicPr>
          <p:cNvPr id="8" name="Image 7" descr="dinornis2.jpg"/>
          <p:cNvPicPr>
            <a:picLocks noChangeAspect="1"/>
          </p:cNvPicPr>
          <p:nvPr/>
        </p:nvPicPr>
        <p:blipFill>
          <a:blip r:embed="rId3" cstate="print"/>
          <a:stretch>
            <a:fillRect/>
          </a:stretch>
        </p:blipFill>
        <p:spPr>
          <a:xfrm>
            <a:off x="4139952" y="2204864"/>
            <a:ext cx="1800225" cy="2543175"/>
          </a:xfrm>
          <a:prstGeom prst="rect">
            <a:avLst/>
          </a:prstGeom>
        </p:spPr>
      </p:pic>
      <p:pic>
        <p:nvPicPr>
          <p:cNvPr id="9" name="Image 8" descr="Kiwi_ostrich_Dinornis.jpg"/>
          <p:cNvPicPr>
            <a:picLocks noChangeAspect="1"/>
          </p:cNvPicPr>
          <p:nvPr/>
        </p:nvPicPr>
        <p:blipFill>
          <a:blip r:embed="rId4" cstate="print"/>
          <a:stretch>
            <a:fillRect/>
          </a:stretch>
        </p:blipFill>
        <p:spPr>
          <a:xfrm>
            <a:off x="6012160" y="2708920"/>
            <a:ext cx="3023616" cy="3651504"/>
          </a:xfrm>
          <a:prstGeom prst="rect">
            <a:avLst/>
          </a:prstGeom>
        </p:spPr>
      </p:pic>
      <p:sp>
        <p:nvSpPr>
          <p:cNvPr id="10" name="ZoneTexte 9"/>
          <p:cNvSpPr txBox="1"/>
          <p:nvPr/>
        </p:nvSpPr>
        <p:spPr>
          <a:xfrm>
            <a:off x="6084168" y="6309320"/>
            <a:ext cx="2952328" cy="400110"/>
          </a:xfrm>
          <a:prstGeom prst="rect">
            <a:avLst/>
          </a:prstGeom>
          <a:noFill/>
        </p:spPr>
        <p:txBody>
          <a:bodyPr wrap="square" rtlCol="0">
            <a:spAutoFit/>
          </a:bodyPr>
          <a:lstStyle/>
          <a:p>
            <a:pPr algn="ctr"/>
            <a:r>
              <a:rPr lang="fr-FR" sz="1000" dirty="0" smtClean="0">
                <a:solidFill>
                  <a:srgbClr val="008000"/>
                </a:solidFill>
                <a:latin typeface="Calibri"/>
              </a:rPr>
              <a:t>↑ </a:t>
            </a:r>
            <a:r>
              <a:rPr lang="fr-FR" sz="1000" dirty="0" smtClean="0">
                <a:solidFill>
                  <a:srgbClr val="008000"/>
                </a:solidFill>
              </a:rPr>
              <a:t>De g. à d. Dinornis, encore appelé Moa ou </a:t>
            </a:r>
            <a:r>
              <a:rPr lang="fr-FR" sz="1000" dirty="0" err="1" smtClean="0">
                <a:solidFill>
                  <a:srgbClr val="008000"/>
                </a:solidFill>
              </a:rPr>
              <a:t>Megalapteryx</a:t>
            </a:r>
            <a:r>
              <a:rPr lang="fr-FR" sz="1000" dirty="0" smtClean="0">
                <a:solidFill>
                  <a:srgbClr val="008000"/>
                </a:solidFill>
              </a:rPr>
              <a:t>.</a:t>
            </a:r>
            <a:endParaRPr lang="fr-FR" sz="1000" dirty="0">
              <a:solidFill>
                <a:srgbClr val="008000"/>
              </a:solidFill>
            </a:endParaRPr>
          </a:p>
        </p:txBody>
      </p:sp>
      <p:sp>
        <p:nvSpPr>
          <p:cNvPr id="11" name="ZoneTexte 10"/>
          <p:cNvSpPr txBox="1"/>
          <p:nvPr/>
        </p:nvSpPr>
        <p:spPr>
          <a:xfrm>
            <a:off x="4139952" y="1556792"/>
            <a:ext cx="3168352" cy="646331"/>
          </a:xfrm>
          <a:prstGeom prst="rect">
            <a:avLst/>
          </a:prstGeom>
          <a:noFill/>
        </p:spPr>
        <p:txBody>
          <a:bodyPr wrap="square" rtlCol="0">
            <a:spAutoFit/>
          </a:bodyPr>
          <a:lstStyle/>
          <a:p>
            <a:pPr algn="just"/>
            <a:r>
              <a:rPr lang="fr-FR" sz="1200" dirty="0" smtClean="0">
                <a:solidFill>
                  <a:srgbClr val="008000"/>
                </a:solidFill>
              </a:rPr>
              <a:t>Les plus gros "</a:t>
            </a:r>
            <a:r>
              <a:rPr lang="fr-FR" sz="1200" i="1" dirty="0" err="1" smtClean="0">
                <a:solidFill>
                  <a:srgbClr val="008000"/>
                </a:solidFill>
              </a:rPr>
              <a:t>moas</a:t>
            </a:r>
            <a:r>
              <a:rPr lang="fr-FR" sz="1200" dirty="0" smtClean="0">
                <a:solidFill>
                  <a:srgbClr val="008000"/>
                </a:solidFill>
              </a:rPr>
              <a:t>" mesuraient 4 mètres de haut et vivaient encore il y a quelques siècles  </a:t>
            </a:r>
            <a:r>
              <a:rPr lang="fr-FR" sz="1200" dirty="0" smtClean="0">
                <a:solidFill>
                  <a:srgbClr val="008000"/>
                </a:solidFill>
                <a:latin typeface="Calibri"/>
              </a:rPr>
              <a:t>↓ →</a:t>
            </a:r>
            <a:endParaRPr lang="fr-FR" sz="1200" dirty="0">
              <a:solidFill>
                <a:srgbClr val="008000"/>
              </a:solidFill>
            </a:endParaRPr>
          </a:p>
        </p:txBody>
      </p:sp>
      <p:pic>
        <p:nvPicPr>
          <p:cNvPr id="14" name="Image 13" descr="dinornis_oeuf3.jpg"/>
          <p:cNvPicPr>
            <a:picLocks noChangeAspect="1"/>
          </p:cNvPicPr>
          <p:nvPr/>
        </p:nvPicPr>
        <p:blipFill>
          <a:blip r:embed="rId5" cstate="print"/>
          <a:stretch>
            <a:fillRect/>
          </a:stretch>
        </p:blipFill>
        <p:spPr>
          <a:xfrm>
            <a:off x="4067944" y="4797152"/>
            <a:ext cx="1895475" cy="1495425"/>
          </a:xfrm>
          <a:prstGeom prst="rect">
            <a:avLst/>
          </a:prstGeom>
        </p:spPr>
      </p:pic>
      <p:sp>
        <p:nvSpPr>
          <p:cNvPr id="15" name="ZoneTexte 14"/>
          <p:cNvSpPr txBox="1"/>
          <p:nvPr/>
        </p:nvSpPr>
        <p:spPr>
          <a:xfrm>
            <a:off x="3995936" y="6237312"/>
            <a:ext cx="1944216" cy="461665"/>
          </a:xfrm>
          <a:prstGeom prst="rect">
            <a:avLst/>
          </a:prstGeom>
          <a:noFill/>
        </p:spPr>
        <p:txBody>
          <a:bodyPr wrap="square" rtlCol="0">
            <a:spAutoFit/>
          </a:bodyPr>
          <a:lstStyle/>
          <a:p>
            <a:pPr algn="ctr"/>
            <a:r>
              <a:rPr lang="fr-FR" sz="1200" dirty="0" smtClean="0">
                <a:solidFill>
                  <a:srgbClr val="008000"/>
                </a:solidFill>
              </a:rPr>
              <a:t>Œuf de </a:t>
            </a:r>
            <a:r>
              <a:rPr lang="fr-FR" sz="1200" i="1" dirty="0" smtClean="0">
                <a:solidFill>
                  <a:srgbClr val="008000"/>
                </a:solidFill>
              </a:rPr>
              <a:t>dinornis</a:t>
            </a:r>
            <a:r>
              <a:rPr lang="fr-FR" sz="1200" dirty="0" smtClean="0">
                <a:solidFill>
                  <a:srgbClr val="008000"/>
                </a:solidFill>
              </a:rPr>
              <a:t> comparé à un œuf de poule.</a:t>
            </a:r>
            <a:endParaRPr lang="fr-FR" sz="1200" dirty="0">
              <a:solidFill>
                <a:srgbClr val="008000"/>
              </a:solidFill>
            </a:endParaRPr>
          </a:p>
        </p:txBody>
      </p:sp>
      <p:pic>
        <p:nvPicPr>
          <p:cNvPr id="16" name="Image 15" descr="aepyornis.jpg"/>
          <p:cNvPicPr>
            <a:picLocks noChangeAspect="1"/>
          </p:cNvPicPr>
          <p:nvPr/>
        </p:nvPicPr>
        <p:blipFill>
          <a:blip r:embed="rId6" cstate="print"/>
          <a:stretch>
            <a:fillRect/>
          </a:stretch>
        </p:blipFill>
        <p:spPr>
          <a:xfrm>
            <a:off x="1763688" y="5208874"/>
            <a:ext cx="1872208" cy="1532493"/>
          </a:xfrm>
          <a:prstGeom prst="rect">
            <a:avLst/>
          </a:prstGeom>
        </p:spPr>
      </p:pic>
      <p:pic>
        <p:nvPicPr>
          <p:cNvPr id="19" name="Image 18" descr="Aepyornis2_s.jpg"/>
          <p:cNvPicPr>
            <a:picLocks noChangeAspect="1"/>
          </p:cNvPicPr>
          <p:nvPr/>
        </p:nvPicPr>
        <p:blipFill>
          <a:blip r:embed="rId7" cstate="print"/>
          <a:stretch>
            <a:fillRect/>
          </a:stretch>
        </p:blipFill>
        <p:spPr>
          <a:xfrm>
            <a:off x="1907704" y="1196752"/>
            <a:ext cx="1584176" cy="2364442"/>
          </a:xfrm>
          <a:prstGeom prst="rect">
            <a:avLst/>
          </a:prstGeom>
        </p:spPr>
      </p:pic>
      <p:pic>
        <p:nvPicPr>
          <p:cNvPr id="20" name="Image 19" descr="aepyornis3_ss.jpg"/>
          <p:cNvPicPr>
            <a:picLocks noChangeAspect="1"/>
          </p:cNvPicPr>
          <p:nvPr/>
        </p:nvPicPr>
        <p:blipFill>
          <a:blip r:embed="rId8" cstate="print"/>
          <a:stretch>
            <a:fillRect/>
          </a:stretch>
        </p:blipFill>
        <p:spPr>
          <a:xfrm>
            <a:off x="251520" y="1196752"/>
            <a:ext cx="1533525" cy="2857500"/>
          </a:xfrm>
          <a:prstGeom prst="rect">
            <a:avLst/>
          </a:prstGeom>
        </p:spPr>
      </p:pic>
      <p:sp>
        <p:nvSpPr>
          <p:cNvPr id="21" name="ZoneTexte 20"/>
          <p:cNvSpPr txBox="1"/>
          <p:nvPr/>
        </p:nvSpPr>
        <p:spPr>
          <a:xfrm>
            <a:off x="107504" y="4077072"/>
            <a:ext cx="3672408" cy="1224136"/>
          </a:xfrm>
          <a:prstGeom prst="rect">
            <a:avLst/>
          </a:prstGeom>
          <a:noFill/>
        </p:spPr>
        <p:txBody>
          <a:bodyPr wrap="square" rtlCol="0">
            <a:spAutoFit/>
          </a:bodyPr>
          <a:lstStyle/>
          <a:p>
            <a:pPr algn="just"/>
            <a:r>
              <a:rPr lang="fr-FR" sz="1200" dirty="0" smtClean="0">
                <a:solidFill>
                  <a:srgbClr val="008000"/>
                </a:solidFill>
                <a:latin typeface="Calibri"/>
              </a:rPr>
              <a:t>↑ </a:t>
            </a:r>
            <a:r>
              <a:rPr lang="fr-FR" sz="1200" i="1" dirty="0" smtClean="0">
                <a:solidFill>
                  <a:srgbClr val="008000"/>
                </a:solidFill>
              </a:rPr>
              <a:t>Æpyornis, </a:t>
            </a:r>
            <a:r>
              <a:rPr lang="fr-FR" sz="1200" i="1" dirty="0" err="1" smtClean="0">
                <a:solidFill>
                  <a:srgbClr val="008000"/>
                </a:solidFill>
              </a:rPr>
              <a:t>épiornis</a:t>
            </a:r>
            <a:r>
              <a:rPr lang="fr-FR" sz="1200" i="1" dirty="0" smtClean="0">
                <a:solidFill>
                  <a:srgbClr val="008000"/>
                </a:solidFill>
              </a:rPr>
              <a:t> </a:t>
            </a:r>
            <a:r>
              <a:rPr lang="fr-FR" sz="1200" dirty="0" smtClean="0">
                <a:solidFill>
                  <a:srgbClr val="008000"/>
                </a:solidFill>
              </a:rPr>
              <a:t>ou </a:t>
            </a:r>
            <a:r>
              <a:rPr lang="fr-FR" sz="1200" i="1" dirty="0" smtClean="0">
                <a:solidFill>
                  <a:srgbClr val="008000"/>
                </a:solidFill>
              </a:rPr>
              <a:t>oiseau-éléphant</a:t>
            </a:r>
            <a:r>
              <a:rPr lang="fr-FR" sz="1200" dirty="0" smtClean="0">
                <a:solidFill>
                  <a:srgbClr val="008000"/>
                </a:solidFill>
              </a:rPr>
              <a:t> </a:t>
            </a:r>
            <a:r>
              <a:rPr lang="fr-FR" sz="1200" dirty="0" smtClean="0">
                <a:solidFill>
                  <a:srgbClr val="008000"/>
                </a:solidFill>
                <a:latin typeface="Calibri"/>
              </a:rPr>
              <a:t> ↑</a:t>
            </a:r>
          </a:p>
          <a:p>
            <a:pPr algn="just"/>
            <a:r>
              <a:rPr lang="fr-FR" sz="1200" dirty="0" smtClean="0">
                <a:solidFill>
                  <a:srgbClr val="008000"/>
                </a:solidFill>
              </a:rPr>
              <a:t>Oiseau fossile de la classe des </a:t>
            </a:r>
            <a:r>
              <a:rPr lang="fr-FR" sz="1200" i="1" dirty="0" err="1" smtClean="0">
                <a:solidFill>
                  <a:srgbClr val="008000"/>
                </a:solidFill>
              </a:rPr>
              <a:t>ratides</a:t>
            </a:r>
            <a:r>
              <a:rPr lang="fr-FR" sz="1200" dirty="0" smtClean="0">
                <a:solidFill>
                  <a:srgbClr val="008000"/>
                </a:solidFill>
              </a:rPr>
              <a:t>, d’origine africaine, qui a vécu à la fin du tertiaire et a survécu à Madagascar jusqu’au XVII° siècle. L’espèce la plus grande, </a:t>
            </a:r>
            <a:r>
              <a:rPr lang="fr-FR" sz="1200" i="1" dirty="0" smtClean="0">
                <a:solidFill>
                  <a:srgbClr val="008000"/>
                </a:solidFill>
              </a:rPr>
              <a:t>Æpyornis </a:t>
            </a:r>
            <a:r>
              <a:rPr lang="fr-FR" sz="1200" i="1" dirty="0" err="1" smtClean="0">
                <a:solidFill>
                  <a:srgbClr val="008000"/>
                </a:solidFill>
              </a:rPr>
              <a:t>maximus</a:t>
            </a:r>
            <a:r>
              <a:rPr lang="fr-FR" sz="1200" dirty="0" smtClean="0">
                <a:solidFill>
                  <a:srgbClr val="008000"/>
                </a:solidFill>
              </a:rPr>
              <a:t>, mesurait 3 mètres de haut .</a:t>
            </a:r>
            <a:endParaRPr lang="fr-FR" sz="1200" dirty="0">
              <a:solidFill>
                <a:srgbClr val="008000"/>
              </a:solidFill>
            </a:endParaRPr>
          </a:p>
        </p:txBody>
      </p:sp>
      <p:sp>
        <p:nvSpPr>
          <p:cNvPr id="23" name="Rectangle 22"/>
          <p:cNvSpPr/>
          <p:nvPr/>
        </p:nvSpPr>
        <p:spPr>
          <a:xfrm>
            <a:off x="179512" y="6237312"/>
            <a:ext cx="1550424" cy="276999"/>
          </a:xfrm>
          <a:prstGeom prst="rect">
            <a:avLst/>
          </a:prstGeom>
        </p:spPr>
        <p:txBody>
          <a:bodyPr wrap="none">
            <a:spAutoFit/>
          </a:bodyPr>
          <a:lstStyle/>
          <a:p>
            <a:pPr lvl="0"/>
            <a:r>
              <a:rPr lang="fr-FR" sz="1200" dirty="0" smtClean="0">
                <a:solidFill>
                  <a:srgbClr val="008000"/>
                </a:solidFill>
              </a:rPr>
              <a:t>Œuf de </a:t>
            </a:r>
            <a:r>
              <a:rPr lang="fr-FR" sz="1200" i="1" dirty="0" smtClean="0">
                <a:solidFill>
                  <a:srgbClr val="008000"/>
                </a:solidFill>
              </a:rPr>
              <a:t>æpyornis</a:t>
            </a:r>
            <a:r>
              <a:rPr lang="fr-FR" sz="1200" dirty="0" smtClean="0">
                <a:solidFill>
                  <a:srgbClr val="008000"/>
                </a:solidFill>
              </a:rPr>
              <a:t> </a:t>
            </a:r>
            <a:r>
              <a:rPr lang="fr-FR" sz="1200" dirty="0" smtClean="0">
                <a:solidFill>
                  <a:srgbClr val="008000"/>
                </a:solidFill>
                <a:latin typeface="Calibri"/>
              </a:rPr>
              <a:t>→</a:t>
            </a:r>
            <a:endParaRPr lang="fr-FR" sz="1200" dirty="0">
              <a:solidFill>
                <a:prstClr val="black"/>
              </a:solidFill>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179512" y="764704"/>
            <a:ext cx="6696744" cy="360040"/>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fr-FR" b="1" i="0" u="none" strike="noStrike" kern="1200" cap="none" spc="0" normalizeH="0" baseline="0" noProof="0" dirty="0" smtClean="0">
                <a:ln>
                  <a:noFill/>
                </a:ln>
                <a:solidFill>
                  <a:srgbClr val="008000"/>
                </a:solidFill>
                <a:effectLst/>
                <a:uLnTx/>
                <a:uFillTx/>
                <a:latin typeface="+mj-lt"/>
                <a:ea typeface="+mj-ea"/>
                <a:cs typeface="+mj-cs"/>
              </a:rPr>
              <a:t>12bis. Annexe : Animaux peut-être disparus à cause de l’homme (?)</a:t>
            </a:r>
            <a:endParaRPr kumimoji="0" lang="en-US" b="1" i="0" u="none" strike="noStrike" kern="1200" cap="none" spc="0" normalizeH="0" baseline="0" noProof="0" dirty="0" smtClean="0">
              <a:ln>
                <a:noFill/>
              </a:ln>
              <a:solidFill>
                <a:srgbClr val="008000"/>
              </a:solidFill>
              <a:effectLst/>
              <a:uLnTx/>
              <a:uFillTx/>
              <a:latin typeface="+mj-lt"/>
              <a:ea typeface="+mj-ea"/>
              <a:cs typeface="+mj-cs"/>
            </a:endParaRPr>
          </a:p>
        </p:txBody>
      </p:sp>
      <p:sp>
        <p:nvSpPr>
          <p:cNvPr id="4" name="Espace réservé du numéro de diapositive 1"/>
          <p:cNvSpPr txBox="1">
            <a:spLocks/>
          </p:cNvSpPr>
          <p:nvPr/>
        </p:nvSpPr>
        <p:spPr>
          <a:xfrm>
            <a:off x="323528" y="188640"/>
            <a:ext cx="621209"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116</a:t>
            </a:fld>
            <a:endParaRPr lang="fr-FR" sz="1200" dirty="0">
              <a:solidFill>
                <a:schemeClr val="tx1">
                  <a:tint val="75000"/>
                </a:schemeClr>
              </a:solidFill>
              <a:latin typeface="+mn-lt"/>
              <a:cs typeface="+mn-cs"/>
            </a:endParaRPr>
          </a:p>
        </p:txBody>
      </p:sp>
      <p:sp>
        <p:nvSpPr>
          <p:cNvPr id="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6" name="ZoneTexte 5"/>
          <p:cNvSpPr txBox="1">
            <a:spLocks noChangeArrowheads="1"/>
          </p:cNvSpPr>
          <p:nvPr/>
        </p:nvSpPr>
        <p:spPr bwMode="auto">
          <a:xfrm>
            <a:off x="5940152" y="3933057"/>
            <a:ext cx="3203848" cy="276999"/>
          </a:xfrm>
          <a:prstGeom prst="rect">
            <a:avLst/>
          </a:prstGeom>
          <a:noFill/>
          <a:ln w="9525">
            <a:noFill/>
            <a:miter lim="800000"/>
            <a:headEnd/>
            <a:tailEnd/>
          </a:ln>
        </p:spPr>
        <p:txBody>
          <a:bodyPr wrap="square">
            <a:spAutoFit/>
          </a:bodyPr>
          <a:lstStyle/>
          <a:p>
            <a:pPr algn="ctr"/>
            <a:r>
              <a:rPr lang="fr-FR" sz="1200" dirty="0">
                <a:solidFill>
                  <a:srgbClr val="008000"/>
                </a:solidFill>
              </a:rPr>
              <a:t>Rhinocéros </a:t>
            </a:r>
            <a:r>
              <a:rPr lang="fr-FR" sz="1200" dirty="0" smtClean="0">
                <a:solidFill>
                  <a:srgbClr val="008000"/>
                </a:solidFill>
              </a:rPr>
              <a:t>laineux (</a:t>
            </a:r>
            <a:r>
              <a:rPr lang="fr-FR" sz="1200" i="1" dirty="0" err="1" smtClean="0">
                <a:solidFill>
                  <a:srgbClr val="008000"/>
                </a:solidFill>
              </a:rPr>
              <a:t>Coelodonta</a:t>
            </a:r>
            <a:r>
              <a:rPr lang="fr-FR" sz="1200" i="1" dirty="0" smtClean="0">
                <a:solidFill>
                  <a:srgbClr val="008000"/>
                </a:solidFill>
              </a:rPr>
              <a:t> </a:t>
            </a:r>
            <a:r>
              <a:rPr lang="fr-FR" sz="1200" i="1" dirty="0" err="1" smtClean="0">
                <a:solidFill>
                  <a:srgbClr val="008000"/>
                </a:solidFill>
              </a:rPr>
              <a:t>antiquitatis</a:t>
            </a:r>
            <a:r>
              <a:rPr lang="fr-FR" sz="1200" dirty="0" smtClean="0">
                <a:solidFill>
                  <a:srgbClr val="008000"/>
                </a:solidFill>
              </a:rPr>
              <a:t>)</a:t>
            </a:r>
            <a:endParaRPr lang="fr-FR" sz="1200" dirty="0">
              <a:solidFill>
                <a:srgbClr val="008000"/>
              </a:solidFill>
            </a:endParaRPr>
          </a:p>
        </p:txBody>
      </p:sp>
      <p:sp>
        <p:nvSpPr>
          <p:cNvPr id="7" name="ZoneTexte 16"/>
          <p:cNvSpPr txBox="1">
            <a:spLocks noChangeArrowheads="1"/>
          </p:cNvSpPr>
          <p:nvPr/>
        </p:nvSpPr>
        <p:spPr bwMode="auto">
          <a:xfrm>
            <a:off x="251520" y="2924945"/>
            <a:ext cx="2304256" cy="461666"/>
          </a:xfrm>
          <a:prstGeom prst="rect">
            <a:avLst/>
          </a:prstGeom>
          <a:noFill/>
          <a:ln w="9525">
            <a:noFill/>
            <a:miter lim="800000"/>
            <a:headEnd/>
            <a:tailEnd/>
          </a:ln>
        </p:spPr>
        <p:txBody>
          <a:bodyPr wrap="square">
            <a:spAutoFit/>
          </a:bodyPr>
          <a:lstStyle/>
          <a:p>
            <a:pPr algn="ctr"/>
            <a:r>
              <a:rPr lang="fr-FR" sz="1200" dirty="0" smtClean="0">
                <a:solidFill>
                  <a:srgbClr val="008000"/>
                </a:solidFill>
              </a:rPr>
              <a:t>Mammouth laineux (</a:t>
            </a:r>
            <a:r>
              <a:rPr lang="fr-FR" sz="1200" i="1" dirty="0" err="1" smtClean="0">
                <a:solidFill>
                  <a:srgbClr val="008000"/>
                </a:solidFill>
              </a:rPr>
              <a:t>Mammuthus</a:t>
            </a:r>
            <a:r>
              <a:rPr lang="fr-FR" sz="1200" i="1" dirty="0" smtClean="0">
                <a:solidFill>
                  <a:srgbClr val="008000"/>
                </a:solidFill>
              </a:rPr>
              <a:t> </a:t>
            </a:r>
            <a:r>
              <a:rPr lang="fr-FR" sz="1200" i="1" dirty="0" err="1" smtClean="0">
                <a:solidFill>
                  <a:srgbClr val="008000"/>
                </a:solidFill>
              </a:rPr>
              <a:t>primigenius</a:t>
            </a:r>
            <a:r>
              <a:rPr lang="fr-FR" sz="1200" dirty="0" smtClean="0">
                <a:solidFill>
                  <a:srgbClr val="008000"/>
                </a:solidFill>
              </a:rPr>
              <a:t>)</a:t>
            </a:r>
            <a:endParaRPr lang="fr-FR" sz="1200" dirty="0">
              <a:solidFill>
                <a:srgbClr val="008000"/>
              </a:solidFill>
            </a:endParaRPr>
          </a:p>
        </p:txBody>
      </p:sp>
      <p:pic>
        <p:nvPicPr>
          <p:cNvPr id="8" name="Image 6" descr="mammouth.jpg"/>
          <p:cNvPicPr>
            <a:picLocks noChangeAspect="1"/>
          </p:cNvPicPr>
          <p:nvPr/>
        </p:nvPicPr>
        <p:blipFill>
          <a:blip r:embed="rId2" cstate="print"/>
          <a:srcRect/>
          <a:stretch>
            <a:fillRect/>
          </a:stretch>
        </p:blipFill>
        <p:spPr bwMode="auto">
          <a:xfrm>
            <a:off x="179512" y="1196752"/>
            <a:ext cx="2600325" cy="1752600"/>
          </a:xfrm>
          <a:prstGeom prst="rect">
            <a:avLst/>
          </a:prstGeom>
          <a:noFill/>
          <a:ln w="9525">
            <a:noFill/>
            <a:miter lim="800000"/>
            <a:headEnd/>
            <a:tailEnd/>
          </a:ln>
        </p:spPr>
      </p:pic>
      <p:pic>
        <p:nvPicPr>
          <p:cNvPr id="9" name="Image 7" descr="rhinoceros-laineux.jpg"/>
          <p:cNvPicPr>
            <a:picLocks noChangeAspect="1"/>
          </p:cNvPicPr>
          <p:nvPr/>
        </p:nvPicPr>
        <p:blipFill>
          <a:blip r:embed="rId3" cstate="print"/>
          <a:srcRect/>
          <a:stretch>
            <a:fillRect/>
          </a:stretch>
        </p:blipFill>
        <p:spPr bwMode="auto">
          <a:xfrm>
            <a:off x="6228184" y="2276872"/>
            <a:ext cx="2705100" cy="1685925"/>
          </a:xfrm>
          <a:prstGeom prst="rect">
            <a:avLst/>
          </a:prstGeom>
          <a:noFill/>
          <a:ln w="9525">
            <a:noFill/>
            <a:miter lim="800000"/>
            <a:headEnd/>
            <a:tailEnd/>
          </a:ln>
        </p:spPr>
      </p:pic>
      <p:sp>
        <p:nvSpPr>
          <p:cNvPr id="10" name="Rectangle 1"/>
          <p:cNvSpPr>
            <a:spLocks noChangeArrowheads="1"/>
          </p:cNvSpPr>
          <p:nvPr/>
        </p:nvSpPr>
        <p:spPr bwMode="auto">
          <a:xfrm>
            <a:off x="2555776" y="6453336"/>
            <a:ext cx="1811714" cy="276999"/>
          </a:xfrm>
          <a:prstGeom prst="rect">
            <a:avLst/>
          </a:prstGeom>
          <a:noFill/>
          <a:ln w="9525">
            <a:noFill/>
            <a:miter lim="800000"/>
            <a:headEnd/>
            <a:tailEnd/>
          </a:ln>
        </p:spPr>
        <p:txBody>
          <a:bodyPr wrap="none">
            <a:spAutoFit/>
          </a:bodyPr>
          <a:lstStyle/>
          <a:p>
            <a:pPr algn="ctr"/>
            <a:r>
              <a:rPr lang="fr-FR" sz="1200" i="1" dirty="0" err="1">
                <a:solidFill>
                  <a:srgbClr val="008000"/>
                </a:solidFill>
              </a:rPr>
              <a:t>Megaloceros</a:t>
            </a:r>
            <a:r>
              <a:rPr lang="fr-FR" sz="1200" i="1" dirty="0">
                <a:solidFill>
                  <a:srgbClr val="008000"/>
                </a:solidFill>
              </a:rPr>
              <a:t> </a:t>
            </a:r>
            <a:r>
              <a:rPr lang="fr-FR" sz="1200" i="1" dirty="0" err="1">
                <a:solidFill>
                  <a:srgbClr val="008000"/>
                </a:solidFill>
              </a:rPr>
              <a:t>giganteus</a:t>
            </a:r>
            <a:r>
              <a:rPr lang="fr-FR" sz="1200" i="1" dirty="0">
                <a:solidFill>
                  <a:srgbClr val="008000"/>
                </a:solidFill>
              </a:rPr>
              <a:t> </a:t>
            </a:r>
          </a:p>
        </p:txBody>
      </p:sp>
      <p:pic>
        <p:nvPicPr>
          <p:cNvPr id="11" name="Image 2"/>
          <p:cNvPicPr>
            <a:picLocks noChangeAspect="1"/>
          </p:cNvPicPr>
          <p:nvPr/>
        </p:nvPicPr>
        <p:blipFill>
          <a:blip r:embed="rId4" cstate="print"/>
          <a:srcRect/>
          <a:stretch>
            <a:fillRect/>
          </a:stretch>
        </p:blipFill>
        <p:spPr bwMode="auto">
          <a:xfrm>
            <a:off x="2555776" y="4005064"/>
            <a:ext cx="1824037" cy="2435225"/>
          </a:xfrm>
          <a:prstGeom prst="rect">
            <a:avLst/>
          </a:prstGeom>
          <a:noFill/>
          <a:ln w="9525">
            <a:noFill/>
            <a:miter lim="800000"/>
            <a:headEnd/>
            <a:tailEnd/>
          </a:ln>
        </p:spPr>
      </p:pic>
      <p:pic>
        <p:nvPicPr>
          <p:cNvPr id="12" name="Image 3"/>
          <p:cNvPicPr>
            <a:picLocks noChangeAspect="1"/>
          </p:cNvPicPr>
          <p:nvPr/>
        </p:nvPicPr>
        <p:blipFill>
          <a:blip r:embed="rId5" cstate="print"/>
          <a:srcRect/>
          <a:stretch>
            <a:fillRect/>
          </a:stretch>
        </p:blipFill>
        <p:spPr bwMode="auto">
          <a:xfrm>
            <a:off x="7308304" y="188640"/>
            <a:ext cx="1504950" cy="1771650"/>
          </a:xfrm>
          <a:prstGeom prst="rect">
            <a:avLst/>
          </a:prstGeom>
          <a:noFill/>
          <a:ln w="9525">
            <a:noFill/>
            <a:miter lim="800000"/>
            <a:headEnd/>
            <a:tailEnd/>
          </a:ln>
        </p:spPr>
      </p:pic>
      <p:sp>
        <p:nvSpPr>
          <p:cNvPr id="13" name="Rectangle 4"/>
          <p:cNvSpPr>
            <a:spLocks noChangeArrowheads="1"/>
          </p:cNvSpPr>
          <p:nvPr/>
        </p:nvSpPr>
        <p:spPr bwMode="auto">
          <a:xfrm>
            <a:off x="6438900" y="1916832"/>
            <a:ext cx="2705100" cy="276999"/>
          </a:xfrm>
          <a:prstGeom prst="rect">
            <a:avLst/>
          </a:prstGeom>
          <a:noFill/>
          <a:ln w="9525">
            <a:noFill/>
            <a:miter lim="800000"/>
            <a:headEnd/>
            <a:tailEnd/>
          </a:ln>
        </p:spPr>
        <p:txBody>
          <a:bodyPr>
            <a:spAutoFit/>
          </a:bodyPr>
          <a:lstStyle/>
          <a:p>
            <a:pPr algn="ctr"/>
            <a:r>
              <a:rPr lang="fr-FR" sz="1200" i="1" dirty="0" err="1">
                <a:solidFill>
                  <a:srgbClr val="008000"/>
                </a:solidFill>
              </a:rPr>
              <a:t>Smilodon</a:t>
            </a:r>
            <a:r>
              <a:rPr lang="fr-FR" sz="1200" dirty="0">
                <a:solidFill>
                  <a:srgbClr val="008000"/>
                </a:solidFill>
              </a:rPr>
              <a:t> ou tigre à dents de sabre.</a:t>
            </a:r>
          </a:p>
        </p:txBody>
      </p:sp>
      <p:pic>
        <p:nvPicPr>
          <p:cNvPr id="14" name="Image 13" descr="Bufo_periglenes2.jpg"/>
          <p:cNvPicPr>
            <a:picLocks noChangeAspect="1"/>
          </p:cNvPicPr>
          <p:nvPr/>
        </p:nvPicPr>
        <p:blipFill>
          <a:blip r:embed="rId6" cstate="print"/>
          <a:stretch>
            <a:fillRect/>
          </a:stretch>
        </p:blipFill>
        <p:spPr>
          <a:xfrm>
            <a:off x="251520" y="3501008"/>
            <a:ext cx="2232248" cy="1491142"/>
          </a:xfrm>
          <a:prstGeom prst="rect">
            <a:avLst/>
          </a:prstGeom>
        </p:spPr>
      </p:pic>
      <p:sp>
        <p:nvSpPr>
          <p:cNvPr id="15" name="ZoneTexte 14"/>
          <p:cNvSpPr txBox="1"/>
          <p:nvPr/>
        </p:nvSpPr>
        <p:spPr>
          <a:xfrm>
            <a:off x="179512" y="4941168"/>
            <a:ext cx="2339752" cy="1754326"/>
          </a:xfrm>
          <a:prstGeom prst="rect">
            <a:avLst/>
          </a:prstGeom>
          <a:noFill/>
        </p:spPr>
        <p:txBody>
          <a:bodyPr wrap="square" rtlCol="0">
            <a:spAutoFit/>
          </a:bodyPr>
          <a:lstStyle/>
          <a:p>
            <a:r>
              <a:rPr lang="fr-FR" sz="1200" dirty="0" smtClean="0">
                <a:solidFill>
                  <a:srgbClr val="008000"/>
                </a:solidFill>
                <a:latin typeface="Calibri"/>
              </a:rPr>
              <a:t>↑ </a:t>
            </a:r>
            <a:r>
              <a:rPr lang="fr-FR" sz="1200" dirty="0" smtClean="0">
                <a:solidFill>
                  <a:srgbClr val="008000"/>
                </a:solidFill>
                <a:latin typeface="Calibri" pitchFamily="34" charset="0"/>
              </a:rPr>
              <a:t>Le </a:t>
            </a:r>
            <a:r>
              <a:rPr lang="fr-FR" sz="1200" dirty="0" smtClean="0">
                <a:solidFill>
                  <a:srgbClr val="008000"/>
                </a:solidFill>
                <a:latin typeface="Calibri" pitchFamily="34" charset="0"/>
                <a:hlinkClick r:id="rId7" tooltip="Bufo periglenes"/>
              </a:rPr>
              <a:t>crapaud doré</a:t>
            </a:r>
            <a:r>
              <a:rPr lang="fr-FR" sz="1200" dirty="0" smtClean="0">
                <a:solidFill>
                  <a:srgbClr val="008000"/>
                </a:solidFill>
                <a:latin typeface="Calibri" pitchFamily="34" charset="0"/>
              </a:rPr>
              <a:t> a été vu pour la dernière fois, au </a:t>
            </a:r>
            <a:r>
              <a:rPr lang="fr-FR" sz="1200" dirty="0" smtClean="0">
                <a:latin typeface="Calibri" pitchFamily="34" charset="0"/>
                <a:hlinkClick r:id="rId8" tooltip="Costa Rica"/>
              </a:rPr>
              <a:t>Costa Rica</a:t>
            </a:r>
            <a:r>
              <a:rPr lang="fr-FR" sz="1200" dirty="0" smtClean="0">
                <a:solidFill>
                  <a:srgbClr val="008000"/>
                </a:solidFill>
                <a:latin typeface="Calibri" pitchFamily="34" charset="0"/>
              </a:rPr>
              <a:t>, en 1989. </a:t>
            </a:r>
          </a:p>
          <a:p>
            <a:r>
              <a:rPr lang="fr-FR" sz="1200" i="1" dirty="0" smtClean="0">
                <a:solidFill>
                  <a:srgbClr val="FF0000"/>
                </a:solidFill>
                <a:latin typeface="Calibri" pitchFamily="34" charset="0"/>
              </a:rPr>
              <a:t>Note : Le </a:t>
            </a:r>
            <a:r>
              <a:rPr lang="fr-FR" sz="1200" i="1" dirty="0" smtClean="0">
                <a:solidFill>
                  <a:srgbClr val="FF0000"/>
                </a:solidFill>
                <a:latin typeface="Calibri" pitchFamily="34" charset="0"/>
                <a:hlinkClick r:id="rId9" tooltip="Déclin des populations d'amphibiens"/>
              </a:rPr>
              <a:t>déclin des populations d'amphibiens</a:t>
            </a:r>
            <a:r>
              <a:rPr lang="fr-FR" sz="1200" i="1" dirty="0" smtClean="0">
                <a:solidFill>
                  <a:srgbClr val="FF0000"/>
                </a:solidFill>
                <a:latin typeface="Calibri" pitchFamily="34" charset="0"/>
              </a:rPr>
              <a:t> perdure, actuellement, sur toute la planète.  </a:t>
            </a:r>
          </a:p>
          <a:p>
            <a:r>
              <a:rPr lang="fr-FR" sz="1200" dirty="0" smtClean="0">
                <a:solidFill>
                  <a:srgbClr val="008000"/>
                </a:solidFill>
                <a:latin typeface="Calibri" pitchFamily="34" charset="0"/>
              </a:rPr>
              <a:t>Source: </a:t>
            </a:r>
            <a:r>
              <a:rPr lang="fr-FR" sz="1200" dirty="0" smtClean="0">
                <a:latin typeface="Calibri" pitchFamily="34" charset="0"/>
                <a:hlinkClick r:id="rId10"/>
              </a:rPr>
              <a:t>http://fr.wikipedia.org/wiki/Extinction_des_esp%C3%A8ces</a:t>
            </a:r>
            <a:r>
              <a:rPr lang="fr-FR" sz="1200" dirty="0" smtClean="0">
                <a:latin typeface="Calibri" pitchFamily="34" charset="0"/>
              </a:rPr>
              <a:t> </a:t>
            </a:r>
            <a:endParaRPr lang="fr-FR" sz="1200" dirty="0">
              <a:solidFill>
                <a:srgbClr val="008000"/>
              </a:solidFill>
              <a:latin typeface="Calibri" pitchFamily="34" charset="0"/>
            </a:endParaRPr>
          </a:p>
        </p:txBody>
      </p:sp>
      <p:pic>
        <p:nvPicPr>
          <p:cNvPr id="16" name="Image 15" descr="Megatherium.jpg"/>
          <p:cNvPicPr>
            <a:picLocks noChangeAspect="1"/>
          </p:cNvPicPr>
          <p:nvPr/>
        </p:nvPicPr>
        <p:blipFill>
          <a:blip r:embed="rId11" cstate="print"/>
          <a:stretch>
            <a:fillRect/>
          </a:stretch>
        </p:blipFill>
        <p:spPr>
          <a:xfrm>
            <a:off x="2915816" y="1196752"/>
            <a:ext cx="1323975" cy="1771650"/>
          </a:xfrm>
          <a:prstGeom prst="rect">
            <a:avLst/>
          </a:prstGeom>
        </p:spPr>
      </p:pic>
      <p:sp>
        <p:nvSpPr>
          <p:cNvPr id="17" name="ZoneTexte 16"/>
          <p:cNvSpPr txBox="1"/>
          <p:nvPr/>
        </p:nvSpPr>
        <p:spPr>
          <a:xfrm>
            <a:off x="2555776" y="2996952"/>
            <a:ext cx="1944216" cy="830997"/>
          </a:xfrm>
          <a:prstGeom prst="rect">
            <a:avLst/>
          </a:prstGeom>
          <a:noFill/>
        </p:spPr>
        <p:txBody>
          <a:bodyPr wrap="square" rtlCol="0">
            <a:spAutoFit/>
          </a:bodyPr>
          <a:lstStyle/>
          <a:p>
            <a:pPr algn="ctr"/>
            <a:r>
              <a:rPr lang="fr-FR" sz="1200" i="1" dirty="0" err="1" smtClean="0">
                <a:solidFill>
                  <a:srgbClr val="008000"/>
                </a:solidFill>
              </a:rPr>
              <a:t>Megatherium</a:t>
            </a:r>
            <a:r>
              <a:rPr lang="fr-FR" sz="1200" dirty="0" smtClean="0">
                <a:solidFill>
                  <a:srgbClr val="008000"/>
                </a:solidFill>
              </a:rPr>
              <a:t> (paresseux géants, comprenant 4 espèces ayant disparues il y a 11000 ans)</a:t>
            </a:r>
          </a:p>
        </p:txBody>
      </p:sp>
      <p:pic>
        <p:nvPicPr>
          <p:cNvPr id="18" name="Image 17" descr="Deinotherium.jpg"/>
          <p:cNvPicPr>
            <a:picLocks noChangeAspect="1"/>
          </p:cNvPicPr>
          <p:nvPr/>
        </p:nvPicPr>
        <p:blipFill>
          <a:blip r:embed="rId12" cstate="print"/>
          <a:stretch>
            <a:fillRect/>
          </a:stretch>
        </p:blipFill>
        <p:spPr>
          <a:xfrm>
            <a:off x="4572000" y="4221088"/>
            <a:ext cx="1524000" cy="1485900"/>
          </a:xfrm>
          <a:prstGeom prst="rect">
            <a:avLst/>
          </a:prstGeom>
        </p:spPr>
      </p:pic>
      <p:pic>
        <p:nvPicPr>
          <p:cNvPr id="20" name="Image 19" descr="Dinotherium_crane2_s.jpg"/>
          <p:cNvPicPr>
            <a:picLocks noChangeAspect="1"/>
          </p:cNvPicPr>
          <p:nvPr/>
        </p:nvPicPr>
        <p:blipFill>
          <a:blip r:embed="rId13" cstate="print"/>
          <a:stretch>
            <a:fillRect/>
          </a:stretch>
        </p:blipFill>
        <p:spPr>
          <a:xfrm>
            <a:off x="6156176" y="4221088"/>
            <a:ext cx="1238250" cy="1371600"/>
          </a:xfrm>
          <a:prstGeom prst="rect">
            <a:avLst/>
          </a:prstGeom>
        </p:spPr>
      </p:pic>
      <p:sp>
        <p:nvSpPr>
          <p:cNvPr id="21" name="ZoneTexte 20"/>
          <p:cNvSpPr txBox="1"/>
          <p:nvPr/>
        </p:nvSpPr>
        <p:spPr>
          <a:xfrm>
            <a:off x="4572000" y="5661248"/>
            <a:ext cx="4464496" cy="934363"/>
          </a:xfrm>
          <a:prstGeom prst="rect">
            <a:avLst/>
          </a:prstGeom>
          <a:noFill/>
        </p:spPr>
        <p:txBody>
          <a:bodyPr wrap="square" lIns="36000" rIns="36000" rtlCol="0">
            <a:noAutofit/>
          </a:bodyPr>
          <a:lstStyle/>
          <a:p>
            <a:pPr algn="just"/>
            <a:r>
              <a:rPr lang="fr-FR" sz="1200" dirty="0" smtClean="0">
                <a:solidFill>
                  <a:srgbClr val="008000"/>
                </a:solidFill>
                <a:latin typeface="Calibri" pitchFamily="34" charset="0"/>
              </a:rPr>
              <a:t>Les </a:t>
            </a:r>
            <a:r>
              <a:rPr lang="fr-FR" sz="1200" i="1" dirty="0" err="1" smtClean="0">
                <a:solidFill>
                  <a:srgbClr val="008000"/>
                </a:solidFill>
                <a:latin typeface="Calibri" pitchFamily="34" charset="0"/>
              </a:rPr>
              <a:t>Deinothériums</a:t>
            </a:r>
            <a:r>
              <a:rPr lang="fr-FR" sz="1200" dirty="0" smtClean="0">
                <a:solidFill>
                  <a:srgbClr val="008000"/>
                </a:solidFill>
                <a:latin typeface="Calibri" pitchFamily="34" charset="0"/>
              </a:rPr>
              <a:t> (ou dinothérium) _ un </a:t>
            </a:r>
            <a:r>
              <a:rPr lang="fr-FR" sz="1200" dirty="0" smtClean="0">
                <a:solidFill>
                  <a:srgbClr val="008000"/>
                </a:solidFill>
                <a:latin typeface="Calibri" pitchFamily="34" charset="0"/>
                <a:hlinkClick r:id="rId14" tooltip="Genre (biologie)"/>
              </a:rPr>
              <a:t>genre</a:t>
            </a:r>
            <a:r>
              <a:rPr lang="fr-FR" sz="1200" dirty="0" smtClean="0">
                <a:solidFill>
                  <a:srgbClr val="008000"/>
                </a:solidFill>
                <a:latin typeface="Calibri" pitchFamily="34" charset="0"/>
              </a:rPr>
              <a:t> </a:t>
            </a:r>
            <a:r>
              <a:rPr lang="fr-FR" sz="1200" dirty="0" smtClean="0">
                <a:latin typeface="Calibri" pitchFamily="34" charset="0"/>
              </a:rPr>
              <a:t> </a:t>
            </a:r>
            <a:r>
              <a:rPr lang="fr-FR" sz="1200" dirty="0" smtClean="0">
                <a:solidFill>
                  <a:srgbClr val="008000"/>
                </a:solidFill>
                <a:latin typeface="Calibri" pitchFamily="34" charset="0"/>
              </a:rPr>
              <a:t>parent préhistorique des </a:t>
            </a:r>
            <a:r>
              <a:rPr lang="fr-FR" sz="1200" dirty="0" smtClean="0">
                <a:solidFill>
                  <a:srgbClr val="008000"/>
                </a:solidFill>
                <a:latin typeface="Calibri" pitchFamily="34" charset="0"/>
                <a:hlinkClick r:id="rId15" tooltip="Éléphant"/>
              </a:rPr>
              <a:t>éléphants</a:t>
            </a:r>
            <a:r>
              <a:rPr lang="fr-FR" sz="1200" dirty="0" smtClean="0">
                <a:solidFill>
                  <a:srgbClr val="008000"/>
                </a:solidFill>
                <a:latin typeface="Calibri" pitchFamily="34" charset="0"/>
              </a:rPr>
              <a:t> actuels _ qui comptaient 3 </a:t>
            </a:r>
            <a:r>
              <a:rPr lang="fr-FR" sz="1200" dirty="0" smtClean="0">
                <a:solidFill>
                  <a:srgbClr val="008000"/>
                </a:solidFill>
                <a:latin typeface="Calibri" pitchFamily="34" charset="0"/>
                <a:hlinkClick r:id="rId16" tooltip="Espèce"/>
              </a:rPr>
              <a:t>espèces</a:t>
            </a:r>
            <a:r>
              <a:rPr lang="fr-FR" sz="1200" dirty="0" smtClean="0">
                <a:solidFill>
                  <a:srgbClr val="008000"/>
                </a:solidFill>
                <a:latin typeface="Calibri" pitchFamily="34" charset="0"/>
              </a:rPr>
              <a:t> ayant vécu en </a:t>
            </a:r>
            <a:r>
              <a:rPr lang="fr-FR" sz="1200" dirty="0" smtClean="0">
                <a:solidFill>
                  <a:srgbClr val="008000"/>
                </a:solidFill>
                <a:latin typeface="Calibri" pitchFamily="34" charset="0"/>
                <a:hlinkClick r:id="rId17" tooltip="Afrique"/>
              </a:rPr>
              <a:t>Afrique</a:t>
            </a:r>
            <a:r>
              <a:rPr lang="fr-FR" sz="1200" dirty="0" smtClean="0">
                <a:solidFill>
                  <a:srgbClr val="008000"/>
                </a:solidFill>
                <a:latin typeface="Calibri" pitchFamily="34" charset="0"/>
              </a:rPr>
              <a:t> et en </a:t>
            </a:r>
            <a:r>
              <a:rPr lang="fr-FR" sz="1200" u="sng" dirty="0" smtClean="0">
                <a:solidFill>
                  <a:srgbClr val="008000"/>
                </a:solidFill>
                <a:latin typeface="Calibri" pitchFamily="34" charset="0"/>
                <a:hlinkClick r:id="rId18" tooltip="Eurasie"/>
              </a:rPr>
              <a:t>Eurasie</a:t>
            </a:r>
            <a:r>
              <a:rPr lang="fr-FR" sz="1200" dirty="0" smtClean="0">
                <a:solidFill>
                  <a:srgbClr val="008000"/>
                </a:solidFill>
                <a:latin typeface="Calibri" pitchFamily="34" charset="0"/>
              </a:rPr>
              <a:t>, qui s'éteignit dans le </a:t>
            </a:r>
            <a:r>
              <a:rPr lang="fr-FR" sz="1200" dirty="0" smtClean="0">
                <a:solidFill>
                  <a:srgbClr val="008000"/>
                </a:solidFill>
                <a:latin typeface="Calibri" pitchFamily="34" charset="0"/>
                <a:hlinkClick r:id="rId19" tooltip="Pléistocène"/>
              </a:rPr>
              <a:t>Pléistocène inférieur</a:t>
            </a:r>
            <a:r>
              <a:rPr lang="fr-FR" sz="1200" dirty="0" smtClean="0">
                <a:solidFill>
                  <a:srgbClr val="008000"/>
                </a:solidFill>
                <a:latin typeface="Calibri" pitchFamily="34" charset="0"/>
              </a:rPr>
              <a:t>.  Des fossiles de </a:t>
            </a:r>
            <a:r>
              <a:rPr lang="fr-FR" sz="1200" i="1" dirty="0" err="1" smtClean="0">
                <a:solidFill>
                  <a:srgbClr val="008000"/>
                </a:solidFill>
                <a:latin typeface="Calibri" pitchFamily="34" charset="0"/>
              </a:rPr>
              <a:t>Deinotherium</a:t>
            </a:r>
            <a:r>
              <a:rPr lang="fr-FR" sz="1200" dirty="0" smtClean="0">
                <a:solidFill>
                  <a:srgbClr val="008000"/>
                </a:solidFill>
                <a:latin typeface="Calibri" pitchFamily="34" charset="0"/>
              </a:rPr>
              <a:t> ont été découverts à plusieurs emplacements africains où des restes des parents </a:t>
            </a:r>
            <a:r>
              <a:rPr lang="fr-FR" sz="1200" dirty="0" smtClean="0">
                <a:solidFill>
                  <a:srgbClr val="008000"/>
                </a:solidFill>
                <a:latin typeface="Calibri" pitchFamily="34" charset="0"/>
                <a:hlinkClick r:id="rId20" tooltip="Hominidés"/>
              </a:rPr>
              <a:t>hominidés</a:t>
            </a:r>
            <a:r>
              <a:rPr lang="fr-FR" sz="1200" dirty="0" smtClean="0">
                <a:solidFill>
                  <a:srgbClr val="008000"/>
                </a:solidFill>
                <a:latin typeface="Calibri" pitchFamily="34" charset="0"/>
              </a:rPr>
              <a:t> ont aussi été trouvés. Source : </a:t>
            </a:r>
            <a:r>
              <a:rPr lang="fr-FR" sz="1200" dirty="0" smtClean="0">
                <a:latin typeface="Calibri" pitchFamily="34" charset="0"/>
                <a:hlinkClick r:id="rId21"/>
              </a:rPr>
              <a:t>http://fr.wikipedia.org/wiki/Deinotherium</a:t>
            </a:r>
            <a:endParaRPr lang="fr-FR" sz="1200" dirty="0">
              <a:solidFill>
                <a:srgbClr val="008000"/>
              </a:solidFill>
              <a:latin typeface="Calibri" pitchFamily="34" charset="0"/>
            </a:endParaRPr>
          </a:p>
        </p:txBody>
      </p:sp>
      <p:sp>
        <p:nvSpPr>
          <p:cNvPr id="22" name="ZoneTexte 21"/>
          <p:cNvSpPr txBox="1"/>
          <p:nvPr/>
        </p:nvSpPr>
        <p:spPr>
          <a:xfrm>
            <a:off x="4572000" y="1196752"/>
            <a:ext cx="1440160" cy="2800767"/>
          </a:xfrm>
          <a:prstGeom prst="rect">
            <a:avLst/>
          </a:prstGeom>
          <a:noFill/>
        </p:spPr>
        <p:txBody>
          <a:bodyPr wrap="square" rtlCol="0">
            <a:spAutoFit/>
          </a:bodyPr>
          <a:lstStyle/>
          <a:p>
            <a:pPr algn="just"/>
            <a:r>
              <a:rPr lang="fr-FR" sz="1600" i="1" dirty="0" smtClean="0">
                <a:solidFill>
                  <a:srgbClr val="008000"/>
                </a:solidFill>
                <a:latin typeface="Calibri" pitchFamily="34" charset="0"/>
              </a:rPr>
              <a:t>Espèces disparues à cause de changements climatiques rapides, en fin de la dernière glaciation, ou bien extinction « aidée » par l’homme ?</a:t>
            </a:r>
            <a:endParaRPr lang="fr-FR" sz="1600" i="1" dirty="0">
              <a:solidFill>
                <a:srgbClr val="008000"/>
              </a:solidFill>
              <a:latin typeface="Calibri" pitchFamily="34" charset="0"/>
            </a:endParaRPr>
          </a:p>
        </p:txBody>
      </p:sp>
      <p:pic>
        <p:nvPicPr>
          <p:cNvPr id="23" name="Picture 3"/>
          <p:cNvPicPr>
            <a:picLocks noChangeAspect="1" noChangeArrowheads="1"/>
          </p:cNvPicPr>
          <p:nvPr/>
        </p:nvPicPr>
        <p:blipFill>
          <a:blip r:embed="rId22" cstate="print"/>
          <a:srcRect/>
          <a:stretch>
            <a:fillRect/>
          </a:stretch>
        </p:blipFill>
        <p:spPr bwMode="auto">
          <a:xfrm>
            <a:off x="7020272" y="332656"/>
            <a:ext cx="276225" cy="257175"/>
          </a:xfrm>
          <a:prstGeom prst="rect">
            <a:avLst/>
          </a:prstGeom>
          <a:noFill/>
          <a:ln w="9525">
            <a:noFill/>
            <a:miter lim="800000"/>
            <a:headEnd/>
            <a:tailEnd/>
          </a:ln>
        </p:spPr>
      </p:pic>
      <p:pic>
        <p:nvPicPr>
          <p:cNvPr id="24" name="Picture 3"/>
          <p:cNvPicPr>
            <a:picLocks noChangeAspect="1" noChangeArrowheads="1"/>
          </p:cNvPicPr>
          <p:nvPr/>
        </p:nvPicPr>
        <p:blipFill>
          <a:blip r:embed="rId22" cstate="print"/>
          <a:srcRect/>
          <a:stretch>
            <a:fillRect/>
          </a:stretch>
        </p:blipFill>
        <p:spPr bwMode="auto">
          <a:xfrm>
            <a:off x="4139952" y="3573016"/>
            <a:ext cx="276225" cy="257175"/>
          </a:xfrm>
          <a:prstGeom prst="rect">
            <a:avLst/>
          </a:prstGeom>
          <a:noFill/>
          <a:ln w="9525">
            <a:noFill/>
            <a:miter lim="800000"/>
            <a:headEnd/>
            <a:tailEnd/>
          </a:ln>
        </p:spPr>
      </p:pic>
      <p:pic>
        <p:nvPicPr>
          <p:cNvPr id="25" name="Picture 3"/>
          <p:cNvPicPr>
            <a:picLocks noChangeAspect="1" noChangeArrowheads="1"/>
          </p:cNvPicPr>
          <p:nvPr/>
        </p:nvPicPr>
        <p:blipFill>
          <a:blip r:embed="rId22" cstate="print"/>
          <a:srcRect/>
          <a:stretch>
            <a:fillRect/>
          </a:stretch>
        </p:blipFill>
        <p:spPr bwMode="auto">
          <a:xfrm>
            <a:off x="7308304" y="5373216"/>
            <a:ext cx="276225" cy="257175"/>
          </a:xfrm>
          <a:prstGeom prst="rect">
            <a:avLst/>
          </a:prstGeom>
          <a:noFill/>
          <a:ln w="9525">
            <a:noFill/>
            <a:miter lim="800000"/>
            <a:headEnd/>
            <a:tailEnd/>
          </a:ln>
        </p:spPr>
      </p:pic>
      <p:pic>
        <p:nvPicPr>
          <p:cNvPr id="26" name="Picture 3"/>
          <p:cNvPicPr>
            <a:picLocks noChangeAspect="1" noChangeArrowheads="1"/>
          </p:cNvPicPr>
          <p:nvPr/>
        </p:nvPicPr>
        <p:blipFill>
          <a:blip r:embed="rId22" cstate="print"/>
          <a:srcRect/>
          <a:stretch>
            <a:fillRect/>
          </a:stretch>
        </p:blipFill>
        <p:spPr bwMode="auto">
          <a:xfrm>
            <a:off x="8676456" y="4221088"/>
            <a:ext cx="276225" cy="257175"/>
          </a:xfrm>
          <a:prstGeom prst="rect">
            <a:avLst/>
          </a:prstGeom>
          <a:noFill/>
          <a:ln w="9525">
            <a:noFill/>
            <a:miter lim="800000"/>
            <a:headEnd/>
            <a:tailEnd/>
          </a:ln>
        </p:spPr>
      </p:pic>
      <p:pic>
        <p:nvPicPr>
          <p:cNvPr id="27" name="Picture 3"/>
          <p:cNvPicPr>
            <a:picLocks noChangeAspect="1" noChangeArrowheads="1"/>
          </p:cNvPicPr>
          <p:nvPr/>
        </p:nvPicPr>
        <p:blipFill>
          <a:blip r:embed="rId22" cstate="print"/>
          <a:srcRect/>
          <a:stretch>
            <a:fillRect/>
          </a:stretch>
        </p:blipFill>
        <p:spPr bwMode="auto">
          <a:xfrm>
            <a:off x="2267744" y="6453336"/>
            <a:ext cx="276225" cy="257175"/>
          </a:xfrm>
          <a:prstGeom prst="rect">
            <a:avLst/>
          </a:prstGeom>
          <a:noFill/>
          <a:ln w="9525">
            <a:noFill/>
            <a:miter lim="800000"/>
            <a:headEnd/>
            <a:tailEnd/>
          </a:ln>
        </p:spPr>
      </p:pic>
      <p:pic>
        <p:nvPicPr>
          <p:cNvPr id="28" name="Picture 3"/>
          <p:cNvPicPr>
            <a:picLocks noChangeAspect="1" noChangeArrowheads="1"/>
          </p:cNvPicPr>
          <p:nvPr/>
        </p:nvPicPr>
        <p:blipFill>
          <a:blip r:embed="rId22" cstate="print"/>
          <a:srcRect/>
          <a:stretch>
            <a:fillRect/>
          </a:stretch>
        </p:blipFill>
        <p:spPr bwMode="auto">
          <a:xfrm>
            <a:off x="2195736" y="5373216"/>
            <a:ext cx="276225" cy="257175"/>
          </a:xfrm>
          <a:prstGeom prst="rect">
            <a:avLst/>
          </a:prstGeom>
          <a:noFill/>
          <a:ln w="9525">
            <a:noFill/>
            <a:miter lim="800000"/>
            <a:headEnd/>
            <a:tailEnd/>
          </a:ln>
        </p:spPr>
      </p:pic>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323528" y="764704"/>
            <a:ext cx="6696744" cy="360040"/>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fr-FR" b="1" i="0" u="none" strike="noStrike" kern="1200" cap="none" spc="0" normalizeH="0" baseline="0" noProof="0" dirty="0" smtClean="0">
                <a:ln>
                  <a:noFill/>
                </a:ln>
                <a:solidFill>
                  <a:srgbClr val="008000"/>
                </a:solidFill>
                <a:effectLst/>
                <a:uLnTx/>
                <a:uFillTx/>
                <a:latin typeface="+mj-lt"/>
                <a:ea typeface="+mj-ea"/>
                <a:cs typeface="+mj-cs"/>
              </a:rPr>
              <a:t>12bis. Annexe : Animaux peut-être disparus à cause de l’homme (?)</a:t>
            </a:r>
            <a:endParaRPr kumimoji="0" lang="en-US" b="1" i="0" u="none" strike="noStrike" kern="1200" cap="none" spc="0" normalizeH="0" baseline="0" noProof="0" dirty="0" smtClean="0">
              <a:ln>
                <a:noFill/>
              </a:ln>
              <a:solidFill>
                <a:srgbClr val="008000"/>
              </a:solidFill>
              <a:effectLst/>
              <a:uLnTx/>
              <a:uFillTx/>
              <a:latin typeface="+mj-lt"/>
              <a:ea typeface="+mj-ea"/>
              <a:cs typeface="+mj-cs"/>
            </a:endParaRPr>
          </a:p>
        </p:txBody>
      </p:sp>
      <p:sp>
        <p:nvSpPr>
          <p:cNvPr id="4"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117</a:t>
            </a:fld>
            <a:endParaRPr lang="fr-FR" sz="1200" dirty="0">
              <a:solidFill>
                <a:schemeClr val="tx1">
                  <a:tint val="75000"/>
                </a:schemeClr>
              </a:solidFill>
              <a:latin typeface="+mn-lt"/>
              <a:cs typeface="+mn-cs"/>
            </a:endParaRPr>
          </a:p>
        </p:txBody>
      </p:sp>
      <p:sp>
        <p:nvSpPr>
          <p:cNvPr id="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6" name="ZoneTexte 5"/>
          <p:cNvSpPr txBox="1"/>
          <p:nvPr/>
        </p:nvSpPr>
        <p:spPr>
          <a:xfrm>
            <a:off x="179512" y="5589241"/>
            <a:ext cx="5184576" cy="1200329"/>
          </a:xfrm>
          <a:prstGeom prst="rect">
            <a:avLst/>
          </a:prstGeom>
          <a:noFill/>
        </p:spPr>
        <p:txBody>
          <a:bodyPr wrap="square" rtlCol="0">
            <a:spAutoFit/>
          </a:bodyPr>
          <a:lstStyle/>
          <a:p>
            <a:r>
              <a:rPr lang="fr-FR" sz="1200" dirty="0" smtClean="0">
                <a:solidFill>
                  <a:srgbClr val="008000"/>
                </a:solidFill>
                <a:latin typeface="Calibri" pitchFamily="34" charset="0"/>
              </a:rPr>
              <a:t>↑ Pourcentage de la mégafaune [mammifères géants] survivante ,sur divers continents ,au cours du quaternaire, avant et après l’arrivée de l’homme. </a:t>
            </a:r>
          </a:p>
          <a:p>
            <a:r>
              <a:rPr lang="fr-FR" sz="1200" dirty="0" smtClean="0">
                <a:solidFill>
                  <a:srgbClr val="008000"/>
                </a:solidFill>
                <a:latin typeface="Calibri" pitchFamily="34" charset="0"/>
              </a:rPr>
              <a:t>(Source:  L’image nommé </a:t>
            </a:r>
            <a:r>
              <a:rPr lang="en-US" sz="1200" dirty="0" smtClean="0">
                <a:solidFill>
                  <a:srgbClr val="008000"/>
                </a:solidFill>
                <a:latin typeface="Calibri" pitchFamily="34" charset="0"/>
              </a:rPr>
              <a:t>"</a:t>
            </a:r>
            <a:r>
              <a:rPr lang="en-US" sz="1200" b="1" i="1" dirty="0" smtClean="0">
                <a:solidFill>
                  <a:srgbClr val="008000"/>
                </a:solidFill>
                <a:latin typeface="Calibri" pitchFamily="34" charset="0"/>
              </a:rPr>
              <a:t>march of man</a:t>
            </a:r>
            <a:r>
              <a:rPr lang="en-US" sz="1200" dirty="0" smtClean="0">
                <a:solidFill>
                  <a:srgbClr val="008000"/>
                </a:solidFill>
                <a:latin typeface="Calibri" pitchFamily="34" charset="0"/>
              </a:rPr>
              <a:t>" </a:t>
            </a:r>
            <a:r>
              <a:rPr lang="en-US" sz="1200" dirty="0" err="1" smtClean="0">
                <a:solidFill>
                  <a:srgbClr val="008000"/>
                </a:solidFill>
                <a:latin typeface="Calibri" pitchFamily="34" charset="0"/>
              </a:rPr>
              <a:t>dessinée</a:t>
            </a:r>
            <a:r>
              <a:rPr lang="en-US" sz="1200" dirty="0" smtClean="0">
                <a:solidFill>
                  <a:srgbClr val="008000"/>
                </a:solidFill>
                <a:latin typeface="Calibri" pitchFamily="34" charset="0"/>
              </a:rPr>
              <a:t> par Paul S. Martin, 1989).</a:t>
            </a:r>
            <a:r>
              <a:rPr lang="fr-FR" sz="1200" dirty="0" smtClean="0">
                <a:solidFill>
                  <a:srgbClr val="008000"/>
                </a:solidFill>
                <a:latin typeface="Calibri" pitchFamily="34" charset="0"/>
              </a:rPr>
              <a:t> </a:t>
            </a:r>
            <a:r>
              <a:rPr lang="fr-FR" sz="1200" dirty="0" smtClean="0">
                <a:solidFill>
                  <a:srgbClr val="008000"/>
                </a:solidFill>
                <a:latin typeface="Calibri" pitchFamily="34" charset="0"/>
                <a:hlinkClick r:id="rId2"/>
              </a:rPr>
              <a:t>http://fr.wikipedia.org/wiki/Extinction_de_l'Holoc%C3%A8ne</a:t>
            </a:r>
            <a:r>
              <a:rPr lang="fr-FR" sz="1200" dirty="0" smtClean="0">
                <a:solidFill>
                  <a:srgbClr val="008000"/>
                </a:solidFill>
                <a:latin typeface="Calibri" pitchFamily="34" charset="0"/>
              </a:rPr>
              <a:t> , </a:t>
            </a:r>
            <a:r>
              <a:rPr lang="fr-FR" sz="1200" dirty="0" smtClean="0">
                <a:solidFill>
                  <a:srgbClr val="008000"/>
                </a:solidFill>
                <a:latin typeface="Calibri" pitchFamily="34" charset="0"/>
                <a:hlinkClick r:id="rId3"/>
              </a:rPr>
              <a:t>http://www.lasalle.edu/~mcinneshin/week02FALL.htm</a:t>
            </a:r>
            <a:r>
              <a:rPr lang="fr-FR" sz="1200" dirty="0" smtClean="0">
                <a:solidFill>
                  <a:srgbClr val="008000"/>
                </a:solidFill>
                <a:latin typeface="Calibri" pitchFamily="34" charset="0"/>
              </a:rPr>
              <a:t> &amp; </a:t>
            </a:r>
          </a:p>
          <a:p>
            <a:r>
              <a:rPr lang="fr-FR" sz="1200" dirty="0" smtClean="0">
                <a:latin typeface="Calibri" pitchFamily="34" charset="0"/>
                <a:hlinkClick r:id="rId4"/>
              </a:rPr>
              <a:t>http://en.wikipedia.org/wiki/Paul_S._Martin</a:t>
            </a:r>
            <a:r>
              <a:rPr lang="fr-FR" sz="1200" dirty="0" smtClean="0">
                <a:latin typeface="Calibri" pitchFamily="34" charset="0"/>
              </a:rPr>
              <a:t> </a:t>
            </a:r>
            <a:endParaRPr lang="fr-FR" sz="1200" dirty="0">
              <a:solidFill>
                <a:srgbClr val="008000"/>
              </a:solidFill>
              <a:latin typeface="Calibri" pitchFamily="34" charset="0"/>
            </a:endParaRPr>
          </a:p>
        </p:txBody>
      </p:sp>
      <p:pic>
        <p:nvPicPr>
          <p:cNvPr id="7" name="Image 6" descr="Megafaune.jpg"/>
          <p:cNvPicPr>
            <a:picLocks noChangeAspect="1"/>
          </p:cNvPicPr>
          <p:nvPr/>
        </p:nvPicPr>
        <p:blipFill>
          <a:blip r:embed="rId5" cstate="print"/>
          <a:stretch>
            <a:fillRect/>
          </a:stretch>
        </p:blipFill>
        <p:spPr>
          <a:xfrm>
            <a:off x="0" y="1268760"/>
            <a:ext cx="4061412" cy="4255787"/>
          </a:xfrm>
          <a:prstGeom prst="rect">
            <a:avLst/>
          </a:prstGeom>
        </p:spPr>
      </p:pic>
      <p:pic>
        <p:nvPicPr>
          <p:cNvPr id="8" name="Image 7" descr="tasmanian_megafauna_and_human_charcoal_samples.jpg"/>
          <p:cNvPicPr>
            <a:picLocks noChangeAspect="1"/>
          </p:cNvPicPr>
          <p:nvPr/>
        </p:nvPicPr>
        <p:blipFill>
          <a:blip r:embed="rId6" cstate="print"/>
          <a:stretch>
            <a:fillRect/>
          </a:stretch>
        </p:blipFill>
        <p:spPr>
          <a:xfrm>
            <a:off x="3923928" y="1196752"/>
            <a:ext cx="5106950" cy="1440160"/>
          </a:xfrm>
          <a:prstGeom prst="rect">
            <a:avLst/>
          </a:prstGeom>
        </p:spPr>
      </p:pic>
      <p:sp>
        <p:nvSpPr>
          <p:cNvPr id="9" name="ZoneTexte 8"/>
          <p:cNvSpPr txBox="1"/>
          <p:nvPr/>
        </p:nvSpPr>
        <p:spPr>
          <a:xfrm>
            <a:off x="4139952" y="2636912"/>
            <a:ext cx="4824536" cy="1200329"/>
          </a:xfrm>
          <a:prstGeom prst="rect">
            <a:avLst/>
          </a:prstGeom>
          <a:noFill/>
        </p:spPr>
        <p:txBody>
          <a:bodyPr wrap="square" rtlCol="0">
            <a:spAutoFit/>
          </a:bodyPr>
          <a:lstStyle/>
          <a:p>
            <a:pPr algn="ctr"/>
            <a:r>
              <a:rPr lang="fr-FR" sz="1200" i="1" dirty="0" smtClean="0">
                <a:solidFill>
                  <a:srgbClr val="008000"/>
                </a:solidFill>
                <a:latin typeface="Calibri" pitchFamily="34" charset="0"/>
              </a:rPr>
              <a:t>Affaires classées préhistoriques  </a:t>
            </a:r>
            <a:r>
              <a:rPr lang="fr-FR" sz="1200" dirty="0" smtClean="0">
                <a:solidFill>
                  <a:srgbClr val="008000"/>
                </a:solidFill>
                <a:latin typeface="Calibri" pitchFamily="34" charset="0"/>
              </a:rPr>
              <a:t>: liens entre l’arrivée des humains et l'extinction de la mégafaune de Tasmanie – Lien entre l’âge le plus récent de la mégafaune (ca. 41 ka), actuellement éteinte, avec la plus ancienne trace archéologique en Tasmanie (charbons de bois). </a:t>
            </a:r>
          </a:p>
          <a:p>
            <a:pPr algn="ctr"/>
            <a:r>
              <a:rPr lang="fr-FR" sz="1200" dirty="0" smtClean="0">
                <a:solidFill>
                  <a:srgbClr val="008000"/>
                </a:solidFill>
                <a:latin typeface="Calibri" pitchFamily="34" charset="0"/>
              </a:rPr>
              <a:t>Crédit: ScienceDirect.com</a:t>
            </a:r>
          </a:p>
          <a:p>
            <a:pPr algn="ctr"/>
            <a:r>
              <a:rPr lang="fr-FR" sz="1200" dirty="0" smtClean="0">
                <a:solidFill>
                  <a:srgbClr val="008000"/>
                </a:solidFill>
                <a:latin typeface="Calibri" pitchFamily="34" charset="0"/>
                <a:hlinkClick r:id="rId7"/>
              </a:rPr>
              <a:t>http://phys.org/news/2012-05-prehistoric-cold-case-links-humans.html</a:t>
            </a:r>
            <a:r>
              <a:rPr lang="fr-FR" sz="1200" dirty="0" smtClean="0">
                <a:solidFill>
                  <a:srgbClr val="008000"/>
                </a:solidFill>
                <a:latin typeface="Calibri" pitchFamily="34" charset="0"/>
              </a:rPr>
              <a:t> </a:t>
            </a:r>
            <a:endParaRPr lang="fr-FR" sz="1200" dirty="0">
              <a:solidFill>
                <a:srgbClr val="008000"/>
              </a:solidFill>
              <a:latin typeface="Calibri" pitchFamily="34" charset="0"/>
            </a:endParaRPr>
          </a:p>
        </p:txBody>
      </p:sp>
      <p:pic>
        <p:nvPicPr>
          <p:cNvPr id="10" name="Image 9" descr="marsupial lion.jpg"/>
          <p:cNvPicPr>
            <a:picLocks noChangeAspect="1"/>
          </p:cNvPicPr>
          <p:nvPr/>
        </p:nvPicPr>
        <p:blipFill>
          <a:blip r:embed="rId8" cstate="print"/>
          <a:stretch>
            <a:fillRect/>
          </a:stretch>
        </p:blipFill>
        <p:spPr>
          <a:xfrm>
            <a:off x="5724128" y="4077072"/>
            <a:ext cx="2540000" cy="1676400"/>
          </a:xfrm>
          <a:prstGeom prst="rect">
            <a:avLst/>
          </a:prstGeom>
        </p:spPr>
      </p:pic>
      <p:sp>
        <p:nvSpPr>
          <p:cNvPr id="11" name="ZoneTexte 10"/>
          <p:cNvSpPr txBox="1"/>
          <p:nvPr/>
        </p:nvSpPr>
        <p:spPr>
          <a:xfrm>
            <a:off x="5436096" y="5805264"/>
            <a:ext cx="3312368" cy="646331"/>
          </a:xfrm>
          <a:prstGeom prst="rect">
            <a:avLst/>
          </a:prstGeom>
          <a:noFill/>
        </p:spPr>
        <p:txBody>
          <a:bodyPr wrap="square" rtlCol="0">
            <a:spAutoFit/>
          </a:bodyPr>
          <a:lstStyle/>
          <a:p>
            <a:pPr algn="ctr"/>
            <a:r>
              <a:rPr lang="fr-FR" sz="1200" dirty="0" smtClean="0">
                <a:solidFill>
                  <a:srgbClr val="008000"/>
                </a:solidFill>
              </a:rPr>
              <a:t>Lion marsupial (éteint).</a:t>
            </a:r>
          </a:p>
          <a:p>
            <a:pPr algn="ctr"/>
            <a:r>
              <a:rPr lang="fr-FR" sz="1200" dirty="0" smtClean="0">
                <a:solidFill>
                  <a:srgbClr val="008000"/>
                </a:solidFill>
              </a:rPr>
              <a:t>Source : </a:t>
            </a:r>
            <a:r>
              <a:rPr lang="fr-FR" sz="1200" dirty="0" smtClean="0">
                <a:hlinkClick r:id="rId9"/>
              </a:rPr>
              <a:t>http://www.voyage-australie-nz.com/aud_sa_naracoorte.html</a:t>
            </a:r>
            <a:endParaRPr lang="fr-FR" sz="1200" dirty="0">
              <a:solidFill>
                <a:srgbClr val="008000"/>
              </a:solidFill>
            </a:endParaRPr>
          </a:p>
        </p:txBody>
      </p:sp>
    </p:spTree>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A7BD3C86-3EA6-47D9-8192-689BC954F247}" type="slidenum">
              <a:rPr lang="fr-FR" smtClean="0"/>
              <a:pPr>
                <a:defRPr/>
              </a:pPr>
              <a:t>118</a:t>
            </a:fld>
            <a:endParaRPr lang="fr-FR" dirty="0"/>
          </a:p>
        </p:txBody>
      </p:sp>
      <p:sp>
        <p:nvSpPr>
          <p:cNvPr id="3" name="Rectangle 2"/>
          <p:cNvSpPr txBox="1">
            <a:spLocks noChangeArrowheads="1"/>
          </p:cNvSpPr>
          <p:nvPr/>
        </p:nvSpPr>
        <p:spPr>
          <a:xfrm>
            <a:off x="179512" y="764704"/>
            <a:ext cx="8784976" cy="5400600"/>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fr-FR" b="1" i="0" u="none" strike="noStrike" kern="1200" cap="none" spc="0" normalizeH="0" baseline="0" noProof="0" dirty="0" smtClean="0">
                <a:ln>
                  <a:noFill/>
                </a:ln>
                <a:solidFill>
                  <a:srgbClr val="008000"/>
                </a:solidFill>
                <a:effectLst/>
                <a:uLnTx/>
                <a:uFillTx/>
                <a:latin typeface="+mj-lt"/>
                <a:ea typeface="+mj-ea"/>
                <a:cs typeface="+mj-cs"/>
              </a:rPr>
              <a:t>11quater. Annexe : </a:t>
            </a:r>
            <a:r>
              <a:rPr lang="fr-FR" b="1" dirty="0" smtClean="0">
                <a:solidFill>
                  <a:srgbClr val="008000"/>
                </a:solidFill>
                <a:latin typeface="+mj-lt"/>
                <a:ea typeface="+mj-ea"/>
                <a:cs typeface="+mj-cs"/>
              </a:rPr>
              <a:t>Discussion sur le rôle de l’</a:t>
            </a:r>
            <a:r>
              <a:rPr kumimoji="0" lang="fr-FR" b="1" i="0" u="none" strike="noStrike" kern="1200" cap="none" spc="0" normalizeH="0" baseline="0" noProof="0" dirty="0" smtClean="0">
                <a:ln>
                  <a:noFill/>
                </a:ln>
                <a:solidFill>
                  <a:srgbClr val="008000"/>
                </a:solidFill>
                <a:effectLst/>
                <a:uLnTx/>
                <a:uFillTx/>
                <a:latin typeface="+mj-lt"/>
                <a:ea typeface="+mj-ea"/>
                <a:cs typeface="+mj-cs"/>
              </a:rPr>
              <a:t>homme</a:t>
            </a:r>
            <a:r>
              <a:rPr kumimoji="0" lang="fr-FR" b="1" i="0" u="none" strike="noStrike" kern="1200" cap="none" spc="0" normalizeH="0" noProof="0" dirty="0" smtClean="0">
                <a:ln>
                  <a:noFill/>
                </a:ln>
                <a:solidFill>
                  <a:srgbClr val="008000"/>
                </a:solidFill>
                <a:effectLst/>
                <a:uLnTx/>
                <a:uFillTx/>
                <a:latin typeface="+mj-lt"/>
                <a:ea typeface="+mj-ea"/>
                <a:cs typeface="+mj-cs"/>
              </a:rPr>
              <a:t> dans la disparition des espèces</a:t>
            </a:r>
            <a:endParaRPr kumimoji="0" lang="fr-FR" u="none" strike="noStrike" kern="1200" cap="none" spc="0" normalizeH="0" noProof="0" dirty="0" smtClean="0">
              <a:ln>
                <a:noFill/>
              </a:ln>
              <a:solidFill>
                <a:srgbClr val="008000"/>
              </a:solidFill>
              <a:effectLst/>
              <a:uLnTx/>
              <a:uFillTx/>
              <a:latin typeface="+mj-lt"/>
              <a:ea typeface="+mj-ea"/>
              <a:cs typeface="+mj-cs"/>
            </a:endParaRPr>
          </a:p>
          <a:p>
            <a:pPr marL="0" marR="0" lvl="0" indent="0" algn="just" defTabSz="914400" rtl="0" eaLnBrk="0" fontAlgn="base" latinLnBrk="0" hangingPunct="0">
              <a:lnSpc>
                <a:spcPct val="100000"/>
              </a:lnSpc>
              <a:spcBef>
                <a:spcPct val="0"/>
              </a:spcBef>
              <a:spcAft>
                <a:spcPct val="0"/>
              </a:spcAft>
              <a:buClrTx/>
              <a:buSzTx/>
              <a:buFontTx/>
              <a:buNone/>
              <a:tabLst/>
              <a:defRPr/>
            </a:pPr>
            <a:endParaRPr lang="fr-FR" i="0" baseline="0" dirty="0" smtClean="0">
              <a:solidFill>
                <a:srgbClr val="008000"/>
              </a:solidFill>
              <a:latin typeface="+mj-lt"/>
              <a:ea typeface="+mj-ea"/>
              <a:cs typeface="+mj-cs"/>
            </a:endParaRPr>
          </a:p>
          <a:p>
            <a:pPr lvl="0" algn="just" eaLnBrk="0" hangingPunct="0">
              <a:defRPr/>
            </a:pPr>
            <a:r>
              <a:rPr lang="fr-FR" dirty="0" smtClean="0">
                <a:solidFill>
                  <a:srgbClr val="008000"/>
                </a:solidFill>
                <a:latin typeface="+mj-lt"/>
                <a:ea typeface="+mj-ea"/>
                <a:cs typeface="+mj-cs"/>
              </a:rPr>
              <a:t>Selon une théorie controversée, une comète [la comète de Clovis] aurait explosé au-dessus de l'Amérique du Nord il y a près de 13.000 ans, effaçant le peuple Clovis et beaucoup de grands animaux du continent nord-américain, remettant en cause le rôle de l'homme dans la disparition de cette mégafaune. Or les chercheurs n'ont pas retrouvé, sur l’ensemble de son territoire, les débris magnétiques cosmiques, preuve de cet impact.</a:t>
            </a:r>
          </a:p>
          <a:p>
            <a:pPr lvl="0" algn="just" eaLnBrk="0" hangingPunct="0">
              <a:defRPr/>
            </a:pPr>
            <a:r>
              <a:rPr lang="fr-FR" sz="1200" dirty="0" smtClean="0">
                <a:solidFill>
                  <a:srgbClr val="008000"/>
                </a:solidFill>
                <a:latin typeface="+mj-lt"/>
                <a:ea typeface="+mj-ea"/>
                <a:cs typeface="+mj-cs"/>
              </a:rPr>
              <a:t>Source : </a:t>
            </a:r>
            <a:r>
              <a:rPr lang="fr-FR" sz="1200" i="1" dirty="0" smtClean="0">
                <a:solidFill>
                  <a:srgbClr val="008000"/>
                </a:solidFill>
                <a:latin typeface="+mj-lt"/>
                <a:ea typeface="+mj-ea"/>
                <a:cs typeface="+mj-cs"/>
              </a:rPr>
              <a:t>Culture </a:t>
            </a:r>
            <a:r>
              <a:rPr lang="fr-FR" sz="1200" i="1" dirty="0" err="1" smtClean="0">
                <a:solidFill>
                  <a:srgbClr val="008000"/>
                </a:solidFill>
                <a:latin typeface="+mj-lt"/>
                <a:ea typeface="+mj-ea"/>
                <a:cs typeface="+mj-cs"/>
              </a:rPr>
              <a:t>clovis</a:t>
            </a:r>
            <a:r>
              <a:rPr lang="fr-FR" sz="1200" i="1" dirty="0" smtClean="0">
                <a:solidFill>
                  <a:srgbClr val="008000"/>
                </a:solidFill>
                <a:latin typeface="+mj-lt"/>
                <a:ea typeface="+mj-ea"/>
                <a:cs typeface="+mj-cs"/>
              </a:rPr>
              <a:t> : la théorie de la comète tueuse remise en cause</a:t>
            </a:r>
            <a:r>
              <a:rPr lang="fr-FR" sz="1200" dirty="0" smtClean="0">
                <a:solidFill>
                  <a:srgbClr val="008000"/>
                </a:solidFill>
                <a:latin typeface="+mj-lt"/>
                <a:ea typeface="+mj-ea"/>
                <a:cs typeface="+mj-cs"/>
              </a:rPr>
              <a:t>, </a:t>
            </a:r>
          </a:p>
          <a:p>
            <a:pPr lvl="0" algn="just" eaLnBrk="0" hangingPunct="0">
              <a:defRPr/>
            </a:pPr>
            <a:r>
              <a:rPr lang="fr-FR" sz="1200" dirty="0" smtClean="0">
                <a:solidFill>
                  <a:srgbClr val="008000"/>
                </a:solidFill>
                <a:latin typeface="+mj-lt"/>
                <a:ea typeface="+mj-ea"/>
                <a:cs typeface="+mj-cs"/>
                <a:hlinkClick r:id="rId2"/>
              </a:rPr>
              <a:t>http://decouvertes-archeologiques.blogspot.fr/2009/10/culture-clovis-la-theorie-de-la-comete.html</a:t>
            </a:r>
            <a:r>
              <a:rPr lang="fr-FR" sz="1200" dirty="0" smtClean="0">
                <a:solidFill>
                  <a:srgbClr val="008000"/>
                </a:solidFill>
                <a:latin typeface="+mj-lt"/>
                <a:ea typeface="+mj-ea"/>
                <a:cs typeface="+mj-cs"/>
              </a:rPr>
              <a:t> </a:t>
            </a:r>
          </a:p>
          <a:p>
            <a:pPr lvl="0" algn="just" eaLnBrk="0" hangingPunct="0">
              <a:defRPr/>
            </a:pPr>
            <a:endParaRPr kumimoji="0" lang="fr-FR" i="0" u="none" strike="noStrike" kern="1200" cap="none" spc="0" normalizeH="0" baseline="0" noProof="0" dirty="0" smtClean="0">
              <a:ln>
                <a:noFill/>
              </a:ln>
              <a:solidFill>
                <a:srgbClr val="008000"/>
              </a:solidFill>
              <a:effectLst/>
              <a:uLnTx/>
              <a:uFillTx/>
              <a:latin typeface="+mj-lt"/>
              <a:ea typeface="+mj-ea"/>
              <a:cs typeface="+mj-cs"/>
            </a:endParaRPr>
          </a:p>
          <a:p>
            <a:pPr lvl="0" algn="just" eaLnBrk="0" hangingPunct="0">
              <a:defRPr/>
            </a:pPr>
            <a:r>
              <a:rPr kumimoji="0" lang="fr-FR" i="0" u="none" strike="noStrike" kern="1200" cap="none" spc="0" normalizeH="0" baseline="0" noProof="0" dirty="0" smtClean="0">
                <a:ln>
                  <a:noFill/>
                </a:ln>
                <a:solidFill>
                  <a:srgbClr val="008000"/>
                </a:solidFill>
                <a:effectLst/>
                <a:uLnTx/>
                <a:uFillTx/>
                <a:latin typeface="+mj-lt"/>
                <a:ea typeface="+mj-ea"/>
                <a:cs typeface="+mj-cs"/>
              </a:rPr>
              <a:t>Certains ont</a:t>
            </a:r>
            <a:r>
              <a:rPr kumimoji="0" lang="fr-FR" i="0" u="none" strike="noStrike" kern="1200" cap="none" spc="0" normalizeH="0" noProof="0" dirty="0" smtClean="0">
                <a:ln>
                  <a:noFill/>
                </a:ln>
                <a:solidFill>
                  <a:srgbClr val="008000"/>
                </a:solidFill>
                <a:effectLst/>
                <a:uLnTx/>
                <a:uFillTx/>
                <a:latin typeface="+mj-lt"/>
                <a:ea typeface="+mj-ea"/>
                <a:cs typeface="+mj-cs"/>
              </a:rPr>
              <a:t> expliqué la </a:t>
            </a:r>
            <a:r>
              <a:rPr lang="fr-FR" dirty="0" smtClean="0">
                <a:solidFill>
                  <a:srgbClr val="008000"/>
                </a:solidFill>
                <a:latin typeface="Calibri" pitchFamily="34" charset="0"/>
              </a:rPr>
              <a:t>disparition de cette mégafaune, par des changements climatiques. Mais les paléontologues américains ont montré que celle-ci avait résisté de multiples changements climatiques durant plus de 100.000 ans. Les </a:t>
            </a:r>
            <a:r>
              <a:rPr lang="fr-FR" i="1" dirty="0" smtClean="0">
                <a:solidFill>
                  <a:srgbClr val="008000"/>
                </a:solidFill>
                <a:latin typeface="Calibri" pitchFamily="34" charset="0"/>
              </a:rPr>
              <a:t>Mammouths de Colomb </a:t>
            </a:r>
            <a:r>
              <a:rPr lang="fr-FR" dirty="0" smtClean="0">
                <a:solidFill>
                  <a:srgbClr val="008000"/>
                </a:solidFill>
                <a:latin typeface="Calibri" pitchFamily="34" charset="0"/>
              </a:rPr>
              <a:t>et mastodontes pouvaient accomplir des trajets énormes. On a fréquemment trouvé les os de ces animaux avec des restes humains, ce qui indique que les premiers immigrants en Amérique leur faisaient la chasse. Les derniers se sont éteints vers 8000 ans.</a:t>
            </a:r>
          </a:p>
          <a:p>
            <a:pPr lvl="0" algn="just" eaLnBrk="0" hangingPunct="0">
              <a:defRPr/>
            </a:pPr>
            <a:r>
              <a:rPr lang="fr-FR" dirty="0" smtClean="0">
                <a:solidFill>
                  <a:srgbClr val="008000"/>
                </a:solidFill>
                <a:latin typeface="Calibri" pitchFamily="34" charset="0"/>
              </a:rPr>
              <a:t>Les derniers mammouth nains de l’île de Wrangel ont disparu vers 2000 av. J.-C, toujours avec l’arrivée de l’homme.</a:t>
            </a:r>
          </a:p>
          <a:p>
            <a:pPr lvl="0" eaLnBrk="0" hangingPunct="0">
              <a:defRPr/>
            </a:pPr>
            <a:r>
              <a:rPr lang="fr-FR" sz="1200" dirty="0" smtClean="0">
                <a:solidFill>
                  <a:srgbClr val="008000"/>
                </a:solidFill>
                <a:latin typeface="Calibri" pitchFamily="34" charset="0"/>
              </a:rPr>
              <a:t>Sources : Paul S. Martin : </a:t>
            </a:r>
            <a:r>
              <a:rPr lang="fr-FR" sz="1200" dirty="0" err="1" smtClean="0">
                <a:solidFill>
                  <a:srgbClr val="008000"/>
                </a:solidFill>
                <a:latin typeface="Calibri" pitchFamily="34" charset="0"/>
              </a:rPr>
              <a:t>Quaternary</a:t>
            </a:r>
            <a:r>
              <a:rPr lang="fr-FR" sz="1200" dirty="0" smtClean="0">
                <a:solidFill>
                  <a:srgbClr val="008000"/>
                </a:solidFill>
                <a:latin typeface="Calibri" pitchFamily="34" charset="0"/>
              </a:rPr>
              <a:t> Extinctions. The </a:t>
            </a:r>
            <a:r>
              <a:rPr lang="fr-FR" sz="1200" dirty="0" err="1" smtClean="0">
                <a:solidFill>
                  <a:srgbClr val="008000"/>
                </a:solidFill>
                <a:latin typeface="Calibri" pitchFamily="34" charset="0"/>
              </a:rPr>
              <a:t>University</a:t>
            </a:r>
            <a:r>
              <a:rPr lang="fr-FR" sz="1200" dirty="0" smtClean="0">
                <a:solidFill>
                  <a:srgbClr val="008000"/>
                </a:solidFill>
                <a:latin typeface="Calibri" pitchFamily="34" charset="0"/>
              </a:rPr>
              <a:t> of Arizona </a:t>
            </a:r>
            <a:r>
              <a:rPr lang="fr-FR" sz="1200" dirty="0" err="1" smtClean="0">
                <a:solidFill>
                  <a:srgbClr val="008000"/>
                </a:solidFill>
                <a:latin typeface="Calibri" pitchFamily="34" charset="0"/>
              </a:rPr>
              <a:t>Press</a:t>
            </a:r>
            <a:r>
              <a:rPr lang="fr-FR" sz="1200" dirty="0" smtClean="0">
                <a:solidFill>
                  <a:srgbClr val="008000"/>
                </a:solidFill>
                <a:latin typeface="Calibri" pitchFamily="34" charset="0"/>
              </a:rPr>
              <a:t>, 1984.</a:t>
            </a:r>
          </a:p>
          <a:p>
            <a:pPr lvl="0" eaLnBrk="0" hangingPunct="0">
              <a:defRPr/>
            </a:pPr>
            <a:r>
              <a:rPr lang="fr-FR" sz="1200" dirty="0" smtClean="0">
                <a:solidFill>
                  <a:srgbClr val="008000"/>
                </a:solidFill>
                <a:latin typeface="Calibri" pitchFamily="34" charset="0"/>
              </a:rPr>
              <a:t>S. L. </a:t>
            </a:r>
            <a:r>
              <a:rPr lang="fr-FR" sz="1200" dirty="0" err="1" smtClean="0">
                <a:solidFill>
                  <a:srgbClr val="008000"/>
                </a:solidFill>
                <a:latin typeface="Calibri" pitchFamily="34" charset="0"/>
              </a:rPr>
              <a:t>Vartanyan</a:t>
            </a:r>
            <a:r>
              <a:rPr lang="fr-FR" sz="1200" dirty="0" smtClean="0">
                <a:solidFill>
                  <a:srgbClr val="008000"/>
                </a:solidFill>
                <a:latin typeface="Calibri" pitchFamily="34" charset="0"/>
              </a:rPr>
              <a:t>, </a:t>
            </a:r>
            <a:r>
              <a:rPr lang="fr-FR" sz="1200" dirty="0" err="1" smtClean="0">
                <a:solidFill>
                  <a:srgbClr val="008000"/>
                </a:solidFill>
                <a:latin typeface="Calibri" pitchFamily="34" charset="0"/>
              </a:rPr>
              <a:t>Kh</a:t>
            </a:r>
            <a:r>
              <a:rPr lang="fr-FR" sz="1200" dirty="0" smtClean="0">
                <a:solidFill>
                  <a:srgbClr val="008000"/>
                </a:solidFill>
                <a:latin typeface="Calibri" pitchFamily="34" charset="0"/>
              </a:rPr>
              <a:t>. A. </a:t>
            </a:r>
            <a:r>
              <a:rPr lang="fr-FR" sz="1200" dirty="0" err="1" smtClean="0">
                <a:solidFill>
                  <a:srgbClr val="008000"/>
                </a:solidFill>
                <a:latin typeface="Calibri" pitchFamily="34" charset="0"/>
              </a:rPr>
              <a:t>Arslanov</a:t>
            </a:r>
            <a:r>
              <a:rPr lang="fr-FR" sz="1200" dirty="0" smtClean="0">
                <a:solidFill>
                  <a:srgbClr val="008000"/>
                </a:solidFill>
                <a:latin typeface="Calibri" pitchFamily="34" charset="0"/>
              </a:rPr>
              <a:t>, T. V. </a:t>
            </a:r>
            <a:r>
              <a:rPr lang="fr-FR" sz="1200" dirty="0" err="1" smtClean="0">
                <a:solidFill>
                  <a:srgbClr val="008000"/>
                </a:solidFill>
                <a:latin typeface="Calibri" pitchFamily="34" charset="0"/>
              </a:rPr>
              <a:t>Tertychnaya</a:t>
            </a:r>
            <a:r>
              <a:rPr lang="fr-FR" sz="1200" dirty="0" smtClean="0">
                <a:solidFill>
                  <a:srgbClr val="008000"/>
                </a:solidFill>
                <a:latin typeface="Calibri" pitchFamily="34" charset="0"/>
              </a:rPr>
              <a:t> et S. B. </a:t>
            </a:r>
            <a:r>
              <a:rPr lang="fr-FR" sz="1200" dirty="0" err="1" smtClean="0">
                <a:solidFill>
                  <a:srgbClr val="008000"/>
                </a:solidFill>
                <a:latin typeface="Calibri" pitchFamily="34" charset="0"/>
              </a:rPr>
              <a:t>Chernov</a:t>
            </a:r>
            <a:r>
              <a:rPr lang="fr-FR" sz="1200" dirty="0" smtClean="0">
                <a:solidFill>
                  <a:srgbClr val="008000"/>
                </a:solidFill>
                <a:latin typeface="Calibri" pitchFamily="34" charset="0"/>
              </a:rPr>
              <a:t>, « </a:t>
            </a:r>
            <a:r>
              <a:rPr lang="fr-FR" sz="1200" dirty="0" err="1" smtClean="0">
                <a:solidFill>
                  <a:srgbClr val="008000"/>
                </a:solidFill>
                <a:latin typeface="Calibri" pitchFamily="34" charset="0"/>
                <a:hlinkClick r:id="rId3"/>
              </a:rPr>
              <a:t>Radiocarbon</a:t>
            </a:r>
            <a:r>
              <a:rPr lang="fr-FR" sz="1200" dirty="0" smtClean="0">
                <a:solidFill>
                  <a:srgbClr val="008000"/>
                </a:solidFill>
                <a:latin typeface="Calibri" pitchFamily="34" charset="0"/>
                <a:hlinkClick r:id="rId3"/>
              </a:rPr>
              <a:t> </a:t>
            </a:r>
            <a:r>
              <a:rPr lang="fr-FR" sz="1200" dirty="0" err="1" smtClean="0">
                <a:solidFill>
                  <a:srgbClr val="008000"/>
                </a:solidFill>
                <a:latin typeface="Calibri" pitchFamily="34" charset="0"/>
                <a:hlinkClick r:id="rId3"/>
              </a:rPr>
              <a:t>Dating</a:t>
            </a:r>
            <a:r>
              <a:rPr lang="fr-FR" sz="1200" dirty="0" smtClean="0">
                <a:solidFill>
                  <a:srgbClr val="008000"/>
                </a:solidFill>
                <a:latin typeface="Calibri" pitchFamily="34" charset="0"/>
                <a:hlinkClick r:id="rId3"/>
              </a:rPr>
              <a:t> Evidence for </a:t>
            </a:r>
            <a:r>
              <a:rPr lang="fr-FR" sz="1200" dirty="0" err="1" smtClean="0">
                <a:solidFill>
                  <a:srgbClr val="008000"/>
                </a:solidFill>
                <a:latin typeface="Calibri" pitchFamily="34" charset="0"/>
                <a:hlinkClick r:id="rId3"/>
              </a:rPr>
              <a:t>Mammoths</a:t>
            </a:r>
            <a:r>
              <a:rPr lang="fr-FR" sz="1200" dirty="0" smtClean="0">
                <a:solidFill>
                  <a:srgbClr val="008000"/>
                </a:solidFill>
                <a:latin typeface="Calibri" pitchFamily="34" charset="0"/>
                <a:hlinkClick r:id="rId3"/>
              </a:rPr>
              <a:t> on Wrangel Island, </a:t>
            </a:r>
            <a:r>
              <a:rPr lang="fr-FR" sz="1200" dirty="0" err="1" smtClean="0">
                <a:solidFill>
                  <a:srgbClr val="008000"/>
                </a:solidFill>
                <a:latin typeface="Calibri" pitchFamily="34" charset="0"/>
                <a:hlinkClick r:id="rId3"/>
              </a:rPr>
              <a:t>Arctic</a:t>
            </a:r>
            <a:r>
              <a:rPr lang="fr-FR" sz="1200" dirty="0" smtClean="0">
                <a:solidFill>
                  <a:srgbClr val="008000"/>
                </a:solidFill>
                <a:latin typeface="Calibri" pitchFamily="34" charset="0"/>
                <a:hlinkClick r:id="rId3"/>
              </a:rPr>
              <a:t> </a:t>
            </a:r>
            <a:r>
              <a:rPr lang="fr-FR" sz="1200" dirty="0" err="1" smtClean="0">
                <a:solidFill>
                  <a:srgbClr val="008000"/>
                </a:solidFill>
                <a:latin typeface="Calibri" pitchFamily="34" charset="0"/>
                <a:hlinkClick r:id="rId3"/>
              </a:rPr>
              <a:t>Ocean</a:t>
            </a:r>
            <a:r>
              <a:rPr lang="fr-FR" sz="1200" dirty="0" smtClean="0">
                <a:solidFill>
                  <a:srgbClr val="008000"/>
                </a:solidFill>
                <a:latin typeface="Calibri" pitchFamily="34" charset="0"/>
                <a:hlinkClick r:id="rId3"/>
              </a:rPr>
              <a:t>, </a:t>
            </a:r>
            <a:r>
              <a:rPr lang="fr-FR" sz="1200" dirty="0" err="1" smtClean="0">
                <a:solidFill>
                  <a:srgbClr val="008000"/>
                </a:solidFill>
                <a:latin typeface="Calibri" pitchFamily="34" charset="0"/>
                <a:hlinkClick r:id="rId3"/>
              </a:rPr>
              <a:t>until</a:t>
            </a:r>
            <a:r>
              <a:rPr lang="fr-FR" sz="1200" dirty="0" smtClean="0">
                <a:solidFill>
                  <a:srgbClr val="008000"/>
                </a:solidFill>
                <a:latin typeface="Calibri" pitchFamily="34" charset="0"/>
                <a:hlinkClick r:id="rId3"/>
              </a:rPr>
              <a:t> 2000 BC</a:t>
            </a:r>
            <a:r>
              <a:rPr lang="fr-FR" sz="1200" dirty="0" smtClean="0">
                <a:solidFill>
                  <a:srgbClr val="008000"/>
                </a:solidFill>
                <a:latin typeface="Calibri" pitchFamily="34" charset="0"/>
              </a:rPr>
              <a:t> [</a:t>
            </a:r>
            <a:r>
              <a:rPr lang="fr-FR" sz="1200" dirty="0" smtClean="0">
                <a:solidFill>
                  <a:srgbClr val="008000"/>
                </a:solidFill>
                <a:latin typeface="Calibri" pitchFamily="34" charset="0"/>
                <a:hlinkClick r:id="rId4" tooltip="archive de Radiocarbon Dating Evidence for Mammoths on Wrangel Island, Arctic Ocean, until 2000 BC"/>
              </a:rPr>
              <a:t>archive</a:t>
            </a:r>
            <a:r>
              <a:rPr lang="fr-FR" sz="1200" dirty="0" smtClean="0">
                <a:solidFill>
                  <a:srgbClr val="008000"/>
                </a:solidFill>
                <a:latin typeface="Calibri" pitchFamily="34" charset="0"/>
              </a:rPr>
              <a:t>] »,</a:t>
            </a:r>
            <a:r>
              <a:rPr lang="fr-FR" sz="1200" i="1" dirty="0" err="1" smtClean="0">
                <a:solidFill>
                  <a:srgbClr val="008000"/>
                </a:solidFill>
                <a:latin typeface="Calibri" pitchFamily="34" charset="0"/>
              </a:rPr>
              <a:t>Radiocarbon</a:t>
            </a:r>
            <a:r>
              <a:rPr lang="fr-FR" sz="1200" dirty="0" smtClean="0">
                <a:solidFill>
                  <a:srgbClr val="008000"/>
                </a:solidFill>
                <a:latin typeface="Calibri" pitchFamily="34" charset="0"/>
              </a:rPr>
              <a:t>, Volume 37, </a:t>
            </a:r>
            <a:r>
              <a:rPr lang="fr-FR" sz="1200" dirty="0" err="1" smtClean="0">
                <a:solidFill>
                  <a:srgbClr val="008000"/>
                </a:solidFill>
                <a:latin typeface="Calibri" pitchFamily="34" charset="0"/>
              </a:rPr>
              <a:t>Number</a:t>
            </a:r>
            <a:r>
              <a:rPr lang="fr-FR" sz="1200" dirty="0" smtClean="0">
                <a:solidFill>
                  <a:srgbClr val="008000"/>
                </a:solidFill>
                <a:latin typeface="Calibri" pitchFamily="34" charset="0"/>
              </a:rPr>
              <a:t> 1, 1995, pp. 1-6.</a:t>
            </a:r>
            <a:endParaRPr kumimoji="0" lang="en-US" sz="1200" i="0" u="none" strike="noStrike" kern="1200" cap="none" spc="0" normalizeH="0" baseline="0" noProof="0" dirty="0" smtClean="0">
              <a:ln>
                <a:noFill/>
              </a:ln>
              <a:solidFill>
                <a:srgbClr val="008000"/>
              </a:solidFill>
              <a:effectLst/>
              <a:uLnTx/>
              <a:uFillTx/>
              <a:latin typeface="Calibri" pitchFamily="34" charset="0"/>
              <a:ea typeface="+mj-ea"/>
              <a:cs typeface="+mj-cs"/>
            </a:endParaRPr>
          </a:p>
        </p:txBody>
      </p:sp>
      <p:sp>
        <p:nvSpPr>
          <p:cNvPr id="4"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118</a:t>
            </a:fld>
            <a:endParaRPr lang="fr-FR" sz="1200" dirty="0">
              <a:solidFill>
                <a:schemeClr val="tx1">
                  <a:tint val="75000"/>
                </a:schemeClr>
              </a:solidFill>
              <a:latin typeface="+mn-lt"/>
              <a:cs typeface="+mn-cs"/>
            </a:endParaRPr>
          </a:p>
        </p:txBody>
      </p:sp>
      <p:sp>
        <p:nvSpPr>
          <p:cNvPr id="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Tree>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323528" y="764704"/>
            <a:ext cx="8424936" cy="360040"/>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fr-FR" b="1" i="0" u="none" strike="noStrike" kern="1200" cap="none" spc="0" normalizeH="0" baseline="0" noProof="0" dirty="0" smtClean="0">
                <a:ln>
                  <a:noFill/>
                </a:ln>
                <a:solidFill>
                  <a:srgbClr val="008000"/>
                </a:solidFill>
                <a:effectLst/>
                <a:uLnTx/>
                <a:uFillTx/>
                <a:latin typeface="+mj-lt"/>
                <a:ea typeface="+mj-ea"/>
                <a:cs typeface="+mj-cs"/>
              </a:rPr>
              <a:t>12. Annexe : </a:t>
            </a:r>
            <a:r>
              <a:rPr lang="fr-FR" b="1" dirty="0" smtClean="0">
                <a:solidFill>
                  <a:srgbClr val="008000"/>
                </a:solidFill>
                <a:latin typeface="+mj-lt"/>
                <a:ea typeface="+mj-ea"/>
                <a:cs typeface="+mj-cs"/>
              </a:rPr>
              <a:t>Peuples et hommes peut-être </a:t>
            </a:r>
            <a:r>
              <a:rPr kumimoji="0" lang="fr-FR" b="1" i="0" u="none" strike="noStrike" kern="1200" cap="none" spc="0" normalizeH="0" baseline="0" noProof="0" dirty="0" smtClean="0">
                <a:ln>
                  <a:noFill/>
                </a:ln>
                <a:solidFill>
                  <a:srgbClr val="008000"/>
                </a:solidFill>
                <a:effectLst/>
                <a:uLnTx/>
                <a:uFillTx/>
                <a:latin typeface="+mj-lt"/>
                <a:ea typeface="+mj-ea"/>
                <a:cs typeface="+mj-cs"/>
              </a:rPr>
              <a:t>disparus à cause d’autres hommes</a:t>
            </a:r>
            <a:endParaRPr kumimoji="0" lang="en-US" b="1" i="0" u="none" strike="noStrike" kern="1200" cap="none" spc="0" normalizeH="0" baseline="0" noProof="0" dirty="0" smtClean="0">
              <a:ln>
                <a:noFill/>
              </a:ln>
              <a:solidFill>
                <a:srgbClr val="008000"/>
              </a:solidFill>
              <a:effectLst/>
              <a:uLnTx/>
              <a:uFillTx/>
              <a:latin typeface="+mj-lt"/>
              <a:ea typeface="+mj-ea"/>
              <a:cs typeface="+mj-cs"/>
            </a:endParaRPr>
          </a:p>
        </p:txBody>
      </p:sp>
      <p:sp>
        <p:nvSpPr>
          <p:cNvPr id="4"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119</a:t>
            </a:fld>
            <a:endParaRPr lang="fr-FR" sz="1200" dirty="0">
              <a:solidFill>
                <a:schemeClr val="tx1">
                  <a:tint val="75000"/>
                </a:schemeClr>
              </a:solidFill>
              <a:latin typeface="+mn-lt"/>
              <a:cs typeface="+mn-cs"/>
            </a:endParaRPr>
          </a:p>
        </p:txBody>
      </p:sp>
      <p:sp>
        <p:nvSpPr>
          <p:cNvPr id="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6" name="Image 5" descr="Onas ou Selknams_s.jpg"/>
          <p:cNvPicPr>
            <a:picLocks noChangeAspect="1"/>
          </p:cNvPicPr>
          <p:nvPr/>
        </p:nvPicPr>
        <p:blipFill>
          <a:blip r:embed="rId2" cstate="print"/>
          <a:stretch>
            <a:fillRect/>
          </a:stretch>
        </p:blipFill>
        <p:spPr>
          <a:xfrm>
            <a:off x="6588224" y="1196752"/>
            <a:ext cx="2247900" cy="1562100"/>
          </a:xfrm>
          <a:prstGeom prst="rect">
            <a:avLst/>
          </a:prstGeom>
        </p:spPr>
      </p:pic>
      <p:pic>
        <p:nvPicPr>
          <p:cNvPr id="7" name="Image 6" descr="Yahgans_s.jpg"/>
          <p:cNvPicPr>
            <a:picLocks noChangeAspect="1"/>
          </p:cNvPicPr>
          <p:nvPr/>
        </p:nvPicPr>
        <p:blipFill>
          <a:blip r:embed="rId3" cstate="print"/>
          <a:stretch>
            <a:fillRect/>
          </a:stretch>
        </p:blipFill>
        <p:spPr>
          <a:xfrm>
            <a:off x="4283968" y="1196752"/>
            <a:ext cx="2066925" cy="1733550"/>
          </a:xfrm>
          <a:prstGeom prst="rect">
            <a:avLst/>
          </a:prstGeom>
        </p:spPr>
      </p:pic>
      <p:sp>
        <p:nvSpPr>
          <p:cNvPr id="8" name="Rectangle 7"/>
          <p:cNvSpPr/>
          <p:nvPr/>
        </p:nvSpPr>
        <p:spPr>
          <a:xfrm>
            <a:off x="4139952" y="2924944"/>
            <a:ext cx="2213992" cy="276999"/>
          </a:xfrm>
          <a:prstGeom prst="rect">
            <a:avLst/>
          </a:prstGeom>
        </p:spPr>
        <p:txBody>
          <a:bodyPr wrap="square">
            <a:spAutoFit/>
          </a:bodyPr>
          <a:lstStyle/>
          <a:p>
            <a:pPr algn="ctr"/>
            <a:r>
              <a:rPr lang="fr-FR" sz="1200" dirty="0" smtClean="0">
                <a:solidFill>
                  <a:srgbClr val="008000"/>
                </a:solidFill>
              </a:rPr>
              <a:t>Les </a:t>
            </a:r>
            <a:r>
              <a:rPr lang="fr-FR" sz="1200" dirty="0" err="1" smtClean="0">
                <a:solidFill>
                  <a:srgbClr val="008000"/>
                </a:solidFill>
              </a:rPr>
              <a:t>Yahgans</a:t>
            </a:r>
            <a:r>
              <a:rPr lang="fr-FR" sz="1200" dirty="0" smtClean="0">
                <a:solidFill>
                  <a:srgbClr val="008000"/>
                </a:solidFill>
              </a:rPr>
              <a:t> (ou </a:t>
            </a:r>
            <a:r>
              <a:rPr lang="fr-FR" sz="1200" dirty="0" err="1" smtClean="0">
                <a:solidFill>
                  <a:srgbClr val="008000"/>
                </a:solidFill>
              </a:rPr>
              <a:t>Yámanas</a:t>
            </a:r>
            <a:r>
              <a:rPr lang="fr-FR" sz="1200" dirty="0" smtClean="0">
                <a:solidFill>
                  <a:srgbClr val="008000"/>
                </a:solidFill>
              </a:rPr>
              <a:t>)</a:t>
            </a:r>
            <a:endParaRPr lang="fr-FR" sz="1200" dirty="0">
              <a:solidFill>
                <a:srgbClr val="008000"/>
              </a:solidFill>
            </a:endParaRPr>
          </a:p>
        </p:txBody>
      </p:sp>
      <p:sp>
        <p:nvSpPr>
          <p:cNvPr id="9" name="Rectangle 8"/>
          <p:cNvSpPr/>
          <p:nvPr/>
        </p:nvSpPr>
        <p:spPr>
          <a:xfrm>
            <a:off x="7020272" y="2780928"/>
            <a:ext cx="1481496" cy="276999"/>
          </a:xfrm>
          <a:prstGeom prst="rect">
            <a:avLst/>
          </a:prstGeom>
        </p:spPr>
        <p:txBody>
          <a:bodyPr wrap="none">
            <a:spAutoFit/>
          </a:bodyPr>
          <a:lstStyle/>
          <a:p>
            <a:pPr algn="ctr"/>
            <a:r>
              <a:rPr lang="fr-FR" sz="1200" dirty="0" err="1" smtClean="0">
                <a:solidFill>
                  <a:srgbClr val="008000"/>
                </a:solidFill>
              </a:rPr>
              <a:t>Onas</a:t>
            </a:r>
            <a:r>
              <a:rPr lang="fr-FR" sz="1200" dirty="0" smtClean="0">
                <a:solidFill>
                  <a:srgbClr val="008000"/>
                </a:solidFill>
              </a:rPr>
              <a:t> ou </a:t>
            </a:r>
            <a:r>
              <a:rPr lang="fr-FR" sz="1200" dirty="0" err="1" smtClean="0">
                <a:solidFill>
                  <a:srgbClr val="008000"/>
                </a:solidFill>
              </a:rPr>
              <a:t>Selknams</a:t>
            </a:r>
            <a:endParaRPr lang="fr-FR" sz="1200" dirty="0">
              <a:solidFill>
                <a:srgbClr val="008000"/>
              </a:solidFill>
            </a:endParaRPr>
          </a:p>
        </p:txBody>
      </p:sp>
      <p:sp>
        <p:nvSpPr>
          <p:cNvPr id="10" name="ZoneTexte 9"/>
          <p:cNvSpPr txBox="1"/>
          <p:nvPr/>
        </p:nvSpPr>
        <p:spPr>
          <a:xfrm>
            <a:off x="4211960" y="3212976"/>
            <a:ext cx="4752528" cy="3231654"/>
          </a:xfrm>
          <a:prstGeom prst="rect">
            <a:avLst/>
          </a:prstGeom>
          <a:noFill/>
        </p:spPr>
        <p:txBody>
          <a:bodyPr wrap="square" rtlCol="0">
            <a:spAutoFit/>
          </a:bodyPr>
          <a:lstStyle/>
          <a:p>
            <a:pPr algn="just"/>
            <a:r>
              <a:rPr lang="fr-FR" sz="1200" dirty="0" smtClean="0">
                <a:solidFill>
                  <a:srgbClr val="008000"/>
                </a:solidFill>
              </a:rPr>
              <a:t>Malgré le froid, les indigènes de la Terre de Feu (Chili) </a:t>
            </a:r>
            <a:r>
              <a:rPr lang="fr-FR" sz="1200" b="1" dirty="0" err="1" smtClean="0">
                <a:solidFill>
                  <a:srgbClr val="008000"/>
                </a:solidFill>
              </a:rPr>
              <a:t>Onas</a:t>
            </a:r>
            <a:r>
              <a:rPr lang="fr-FR" sz="1200" dirty="0" smtClean="0">
                <a:solidFill>
                  <a:srgbClr val="008000"/>
                </a:solidFill>
              </a:rPr>
              <a:t>, les </a:t>
            </a:r>
            <a:r>
              <a:rPr lang="fr-FR" sz="1200" b="1" dirty="0" err="1" smtClean="0">
                <a:solidFill>
                  <a:srgbClr val="008000"/>
                </a:solidFill>
              </a:rPr>
              <a:t>Alakalufs</a:t>
            </a:r>
            <a:r>
              <a:rPr lang="fr-FR" sz="1200" dirty="0" smtClean="0">
                <a:solidFill>
                  <a:srgbClr val="008000"/>
                </a:solidFill>
              </a:rPr>
              <a:t> et les </a:t>
            </a:r>
            <a:r>
              <a:rPr lang="fr-FR" sz="1200" b="1" dirty="0" err="1" smtClean="0">
                <a:solidFill>
                  <a:srgbClr val="008000"/>
                </a:solidFill>
              </a:rPr>
              <a:t>Yahgans</a:t>
            </a:r>
            <a:r>
              <a:rPr lang="fr-FR" sz="1200" dirty="0" smtClean="0">
                <a:solidFill>
                  <a:srgbClr val="008000"/>
                </a:solidFill>
              </a:rPr>
              <a:t> ne portaient que peu de vêtements. Bien que la température de l'eau approche les 0°C, ils plongeaient nus pour trouver les oursins et moules, et en sortaient sans le moindre frisson. </a:t>
            </a:r>
            <a:r>
              <a:rPr lang="fr-FR" sz="1200" i="1" dirty="0" smtClean="0">
                <a:solidFill>
                  <a:srgbClr val="008000"/>
                </a:solidFill>
              </a:rPr>
              <a:t>Leur température corporelle était supérieure à la nôtre d’un degré. Leur métabolisme s'était spécialement adapté aux conditions difficiles de leur existence. </a:t>
            </a:r>
          </a:p>
          <a:p>
            <a:pPr algn="just"/>
            <a:r>
              <a:rPr lang="fr-FR" sz="1200" dirty="0" smtClean="0">
                <a:solidFill>
                  <a:srgbClr val="008000"/>
                </a:solidFill>
              </a:rPr>
              <a:t>Le dernier </a:t>
            </a:r>
            <a:r>
              <a:rPr lang="fr-FR" sz="1200" b="1" dirty="0" err="1" smtClean="0">
                <a:solidFill>
                  <a:srgbClr val="008000"/>
                </a:solidFill>
              </a:rPr>
              <a:t>Yahgan</a:t>
            </a:r>
            <a:r>
              <a:rPr lang="fr-FR" sz="1200" dirty="0" smtClean="0">
                <a:solidFill>
                  <a:srgbClr val="008000"/>
                </a:solidFill>
              </a:rPr>
              <a:t> a disparu dans les années 60.</a:t>
            </a:r>
          </a:p>
          <a:p>
            <a:pPr algn="just"/>
            <a:endParaRPr lang="fr-FR" sz="1200" dirty="0" smtClean="0">
              <a:solidFill>
                <a:srgbClr val="008000"/>
              </a:solidFill>
            </a:endParaRPr>
          </a:p>
          <a:p>
            <a:pPr algn="just"/>
            <a:r>
              <a:rPr lang="fr-FR" sz="1200" dirty="0" smtClean="0">
                <a:solidFill>
                  <a:srgbClr val="008000"/>
                </a:solidFill>
              </a:rPr>
              <a:t>Sources : a) Murphy, Dallas. </a:t>
            </a:r>
            <a:r>
              <a:rPr lang="fr-FR" sz="1200" i="1" dirty="0" err="1" smtClean="0">
                <a:solidFill>
                  <a:srgbClr val="008000"/>
                </a:solidFill>
              </a:rPr>
              <a:t>Rounding</a:t>
            </a:r>
            <a:r>
              <a:rPr lang="fr-FR" sz="1200" i="1" dirty="0" smtClean="0">
                <a:solidFill>
                  <a:srgbClr val="008000"/>
                </a:solidFill>
              </a:rPr>
              <a:t> the Horn: </a:t>
            </a:r>
            <a:r>
              <a:rPr lang="fr-FR" sz="1200" i="1" dirty="0" err="1" smtClean="0">
                <a:solidFill>
                  <a:srgbClr val="008000"/>
                </a:solidFill>
              </a:rPr>
              <a:t>Being</a:t>
            </a:r>
            <a:r>
              <a:rPr lang="fr-FR" sz="1200" i="1" dirty="0" smtClean="0">
                <a:solidFill>
                  <a:srgbClr val="008000"/>
                </a:solidFill>
              </a:rPr>
              <a:t> the Story of </a:t>
            </a:r>
            <a:r>
              <a:rPr lang="fr-FR" sz="1200" i="1" dirty="0" err="1" smtClean="0">
                <a:solidFill>
                  <a:srgbClr val="008000"/>
                </a:solidFill>
              </a:rPr>
              <a:t>Williwaws</a:t>
            </a:r>
            <a:r>
              <a:rPr lang="fr-FR" sz="1200" i="1" dirty="0" smtClean="0">
                <a:solidFill>
                  <a:srgbClr val="008000"/>
                </a:solidFill>
              </a:rPr>
              <a:t> and </a:t>
            </a:r>
            <a:r>
              <a:rPr lang="fr-FR" sz="1200" i="1" dirty="0" err="1" smtClean="0">
                <a:solidFill>
                  <a:srgbClr val="008000"/>
                </a:solidFill>
              </a:rPr>
              <a:t>Windjammers</a:t>
            </a:r>
            <a:r>
              <a:rPr lang="fr-FR" sz="1200" i="1" dirty="0" smtClean="0">
                <a:solidFill>
                  <a:srgbClr val="008000"/>
                </a:solidFill>
              </a:rPr>
              <a:t>, Drake, Darwin, </a:t>
            </a:r>
            <a:r>
              <a:rPr lang="fr-FR" sz="1200" i="1" dirty="0" err="1" smtClean="0">
                <a:solidFill>
                  <a:srgbClr val="008000"/>
                </a:solidFill>
              </a:rPr>
              <a:t>Murdered</a:t>
            </a:r>
            <a:r>
              <a:rPr lang="fr-FR" sz="1200" i="1" dirty="0" smtClean="0">
                <a:solidFill>
                  <a:srgbClr val="008000"/>
                </a:solidFill>
              </a:rPr>
              <a:t> </a:t>
            </a:r>
            <a:r>
              <a:rPr lang="fr-FR" sz="1200" i="1" dirty="0" err="1" smtClean="0">
                <a:solidFill>
                  <a:srgbClr val="008000"/>
                </a:solidFill>
              </a:rPr>
              <a:t>Missionaries</a:t>
            </a:r>
            <a:r>
              <a:rPr lang="fr-FR" sz="1200" i="1" dirty="0" smtClean="0">
                <a:solidFill>
                  <a:srgbClr val="008000"/>
                </a:solidFill>
              </a:rPr>
              <a:t> and </a:t>
            </a:r>
            <a:r>
              <a:rPr lang="fr-FR" sz="1200" i="1" dirty="0" err="1" smtClean="0">
                <a:solidFill>
                  <a:srgbClr val="008000"/>
                </a:solidFill>
              </a:rPr>
              <a:t>Naked</a:t>
            </a:r>
            <a:r>
              <a:rPr lang="fr-FR" sz="1200" i="1" dirty="0" smtClean="0">
                <a:solidFill>
                  <a:srgbClr val="008000"/>
                </a:solidFill>
              </a:rPr>
              <a:t> Natives--a </a:t>
            </a:r>
            <a:r>
              <a:rPr lang="fr-FR" sz="1200" i="1" dirty="0" err="1" smtClean="0">
                <a:solidFill>
                  <a:srgbClr val="008000"/>
                </a:solidFill>
              </a:rPr>
              <a:t>Deck's-eye</a:t>
            </a:r>
            <a:r>
              <a:rPr lang="fr-FR" sz="1200" i="1" dirty="0" smtClean="0">
                <a:solidFill>
                  <a:srgbClr val="008000"/>
                </a:solidFill>
              </a:rPr>
              <a:t> </a:t>
            </a:r>
            <a:r>
              <a:rPr lang="fr-FR" sz="1200" i="1" dirty="0" err="1" smtClean="0">
                <a:solidFill>
                  <a:srgbClr val="008000"/>
                </a:solidFill>
              </a:rPr>
              <a:t>View</a:t>
            </a:r>
            <a:r>
              <a:rPr lang="fr-FR" sz="1200" i="1" dirty="0" smtClean="0">
                <a:solidFill>
                  <a:srgbClr val="008000"/>
                </a:solidFill>
              </a:rPr>
              <a:t> of Cape Horn</a:t>
            </a:r>
            <a:r>
              <a:rPr lang="fr-FR" sz="1200" dirty="0" smtClean="0">
                <a:solidFill>
                  <a:srgbClr val="008000"/>
                </a:solidFill>
              </a:rPr>
              <a:t>. Basic Books, 2005. </a:t>
            </a:r>
          </a:p>
          <a:p>
            <a:pPr algn="just"/>
            <a:r>
              <a:rPr lang="fr-FR" sz="1200" dirty="0" smtClean="0">
                <a:solidFill>
                  <a:srgbClr val="008000"/>
                </a:solidFill>
              </a:rPr>
              <a:t>b) Lucas Bridges, </a:t>
            </a:r>
            <a:r>
              <a:rPr lang="fr-FR" sz="1200" i="1" dirty="0" smtClean="0">
                <a:solidFill>
                  <a:srgbClr val="008000"/>
                </a:solidFill>
              </a:rPr>
              <a:t>Aux </a:t>
            </a:r>
            <a:r>
              <a:rPr lang="fr-FR" sz="1200" i="1" dirty="0" err="1" smtClean="0">
                <a:solidFill>
                  <a:srgbClr val="008000"/>
                </a:solidFill>
              </a:rPr>
              <a:t>conﬁns</a:t>
            </a:r>
            <a:r>
              <a:rPr lang="fr-FR" sz="1200" i="1" dirty="0" smtClean="0">
                <a:solidFill>
                  <a:srgbClr val="008000"/>
                </a:solidFill>
              </a:rPr>
              <a:t> de la terre, une vie en Terre de Feu </a:t>
            </a:r>
            <a:r>
              <a:rPr lang="fr-FR" sz="1200" dirty="0" smtClean="0">
                <a:solidFill>
                  <a:srgbClr val="008000"/>
                </a:solidFill>
              </a:rPr>
              <a:t>(1874-1910), écrit en 1947, publié en français en 2010.</a:t>
            </a:r>
          </a:p>
          <a:p>
            <a:pPr algn="just"/>
            <a:r>
              <a:rPr lang="fr-FR" sz="1200" i="1" dirty="0" smtClean="0">
                <a:solidFill>
                  <a:srgbClr val="008000"/>
                </a:solidFill>
              </a:rPr>
              <a:t>c) The </a:t>
            </a:r>
            <a:r>
              <a:rPr lang="fr-FR" sz="1200" i="1" dirty="0" err="1" smtClean="0">
                <a:solidFill>
                  <a:srgbClr val="008000"/>
                </a:solidFill>
              </a:rPr>
              <a:t>Wonders</a:t>
            </a:r>
            <a:r>
              <a:rPr lang="fr-FR" sz="1200" i="1" dirty="0" smtClean="0">
                <a:solidFill>
                  <a:srgbClr val="008000"/>
                </a:solidFill>
              </a:rPr>
              <a:t> of Life on </a:t>
            </a:r>
            <a:r>
              <a:rPr lang="fr-FR" sz="1200" i="1" dirty="0" err="1" smtClean="0">
                <a:solidFill>
                  <a:srgbClr val="008000"/>
                </a:solidFill>
              </a:rPr>
              <a:t>Ea</a:t>
            </a:r>
            <a:r>
              <a:rPr lang="fr-FR" sz="1200" dirty="0" err="1" smtClean="0">
                <a:solidFill>
                  <a:srgbClr val="008000"/>
                </a:solidFill>
              </a:rPr>
              <a:t>rth</a:t>
            </a:r>
            <a:r>
              <a:rPr lang="fr-FR" sz="1200" dirty="0" smtClean="0">
                <a:solidFill>
                  <a:srgbClr val="008000"/>
                </a:solidFill>
              </a:rPr>
              <a:t>, Lincoln Barnett &amp; al., Time Life, 1060, pages 95 à 99.</a:t>
            </a:r>
            <a:endParaRPr lang="fr-FR" sz="1200" dirty="0">
              <a:solidFill>
                <a:srgbClr val="008000"/>
              </a:solidFill>
            </a:endParaRPr>
          </a:p>
        </p:txBody>
      </p:sp>
      <p:pic>
        <p:nvPicPr>
          <p:cNvPr id="12" name="Image 11" descr="nenaderthalien.jpg"/>
          <p:cNvPicPr>
            <a:picLocks noChangeAspect="1"/>
          </p:cNvPicPr>
          <p:nvPr/>
        </p:nvPicPr>
        <p:blipFill>
          <a:blip r:embed="rId4" cstate="print"/>
          <a:stretch>
            <a:fillRect/>
          </a:stretch>
        </p:blipFill>
        <p:spPr>
          <a:xfrm>
            <a:off x="323528" y="1268760"/>
            <a:ext cx="1895475" cy="2419350"/>
          </a:xfrm>
          <a:prstGeom prst="rect">
            <a:avLst/>
          </a:prstGeom>
        </p:spPr>
      </p:pic>
      <p:sp>
        <p:nvSpPr>
          <p:cNvPr id="13" name="ZoneTexte 12"/>
          <p:cNvSpPr txBox="1"/>
          <p:nvPr/>
        </p:nvSpPr>
        <p:spPr>
          <a:xfrm>
            <a:off x="107504" y="3717032"/>
            <a:ext cx="4104456" cy="1754326"/>
          </a:xfrm>
          <a:prstGeom prst="rect">
            <a:avLst/>
          </a:prstGeom>
          <a:noFill/>
        </p:spPr>
        <p:txBody>
          <a:bodyPr wrap="square" rtlCol="0">
            <a:spAutoFit/>
          </a:bodyPr>
          <a:lstStyle/>
          <a:p>
            <a:pPr algn="just"/>
            <a:r>
              <a:rPr lang="fr-FR" sz="1200" dirty="0" smtClean="0">
                <a:solidFill>
                  <a:srgbClr val="008000"/>
                </a:solidFill>
                <a:latin typeface="Calibri"/>
              </a:rPr>
              <a:t>↑ </a:t>
            </a:r>
            <a:r>
              <a:rPr lang="fr-FR" sz="1200" dirty="0" smtClean="0">
                <a:solidFill>
                  <a:srgbClr val="008000"/>
                </a:solidFill>
              </a:rPr>
              <a:t>L'</a:t>
            </a:r>
            <a:r>
              <a:rPr lang="fr-FR" sz="1200" b="1" dirty="0" smtClean="0">
                <a:solidFill>
                  <a:srgbClr val="008000"/>
                </a:solidFill>
              </a:rPr>
              <a:t>homme de </a:t>
            </a:r>
            <a:r>
              <a:rPr lang="fr-FR" sz="1200" b="1" dirty="0" err="1" smtClean="0">
                <a:solidFill>
                  <a:srgbClr val="008000"/>
                </a:solidFill>
              </a:rPr>
              <a:t>Néandertal</a:t>
            </a:r>
            <a:r>
              <a:rPr lang="fr-FR" sz="1200" b="1" dirty="0" smtClean="0">
                <a:solidFill>
                  <a:srgbClr val="008000"/>
                </a:solidFill>
              </a:rPr>
              <a:t> </a:t>
            </a:r>
            <a:r>
              <a:rPr lang="fr-FR" sz="1200" dirty="0" smtClean="0">
                <a:solidFill>
                  <a:srgbClr val="008000"/>
                </a:solidFill>
              </a:rPr>
              <a:t>ou </a:t>
            </a:r>
            <a:r>
              <a:rPr lang="fr-FR" sz="1200" b="1" dirty="0" smtClean="0">
                <a:solidFill>
                  <a:srgbClr val="008000"/>
                </a:solidFill>
              </a:rPr>
              <a:t>Néandertalien</a:t>
            </a:r>
            <a:r>
              <a:rPr lang="fr-FR" sz="1200" dirty="0" smtClean="0">
                <a:solidFill>
                  <a:srgbClr val="008000"/>
                </a:solidFill>
              </a:rPr>
              <a:t> (</a:t>
            </a:r>
            <a:r>
              <a:rPr lang="fr-FR" sz="1200" i="1" dirty="0" smtClean="0">
                <a:solidFill>
                  <a:srgbClr val="008000"/>
                </a:solidFill>
              </a:rPr>
              <a:t>Homo sapiens </a:t>
            </a:r>
            <a:r>
              <a:rPr lang="fr-FR" sz="1200" i="1" dirty="0" err="1" smtClean="0">
                <a:solidFill>
                  <a:srgbClr val="008000"/>
                </a:solidFill>
              </a:rPr>
              <a:t>neanderthalensis</a:t>
            </a:r>
            <a:r>
              <a:rPr lang="fr-FR" sz="1200" dirty="0" smtClean="0">
                <a:solidFill>
                  <a:srgbClr val="008000"/>
                </a:solidFill>
              </a:rPr>
              <a:t>) a vécu en Europe et en Asie occidentale au Paléolithique moyen, entre environ 250 000 et 28 000 ans, avant JC. Les données archéologiques montrent qu'il y a eu une disparition progressive. Ce phénomène coïncide apparemment avec l'arrivée de groupes d'hommes anatomiquement modernes (</a:t>
            </a:r>
            <a:r>
              <a:rPr lang="fr-FR" sz="1200" i="1" dirty="0" smtClean="0">
                <a:solidFill>
                  <a:srgbClr val="008000"/>
                </a:solidFill>
              </a:rPr>
              <a:t>Homo sapiens </a:t>
            </a:r>
            <a:r>
              <a:rPr lang="fr-FR" sz="1200" i="1" dirty="0" err="1" smtClean="0">
                <a:solidFill>
                  <a:srgbClr val="008000"/>
                </a:solidFill>
              </a:rPr>
              <a:t>sapiens</a:t>
            </a:r>
            <a:r>
              <a:rPr lang="fr-FR" sz="1200" i="1" dirty="0" smtClean="0">
                <a:solidFill>
                  <a:srgbClr val="008000"/>
                </a:solidFill>
              </a:rPr>
              <a:t>) </a:t>
            </a:r>
            <a:r>
              <a:rPr lang="fr-FR" sz="1200" dirty="0" smtClean="0">
                <a:solidFill>
                  <a:srgbClr val="008000"/>
                </a:solidFill>
              </a:rPr>
              <a:t>ayant quitté le Proche-Orient, pour l'Europe, il y a environ 40 000 ans.</a:t>
            </a:r>
            <a:endParaRPr lang="fr-FR" sz="1200" dirty="0">
              <a:solidFill>
                <a:srgbClr val="008000"/>
              </a:solidFill>
            </a:endParaRPr>
          </a:p>
        </p:txBody>
      </p:sp>
      <p:pic>
        <p:nvPicPr>
          <p:cNvPr id="14" name="Image 13" descr="Neanderthalensis_s.jpg"/>
          <p:cNvPicPr>
            <a:picLocks noChangeAspect="1"/>
          </p:cNvPicPr>
          <p:nvPr/>
        </p:nvPicPr>
        <p:blipFill>
          <a:blip r:embed="rId5" cstate="print"/>
          <a:stretch>
            <a:fillRect/>
          </a:stretch>
        </p:blipFill>
        <p:spPr>
          <a:xfrm>
            <a:off x="2483768" y="1268760"/>
            <a:ext cx="1079500" cy="2298700"/>
          </a:xfrm>
          <a:prstGeom prst="rect">
            <a:avLst/>
          </a:prstGeom>
        </p:spPr>
      </p:pic>
      <p:sp>
        <p:nvSpPr>
          <p:cNvPr id="15" name="ZoneTexte 14"/>
          <p:cNvSpPr txBox="1"/>
          <p:nvPr/>
        </p:nvSpPr>
        <p:spPr>
          <a:xfrm>
            <a:off x="107504" y="5445225"/>
            <a:ext cx="4104456" cy="1077218"/>
          </a:xfrm>
          <a:prstGeom prst="rect">
            <a:avLst/>
          </a:prstGeom>
          <a:noFill/>
        </p:spPr>
        <p:txBody>
          <a:bodyPr wrap="square" rtlCol="0">
            <a:spAutoFit/>
          </a:bodyPr>
          <a:lstStyle/>
          <a:p>
            <a:pPr algn="just"/>
            <a:r>
              <a:rPr lang="fr-FR" sz="1600" dirty="0" smtClean="0">
                <a:solidFill>
                  <a:srgbClr val="008000"/>
                </a:solidFill>
              </a:rPr>
              <a:t>D’autres peuples ont disparus du fait de l’homme blanc, des maladies et de l'alcool qu’ils ont importés, et des assassinats qu’ils ont commis contre ces peuples :</a:t>
            </a:r>
            <a:endParaRPr lang="fr-FR" sz="1600" dirty="0">
              <a:solidFill>
                <a:srgbClr val="008000"/>
              </a:solidFill>
            </a:endParaRPr>
          </a:p>
        </p:txBody>
      </p:sp>
      <p:sp>
        <p:nvSpPr>
          <p:cNvPr id="16" name="Rectangle 15"/>
          <p:cNvSpPr/>
          <p:nvPr/>
        </p:nvSpPr>
        <p:spPr>
          <a:xfrm>
            <a:off x="107504" y="6381328"/>
            <a:ext cx="8136904" cy="338555"/>
          </a:xfrm>
          <a:prstGeom prst="rect">
            <a:avLst/>
          </a:prstGeom>
        </p:spPr>
        <p:txBody>
          <a:bodyPr wrap="square">
            <a:spAutoFit/>
          </a:bodyPr>
          <a:lstStyle/>
          <a:p>
            <a:r>
              <a:rPr lang="fr-FR" sz="1600" b="1" dirty="0" smtClean="0">
                <a:solidFill>
                  <a:srgbClr val="008000"/>
                </a:solidFill>
              </a:rPr>
              <a:t>aborigènes de Tasmanie</a:t>
            </a:r>
            <a:r>
              <a:rPr lang="fr-FR" sz="1600" dirty="0" smtClean="0">
                <a:solidFill>
                  <a:srgbClr val="008000"/>
                </a:solidFill>
              </a:rPr>
              <a:t>, certains peuples amérindiens Caraïbes</a:t>
            </a:r>
            <a:r>
              <a:rPr lang="fr-FR" sz="1600" b="1" dirty="0" smtClean="0">
                <a:solidFill>
                  <a:srgbClr val="008000"/>
                </a:solidFill>
              </a:rPr>
              <a:t> … </a:t>
            </a:r>
            <a:endParaRPr lang="fr-FR" sz="16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bwMode="auto">
          <a:xfrm>
            <a:off x="6804025" y="255588"/>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33EC087-2921-4D67-B291-0F8E2EDB4322}" type="slidenum">
              <a:rPr lang="fr-FR" sz="1200">
                <a:solidFill>
                  <a:srgbClr val="898989"/>
                </a:solidFill>
                <a:latin typeface="Calibri" pitchFamily="34" charset="0"/>
              </a:rPr>
              <a:pPr algn="r" eaLnBrk="1" hangingPunct="1"/>
              <a:t>12</a:t>
            </a:fld>
            <a:endParaRPr lang="fr-FR" sz="1200" dirty="0">
              <a:solidFill>
                <a:srgbClr val="898989"/>
              </a:solidFill>
              <a:latin typeface="Calibri" pitchFamily="34" charset="0"/>
            </a:endParaRPr>
          </a:p>
        </p:txBody>
      </p:sp>
      <p:sp>
        <p:nvSpPr>
          <p:cNvPr id="4"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dirty="0">
                <a:solidFill>
                  <a:srgbClr val="008000"/>
                </a:solidFill>
                <a:latin typeface="Calibri" pitchFamily="34" charset="0"/>
              </a:rPr>
              <a:t>Pourquoi préserver la biodiversité ?</a:t>
            </a:r>
          </a:p>
        </p:txBody>
      </p:sp>
      <p:sp>
        <p:nvSpPr>
          <p:cNvPr id="5" name="Rectangle 4"/>
          <p:cNvSpPr/>
          <p:nvPr/>
        </p:nvSpPr>
        <p:spPr>
          <a:xfrm>
            <a:off x="193626" y="644209"/>
            <a:ext cx="8640960" cy="5078313"/>
          </a:xfrm>
          <a:prstGeom prst="rect">
            <a:avLst/>
          </a:prstGeom>
        </p:spPr>
        <p:txBody>
          <a:bodyPr wrap="square">
            <a:spAutoFit/>
          </a:bodyPr>
          <a:lstStyle/>
          <a:p>
            <a:r>
              <a:rPr lang="fr-FR" b="1" dirty="0" smtClean="0">
                <a:solidFill>
                  <a:srgbClr val="008000"/>
                </a:solidFill>
                <a:latin typeface="Calibri" pitchFamily="34" charset="0"/>
              </a:rPr>
              <a:t>1ter. Qu’est-ce que l’évolution des espèces ?</a:t>
            </a:r>
          </a:p>
          <a:p>
            <a:pPr algn="just"/>
            <a:endParaRPr lang="fr-FR" dirty="0" smtClean="0">
              <a:solidFill>
                <a:srgbClr val="008000"/>
              </a:solidFill>
              <a:latin typeface="Calibri" pitchFamily="34" charset="0"/>
            </a:endParaRPr>
          </a:p>
          <a:p>
            <a:pPr algn="just">
              <a:buFont typeface="Arial" pitchFamily="34" charset="0"/>
              <a:buChar char="•"/>
            </a:pPr>
            <a:r>
              <a:rPr lang="fr-FR" dirty="0" smtClean="0">
                <a:solidFill>
                  <a:srgbClr val="008000"/>
                </a:solidFill>
                <a:latin typeface="Calibri" pitchFamily="34" charset="0"/>
              </a:rPr>
              <a:t> En </a:t>
            </a:r>
            <a:r>
              <a:rPr lang="fr-FR" dirty="0" smtClean="0">
                <a:solidFill>
                  <a:srgbClr val="008000"/>
                </a:solidFill>
                <a:latin typeface="Calibri" pitchFamily="34" charset="0"/>
                <a:hlinkClick r:id="rId2" tooltip="Biologie"/>
              </a:rPr>
              <a:t>biologie</a:t>
            </a:r>
            <a:r>
              <a:rPr lang="fr-FR" dirty="0" smtClean="0">
                <a:solidFill>
                  <a:srgbClr val="008000"/>
                </a:solidFill>
                <a:latin typeface="Calibri" pitchFamily="34" charset="0"/>
              </a:rPr>
              <a:t>, l'</a:t>
            </a:r>
            <a:r>
              <a:rPr lang="fr-FR" b="1" dirty="0" smtClean="0">
                <a:solidFill>
                  <a:srgbClr val="008000"/>
                </a:solidFill>
                <a:latin typeface="Calibri" pitchFamily="34" charset="0"/>
              </a:rPr>
              <a:t>évolution</a:t>
            </a:r>
            <a:r>
              <a:rPr lang="fr-FR" dirty="0" smtClean="0">
                <a:solidFill>
                  <a:srgbClr val="008000"/>
                </a:solidFill>
                <a:latin typeface="Calibri" pitchFamily="34" charset="0"/>
              </a:rPr>
              <a:t> est la transformation des </a:t>
            </a:r>
            <a:r>
              <a:rPr lang="fr-FR" dirty="0" smtClean="0">
                <a:solidFill>
                  <a:srgbClr val="008000"/>
                </a:solidFill>
                <a:latin typeface="Calibri" pitchFamily="34" charset="0"/>
                <a:hlinkClick r:id="rId3" tooltip="Espèce"/>
              </a:rPr>
              <a:t>espèces</a:t>
            </a:r>
            <a:r>
              <a:rPr lang="fr-FR" dirty="0" smtClean="0">
                <a:solidFill>
                  <a:srgbClr val="008000"/>
                </a:solidFill>
                <a:latin typeface="Calibri" pitchFamily="34" charset="0"/>
              </a:rPr>
              <a:t> vivantes qui se manifeste par des changements de leurs </a:t>
            </a:r>
            <a:r>
              <a:rPr lang="fr-FR" dirty="0" smtClean="0">
                <a:solidFill>
                  <a:srgbClr val="008000"/>
                </a:solidFill>
                <a:latin typeface="Calibri" pitchFamily="34" charset="0"/>
                <a:hlinkClick r:id="rId4" tooltip="Caractère génétique"/>
              </a:rPr>
              <a:t>caractères génétiques</a:t>
            </a:r>
            <a:r>
              <a:rPr lang="fr-FR" dirty="0" smtClean="0">
                <a:solidFill>
                  <a:srgbClr val="008000"/>
                </a:solidFill>
                <a:latin typeface="Calibri" pitchFamily="34" charset="0"/>
              </a:rPr>
              <a:t> et morphologiques au cours des générations. Les changements successifs peuvent aboutir à la formation de </a:t>
            </a:r>
            <a:r>
              <a:rPr lang="fr-FR" b="1" dirty="0" smtClean="0">
                <a:solidFill>
                  <a:srgbClr val="008000"/>
                </a:solidFill>
                <a:latin typeface="Calibri" pitchFamily="34" charset="0"/>
              </a:rPr>
              <a:t>nouvelles espèces</a:t>
            </a:r>
            <a:r>
              <a:rPr lang="fr-FR" dirty="0" smtClean="0">
                <a:solidFill>
                  <a:srgbClr val="008000"/>
                </a:solidFill>
                <a:latin typeface="Calibri" pitchFamily="34" charset="0"/>
              </a:rPr>
              <a:t>. </a:t>
            </a:r>
          </a:p>
          <a:p>
            <a:pPr algn="just">
              <a:buFont typeface="Arial" pitchFamily="34" charset="0"/>
              <a:buChar char="•"/>
            </a:pPr>
            <a:r>
              <a:rPr lang="fr-FR" dirty="0" smtClean="0">
                <a:solidFill>
                  <a:srgbClr val="008000"/>
                </a:solidFill>
                <a:latin typeface="Calibri" pitchFamily="34" charset="0"/>
              </a:rPr>
              <a:t> La théorie de l'évolution, émise par </a:t>
            </a:r>
            <a:r>
              <a:rPr lang="fr-FR" b="1" dirty="0" smtClean="0">
                <a:solidFill>
                  <a:srgbClr val="008000"/>
                </a:solidFill>
                <a:latin typeface="Calibri" pitchFamily="34" charset="0"/>
              </a:rPr>
              <a:t>Charles Darwin </a:t>
            </a:r>
            <a:r>
              <a:rPr lang="fr-FR" dirty="0" smtClean="0">
                <a:solidFill>
                  <a:srgbClr val="008000"/>
                </a:solidFill>
                <a:latin typeface="Calibri" pitchFamily="34" charset="0"/>
              </a:rPr>
              <a:t>en 1859, dans son livre « </a:t>
            </a:r>
            <a:r>
              <a:rPr lang="fr-FR" i="1" dirty="0" smtClean="0">
                <a:solidFill>
                  <a:srgbClr val="008000"/>
                </a:solidFill>
                <a:latin typeface="Calibri" pitchFamily="34" charset="0"/>
              </a:rPr>
              <a:t>De l’origine des espèces par voie de la sélection naturelle</a:t>
            </a:r>
            <a:r>
              <a:rPr lang="fr-FR" dirty="0" smtClean="0">
                <a:solidFill>
                  <a:srgbClr val="008000"/>
                </a:solidFill>
                <a:latin typeface="Calibri" pitchFamily="34" charset="0"/>
              </a:rPr>
              <a:t> », est une explication </a:t>
            </a:r>
            <a:r>
              <a:rPr lang="fr-FR" dirty="0" smtClean="0">
                <a:solidFill>
                  <a:srgbClr val="008000"/>
                </a:solidFill>
                <a:latin typeface="Calibri" pitchFamily="34" charset="0"/>
                <a:hlinkClick r:id="rId5" tooltip="Sciences"/>
              </a:rPr>
              <a:t>scientifique</a:t>
            </a:r>
            <a:r>
              <a:rPr lang="fr-FR" dirty="0" smtClean="0">
                <a:solidFill>
                  <a:srgbClr val="008000"/>
                </a:solidFill>
                <a:latin typeface="Calibri" pitchFamily="34" charset="0"/>
              </a:rPr>
              <a:t> de la diversification des formes de </a:t>
            </a:r>
            <a:r>
              <a:rPr lang="fr-FR" dirty="0" smtClean="0">
                <a:solidFill>
                  <a:srgbClr val="008000"/>
                </a:solidFill>
                <a:latin typeface="Calibri" pitchFamily="34" charset="0"/>
                <a:hlinkClick r:id="rId6" tooltip="Vie"/>
              </a:rPr>
              <a:t>vie</a:t>
            </a:r>
            <a:r>
              <a:rPr lang="fr-FR" dirty="0" smtClean="0">
                <a:solidFill>
                  <a:srgbClr val="008000"/>
                </a:solidFill>
                <a:latin typeface="Calibri" pitchFamily="34" charset="0"/>
              </a:rPr>
              <a:t> apparaissant dans la nature. </a:t>
            </a:r>
          </a:p>
          <a:p>
            <a:pPr algn="just">
              <a:buFont typeface="Arial" pitchFamily="34" charset="0"/>
              <a:buChar char="•"/>
            </a:pPr>
            <a:r>
              <a:rPr lang="fr-FR" dirty="0" smtClean="0">
                <a:solidFill>
                  <a:srgbClr val="008000"/>
                </a:solidFill>
                <a:latin typeface="Calibri" pitchFamily="34" charset="0"/>
              </a:rPr>
              <a:t> Selon lui, tous les espèces descendent d’un très petit nombre de formes vivantes élémentaires, peut-être même d’une seule. Ces formes de sont progressivement diversifiées, par les </a:t>
            </a:r>
            <a:r>
              <a:rPr lang="fr-FR" b="1" i="1" dirty="0" smtClean="0">
                <a:solidFill>
                  <a:srgbClr val="008000"/>
                </a:solidFill>
                <a:latin typeface="Calibri" pitchFamily="34" charset="0"/>
              </a:rPr>
              <a:t>mutations</a:t>
            </a:r>
            <a:r>
              <a:rPr lang="fr-FR" dirty="0" smtClean="0">
                <a:solidFill>
                  <a:srgbClr val="008000"/>
                </a:solidFill>
                <a:latin typeface="Calibri" pitchFamily="34" charset="0"/>
              </a:rPr>
              <a:t> et la </a:t>
            </a:r>
            <a:r>
              <a:rPr lang="fr-FR" b="1" i="1" dirty="0" smtClean="0">
                <a:solidFill>
                  <a:srgbClr val="008000"/>
                </a:solidFill>
                <a:latin typeface="Calibri" pitchFamily="34" charset="0"/>
              </a:rPr>
              <a:t>sélection naturelle</a:t>
            </a:r>
            <a:r>
              <a:rPr lang="fr-FR" dirty="0" smtClean="0">
                <a:solidFill>
                  <a:srgbClr val="008000"/>
                </a:solidFill>
                <a:latin typeface="Calibri" pitchFamily="34" charset="0"/>
              </a:rPr>
              <a:t>, en plusieurs millions d’années, ayant acquis les nouveaux </a:t>
            </a:r>
            <a:r>
              <a:rPr lang="fr-FR" b="1" i="1" dirty="0" smtClean="0">
                <a:solidFill>
                  <a:srgbClr val="008000"/>
                </a:solidFill>
                <a:latin typeface="Calibri" pitchFamily="34" charset="0"/>
              </a:rPr>
              <a:t>caractères</a:t>
            </a:r>
            <a:r>
              <a:rPr lang="fr-FR" i="1" dirty="0" smtClean="0">
                <a:solidFill>
                  <a:srgbClr val="008000"/>
                </a:solidFill>
                <a:latin typeface="Calibri" pitchFamily="34" charset="0"/>
              </a:rPr>
              <a:t> </a:t>
            </a:r>
            <a:r>
              <a:rPr lang="fr-FR" b="1" i="1" dirty="0" smtClean="0">
                <a:solidFill>
                  <a:srgbClr val="008000"/>
                </a:solidFill>
                <a:latin typeface="Calibri" pitchFamily="34" charset="0"/>
              </a:rPr>
              <a:t>génétiques</a:t>
            </a:r>
            <a:r>
              <a:rPr lang="fr-FR" i="1" dirty="0" smtClean="0">
                <a:solidFill>
                  <a:srgbClr val="008000"/>
                </a:solidFill>
                <a:latin typeface="Calibri" pitchFamily="34" charset="0"/>
              </a:rPr>
              <a:t> et morphologiques </a:t>
            </a:r>
            <a:r>
              <a:rPr lang="fr-FR" dirty="0" smtClean="0">
                <a:solidFill>
                  <a:srgbClr val="008000"/>
                </a:solidFill>
                <a:latin typeface="Calibri" pitchFamily="34" charset="0"/>
              </a:rPr>
              <a:t>qui leur ont permis de </a:t>
            </a:r>
            <a:r>
              <a:rPr lang="fr-FR" i="1" dirty="0" smtClean="0">
                <a:solidFill>
                  <a:srgbClr val="008000"/>
                </a:solidFill>
                <a:latin typeface="Calibri" pitchFamily="34" charset="0"/>
              </a:rPr>
              <a:t>survivre</a:t>
            </a:r>
            <a:r>
              <a:rPr lang="fr-FR" dirty="0" smtClean="0">
                <a:solidFill>
                  <a:srgbClr val="008000"/>
                </a:solidFill>
                <a:latin typeface="Calibri" pitchFamily="34" charset="0"/>
              </a:rPr>
              <a:t>.</a:t>
            </a:r>
          </a:p>
          <a:p>
            <a:pPr algn="just">
              <a:buFont typeface="Arial" pitchFamily="34" charset="0"/>
              <a:buChar char="•"/>
            </a:pPr>
            <a:r>
              <a:rPr lang="fr-FR" dirty="0" smtClean="0">
                <a:solidFill>
                  <a:srgbClr val="008000"/>
                </a:solidFill>
                <a:latin typeface="Calibri" pitchFamily="34" charset="0"/>
              </a:rPr>
              <a:t> Sa théorie repose sur trois principes : le </a:t>
            </a:r>
            <a:r>
              <a:rPr lang="fr-FR" i="1" dirty="0" smtClean="0">
                <a:solidFill>
                  <a:srgbClr val="008000"/>
                </a:solidFill>
                <a:latin typeface="Calibri" pitchFamily="34" charset="0"/>
              </a:rPr>
              <a:t>principe de variation</a:t>
            </a:r>
            <a:r>
              <a:rPr lang="fr-FR" dirty="0" smtClean="0">
                <a:solidFill>
                  <a:srgbClr val="008000"/>
                </a:solidFill>
                <a:latin typeface="Calibri" pitchFamily="34" charset="0"/>
              </a:rPr>
              <a:t>, le </a:t>
            </a:r>
            <a:r>
              <a:rPr lang="fr-FR" i="1" dirty="0" smtClean="0">
                <a:solidFill>
                  <a:srgbClr val="008000"/>
                </a:solidFill>
                <a:latin typeface="Calibri" pitchFamily="34" charset="0"/>
              </a:rPr>
              <a:t>principe d'adaptation [ou de sélection]</a:t>
            </a:r>
            <a:r>
              <a:rPr lang="fr-FR" dirty="0" smtClean="0">
                <a:solidFill>
                  <a:srgbClr val="008000"/>
                </a:solidFill>
                <a:latin typeface="Calibri" pitchFamily="34" charset="0"/>
              </a:rPr>
              <a:t>, et le </a:t>
            </a:r>
            <a:r>
              <a:rPr lang="fr-FR" i="1" dirty="0" smtClean="0">
                <a:solidFill>
                  <a:srgbClr val="008000"/>
                </a:solidFill>
                <a:latin typeface="Calibri" pitchFamily="34" charset="0"/>
              </a:rPr>
              <a:t>principe d'hérédité [ou de réplication]</a:t>
            </a:r>
            <a:r>
              <a:rPr lang="fr-FR" dirty="0" smtClean="0">
                <a:solidFill>
                  <a:srgbClr val="008000"/>
                </a:solidFill>
                <a:latin typeface="Calibri" pitchFamily="34" charset="0"/>
              </a:rPr>
              <a:t>.</a:t>
            </a:r>
          </a:p>
          <a:p>
            <a:pPr algn="just">
              <a:buFont typeface="Arial" pitchFamily="34" charset="0"/>
              <a:buChar char="•"/>
            </a:pPr>
            <a:endParaRPr lang="fr-FR" dirty="0" smtClean="0">
              <a:solidFill>
                <a:srgbClr val="008000"/>
              </a:solidFill>
              <a:latin typeface="Calibri" pitchFamily="34" charset="0"/>
            </a:endParaRPr>
          </a:p>
          <a:p>
            <a:pPr algn="just"/>
            <a:endParaRPr lang="fr-FR" dirty="0" smtClean="0">
              <a:solidFill>
                <a:srgbClr val="008000"/>
              </a:solidFill>
              <a:latin typeface="Calibri" pitchFamily="34" charset="0"/>
            </a:endParaRPr>
          </a:p>
        </p:txBody>
      </p:sp>
      <p:pic>
        <p:nvPicPr>
          <p:cNvPr id="6" name="Image 5" descr="Charles Darwin.jpg"/>
          <p:cNvPicPr>
            <a:picLocks noChangeAspect="1"/>
          </p:cNvPicPr>
          <p:nvPr/>
        </p:nvPicPr>
        <p:blipFill>
          <a:blip r:embed="rId7" cstate="print"/>
          <a:stretch>
            <a:fillRect/>
          </a:stretch>
        </p:blipFill>
        <p:spPr>
          <a:xfrm>
            <a:off x="6156176" y="4797152"/>
            <a:ext cx="1483618" cy="1483618"/>
          </a:xfrm>
          <a:prstGeom prst="rect">
            <a:avLst/>
          </a:prstGeom>
        </p:spPr>
      </p:pic>
      <p:sp>
        <p:nvSpPr>
          <p:cNvPr id="7" name="ZoneTexte 6"/>
          <p:cNvSpPr txBox="1"/>
          <p:nvPr/>
        </p:nvSpPr>
        <p:spPr>
          <a:xfrm>
            <a:off x="4644008" y="6237312"/>
            <a:ext cx="4320480" cy="461665"/>
          </a:xfrm>
          <a:prstGeom prst="rect">
            <a:avLst/>
          </a:prstGeom>
          <a:noFill/>
        </p:spPr>
        <p:txBody>
          <a:bodyPr wrap="square" rtlCol="0">
            <a:spAutoFit/>
          </a:bodyPr>
          <a:lstStyle/>
          <a:p>
            <a:pPr algn="ctr"/>
            <a:r>
              <a:rPr lang="fr-FR" sz="1200" dirty="0" smtClean="0">
                <a:solidFill>
                  <a:srgbClr val="008000"/>
                </a:solidFill>
              </a:rPr>
              <a:t>Charles Darwin est un naturaliste anglais dont les travaux sur l'évolution des espèces vivantes ont révolutionné la biologie.</a:t>
            </a:r>
            <a:endParaRPr lang="fr-FR" sz="1200" dirty="0">
              <a:solidFill>
                <a:srgbClr val="008000"/>
              </a:solidFill>
            </a:endParaRPr>
          </a:p>
        </p:txBody>
      </p:sp>
      <p:pic>
        <p:nvPicPr>
          <p:cNvPr id="8" name="Image 7" descr="Principe_variation.png"/>
          <p:cNvPicPr>
            <a:picLocks noChangeAspect="1"/>
          </p:cNvPicPr>
          <p:nvPr/>
        </p:nvPicPr>
        <p:blipFill>
          <a:blip r:embed="rId8" cstate="print"/>
          <a:stretch>
            <a:fillRect/>
          </a:stretch>
        </p:blipFill>
        <p:spPr>
          <a:xfrm>
            <a:off x="395536" y="5013176"/>
            <a:ext cx="1143000" cy="1076325"/>
          </a:xfrm>
          <a:prstGeom prst="rect">
            <a:avLst/>
          </a:prstGeom>
        </p:spPr>
      </p:pic>
      <p:sp>
        <p:nvSpPr>
          <p:cNvPr id="9" name="ZoneTexte 8"/>
          <p:cNvSpPr txBox="1"/>
          <p:nvPr/>
        </p:nvSpPr>
        <p:spPr>
          <a:xfrm>
            <a:off x="539552" y="6093296"/>
            <a:ext cx="854529" cy="276999"/>
          </a:xfrm>
          <a:prstGeom prst="rect">
            <a:avLst/>
          </a:prstGeom>
          <a:noFill/>
        </p:spPr>
        <p:txBody>
          <a:bodyPr wrap="none" rtlCol="0">
            <a:spAutoFit/>
          </a:bodyPr>
          <a:lstStyle/>
          <a:p>
            <a:r>
              <a:rPr lang="fr-FR" sz="1200" dirty="0" smtClean="0">
                <a:solidFill>
                  <a:srgbClr val="008000"/>
                </a:solidFill>
              </a:rPr>
              <a:t>Variations</a:t>
            </a:r>
            <a:endParaRPr lang="fr-FR" sz="1200" dirty="0">
              <a:solidFill>
                <a:srgbClr val="008000"/>
              </a:solidFill>
            </a:endParaRPr>
          </a:p>
        </p:txBody>
      </p:sp>
      <p:pic>
        <p:nvPicPr>
          <p:cNvPr id="10" name="Image 9" descr="Selection.png"/>
          <p:cNvPicPr>
            <a:picLocks noChangeAspect="1"/>
          </p:cNvPicPr>
          <p:nvPr/>
        </p:nvPicPr>
        <p:blipFill>
          <a:blip r:embed="rId9" cstate="print"/>
          <a:stretch>
            <a:fillRect/>
          </a:stretch>
        </p:blipFill>
        <p:spPr>
          <a:xfrm>
            <a:off x="1763688" y="5013176"/>
            <a:ext cx="1143000" cy="1228725"/>
          </a:xfrm>
          <a:prstGeom prst="rect">
            <a:avLst/>
          </a:prstGeom>
        </p:spPr>
      </p:pic>
      <p:sp>
        <p:nvSpPr>
          <p:cNvPr id="11" name="ZoneTexte 10"/>
          <p:cNvSpPr txBox="1"/>
          <p:nvPr/>
        </p:nvSpPr>
        <p:spPr>
          <a:xfrm>
            <a:off x="1907704" y="6237312"/>
            <a:ext cx="934871" cy="461665"/>
          </a:xfrm>
          <a:prstGeom prst="rect">
            <a:avLst/>
          </a:prstGeom>
          <a:noFill/>
        </p:spPr>
        <p:txBody>
          <a:bodyPr wrap="none" rtlCol="0">
            <a:spAutoFit/>
          </a:bodyPr>
          <a:lstStyle/>
          <a:p>
            <a:r>
              <a:rPr lang="fr-FR" sz="1200" dirty="0" smtClean="0">
                <a:solidFill>
                  <a:srgbClr val="008000"/>
                </a:solidFill>
              </a:rPr>
              <a:t>Adaptation</a:t>
            </a:r>
          </a:p>
          <a:p>
            <a:r>
              <a:rPr lang="fr-FR" sz="1200" dirty="0" smtClean="0">
                <a:solidFill>
                  <a:srgbClr val="008000"/>
                </a:solidFill>
              </a:rPr>
              <a:t>&amp; sélection</a:t>
            </a:r>
            <a:endParaRPr lang="fr-FR" sz="1200" dirty="0">
              <a:solidFill>
                <a:srgbClr val="008000"/>
              </a:solidFill>
            </a:endParaRPr>
          </a:p>
        </p:txBody>
      </p:sp>
      <p:pic>
        <p:nvPicPr>
          <p:cNvPr id="12" name="Image 11" descr="Hérédité.png"/>
          <p:cNvPicPr>
            <a:picLocks noChangeAspect="1"/>
          </p:cNvPicPr>
          <p:nvPr/>
        </p:nvPicPr>
        <p:blipFill>
          <a:blip r:embed="rId10" cstate="print"/>
          <a:stretch>
            <a:fillRect/>
          </a:stretch>
        </p:blipFill>
        <p:spPr>
          <a:xfrm>
            <a:off x="3275856" y="5013176"/>
            <a:ext cx="1238250" cy="723900"/>
          </a:xfrm>
          <a:prstGeom prst="rect">
            <a:avLst/>
          </a:prstGeom>
        </p:spPr>
      </p:pic>
      <p:sp>
        <p:nvSpPr>
          <p:cNvPr id="13" name="ZoneTexte 12"/>
          <p:cNvSpPr txBox="1"/>
          <p:nvPr/>
        </p:nvSpPr>
        <p:spPr>
          <a:xfrm>
            <a:off x="3131840" y="5733256"/>
            <a:ext cx="1440161" cy="1015663"/>
          </a:xfrm>
          <a:prstGeom prst="rect">
            <a:avLst/>
          </a:prstGeom>
          <a:noFill/>
        </p:spPr>
        <p:txBody>
          <a:bodyPr wrap="square" rtlCol="0">
            <a:spAutoFit/>
          </a:bodyPr>
          <a:lstStyle/>
          <a:p>
            <a:pPr algn="ctr"/>
            <a:r>
              <a:rPr lang="fr-FR" sz="1200" dirty="0" smtClean="0">
                <a:solidFill>
                  <a:srgbClr val="008000"/>
                </a:solidFill>
              </a:rPr>
              <a:t>Hérédité – Transmission des nouveaux caractères génétiques.</a:t>
            </a:r>
            <a:endParaRPr lang="fr-FR" sz="1200" dirty="0">
              <a:solidFill>
                <a:srgbClr val="008000"/>
              </a:solidFill>
            </a:endParaRPr>
          </a:p>
        </p:txBody>
      </p:sp>
      <p:cxnSp>
        <p:nvCxnSpPr>
          <p:cNvPr id="15" name="Connecteur droit avec flèche 14"/>
          <p:cNvCxnSpPr/>
          <p:nvPr/>
        </p:nvCxnSpPr>
        <p:spPr>
          <a:xfrm>
            <a:off x="1475656" y="5373216"/>
            <a:ext cx="432048" cy="0"/>
          </a:xfrm>
          <a:prstGeom prst="straightConnector1">
            <a:avLst/>
          </a:prstGeom>
          <a:ln w="25400">
            <a:solidFill>
              <a:srgbClr val="003300"/>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p:nvPr/>
        </p:nvCxnSpPr>
        <p:spPr>
          <a:xfrm>
            <a:off x="2771800" y="5373216"/>
            <a:ext cx="432048" cy="0"/>
          </a:xfrm>
          <a:prstGeom prst="straightConnector1">
            <a:avLst/>
          </a:prstGeom>
          <a:ln w="25400">
            <a:solidFill>
              <a:srgbClr val="0033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14" name="Rectangle 2"/>
          <p:cNvSpPr txBox="1">
            <a:spLocks noChangeArrowheads="1"/>
          </p:cNvSpPr>
          <p:nvPr/>
        </p:nvSpPr>
        <p:spPr>
          <a:xfrm>
            <a:off x="323850" y="765175"/>
            <a:ext cx="4752975" cy="360363"/>
          </a:xfrm>
          <a:prstGeom prst="rect">
            <a:avLst/>
          </a:prstGeom>
        </p:spPr>
        <p:txBody>
          <a:bodyPr/>
          <a:lstStyle/>
          <a:p>
            <a:pPr eaLnBrk="0" hangingPunct="0">
              <a:defRPr/>
            </a:pPr>
            <a:r>
              <a:rPr lang="fr-FR" b="1" dirty="0" smtClean="0">
                <a:solidFill>
                  <a:srgbClr val="008000"/>
                </a:solidFill>
                <a:latin typeface="+mj-lt"/>
                <a:ea typeface="+mj-ea"/>
                <a:cs typeface="+mj-cs"/>
              </a:rPr>
              <a:t>13. </a:t>
            </a:r>
            <a:r>
              <a:rPr lang="fr-FR" b="1" dirty="0">
                <a:solidFill>
                  <a:srgbClr val="008000"/>
                </a:solidFill>
                <a:latin typeface="+mj-lt"/>
                <a:ea typeface="+mj-ea"/>
                <a:cs typeface="+mj-cs"/>
              </a:rPr>
              <a:t>Annexe : Animaux en voie de disparition</a:t>
            </a:r>
            <a:endParaRPr lang="en-US" b="1" dirty="0">
              <a:solidFill>
                <a:srgbClr val="008000"/>
              </a:solidFill>
              <a:latin typeface="+mj-lt"/>
              <a:ea typeface="+mj-ea"/>
              <a:cs typeface="+mj-cs"/>
            </a:endParaRPr>
          </a:p>
        </p:txBody>
      </p:sp>
      <p:sp>
        <p:nvSpPr>
          <p:cNvPr id="15"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014BF085-7953-4E98-9B7C-6DB36C616DB0}" type="slidenum">
              <a:rPr lang="fr-FR" sz="1200">
                <a:solidFill>
                  <a:schemeClr val="tx1">
                    <a:tint val="75000"/>
                  </a:schemeClr>
                </a:solidFill>
                <a:latin typeface="+mn-lt"/>
                <a:cs typeface="+mn-cs"/>
              </a:rPr>
              <a:pPr algn="r" fontAlgn="auto">
                <a:spcBef>
                  <a:spcPts val="0"/>
                </a:spcBef>
                <a:spcAft>
                  <a:spcPts val="0"/>
                </a:spcAft>
                <a:defRPr/>
              </a:pPr>
              <a:t>120</a:t>
            </a:fld>
            <a:endParaRPr lang="fr-FR" sz="1200" dirty="0">
              <a:solidFill>
                <a:schemeClr val="tx1">
                  <a:tint val="75000"/>
                </a:schemeClr>
              </a:solidFill>
              <a:latin typeface="+mn-lt"/>
              <a:cs typeface="+mn-cs"/>
            </a:endParaRPr>
          </a:p>
        </p:txBody>
      </p:sp>
      <p:sp>
        <p:nvSpPr>
          <p:cNvPr id="16" name="Sous-titre 2"/>
          <p:cNvSpPr txBox="1">
            <a:spLocks/>
          </p:cNvSpPr>
          <p:nvPr/>
        </p:nvSpPr>
        <p:spPr bwMode="auto">
          <a:xfrm>
            <a:off x="2771775" y="260350"/>
            <a:ext cx="3887788" cy="360363"/>
          </a:xfrm>
          <a:prstGeom prst="rect">
            <a:avLst/>
          </a:prstGeom>
          <a:noFill/>
          <a:ln w="9525">
            <a:solidFill>
              <a:srgbClr val="008000"/>
            </a:solidFill>
            <a:miter lim="800000"/>
            <a:headEnd/>
            <a:tailEnd/>
          </a:ln>
        </p:spPr>
        <p:txBody>
          <a:bodyPr/>
          <a:lstStyle/>
          <a:p>
            <a:pPr>
              <a:spcBef>
                <a:spcPct val="20000"/>
              </a:spcBef>
              <a:buFont typeface="Arial" charset="0"/>
              <a:buNone/>
            </a:pPr>
            <a:r>
              <a:rPr lang="fr-FR" sz="2000">
                <a:solidFill>
                  <a:srgbClr val="008000"/>
                </a:solidFill>
                <a:latin typeface="Calibri" pitchFamily="34" charset="0"/>
              </a:rPr>
              <a:t>Pourquoi préserver la biodiversité ?</a:t>
            </a:r>
          </a:p>
        </p:txBody>
      </p:sp>
      <p:pic>
        <p:nvPicPr>
          <p:cNvPr id="17" name="Image 5" descr="CausesExtinctionsBiodiversity.jpg"/>
          <p:cNvPicPr>
            <a:picLocks noChangeAspect="1"/>
          </p:cNvPicPr>
          <p:nvPr/>
        </p:nvPicPr>
        <p:blipFill>
          <a:blip r:embed="rId2" cstate="print"/>
          <a:srcRect/>
          <a:stretch>
            <a:fillRect/>
          </a:stretch>
        </p:blipFill>
        <p:spPr bwMode="auto">
          <a:xfrm>
            <a:off x="4787900" y="836613"/>
            <a:ext cx="3332163" cy="2438400"/>
          </a:xfrm>
          <a:prstGeom prst="rect">
            <a:avLst/>
          </a:prstGeom>
          <a:noFill/>
          <a:ln w="9525">
            <a:noFill/>
            <a:miter lim="800000"/>
            <a:headEnd/>
            <a:tailEnd/>
          </a:ln>
        </p:spPr>
      </p:pic>
      <p:sp>
        <p:nvSpPr>
          <p:cNvPr id="18" name="ZoneTexte 6"/>
          <p:cNvSpPr txBox="1">
            <a:spLocks noChangeArrowheads="1"/>
          </p:cNvSpPr>
          <p:nvPr/>
        </p:nvSpPr>
        <p:spPr bwMode="auto">
          <a:xfrm>
            <a:off x="3563938" y="3284538"/>
            <a:ext cx="5400675" cy="1008062"/>
          </a:xfrm>
          <a:prstGeom prst="rect">
            <a:avLst/>
          </a:prstGeom>
          <a:noFill/>
          <a:ln w="9525">
            <a:noFill/>
            <a:miter lim="800000"/>
            <a:headEnd/>
            <a:tailEnd/>
          </a:ln>
        </p:spPr>
        <p:txBody>
          <a:bodyPr>
            <a:spAutoFit/>
          </a:bodyPr>
          <a:lstStyle/>
          <a:p>
            <a:pPr algn="ctr"/>
            <a:r>
              <a:rPr lang="fr-FR" sz="1200">
                <a:solidFill>
                  <a:srgbClr val="008000"/>
                </a:solidFill>
                <a:latin typeface="Calibri" pitchFamily="34" charset="0"/>
              </a:rPr>
              <a:t>↑ </a:t>
            </a:r>
            <a:r>
              <a:rPr lang="fr-FR" sz="1200">
                <a:solidFill>
                  <a:srgbClr val="008000"/>
                </a:solidFill>
              </a:rPr>
              <a:t>Les 5 grandes causes de régression de la biodiversité selon l'ONU et la Convention mondiale sur la biodiversité. </a:t>
            </a:r>
            <a:r>
              <a:rPr lang="fr-FR" sz="1200" i="1">
                <a:solidFill>
                  <a:srgbClr val="008000"/>
                </a:solidFill>
              </a:rPr>
              <a:t>Les flèches à double sens évoquent les relations d'exacerbations qui peuvent exister entre chacune de ses causes et les autres. </a:t>
            </a:r>
            <a:r>
              <a:rPr lang="fr-FR" sz="1200">
                <a:solidFill>
                  <a:srgbClr val="008000"/>
                </a:solidFill>
              </a:rPr>
              <a:t>Source : </a:t>
            </a:r>
            <a:r>
              <a:rPr lang="fr-FR" sz="1200">
                <a:hlinkClick r:id="rId3"/>
              </a:rPr>
              <a:t>http://fr.wikipedia.org/wiki/Extinction_de_l'Holoc%C3%A8ne</a:t>
            </a:r>
            <a:r>
              <a:rPr lang="fr-FR" sz="1200"/>
              <a:t> </a:t>
            </a:r>
            <a:endParaRPr lang="fr-FR" sz="1200">
              <a:solidFill>
                <a:srgbClr val="008000"/>
              </a:solidFill>
            </a:endParaRPr>
          </a:p>
        </p:txBody>
      </p:sp>
      <p:pic>
        <p:nvPicPr>
          <p:cNvPr id="19" name="Image 9" descr="requin griset de Mediterranee.jpg"/>
          <p:cNvPicPr>
            <a:picLocks noChangeAspect="1"/>
          </p:cNvPicPr>
          <p:nvPr/>
        </p:nvPicPr>
        <p:blipFill>
          <a:blip r:embed="rId4" cstate="print"/>
          <a:srcRect/>
          <a:stretch>
            <a:fillRect/>
          </a:stretch>
        </p:blipFill>
        <p:spPr bwMode="auto">
          <a:xfrm>
            <a:off x="5076825" y="4365625"/>
            <a:ext cx="2590800" cy="1136650"/>
          </a:xfrm>
          <a:prstGeom prst="rect">
            <a:avLst/>
          </a:prstGeom>
          <a:noFill/>
          <a:ln w="9525">
            <a:noFill/>
            <a:miter lim="800000"/>
            <a:headEnd/>
            <a:tailEnd/>
          </a:ln>
        </p:spPr>
      </p:pic>
      <p:sp>
        <p:nvSpPr>
          <p:cNvPr id="20" name="Rectangle 10"/>
          <p:cNvSpPr>
            <a:spLocks noChangeArrowheads="1"/>
          </p:cNvSpPr>
          <p:nvPr/>
        </p:nvSpPr>
        <p:spPr bwMode="auto">
          <a:xfrm>
            <a:off x="3563938" y="5516563"/>
            <a:ext cx="5400675" cy="1201737"/>
          </a:xfrm>
          <a:prstGeom prst="rect">
            <a:avLst/>
          </a:prstGeom>
          <a:noFill/>
          <a:ln w="9525">
            <a:noFill/>
            <a:miter lim="800000"/>
            <a:headEnd/>
            <a:tailEnd/>
          </a:ln>
        </p:spPr>
        <p:txBody>
          <a:bodyPr>
            <a:spAutoFit/>
          </a:bodyPr>
          <a:lstStyle/>
          <a:p>
            <a:pPr algn="just"/>
            <a:r>
              <a:rPr lang="fr-FR" sz="1200" u="sng" dirty="0">
                <a:solidFill>
                  <a:srgbClr val="FF0000"/>
                </a:solidFill>
              </a:rPr>
              <a:t>Note</a:t>
            </a:r>
            <a:r>
              <a:rPr lang="fr-FR" sz="1200" dirty="0">
                <a:solidFill>
                  <a:srgbClr val="FF0000"/>
                </a:solidFill>
              </a:rPr>
              <a:t> : En 2008, près de 10 % des espèces de </a:t>
            </a:r>
            <a:r>
              <a:rPr lang="fr-FR" sz="1200" b="1" dirty="0">
                <a:solidFill>
                  <a:srgbClr val="FF0000"/>
                </a:solidFill>
              </a:rPr>
              <a:t>requins</a:t>
            </a:r>
            <a:r>
              <a:rPr lang="fr-FR" sz="1200" dirty="0">
                <a:solidFill>
                  <a:srgbClr val="FF0000"/>
                </a:solidFill>
              </a:rPr>
              <a:t> et </a:t>
            </a:r>
            <a:r>
              <a:rPr lang="fr-FR" sz="1200" b="1" dirty="0">
                <a:solidFill>
                  <a:srgbClr val="FF0000"/>
                </a:solidFill>
                <a:hlinkClick r:id="rId5" tooltip="Raie"/>
              </a:rPr>
              <a:t>raies</a:t>
            </a:r>
            <a:r>
              <a:rPr lang="fr-FR" sz="1200" dirty="0">
                <a:solidFill>
                  <a:srgbClr val="FF0000"/>
                </a:solidFill>
              </a:rPr>
              <a:t> figuraient sur la liste rouge de l'</a:t>
            </a:r>
            <a:r>
              <a:rPr lang="fr-FR" sz="1200" dirty="0">
                <a:solidFill>
                  <a:srgbClr val="FF0000"/>
                </a:solidFill>
                <a:hlinkClick r:id="rId6" tooltip="Union internationale pour la conservation de la nature"/>
              </a:rPr>
              <a:t>UICN</a:t>
            </a:r>
            <a:r>
              <a:rPr lang="fr-FR" sz="1200" dirty="0">
                <a:solidFill>
                  <a:srgbClr val="FF0000"/>
                </a:solidFill>
              </a:rPr>
              <a:t>, menacées d'</a:t>
            </a:r>
            <a:r>
              <a:rPr lang="fr-FR" sz="1200" dirty="0">
                <a:solidFill>
                  <a:srgbClr val="FF0000"/>
                </a:solidFill>
                <a:hlinkClick r:id="rId7" tooltip="Extinction des espèces"/>
              </a:rPr>
              <a:t>extinction</a:t>
            </a:r>
            <a:r>
              <a:rPr lang="fr-FR" sz="1200" dirty="0">
                <a:solidFill>
                  <a:srgbClr val="FF0000"/>
                </a:solidFill>
              </a:rPr>
              <a:t> à des degrés divers, à cause de leur surexploitation.  En 2007, en </a:t>
            </a:r>
            <a:r>
              <a:rPr lang="fr-FR" sz="1200" dirty="0">
                <a:solidFill>
                  <a:srgbClr val="FF0000"/>
                </a:solidFill>
                <a:hlinkClick r:id="rId8" tooltip="Mer Méditerranée"/>
              </a:rPr>
              <a:t>Méditerranée</a:t>
            </a:r>
            <a:r>
              <a:rPr lang="fr-FR" sz="1200" dirty="0">
                <a:solidFill>
                  <a:srgbClr val="FF0000"/>
                </a:solidFill>
              </a:rPr>
              <a:t>, selon l'</a:t>
            </a:r>
            <a:r>
              <a:rPr lang="fr-FR" sz="1200" dirty="0">
                <a:solidFill>
                  <a:srgbClr val="FF0000"/>
                </a:solidFill>
                <a:hlinkClick r:id="rId6" tooltip="Union internationale pour la conservation de la nature"/>
              </a:rPr>
              <a:t>UICN</a:t>
            </a:r>
            <a:r>
              <a:rPr lang="fr-FR" sz="1200" dirty="0">
                <a:solidFill>
                  <a:srgbClr val="FF0000"/>
                </a:solidFill>
              </a:rPr>
              <a:t> 42 % des espèces de </a:t>
            </a:r>
            <a:r>
              <a:rPr lang="fr-FR" sz="1200" b="1" dirty="0">
                <a:solidFill>
                  <a:srgbClr val="FF0000"/>
                </a:solidFill>
              </a:rPr>
              <a:t>requins</a:t>
            </a:r>
            <a:r>
              <a:rPr lang="fr-FR" sz="1200" dirty="0">
                <a:solidFill>
                  <a:srgbClr val="FF0000"/>
                </a:solidFill>
              </a:rPr>
              <a:t> et </a:t>
            </a:r>
            <a:r>
              <a:rPr lang="fr-FR" sz="1200" b="1" dirty="0">
                <a:solidFill>
                  <a:srgbClr val="FF0000"/>
                </a:solidFill>
              </a:rPr>
              <a:t>raies</a:t>
            </a:r>
            <a:r>
              <a:rPr lang="fr-FR" sz="1200" dirty="0">
                <a:solidFill>
                  <a:srgbClr val="FF0000"/>
                </a:solidFill>
              </a:rPr>
              <a:t>  étaient menacées d'extinction (~ 30 espèces). </a:t>
            </a:r>
          </a:p>
          <a:p>
            <a:pPr algn="just"/>
            <a:r>
              <a:rPr lang="fr-FR" sz="1200" dirty="0">
                <a:solidFill>
                  <a:srgbClr val="008000"/>
                </a:solidFill>
              </a:rPr>
              <a:t>Sources : </a:t>
            </a:r>
            <a:r>
              <a:rPr lang="fr-FR" sz="1200" dirty="0">
                <a:solidFill>
                  <a:srgbClr val="008000"/>
                </a:solidFill>
                <a:hlinkClick r:id="rId9"/>
              </a:rPr>
              <a:t>http://corsica-requins-de-mediterranee.org/observations/requin-griset/</a:t>
            </a:r>
            <a:r>
              <a:rPr lang="fr-FR" sz="1200" dirty="0">
                <a:solidFill>
                  <a:srgbClr val="008000"/>
                </a:solidFill>
              </a:rPr>
              <a:t> &amp; </a:t>
            </a:r>
            <a:r>
              <a:rPr lang="fr-FR" sz="1200" dirty="0">
                <a:hlinkClick r:id="rId10"/>
              </a:rPr>
              <a:t>http://fr.wikipedia.org/wiki/Requin#Menaces_et_conservation</a:t>
            </a:r>
            <a:r>
              <a:rPr lang="fr-FR" sz="1200" dirty="0"/>
              <a:t> </a:t>
            </a:r>
            <a:endParaRPr lang="fr-FR" sz="1200" dirty="0">
              <a:solidFill>
                <a:srgbClr val="008000"/>
              </a:solidFill>
            </a:endParaRPr>
          </a:p>
        </p:txBody>
      </p:sp>
      <p:pic>
        <p:nvPicPr>
          <p:cNvPr id="21" name="Image 11" descr="fisheries-collapse.jpg"/>
          <p:cNvPicPr>
            <a:picLocks noChangeAspect="1"/>
          </p:cNvPicPr>
          <p:nvPr/>
        </p:nvPicPr>
        <p:blipFill>
          <a:blip r:embed="rId11" cstate="print"/>
          <a:srcRect/>
          <a:stretch>
            <a:fillRect/>
          </a:stretch>
        </p:blipFill>
        <p:spPr bwMode="auto">
          <a:xfrm>
            <a:off x="250825" y="1268413"/>
            <a:ext cx="2984500" cy="4394200"/>
          </a:xfrm>
          <a:prstGeom prst="rect">
            <a:avLst/>
          </a:prstGeom>
          <a:noFill/>
          <a:ln w="9525">
            <a:noFill/>
            <a:miter lim="800000"/>
            <a:headEnd/>
            <a:tailEnd/>
          </a:ln>
        </p:spPr>
      </p:pic>
      <p:sp>
        <p:nvSpPr>
          <p:cNvPr id="22" name="ZoneTexte 12"/>
          <p:cNvSpPr txBox="1">
            <a:spLocks noChangeArrowheads="1"/>
          </p:cNvSpPr>
          <p:nvPr/>
        </p:nvSpPr>
        <p:spPr bwMode="auto">
          <a:xfrm>
            <a:off x="107950" y="5661025"/>
            <a:ext cx="3455988" cy="1008063"/>
          </a:xfrm>
          <a:prstGeom prst="rect">
            <a:avLst/>
          </a:prstGeom>
          <a:noFill/>
          <a:ln w="9525">
            <a:noFill/>
            <a:miter lim="800000"/>
            <a:headEnd/>
            <a:tailEnd/>
          </a:ln>
        </p:spPr>
        <p:txBody>
          <a:bodyPr>
            <a:spAutoFit/>
          </a:bodyPr>
          <a:lstStyle/>
          <a:p>
            <a:pPr algn="ctr"/>
            <a:r>
              <a:rPr lang="fr-FR" sz="1200">
                <a:solidFill>
                  <a:srgbClr val="008000"/>
                </a:solidFill>
              </a:rPr>
              <a:t>Une importante étude dans la revue Science prédit l'effondrement global des principales zones de pêche du monde en 2053. Source : </a:t>
            </a:r>
          </a:p>
          <a:p>
            <a:pPr algn="ctr"/>
            <a:r>
              <a:rPr lang="fr-FR" sz="1200">
                <a:solidFill>
                  <a:srgbClr val="008000"/>
                </a:solidFill>
                <a:hlinkClick r:id="rId12"/>
              </a:rPr>
              <a:t>http://aquaculturedevelopments.com/index.php?s=the+opportunity&amp;x=0&amp;y=0</a:t>
            </a:r>
            <a:r>
              <a:rPr lang="fr-FR" sz="1200">
                <a:solidFill>
                  <a:srgbClr val="008000"/>
                </a:solidFill>
              </a:rPr>
              <a:t> </a:t>
            </a:r>
          </a:p>
        </p:txBody>
      </p:sp>
      <p:sp>
        <p:nvSpPr>
          <p:cNvPr id="23" name="ZoneTexte 13"/>
          <p:cNvSpPr txBox="1">
            <a:spLocks noChangeArrowheads="1"/>
          </p:cNvSpPr>
          <p:nvPr/>
        </p:nvSpPr>
        <p:spPr bwMode="auto">
          <a:xfrm>
            <a:off x="3708400" y="4437063"/>
            <a:ext cx="1439863" cy="461962"/>
          </a:xfrm>
          <a:prstGeom prst="rect">
            <a:avLst/>
          </a:prstGeom>
          <a:noFill/>
          <a:ln w="9525">
            <a:noFill/>
            <a:miter lim="800000"/>
            <a:headEnd/>
            <a:tailEnd/>
          </a:ln>
        </p:spPr>
        <p:txBody>
          <a:bodyPr>
            <a:spAutoFit/>
          </a:bodyPr>
          <a:lstStyle/>
          <a:p>
            <a:r>
              <a:rPr lang="fr-FR" sz="1200" i="1">
                <a:solidFill>
                  <a:srgbClr val="008000"/>
                </a:solidFill>
              </a:rPr>
              <a:t>Requin griset </a:t>
            </a:r>
            <a:r>
              <a:rPr lang="fr-FR" sz="1200">
                <a:solidFill>
                  <a:srgbClr val="008000"/>
                </a:solidFill>
              </a:rPr>
              <a:t>de Méditerranée </a:t>
            </a:r>
            <a:r>
              <a:rPr lang="fr-FR" sz="1200">
                <a:solidFill>
                  <a:srgbClr val="008000"/>
                </a:solidFill>
                <a:latin typeface="Calibri" pitchFamily="34" charset="0"/>
              </a:rPr>
              <a:t>→</a:t>
            </a:r>
            <a:endParaRPr lang="fr-FR" sz="1200">
              <a:solidFill>
                <a:srgbClr val="008000"/>
              </a:solidFill>
            </a:endParaRPr>
          </a:p>
        </p:txBody>
      </p:sp>
    </p:spTree>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323528" y="764704"/>
            <a:ext cx="6696744" cy="360040"/>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fr-FR" b="1" i="0" u="none" strike="noStrike" kern="1200" cap="none" spc="0" normalizeH="0" baseline="0" noProof="0" dirty="0" smtClean="0">
                <a:ln>
                  <a:noFill/>
                </a:ln>
                <a:solidFill>
                  <a:srgbClr val="008000"/>
                </a:solidFill>
                <a:effectLst/>
                <a:uLnTx/>
                <a:uFillTx/>
                <a:latin typeface="+mj-lt"/>
                <a:ea typeface="+mj-ea"/>
                <a:cs typeface="+mj-cs"/>
              </a:rPr>
              <a:t>13. Annexe : Animaux en voie de disparition (suite)</a:t>
            </a:r>
            <a:endParaRPr kumimoji="0" lang="en-US" b="1" i="0" u="none" strike="noStrike" kern="1200" cap="none" spc="0" normalizeH="0" baseline="0" noProof="0" dirty="0" smtClean="0">
              <a:ln>
                <a:noFill/>
              </a:ln>
              <a:solidFill>
                <a:srgbClr val="008000"/>
              </a:solidFill>
              <a:effectLst/>
              <a:uLnTx/>
              <a:uFillTx/>
              <a:latin typeface="+mj-lt"/>
              <a:ea typeface="+mj-ea"/>
              <a:cs typeface="+mj-cs"/>
            </a:endParaRPr>
          </a:p>
        </p:txBody>
      </p:sp>
      <p:sp>
        <p:nvSpPr>
          <p:cNvPr id="4"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121</a:t>
            </a:fld>
            <a:endParaRPr lang="fr-FR" sz="1200" dirty="0">
              <a:solidFill>
                <a:schemeClr val="tx1">
                  <a:tint val="75000"/>
                </a:schemeClr>
              </a:solidFill>
              <a:latin typeface="+mn-lt"/>
              <a:cs typeface="+mn-cs"/>
            </a:endParaRPr>
          </a:p>
        </p:txBody>
      </p:sp>
      <p:sp>
        <p:nvSpPr>
          <p:cNvPr id="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6" name="Image 4"/>
          <p:cNvPicPr>
            <a:picLocks noChangeAspect="1"/>
          </p:cNvPicPr>
          <p:nvPr/>
        </p:nvPicPr>
        <p:blipFill>
          <a:blip r:embed="rId2" cstate="print"/>
          <a:srcRect/>
          <a:stretch>
            <a:fillRect/>
          </a:stretch>
        </p:blipFill>
        <p:spPr bwMode="auto">
          <a:xfrm>
            <a:off x="0" y="1268760"/>
            <a:ext cx="9144000" cy="4456113"/>
          </a:xfrm>
          <a:prstGeom prst="rect">
            <a:avLst/>
          </a:prstGeom>
          <a:noFill/>
          <a:ln w="9525">
            <a:noFill/>
            <a:miter lim="800000"/>
            <a:headEnd/>
            <a:tailEnd/>
          </a:ln>
        </p:spPr>
      </p:pic>
      <p:sp>
        <p:nvSpPr>
          <p:cNvPr id="7" name="Rectangle 6"/>
          <p:cNvSpPr/>
          <p:nvPr/>
        </p:nvSpPr>
        <p:spPr>
          <a:xfrm>
            <a:off x="2699792" y="5877272"/>
            <a:ext cx="4572000" cy="830997"/>
          </a:xfrm>
          <a:prstGeom prst="rect">
            <a:avLst/>
          </a:prstGeom>
        </p:spPr>
        <p:txBody>
          <a:bodyPr>
            <a:spAutoFit/>
          </a:bodyPr>
          <a:lstStyle/>
          <a:p>
            <a:pPr algn="ctr"/>
            <a:r>
              <a:rPr lang="fr-FR" sz="1200" dirty="0" smtClean="0">
                <a:solidFill>
                  <a:srgbClr val="008000"/>
                </a:solidFill>
              </a:rPr>
              <a:t>Espèces de poissons menacés (Source : Greenpeace).</a:t>
            </a:r>
          </a:p>
          <a:p>
            <a:pPr algn="ctr"/>
            <a:endParaRPr lang="fr-FR" sz="1200" dirty="0" smtClean="0">
              <a:solidFill>
                <a:srgbClr val="FF0000"/>
              </a:solidFill>
            </a:endParaRPr>
          </a:p>
          <a:p>
            <a:pPr algn="ctr"/>
            <a:r>
              <a:rPr lang="fr-FR" sz="1200" dirty="0" smtClean="0">
                <a:solidFill>
                  <a:srgbClr val="FF0000"/>
                </a:solidFill>
              </a:rPr>
              <a:t>Note : On pourrait prévoir qu’un jour, la </a:t>
            </a:r>
            <a:r>
              <a:rPr lang="fr-FR" sz="1200" i="1" dirty="0" smtClean="0">
                <a:solidFill>
                  <a:srgbClr val="FF0000"/>
                </a:solidFill>
              </a:rPr>
              <a:t>Morue polaire </a:t>
            </a:r>
            <a:r>
              <a:rPr lang="fr-FR" sz="1200" dirty="0" smtClean="0">
                <a:solidFill>
                  <a:srgbClr val="FF0000"/>
                </a:solidFill>
              </a:rPr>
              <a:t>et la </a:t>
            </a:r>
            <a:r>
              <a:rPr lang="fr-FR" sz="1200" i="1" dirty="0" err="1" smtClean="0">
                <a:solidFill>
                  <a:srgbClr val="FF0000"/>
                </a:solidFill>
              </a:rPr>
              <a:t>Légine</a:t>
            </a:r>
            <a:r>
              <a:rPr lang="fr-FR" sz="1200" i="1" dirty="0" smtClean="0">
                <a:solidFill>
                  <a:srgbClr val="FF0000"/>
                </a:solidFill>
              </a:rPr>
              <a:t> australe </a:t>
            </a:r>
            <a:r>
              <a:rPr lang="fr-FR" sz="1200" dirty="0" smtClean="0">
                <a:solidFill>
                  <a:srgbClr val="FF0000"/>
                </a:solidFill>
              </a:rPr>
              <a:t>seront, elles aussi, peut-être, menacées (?).</a:t>
            </a:r>
            <a:endParaRPr lang="fr-FR" sz="1200" dirty="0">
              <a:solidFill>
                <a:srgbClr val="008000"/>
              </a:solidFill>
            </a:endParaRPr>
          </a:p>
        </p:txBody>
      </p:sp>
    </p:spTree>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323528" y="692696"/>
            <a:ext cx="6696744" cy="360040"/>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fr-FR" b="1" i="0" u="none" strike="noStrike" kern="1200" cap="none" spc="0" normalizeH="0" baseline="0" noProof="0" dirty="0" smtClean="0">
                <a:ln>
                  <a:noFill/>
                </a:ln>
                <a:solidFill>
                  <a:srgbClr val="008000"/>
                </a:solidFill>
                <a:effectLst/>
                <a:uLnTx/>
                <a:uFillTx/>
                <a:latin typeface="+mj-lt"/>
                <a:ea typeface="+mj-ea"/>
                <a:cs typeface="+mj-cs"/>
              </a:rPr>
              <a:t>13. Annexe : Animaux en voie de disparition (suite)</a:t>
            </a:r>
            <a:endParaRPr kumimoji="0" lang="en-US" b="1" i="0" u="none" strike="noStrike" kern="1200" cap="none" spc="0" normalizeH="0" baseline="0" noProof="0" dirty="0" smtClean="0">
              <a:ln>
                <a:noFill/>
              </a:ln>
              <a:solidFill>
                <a:srgbClr val="008000"/>
              </a:solidFill>
              <a:effectLst/>
              <a:uLnTx/>
              <a:uFillTx/>
              <a:latin typeface="+mj-lt"/>
              <a:ea typeface="+mj-ea"/>
              <a:cs typeface="+mj-cs"/>
            </a:endParaRPr>
          </a:p>
        </p:txBody>
      </p:sp>
      <p:sp>
        <p:nvSpPr>
          <p:cNvPr id="4" name="Espace réservé du numéro de diapositive 1"/>
          <p:cNvSpPr txBox="1">
            <a:spLocks/>
          </p:cNvSpPr>
          <p:nvPr/>
        </p:nvSpPr>
        <p:spPr>
          <a:xfrm>
            <a:off x="323528" y="260648"/>
            <a:ext cx="477193"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122</a:t>
            </a:fld>
            <a:endParaRPr lang="fr-FR" sz="1200" dirty="0">
              <a:solidFill>
                <a:schemeClr val="tx1">
                  <a:tint val="75000"/>
                </a:schemeClr>
              </a:solidFill>
              <a:latin typeface="+mn-lt"/>
              <a:cs typeface="+mn-cs"/>
            </a:endParaRPr>
          </a:p>
        </p:txBody>
      </p:sp>
      <p:sp>
        <p:nvSpPr>
          <p:cNvPr id="5" name="Sous-titre 2"/>
          <p:cNvSpPr txBox="1">
            <a:spLocks/>
          </p:cNvSpPr>
          <p:nvPr/>
        </p:nvSpPr>
        <p:spPr bwMode="auto">
          <a:xfrm>
            <a:off x="2771800" y="18864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32" name="Image 31" descr="phoque moine de méditerranee.jpg"/>
          <p:cNvPicPr>
            <a:picLocks noChangeAspect="1"/>
          </p:cNvPicPr>
          <p:nvPr/>
        </p:nvPicPr>
        <p:blipFill>
          <a:blip r:embed="rId2" cstate="print"/>
          <a:stretch>
            <a:fillRect/>
          </a:stretch>
        </p:blipFill>
        <p:spPr>
          <a:xfrm>
            <a:off x="467544" y="1124744"/>
            <a:ext cx="2362200" cy="1933575"/>
          </a:xfrm>
          <a:prstGeom prst="rect">
            <a:avLst/>
          </a:prstGeom>
        </p:spPr>
      </p:pic>
      <p:sp>
        <p:nvSpPr>
          <p:cNvPr id="33" name="ZoneTexte 32"/>
          <p:cNvSpPr txBox="1"/>
          <p:nvPr/>
        </p:nvSpPr>
        <p:spPr>
          <a:xfrm>
            <a:off x="467544" y="3068960"/>
            <a:ext cx="2448272" cy="461665"/>
          </a:xfrm>
          <a:prstGeom prst="rect">
            <a:avLst/>
          </a:prstGeom>
          <a:noFill/>
        </p:spPr>
        <p:txBody>
          <a:bodyPr wrap="square" rtlCol="0">
            <a:spAutoFit/>
          </a:bodyPr>
          <a:lstStyle/>
          <a:p>
            <a:pPr algn="ctr"/>
            <a:r>
              <a:rPr lang="fr-FR" sz="1200" dirty="0" smtClean="0">
                <a:solidFill>
                  <a:srgbClr val="008000"/>
                </a:solidFill>
              </a:rPr>
              <a:t>Phoque moine de Méditerranée (</a:t>
            </a:r>
            <a:r>
              <a:rPr lang="fr-FR" sz="1200" i="1" dirty="0" err="1" smtClean="0">
                <a:solidFill>
                  <a:srgbClr val="008000"/>
                </a:solidFill>
              </a:rPr>
              <a:t>Monachus</a:t>
            </a:r>
            <a:r>
              <a:rPr lang="fr-FR" sz="1200" i="1" dirty="0" smtClean="0">
                <a:solidFill>
                  <a:srgbClr val="008000"/>
                </a:solidFill>
              </a:rPr>
              <a:t> </a:t>
            </a:r>
            <a:r>
              <a:rPr lang="fr-FR" sz="1200" i="1" dirty="0" err="1" smtClean="0">
                <a:solidFill>
                  <a:srgbClr val="008000"/>
                </a:solidFill>
              </a:rPr>
              <a:t>monachus</a:t>
            </a:r>
            <a:r>
              <a:rPr lang="fr-FR" sz="1200" dirty="0" smtClean="0">
                <a:solidFill>
                  <a:srgbClr val="008000"/>
                </a:solidFill>
              </a:rPr>
              <a:t>)</a:t>
            </a:r>
            <a:endParaRPr lang="fr-FR" sz="1200" dirty="0">
              <a:solidFill>
                <a:srgbClr val="008000"/>
              </a:solidFill>
            </a:endParaRPr>
          </a:p>
        </p:txBody>
      </p:sp>
      <p:sp>
        <p:nvSpPr>
          <p:cNvPr id="34" name="Rectangle 3"/>
          <p:cNvSpPr txBox="1">
            <a:spLocks noChangeArrowheads="1"/>
          </p:cNvSpPr>
          <p:nvPr/>
        </p:nvSpPr>
        <p:spPr>
          <a:xfrm>
            <a:off x="3707904" y="2708920"/>
            <a:ext cx="1944216" cy="432048"/>
          </a:xfrm>
          <a:prstGeom prst="rect">
            <a:avLst/>
          </a:prstGeom>
        </p:spPr>
        <p:txBody>
          <a:bodyPr/>
          <a:lstStyle/>
          <a:p>
            <a:pPr marL="0" marR="0" lvl="0" indent="0" algn="ctr" defTabSz="914400" rtl="0" eaLnBrk="1" fontAlgn="base" latinLnBrk="0" hangingPunct="1">
              <a:lnSpc>
                <a:spcPct val="80000"/>
              </a:lnSpc>
              <a:spcBef>
                <a:spcPct val="20000"/>
              </a:spcBef>
              <a:spcAft>
                <a:spcPct val="0"/>
              </a:spcAft>
              <a:buClrTx/>
              <a:buSzTx/>
              <a:buFontTx/>
              <a:buNone/>
              <a:tabLst/>
              <a:defRPr/>
            </a:pPr>
            <a:r>
              <a:rPr kumimoji="0" lang="en-US" sz="1200" b="0" i="0" u="none" strike="noStrike" kern="1200" cap="none" spc="0" normalizeH="0" baseline="0" noProof="0" dirty="0" smtClean="0">
                <a:ln>
                  <a:noFill/>
                </a:ln>
                <a:solidFill>
                  <a:srgbClr val="008000"/>
                </a:solidFill>
                <a:effectLst/>
                <a:uLnTx/>
                <a:uFillTx/>
                <a:latin typeface="Arial" charset="0"/>
                <a:ea typeface="+mn-ea"/>
                <a:cs typeface="Arial" charset="0"/>
              </a:rPr>
              <a:t>Beluga de Cook Inlet (</a:t>
            </a:r>
            <a:r>
              <a:rPr kumimoji="0" lang="en-US" sz="1200" b="0" i="1" u="none" strike="noStrike" kern="1200" cap="none" spc="0" normalizeH="0" baseline="0" noProof="0" dirty="0" err="1" smtClean="0">
                <a:ln>
                  <a:noFill/>
                </a:ln>
                <a:solidFill>
                  <a:srgbClr val="008000"/>
                </a:solidFill>
                <a:effectLst/>
                <a:uLnTx/>
                <a:uFillTx/>
                <a:latin typeface="Arial" charset="0"/>
                <a:ea typeface="+mn-ea"/>
                <a:cs typeface="Arial" charset="0"/>
              </a:rPr>
              <a:t>Delphinapterus</a:t>
            </a:r>
            <a:r>
              <a:rPr kumimoji="0" lang="en-US" sz="1200" b="0" i="1" u="none" strike="noStrike" kern="1200" cap="none" spc="0" normalizeH="0" baseline="0" noProof="0" dirty="0" smtClean="0">
                <a:ln>
                  <a:noFill/>
                </a:ln>
                <a:solidFill>
                  <a:srgbClr val="008000"/>
                </a:solidFill>
                <a:effectLst/>
                <a:uLnTx/>
                <a:uFillTx/>
                <a:latin typeface="Arial" charset="0"/>
                <a:ea typeface="+mn-ea"/>
                <a:cs typeface="Arial" charset="0"/>
              </a:rPr>
              <a:t> </a:t>
            </a:r>
            <a:r>
              <a:rPr kumimoji="0" lang="en-US" sz="1200" b="0" i="1" u="none" strike="noStrike" kern="1200" cap="none" spc="0" normalizeH="0" baseline="0" noProof="0" dirty="0" err="1" smtClean="0">
                <a:ln>
                  <a:noFill/>
                </a:ln>
                <a:solidFill>
                  <a:srgbClr val="008000"/>
                </a:solidFill>
                <a:effectLst/>
                <a:uLnTx/>
                <a:uFillTx/>
                <a:latin typeface="Arial" charset="0"/>
                <a:ea typeface="+mn-ea"/>
                <a:cs typeface="Arial" charset="0"/>
              </a:rPr>
              <a:t>leucas</a:t>
            </a:r>
            <a:r>
              <a:rPr kumimoji="0" lang="en-US" sz="1200" b="0" i="0" u="none" strike="noStrike" kern="1200" cap="none" spc="0" normalizeH="0" baseline="0" noProof="0" dirty="0" smtClean="0">
                <a:ln>
                  <a:noFill/>
                </a:ln>
                <a:solidFill>
                  <a:srgbClr val="008000"/>
                </a:solidFill>
                <a:effectLst/>
                <a:uLnTx/>
                <a:uFillTx/>
                <a:latin typeface="Arial" charset="0"/>
                <a:ea typeface="+mn-ea"/>
                <a:cs typeface="Arial" charset="0"/>
              </a:rPr>
              <a:t>)</a:t>
            </a:r>
          </a:p>
        </p:txBody>
      </p:sp>
      <p:pic>
        <p:nvPicPr>
          <p:cNvPr id="35" name="Image 11"/>
          <p:cNvPicPr>
            <a:picLocks noChangeAspect="1"/>
          </p:cNvPicPr>
          <p:nvPr/>
        </p:nvPicPr>
        <p:blipFill>
          <a:blip r:embed="rId3" cstate="print"/>
          <a:srcRect/>
          <a:stretch>
            <a:fillRect/>
          </a:stretch>
        </p:blipFill>
        <p:spPr bwMode="auto">
          <a:xfrm>
            <a:off x="3635896" y="1196752"/>
            <a:ext cx="2219325" cy="1476375"/>
          </a:xfrm>
          <a:prstGeom prst="rect">
            <a:avLst/>
          </a:prstGeom>
          <a:noFill/>
          <a:ln w="9525">
            <a:noFill/>
            <a:miter lim="800000"/>
            <a:headEnd/>
            <a:tailEnd/>
          </a:ln>
        </p:spPr>
      </p:pic>
      <p:pic>
        <p:nvPicPr>
          <p:cNvPr id="36" name="Image 2"/>
          <p:cNvPicPr>
            <a:picLocks noChangeAspect="1"/>
          </p:cNvPicPr>
          <p:nvPr/>
        </p:nvPicPr>
        <p:blipFill>
          <a:blip r:embed="rId4" cstate="print"/>
          <a:srcRect/>
          <a:stretch>
            <a:fillRect/>
          </a:stretch>
        </p:blipFill>
        <p:spPr bwMode="auto">
          <a:xfrm>
            <a:off x="6804248" y="548680"/>
            <a:ext cx="1728192" cy="1434399"/>
          </a:xfrm>
          <a:prstGeom prst="rect">
            <a:avLst/>
          </a:prstGeom>
          <a:noFill/>
          <a:ln w="9525">
            <a:noFill/>
            <a:miter lim="800000"/>
            <a:headEnd/>
            <a:tailEnd/>
          </a:ln>
        </p:spPr>
      </p:pic>
      <p:sp>
        <p:nvSpPr>
          <p:cNvPr id="37" name="Rectangle 3"/>
          <p:cNvSpPr txBox="1">
            <a:spLocks noChangeArrowheads="1"/>
          </p:cNvSpPr>
          <p:nvPr/>
        </p:nvSpPr>
        <p:spPr bwMode="auto">
          <a:xfrm>
            <a:off x="6300192" y="1988840"/>
            <a:ext cx="2627784" cy="720080"/>
          </a:xfrm>
          <a:prstGeom prst="rect">
            <a:avLst/>
          </a:prstGeom>
          <a:noFill/>
          <a:ln w="9525">
            <a:noFill/>
            <a:miter lim="800000"/>
            <a:headEnd/>
            <a:tailEnd/>
          </a:ln>
        </p:spPr>
        <p:txBody>
          <a:bodyPr/>
          <a:lstStyle/>
          <a:p>
            <a:pPr algn="ctr">
              <a:lnSpc>
                <a:spcPct val="80000"/>
              </a:lnSpc>
              <a:spcBef>
                <a:spcPct val="20000"/>
              </a:spcBef>
            </a:pPr>
            <a:r>
              <a:rPr lang="en-US" sz="1200" dirty="0" err="1">
                <a:solidFill>
                  <a:srgbClr val="008000"/>
                </a:solidFill>
                <a:latin typeface="Arial" charset="0"/>
              </a:rPr>
              <a:t>Courlis</a:t>
            </a:r>
            <a:r>
              <a:rPr lang="en-US" sz="1200" dirty="0">
                <a:solidFill>
                  <a:srgbClr val="008000"/>
                </a:solidFill>
                <a:latin typeface="Arial" charset="0"/>
              </a:rPr>
              <a:t> </a:t>
            </a:r>
            <a:r>
              <a:rPr lang="en-US" sz="1200" dirty="0" err="1">
                <a:solidFill>
                  <a:srgbClr val="008000"/>
                </a:solidFill>
                <a:latin typeface="Arial" charset="0"/>
              </a:rPr>
              <a:t>esquimau</a:t>
            </a:r>
            <a:r>
              <a:rPr lang="en-US" sz="1200" dirty="0">
                <a:solidFill>
                  <a:srgbClr val="008000"/>
                </a:solidFill>
                <a:latin typeface="Arial" charset="0"/>
              </a:rPr>
              <a:t> (</a:t>
            </a:r>
            <a:r>
              <a:rPr lang="en-US" sz="1200" i="1" dirty="0" err="1">
                <a:solidFill>
                  <a:srgbClr val="008000"/>
                </a:solidFill>
                <a:latin typeface="Arial" charset="0"/>
              </a:rPr>
              <a:t>Numenius</a:t>
            </a:r>
            <a:r>
              <a:rPr lang="en-US" sz="1200" i="1" dirty="0">
                <a:solidFill>
                  <a:srgbClr val="008000"/>
                </a:solidFill>
                <a:latin typeface="Arial" charset="0"/>
              </a:rPr>
              <a:t> borealis</a:t>
            </a:r>
            <a:r>
              <a:rPr lang="en-US" sz="1200" dirty="0" smtClean="0">
                <a:solidFill>
                  <a:srgbClr val="008000"/>
                </a:solidFill>
                <a:latin typeface="Arial" charset="0"/>
              </a:rPr>
              <a:t>). </a:t>
            </a:r>
            <a:r>
              <a:rPr lang="fr-FR" sz="1200" dirty="0" smtClean="0">
                <a:solidFill>
                  <a:srgbClr val="FF0000"/>
                </a:solidFill>
              </a:rPr>
              <a:t>Cette proie populaire aurait été chassée, jusqu'à son extinction vers 1987 (son extinction est à confirmer)</a:t>
            </a:r>
            <a:r>
              <a:rPr lang="en-US" sz="1100" dirty="0" smtClean="0">
                <a:solidFill>
                  <a:srgbClr val="FF0000"/>
                </a:solidFill>
              </a:rPr>
              <a:t>. Source : </a:t>
            </a:r>
            <a:r>
              <a:rPr lang="fr-FR" sz="800" dirty="0" smtClean="0">
                <a:hlinkClick r:id="rId5"/>
              </a:rPr>
              <a:t>http://www.polarlife.ca/organisms/birds/marine/sandpiper/Eskimocurlew.htm</a:t>
            </a:r>
            <a:endParaRPr lang="en-US" sz="800" dirty="0">
              <a:solidFill>
                <a:srgbClr val="008000"/>
              </a:solidFill>
              <a:latin typeface="Arial" charset="0"/>
            </a:endParaRPr>
          </a:p>
        </p:txBody>
      </p:sp>
      <p:pic>
        <p:nvPicPr>
          <p:cNvPr id="38" name="Image 37" descr="râle des genets.jpg"/>
          <p:cNvPicPr>
            <a:picLocks noChangeAspect="1"/>
          </p:cNvPicPr>
          <p:nvPr/>
        </p:nvPicPr>
        <p:blipFill>
          <a:blip r:embed="rId6" cstate="print"/>
          <a:stretch>
            <a:fillRect/>
          </a:stretch>
        </p:blipFill>
        <p:spPr>
          <a:xfrm>
            <a:off x="323528" y="3573016"/>
            <a:ext cx="2609850" cy="1752600"/>
          </a:xfrm>
          <a:prstGeom prst="rect">
            <a:avLst/>
          </a:prstGeom>
        </p:spPr>
      </p:pic>
      <p:sp>
        <p:nvSpPr>
          <p:cNvPr id="39" name="ZoneTexte 38"/>
          <p:cNvSpPr txBox="1"/>
          <p:nvPr/>
        </p:nvSpPr>
        <p:spPr>
          <a:xfrm>
            <a:off x="282016" y="5301208"/>
            <a:ext cx="2778326" cy="276999"/>
          </a:xfrm>
          <a:prstGeom prst="rect">
            <a:avLst/>
          </a:prstGeom>
          <a:noFill/>
        </p:spPr>
        <p:txBody>
          <a:bodyPr wrap="none" rtlCol="0">
            <a:spAutoFit/>
          </a:bodyPr>
          <a:lstStyle/>
          <a:p>
            <a:pPr algn="ctr"/>
            <a:r>
              <a:rPr lang="fr-FR" sz="1200" dirty="0" smtClean="0">
                <a:solidFill>
                  <a:srgbClr val="008000"/>
                </a:solidFill>
              </a:rPr>
              <a:t>Râle des genets (</a:t>
            </a:r>
            <a:r>
              <a:rPr lang="fr-FR" sz="1200" i="1" dirty="0" err="1" smtClean="0">
                <a:solidFill>
                  <a:srgbClr val="008000"/>
                </a:solidFill>
              </a:rPr>
              <a:t>Crex</a:t>
            </a:r>
            <a:r>
              <a:rPr lang="fr-FR" sz="1200" i="1" dirty="0" smtClean="0">
                <a:solidFill>
                  <a:srgbClr val="008000"/>
                </a:solidFill>
              </a:rPr>
              <a:t> </a:t>
            </a:r>
            <a:r>
              <a:rPr lang="fr-FR" sz="1200" i="1" dirty="0" err="1" smtClean="0">
                <a:solidFill>
                  <a:srgbClr val="008000"/>
                </a:solidFill>
              </a:rPr>
              <a:t>crex</a:t>
            </a:r>
            <a:r>
              <a:rPr lang="fr-FR" sz="1200" dirty="0" smtClean="0">
                <a:solidFill>
                  <a:srgbClr val="008000"/>
                </a:solidFill>
              </a:rPr>
              <a:t>) (Europe).</a:t>
            </a:r>
            <a:endParaRPr lang="fr-FR" sz="1200" dirty="0">
              <a:solidFill>
                <a:srgbClr val="008000"/>
              </a:solidFill>
            </a:endParaRPr>
          </a:p>
        </p:txBody>
      </p:sp>
      <p:pic>
        <p:nvPicPr>
          <p:cNvPr id="40" name="Image 39" descr="grenouille bleue Surinam.jpg"/>
          <p:cNvPicPr>
            <a:picLocks noChangeAspect="1"/>
          </p:cNvPicPr>
          <p:nvPr/>
        </p:nvPicPr>
        <p:blipFill>
          <a:blip r:embed="rId7" cstate="print"/>
          <a:stretch>
            <a:fillRect/>
          </a:stretch>
        </p:blipFill>
        <p:spPr>
          <a:xfrm>
            <a:off x="3563888" y="3140968"/>
            <a:ext cx="2143125" cy="2143125"/>
          </a:xfrm>
          <a:prstGeom prst="rect">
            <a:avLst/>
          </a:prstGeom>
        </p:spPr>
      </p:pic>
      <p:sp>
        <p:nvSpPr>
          <p:cNvPr id="41" name="Rectangle 40"/>
          <p:cNvSpPr/>
          <p:nvPr/>
        </p:nvSpPr>
        <p:spPr>
          <a:xfrm>
            <a:off x="3275856" y="5301208"/>
            <a:ext cx="2736304" cy="1015663"/>
          </a:xfrm>
          <a:prstGeom prst="rect">
            <a:avLst/>
          </a:prstGeom>
        </p:spPr>
        <p:txBody>
          <a:bodyPr wrap="square">
            <a:spAutoFit/>
          </a:bodyPr>
          <a:lstStyle/>
          <a:p>
            <a:pPr algn="ctr"/>
            <a:r>
              <a:rPr lang="fr-FR" sz="1200" dirty="0" smtClean="0">
                <a:solidFill>
                  <a:srgbClr val="008000"/>
                </a:solidFill>
              </a:rPr>
              <a:t>Grenouille bleue (</a:t>
            </a:r>
            <a:r>
              <a:rPr lang="fr-FR" sz="1200" i="1" dirty="0" smtClean="0">
                <a:solidFill>
                  <a:srgbClr val="008000"/>
                </a:solidFill>
              </a:rPr>
              <a:t>Dendrobates </a:t>
            </a:r>
            <a:r>
              <a:rPr lang="fr-FR" sz="1200" i="1" dirty="0" err="1" smtClean="0">
                <a:solidFill>
                  <a:srgbClr val="008000"/>
                </a:solidFill>
              </a:rPr>
              <a:t>azureus</a:t>
            </a:r>
            <a:r>
              <a:rPr lang="fr-FR" sz="1200" dirty="0" smtClean="0">
                <a:solidFill>
                  <a:srgbClr val="008000"/>
                </a:solidFill>
              </a:rPr>
              <a:t>) (Surinam, Amazonie).</a:t>
            </a:r>
          </a:p>
          <a:p>
            <a:pPr algn="ctr"/>
            <a:r>
              <a:rPr lang="fr-FR" sz="1200" dirty="0" smtClean="0">
                <a:solidFill>
                  <a:srgbClr val="FF0000"/>
                </a:solidFill>
              </a:rPr>
              <a:t>Note : Beaucoup de batraciens sont en régression ou en voie de disparition dans le monde. </a:t>
            </a:r>
            <a:endParaRPr lang="fr-FR" sz="1200" dirty="0">
              <a:solidFill>
                <a:srgbClr val="FF0000"/>
              </a:solidFill>
            </a:endParaRPr>
          </a:p>
        </p:txBody>
      </p:sp>
      <p:pic>
        <p:nvPicPr>
          <p:cNvPr id="42" name="Image 41" descr="Kakapo nouvelle zélande2.jpg"/>
          <p:cNvPicPr>
            <a:picLocks noChangeAspect="1"/>
          </p:cNvPicPr>
          <p:nvPr/>
        </p:nvPicPr>
        <p:blipFill>
          <a:blip r:embed="rId8" cstate="print"/>
          <a:stretch>
            <a:fillRect/>
          </a:stretch>
        </p:blipFill>
        <p:spPr>
          <a:xfrm>
            <a:off x="6372200" y="3140968"/>
            <a:ext cx="2088232" cy="1538278"/>
          </a:xfrm>
          <a:prstGeom prst="rect">
            <a:avLst/>
          </a:prstGeom>
        </p:spPr>
      </p:pic>
      <p:sp>
        <p:nvSpPr>
          <p:cNvPr id="43" name="ZoneTexte 42"/>
          <p:cNvSpPr txBox="1"/>
          <p:nvPr/>
        </p:nvSpPr>
        <p:spPr>
          <a:xfrm>
            <a:off x="6156176" y="4725144"/>
            <a:ext cx="2592288" cy="461665"/>
          </a:xfrm>
          <a:prstGeom prst="rect">
            <a:avLst/>
          </a:prstGeom>
          <a:noFill/>
        </p:spPr>
        <p:txBody>
          <a:bodyPr wrap="square" rtlCol="0">
            <a:spAutoFit/>
          </a:bodyPr>
          <a:lstStyle/>
          <a:p>
            <a:pPr algn="ctr"/>
            <a:r>
              <a:rPr lang="fr-FR" sz="1200" dirty="0" err="1" smtClean="0">
                <a:solidFill>
                  <a:srgbClr val="008000"/>
                </a:solidFill>
              </a:rPr>
              <a:t>Kakapo</a:t>
            </a:r>
            <a:r>
              <a:rPr lang="fr-FR" sz="1200" dirty="0" smtClean="0">
                <a:solidFill>
                  <a:srgbClr val="008000"/>
                </a:solidFill>
              </a:rPr>
              <a:t> de Nouvelle-Zélande (</a:t>
            </a:r>
            <a:r>
              <a:rPr lang="fr-FR" sz="1200" i="1" dirty="0" err="1" smtClean="0">
                <a:solidFill>
                  <a:srgbClr val="008000"/>
                </a:solidFill>
              </a:rPr>
              <a:t>Strigops</a:t>
            </a:r>
            <a:r>
              <a:rPr lang="fr-FR" sz="1200" i="1" dirty="0" smtClean="0">
                <a:solidFill>
                  <a:srgbClr val="008000"/>
                </a:solidFill>
              </a:rPr>
              <a:t> </a:t>
            </a:r>
            <a:r>
              <a:rPr lang="fr-FR" sz="1200" i="1" dirty="0" err="1" smtClean="0">
                <a:solidFill>
                  <a:srgbClr val="008000"/>
                </a:solidFill>
              </a:rPr>
              <a:t>habroptila</a:t>
            </a:r>
            <a:r>
              <a:rPr lang="fr-FR" sz="1200" dirty="0" smtClean="0">
                <a:solidFill>
                  <a:srgbClr val="008000"/>
                </a:solidFill>
              </a:rPr>
              <a:t>)</a:t>
            </a:r>
            <a:endParaRPr lang="fr-FR" sz="1200" dirty="0">
              <a:solidFill>
                <a:srgbClr val="008000"/>
              </a:solidFill>
            </a:endParaRPr>
          </a:p>
        </p:txBody>
      </p:sp>
      <p:pic>
        <p:nvPicPr>
          <p:cNvPr id="44" name="Image 43" descr="damier de la Succise2.jpg"/>
          <p:cNvPicPr>
            <a:picLocks noChangeAspect="1"/>
          </p:cNvPicPr>
          <p:nvPr/>
        </p:nvPicPr>
        <p:blipFill>
          <a:blip r:embed="rId9" cstate="print"/>
          <a:stretch>
            <a:fillRect/>
          </a:stretch>
        </p:blipFill>
        <p:spPr>
          <a:xfrm>
            <a:off x="6948264" y="5301208"/>
            <a:ext cx="1905000" cy="1428750"/>
          </a:xfrm>
          <a:prstGeom prst="rect">
            <a:avLst/>
          </a:prstGeom>
        </p:spPr>
      </p:pic>
      <p:sp>
        <p:nvSpPr>
          <p:cNvPr id="45" name="ZoneTexte 44"/>
          <p:cNvSpPr txBox="1"/>
          <p:nvPr/>
        </p:nvSpPr>
        <p:spPr>
          <a:xfrm>
            <a:off x="4499992" y="6381328"/>
            <a:ext cx="2430474" cy="461665"/>
          </a:xfrm>
          <a:prstGeom prst="rect">
            <a:avLst/>
          </a:prstGeom>
          <a:noFill/>
        </p:spPr>
        <p:txBody>
          <a:bodyPr wrap="none" rtlCol="0">
            <a:spAutoFit/>
          </a:bodyPr>
          <a:lstStyle/>
          <a:p>
            <a:r>
              <a:rPr lang="fr-FR" sz="1200" dirty="0" smtClean="0">
                <a:solidFill>
                  <a:srgbClr val="008000"/>
                </a:solidFill>
              </a:rPr>
              <a:t>Damier de la </a:t>
            </a:r>
            <a:r>
              <a:rPr lang="fr-FR" sz="1200" dirty="0" err="1" smtClean="0">
                <a:solidFill>
                  <a:srgbClr val="008000"/>
                </a:solidFill>
              </a:rPr>
              <a:t>succise</a:t>
            </a:r>
            <a:r>
              <a:rPr lang="fr-FR" sz="1200" dirty="0" smtClean="0">
                <a:solidFill>
                  <a:srgbClr val="008000"/>
                </a:solidFill>
              </a:rPr>
              <a:t> (Europe) </a:t>
            </a:r>
            <a:r>
              <a:rPr lang="fr-FR" sz="1200" dirty="0" smtClean="0">
                <a:solidFill>
                  <a:srgbClr val="008000"/>
                </a:solidFill>
                <a:latin typeface="Calibri"/>
              </a:rPr>
              <a:t>→</a:t>
            </a:r>
          </a:p>
          <a:p>
            <a:r>
              <a:rPr lang="fr-FR" sz="1200" dirty="0" smtClean="0">
                <a:solidFill>
                  <a:srgbClr val="008000"/>
                </a:solidFill>
              </a:rPr>
              <a:t>(</a:t>
            </a:r>
            <a:r>
              <a:rPr lang="fr-FR" sz="1200" i="1" dirty="0" err="1" smtClean="0">
                <a:solidFill>
                  <a:srgbClr val="008000"/>
                </a:solidFill>
              </a:rPr>
              <a:t>Euphydryas</a:t>
            </a:r>
            <a:r>
              <a:rPr lang="fr-FR" sz="1200" i="1" dirty="0" smtClean="0">
                <a:solidFill>
                  <a:srgbClr val="008000"/>
                </a:solidFill>
              </a:rPr>
              <a:t> </a:t>
            </a:r>
            <a:r>
              <a:rPr lang="fr-FR" sz="1200" i="1" dirty="0" err="1" smtClean="0">
                <a:solidFill>
                  <a:srgbClr val="008000"/>
                </a:solidFill>
              </a:rPr>
              <a:t>aurinia</a:t>
            </a:r>
            <a:r>
              <a:rPr lang="fr-FR" sz="1200" dirty="0" smtClean="0">
                <a:solidFill>
                  <a:srgbClr val="008000"/>
                </a:solidFill>
              </a:rPr>
              <a:t>)</a:t>
            </a:r>
            <a:endParaRPr lang="fr-FR" sz="1200" dirty="0">
              <a:solidFill>
                <a:srgbClr val="008000"/>
              </a:solidFill>
            </a:endParaRPr>
          </a:p>
        </p:txBody>
      </p:sp>
      <p:pic>
        <p:nvPicPr>
          <p:cNvPr id="46" name="Image 45" descr="gazelle dama2.jpg"/>
          <p:cNvPicPr>
            <a:picLocks noChangeAspect="1"/>
          </p:cNvPicPr>
          <p:nvPr/>
        </p:nvPicPr>
        <p:blipFill>
          <a:blip r:embed="rId10" cstate="print"/>
          <a:stretch>
            <a:fillRect/>
          </a:stretch>
        </p:blipFill>
        <p:spPr>
          <a:xfrm>
            <a:off x="539552" y="5617380"/>
            <a:ext cx="1007170" cy="1240620"/>
          </a:xfrm>
          <a:prstGeom prst="rect">
            <a:avLst/>
          </a:prstGeom>
        </p:spPr>
      </p:pic>
      <p:sp>
        <p:nvSpPr>
          <p:cNvPr id="47" name="ZoneTexte 46"/>
          <p:cNvSpPr txBox="1"/>
          <p:nvPr/>
        </p:nvSpPr>
        <p:spPr>
          <a:xfrm>
            <a:off x="1547665" y="6021288"/>
            <a:ext cx="1944216" cy="461665"/>
          </a:xfrm>
          <a:prstGeom prst="rect">
            <a:avLst/>
          </a:prstGeom>
          <a:noFill/>
        </p:spPr>
        <p:txBody>
          <a:bodyPr wrap="square" rtlCol="0">
            <a:spAutoFit/>
          </a:bodyPr>
          <a:lstStyle/>
          <a:p>
            <a:r>
              <a:rPr lang="fr-FR" sz="1200" dirty="0" smtClean="0">
                <a:solidFill>
                  <a:srgbClr val="008000"/>
                </a:solidFill>
                <a:latin typeface="Calibri"/>
              </a:rPr>
              <a:t>← </a:t>
            </a:r>
            <a:r>
              <a:rPr lang="fr-FR" sz="1200" dirty="0" smtClean="0">
                <a:solidFill>
                  <a:srgbClr val="008000"/>
                </a:solidFill>
              </a:rPr>
              <a:t>gazelle dama (</a:t>
            </a:r>
            <a:r>
              <a:rPr lang="fr-FR" sz="1200" i="1" dirty="0" err="1" smtClean="0">
                <a:solidFill>
                  <a:srgbClr val="008000"/>
                </a:solidFill>
              </a:rPr>
              <a:t>Gazella</a:t>
            </a:r>
            <a:r>
              <a:rPr lang="fr-FR" sz="1200" i="1" dirty="0" smtClean="0">
                <a:solidFill>
                  <a:srgbClr val="008000"/>
                </a:solidFill>
              </a:rPr>
              <a:t> dama</a:t>
            </a:r>
            <a:r>
              <a:rPr lang="fr-FR" sz="1200" dirty="0" smtClean="0">
                <a:solidFill>
                  <a:srgbClr val="008000"/>
                </a:solidFill>
              </a:rPr>
              <a:t>) (Sahara)</a:t>
            </a:r>
            <a:endParaRPr lang="fr-FR" sz="1200" dirty="0">
              <a:solidFill>
                <a:srgbClr val="008000"/>
              </a:solidFill>
            </a:endParaRPr>
          </a:p>
        </p:txBody>
      </p:sp>
      <p:pic>
        <p:nvPicPr>
          <p:cNvPr id="22" name="Image 21" descr="244px-Status_none_PE.svg.png"/>
          <p:cNvPicPr>
            <a:picLocks noChangeAspect="1"/>
          </p:cNvPicPr>
          <p:nvPr/>
        </p:nvPicPr>
        <p:blipFill>
          <a:blip r:embed="rId11" cstate="print"/>
          <a:stretch>
            <a:fillRect/>
          </a:stretch>
        </p:blipFill>
        <p:spPr>
          <a:xfrm>
            <a:off x="6660232" y="188640"/>
            <a:ext cx="2324100" cy="314325"/>
          </a:xfrm>
          <a:prstGeom prst="rect">
            <a:avLst/>
          </a:prstGeom>
        </p:spPr>
      </p:pic>
      <p:pic>
        <p:nvPicPr>
          <p:cNvPr id="23" name="Picture 2"/>
          <p:cNvPicPr>
            <a:picLocks noChangeAspect="1" noChangeArrowheads="1"/>
          </p:cNvPicPr>
          <p:nvPr/>
        </p:nvPicPr>
        <p:blipFill>
          <a:blip r:embed="rId12" cstate="print"/>
          <a:srcRect/>
          <a:stretch>
            <a:fillRect/>
          </a:stretch>
        </p:blipFill>
        <p:spPr bwMode="auto">
          <a:xfrm>
            <a:off x="8460432" y="4869160"/>
            <a:ext cx="295275" cy="295275"/>
          </a:xfrm>
          <a:prstGeom prst="rect">
            <a:avLst/>
          </a:prstGeom>
          <a:noFill/>
          <a:ln w="9525">
            <a:noFill/>
            <a:miter lim="800000"/>
            <a:headEnd/>
            <a:tailEnd/>
          </a:ln>
        </p:spPr>
      </p:pic>
      <p:pic>
        <p:nvPicPr>
          <p:cNvPr id="24" name="Picture 4"/>
          <p:cNvPicPr>
            <a:picLocks noChangeAspect="1" noChangeArrowheads="1"/>
          </p:cNvPicPr>
          <p:nvPr/>
        </p:nvPicPr>
        <p:blipFill>
          <a:blip r:embed="rId13" cstate="print"/>
          <a:srcRect/>
          <a:stretch>
            <a:fillRect/>
          </a:stretch>
        </p:blipFill>
        <p:spPr bwMode="auto">
          <a:xfrm>
            <a:off x="5868144" y="5229200"/>
            <a:ext cx="295275" cy="285750"/>
          </a:xfrm>
          <a:prstGeom prst="rect">
            <a:avLst/>
          </a:prstGeom>
          <a:noFill/>
          <a:ln w="9525">
            <a:noFill/>
            <a:miter lim="800000"/>
            <a:headEnd/>
            <a:tailEnd/>
          </a:ln>
        </p:spPr>
      </p:pic>
    </p:spTree>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323528" y="692696"/>
            <a:ext cx="6696744" cy="360040"/>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fr-FR" b="1" i="0" u="none" strike="noStrike" kern="1200" cap="none" spc="0" normalizeH="0" baseline="0" noProof="0" dirty="0" smtClean="0">
                <a:ln>
                  <a:noFill/>
                </a:ln>
                <a:solidFill>
                  <a:srgbClr val="008000"/>
                </a:solidFill>
                <a:effectLst/>
                <a:uLnTx/>
                <a:uFillTx/>
                <a:latin typeface="+mj-lt"/>
                <a:ea typeface="+mj-ea"/>
                <a:cs typeface="+mj-cs"/>
              </a:rPr>
              <a:t>13. Annexe : Animaux en voie de disparition (suite &amp; fin …)</a:t>
            </a:r>
            <a:endParaRPr kumimoji="0" lang="en-US" b="1" i="0" u="none" strike="noStrike" kern="1200" cap="none" spc="0" normalizeH="0" baseline="0" noProof="0" dirty="0" smtClean="0">
              <a:ln>
                <a:noFill/>
              </a:ln>
              <a:solidFill>
                <a:srgbClr val="008000"/>
              </a:solidFill>
              <a:effectLst/>
              <a:uLnTx/>
              <a:uFillTx/>
              <a:latin typeface="+mj-lt"/>
              <a:ea typeface="+mj-ea"/>
              <a:cs typeface="+mj-cs"/>
            </a:endParaRPr>
          </a:p>
        </p:txBody>
      </p:sp>
      <p:sp>
        <p:nvSpPr>
          <p:cNvPr id="4"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123</a:t>
            </a:fld>
            <a:endParaRPr lang="fr-FR" sz="1200" dirty="0">
              <a:solidFill>
                <a:schemeClr val="tx1">
                  <a:tint val="75000"/>
                </a:schemeClr>
              </a:solidFill>
              <a:latin typeface="+mn-lt"/>
              <a:cs typeface="+mn-cs"/>
            </a:endParaRPr>
          </a:p>
        </p:txBody>
      </p:sp>
      <p:sp>
        <p:nvSpPr>
          <p:cNvPr id="5" name="Sous-titre 2"/>
          <p:cNvSpPr txBox="1">
            <a:spLocks/>
          </p:cNvSpPr>
          <p:nvPr/>
        </p:nvSpPr>
        <p:spPr bwMode="auto">
          <a:xfrm>
            <a:off x="2771800" y="18864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6" name="Image 5" descr="gorille-montagnes.jpg"/>
          <p:cNvPicPr>
            <a:picLocks noChangeAspect="1"/>
          </p:cNvPicPr>
          <p:nvPr/>
        </p:nvPicPr>
        <p:blipFill>
          <a:blip r:embed="rId2" cstate="print"/>
          <a:stretch>
            <a:fillRect/>
          </a:stretch>
        </p:blipFill>
        <p:spPr>
          <a:xfrm>
            <a:off x="3707904" y="1196752"/>
            <a:ext cx="1895475" cy="1428750"/>
          </a:xfrm>
          <a:prstGeom prst="rect">
            <a:avLst/>
          </a:prstGeom>
        </p:spPr>
      </p:pic>
      <p:pic>
        <p:nvPicPr>
          <p:cNvPr id="7" name="Image 6" descr="lynx iberique.jpg"/>
          <p:cNvPicPr>
            <a:picLocks noChangeAspect="1"/>
          </p:cNvPicPr>
          <p:nvPr/>
        </p:nvPicPr>
        <p:blipFill>
          <a:blip r:embed="rId3" cstate="print"/>
          <a:stretch>
            <a:fillRect/>
          </a:stretch>
        </p:blipFill>
        <p:spPr>
          <a:xfrm>
            <a:off x="6588224" y="836712"/>
            <a:ext cx="1819275" cy="2514600"/>
          </a:xfrm>
          <a:prstGeom prst="rect">
            <a:avLst/>
          </a:prstGeom>
        </p:spPr>
      </p:pic>
      <p:pic>
        <p:nvPicPr>
          <p:cNvPr id="8" name="Image 7" descr="rhinoceros.jpg"/>
          <p:cNvPicPr>
            <a:picLocks noChangeAspect="1"/>
          </p:cNvPicPr>
          <p:nvPr/>
        </p:nvPicPr>
        <p:blipFill>
          <a:blip r:embed="rId4" cstate="print"/>
          <a:stretch>
            <a:fillRect/>
          </a:stretch>
        </p:blipFill>
        <p:spPr>
          <a:xfrm>
            <a:off x="179512" y="3501008"/>
            <a:ext cx="2790825" cy="1638300"/>
          </a:xfrm>
          <a:prstGeom prst="rect">
            <a:avLst/>
          </a:prstGeom>
        </p:spPr>
      </p:pic>
      <p:pic>
        <p:nvPicPr>
          <p:cNvPr id="9" name="Image 8" descr="tigre de siberie.jpg"/>
          <p:cNvPicPr>
            <a:picLocks noChangeAspect="1"/>
          </p:cNvPicPr>
          <p:nvPr/>
        </p:nvPicPr>
        <p:blipFill>
          <a:blip r:embed="rId5" cstate="print"/>
          <a:stretch>
            <a:fillRect/>
          </a:stretch>
        </p:blipFill>
        <p:spPr>
          <a:xfrm>
            <a:off x="323528" y="1196752"/>
            <a:ext cx="2619375" cy="1743075"/>
          </a:xfrm>
          <a:prstGeom prst="rect">
            <a:avLst/>
          </a:prstGeom>
        </p:spPr>
      </p:pic>
      <p:sp>
        <p:nvSpPr>
          <p:cNvPr id="10" name="ZoneTexte 9"/>
          <p:cNvSpPr txBox="1"/>
          <p:nvPr/>
        </p:nvSpPr>
        <p:spPr>
          <a:xfrm>
            <a:off x="755576" y="2924944"/>
            <a:ext cx="1633781" cy="430887"/>
          </a:xfrm>
          <a:prstGeom prst="rect">
            <a:avLst/>
          </a:prstGeom>
          <a:noFill/>
        </p:spPr>
        <p:txBody>
          <a:bodyPr wrap="none" rtlCol="0">
            <a:spAutoFit/>
          </a:bodyPr>
          <a:lstStyle/>
          <a:p>
            <a:pPr algn="ctr"/>
            <a:r>
              <a:rPr lang="fr-FR" sz="1100" dirty="0" smtClean="0">
                <a:solidFill>
                  <a:srgbClr val="008000"/>
                </a:solidFill>
              </a:rPr>
              <a:t>Tigre de Sibérie</a:t>
            </a:r>
          </a:p>
          <a:p>
            <a:pPr algn="ctr"/>
            <a:r>
              <a:rPr lang="fr-FR" sz="1100" dirty="0" smtClean="0">
                <a:solidFill>
                  <a:srgbClr val="008000"/>
                </a:solidFill>
              </a:rPr>
              <a:t>(</a:t>
            </a:r>
            <a:r>
              <a:rPr lang="fr-FR" sz="1100" i="1" dirty="0" smtClean="0">
                <a:solidFill>
                  <a:srgbClr val="008000"/>
                </a:solidFill>
              </a:rPr>
              <a:t>Panthera </a:t>
            </a:r>
            <a:r>
              <a:rPr lang="fr-FR" sz="1100" i="1" dirty="0" err="1" smtClean="0">
                <a:solidFill>
                  <a:srgbClr val="008000"/>
                </a:solidFill>
              </a:rPr>
              <a:t>tigris</a:t>
            </a:r>
            <a:r>
              <a:rPr lang="fr-FR" sz="1100" i="1" dirty="0" smtClean="0">
                <a:solidFill>
                  <a:srgbClr val="008000"/>
                </a:solidFill>
              </a:rPr>
              <a:t> </a:t>
            </a:r>
            <a:r>
              <a:rPr lang="fr-FR" sz="1100" i="1" dirty="0" err="1" smtClean="0">
                <a:solidFill>
                  <a:srgbClr val="008000"/>
                </a:solidFill>
              </a:rPr>
              <a:t>altaica</a:t>
            </a:r>
            <a:r>
              <a:rPr lang="fr-FR" sz="1100" dirty="0" smtClean="0">
                <a:solidFill>
                  <a:srgbClr val="008000"/>
                </a:solidFill>
              </a:rPr>
              <a:t>)</a:t>
            </a:r>
            <a:endParaRPr lang="fr-FR" sz="1100" dirty="0">
              <a:solidFill>
                <a:srgbClr val="008000"/>
              </a:solidFill>
            </a:endParaRPr>
          </a:p>
        </p:txBody>
      </p:sp>
      <p:sp>
        <p:nvSpPr>
          <p:cNvPr id="11" name="ZoneTexte 10"/>
          <p:cNvSpPr txBox="1"/>
          <p:nvPr/>
        </p:nvSpPr>
        <p:spPr>
          <a:xfrm>
            <a:off x="179512" y="5157192"/>
            <a:ext cx="3024336" cy="1615827"/>
          </a:xfrm>
          <a:prstGeom prst="rect">
            <a:avLst/>
          </a:prstGeom>
          <a:noFill/>
        </p:spPr>
        <p:txBody>
          <a:bodyPr wrap="square" rtlCol="0">
            <a:spAutoFit/>
          </a:bodyPr>
          <a:lstStyle/>
          <a:p>
            <a:pPr algn="ctr"/>
            <a:r>
              <a:rPr lang="fr-FR" sz="1100" dirty="0" smtClean="0">
                <a:solidFill>
                  <a:srgbClr val="008000"/>
                </a:solidFill>
              </a:rPr>
              <a:t>Rhinocéros  blanc africain blessé.</a:t>
            </a:r>
          </a:p>
          <a:p>
            <a:pPr algn="ctr"/>
            <a:r>
              <a:rPr lang="fr-FR" sz="1100" dirty="0" smtClean="0">
                <a:solidFill>
                  <a:srgbClr val="008000"/>
                </a:solidFill>
              </a:rPr>
              <a:t>(</a:t>
            </a:r>
            <a:r>
              <a:rPr lang="fr-FR" sz="1100" i="1" dirty="0" err="1" smtClean="0">
                <a:solidFill>
                  <a:srgbClr val="008000"/>
                </a:solidFill>
              </a:rPr>
              <a:t>Ceratotherium</a:t>
            </a:r>
            <a:r>
              <a:rPr lang="fr-FR" sz="1100" i="1" dirty="0" smtClean="0">
                <a:solidFill>
                  <a:srgbClr val="008000"/>
                </a:solidFill>
              </a:rPr>
              <a:t> </a:t>
            </a:r>
            <a:r>
              <a:rPr lang="fr-FR" sz="1100" i="1" dirty="0" err="1" smtClean="0">
                <a:solidFill>
                  <a:srgbClr val="008000"/>
                </a:solidFill>
              </a:rPr>
              <a:t>simum</a:t>
            </a:r>
            <a:r>
              <a:rPr lang="fr-FR" sz="1100" dirty="0" smtClean="0">
                <a:solidFill>
                  <a:srgbClr val="008000"/>
                </a:solidFill>
              </a:rPr>
              <a:t>)</a:t>
            </a:r>
          </a:p>
          <a:p>
            <a:pPr algn="ctr"/>
            <a:r>
              <a:rPr lang="fr-FR" sz="1100" dirty="0" smtClean="0">
                <a:solidFill>
                  <a:srgbClr val="008000"/>
                </a:solidFill>
              </a:rPr>
              <a:t>Les rhinocéros sont traqués  et tués pour leur </a:t>
            </a:r>
            <a:r>
              <a:rPr lang="fr-FR" sz="1100" b="1" dirty="0" smtClean="0">
                <a:solidFill>
                  <a:srgbClr val="008000"/>
                </a:solidFill>
              </a:rPr>
              <a:t>corne</a:t>
            </a:r>
            <a:r>
              <a:rPr lang="fr-FR" sz="1100" dirty="0" smtClean="0">
                <a:solidFill>
                  <a:srgbClr val="008000"/>
                </a:solidFill>
              </a:rPr>
              <a:t>, censées avoir des vertus aphrodisiaques pour les Chinois (!).</a:t>
            </a:r>
          </a:p>
          <a:p>
            <a:pPr algn="ctr"/>
            <a:r>
              <a:rPr lang="fr-FR" sz="1100" u="sng" dirty="0" smtClean="0">
                <a:solidFill>
                  <a:srgbClr val="008000"/>
                </a:solidFill>
              </a:rPr>
              <a:t>Note</a:t>
            </a:r>
            <a:r>
              <a:rPr lang="fr-FR" sz="1100" dirty="0" smtClean="0">
                <a:solidFill>
                  <a:srgbClr val="008000"/>
                </a:solidFill>
              </a:rPr>
              <a:t> : En Europe, les bouquetins ont failli disparaître parce que l’on croyait aussi, en Europe, que leurs cornes avaient des vertus aphrodisiaques  (!).</a:t>
            </a:r>
            <a:endParaRPr lang="fr-FR" sz="1100" dirty="0">
              <a:solidFill>
                <a:srgbClr val="008000"/>
              </a:solidFill>
            </a:endParaRPr>
          </a:p>
        </p:txBody>
      </p:sp>
      <p:sp>
        <p:nvSpPr>
          <p:cNvPr id="12" name="ZoneTexte 11"/>
          <p:cNvSpPr txBox="1"/>
          <p:nvPr/>
        </p:nvSpPr>
        <p:spPr>
          <a:xfrm>
            <a:off x="3491880" y="2636912"/>
            <a:ext cx="2448272" cy="648071"/>
          </a:xfrm>
          <a:prstGeom prst="rect">
            <a:avLst/>
          </a:prstGeom>
          <a:noFill/>
        </p:spPr>
        <p:txBody>
          <a:bodyPr wrap="square" rtlCol="0">
            <a:noAutofit/>
          </a:bodyPr>
          <a:lstStyle/>
          <a:p>
            <a:pPr algn="ctr"/>
            <a:r>
              <a:rPr lang="fr-FR" sz="1200" dirty="0" smtClean="0">
                <a:solidFill>
                  <a:srgbClr val="008000"/>
                </a:solidFill>
                <a:latin typeface="+mn-lt"/>
              </a:rPr>
              <a:t>Gorille de montagne (</a:t>
            </a:r>
            <a:r>
              <a:rPr lang="fr-FR" sz="1200" i="1" dirty="0" err="1" smtClean="0">
                <a:solidFill>
                  <a:srgbClr val="008000"/>
                </a:solidFill>
                <a:latin typeface="+mn-lt"/>
              </a:rPr>
              <a:t>Gorilla</a:t>
            </a:r>
            <a:r>
              <a:rPr lang="fr-FR" sz="1200" i="1" dirty="0" smtClean="0">
                <a:solidFill>
                  <a:srgbClr val="008000"/>
                </a:solidFill>
                <a:latin typeface="+mn-lt"/>
              </a:rPr>
              <a:t> </a:t>
            </a:r>
            <a:r>
              <a:rPr lang="fr-FR" sz="1200" i="1" dirty="0" err="1" smtClean="0">
                <a:solidFill>
                  <a:srgbClr val="008000"/>
                </a:solidFill>
                <a:latin typeface="+mn-lt"/>
              </a:rPr>
              <a:t>beringei</a:t>
            </a:r>
            <a:r>
              <a:rPr lang="fr-FR" sz="1200" i="1" dirty="0" smtClean="0">
                <a:solidFill>
                  <a:srgbClr val="008000"/>
                </a:solidFill>
                <a:latin typeface="+mn-lt"/>
              </a:rPr>
              <a:t> </a:t>
            </a:r>
            <a:r>
              <a:rPr lang="fr-FR" sz="1200" i="1" dirty="0" err="1" smtClean="0">
                <a:solidFill>
                  <a:srgbClr val="008000"/>
                </a:solidFill>
                <a:latin typeface="+mn-lt"/>
              </a:rPr>
              <a:t>beringei</a:t>
            </a:r>
            <a:r>
              <a:rPr lang="fr-FR" sz="1200" i="1" dirty="0" smtClean="0">
                <a:solidFill>
                  <a:srgbClr val="008000"/>
                </a:solidFill>
                <a:latin typeface="+mn-lt"/>
              </a:rPr>
              <a:t>) </a:t>
            </a:r>
            <a:r>
              <a:rPr lang="fr-FR" sz="1200" dirty="0" smtClean="0">
                <a:solidFill>
                  <a:srgbClr val="008000"/>
                </a:solidFill>
                <a:latin typeface="+mn-lt"/>
              </a:rPr>
              <a:t>(Parc de Virunga …  </a:t>
            </a:r>
            <a:r>
              <a:rPr lang="fr-FR" sz="1200" dirty="0" smtClean="0">
                <a:solidFill>
                  <a:srgbClr val="008000"/>
                </a:solidFill>
                <a:latin typeface="+mn-lt"/>
                <a:hlinkClick r:id="rId6" tooltip="République démocratique du Congo"/>
              </a:rPr>
              <a:t>Congo</a:t>
            </a:r>
            <a:r>
              <a:rPr lang="fr-FR" sz="1200" dirty="0" smtClean="0">
                <a:solidFill>
                  <a:srgbClr val="008000"/>
                </a:solidFill>
                <a:latin typeface="+mn-lt"/>
              </a:rPr>
              <a:t>,  </a:t>
            </a:r>
            <a:r>
              <a:rPr lang="fr-FR" sz="1200" dirty="0" smtClean="0">
                <a:solidFill>
                  <a:srgbClr val="008000"/>
                </a:solidFill>
                <a:latin typeface="+mn-lt"/>
                <a:hlinkClick r:id="rId7" tooltip="Ouganda"/>
              </a:rPr>
              <a:t>Ouganda</a:t>
            </a:r>
            <a:r>
              <a:rPr lang="fr-FR" sz="1200" dirty="0" smtClean="0">
                <a:solidFill>
                  <a:srgbClr val="008000"/>
                </a:solidFill>
                <a:latin typeface="+mn-lt"/>
              </a:rPr>
              <a:t>, </a:t>
            </a:r>
            <a:r>
              <a:rPr lang="fr-FR" sz="1200" dirty="0" smtClean="0">
                <a:solidFill>
                  <a:srgbClr val="008000"/>
                </a:solidFill>
                <a:latin typeface="+mn-lt"/>
                <a:hlinkClick r:id="rId8" tooltip="Rwanda"/>
              </a:rPr>
              <a:t>Rwanda</a:t>
            </a:r>
            <a:r>
              <a:rPr lang="fr-FR" sz="1200" dirty="0" smtClean="0">
                <a:solidFill>
                  <a:srgbClr val="008000"/>
                </a:solidFill>
                <a:latin typeface="+mn-lt"/>
              </a:rPr>
              <a:t>) .</a:t>
            </a:r>
            <a:endParaRPr lang="fr-FR" sz="1200" dirty="0">
              <a:solidFill>
                <a:srgbClr val="008000"/>
              </a:solidFill>
              <a:latin typeface="+mn-lt"/>
            </a:endParaRPr>
          </a:p>
        </p:txBody>
      </p:sp>
      <p:sp>
        <p:nvSpPr>
          <p:cNvPr id="13" name="ZoneTexte 12"/>
          <p:cNvSpPr txBox="1"/>
          <p:nvPr/>
        </p:nvSpPr>
        <p:spPr>
          <a:xfrm>
            <a:off x="6372200" y="3356992"/>
            <a:ext cx="2160240" cy="430887"/>
          </a:xfrm>
          <a:prstGeom prst="rect">
            <a:avLst/>
          </a:prstGeom>
          <a:noFill/>
        </p:spPr>
        <p:txBody>
          <a:bodyPr wrap="square" rtlCol="0">
            <a:spAutoFit/>
          </a:bodyPr>
          <a:lstStyle/>
          <a:p>
            <a:pPr algn="ctr"/>
            <a:r>
              <a:rPr lang="fr-FR" sz="1100" dirty="0" smtClean="0">
                <a:solidFill>
                  <a:srgbClr val="008000"/>
                </a:solidFill>
              </a:rPr>
              <a:t>Lynx ibérique ou Lynx </a:t>
            </a:r>
            <a:r>
              <a:rPr lang="fr-FR" sz="1100" dirty="0" err="1" smtClean="0">
                <a:solidFill>
                  <a:srgbClr val="008000"/>
                </a:solidFill>
              </a:rPr>
              <a:t>pardelle</a:t>
            </a:r>
            <a:endParaRPr lang="fr-FR" sz="1100" dirty="0" smtClean="0">
              <a:solidFill>
                <a:srgbClr val="008000"/>
              </a:solidFill>
            </a:endParaRPr>
          </a:p>
          <a:p>
            <a:pPr algn="ctr"/>
            <a:r>
              <a:rPr lang="fr-FR" sz="1100" dirty="0" smtClean="0">
                <a:solidFill>
                  <a:srgbClr val="008000"/>
                </a:solidFill>
              </a:rPr>
              <a:t>(</a:t>
            </a:r>
            <a:r>
              <a:rPr lang="fr-FR" sz="1100" i="1" dirty="0" smtClean="0">
                <a:solidFill>
                  <a:srgbClr val="008000"/>
                </a:solidFill>
              </a:rPr>
              <a:t>Lynx </a:t>
            </a:r>
            <a:r>
              <a:rPr lang="fr-FR" sz="1100" i="1" dirty="0" err="1" smtClean="0">
                <a:solidFill>
                  <a:srgbClr val="008000"/>
                </a:solidFill>
              </a:rPr>
              <a:t>pardinus</a:t>
            </a:r>
            <a:r>
              <a:rPr lang="fr-FR" sz="1100" dirty="0" smtClean="0">
                <a:solidFill>
                  <a:srgbClr val="008000"/>
                </a:solidFill>
              </a:rPr>
              <a:t>)</a:t>
            </a:r>
            <a:endParaRPr lang="fr-FR" sz="1100" dirty="0">
              <a:solidFill>
                <a:srgbClr val="008000"/>
              </a:solidFill>
            </a:endParaRPr>
          </a:p>
        </p:txBody>
      </p:sp>
      <p:pic>
        <p:nvPicPr>
          <p:cNvPr id="14" name="Image 13" descr="tamarin dore.jpg"/>
          <p:cNvPicPr>
            <a:picLocks noChangeAspect="1"/>
          </p:cNvPicPr>
          <p:nvPr/>
        </p:nvPicPr>
        <p:blipFill>
          <a:blip r:embed="rId9" cstate="print"/>
          <a:stretch>
            <a:fillRect/>
          </a:stretch>
        </p:blipFill>
        <p:spPr>
          <a:xfrm>
            <a:off x="3347864" y="3501008"/>
            <a:ext cx="2619375" cy="1752600"/>
          </a:xfrm>
          <a:prstGeom prst="rect">
            <a:avLst/>
          </a:prstGeom>
        </p:spPr>
      </p:pic>
      <p:sp>
        <p:nvSpPr>
          <p:cNvPr id="15" name="ZoneTexte 14"/>
          <p:cNvSpPr txBox="1"/>
          <p:nvPr/>
        </p:nvSpPr>
        <p:spPr>
          <a:xfrm>
            <a:off x="3347865" y="5301208"/>
            <a:ext cx="2448272" cy="646331"/>
          </a:xfrm>
          <a:prstGeom prst="rect">
            <a:avLst/>
          </a:prstGeom>
          <a:noFill/>
        </p:spPr>
        <p:txBody>
          <a:bodyPr wrap="square" rtlCol="0">
            <a:spAutoFit/>
          </a:bodyPr>
          <a:lstStyle/>
          <a:p>
            <a:pPr algn="ctr"/>
            <a:r>
              <a:rPr lang="fr-FR" sz="1200" dirty="0" smtClean="0">
                <a:solidFill>
                  <a:srgbClr val="008000"/>
                </a:solidFill>
              </a:rPr>
              <a:t>Tamarin lion doré (forêts atlantiques du Brésil)</a:t>
            </a:r>
          </a:p>
          <a:p>
            <a:pPr algn="ctr"/>
            <a:r>
              <a:rPr lang="fr-FR" sz="1200" dirty="0" smtClean="0">
                <a:solidFill>
                  <a:srgbClr val="008000"/>
                </a:solidFill>
              </a:rPr>
              <a:t>(</a:t>
            </a:r>
            <a:r>
              <a:rPr lang="fr-FR" sz="1200" i="1" dirty="0" err="1" smtClean="0">
                <a:solidFill>
                  <a:srgbClr val="008000"/>
                </a:solidFill>
              </a:rPr>
              <a:t>Leontopithecus</a:t>
            </a:r>
            <a:r>
              <a:rPr lang="fr-FR" sz="1200" i="1" dirty="0" smtClean="0">
                <a:solidFill>
                  <a:srgbClr val="008000"/>
                </a:solidFill>
              </a:rPr>
              <a:t> </a:t>
            </a:r>
            <a:r>
              <a:rPr lang="fr-FR" sz="1200" i="1" dirty="0" err="1" smtClean="0">
                <a:solidFill>
                  <a:srgbClr val="008000"/>
                </a:solidFill>
              </a:rPr>
              <a:t>rosalia</a:t>
            </a:r>
            <a:r>
              <a:rPr lang="fr-FR" sz="1200" dirty="0" smtClean="0">
                <a:solidFill>
                  <a:srgbClr val="008000"/>
                </a:solidFill>
              </a:rPr>
              <a:t>)</a:t>
            </a:r>
            <a:endParaRPr lang="fr-FR" sz="1200" dirty="0">
              <a:solidFill>
                <a:srgbClr val="008000"/>
              </a:solidFill>
            </a:endParaRPr>
          </a:p>
        </p:txBody>
      </p:sp>
      <p:pic>
        <p:nvPicPr>
          <p:cNvPr id="16" name="Image 15" descr="lemurien yeux turquoise.jpg"/>
          <p:cNvPicPr>
            <a:picLocks noChangeAspect="1"/>
          </p:cNvPicPr>
          <p:nvPr/>
        </p:nvPicPr>
        <p:blipFill>
          <a:blip r:embed="rId10" cstate="print"/>
          <a:stretch>
            <a:fillRect/>
          </a:stretch>
        </p:blipFill>
        <p:spPr>
          <a:xfrm>
            <a:off x="6228184" y="4005064"/>
            <a:ext cx="2466975" cy="1847850"/>
          </a:xfrm>
          <a:prstGeom prst="rect">
            <a:avLst/>
          </a:prstGeom>
        </p:spPr>
      </p:pic>
      <p:sp>
        <p:nvSpPr>
          <p:cNvPr id="17" name="ZoneTexte 16"/>
          <p:cNvSpPr txBox="1"/>
          <p:nvPr/>
        </p:nvSpPr>
        <p:spPr>
          <a:xfrm>
            <a:off x="6372200" y="5949280"/>
            <a:ext cx="2016223" cy="830997"/>
          </a:xfrm>
          <a:prstGeom prst="rect">
            <a:avLst/>
          </a:prstGeom>
          <a:noFill/>
        </p:spPr>
        <p:txBody>
          <a:bodyPr wrap="square" rtlCol="0">
            <a:spAutoFit/>
          </a:bodyPr>
          <a:lstStyle/>
          <a:p>
            <a:pPr algn="ctr"/>
            <a:r>
              <a:rPr lang="fr-FR" sz="1200" dirty="0" smtClean="0">
                <a:solidFill>
                  <a:srgbClr val="008000"/>
                </a:solidFill>
              </a:rPr>
              <a:t>Lémurien aux yeux turquoises (forêt de la côte Est de Madagascar)</a:t>
            </a:r>
          </a:p>
          <a:p>
            <a:pPr algn="ctr"/>
            <a:r>
              <a:rPr lang="fr-FR" sz="1200" dirty="0" smtClean="0">
                <a:solidFill>
                  <a:srgbClr val="008000"/>
                </a:solidFill>
              </a:rPr>
              <a:t>(</a:t>
            </a:r>
            <a:r>
              <a:rPr lang="fr-FR" sz="1200" i="1" dirty="0" err="1" smtClean="0">
                <a:solidFill>
                  <a:srgbClr val="008000"/>
                </a:solidFill>
              </a:rPr>
              <a:t>Eulemur</a:t>
            </a:r>
            <a:r>
              <a:rPr lang="fr-FR" sz="1200" i="1" dirty="0" smtClean="0">
                <a:solidFill>
                  <a:srgbClr val="008000"/>
                </a:solidFill>
              </a:rPr>
              <a:t> </a:t>
            </a:r>
            <a:r>
              <a:rPr lang="fr-FR" sz="1200" i="1" dirty="0" err="1" smtClean="0">
                <a:solidFill>
                  <a:srgbClr val="008000"/>
                </a:solidFill>
              </a:rPr>
              <a:t>flavifrons</a:t>
            </a:r>
            <a:r>
              <a:rPr lang="fr-FR" sz="1200" dirty="0" smtClean="0">
                <a:solidFill>
                  <a:srgbClr val="008000"/>
                </a:solidFill>
              </a:rPr>
              <a:t>)</a:t>
            </a:r>
            <a:endParaRPr lang="fr-FR" sz="1200" dirty="0">
              <a:solidFill>
                <a:srgbClr val="008000"/>
              </a:solidFill>
            </a:endParaRPr>
          </a:p>
        </p:txBody>
      </p:sp>
      <p:pic>
        <p:nvPicPr>
          <p:cNvPr id="1026" name="Picture 2"/>
          <p:cNvPicPr>
            <a:picLocks noChangeAspect="1" noChangeArrowheads="1"/>
          </p:cNvPicPr>
          <p:nvPr/>
        </p:nvPicPr>
        <p:blipFill>
          <a:blip r:embed="rId11" cstate="print"/>
          <a:srcRect/>
          <a:stretch>
            <a:fillRect/>
          </a:stretch>
        </p:blipFill>
        <p:spPr bwMode="auto">
          <a:xfrm>
            <a:off x="8460432" y="3573016"/>
            <a:ext cx="295275" cy="295275"/>
          </a:xfrm>
          <a:prstGeom prst="rect">
            <a:avLst/>
          </a:prstGeom>
          <a:noFill/>
          <a:ln w="9525">
            <a:noFill/>
            <a:miter lim="800000"/>
            <a:headEnd/>
            <a:tailEnd/>
          </a:ln>
        </p:spPr>
      </p:pic>
      <p:pic>
        <p:nvPicPr>
          <p:cNvPr id="18" name="Picture 2"/>
          <p:cNvPicPr>
            <a:picLocks noChangeAspect="1" noChangeArrowheads="1"/>
          </p:cNvPicPr>
          <p:nvPr/>
        </p:nvPicPr>
        <p:blipFill>
          <a:blip r:embed="rId11" cstate="print"/>
          <a:srcRect/>
          <a:stretch>
            <a:fillRect/>
          </a:stretch>
        </p:blipFill>
        <p:spPr bwMode="auto">
          <a:xfrm>
            <a:off x="8244408" y="6381328"/>
            <a:ext cx="295275" cy="295275"/>
          </a:xfrm>
          <a:prstGeom prst="rect">
            <a:avLst/>
          </a:prstGeom>
          <a:noFill/>
          <a:ln w="9525">
            <a:noFill/>
            <a:miter lim="800000"/>
            <a:headEnd/>
            <a:tailEnd/>
          </a:ln>
        </p:spPr>
      </p:pic>
      <p:pic>
        <p:nvPicPr>
          <p:cNvPr id="1027" name="Picture 3"/>
          <p:cNvPicPr>
            <a:picLocks noChangeAspect="1" noChangeArrowheads="1"/>
          </p:cNvPicPr>
          <p:nvPr/>
        </p:nvPicPr>
        <p:blipFill>
          <a:blip r:embed="rId12" cstate="print"/>
          <a:srcRect/>
          <a:stretch>
            <a:fillRect/>
          </a:stretch>
        </p:blipFill>
        <p:spPr bwMode="auto">
          <a:xfrm>
            <a:off x="5508104" y="5445224"/>
            <a:ext cx="342900" cy="323850"/>
          </a:xfrm>
          <a:prstGeom prst="rect">
            <a:avLst/>
          </a:prstGeom>
          <a:noFill/>
          <a:ln w="9525">
            <a:noFill/>
            <a:miter lim="800000"/>
            <a:headEnd/>
            <a:tailEnd/>
          </a:ln>
        </p:spPr>
      </p:pic>
      <p:pic>
        <p:nvPicPr>
          <p:cNvPr id="20" name="Picture 3"/>
          <p:cNvPicPr>
            <a:picLocks noChangeAspect="1" noChangeArrowheads="1"/>
          </p:cNvPicPr>
          <p:nvPr/>
        </p:nvPicPr>
        <p:blipFill>
          <a:blip r:embed="rId12" cstate="print"/>
          <a:srcRect/>
          <a:stretch>
            <a:fillRect/>
          </a:stretch>
        </p:blipFill>
        <p:spPr bwMode="auto">
          <a:xfrm>
            <a:off x="2339752" y="2996952"/>
            <a:ext cx="342900" cy="323850"/>
          </a:xfrm>
          <a:prstGeom prst="rect">
            <a:avLst/>
          </a:prstGeom>
          <a:noFill/>
          <a:ln w="9525">
            <a:noFill/>
            <a:miter lim="800000"/>
            <a:headEnd/>
            <a:tailEnd/>
          </a:ln>
        </p:spPr>
      </p:pic>
      <p:pic>
        <p:nvPicPr>
          <p:cNvPr id="21" name="Picture 2"/>
          <p:cNvPicPr>
            <a:picLocks noChangeAspect="1" noChangeArrowheads="1"/>
          </p:cNvPicPr>
          <p:nvPr/>
        </p:nvPicPr>
        <p:blipFill>
          <a:blip r:embed="rId11" cstate="print"/>
          <a:srcRect/>
          <a:stretch>
            <a:fillRect/>
          </a:stretch>
        </p:blipFill>
        <p:spPr bwMode="auto">
          <a:xfrm>
            <a:off x="5724128" y="2492896"/>
            <a:ext cx="295275" cy="295275"/>
          </a:xfrm>
          <a:prstGeom prst="rect">
            <a:avLst/>
          </a:prstGeom>
          <a:noFill/>
          <a:ln w="9525">
            <a:noFill/>
            <a:miter lim="800000"/>
            <a:headEnd/>
            <a:tailEnd/>
          </a:ln>
        </p:spPr>
      </p:pic>
      <p:pic>
        <p:nvPicPr>
          <p:cNvPr id="3074" name="Picture 2"/>
          <p:cNvPicPr>
            <a:picLocks noChangeAspect="1" noChangeArrowheads="1"/>
          </p:cNvPicPr>
          <p:nvPr/>
        </p:nvPicPr>
        <p:blipFill>
          <a:blip r:embed="rId13" cstate="print"/>
          <a:srcRect/>
          <a:stretch>
            <a:fillRect/>
          </a:stretch>
        </p:blipFill>
        <p:spPr bwMode="auto">
          <a:xfrm>
            <a:off x="179512" y="5157192"/>
            <a:ext cx="276225" cy="342900"/>
          </a:xfrm>
          <a:prstGeom prst="rect">
            <a:avLst/>
          </a:prstGeom>
          <a:noFill/>
          <a:ln w="9525">
            <a:noFill/>
            <a:miter lim="800000"/>
            <a:headEnd/>
            <a:tailEnd/>
          </a:ln>
        </p:spPr>
      </p:pic>
    </p:spTree>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323528" y="692696"/>
            <a:ext cx="6696744" cy="360040"/>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fr-FR" b="1" i="0" u="none" strike="noStrike" kern="1200" cap="none" spc="0" normalizeH="0" baseline="0" noProof="0" dirty="0" smtClean="0">
                <a:ln>
                  <a:noFill/>
                </a:ln>
                <a:solidFill>
                  <a:srgbClr val="008000"/>
                </a:solidFill>
                <a:effectLst/>
                <a:uLnTx/>
                <a:uFillTx/>
                <a:latin typeface="+mj-lt"/>
                <a:ea typeface="+mj-ea"/>
                <a:cs typeface="+mj-cs"/>
              </a:rPr>
              <a:t>14. Annexe : Plantes en voie de disparition</a:t>
            </a:r>
            <a:endParaRPr kumimoji="0" lang="en-US" b="1" i="0" u="none" strike="noStrike" kern="1200" cap="none" spc="0" normalizeH="0" baseline="0" noProof="0" dirty="0" smtClean="0">
              <a:ln>
                <a:noFill/>
              </a:ln>
              <a:solidFill>
                <a:srgbClr val="008000"/>
              </a:solidFill>
              <a:effectLst/>
              <a:uLnTx/>
              <a:uFillTx/>
              <a:latin typeface="+mj-lt"/>
              <a:ea typeface="+mj-ea"/>
              <a:cs typeface="+mj-cs"/>
            </a:endParaRPr>
          </a:p>
        </p:txBody>
      </p:sp>
      <p:sp>
        <p:nvSpPr>
          <p:cNvPr id="4" name="Espace réservé du numéro de diapositive 1"/>
          <p:cNvSpPr txBox="1">
            <a:spLocks/>
          </p:cNvSpPr>
          <p:nvPr/>
        </p:nvSpPr>
        <p:spPr>
          <a:xfrm>
            <a:off x="8316416" y="188640"/>
            <a:ext cx="621209"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124</a:t>
            </a:fld>
            <a:endParaRPr lang="fr-FR" sz="1200" dirty="0">
              <a:solidFill>
                <a:schemeClr val="tx1">
                  <a:tint val="75000"/>
                </a:schemeClr>
              </a:solidFill>
              <a:latin typeface="+mn-lt"/>
              <a:cs typeface="+mn-cs"/>
            </a:endParaRPr>
          </a:p>
        </p:txBody>
      </p:sp>
      <p:sp>
        <p:nvSpPr>
          <p:cNvPr id="5" name="Sous-titre 2"/>
          <p:cNvSpPr txBox="1">
            <a:spLocks/>
          </p:cNvSpPr>
          <p:nvPr/>
        </p:nvSpPr>
        <p:spPr bwMode="auto">
          <a:xfrm>
            <a:off x="2771800" y="18864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6" name="Image 5" descr="bleuet des champs.jpg"/>
          <p:cNvPicPr>
            <a:picLocks noChangeAspect="1"/>
          </p:cNvPicPr>
          <p:nvPr/>
        </p:nvPicPr>
        <p:blipFill>
          <a:blip r:embed="rId2" cstate="print"/>
          <a:stretch>
            <a:fillRect/>
          </a:stretch>
        </p:blipFill>
        <p:spPr>
          <a:xfrm>
            <a:off x="251520" y="1124744"/>
            <a:ext cx="2466975" cy="1857375"/>
          </a:xfrm>
          <a:prstGeom prst="rect">
            <a:avLst/>
          </a:prstGeom>
        </p:spPr>
      </p:pic>
      <p:sp>
        <p:nvSpPr>
          <p:cNvPr id="7" name="Rectangle 6"/>
          <p:cNvSpPr/>
          <p:nvPr/>
        </p:nvSpPr>
        <p:spPr>
          <a:xfrm>
            <a:off x="0" y="2996952"/>
            <a:ext cx="2808312" cy="648072"/>
          </a:xfrm>
          <a:prstGeom prst="rect">
            <a:avLst/>
          </a:prstGeom>
        </p:spPr>
        <p:txBody>
          <a:bodyPr wrap="square">
            <a:spAutoFit/>
          </a:bodyPr>
          <a:lstStyle/>
          <a:p>
            <a:pPr algn="ctr"/>
            <a:r>
              <a:rPr lang="fr-FR" sz="1200" dirty="0" smtClean="0">
                <a:solidFill>
                  <a:srgbClr val="008000"/>
                </a:solidFill>
              </a:rPr>
              <a:t>Bleuet des champs (</a:t>
            </a:r>
            <a:r>
              <a:rPr lang="fr-FR" sz="1200" i="1" dirty="0" err="1" smtClean="0">
                <a:solidFill>
                  <a:srgbClr val="008000"/>
                </a:solidFill>
              </a:rPr>
              <a:t>Centaurea</a:t>
            </a:r>
            <a:r>
              <a:rPr lang="fr-FR" sz="1200" i="1" dirty="0" smtClean="0">
                <a:solidFill>
                  <a:srgbClr val="008000"/>
                </a:solidFill>
              </a:rPr>
              <a:t> </a:t>
            </a:r>
            <a:r>
              <a:rPr lang="fr-FR" sz="1200" i="1" dirty="0" err="1" smtClean="0">
                <a:solidFill>
                  <a:srgbClr val="008000"/>
                </a:solidFill>
              </a:rPr>
              <a:t>cyanus</a:t>
            </a:r>
            <a:r>
              <a:rPr lang="fr-FR" sz="1200" dirty="0" smtClean="0">
                <a:solidFill>
                  <a:srgbClr val="008000"/>
                </a:solidFill>
              </a:rPr>
              <a:t>), </a:t>
            </a:r>
            <a:r>
              <a:rPr lang="fr-FR" sz="1200" dirty="0" smtClean="0">
                <a:solidFill>
                  <a:srgbClr val="FF0000"/>
                </a:solidFill>
              </a:rPr>
              <a:t>détruit par les herbicides</a:t>
            </a:r>
            <a:r>
              <a:rPr lang="fr-FR" sz="1200" dirty="0" smtClean="0">
                <a:solidFill>
                  <a:srgbClr val="008000"/>
                </a:solidFill>
              </a:rPr>
              <a:t>. En voie de disparition en France (Europe)</a:t>
            </a:r>
            <a:endParaRPr lang="fr-FR" sz="1200" dirty="0">
              <a:solidFill>
                <a:srgbClr val="008000"/>
              </a:solidFill>
            </a:endParaRPr>
          </a:p>
        </p:txBody>
      </p:sp>
      <p:pic>
        <p:nvPicPr>
          <p:cNvPr id="8" name="Image 7" descr="Spirale Aloe.jpg"/>
          <p:cNvPicPr>
            <a:picLocks noChangeAspect="1"/>
          </p:cNvPicPr>
          <p:nvPr/>
        </p:nvPicPr>
        <p:blipFill>
          <a:blip r:embed="rId3" cstate="print"/>
          <a:stretch>
            <a:fillRect/>
          </a:stretch>
        </p:blipFill>
        <p:spPr>
          <a:xfrm>
            <a:off x="3131840" y="1124744"/>
            <a:ext cx="2466975" cy="1847850"/>
          </a:xfrm>
          <a:prstGeom prst="rect">
            <a:avLst/>
          </a:prstGeom>
        </p:spPr>
      </p:pic>
      <p:sp>
        <p:nvSpPr>
          <p:cNvPr id="9" name="ZoneTexte 8"/>
          <p:cNvSpPr txBox="1"/>
          <p:nvPr/>
        </p:nvSpPr>
        <p:spPr>
          <a:xfrm>
            <a:off x="2843808" y="2996952"/>
            <a:ext cx="2970237" cy="276999"/>
          </a:xfrm>
          <a:prstGeom prst="rect">
            <a:avLst/>
          </a:prstGeom>
          <a:noFill/>
        </p:spPr>
        <p:txBody>
          <a:bodyPr wrap="none" rtlCol="0">
            <a:spAutoFit/>
          </a:bodyPr>
          <a:lstStyle/>
          <a:p>
            <a:pPr algn="ctr"/>
            <a:r>
              <a:rPr lang="fr-FR" sz="1200" dirty="0" smtClean="0">
                <a:solidFill>
                  <a:srgbClr val="008000"/>
                </a:solidFill>
              </a:rPr>
              <a:t>Spirale </a:t>
            </a:r>
            <a:r>
              <a:rPr lang="fr-FR" sz="1200" dirty="0" err="1" smtClean="0">
                <a:solidFill>
                  <a:srgbClr val="008000"/>
                </a:solidFill>
              </a:rPr>
              <a:t>Aloe</a:t>
            </a:r>
            <a:r>
              <a:rPr lang="fr-FR" sz="1200" dirty="0" smtClean="0">
                <a:solidFill>
                  <a:srgbClr val="008000"/>
                </a:solidFill>
              </a:rPr>
              <a:t> (</a:t>
            </a:r>
            <a:r>
              <a:rPr lang="fr-FR" sz="1200" i="1" dirty="0" err="1" smtClean="0">
                <a:solidFill>
                  <a:srgbClr val="008000"/>
                </a:solidFill>
              </a:rPr>
              <a:t>Aloe</a:t>
            </a:r>
            <a:r>
              <a:rPr lang="fr-FR" sz="1200" i="1" dirty="0" smtClean="0">
                <a:solidFill>
                  <a:srgbClr val="008000"/>
                </a:solidFill>
              </a:rPr>
              <a:t> </a:t>
            </a:r>
            <a:r>
              <a:rPr lang="fr-FR" sz="1200" i="1" dirty="0" err="1" smtClean="0">
                <a:solidFill>
                  <a:srgbClr val="008000"/>
                </a:solidFill>
              </a:rPr>
              <a:t>polyphylla</a:t>
            </a:r>
            <a:r>
              <a:rPr lang="fr-FR" sz="1200" dirty="0" smtClean="0">
                <a:solidFill>
                  <a:srgbClr val="008000"/>
                </a:solidFill>
              </a:rPr>
              <a:t>) (Lesotho)</a:t>
            </a:r>
            <a:endParaRPr lang="fr-FR" sz="1200" dirty="0">
              <a:solidFill>
                <a:srgbClr val="008000"/>
              </a:solidFill>
            </a:endParaRPr>
          </a:p>
        </p:txBody>
      </p:sp>
      <p:pic>
        <p:nvPicPr>
          <p:cNvPr id="10" name="Image 9" descr="sabre-d-argent.jpg"/>
          <p:cNvPicPr>
            <a:picLocks noChangeAspect="1"/>
          </p:cNvPicPr>
          <p:nvPr/>
        </p:nvPicPr>
        <p:blipFill>
          <a:blip r:embed="rId4" cstate="print"/>
          <a:stretch>
            <a:fillRect/>
          </a:stretch>
        </p:blipFill>
        <p:spPr>
          <a:xfrm>
            <a:off x="179512" y="3645024"/>
            <a:ext cx="2466975" cy="1847850"/>
          </a:xfrm>
          <a:prstGeom prst="rect">
            <a:avLst/>
          </a:prstGeom>
        </p:spPr>
      </p:pic>
      <p:pic>
        <p:nvPicPr>
          <p:cNvPr id="11" name="Image 10" descr="sabre-d-argent2.jpg"/>
          <p:cNvPicPr>
            <a:picLocks noChangeAspect="1"/>
          </p:cNvPicPr>
          <p:nvPr/>
        </p:nvPicPr>
        <p:blipFill>
          <a:blip r:embed="rId5" cstate="print"/>
          <a:stretch>
            <a:fillRect/>
          </a:stretch>
        </p:blipFill>
        <p:spPr>
          <a:xfrm>
            <a:off x="2843808" y="3356992"/>
            <a:ext cx="1724025" cy="2647950"/>
          </a:xfrm>
          <a:prstGeom prst="rect">
            <a:avLst/>
          </a:prstGeom>
        </p:spPr>
      </p:pic>
      <p:sp>
        <p:nvSpPr>
          <p:cNvPr id="12" name="Rectangle 11"/>
          <p:cNvSpPr/>
          <p:nvPr/>
        </p:nvSpPr>
        <p:spPr>
          <a:xfrm>
            <a:off x="4101358" y="3244334"/>
            <a:ext cx="248786" cy="369332"/>
          </a:xfrm>
          <a:prstGeom prst="rect">
            <a:avLst/>
          </a:prstGeom>
        </p:spPr>
        <p:txBody>
          <a:bodyPr wrap="none">
            <a:spAutoFit/>
          </a:bodyPr>
          <a:lstStyle/>
          <a:p>
            <a:r>
              <a:rPr lang="fr-FR" dirty="0" smtClean="0"/>
              <a:t> </a:t>
            </a:r>
            <a:endParaRPr lang="fr-FR" dirty="0"/>
          </a:p>
        </p:txBody>
      </p:sp>
      <p:sp>
        <p:nvSpPr>
          <p:cNvPr id="13" name="ZoneTexte 12"/>
          <p:cNvSpPr txBox="1"/>
          <p:nvPr/>
        </p:nvSpPr>
        <p:spPr>
          <a:xfrm>
            <a:off x="179512" y="6021289"/>
            <a:ext cx="4392488" cy="646331"/>
          </a:xfrm>
          <a:prstGeom prst="rect">
            <a:avLst/>
          </a:prstGeom>
          <a:noFill/>
        </p:spPr>
        <p:txBody>
          <a:bodyPr wrap="square" rtlCol="0">
            <a:spAutoFit/>
          </a:bodyPr>
          <a:lstStyle/>
          <a:p>
            <a:pPr algn="ctr"/>
            <a:r>
              <a:rPr lang="fr-FR" sz="1200" dirty="0" smtClean="0">
                <a:solidFill>
                  <a:srgbClr val="008000"/>
                </a:solidFill>
                <a:latin typeface="Calibri"/>
              </a:rPr>
              <a:t>↑ </a:t>
            </a:r>
            <a:r>
              <a:rPr lang="fr-FR" sz="1200" dirty="0" smtClean="0">
                <a:solidFill>
                  <a:srgbClr val="008000"/>
                </a:solidFill>
              </a:rPr>
              <a:t>Sabre d'Argent </a:t>
            </a:r>
            <a:r>
              <a:rPr lang="fr-FR" sz="1200" i="1" dirty="0" smtClean="0">
                <a:solidFill>
                  <a:srgbClr val="008000"/>
                </a:solidFill>
              </a:rPr>
              <a:t>(</a:t>
            </a:r>
            <a:r>
              <a:rPr lang="fr-FR" sz="1200" i="1" dirty="0" err="1" smtClean="0">
                <a:solidFill>
                  <a:srgbClr val="008000"/>
                </a:solidFill>
              </a:rPr>
              <a:t>Argyroxiphium</a:t>
            </a:r>
            <a:r>
              <a:rPr lang="fr-FR" sz="1200" i="1" dirty="0" smtClean="0">
                <a:solidFill>
                  <a:srgbClr val="008000"/>
                </a:solidFill>
              </a:rPr>
              <a:t> </a:t>
            </a:r>
            <a:r>
              <a:rPr lang="fr-FR" sz="1200" i="1" dirty="0" err="1" smtClean="0">
                <a:solidFill>
                  <a:srgbClr val="008000"/>
                </a:solidFill>
              </a:rPr>
              <a:t>sandwicense</a:t>
            </a:r>
            <a:r>
              <a:rPr lang="fr-FR" sz="1200" i="1" dirty="0" smtClean="0">
                <a:solidFill>
                  <a:srgbClr val="008000"/>
                </a:solidFill>
              </a:rPr>
              <a:t> </a:t>
            </a:r>
            <a:r>
              <a:rPr lang="fr-FR" sz="1200" i="1" dirty="0" err="1" smtClean="0">
                <a:solidFill>
                  <a:srgbClr val="008000"/>
                </a:solidFill>
              </a:rPr>
              <a:t>macrocephalum</a:t>
            </a:r>
            <a:r>
              <a:rPr lang="fr-FR" sz="1200" i="1" dirty="0" smtClean="0">
                <a:solidFill>
                  <a:srgbClr val="008000"/>
                </a:solidFill>
              </a:rPr>
              <a:t>)</a:t>
            </a:r>
            <a:r>
              <a:rPr lang="fr-FR" sz="1200" dirty="0" smtClean="0">
                <a:solidFill>
                  <a:srgbClr val="008000"/>
                </a:solidFill>
              </a:rPr>
              <a:t> qui pousse uniquement sur le cratère du volcan </a:t>
            </a:r>
            <a:r>
              <a:rPr lang="fr-FR" sz="1200" dirty="0" err="1" smtClean="0">
                <a:solidFill>
                  <a:srgbClr val="008000"/>
                </a:solidFill>
              </a:rPr>
              <a:t>Haleakala</a:t>
            </a:r>
            <a:r>
              <a:rPr lang="fr-FR" sz="1200" dirty="0" smtClean="0">
                <a:solidFill>
                  <a:srgbClr val="008000"/>
                </a:solidFill>
              </a:rPr>
              <a:t> dans l'Ile de Maui (Hawaï).</a:t>
            </a:r>
            <a:endParaRPr lang="fr-FR" sz="1200" dirty="0">
              <a:solidFill>
                <a:srgbClr val="008000"/>
              </a:solidFill>
            </a:endParaRPr>
          </a:p>
        </p:txBody>
      </p:sp>
      <p:sp>
        <p:nvSpPr>
          <p:cNvPr id="15" name="ZoneTexte 14"/>
          <p:cNvSpPr txBox="1"/>
          <p:nvPr/>
        </p:nvSpPr>
        <p:spPr>
          <a:xfrm>
            <a:off x="6012160" y="2204865"/>
            <a:ext cx="3024336" cy="646331"/>
          </a:xfrm>
          <a:prstGeom prst="rect">
            <a:avLst/>
          </a:prstGeom>
          <a:noFill/>
        </p:spPr>
        <p:txBody>
          <a:bodyPr wrap="square" rtlCol="0">
            <a:spAutoFit/>
          </a:bodyPr>
          <a:lstStyle/>
          <a:p>
            <a:pPr algn="ctr"/>
            <a:r>
              <a:rPr lang="fr-FR" sz="1200" dirty="0" smtClean="0">
                <a:solidFill>
                  <a:srgbClr val="008000"/>
                </a:solidFill>
              </a:rPr>
              <a:t>Fritillaire pintade, Pintadine, Damier ou </a:t>
            </a:r>
            <a:r>
              <a:rPr lang="fr-FR" sz="1200" dirty="0" err="1" smtClean="0">
                <a:solidFill>
                  <a:srgbClr val="008000"/>
                </a:solidFill>
              </a:rPr>
              <a:t>Coccignole</a:t>
            </a:r>
            <a:r>
              <a:rPr lang="fr-FR" sz="1200" dirty="0" smtClean="0">
                <a:solidFill>
                  <a:srgbClr val="008000"/>
                </a:solidFill>
              </a:rPr>
              <a:t> (</a:t>
            </a:r>
            <a:r>
              <a:rPr lang="fr-FR" sz="1200" i="1" dirty="0" err="1" smtClean="0">
                <a:solidFill>
                  <a:srgbClr val="008000"/>
                </a:solidFill>
              </a:rPr>
              <a:t>Fritillaria</a:t>
            </a:r>
            <a:r>
              <a:rPr lang="fr-FR" sz="1200" i="1" dirty="0" smtClean="0">
                <a:solidFill>
                  <a:srgbClr val="008000"/>
                </a:solidFill>
              </a:rPr>
              <a:t> </a:t>
            </a:r>
            <a:r>
              <a:rPr lang="fr-FR" sz="1200" i="1" dirty="0" err="1" smtClean="0">
                <a:solidFill>
                  <a:srgbClr val="008000"/>
                </a:solidFill>
              </a:rPr>
              <a:t>meleagris</a:t>
            </a:r>
            <a:r>
              <a:rPr lang="fr-FR" sz="1200" dirty="0" smtClean="0">
                <a:solidFill>
                  <a:srgbClr val="008000"/>
                </a:solidFill>
              </a:rPr>
              <a:t>) (Europe) (Source: </a:t>
            </a:r>
            <a:r>
              <a:rPr lang="fr-FR" sz="1200" dirty="0" smtClean="0">
                <a:hlinkClick r:id="rId6"/>
              </a:rPr>
              <a:t>http://www.gilbertjac.com</a:t>
            </a:r>
            <a:r>
              <a:rPr lang="fr-FR" sz="1200" dirty="0" smtClean="0">
                <a:solidFill>
                  <a:srgbClr val="008000"/>
                </a:solidFill>
              </a:rPr>
              <a:t>).</a:t>
            </a:r>
            <a:endParaRPr lang="fr-FR" sz="1200" dirty="0">
              <a:solidFill>
                <a:srgbClr val="008000"/>
              </a:solidFill>
            </a:endParaRPr>
          </a:p>
        </p:txBody>
      </p:sp>
      <p:pic>
        <p:nvPicPr>
          <p:cNvPr id="17" name="Image 16" descr="Ancolie des Alpes.jpg"/>
          <p:cNvPicPr>
            <a:picLocks noChangeAspect="1"/>
          </p:cNvPicPr>
          <p:nvPr/>
        </p:nvPicPr>
        <p:blipFill>
          <a:blip r:embed="rId7" cstate="print"/>
          <a:stretch>
            <a:fillRect/>
          </a:stretch>
        </p:blipFill>
        <p:spPr>
          <a:xfrm>
            <a:off x="6732241" y="2986580"/>
            <a:ext cx="2160240" cy="1849095"/>
          </a:xfrm>
          <a:prstGeom prst="rect">
            <a:avLst/>
          </a:prstGeom>
        </p:spPr>
      </p:pic>
      <p:sp>
        <p:nvSpPr>
          <p:cNvPr id="18" name="ZoneTexte 17"/>
          <p:cNvSpPr txBox="1"/>
          <p:nvPr/>
        </p:nvSpPr>
        <p:spPr>
          <a:xfrm>
            <a:off x="7164288" y="4797152"/>
            <a:ext cx="1394485" cy="461665"/>
          </a:xfrm>
          <a:prstGeom prst="rect">
            <a:avLst/>
          </a:prstGeom>
          <a:noFill/>
        </p:spPr>
        <p:txBody>
          <a:bodyPr wrap="square" rtlCol="0">
            <a:spAutoFit/>
          </a:bodyPr>
          <a:lstStyle/>
          <a:p>
            <a:pPr algn="ctr"/>
            <a:r>
              <a:rPr lang="fr-FR" sz="1200" dirty="0" smtClean="0">
                <a:solidFill>
                  <a:srgbClr val="008000"/>
                </a:solidFill>
              </a:rPr>
              <a:t>Ancolie des Alpes (</a:t>
            </a:r>
            <a:r>
              <a:rPr lang="fr-FR" sz="1200" i="1" dirty="0" err="1" smtClean="0">
                <a:solidFill>
                  <a:srgbClr val="008000"/>
                </a:solidFill>
              </a:rPr>
              <a:t>Aquilegia</a:t>
            </a:r>
            <a:r>
              <a:rPr lang="fr-FR" sz="1200" i="1" dirty="0" smtClean="0">
                <a:solidFill>
                  <a:srgbClr val="008000"/>
                </a:solidFill>
              </a:rPr>
              <a:t> </a:t>
            </a:r>
            <a:r>
              <a:rPr lang="fr-FR" sz="1200" i="1" dirty="0" err="1" smtClean="0">
                <a:solidFill>
                  <a:srgbClr val="008000"/>
                </a:solidFill>
              </a:rPr>
              <a:t>alpina</a:t>
            </a:r>
            <a:r>
              <a:rPr lang="fr-FR" sz="1200" dirty="0" smtClean="0">
                <a:solidFill>
                  <a:srgbClr val="008000"/>
                </a:solidFill>
              </a:rPr>
              <a:t>)</a:t>
            </a:r>
            <a:endParaRPr lang="fr-FR" sz="1200" dirty="0">
              <a:solidFill>
                <a:srgbClr val="008000"/>
              </a:solidFill>
            </a:endParaRPr>
          </a:p>
        </p:txBody>
      </p:sp>
      <p:pic>
        <p:nvPicPr>
          <p:cNvPr id="19" name="Image 18" descr="Ophrys fuciflora.jpg"/>
          <p:cNvPicPr>
            <a:picLocks noChangeAspect="1"/>
          </p:cNvPicPr>
          <p:nvPr/>
        </p:nvPicPr>
        <p:blipFill>
          <a:blip r:embed="rId8" cstate="print"/>
          <a:stretch>
            <a:fillRect/>
          </a:stretch>
        </p:blipFill>
        <p:spPr>
          <a:xfrm>
            <a:off x="4860032" y="3573016"/>
            <a:ext cx="1628775" cy="2466975"/>
          </a:xfrm>
          <a:prstGeom prst="rect">
            <a:avLst/>
          </a:prstGeom>
        </p:spPr>
      </p:pic>
      <p:sp>
        <p:nvSpPr>
          <p:cNvPr id="20" name="ZoneTexte 19"/>
          <p:cNvSpPr txBox="1"/>
          <p:nvPr/>
        </p:nvSpPr>
        <p:spPr>
          <a:xfrm>
            <a:off x="4932040" y="6093296"/>
            <a:ext cx="1440160" cy="461665"/>
          </a:xfrm>
          <a:prstGeom prst="rect">
            <a:avLst/>
          </a:prstGeom>
          <a:noFill/>
        </p:spPr>
        <p:txBody>
          <a:bodyPr wrap="square" rtlCol="0">
            <a:spAutoFit/>
          </a:bodyPr>
          <a:lstStyle/>
          <a:p>
            <a:pPr algn="ctr"/>
            <a:r>
              <a:rPr lang="fr-FR" sz="1200" i="1" dirty="0" smtClean="0">
                <a:solidFill>
                  <a:srgbClr val="008000"/>
                </a:solidFill>
              </a:rPr>
              <a:t>Ophrys </a:t>
            </a:r>
            <a:r>
              <a:rPr lang="fr-FR" sz="1200" i="1" dirty="0" err="1" smtClean="0">
                <a:solidFill>
                  <a:srgbClr val="008000"/>
                </a:solidFill>
              </a:rPr>
              <a:t>fuciflora</a:t>
            </a:r>
            <a:r>
              <a:rPr lang="fr-FR" sz="1200" i="1" dirty="0" smtClean="0">
                <a:solidFill>
                  <a:srgbClr val="008000"/>
                </a:solidFill>
              </a:rPr>
              <a:t> </a:t>
            </a:r>
            <a:r>
              <a:rPr lang="fr-FR" sz="1200" dirty="0" smtClean="0">
                <a:solidFill>
                  <a:srgbClr val="008000"/>
                </a:solidFill>
              </a:rPr>
              <a:t>(Europe) </a:t>
            </a:r>
            <a:endParaRPr lang="fr-FR" sz="1200" dirty="0">
              <a:solidFill>
                <a:srgbClr val="008000"/>
              </a:solidFill>
            </a:endParaRPr>
          </a:p>
        </p:txBody>
      </p:sp>
      <p:pic>
        <p:nvPicPr>
          <p:cNvPr id="21" name="Image 20" descr="Ophrys ciliata.jpg"/>
          <p:cNvPicPr>
            <a:picLocks noChangeAspect="1"/>
          </p:cNvPicPr>
          <p:nvPr/>
        </p:nvPicPr>
        <p:blipFill>
          <a:blip r:embed="rId9" cstate="print"/>
          <a:stretch>
            <a:fillRect/>
          </a:stretch>
        </p:blipFill>
        <p:spPr>
          <a:xfrm>
            <a:off x="7092280" y="5301208"/>
            <a:ext cx="1567383" cy="1180076"/>
          </a:xfrm>
          <a:prstGeom prst="rect">
            <a:avLst/>
          </a:prstGeom>
        </p:spPr>
      </p:pic>
      <p:sp>
        <p:nvSpPr>
          <p:cNvPr id="22" name="ZoneTexte 21"/>
          <p:cNvSpPr txBox="1"/>
          <p:nvPr/>
        </p:nvSpPr>
        <p:spPr>
          <a:xfrm>
            <a:off x="6948264" y="6453336"/>
            <a:ext cx="1797287" cy="276999"/>
          </a:xfrm>
          <a:prstGeom prst="rect">
            <a:avLst/>
          </a:prstGeom>
          <a:noFill/>
        </p:spPr>
        <p:txBody>
          <a:bodyPr wrap="square" rtlCol="0">
            <a:spAutoFit/>
          </a:bodyPr>
          <a:lstStyle/>
          <a:p>
            <a:pPr algn="ctr"/>
            <a:r>
              <a:rPr lang="fr-FR" sz="1200" i="1" dirty="0" smtClean="0">
                <a:solidFill>
                  <a:srgbClr val="008000"/>
                </a:solidFill>
              </a:rPr>
              <a:t>Ophrys </a:t>
            </a:r>
            <a:r>
              <a:rPr lang="fr-FR" sz="1200" i="1" dirty="0" err="1" smtClean="0">
                <a:solidFill>
                  <a:srgbClr val="008000"/>
                </a:solidFill>
              </a:rPr>
              <a:t>ciliata</a:t>
            </a:r>
            <a:r>
              <a:rPr lang="fr-FR" sz="1200" i="1" dirty="0" smtClean="0">
                <a:solidFill>
                  <a:srgbClr val="008000"/>
                </a:solidFill>
              </a:rPr>
              <a:t> </a:t>
            </a:r>
            <a:r>
              <a:rPr lang="fr-FR" sz="1200" dirty="0" smtClean="0">
                <a:solidFill>
                  <a:srgbClr val="008000"/>
                </a:solidFill>
              </a:rPr>
              <a:t>(Europe)</a:t>
            </a:r>
            <a:endParaRPr lang="fr-FR" sz="1200" dirty="0">
              <a:solidFill>
                <a:srgbClr val="008000"/>
              </a:solidFill>
            </a:endParaRPr>
          </a:p>
        </p:txBody>
      </p:sp>
      <p:pic>
        <p:nvPicPr>
          <p:cNvPr id="23" name="Image 22" descr="fritillaire2_s1.jpg"/>
          <p:cNvPicPr>
            <a:picLocks noChangeAspect="1"/>
          </p:cNvPicPr>
          <p:nvPr/>
        </p:nvPicPr>
        <p:blipFill>
          <a:blip r:embed="rId10" cstate="print"/>
          <a:stretch>
            <a:fillRect/>
          </a:stretch>
        </p:blipFill>
        <p:spPr>
          <a:xfrm>
            <a:off x="6948264" y="188640"/>
            <a:ext cx="1228725" cy="2000250"/>
          </a:xfrm>
          <a:prstGeom prst="rect">
            <a:avLst/>
          </a:prstGeom>
        </p:spPr>
      </p:pic>
      <p:pic>
        <p:nvPicPr>
          <p:cNvPr id="1026" name="Picture 2"/>
          <p:cNvPicPr>
            <a:picLocks noChangeAspect="1" noChangeArrowheads="1"/>
          </p:cNvPicPr>
          <p:nvPr/>
        </p:nvPicPr>
        <p:blipFill>
          <a:blip r:embed="rId11" cstate="print"/>
          <a:srcRect/>
          <a:stretch>
            <a:fillRect/>
          </a:stretch>
        </p:blipFill>
        <p:spPr bwMode="auto">
          <a:xfrm>
            <a:off x="251520" y="5589240"/>
            <a:ext cx="219075" cy="190500"/>
          </a:xfrm>
          <a:prstGeom prst="rect">
            <a:avLst/>
          </a:prstGeom>
          <a:noFill/>
          <a:ln w="9525">
            <a:noFill/>
            <a:miter lim="800000"/>
            <a:headEnd/>
            <a:tailEnd/>
          </a:ln>
        </p:spPr>
      </p:pic>
      <p:pic>
        <p:nvPicPr>
          <p:cNvPr id="1027" name="Picture 3"/>
          <p:cNvPicPr>
            <a:picLocks noChangeAspect="1" noChangeArrowheads="1"/>
          </p:cNvPicPr>
          <p:nvPr/>
        </p:nvPicPr>
        <p:blipFill>
          <a:blip r:embed="rId12" cstate="print"/>
          <a:srcRect/>
          <a:stretch>
            <a:fillRect/>
          </a:stretch>
        </p:blipFill>
        <p:spPr bwMode="auto">
          <a:xfrm>
            <a:off x="4067944" y="6381328"/>
            <a:ext cx="276225" cy="304800"/>
          </a:xfrm>
          <a:prstGeom prst="rect">
            <a:avLst/>
          </a:prstGeom>
          <a:noFill/>
          <a:ln w="9525">
            <a:noFill/>
            <a:miter lim="800000"/>
            <a:headEnd/>
            <a:tailEnd/>
          </a:ln>
        </p:spPr>
      </p:pic>
      <p:pic>
        <p:nvPicPr>
          <p:cNvPr id="1028" name="Picture 4"/>
          <p:cNvPicPr>
            <a:picLocks noChangeAspect="1" noChangeArrowheads="1"/>
          </p:cNvPicPr>
          <p:nvPr/>
        </p:nvPicPr>
        <p:blipFill>
          <a:blip r:embed="rId13" cstate="print"/>
          <a:srcRect/>
          <a:stretch>
            <a:fillRect/>
          </a:stretch>
        </p:blipFill>
        <p:spPr bwMode="auto">
          <a:xfrm>
            <a:off x="8532440" y="4869160"/>
            <a:ext cx="295275" cy="285750"/>
          </a:xfrm>
          <a:prstGeom prst="rect">
            <a:avLst/>
          </a:prstGeom>
          <a:noFill/>
          <a:ln w="9525">
            <a:noFill/>
            <a:miter lim="800000"/>
            <a:headEnd/>
            <a:tailEnd/>
          </a:ln>
        </p:spPr>
      </p:pic>
    </p:spTree>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3" name="Image 2" descr="Violette elevee_s.jpg"/>
          <p:cNvPicPr>
            <a:picLocks noChangeAspect="1"/>
          </p:cNvPicPr>
          <p:nvPr/>
        </p:nvPicPr>
        <p:blipFill>
          <a:blip r:embed="rId2" cstate="print"/>
          <a:stretch>
            <a:fillRect/>
          </a:stretch>
        </p:blipFill>
        <p:spPr>
          <a:xfrm>
            <a:off x="467544" y="1124744"/>
            <a:ext cx="1485900" cy="2057400"/>
          </a:xfrm>
          <a:prstGeom prst="rect">
            <a:avLst/>
          </a:prstGeom>
        </p:spPr>
      </p:pic>
      <p:sp>
        <p:nvSpPr>
          <p:cNvPr id="4" name="ZoneTexte 3"/>
          <p:cNvSpPr txBox="1"/>
          <p:nvPr/>
        </p:nvSpPr>
        <p:spPr>
          <a:xfrm>
            <a:off x="251520" y="3212977"/>
            <a:ext cx="1728192" cy="461665"/>
          </a:xfrm>
          <a:prstGeom prst="rect">
            <a:avLst/>
          </a:prstGeom>
          <a:noFill/>
        </p:spPr>
        <p:txBody>
          <a:bodyPr wrap="square" rtlCol="0">
            <a:spAutoFit/>
          </a:bodyPr>
          <a:lstStyle/>
          <a:p>
            <a:pPr algn="ctr"/>
            <a:r>
              <a:rPr lang="fr-FR" sz="1200" dirty="0" smtClean="0">
                <a:solidFill>
                  <a:srgbClr val="008000"/>
                </a:solidFill>
              </a:rPr>
              <a:t>Violette élevée (</a:t>
            </a:r>
            <a:r>
              <a:rPr lang="fr-FR" sz="1200" i="1" dirty="0" smtClean="0">
                <a:solidFill>
                  <a:srgbClr val="008000"/>
                </a:solidFill>
              </a:rPr>
              <a:t>Viola </a:t>
            </a:r>
            <a:r>
              <a:rPr lang="fr-FR" sz="1200" i="1" dirty="0" err="1" smtClean="0">
                <a:solidFill>
                  <a:srgbClr val="008000"/>
                </a:solidFill>
              </a:rPr>
              <a:t>elatior</a:t>
            </a:r>
            <a:r>
              <a:rPr lang="fr-FR" sz="1200" dirty="0" smtClean="0">
                <a:solidFill>
                  <a:srgbClr val="008000"/>
                </a:solidFill>
              </a:rPr>
              <a:t>) (Europe)</a:t>
            </a:r>
            <a:endParaRPr lang="fr-FR" sz="1200" dirty="0">
              <a:solidFill>
                <a:srgbClr val="008000"/>
              </a:solidFill>
            </a:endParaRPr>
          </a:p>
        </p:txBody>
      </p:sp>
      <p:sp>
        <p:nvSpPr>
          <p:cNvPr id="5" name="Rectangle 2"/>
          <p:cNvSpPr txBox="1">
            <a:spLocks noChangeArrowheads="1"/>
          </p:cNvSpPr>
          <p:nvPr/>
        </p:nvSpPr>
        <p:spPr>
          <a:xfrm>
            <a:off x="323528" y="692696"/>
            <a:ext cx="6696744" cy="360040"/>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fr-FR" b="1" i="0" u="none" strike="noStrike" kern="1200" cap="none" spc="0" normalizeH="0" baseline="0" noProof="0" dirty="0" smtClean="0">
                <a:ln>
                  <a:noFill/>
                </a:ln>
                <a:solidFill>
                  <a:srgbClr val="008000"/>
                </a:solidFill>
                <a:effectLst/>
                <a:uLnTx/>
                <a:uFillTx/>
                <a:latin typeface="+mj-lt"/>
                <a:ea typeface="+mj-ea"/>
                <a:cs typeface="+mj-cs"/>
              </a:rPr>
              <a:t>14. Annexe : Plantes en voie de disparition (suite)</a:t>
            </a:r>
            <a:endParaRPr kumimoji="0" lang="en-US" b="1" i="0" u="none" strike="noStrike" kern="1200" cap="none" spc="0" normalizeH="0" baseline="0" noProof="0" dirty="0" smtClean="0">
              <a:ln>
                <a:noFill/>
              </a:ln>
              <a:solidFill>
                <a:srgbClr val="008000"/>
              </a:solidFill>
              <a:effectLst/>
              <a:uLnTx/>
              <a:uFillTx/>
              <a:latin typeface="+mj-lt"/>
              <a:ea typeface="+mj-ea"/>
              <a:cs typeface="+mj-cs"/>
            </a:endParaRPr>
          </a:p>
        </p:txBody>
      </p:sp>
      <p:sp>
        <p:nvSpPr>
          <p:cNvPr id="6" name="Espace réservé du numéro de diapositive 1"/>
          <p:cNvSpPr txBox="1">
            <a:spLocks/>
          </p:cNvSpPr>
          <p:nvPr/>
        </p:nvSpPr>
        <p:spPr>
          <a:xfrm>
            <a:off x="395536" y="188640"/>
            <a:ext cx="621209"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125</a:t>
            </a:fld>
            <a:endParaRPr lang="fr-FR" sz="1200" dirty="0">
              <a:solidFill>
                <a:schemeClr val="tx1">
                  <a:tint val="75000"/>
                </a:schemeClr>
              </a:solidFill>
              <a:latin typeface="+mn-lt"/>
              <a:cs typeface="+mn-cs"/>
            </a:endParaRPr>
          </a:p>
        </p:txBody>
      </p:sp>
      <p:sp>
        <p:nvSpPr>
          <p:cNvPr id="7" name="Sous-titre 2"/>
          <p:cNvSpPr txBox="1">
            <a:spLocks/>
          </p:cNvSpPr>
          <p:nvPr/>
        </p:nvSpPr>
        <p:spPr bwMode="auto">
          <a:xfrm>
            <a:off x="2771800" y="18864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8" name="Image 7" descr="oeillet superbe_s.jpg"/>
          <p:cNvPicPr>
            <a:picLocks noChangeAspect="1"/>
          </p:cNvPicPr>
          <p:nvPr/>
        </p:nvPicPr>
        <p:blipFill>
          <a:blip r:embed="rId3" cstate="print"/>
          <a:stretch>
            <a:fillRect/>
          </a:stretch>
        </p:blipFill>
        <p:spPr>
          <a:xfrm>
            <a:off x="2339752" y="1124744"/>
            <a:ext cx="1781175" cy="1790700"/>
          </a:xfrm>
          <a:prstGeom prst="rect">
            <a:avLst/>
          </a:prstGeom>
        </p:spPr>
      </p:pic>
      <p:sp>
        <p:nvSpPr>
          <p:cNvPr id="9" name="ZoneTexte 8"/>
          <p:cNvSpPr txBox="1"/>
          <p:nvPr/>
        </p:nvSpPr>
        <p:spPr>
          <a:xfrm>
            <a:off x="2195736" y="2924944"/>
            <a:ext cx="1944216" cy="461665"/>
          </a:xfrm>
          <a:prstGeom prst="rect">
            <a:avLst/>
          </a:prstGeom>
          <a:noFill/>
        </p:spPr>
        <p:txBody>
          <a:bodyPr wrap="square" rtlCol="0">
            <a:spAutoFit/>
          </a:bodyPr>
          <a:lstStyle/>
          <a:p>
            <a:pPr algn="ctr"/>
            <a:r>
              <a:rPr lang="fr-FR" sz="1200" dirty="0" smtClean="0">
                <a:solidFill>
                  <a:srgbClr val="008000"/>
                </a:solidFill>
              </a:rPr>
              <a:t>Œillet superbe (</a:t>
            </a:r>
            <a:r>
              <a:rPr lang="fr-FR" sz="1200" i="1" dirty="0" err="1" smtClean="0">
                <a:solidFill>
                  <a:srgbClr val="008000"/>
                </a:solidFill>
              </a:rPr>
              <a:t>Dianthus</a:t>
            </a:r>
            <a:r>
              <a:rPr lang="fr-FR" sz="1200" i="1" dirty="0" smtClean="0">
                <a:solidFill>
                  <a:srgbClr val="008000"/>
                </a:solidFill>
              </a:rPr>
              <a:t> </a:t>
            </a:r>
            <a:r>
              <a:rPr lang="fr-FR" sz="1200" i="1" dirty="0" err="1" smtClean="0">
                <a:solidFill>
                  <a:srgbClr val="008000"/>
                </a:solidFill>
              </a:rPr>
              <a:t>superbus</a:t>
            </a:r>
            <a:r>
              <a:rPr lang="fr-FR" sz="1200" dirty="0" smtClean="0">
                <a:solidFill>
                  <a:srgbClr val="008000"/>
                </a:solidFill>
              </a:rPr>
              <a:t>) (Europe)</a:t>
            </a:r>
            <a:endParaRPr lang="fr-FR" sz="1200" dirty="0">
              <a:solidFill>
                <a:srgbClr val="008000"/>
              </a:solidFill>
            </a:endParaRPr>
          </a:p>
        </p:txBody>
      </p:sp>
      <p:pic>
        <p:nvPicPr>
          <p:cNvPr id="10" name="Image 9" descr="braya de Long.jpg"/>
          <p:cNvPicPr>
            <a:picLocks noChangeAspect="1"/>
          </p:cNvPicPr>
          <p:nvPr/>
        </p:nvPicPr>
        <p:blipFill>
          <a:blip r:embed="rId4" cstate="print"/>
          <a:stretch>
            <a:fillRect/>
          </a:stretch>
        </p:blipFill>
        <p:spPr>
          <a:xfrm>
            <a:off x="323528" y="3789040"/>
            <a:ext cx="2466975" cy="1847850"/>
          </a:xfrm>
          <a:prstGeom prst="rect">
            <a:avLst/>
          </a:prstGeom>
        </p:spPr>
      </p:pic>
      <p:pic>
        <p:nvPicPr>
          <p:cNvPr id="11" name="Image 10" descr="chardon dore.jpg"/>
          <p:cNvPicPr>
            <a:picLocks noChangeAspect="1"/>
          </p:cNvPicPr>
          <p:nvPr/>
        </p:nvPicPr>
        <p:blipFill>
          <a:blip r:embed="rId5" cstate="print"/>
          <a:stretch>
            <a:fillRect/>
          </a:stretch>
        </p:blipFill>
        <p:spPr>
          <a:xfrm>
            <a:off x="4283968" y="1124744"/>
            <a:ext cx="2466975" cy="1847850"/>
          </a:xfrm>
          <a:prstGeom prst="rect">
            <a:avLst/>
          </a:prstGeom>
        </p:spPr>
      </p:pic>
      <p:sp>
        <p:nvSpPr>
          <p:cNvPr id="12" name="ZoneTexte 11"/>
          <p:cNvSpPr txBox="1"/>
          <p:nvPr/>
        </p:nvSpPr>
        <p:spPr>
          <a:xfrm>
            <a:off x="4283968" y="2996952"/>
            <a:ext cx="2448272" cy="461665"/>
          </a:xfrm>
          <a:prstGeom prst="rect">
            <a:avLst/>
          </a:prstGeom>
          <a:noFill/>
        </p:spPr>
        <p:txBody>
          <a:bodyPr wrap="square" rtlCol="0">
            <a:spAutoFit/>
          </a:bodyPr>
          <a:lstStyle/>
          <a:p>
            <a:pPr algn="ctr"/>
            <a:r>
              <a:rPr lang="fr-FR" sz="1200" dirty="0" smtClean="0">
                <a:solidFill>
                  <a:srgbClr val="008000"/>
                </a:solidFill>
              </a:rPr>
              <a:t>Chardon doré (</a:t>
            </a:r>
            <a:r>
              <a:rPr lang="fr-FR" sz="1200" i="1" dirty="0" err="1" smtClean="0">
                <a:solidFill>
                  <a:srgbClr val="008000"/>
                </a:solidFill>
              </a:rPr>
              <a:t>Carlina</a:t>
            </a:r>
            <a:r>
              <a:rPr lang="fr-FR" sz="1200" i="1" dirty="0" smtClean="0">
                <a:solidFill>
                  <a:srgbClr val="008000"/>
                </a:solidFill>
              </a:rPr>
              <a:t> </a:t>
            </a:r>
            <a:r>
              <a:rPr lang="fr-FR" sz="1200" i="1" dirty="0" err="1" smtClean="0">
                <a:solidFill>
                  <a:srgbClr val="008000"/>
                </a:solidFill>
              </a:rPr>
              <a:t>acaulis</a:t>
            </a:r>
            <a:r>
              <a:rPr lang="fr-FR" sz="1200" dirty="0" smtClean="0">
                <a:solidFill>
                  <a:srgbClr val="008000"/>
                </a:solidFill>
              </a:rPr>
              <a:t>) (Europe)</a:t>
            </a:r>
            <a:endParaRPr lang="fr-FR" sz="1200" dirty="0">
              <a:solidFill>
                <a:srgbClr val="008000"/>
              </a:solidFill>
            </a:endParaRPr>
          </a:p>
        </p:txBody>
      </p:sp>
      <p:pic>
        <p:nvPicPr>
          <p:cNvPr id="13" name="Image 12" descr="Chardon bleu des Alpes.jpg"/>
          <p:cNvPicPr>
            <a:picLocks noChangeAspect="1"/>
          </p:cNvPicPr>
          <p:nvPr/>
        </p:nvPicPr>
        <p:blipFill>
          <a:blip r:embed="rId6" cstate="print"/>
          <a:stretch>
            <a:fillRect/>
          </a:stretch>
        </p:blipFill>
        <p:spPr>
          <a:xfrm>
            <a:off x="7164288" y="476672"/>
            <a:ext cx="1676400" cy="2228850"/>
          </a:xfrm>
          <a:prstGeom prst="rect">
            <a:avLst/>
          </a:prstGeom>
        </p:spPr>
      </p:pic>
      <p:sp>
        <p:nvSpPr>
          <p:cNvPr id="14" name="ZoneTexte 13"/>
          <p:cNvSpPr txBox="1"/>
          <p:nvPr/>
        </p:nvSpPr>
        <p:spPr>
          <a:xfrm>
            <a:off x="7092280" y="2708920"/>
            <a:ext cx="1800200" cy="461665"/>
          </a:xfrm>
          <a:prstGeom prst="rect">
            <a:avLst/>
          </a:prstGeom>
          <a:noFill/>
        </p:spPr>
        <p:txBody>
          <a:bodyPr wrap="square" rtlCol="0">
            <a:spAutoFit/>
          </a:bodyPr>
          <a:lstStyle/>
          <a:p>
            <a:r>
              <a:rPr lang="fr-FR" sz="1200" dirty="0" smtClean="0">
                <a:solidFill>
                  <a:srgbClr val="008000"/>
                </a:solidFill>
              </a:rPr>
              <a:t>Chardon bleu des Alpes (</a:t>
            </a:r>
            <a:r>
              <a:rPr lang="fr-FR" sz="1200" i="1" dirty="0" err="1" smtClean="0">
                <a:solidFill>
                  <a:srgbClr val="008000"/>
                </a:solidFill>
              </a:rPr>
              <a:t>Eryngium</a:t>
            </a:r>
            <a:r>
              <a:rPr lang="fr-FR" sz="1200" i="1" dirty="0" smtClean="0">
                <a:solidFill>
                  <a:srgbClr val="008000"/>
                </a:solidFill>
              </a:rPr>
              <a:t> </a:t>
            </a:r>
            <a:r>
              <a:rPr lang="fr-FR" sz="1200" i="1" dirty="0" err="1" smtClean="0">
                <a:solidFill>
                  <a:srgbClr val="008000"/>
                </a:solidFill>
              </a:rPr>
              <a:t>alpinum</a:t>
            </a:r>
            <a:r>
              <a:rPr lang="fr-FR" sz="1200" dirty="0" smtClean="0">
                <a:solidFill>
                  <a:srgbClr val="008000"/>
                </a:solidFill>
              </a:rPr>
              <a:t>)</a:t>
            </a:r>
            <a:endParaRPr lang="fr-FR" sz="1200" dirty="0">
              <a:solidFill>
                <a:srgbClr val="008000"/>
              </a:solidFill>
            </a:endParaRPr>
          </a:p>
        </p:txBody>
      </p:sp>
      <p:pic>
        <p:nvPicPr>
          <p:cNvPr id="15" name="Image 14" descr="Chardon argente.jpg"/>
          <p:cNvPicPr>
            <a:picLocks noChangeAspect="1"/>
          </p:cNvPicPr>
          <p:nvPr/>
        </p:nvPicPr>
        <p:blipFill>
          <a:blip r:embed="rId7" cstate="print"/>
          <a:stretch>
            <a:fillRect/>
          </a:stretch>
        </p:blipFill>
        <p:spPr>
          <a:xfrm>
            <a:off x="3203848" y="3717032"/>
            <a:ext cx="2466975" cy="1847850"/>
          </a:xfrm>
          <a:prstGeom prst="rect">
            <a:avLst/>
          </a:prstGeom>
        </p:spPr>
      </p:pic>
      <p:sp>
        <p:nvSpPr>
          <p:cNvPr id="16" name="ZoneTexte 15"/>
          <p:cNvSpPr txBox="1"/>
          <p:nvPr/>
        </p:nvSpPr>
        <p:spPr>
          <a:xfrm>
            <a:off x="3369504" y="5517232"/>
            <a:ext cx="1930337" cy="461665"/>
          </a:xfrm>
          <a:prstGeom prst="rect">
            <a:avLst/>
          </a:prstGeom>
          <a:noFill/>
        </p:spPr>
        <p:txBody>
          <a:bodyPr wrap="none" rtlCol="0">
            <a:spAutoFit/>
          </a:bodyPr>
          <a:lstStyle/>
          <a:p>
            <a:pPr algn="ctr"/>
            <a:r>
              <a:rPr lang="fr-FR" sz="1200" dirty="0" smtClean="0">
                <a:solidFill>
                  <a:srgbClr val="008000"/>
                </a:solidFill>
              </a:rPr>
              <a:t>Chardon argenté</a:t>
            </a:r>
          </a:p>
          <a:p>
            <a:pPr algn="ctr"/>
            <a:r>
              <a:rPr lang="fr-FR" sz="1200" dirty="0" smtClean="0">
                <a:solidFill>
                  <a:srgbClr val="008000"/>
                </a:solidFill>
              </a:rPr>
              <a:t>(</a:t>
            </a:r>
            <a:r>
              <a:rPr lang="fr-FR" sz="1200" i="1" dirty="0" err="1" smtClean="0">
                <a:solidFill>
                  <a:srgbClr val="008000"/>
                </a:solidFill>
              </a:rPr>
              <a:t>Carlina</a:t>
            </a:r>
            <a:r>
              <a:rPr lang="fr-FR" sz="1200" i="1" dirty="0" smtClean="0">
                <a:solidFill>
                  <a:srgbClr val="008000"/>
                </a:solidFill>
              </a:rPr>
              <a:t> </a:t>
            </a:r>
            <a:r>
              <a:rPr lang="fr-FR" sz="1200" i="1" dirty="0" err="1" smtClean="0">
                <a:solidFill>
                  <a:srgbClr val="008000"/>
                </a:solidFill>
              </a:rPr>
              <a:t>acaulis</a:t>
            </a:r>
            <a:r>
              <a:rPr lang="fr-FR" sz="1200" dirty="0" smtClean="0">
                <a:solidFill>
                  <a:srgbClr val="008000"/>
                </a:solidFill>
              </a:rPr>
              <a:t>) (Europe)</a:t>
            </a:r>
            <a:endParaRPr lang="fr-FR" sz="1200" dirty="0">
              <a:solidFill>
                <a:srgbClr val="008000"/>
              </a:solidFill>
            </a:endParaRPr>
          </a:p>
        </p:txBody>
      </p:sp>
      <p:pic>
        <p:nvPicPr>
          <p:cNvPr id="17" name="Image 16" descr="panicaut maritime.jpg"/>
          <p:cNvPicPr>
            <a:picLocks noChangeAspect="1"/>
          </p:cNvPicPr>
          <p:nvPr/>
        </p:nvPicPr>
        <p:blipFill>
          <a:blip r:embed="rId8" cstate="print"/>
          <a:stretch>
            <a:fillRect/>
          </a:stretch>
        </p:blipFill>
        <p:spPr>
          <a:xfrm>
            <a:off x="6444208" y="3284984"/>
            <a:ext cx="2495550" cy="1828800"/>
          </a:xfrm>
          <a:prstGeom prst="rect">
            <a:avLst/>
          </a:prstGeom>
        </p:spPr>
      </p:pic>
      <p:sp>
        <p:nvSpPr>
          <p:cNvPr id="18" name="ZoneTexte 17"/>
          <p:cNvSpPr txBox="1"/>
          <p:nvPr/>
        </p:nvSpPr>
        <p:spPr>
          <a:xfrm>
            <a:off x="6444208" y="5085184"/>
            <a:ext cx="2520280" cy="461665"/>
          </a:xfrm>
          <a:prstGeom prst="rect">
            <a:avLst/>
          </a:prstGeom>
          <a:noFill/>
        </p:spPr>
        <p:txBody>
          <a:bodyPr wrap="square" rtlCol="0">
            <a:spAutoFit/>
          </a:bodyPr>
          <a:lstStyle/>
          <a:p>
            <a:pPr algn="ctr"/>
            <a:r>
              <a:rPr lang="fr-FR" sz="1200" dirty="0" smtClean="0">
                <a:solidFill>
                  <a:srgbClr val="008000"/>
                </a:solidFill>
              </a:rPr>
              <a:t>Panicaut maritime (</a:t>
            </a:r>
            <a:r>
              <a:rPr lang="fr-FR" sz="1200" i="1" dirty="0" err="1" smtClean="0">
                <a:solidFill>
                  <a:srgbClr val="008000"/>
                </a:solidFill>
              </a:rPr>
              <a:t>Eryngium</a:t>
            </a:r>
            <a:r>
              <a:rPr lang="fr-FR" sz="1200" i="1" dirty="0" smtClean="0">
                <a:solidFill>
                  <a:srgbClr val="008000"/>
                </a:solidFill>
              </a:rPr>
              <a:t> </a:t>
            </a:r>
            <a:r>
              <a:rPr lang="fr-FR" sz="1200" i="1" dirty="0" err="1" smtClean="0">
                <a:solidFill>
                  <a:srgbClr val="008000"/>
                </a:solidFill>
              </a:rPr>
              <a:t>maritimum</a:t>
            </a:r>
            <a:r>
              <a:rPr lang="fr-FR" sz="1200" dirty="0" smtClean="0">
                <a:solidFill>
                  <a:srgbClr val="008000"/>
                </a:solidFill>
              </a:rPr>
              <a:t>)(Europe)</a:t>
            </a:r>
            <a:endParaRPr lang="fr-FR" sz="1200" dirty="0">
              <a:solidFill>
                <a:srgbClr val="008000"/>
              </a:solidFill>
            </a:endParaRPr>
          </a:p>
        </p:txBody>
      </p:sp>
      <p:pic>
        <p:nvPicPr>
          <p:cNvPr id="19" name="Image 18" descr="Euphorbia_peplis2_s.jpg"/>
          <p:cNvPicPr>
            <a:picLocks noChangeAspect="1"/>
          </p:cNvPicPr>
          <p:nvPr/>
        </p:nvPicPr>
        <p:blipFill>
          <a:blip r:embed="rId9" cstate="print"/>
          <a:stretch>
            <a:fillRect/>
          </a:stretch>
        </p:blipFill>
        <p:spPr>
          <a:xfrm>
            <a:off x="7020272" y="5599713"/>
            <a:ext cx="1688976" cy="1258287"/>
          </a:xfrm>
          <a:prstGeom prst="rect">
            <a:avLst/>
          </a:prstGeom>
        </p:spPr>
      </p:pic>
      <p:sp>
        <p:nvSpPr>
          <p:cNvPr id="20" name="ZoneTexte 19"/>
          <p:cNvSpPr txBox="1"/>
          <p:nvPr/>
        </p:nvSpPr>
        <p:spPr>
          <a:xfrm>
            <a:off x="4860032" y="6165304"/>
            <a:ext cx="2172644" cy="276999"/>
          </a:xfrm>
          <a:prstGeom prst="rect">
            <a:avLst/>
          </a:prstGeom>
          <a:noFill/>
        </p:spPr>
        <p:txBody>
          <a:bodyPr wrap="square" rtlCol="0">
            <a:spAutoFit/>
          </a:bodyPr>
          <a:lstStyle/>
          <a:p>
            <a:r>
              <a:rPr lang="fr-FR" sz="1200" i="1" dirty="0" err="1" smtClean="0">
                <a:solidFill>
                  <a:srgbClr val="008000"/>
                </a:solidFill>
              </a:rPr>
              <a:t>Euphorbia</a:t>
            </a:r>
            <a:r>
              <a:rPr lang="fr-FR" sz="1200" i="1" dirty="0" smtClean="0">
                <a:solidFill>
                  <a:srgbClr val="008000"/>
                </a:solidFill>
              </a:rPr>
              <a:t> </a:t>
            </a:r>
            <a:r>
              <a:rPr lang="fr-FR" sz="1200" i="1" dirty="0" err="1" smtClean="0">
                <a:solidFill>
                  <a:srgbClr val="008000"/>
                </a:solidFill>
              </a:rPr>
              <a:t>peplis</a:t>
            </a:r>
            <a:r>
              <a:rPr lang="fr-FR" sz="1200" i="1" dirty="0" smtClean="0">
                <a:solidFill>
                  <a:srgbClr val="008000"/>
                </a:solidFill>
              </a:rPr>
              <a:t>  </a:t>
            </a:r>
            <a:r>
              <a:rPr lang="fr-FR" sz="1200" dirty="0" smtClean="0">
                <a:solidFill>
                  <a:srgbClr val="008000"/>
                </a:solidFill>
              </a:rPr>
              <a:t>(Europe) </a:t>
            </a:r>
            <a:r>
              <a:rPr lang="fr-FR" sz="1200" dirty="0" smtClean="0">
                <a:solidFill>
                  <a:srgbClr val="008000"/>
                </a:solidFill>
                <a:latin typeface="Calibri"/>
              </a:rPr>
              <a:t>→</a:t>
            </a:r>
            <a:endParaRPr lang="fr-FR" sz="1200" dirty="0">
              <a:solidFill>
                <a:srgbClr val="008000"/>
              </a:solidFill>
            </a:endParaRPr>
          </a:p>
        </p:txBody>
      </p:sp>
      <p:sp>
        <p:nvSpPr>
          <p:cNvPr id="21" name="ZoneTexte 20"/>
          <p:cNvSpPr txBox="1"/>
          <p:nvPr/>
        </p:nvSpPr>
        <p:spPr>
          <a:xfrm>
            <a:off x="827584" y="5661248"/>
            <a:ext cx="1181734" cy="646331"/>
          </a:xfrm>
          <a:prstGeom prst="rect">
            <a:avLst/>
          </a:prstGeom>
          <a:noFill/>
        </p:spPr>
        <p:txBody>
          <a:bodyPr wrap="none" rtlCol="0">
            <a:spAutoFit/>
          </a:bodyPr>
          <a:lstStyle/>
          <a:p>
            <a:pPr algn="ctr"/>
            <a:r>
              <a:rPr lang="es-ES" sz="1200" dirty="0" err="1" smtClean="0">
                <a:solidFill>
                  <a:srgbClr val="008000"/>
                </a:solidFill>
              </a:rPr>
              <a:t>Braya</a:t>
            </a:r>
            <a:r>
              <a:rPr lang="es-ES" sz="1200" dirty="0" smtClean="0">
                <a:solidFill>
                  <a:srgbClr val="008000"/>
                </a:solidFill>
              </a:rPr>
              <a:t> de Long</a:t>
            </a:r>
          </a:p>
          <a:p>
            <a:pPr algn="ctr"/>
            <a:r>
              <a:rPr lang="es-ES" sz="1200" dirty="0" smtClean="0">
                <a:solidFill>
                  <a:srgbClr val="008000"/>
                </a:solidFill>
              </a:rPr>
              <a:t>(</a:t>
            </a:r>
            <a:r>
              <a:rPr lang="es-ES" sz="1200" i="1" dirty="0" err="1" smtClean="0">
                <a:solidFill>
                  <a:srgbClr val="008000"/>
                </a:solidFill>
              </a:rPr>
              <a:t>Braya</a:t>
            </a:r>
            <a:r>
              <a:rPr lang="es-ES" sz="1200" i="1" dirty="0" smtClean="0">
                <a:solidFill>
                  <a:srgbClr val="008000"/>
                </a:solidFill>
              </a:rPr>
              <a:t> </a:t>
            </a:r>
            <a:r>
              <a:rPr lang="es-ES" sz="1200" i="1" dirty="0" err="1" smtClean="0">
                <a:solidFill>
                  <a:srgbClr val="008000"/>
                </a:solidFill>
              </a:rPr>
              <a:t>longii</a:t>
            </a:r>
            <a:r>
              <a:rPr lang="es-ES" sz="1200" dirty="0" smtClean="0">
                <a:solidFill>
                  <a:srgbClr val="008000"/>
                </a:solidFill>
              </a:rPr>
              <a:t>)</a:t>
            </a:r>
          </a:p>
          <a:p>
            <a:pPr algn="ctr"/>
            <a:r>
              <a:rPr lang="es-ES" sz="1200" dirty="0" smtClean="0">
                <a:solidFill>
                  <a:srgbClr val="008000"/>
                </a:solidFill>
              </a:rPr>
              <a:t>(</a:t>
            </a:r>
            <a:r>
              <a:rPr lang="es-ES" sz="1200" dirty="0" err="1" smtClean="0">
                <a:solidFill>
                  <a:srgbClr val="008000"/>
                </a:solidFill>
              </a:rPr>
              <a:t>Canada</a:t>
            </a:r>
            <a:r>
              <a:rPr lang="es-ES" sz="1200" dirty="0" smtClean="0">
                <a:solidFill>
                  <a:srgbClr val="008000"/>
                </a:solidFill>
              </a:rPr>
              <a:t>).</a:t>
            </a:r>
            <a:endParaRPr lang="fr-FR" sz="1200" dirty="0">
              <a:solidFill>
                <a:srgbClr val="008000"/>
              </a:solidFill>
            </a:endParaRPr>
          </a:p>
        </p:txBody>
      </p:sp>
      <p:pic>
        <p:nvPicPr>
          <p:cNvPr id="2050" name="Picture 2"/>
          <p:cNvPicPr>
            <a:picLocks noChangeAspect="1" noChangeArrowheads="1"/>
          </p:cNvPicPr>
          <p:nvPr/>
        </p:nvPicPr>
        <p:blipFill>
          <a:blip r:embed="rId10" cstate="print"/>
          <a:srcRect/>
          <a:stretch>
            <a:fillRect/>
          </a:stretch>
        </p:blipFill>
        <p:spPr bwMode="auto">
          <a:xfrm>
            <a:off x="8604448" y="2924944"/>
            <a:ext cx="276225" cy="276225"/>
          </a:xfrm>
          <a:prstGeom prst="rect">
            <a:avLst/>
          </a:prstGeom>
          <a:noFill/>
          <a:ln w="9525">
            <a:noFill/>
            <a:miter lim="800000"/>
            <a:headEnd/>
            <a:tailEnd/>
          </a:ln>
        </p:spPr>
      </p:pic>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4" name="ZoneTexte 3"/>
          <p:cNvSpPr txBox="1"/>
          <p:nvPr/>
        </p:nvSpPr>
        <p:spPr>
          <a:xfrm>
            <a:off x="179512" y="2132856"/>
            <a:ext cx="1728192" cy="830997"/>
          </a:xfrm>
          <a:prstGeom prst="rect">
            <a:avLst/>
          </a:prstGeom>
          <a:noFill/>
        </p:spPr>
        <p:txBody>
          <a:bodyPr wrap="square" rtlCol="0">
            <a:spAutoFit/>
          </a:bodyPr>
          <a:lstStyle/>
          <a:p>
            <a:pPr algn="ctr"/>
            <a:r>
              <a:rPr lang="fr-FR" sz="1200" dirty="0" smtClean="0">
                <a:solidFill>
                  <a:srgbClr val="008000"/>
                </a:solidFill>
              </a:rPr>
              <a:t>saxifrage œil-de-bouc (</a:t>
            </a:r>
            <a:r>
              <a:rPr lang="fr-FR" sz="1200" i="1" dirty="0" err="1" smtClean="0">
                <a:solidFill>
                  <a:srgbClr val="008000"/>
                </a:solidFill>
              </a:rPr>
              <a:t>Saxifraga</a:t>
            </a:r>
            <a:r>
              <a:rPr lang="fr-FR" sz="1200" i="1" dirty="0" smtClean="0">
                <a:solidFill>
                  <a:srgbClr val="008000"/>
                </a:solidFill>
              </a:rPr>
              <a:t> </a:t>
            </a:r>
            <a:r>
              <a:rPr lang="fr-FR" sz="1200" i="1" dirty="0" err="1" smtClean="0">
                <a:solidFill>
                  <a:srgbClr val="008000"/>
                </a:solidFill>
              </a:rPr>
              <a:t>hirculus</a:t>
            </a:r>
            <a:r>
              <a:rPr lang="fr-FR" sz="1200" dirty="0" smtClean="0">
                <a:solidFill>
                  <a:srgbClr val="008000"/>
                </a:solidFill>
              </a:rPr>
              <a:t>, «</a:t>
            </a:r>
            <a:r>
              <a:rPr lang="fr-FR" sz="1200" dirty="0" smtClean="0">
                <a:solidFill>
                  <a:srgbClr val="FF0000"/>
                </a:solidFill>
              </a:rPr>
              <a:t>en danger critique</a:t>
            </a:r>
            <a:r>
              <a:rPr lang="fr-FR" sz="1200" dirty="0" smtClean="0">
                <a:solidFill>
                  <a:srgbClr val="008000"/>
                </a:solidFill>
              </a:rPr>
              <a:t>») (Europe)</a:t>
            </a:r>
            <a:endParaRPr lang="fr-FR" sz="1200" dirty="0">
              <a:solidFill>
                <a:srgbClr val="008000"/>
              </a:solidFill>
            </a:endParaRPr>
          </a:p>
        </p:txBody>
      </p:sp>
      <p:sp>
        <p:nvSpPr>
          <p:cNvPr id="5" name="Rectangle 2"/>
          <p:cNvSpPr txBox="1">
            <a:spLocks noChangeArrowheads="1"/>
          </p:cNvSpPr>
          <p:nvPr/>
        </p:nvSpPr>
        <p:spPr>
          <a:xfrm>
            <a:off x="323528" y="692696"/>
            <a:ext cx="6696744" cy="360040"/>
          </a:xfrm>
          <a:prstGeom prst="rect">
            <a:avLst/>
          </a:prstGeom>
        </p:spPr>
        <p:txBody>
          <a:bodyPr/>
          <a:lstStyle/>
          <a:p>
            <a:pPr marL="0" marR="0" lvl="0" indent="0" defTabSz="914400" rtl="0" eaLnBrk="0" fontAlgn="base" latinLnBrk="0" hangingPunct="0">
              <a:lnSpc>
                <a:spcPct val="100000"/>
              </a:lnSpc>
              <a:spcBef>
                <a:spcPct val="0"/>
              </a:spcBef>
              <a:spcAft>
                <a:spcPct val="0"/>
              </a:spcAft>
              <a:buClrTx/>
              <a:buSzTx/>
              <a:buFontTx/>
              <a:buNone/>
              <a:tabLst/>
              <a:defRPr/>
            </a:pPr>
            <a:r>
              <a:rPr kumimoji="0" lang="fr-FR" b="1" i="0" u="none" strike="noStrike" kern="1200" cap="none" spc="0" normalizeH="0" baseline="0" noProof="0" dirty="0" smtClean="0">
                <a:ln>
                  <a:noFill/>
                </a:ln>
                <a:solidFill>
                  <a:srgbClr val="008000"/>
                </a:solidFill>
                <a:effectLst/>
                <a:uLnTx/>
                <a:uFillTx/>
                <a:latin typeface="+mj-lt"/>
                <a:ea typeface="+mj-ea"/>
                <a:cs typeface="+mj-cs"/>
              </a:rPr>
              <a:t>14. Annexe : Plantes en voie de disparition (suite &amp; fin)</a:t>
            </a:r>
            <a:endParaRPr kumimoji="0" lang="en-US" b="1" i="0" u="none" strike="noStrike" kern="1200" cap="none" spc="0" normalizeH="0" baseline="0" noProof="0" dirty="0" smtClean="0">
              <a:ln>
                <a:noFill/>
              </a:ln>
              <a:solidFill>
                <a:srgbClr val="008000"/>
              </a:solidFill>
              <a:effectLst/>
              <a:uLnTx/>
              <a:uFillTx/>
              <a:latin typeface="+mj-lt"/>
              <a:ea typeface="+mj-ea"/>
              <a:cs typeface="+mj-cs"/>
            </a:endParaRPr>
          </a:p>
        </p:txBody>
      </p:sp>
      <p:sp>
        <p:nvSpPr>
          <p:cNvPr id="6" name="Espace réservé du numéro de diapositive 1"/>
          <p:cNvSpPr txBox="1">
            <a:spLocks/>
          </p:cNvSpPr>
          <p:nvPr/>
        </p:nvSpPr>
        <p:spPr>
          <a:xfrm>
            <a:off x="395536" y="188640"/>
            <a:ext cx="621209"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126</a:t>
            </a:fld>
            <a:endParaRPr lang="fr-FR" sz="1200" dirty="0">
              <a:solidFill>
                <a:schemeClr val="tx1">
                  <a:tint val="75000"/>
                </a:schemeClr>
              </a:solidFill>
              <a:latin typeface="+mn-lt"/>
              <a:cs typeface="+mn-cs"/>
            </a:endParaRPr>
          </a:p>
        </p:txBody>
      </p:sp>
      <p:sp>
        <p:nvSpPr>
          <p:cNvPr id="7" name="Sous-titre 2"/>
          <p:cNvSpPr txBox="1">
            <a:spLocks/>
          </p:cNvSpPr>
          <p:nvPr/>
        </p:nvSpPr>
        <p:spPr bwMode="auto">
          <a:xfrm>
            <a:off x="2771800" y="18864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9" name="ZoneTexte 8"/>
          <p:cNvSpPr txBox="1"/>
          <p:nvPr/>
        </p:nvSpPr>
        <p:spPr>
          <a:xfrm>
            <a:off x="2195736" y="2420888"/>
            <a:ext cx="1944216" cy="830997"/>
          </a:xfrm>
          <a:prstGeom prst="rect">
            <a:avLst/>
          </a:prstGeom>
          <a:noFill/>
        </p:spPr>
        <p:txBody>
          <a:bodyPr wrap="square" rtlCol="0">
            <a:spAutoFit/>
          </a:bodyPr>
          <a:lstStyle/>
          <a:p>
            <a:pPr algn="ctr"/>
            <a:r>
              <a:rPr lang="fr-FR" sz="1200" dirty="0" err="1" smtClean="0">
                <a:solidFill>
                  <a:srgbClr val="008000"/>
                </a:solidFill>
              </a:rPr>
              <a:t>armérie</a:t>
            </a:r>
            <a:r>
              <a:rPr lang="fr-FR" sz="1200" dirty="0" smtClean="0">
                <a:solidFill>
                  <a:srgbClr val="008000"/>
                </a:solidFill>
              </a:rPr>
              <a:t> de </a:t>
            </a:r>
            <a:r>
              <a:rPr lang="fr-FR" sz="1200" dirty="0" err="1" smtClean="0">
                <a:solidFill>
                  <a:srgbClr val="008000"/>
                </a:solidFill>
              </a:rPr>
              <a:t>Belgentier</a:t>
            </a:r>
            <a:r>
              <a:rPr lang="fr-FR" sz="1200" dirty="0" smtClean="0">
                <a:solidFill>
                  <a:srgbClr val="008000"/>
                </a:solidFill>
              </a:rPr>
              <a:t> (</a:t>
            </a:r>
            <a:r>
              <a:rPr lang="fr-FR" sz="1200" i="1" dirty="0" err="1" smtClean="0">
                <a:solidFill>
                  <a:srgbClr val="008000"/>
                </a:solidFill>
              </a:rPr>
              <a:t>Armeria</a:t>
            </a:r>
            <a:r>
              <a:rPr lang="fr-FR" sz="1200" i="1" dirty="0" smtClean="0">
                <a:solidFill>
                  <a:srgbClr val="008000"/>
                </a:solidFill>
              </a:rPr>
              <a:t> </a:t>
            </a:r>
            <a:r>
              <a:rPr lang="fr-FR" sz="1200" i="1" dirty="0" err="1" smtClean="0">
                <a:solidFill>
                  <a:srgbClr val="008000"/>
                </a:solidFill>
              </a:rPr>
              <a:t>belgenciensis</a:t>
            </a:r>
            <a:r>
              <a:rPr lang="fr-FR" sz="1200" dirty="0" smtClean="0">
                <a:solidFill>
                  <a:srgbClr val="008000"/>
                </a:solidFill>
              </a:rPr>
              <a:t>, «</a:t>
            </a:r>
            <a:r>
              <a:rPr lang="fr-FR" sz="1200" dirty="0" smtClean="0">
                <a:solidFill>
                  <a:srgbClr val="FF0000"/>
                </a:solidFill>
              </a:rPr>
              <a:t>en danger critique</a:t>
            </a:r>
            <a:r>
              <a:rPr lang="fr-FR" sz="1200" dirty="0" smtClean="0">
                <a:solidFill>
                  <a:srgbClr val="008000"/>
                </a:solidFill>
              </a:rPr>
              <a:t>») (Europe)</a:t>
            </a:r>
            <a:endParaRPr lang="fr-FR" sz="1200" dirty="0">
              <a:solidFill>
                <a:srgbClr val="008000"/>
              </a:solidFill>
            </a:endParaRPr>
          </a:p>
        </p:txBody>
      </p:sp>
      <p:sp>
        <p:nvSpPr>
          <p:cNvPr id="12" name="ZoneTexte 11"/>
          <p:cNvSpPr txBox="1"/>
          <p:nvPr/>
        </p:nvSpPr>
        <p:spPr>
          <a:xfrm>
            <a:off x="4283968" y="2420888"/>
            <a:ext cx="2448272" cy="461665"/>
          </a:xfrm>
          <a:prstGeom prst="rect">
            <a:avLst/>
          </a:prstGeom>
          <a:noFill/>
        </p:spPr>
        <p:txBody>
          <a:bodyPr wrap="square" rtlCol="0">
            <a:spAutoFit/>
          </a:bodyPr>
          <a:lstStyle/>
          <a:p>
            <a:pPr algn="ctr"/>
            <a:r>
              <a:rPr lang="fr-FR" sz="1200" dirty="0" smtClean="0">
                <a:solidFill>
                  <a:srgbClr val="008000"/>
                </a:solidFill>
              </a:rPr>
              <a:t>violette de Rouen (</a:t>
            </a:r>
            <a:r>
              <a:rPr lang="fr-FR" sz="1200" i="1" dirty="0" smtClean="0">
                <a:solidFill>
                  <a:srgbClr val="008000"/>
                </a:solidFill>
              </a:rPr>
              <a:t>Viola </a:t>
            </a:r>
            <a:r>
              <a:rPr lang="fr-FR" sz="1200" i="1" dirty="0" err="1" smtClean="0">
                <a:solidFill>
                  <a:srgbClr val="008000"/>
                </a:solidFill>
              </a:rPr>
              <a:t>hispida</a:t>
            </a:r>
            <a:r>
              <a:rPr lang="fr-FR" sz="1200" dirty="0" smtClean="0">
                <a:solidFill>
                  <a:srgbClr val="008000"/>
                </a:solidFill>
              </a:rPr>
              <a:t>, «</a:t>
            </a:r>
            <a:r>
              <a:rPr lang="fr-FR" sz="1200" dirty="0" smtClean="0">
                <a:solidFill>
                  <a:srgbClr val="FF0000"/>
                </a:solidFill>
              </a:rPr>
              <a:t>en danger critique</a:t>
            </a:r>
            <a:r>
              <a:rPr lang="fr-FR" sz="1200" dirty="0" smtClean="0">
                <a:solidFill>
                  <a:srgbClr val="008000"/>
                </a:solidFill>
              </a:rPr>
              <a:t>») (Europe)</a:t>
            </a:r>
            <a:endParaRPr lang="fr-FR" sz="1200" dirty="0">
              <a:solidFill>
                <a:srgbClr val="008000"/>
              </a:solidFill>
            </a:endParaRPr>
          </a:p>
        </p:txBody>
      </p:sp>
      <p:sp>
        <p:nvSpPr>
          <p:cNvPr id="14" name="ZoneTexte 13"/>
          <p:cNvSpPr txBox="1"/>
          <p:nvPr/>
        </p:nvSpPr>
        <p:spPr>
          <a:xfrm>
            <a:off x="6732240" y="2420889"/>
            <a:ext cx="2232248" cy="1015663"/>
          </a:xfrm>
          <a:prstGeom prst="rect">
            <a:avLst/>
          </a:prstGeom>
          <a:noFill/>
        </p:spPr>
        <p:txBody>
          <a:bodyPr wrap="square" rtlCol="0">
            <a:spAutoFit/>
          </a:bodyPr>
          <a:lstStyle/>
          <a:p>
            <a:pPr algn="ctr"/>
            <a:r>
              <a:rPr lang="fr-FR" sz="1200" dirty="0" smtClean="0">
                <a:solidFill>
                  <a:srgbClr val="008000"/>
                </a:solidFill>
              </a:rPr>
              <a:t>panicaut vivipare (</a:t>
            </a:r>
            <a:r>
              <a:rPr lang="fr-FR" sz="1200" i="1" dirty="0" err="1" smtClean="0">
                <a:solidFill>
                  <a:srgbClr val="008000"/>
                </a:solidFill>
              </a:rPr>
              <a:t>Eryngium</a:t>
            </a:r>
            <a:r>
              <a:rPr lang="fr-FR" sz="1200" i="1" dirty="0" smtClean="0">
                <a:solidFill>
                  <a:srgbClr val="008000"/>
                </a:solidFill>
              </a:rPr>
              <a:t> </a:t>
            </a:r>
            <a:r>
              <a:rPr lang="fr-FR" sz="1200" i="1" dirty="0" err="1" smtClean="0">
                <a:solidFill>
                  <a:srgbClr val="008000"/>
                </a:solidFill>
              </a:rPr>
              <a:t>viviparum</a:t>
            </a:r>
            <a:r>
              <a:rPr lang="fr-FR" sz="1200" dirty="0" smtClean="0">
                <a:solidFill>
                  <a:srgbClr val="008000"/>
                </a:solidFill>
              </a:rPr>
              <a:t>, «</a:t>
            </a:r>
            <a:r>
              <a:rPr lang="fr-FR" sz="1200" dirty="0" smtClean="0">
                <a:solidFill>
                  <a:srgbClr val="FF0000"/>
                </a:solidFill>
              </a:rPr>
              <a:t>en danger critique</a:t>
            </a:r>
            <a:r>
              <a:rPr lang="fr-FR" sz="1200" dirty="0" smtClean="0">
                <a:solidFill>
                  <a:srgbClr val="008000"/>
                </a:solidFill>
              </a:rPr>
              <a:t>») (Europe). Source : </a:t>
            </a:r>
            <a:r>
              <a:rPr lang="fr-FR" sz="1200" dirty="0" smtClean="0">
                <a:hlinkClick r:id="rId2"/>
              </a:rPr>
              <a:t>http://www.ecosociosystemes.fr/endemiques.html</a:t>
            </a:r>
            <a:endParaRPr lang="fr-FR" sz="1200" dirty="0">
              <a:solidFill>
                <a:srgbClr val="008000"/>
              </a:solidFill>
            </a:endParaRPr>
          </a:p>
        </p:txBody>
      </p:sp>
      <p:sp>
        <p:nvSpPr>
          <p:cNvPr id="16" name="ZoneTexte 15"/>
          <p:cNvSpPr txBox="1"/>
          <p:nvPr/>
        </p:nvSpPr>
        <p:spPr>
          <a:xfrm>
            <a:off x="2339752" y="4581128"/>
            <a:ext cx="1656184" cy="830997"/>
          </a:xfrm>
          <a:prstGeom prst="rect">
            <a:avLst/>
          </a:prstGeom>
          <a:noFill/>
        </p:spPr>
        <p:txBody>
          <a:bodyPr wrap="square" rtlCol="0">
            <a:spAutoFit/>
          </a:bodyPr>
          <a:lstStyle/>
          <a:p>
            <a:pPr algn="ctr"/>
            <a:r>
              <a:rPr lang="fr-FR" sz="1200" dirty="0" smtClean="0">
                <a:solidFill>
                  <a:srgbClr val="008000"/>
                </a:solidFill>
              </a:rPr>
              <a:t>salicaire faux-</a:t>
            </a:r>
            <a:r>
              <a:rPr lang="fr-FR" sz="1200" dirty="0" err="1" smtClean="0">
                <a:solidFill>
                  <a:srgbClr val="008000"/>
                </a:solidFill>
              </a:rPr>
              <a:t>thésium</a:t>
            </a:r>
            <a:r>
              <a:rPr lang="fr-FR" sz="1200" dirty="0" smtClean="0">
                <a:solidFill>
                  <a:srgbClr val="008000"/>
                </a:solidFill>
              </a:rPr>
              <a:t> (</a:t>
            </a:r>
            <a:r>
              <a:rPr lang="fr-FR" sz="1200" i="1" dirty="0" smtClean="0">
                <a:solidFill>
                  <a:srgbClr val="008000"/>
                </a:solidFill>
              </a:rPr>
              <a:t>Lythrum </a:t>
            </a:r>
            <a:r>
              <a:rPr lang="fr-FR" sz="1200" i="1" dirty="0" err="1" smtClean="0">
                <a:solidFill>
                  <a:srgbClr val="008000"/>
                </a:solidFill>
              </a:rPr>
              <a:t>thesioides</a:t>
            </a:r>
            <a:r>
              <a:rPr lang="fr-FR" sz="1200" dirty="0" smtClean="0">
                <a:solidFill>
                  <a:srgbClr val="008000"/>
                </a:solidFill>
              </a:rPr>
              <a:t>, «</a:t>
            </a:r>
            <a:r>
              <a:rPr lang="fr-FR" sz="1200" dirty="0" smtClean="0">
                <a:solidFill>
                  <a:srgbClr val="FF0000"/>
                </a:solidFill>
              </a:rPr>
              <a:t>en danger</a:t>
            </a:r>
            <a:r>
              <a:rPr lang="fr-FR" sz="1200" dirty="0" smtClean="0">
                <a:solidFill>
                  <a:srgbClr val="008000"/>
                </a:solidFill>
              </a:rPr>
              <a:t>») (Europe)</a:t>
            </a:r>
            <a:endParaRPr lang="fr-FR" sz="1200" dirty="0">
              <a:solidFill>
                <a:srgbClr val="008000"/>
              </a:solidFill>
            </a:endParaRPr>
          </a:p>
        </p:txBody>
      </p:sp>
      <p:sp>
        <p:nvSpPr>
          <p:cNvPr id="18" name="ZoneTexte 17"/>
          <p:cNvSpPr txBox="1"/>
          <p:nvPr/>
        </p:nvSpPr>
        <p:spPr>
          <a:xfrm>
            <a:off x="6660232" y="4869160"/>
            <a:ext cx="2160240" cy="646331"/>
          </a:xfrm>
          <a:prstGeom prst="rect">
            <a:avLst/>
          </a:prstGeom>
          <a:noFill/>
        </p:spPr>
        <p:txBody>
          <a:bodyPr wrap="square" rtlCol="0">
            <a:spAutoFit/>
          </a:bodyPr>
          <a:lstStyle/>
          <a:p>
            <a:pPr algn="ctr"/>
            <a:r>
              <a:rPr lang="fr-FR" sz="1200" dirty="0" smtClean="0">
                <a:solidFill>
                  <a:srgbClr val="008000"/>
                </a:solidFill>
              </a:rPr>
              <a:t>bouleau nain (</a:t>
            </a:r>
            <a:r>
              <a:rPr lang="fr-FR" sz="1200" i="1" dirty="0" err="1" smtClean="0">
                <a:solidFill>
                  <a:srgbClr val="008000"/>
                </a:solidFill>
              </a:rPr>
              <a:t>Betula</a:t>
            </a:r>
            <a:r>
              <a:rPr lang="fr-FR" sz="1200" i="1" dirty="0" smtClean="0">
                <a:solidFill>
                  <a:srgbClr val="008000"/>
                </a:solidFill>
              </a:rPr>
              <a:t> nana</a:t>
            </a:r>
            <a:r>
              <a:rPr lang="fr-FR" sz="1200" dirty="0" smtClean="0">
                <a:solidFill>
                  <a:srgbClr val="008000"/>
                </a:solidFill>
              </a:rPr>
              <a:t>, «quasi menacé» en France) (Europe)</a:t>
            </a:r>
            <a:endParaRPr lang="fr-FR" sz="1200" dirty="0">
              <a:solidFill>
                <a:srgbClr val="008000"/>
              </a:solidFill>
            </a:endParaRPr>
          </a:p>
        </p:txBody>
      </p:sp>
      <p:sp>
        <p:nvSpPr>
          <p:cNvPr id="20" name="ZoneTexte 19"/>
          <p:cNvSpPr txBox="1"/>
          <p:nvPr/>
        </p:nvSpPr>
        <p:spPr>
          <a:xfrm>
            <a:off x="4427984" y="4365104"/>
            <a:ext cx="1728192" cy="648072"/>
          </a:xfrm>
          <a:prstGeom prst="rect">
            <a:avLst/>
          </a:prstGeom>
          <a:noFill/>
        </p:spPr>
        <p:txBody>
          <a:bodyPr wrap="square" rtlCol="0">
            <a:spAutoFit/>
          </a:bodyPr>
          <a:lstStyle/>
          <a:p>
            <a:pPr algn="ctr"/>
            <a:r>
              <a:rPr lang="fr-FR" sz="1200" i="1" dirty="0" smtClean="0">
                <a:solidFill>
                  <a:srgbClr val="008000"/>
                </a:solidFill>
              </a:rPr>
              <a:t>alsine sétacée (</a:t>
            </a:r>
            <a:r>
              <a:rPr lang="fr-FR" sz="1200" i="1" dirty="0" err="1" smtClean="0">
                <a:solidFill>
                  <a:srgbClr val="008000"/>
                </a:solidFill>
              </a:rPr>
              <a:t>Minuartia</a:t>
            </a:r>
            <a:r>
              <a:rPr lang="fr-FR" sz="1200" i="1" dirty="0" smtClean="0">
                <a:solidFill>
                  <a:srgbClr val="008000"/>
                </a:solidFill>
              </a:rPr>
              <a:t> </a:t>
            </a:r>
            <a:r>
              <a:rPr lang="fr-FR" sz="1200" i="1" dirty="0" err="1" smtClean="0">
                <a:solidFill>
                  <a:srgbClr val="008000"/>
                </a:solidFill>
              </a:rPr>
              <a:t>setacea</a:t>
            </a:r>
            <a:r>
              <a:rPr lang="fr-FR" sz="1200" i="1" dirty="0" smtClean="0">
                <a:solidFill>
                  <a:srgbClr val="008000"/>
                </a:solidFill>
              </a:rPr>
              <a:t>, "</a:t>
            </a:r>
            <a:r>
              <a:rPr lang="fr-FR" sz="1200" i="1" dirty="0" smtClean="0">
                <a:solidFill>
                  <a:srgbClr val="FF0000"/>
                </a:solidFill>
              </a:rPr>
              <a:t>en danger</a:t>
            </a:r>
            <a:r>
              <a:rPr lang="fr-FR" sz="1200" i="1" dirty="0" smtClean="0">
                <a:solidFill>
                  <a:srgbClr val="008000"/>
                </a:solidFill>
              </a:rPr>
              <a:t>") </a:t>
            </a:r>
            <a:r>
              <a:rPr lang="fr-FR" sz="1200" dirty="0" smtClean="0">
                <a:solidFill>
                  <a:srgbClr val="008000"/>
                </a:solidFill>
              </a:rPr>
              <a:t>(Europe)</a:t>
            </a:r>
            <a:endParaRPr lang="fr-FR" sz="1200" dirty="0">
              <a:solidFill>
                <a:srgbClr val="008000"/>
              </a:solidFill>
            </a:endParaRPr>
          </a:p>
        </p:txBody>
      </p:sp>
      <p:sp>
        <p:nvSpPr>
          <p:cNvPr id="21" name="ZoneTexte 20"/>
          <p:cNvSpPr txBox="1"/>
          <p:nvPr/>
        </p:nvSpPr>
        <p:spPr>
          <a:xfrm>
            <a:off x="179512" y="4653136"/>
            <a:ext cx="1872207" cy="830997"/>
          </a:xfrm>
          <a:prstGeom prst="rect">
            <a:avLst/>
          </a:prstGeom>
          <a:noFill/>
        </p:spPr>
        <p:txBody>
          <a:bodyPr wrap="square" rtlCol="0">
            <a:spAutoFit/>
          </a:bodyPr>
          <a:lstStyle/>
          <a:p>
            <a:pPr algn="ctr"/>
            <a:r>
              <a:rPr lang="fr-FR" sz="1200" dirty="0" smtClean="0">
                <a:solidFill>
                  <a:srgbClr val="008000"/>
                </a:solidFill>
              </a:rPr>
              <a:t>liparis de </a:t>
            </a:r>
            <a:r>
              <a:rPr lang="fr-FR" sz="1200" dirty="0" err="1" smtClean="0">
                <a:solidFill>
                  <a:srgbClr val="008000"/>
                </a:solidFill>
              </a:rPr>
              <a:t>Loesel</a:t>
            </a:r>
            <a:r>
              <a:rPr lang="fr-FR" sz="1200" dirty="0" smtClean="0">
                <a:solidFill>
                  <a:srgbClr val="008000"/>
                </a:solidFill>
              </a:rPr>
              <a:t> (</a:t>
            </a:r>
            <a:r>
              <a:rPr lang="fr-FR" sz="1200" i="1" dirty="0" smtClean="0">
                <a:solidFill>
                  <a:srgbClr val="008000"/>
                </a:solidFill>
              </a:rPr>
              <a:t>Liparis </a:t>
            </a:r>
            <a:r>
              <a:rPr lang="fr-FR" sz="1200" i="1" dirty="0" err="1" smtClean="0">
                <a:solidFill>
                  <a:srgbClr val="008000"/>
                </a:solidFill>
              </a:rPr>
              <a:t>loeselii</a:t>
            </a:r>
            <a:r>
              <a:rPr lang="fr-FR" sz="1200" dirty="0" smtClean="0">
                <a:solidFill>
                  <a:srgbClr val="008000"/>
                </a:solidFill>
              </a:rPr>
              <a:t>,  orchidée «</a:t>
            </a:r>
            <a:r>
              <a:rPr lang="fr-FR" sz="1200" dirty="0" smtClean="0">
                <a:solidFill>
                  <a:srgbClr val="FF0000"/>
                </a:solidFill>
              </a:rPr>
              <a:t>en danger critique</a:t>
            </a:r>
            <a:r>
              <a:rPr lang="fr-FR" sz="1200" dirty="0" smtClean="0">
                <a:solidFill>
                  <a:srgbClr val="008000"/>
                </a:solidFill>
              </a:rPr>
              <a:t>») </a:t>
            </a:r>
            <a:r>
              <a:rPr lang="es-ES" sz="1200" dirty="0" smtClean="0">
                <a:solidFill>
                  <a:srgbClr val="008000"/>
                </a:solidFill>
              </a:rPr>
              <a:t>(</a:t>
            </a:r>
            <a:r>
              <a:rPr lang="es-ES" sz="1200" dirty="0" err="1" smtClean="0">
                <a:solidFill>
                  <a:srgbClr val="008000"/>
                </a:solidFill>
              </a:rPr>
              <a:t>Europe</a:t>
            </a:r>
            <a:r>
              <a:rPr lang="es-ES" sz="1200" dirty="0" smtClean="0">
                <a:solidFill>
                  <a:srgbClr val="008000"/>
                </a:solidFill>
              </a:rPr>
              <a:t>).</a:t>
            </a:r>
            <a:endParaRPr lang="fr-FR" sz="1200" dirty="0">
              <a:solidFill>
                <a:srgbClr val="008000"/>
              </a:solidFill>
            </a:endParaRPr>
          </a:p>
        </p:txBody>
      </p:sp>
      <p:pic>
        <p:nvPicPr>
          <p:cNvPr id="24" name="Image 23" descr="Saxifrage oeil-de-bouc_s2.jpg"/>
          <p:cNvPicPr>
            <a:picLocks noChangeAspect="1"/>
          </p:cNvPicPr>
          <p:nvPr/>
        </p:nvPicPr>
        <p:blipFill>
          <a:blip r:embed="rId3" cstate="print"/>
          <a:stretch>
            <a:fillRect/>
          </a:stretch>
        </p:blipFill>
        <p:spPr>
          <a:xfrm>
            <a:off x="251520" y="1196752"/>
            <a:ext cx="1498600" cy="965200"/>
          </a:xfrm>
          <a:prstGeom prst="rect">
            <a:avLst/>
          </a:prstGeom>
        </p:spPr>
      </p:pic>
      <p:pic>
        <p:nvPicPr>
          <p:cNvPr id="25" name="Image 24" descr="armérie de Belgentier_Armeria belgenciensis.jpg"/>
          <p:cNvPicPr>
            <a:picLocks noChangeAspect="1"/>
          </p:cNvPicPr>
          <p:nvPr/>
        </p:nvPicPr>
        <p:blipFill>
          <a:blip r:embed="rId4" cstate="print"/>
          <a:stretch>
            <a:fillRect/>
          </a:stretch>
        </p:blipFill>
        <p:spPr>
          <a:xfrm>
            <a:off x="2267744" y="1052736"/>
            <a:ext cx="1828800" cy="1371600"/>
          </a:xfrm>
          <a:prstGeom prst="rect">
            <a:avLst/>
          </a:prstGeom>
        </p:spPr>
      </p:pic>
      <p:pic>
        <p:nvPicPr>
          <p:cNvPr id="26" name="Image 25" descr="violette de Rouen_Viola hispida.jpg"/>
          <p:cNvPicPr>
            <a:picLocks noChangeAspect="1"/>
          </p:cNvPicPr>
          <p:nvPr/>
        </p:nvPicPr>
        <p:blipFill>
          <a:blip r:embed="rId5" cstate="print"/>
          <a:stretch>
            <a:fillRect/>
          </a:stretch>
        </p:blipFill>
        <p:spPr>
          <a:xfrm>
            <a:off x="4427984" y="1124744"/>
            <a:ext cx="1810294" cy="1355973"/>
          </a:xfrm>
          <a:prstGeom prst="rect">
            <a:avLst/>
          </a:prstGeom>
        </p:spPr>
      </p:pic>
      <p:pic>
        <p:nvPicPr>
          <p:cNvPr id="27" name="Image 26" descr="Panicaut nain vivipare_Eryngium viviparum.jpg"/>
          <p:cNvPicPr>
            <a:picLocks noChangeAspect="1"/>
          </p:cNvPicPr>
          <p:nvPr/>
        </p:nvPicPr>
        <p:blipFill>
          <a:blip r:embed="rId6" cstate="print"/>
          <a:stretch>
            <a:fillRect/>
          </a:stretch>
        </p:blipFill>
        <p:spPr>
          <a:xfrm>
            <a:off x="6732240" y="764704"/>
            <a:ext cx="2232248" cy="1672031"/>
          </a:xfrm>
          <a:prstGeom prst="rect">
            <a:avLst/>
          </a:prstGeom>
        </p:spPr>
      </p:pic>
      <p:pic>
        <p:nvPicPr>
          <p:cNvPr id="28" name="Image 27" descr="liparis de Loesel_Liparis loeselii.jpg"/>
          <p:cNvPicPr>
            <a:picLocks noChangeAspect="1"/>
          </p:cNvPicPr>
          <p:nvPr/>
        </p:nvPicPr>
        <p:blipFill>
          <a:blip r:embed="rId7" cstate="print"/>
          <a:stretch>
            <a:fillRect/>
          </a:stretch>
        </p:blipFill>
        <p:spPr>
          <a:xfrm>
            <a:off x="179512" y="3212976"/>
            <a:ext cx="1922688" cy="1440160"/>
          </a:xfrm>
          <a:prstGeom prst="rect">
            <a:avLst/>
          </a:prstGeom>
        </p:spPr>
      </p:pic>
      <p:pic>
        <p:nvPicPr>
          <p:cNvPr id="29" name="Image 28" descr="Salicaire faux-thésium_Lythrum thesioides.jpg"/>
          <p:cNvPicPr>
            <a:picLocks noChangeAspect="1"/>
          </p:cNvPicPr>
          <p:nvPr/>
        </p:nvPicPr>
        <p:blipFill>
          <a:blip r:embed="rId8" cstate="print"/>
          <a:stretch>
            <a:fillRect/>
          </a:stretch>
        </p:blipFill>
        <p:spPr>
          <a:xfrm>
            <a:off x="2195736" y="3212976"/>
            <a:ext cx="2055966" cy="1368152"/>
          </a:xfrm>
          <a:prstGeom prst="rect">
            <a:avLst/>
          </a:prstGeom>
        </p:spPr>
      </p:pic>
      <p:pic>
        <p:nvPicPr>
          <p:cNvPr id="30" name="Image 29" descr="alsine sétacée_Minuartia setacea2.jpg"/>
          <p:cNvPicPr>
            <a:picLocks noChangeAspect="1"/>
          </p:cNvPicPr>
          <p:nvPr/>
        </p:nvPicPr>
        <p:blipFill>
          <a:blip r:embed="rId9" cstate="print"/>
          <a:stretch>
            <a:fillRect/>
          </a:stretch>
        </p:blipFill>
        <p:spPr>
          <a:xfrm>
            <a:off x="4427984" y="2996952"/>
            <a:ext cx="1809552" cy="1355417"/>
          </a:xfrm>
          <a:prstGeom prst="rect">
            <a:avLst/>
          </a:prstGeom>
        </p:spPr>
      </p:pic>
      <p:pic>
        <p:nvPicPr>
          <p:cNvPr id="31" name="Image 30" descr="bouleau nain_Betula nana2.jpg"/>
          <p:cNvPicPr>
            <a:picLocks noChangeAspect="1"/>
          </p:cNvPicPr>
          <p:nvPr/>
        </p:nvPicPr>
        <p:blipFill>
          <a:blip r:embed="rId10" cstate="print"/>
          <a:stretch>
            <a:fillRect/>
          </a:stretch>
        </p:blipFill>
        <p:spPr>
          <a:xfrm>
            <a:off x="6732240" y="3500746"/>
            <a:ext cx="2056360" cy="1368414"/>
          </a:xfrm>
          <a:prstGeom prst="rect">
            <a:avLst/>
          </a:prstGeom>
        </p:spPr>
      </p:pic>
      <p:sp>
        <p:nvSpPr>
          <p:cNvPr id="32" name="ZoneTexte 31"/>
          <p:cNvSpPr txBox="1"/>
          <p:nvPr/>
        </p:nvSpPr>
        <p:spPr>
          <a:xfrm>
            <a:off x="107504" y="5473005"/>
            <a:ext cx="8928992" cy="1384995"/>
          </a:xfrm>
          <a:prstGeom prst="rect">
            <a:avLst/>
          </a:prstGeom>
          <a:noFill/>
        </p:spPr>
        <p:txBody>
          <a:bodyPr wrap="square" rtlCol="0">
            <a:spAutoFit/>
          </a:bodyPr>
          <a:lstStyle/>
          <a:p>
            <a:pPr algn="just"/>
            <a:r>
              <a:rPr lang="fr-FR" sz="1400" dirty="0" smtClean="0">
                <a:solidFill>
                  <a:srgbClr val="008000"/>
                </a:solidFill>
              </a:rPr>
              <a:t>Au moins 512 espèces de plantes sont menacées de disparition en France, selon le nouveau chapitre consacré à la flore par la Liste rouge nationale, selon le comité français de l’Union internationale pour la conservation de la nature (UICN), la Fédération des conservatoires botaniques nationaux (FCBN) et le Muséum national d’histoire naturelle (MNHN). Source : </a:t>
            </a:r>
            <a:r>
              <a:rPr lang="fr-FR" sz="1400" i="1" dirty="0" smtClean="0">
                <a:solidFill>
                  <a:srgbClr val="008000"/>
                </a:solidFill>
              </a:rPr>
              <a:t>512 plantes en voie de disparition dans l’Hexagone</a:t>
            </a:r>
            <a:r>
              <a:rPr lang="fr-FR" sz="1400" dirty="0" smtClean="0">
                <a:solidFill>
                  <a:srgbClr val="008000"/>
                </a:solidFill>
              </a:rPr>
              <a:t>, Stéphanie </a:t>
            </a:r>
            <a:r>
              <a:rPr lang="fr-FR" sz="1400" dirty="0" err="1" smtClean="0">
                <a:solidFill>
                  <a:srgbClr val="008000"/>
                </a:solidFill>
              </a:rPr>
              <a:t>Senet</a:t>
            </a:r>
            <a:r>
              <a:rPr lang="fr-FR" sz="1400" dirty="0" smtClean="0">
                <a:solidFill>
                  <a:srgbClr val="008000"/>
                </a:solidFill>
              </a:rPr>
              <a:t>, 25 octobre 2012, </a:t>
            </a:r>
            <a:r>
              <a:rPr lang="fr-FR" sz="1400" dirty="0" smtClean="0">
                <a:solidFill>
                  <a:srgbClr val="008000"/>
                </a:solidFill>
                <a:hlinkClick r:id="rId11"/>
              </a:rPr>
              <a:t>http://www.journaldelenvironnement.net/article/512-plantes-en-voie-de-disparition-dans-l-hexagone,31338</a:t>
            </a:r>
            <a:r>
              <a:rPr lang="fr-FR" sz="1400" dirty="0" smtClean="0">
                <a:solidFill>
                  <a:srgbClr val="008000"/>
                </a:solidFill>
              </a:rPr>
              <a:t> </a:t>
            </a:r>
            <a:endParaRPr lang="fr-FR" sz="1400" dirty="0">
              <a:solidFill>
                <a:srgbClr val="008000"/>
              </a:solidFill>
            </a:endParaRPr>
          </a:p>
        </p:txBody>
      </p:sp>
      <p:pic>
        <p:nvPicPr>
          <p:cNvPr id="33" name="Picture 2"/>
          <p:cNvPicPr>
            <a:picLocks noChangeAspect="1" noChangeArrowheads="1"/>
          </p:cNvPicPr>
          <p:nvPr/>
        </p:nvPicPr>
        <p:blipFill>
          <a:blip r:embed="rId12" cstate="print"/>
          <a:srcRect/>
          <a:stretch>
            <a:fillRect/>
          </a:stretch>
        </p:blipFill>
        <p:spPr bwMode="auto">
          <a:xfrm>
            <a:off x="1619672" y="2780928"/>
            <a:ext cx="295275" cy="295275"/>
          </a:xfrm>
          <a:prstGeom prst="rect">
            <a:avLst/>
          </a:prstGeom>
          <a:noFill/>
          <a:ln w="9525">
            <a:noFill/>
            <a:miter lim="800000"/>
            <a:headEnd/>
            <a:tailEnd/>
          </a:ln>
        </p:spPr>
      </p:pic>
      <p:pic>
        <p:nvPicPr>
          <p:cNvPr id="34" name="Picture 2"/>
          <p:cNvPicPr>
            <a:picLocks noChangeAspect="1" noChangeArrowheads="1"/>
          </p:cNvPicPr>
          <p:nvPr/>
        </p:nvPicPr>
        <p:blipFill>
          <a:blip r:embed="rId12" cstate="print"/>
          <a:srcRect/>
          <a:stretch>
            <a:fillRect/>
          </a:stretch>
        </p:blipFill>
        <p:spPr bwMode="auto">
          <a:xfrm>
            <a:off x="3995936" y="2708920"/>
            <a:ext cx="295275" cy="295275"/>
          </a:xfrm>
          <a:prstGeom prst="rect">
            <a:avLst/>
          </a:prstGeom>
          <a:noFill/>
          <a:ln w="9525">
            <a:noFill/>
            <a:miter lim="800000"/>
            <a:headEnd/>
            <a:tailEnd/>
          </a:ln>
        </p:spPr>
      </p:pic>
      <p:pic>
        <p:nvPicPr>
          <p:cNvPr id="35" name="Picture 2"/>
          <p:cNvPicPr>
            <a:picLocks noChangeAspect="1" noChangeArrowheads="1"/>
          </p:cNvPicPr>
          <p:nvPr/>
        </p:nvPicPr>
        <p:blipFill>
          <a:blip r:embed="rId12" cstate="print"/>
          <a:srcRect/>
          <a:stretch>
            <a:fillRect/>
          </a:stretch>
        </p:blipFill>
        <p:spPr bwMode="auto">
          <a:xfrm>
            <a:off x="6012160" y="764704"/>
            <a:ext cx="295275" cy="295275"/>
          </a:xfrm>
          <a:prstGeom prst="rect">
            <a:avLst/>
          </a:prstGeom>
          <a:noFill/>
          <a:ln w="9525">
            <a:noFill/>
            <a:miter lim="800000"/>
            <a:headEnd/>
            <a:tailEnd/>
          </a:ln>
        </p:spPr>
      </p:pic>
      <p:pic>
        <p:nvPicPr>
          <p:cNvPr id="36" name="Picture 2"/>
          <p:cNvPicPr>
            <a:picLocks noChangeAspect="1" noChangeArrowheads="1"/>
          </p:cNvPicPr>
          <p:nvPr/>
        </p:nvPicPr>
        <p:blipFill>
          <a:blip r:embed="rId12" cstate="print"/>
          <a:srcRect/>
          <a:stretch>
            <a:fillRect/>
          </a:stretch>
        </p:blipFill>
        <p:spPr bwMode="auto">
          <a:xfrm>
            <a:off x="8604448" y="404664"/>
            <a:ext cx="295275" cy="295275"/>
          </a:xfrm>
          <a:prstGeom prst="rect">
            <a:avLst/>
          </a:prstGeom>
          <a:noFill/>
          <a:ln w="9525">
            <a:noFill/>
            <a:miter lim="800000"/>
            <a:headEnd/>
            <a:tailEnd/>
          </a:ln>
        </p:spPr>
      </p:pic>
      <p:pic>
        <p:nvPicPr>
          <p:cNvPr id="37" name="Picture 2"/>
          <p:cNvPicPr>
            <a:picLocks noChangeAspect="1" noChangeArrowheads="1"/>
          </p:cNvPicPr>
          <p:nvPr/>
        </p:nvPicPr>
        <p:blipFill>
          <a:blip r:embed="rId12" cstate="print"/>
          <a:srcRect/>
          <a:stretch>
            <a:fillRect/>
          </a:stretch>
        </p:blipFill>
        <p:spPr bwMode="auto">
          <a:xfrm>
            <a:off x="1835696" y="5085184"/>
            <a:ext cx="295275" cy="295275"/>
          </a:xfrm>
          <a:prstGeom prst="rect">
            <a:avLst/>
          </a:prstGeom>
          <a:noFill/>
          <a:ln w="9525">
            <a:noFill/>
            <a:miter lim="800000"/>
            <a:headEnd/>
            <a:tailEnd/>
          </a:ln>
        </p:spPr>
      </p:pic>
      <p:pic>
        <p:nvPicPr>
          <p:cNvPr id="38" name="Picture 3"/>
          <p:cNvPicPr>
            <a:picLocks noChangeAspect="1" noChangeArrowheads="1"/>
          </p:cNvPicPr>
          <p:nvPr/>
        </p:nvPicPr>
        <p:blipFill>
          <a:blip r:embed="rId13" cstate="print"/>
          <a:srcRect/>
          <a:stretch>
            <a:fillRect/>
          </a:stretch>
        </p:blipFill>
        <p:spPr bwMode="auto">
          <a:xfrm>
            <a:off x="6084168" y="4437112"/>
            <a:ext cx="342900" cy="323850"/>
          </a:xfrm>
          <a:prstGeom prst="rect">
            <a:avLst/>
          </a:prstGeom>
          <a:noFill/>
          <a:ln w="9525">
            <a:noFill/>
            <a:miter lim="800000"/>
            <a:headEnd/>
            <a:tailEnd/>
          </a:ln>
        </p:spPr>
      </p:pic>
      <p:pic>
        <p:nvPicPr>
          <p:cNvPr id="40" name="Picture 3"/>
          <p:cNvPicPr>
            <a:picLocks noChangeAspect="1" noChangeArrowheads="1"/>
          </p:cNvPicPr>
          <p:nvPr/>
        </p:nvPicPr>
        <p:blipFill>
          <a:blip r:embed="rId13" cstate="print"/>
          <a:srcRect/>
          <a:stretch>
            <a:fillRect/>
          </a:stretch>
        </p:blipFill>
        <p:spPr bwMode="auto">
          <a:xfrm>
            <a:off x="3707904" y="5013176"/>
            <a:ext cx="342900" cy="323850"/>
          </a:xfrm>
          <a:prstGeom prst="rect">
            <a:avLst/>
          </a:prstGeom>
          <a:noFill/>
          <a:ln w="9525">
            <a:noFill/>
            <a:miter lim="800000"/>
            <a:headEnd/>
            <a:tailEnd/>
          </a:ln>
        </p:spPr>
      </p:pic>
      <p:pic>
        <p:nvPicPr>
          <p:cNvPr id="41" name="Image 40" descr="NT1_s.jpg"/>
          <p:cNvPicPr>
            <a:picLocks noChangeAspect="1"/>
          </p:cNvPicPr>
          <p:nvPr/>
        </p:nvPicPr>
        <p:blipFill>
          <a:blip r:embed="rId14" cstate="print"/>
          <a:stretch>
            <a:fillRect/>
          </a:stretch>
        </p:blipFill>
        <p:spPr>
          <a:xfrm>
            <a:off x="6372200" y="5013176"/>
            <a:ext cx="371475" cy="381000"/>
          </a:xfrm>
          <a:prstGeom prst="rect">
            <a:avLst/>
          </a:prstGeom>
        </p:spPr>
      </p:pic>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Rectangle 2"/>
          <p:cNvSpPr txBox="1">
            <a:spLocks noChangeArrowheads="1"/>
          </p:cNvSpPr>
          <p:nvPr/>
        </p:nvSpPr>
        <p:spPr>
          <a:xfrm>
            <a:off x="251520" y="692696"/>
            <a:ext cx="5832648" cy="360040"/>
          </a:xfrm>
          <a:prstGeom prst="rect">
            <a:avLst/>
          </a:prstGeom>
        </p:spPr>
        <p:txBody>
          <a:bodyPr/>
          <a:lstStyle/>
          <a:p>
            <a:pPr lvl="0" eaLnBrk="0" hangingPunct="0">
              <a:defRPr/>
            </a:pPr>
            <a:r>
              <a:rPr kumimoji="0" lang="fr-FR" b="1" i="0" u="none" strike="noStrike" kern="1200" cap="none" spc="0" normalizeH="0" baseline="0" noProof="0" dirty="0" smtClean="0">
                <a:ln>
                  <a:noFill/>
                </a:ln>
                <a:solidFill>
                  <a:srgbClr val="008000"/>
                </a:solidFill>
                <a:effectLst/>
                <a:uLnTx/>
                <a:uFillTx/>
                <a:latin typeface="+mj-lt"/>
                <a:ea typeface="+mj-ea"/>
                <a:cs typeface="+mj-cs"/>
              </a:rPr>
              <a:t>15. Annexe : Plantes </a:t>
            </a:r>
            <a:r>
              <a:rPr lang="fr-FR" b="1" dirty="0" smtClean="0">
                <a:solidFill>
                  <a:srgbClr val="008000"/>
                </a:solidFill>
                <a:latin typeface="+mj-lt"/>
                <a:ea typeface="+mj-ea"/>
                <a:cs typeface="+mj-cs"/>
              </a:rPr>
              <a:t>disparues ou éteintes à l’état sauvage</a:t>
            </a:r>
            <a:endParaRPr kumimoji="0" lang="en-US" b="1" i="0" u="none" strike="noStrike" kern="1200" cap="none" spc="0" normalizeH="0" baseline="0" noProof="0" dirty="0" smtClean="0">
              <a:ln>
                <a:noFill/>
              </a:ln>
              <a:solidFill>
                <a:srgbClr val="008000"/>
              </a:solidFill>
              <a:effectLst/>
              <a:uLnTx/>
              <a:uFillTx/>
              <a:latin typeface="+mj-lt"/>
              <a:ea typeface="+mj-ea"/>
              <a:cs typeface="+mj-cs"/>
            </a:endParaRPr>
          </a:p>
        </p:txBody>
      </p:sp>
      <p:sp>
        <p:nvSpPr>
          <p:cNvPr id="4" name="Espace réservé du numéro de diapositive 1"/>
          <p:cNvSpPr txBox="1">
            <a:spLocks/>
          </p:cNvSpPr>
          <p:nvPr/>
        </p:nvSpPr>
        <p:spPr>
          <a:xfrm>
            <a:off x="8316416" y="188640"/>
            <a:ext cx="621209"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127</a:t>
            </a:fld>
            <a:endParaRPr lang="fr-FR" sz="1200" dirty="0">
              <a:solidFill>
                <a:schemeClr val="tx1">
                  <a:tint val="75000"/>
                </a:schemeClr>
              </a:solidFill>
              <a:latin typeface="+mn-lt"/>
              <a:cs typeface="+mn-cs"/>
            </a:endParaRPr>
          </a:p>
        </p:txBody>
      </p:sp>
      <p:sp>
        <p:nvSpPr>
          <p:cNvPr id="5" name="Sous-titre 2"/>
          <p:cNvSpPr txBox="1">
            <a:spLocks/>
          </p:cNvSpPr>
          <p:nvPr/>
        </p:nvSpPr>
        <p:spPr bwMode="auto">
          <a:xfrm>
            <a:off x="2771800" y="18864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6" name="Image 5" descr="Violette de Cry_s.jpg"/>
          <p:cNvPicPr>
            <a:picLocks noChangeAspect="1"/>
          </p:cNvPicPr>
          <p:nvPr/>
        </p:nvPicPr>
        <p:blipFill>
          <a:blip r:embed="rId2" cstate="print"/>
          <a:stretch>
            <a:fillRect/>
          </a:stretch>
        </p:blipFill>
        <p:spPr>
          <a:xfrm>
            <a:off x="6372200" y="764704"/>
            <a:ext cx="2466975" cy="3095625"/>
          </a:xfrm>
          <a:prstGeom prst="rect">
            <a:avLst/>
          </a:prstGeom>
        </p:spPr>
      </p:pic>
      <p:sp>
        <p:nvSpPr>
          <p:cNvPr id="7" name="ZoneTexte 6"/>
          <p:cNvSpPr txBox="1"/>
          <p:nvPr/>
        </p:nvSpPr>
        <p:spPr>
          <a:xfrm>
            <a:off x="6012160" y="3933057"/>
            <a:ext cx="2952328" cy="1200329"/>
          </a:xfrm>
          <a:prstGeom prst="rect">
            <a:avLst/>
          </a:prstGeom>
          <a:noFill/>
        </p:spPr>
        <p:txBody>
          <a:bodyPr wrap="square" rtlCol="0">
            <a:spAutoFit/>
          </a:bodyPr>
          <a:lstStyle/>
          <a:p>
            <a:pPr algn="just"/>
            <a:r>
              <a:rPr lang="fr-FR" sz="1200" dirty="0" smtClean="0">
                <a:solidFill>
                  <a:srgbClr val="008000"/>
                </a:solidFill>
              </a:rPr>
              <a:t>La </a:t>
            </a:r>
            <a:r>
              <a:rPr lang="fr-FR" sz="1200" b="1" dirty="0" smtClean="0">
                <a:solidFill>
                  <a:srgbClr val="008000"/>
                </a:solidFill>
              </a:rPr>
              <a:t>Violette de </a:t>
            </a:r>
            <a:r>
              <a:rPr lang="fr-FR" sz="1200" b="1" dirty="0" err="1" smtClean="0">
                <a:solidFill>
                  <a:srgbClr val="008000"/>
                </a:solidFill>
              </a:rPr>
              <a:t>Cry</a:t>
            </a:r>
            <a:r>
              <a:rPr lang="fr-FR" sz="1200" b="1" dirty="0" smtClean="0">
                <a:solidFill>
                  <a:srgbClr val="008000"/>
                </a:solidFill>
              </a:rPr>
              <a:t> </a:t>
            </a:r>
            <a:r>
              <a:rPr lang="fr-FR" sz="1200" i="1" dirty="0" smtClean="0">
                <a:solidFill>
                  <a:srgbClr val="008000"/>
                </a:solidFill>
              </a:rPr>
              <a:t>(Viola </a:t>
            </a:r>
            <a:r>
              <a:rPr lang="fr-FR" sz="1200" i="1" dirty="0" err="1" smtClean="0">
                <a:solidFill>
                  <a:srgbClr val="008000"/>
                </a:solidFill>
              </a:rPr>
              <a:t>cryana</a:t>
            </a:r>
            <a:r>
              <a:rPr lang="fr-FR" sz="1200" i="1" dirty="0" smtClean="0">
                <a:solidFill>
                  <a:srgbClr val="008000"/>
                </a:solidFill>
              </a:rPr>
              <a:t>) </a:t>
            </a:r>
            <a:r>
              <a:rPr lang="fr-FR" sz="1200" dirty="0" smtClean="0">
                <a:solidFill>
                  <a:srgbClr val="008000"/>
                </a:solidFill>
              </a:rPr>
              <a:t>est une espèce qui vivait uniquement sur les coteaux secs de la région de </a:t>
            </a:r>
            <a:r>
              <a:rPr lang="fr-FR" sz="1200" dirty="0" err="1" smtClean="0">
                <a:solidFill>
                  <a:srgbClr val="008000"/>
                </a:solidFill>
              </a:rPr>
              <a:t>Cry</a:t>
            </a:r>
            <a:r>
              <a:rPr lang="fr-FR" sz="1200" dirty="0" smtClean="0">
                <a:solidFill>
                  <a:srgbClr val="008000"/>
                </a:solidFill>
              </a:rPr>
              <a:t> en Bourgogne. Sa dernière observation date de 1951. Cette espèce endémique a disparu de la flore mondiale.</a:t>
            </a:r>
            <a:endParaRPr lang="fr-FR" sz="1200" dirty="0">
              <a:solidFill>
                <a:srgbClr val="008000"/>
              </a:solidFill>
            </a:endParaRPr>
          </a:p>
        </p:txBody>
      </p:sp>
      <p:pic>
        <p:nvPicPr>
          <p:cNvPr id="8" name="Image 7" descr="Paschalococos disperta2.jpg"/>
          <p:cNvPicPr>
            <a:picLocks noChangeAspect="1"/>
          </p:cNvPicPr>
          <p:nvPr/>
        </p:nvPicPr>
        <p:blipFill>
          <a:blip r:embed="rId3" cstate="print"/>
          <a:stretch>
            <a:fillRect/>
          </a:stretch>
        </p:blipFill>
        <p:spPr>
          <a:xfrm>
            <a:off x="1115616" y="1412776"/>
            <a:ext cx="3919314" cy="991925"/>
          </a:xfrm>
          <a:prstGeom prst="rect">
            <a:avLst/>
          </a:prstGeom>
        </p:spPr>
      </p:pic>
      <p:sp>
        <p:nvSpPr>
          <p:cNvPr id="9" name="ZoneTexte 8"/>
          <p:cNvSpPr txBox="1"/>
          <p:nvPr/>
        </p:nvSpPr>
        <p:spPr>
          <a:xfrm>
            <a:off x="1115616" y="2420888"/>
            <a:ext cx="3888432" cy="1384995"/>
          </a:xfrm>
          <a:prstGeom prst="rect">
            <a:avLst/>
          </a:prstGeom>
          <a:noFill/>
        </p:spPr>
        <p:txBody>
          <a:bodyPr wrap="square" rtlCol="0">
            <a:spAutoFit/>
          </a:bodyPr>
          <a:lstStyle/>
          <a:p>
            <a:pPr algn="ctr"/>
            <a:r>
              <a:rPr lang="fr-FR" sz="1200" dirty="0" smtClean="0">
                <a:solidFill>
                  <a:srgbClr val="008000"/>
                </a:solidFill>
              </a:rPr>
              <a:t>Palmier de l'Île de Pâques ou palmier de Rapa Nui (</a:t>
            </a:r>
            <a:r>
              <a:rPr lang="fr-FR" sz="1200" i="1" dirty="0" err="1" smtClean="0">
                <a:solidFill>
                  <a:srgbClr val="008000"/>
                </a:solidFill>
              </a:rPr>
              <a:t>Paschalococos</a:t>
            </a:r>
            <a:r>
              <a:rPr lang="fr-FR" sz="1200" i="1" dirty="0" smtClean="0">
                <a:solidFill>
                  <a:srgbClr val="008000"/>
                </a:solidFill>
              </a:rPr>
              <a:t> </a:t>
            </a:r>
            <a:r>
              <a:rPr lang="fr-FR" sz="1200" i="1" dirty="0" err="1" smtClean="0">
                <a:solidFill>
                  <a:srgbClr val="008000"/>
                </a:solidFill>
              </a:rPr>
              <a:t>disperta</a:t>
            </a:r>
            <a:r>
              <a:rPr lang="fr-FR" sz="1200" dirty="0" smtClean="0">
                <a:solidFill>
                  <a:srgbClr val="008000"/>
                </a:solidFill>
              </a:rPr>
              <a:t>), un des plus grands palmiers du monde. Des datations au carbone 14 démontre que le </a:t>
            </a:r>
            <a:r>
              <a:rPr lang="fr-FR" sz="1200" i="1" dirty="0" err="1" smtClean="0">
                <a:solidFill>
                  <a:srgbClr val="008000"/>
                </a:solidFill>
              </a:rPr>
              <a:t>Paschalococos</a:t>
            </a:r>
            <a:r>
              <a:rPr lang="fr-FR" sz="1200" i="1" dirty="0" smtClean="0">
                <a:solidFill>
                  <a:srgbClr val="008000"/>
                </a:solidFill>
              </a:rPr>
              <a:t> </a:t>
            </a:r>
            <a:r>
              <a:rPr lang="fr-FR" sz="1200" i="1" dirty="0" err="1" smtClean="0">
                <a:solidFill>
                  <a:srgbClr val="008000"/>
                </a:solidFill>
              </a:rPr>
              <a:t>disperta</a:t>
            </a:r>
            <a:r>
              <a:rPr lang="fr-FR" sz="1200" i="1" dirty="0" smtClean="0">
                <a:solidFill>
                  <a:srgbClr val="008000"/>
                </a:solidFill>
              </a:rPr>
              <a:t> </a:t>
            </a:r>
            <a:r>
              <a:rPr lang="fr-FR" sz="1200" dirty="0" smtClean="0">
                <a:solidFill>
                  <a:srgbClr val="008000"/>
                </a:solidFill>
              </a:rPr>
              <a:t>fut présent sur l'île jusqu'au 17è siècle. Son extinction correspondrait à la phase de décadence des moais de pierre (Source : </a:t>
            </a:r>
            <a:r>
              <a:rPr lang="fr-FR" sz="1200" dirty="0" smtClean="0">
                <a:hlinkClick r:id="rId4"/>
              </a:rPr>
              <a:t>http://www.rapanui.fr/Page%20Geographie%203.htm</a:t>
            </a:r>
            <a:r>
              <a:rPr lang="fr-FR" sz="1200" dirty="0" smtClean="0">
                <a:solidFill>
                  <a:srgbClr val="008000"/>
                </a:solidFill>
              </a:rPr>
              <a:t>).</a:t>
            </a:r>
            <a:endParaRPr lang="fr-FR" sz="1200" dirty="0">
              <a:solidFill>
                <a:srgbClr val="008000"/>
              </a:solidFill>
            </a:endParaRPr>
          </a:p>
        </p:txBody>
      </p:sp>
      <p:pic>
        <p:nvPicPr>
          <p:cNvPr id="11" name="Image 10" descr="Toromiro_s.jpg"/>
          <p:cNvPicPr>
            <a:picLocks noChangeAspect="1"/>
          </p:cNvPicPr>
          <p:nvPr/>
        </p:nvPicPr>
        <p:blipFill>
          <a:blip r:embed="rId5" cstate="print"/>
          <a:stretch>
            <a:fillRect/>
          </a:stretch>
        </p:blipFill>
        <p:spPr>
          <a:xfrm>
            <a:off x="4427984" y="3861048"/>
            <a:ext cx="1409700" cy="1504950"/>
          </a:xfrm>
          <a:prstGeom prst="rect">
            <a:avLst/>
          </a:prstGeom>
        </p:spPr>
      </p:pic>
      <p:sp>
        <p:nvSpPr>
          <p:cNvPr id="12" name="ZoneTexte 11"/>
          <p:cNvSpPr txBox="1"/>
          <p:nvPr/>
        </p:nvSpPr>
        <p:spPr>
          <a:xfrm>
            <a:off x="971600" y="5384759"/>
            <a:ext cx="8064896" cy="1477328"/>
          </a:xfrm>
          <a:prstGeom prst="rect">
            <a:avLst/>
          </a:prstGeom>
          <a:noFill/>
        </p:spPr>
        <p:txBody>
          <a:bodyPr wrap="square" rtlCol="0">
            <a:spAutoFit/>
          </a:bodyPr>
          <a:lstStyle/>
          <a:p>
            <a:pPr algn="just"/>
            <a:r>
              <a:rPr lang="fr-FR" sz="1200" dirty="0" smtClean="0">
                <a:solidFill>
                  <a:srgbClr val="008000"/>
                </a:solidFill>
              </a:rPr>
              <a:t>Le dernier arbre de </a:t>
            </a:r>
            <a:r>
              <a:rPr lang="fr-FR" sz="1200" dirty="0" err="1" smtClean="0">
                <a:solidFill>
                  <a:srgbClr val="008000"/>
                </a:solidFill>
              </a:rPr>
              <a:t>Toromiro</a:t>
            </a:r>
            <a:r>
              <a:rPr lang="fr-FR" sz="1200" dirty="0" smtClean="0">
                <a:solidFill>
                  <a:srgbClr val="008000"/>
                </a:solidFill>
              </a:rPr>
              <a:t> (</a:t>
            </a:r>
            <a:r>
              <a:rPr lang="fr-FR" sz="1200" i="1" dirty="0" smtClean="0">
                <a:solidFill>
                  <a:srgbClr val="008000"/>
                </a:solidFill>
              </a:rPr>
              <a:t>Sophora </a:t>
            </a:r>
            <a:r>
              <a:rPr lang="fr-FR" sz="1200" i="1" dirty="0" err="1">
                <a:solidFill>
                  <a:srgbClr val="008000"/>
                </a:solidFill>
              </a:rPr>
              <a:t>t</a:t>
            </a:r>
            <a:r>
              <a:rPr lang="fr-FR" sz="1200" i="1" dirty="0" err="1" smtClean="0">
                <a:solidFill>
                  <a:srgbClr val="008000"/>
                </a:solidFill>
              </a:rPr>
              <a:t>oromiro</a:t>
            </a:r>
            <a:r>
              <a:rPr lang="fr-FR" sz="1200" dirty="0" smtClean="0">
                <a:solidFill>
                  <a:srgbClr val="008000"/>
                </a:solidFill>
              </a:rPr>
              <a:t>) _ qui était endémique à l'Île de Pâques _ y a été découvert en 1955, par l'archéologue Thor </a:t>
            </a:r>
            <a:r>
              <a:rPr lang="fr-FR" sz="1200" dirty="0" err="1" smtClean="0">
                <a:solidFill>
                  <a:srgbClr val="008000"/>
                </a:solidFill>
              </a:rPr>
              <a:t>Heyerdhal</a:t>
            </a:r>
            <a:r>
              <a:rPr lang="fr-FR" sz="1200" dirty="0" smtClean="0">
                <a:solidFill>
                  <a:srgbClr val="008000"/>
                </a:solidFill>
              </a:rPr>
              <a:t>, à l'intérieur du volcan </a:t>
            </a:r>
            <a:r>
              <a:rPr lang="fr-FR" sz="1200" dirty="0" err="1" smtClean="0">
                <a:solidFill>
                  <a:srgbClr val="008000"/>
                </a:solidFill>
              </a:rPr>
              <a:t>Rano</a:t>
            </a:r>
            <a:r>
              <a:rPr lang="fr-FR" sz="1200" dirty="0" smtClean="0">
                <a:solidFill>
                  <a:srgbClr val="008000"/>
                </a:solidFill>
              </a:rPr>
              <a:t> Kao. Le dernier arbre indigène aurait disparu en 1962, victime du surpâturage des élevages </a:t>
            </a:r>
            <a:r>
              <a:rPr lang="fr-FR" sz="1200" dirty="0" smtClean="0">
                <a:solidFill>
                  <a:srgbClr val="008000"/>
                </a:solidFill>
                <a:hlinkClick r:id="rId6" tooltip="Mouton"/>
              </a:rPr>
              <a:t>ovins</a:t>
            </a:r>
            <a:r>
              <a:rPr lang="fr-FR" sz="1200" dirty="0" smtClean="0">
                <a:solidFill>
                  <a:srgbClr val="008000"/>
                </a:solidFill>
              </a:rPr>
              <a:t> de l'île. Les rares plants qui existent actuellement proviennent de ce dernier spécimen. Des spécimens ont survécu dans des </a:t>
            </a:r>
            <a:r>
              <a:rPr lang="fr-FR" sz="1200" dirty="0" smtClean="0">
                <a:solidFill>
                  <a:srgbClr val="008000"/>
                </a:solidFill>
                <a:hlinkClick r:id="rId7" tooltip="Jardin botanique"/>
              </a:rPr>
              <a:t>jardins botaniques</a:t>
            </a:r>
            <a:r>
              <a:rPr lang="fr-FR" sz="1200" dirty="0" smtClean="0">
                <a:solidFill>
                  <a:srgbClr val="008000"/>
                </a:solidFill>
              </a:rPr>
              <a:t> au Chili (</a:t>
            </a:r>
            <a:r>
              <a:rPr lang="fr-FR" sz="1200" dirty="0" err="1" smtClean="0">
                <a:solidFill>
                  <a:srgbClr val="008000"/>
                </a:solidFill>
              </a:rPr>
              <a:t>Viña</a:t>
            </a:r>
            <a:r>
              <a:rPr lang="fr-FR" sz="1200" dirty="0" smtClean="0">
                <a:solidFill>
                  <a:srgbClr val="008000"/>
                </a:solidFill>
              </a:rPr>
              <a:t> </a:t>
            </a:r>
            <a:r>
              <a:rPr lang="fr-FR" sz="1200" dirty="0" err="1" smtClean="0">
                <a:solidFill>
                  <a:srgbClr val="008000"/>
                </a:solidFill>
              </a:rPr>
              <a:t>del</a:t>
            </a:r>
            <a:r>
              <a:rPr lang="fr-FR" sz="1200" dirty="0" smtClean="0">
                <a:solidFill>
                  <a:srgbClr val="008000"/>
                </a:solidFill>
              </a:rPr>
              <a:t> Mar), en </a:t>
            </a:r>
            <a:r>
              <a:rPr lang="fr-FR" sz="1200" dirty="0" err="1" smtClean="0">
                <a:solidFill>
                  <a:srgbClr val="008000"/>
                </a:solidFill>
              </a:rPr>
              <a:t>Norvève</a:t>
            </a:r>
            <a:r>
              <a:rPr lang="fr-FR" sz="1200" dirty="0" smtClean="0">
                <a:solidFill>
                  <a:srgbClr val="008000"/>
                </a:solidFill>
              </a:rPr>
              <a:t> (</a:t>
            </a:r>
            <a:r>
              <a:rPr lang="fr-FR" sz="1200" dirty="0" smtClean="0">
                <a:solidFill>
                  <a:srgbClr val="008000"/>
                </a:solidFill>
                <a:hlinkClick r:id="rId8"/>
              </a:rPr>
              <a:t>Göteborg </a:t>
            </a:r>
            <a:r>
              <a:rPr lang="fr-FR" sz="1200" dirty="0" err="1" smtClean="0">
                <a:solidFill>
                  <a:srgbClr val="008000"/>
                </a:solidFill>
                <a:hlinkClick r:id="rId8"/>
              </a:rPr>
              <a:t>Botaniska</a:t>
            </a:r>
            <a:r>
              <a:rPr lang="fr-FR" sz="1200" dirty="0" smtClean="0">
                <a:solidFill>
                  <a:srgbClr val="008000"/>
                </a:solidFill>
                <a:hlinkClick r:id="rId8"/>
              </a:rPr>
              <a:t> </a:t>
            </a:r>
            <a:r>
              <a:rPr lang="fr-FR" sz="1200" dirty="0" err="1" smtClean="0">
                <a:solidFill>
                  <a:srgbClr val="008000"/>
                </a:solidFill>
                <a:hlinkClick r:id="rId8"/>
              </a:rPr>
              <a:t>Trädgarden</a:t>
            </a:r>
            <a:r>
              <a:rPr lang="fr-FR" sz="1200" dirty="0" smtClean="0">
                <a:solidFill>
                  <a:srgbClr val="008000"/>
                </a:solidFill>
              </a:rPr>
              <a:t>) et des résidences privées </a:t>
            </a:r>
            <a:r>
              <a:rPr lang="fr-FR" sz="1000" dirty="0" smtClean="0">
                <a:solidFill>
                  <a:srgbClr val="008000"/>
                </a:solidFill>
              </a:rPr>
              <a:t>… Une réintroduction dans le milieu d'origine est en cours sous l'égide du </a:t>
            </a:r>
            <a:r>
              <a:rPr lang="fr-FR" sz="1000" i="1" dirty="0" err="1" smtClean="0">
                <a:solidFill>
                  <a:srgbClr val="008000"/>
                </a:solidFill>
              </a:rPr>
              <a:t>Toromiro</a:t>
            </a:r>
            <a:r>
              <a:rPr lang="fr-FR" sz="1000" i="1" dirty="0" smtClean="0">
                <a:solidFill>
                  <a:srgbClr val="008000"/>
                </a:solidFill>
              </a:rPr>
              <a:t> Management Group</a:t>
            </a:r>
            <a:r>
              <a:rPr lang="fr-FR" sz="1000" dirty="0" smtClean="0">
                <a:solidFill>
                  <a:srgbClr val="008000"/>
                </a:solidFill>
              </a:rPr>
              <a:t> (TMG), regroupant les </a:t>
            </a:r>
            <a:r>
              <a:rPr lang="fr-FR" sz="1000" dirty="0" smtClean="0">
                <a:solidFill>
                  <a:srgbClr val="008000"/>
                </a:solidFill>
                <a:hlinkClick r:id="rId9" tooltip="Jardins botaniques royaux de Kew"/>
              </a:rPr>
              <a:t>jardins botaniques britanniques de Kew</a:t>
            </a:r>
            <a:r>
              <a:rPr lang="fr-FR" sz="1000" dirty="0">
                <a:solidFill>
                  <a:srgbClr val="008000"/>
                </a:solidFill>
              </a:rPr>
              <a:t>,</a:t>
            </a:r>
            <a:r>
              <a:rPr lang="fr-FR" sz="1000" dirty="0" smtClean="0">
                <a:solidFill>
                  <a:srgbClr val="008000"/>
                </a:solidFill>
              </a:rPr>
              <a:t> le </a:t>
            </a:r>
            <a:r>
              <a:rPr lang="fr-FR" sz="1000" dirty="0" smtClean="0">
                <a:solidFill>
                  <a:srgbClr val="008000"/>
                </a:solidFill>
                <a:hlinkClick r:id="rId10" tooltip="Jardin botanique de Göteborg"/>
              </a:rPr>
              <a:t>jardin botanique suédois de Göteborg</a:t>
            </a:r>
            <a:r>
              <a:rPr lang="fr-FR" sz="1000" dirty="0">
                <a:solidFill>
                  <a:srgbClr val="008000"/>
                </a:solidFill>
              </a:rPr>
              <a:t> </a:t>
            </a:r>
            <a:r>
              <a:rPr lang="fr-FR" sz="1000" dirty="0" smtClean="0">
                <a:solidFill>
                  <a:srgbClr val="008000"/>
                </a:solidFill>
              </a:rPr>
              <a:t>et le jardin de Menton du Muséum d’histoire naturelle de Paris (Sources : </a:t>
            </a:r>
            <a:r>
              <a:rPr lang="fr-FR" sz="1000" dirty="0" smtClean="0">
                <a:solidFill>
                  <a:srgbClr val="008000"/>
                </a:solidFill>
                <a:hlinkClick r:id="rId4"/>
              </a:rPr>
              <a:t>http://www.rapanui.fr/Page%20Geographie%203.htm</a:t>
            </a:r>
            <a:r>
              <a:rPr lang="fr-FR" sz="1000" dirty="0" smtClean="0">
                <a:solidFill>
                  <a:srgbClr val="008000"/>
                </a:solidFill>
              </a:rPr>
              <a:t>) &amp; </a:t>
            </a:r>
            <a:r>
              <a:rPr lang="fr-FR" sz="1000" dirty="0" smtClean="0">
                <a:solidFill>
                  <a:srgbClr val="008000"/>
                </a:solidFill>
                <a:hlinkClick r:id="rId11"/>
              </a:rPr>
              <a:t>http://fr.wikipedia.org/wiki/Sophora_toromiro</a:t>
            </a:r>
            <a:r>
              <a:rPr lang="fr-FR" sz="1000" dirty="0" smtClean="0">
                <a:solidFill>
                  <a:srgbClr val="008000"/>
                </a:solidFill>
              </a:rPr>
              <a:t> &amp; Mme </a:t>
            </a:r>
            <a:r>
              <a:rPr lang="fr-FR" sz="1000" dirty="0" err="1" smtClean="0">
                <a:solidFill>
                  <a:srgbClr val="008000"/>
                </a:solidFill>
              </a:rPr>
              <a:t>Luile</a:t>
            </a:r>
            <a:r>
              <a:rPr lang="fr-FR" sz="1000" dirty="0" smtClean="0">
                <a:solidFill>
                  <a:srgbClr val="008000"/>
                </a:solidFill>
              </a:rPr>
              <a:t> </a:t>
            </a:r>
            <a:r>
              <a:rPr lang="fr-FR" sz="1000" dirty="0" err="1" smtClean="0">
                <a:solidFill>
                  <a:srgbClr val="008000"/>
                </a:solidFill>
              </a:rPr>
              <a:t>Allorge</a:t>
            </a:r>
            <a:r>
              <a:rPr lang="fr-FR" sz="1000" dirty="0" smtClean="0">
                <a:solidFill>
                  <a:srgbClr val="008000"/>
                </a:solidFill>
              </a:rPr>
              <a:t>).  </a:t>
            </a:r>
            <a:r>
              <a:rPr lang="fr-FR" sz="1000" dirty="0" smtClean="0">
                <a:solidFill>
                  <a:srgbClr val="FF0000"/>
                </a:solidFill>
              </a:rPr>
              <a:t>Statut IUCN : EW : éteint à l’état sauvage.</a:t>
            </a:r>
            <a:endParaRPr lang="fr-FR" sz="1000" dirty="0">
              <a:solidFill>
                <a:srgbClr val="008000"/>
              </a:solidFill>
            </a:endParaRPr>
          </a:p>
        </p:txBody>
      </p:sp>
      <p:pic>
        <p:nvPicPr>
          <p:cNvPr id="13" name="Image 12" descr="Cocco thrinax barbadensis_s.jpg"/>
          <p:cNvPicPr>
            <a:picLocks noChangeAspect="1"/>
          </p:cNvPicPr>
          <p:nvPr/>
        </p:nvPicPr>
        <p:blipFill>
          <a:blip r:embed="rId12" cstate="print"/>
          <a:stretch>
            <a:fillRect/>
          </a:stretch>
        </p:blipFill>
        <p:spPr>
          <a:xfrm>
            <a:off x="395536" y="1412776"/>
            <a:ext cx="514350" cy="1790700"/>
          </a:xfrm>
          <a:prstGeom prst="rect">
            <a:avLst/>
          </a:prstGeom>
        </p:spPr>
      </p:pic>
      <p:sp>
        <p:nvSpPr>
          <p:cNvPr id="14" name="ZoneTexte 13"/>
          <p:cNvSpPr txBox="1"/>
          <p:nvPr/>
        </p:nvSpPr>
        <p:spPr>
          <a:xfrm>
            <a:off x="179512" y="3284984"/>
            <a:ext cx="936104" cy="1169551"/>
          </a:xfrm>
          <a:prstGeom prst="rect">
            <a:avLst/>
          </a:prstGeom>
          <a:noFill/>
        </p:spPr>
        <p:txBody>
          <a:bodyPr wrap="square" rtlCol="0">
            <a:spAutoFit/>
          </a:bodyPr>
          <a:lstStyle/>
          <a:p>
            <a:pPr algn="just"/>
            <a:r>
              <a:rPr lang="fr-FR" sz="1000" dirty="0" smtClean="0">
                <a:solidFill>
                  <a:srgbClr val="008000"/>
                </a:solidFill>
                <a:latin typeface="Calibri"/>
              </a:rPr>
              <a:t>↑ </a:t>
            </a:r>
            <a:r>
              <a:rPr lang="fr-FR" sz="1000" dirty="0" smtClean="0">
                <a:solidFill>
                  <a:srgbClr val="008000"/>
                </a:solidFill>
              </a:rPr>
              <a:t>Il devait peut-être ressembler à ce palmier ou  bien au cocotier du Chili </a:t>
            </a:r>
            <a:r>
              <a:rPr lang="fr-FR" sz="1000" dirty="0" smtClean="0">
                <a:solidFill>
                  <a:srgbClr val="008000"/>
                </a:solidFill>
                <a:latin typeface="Calibri"/>
              </a:rPr>
              <a:t>↓</a:t>
            </a:r>
            <a:endParaRPr lang="fr-FR" sz="1000" dirty="0">
              <a:solidFill>
                <a:srgbClr val="008000"/>
              </a:solidFill>
            </a:endParaRPr>
          </a:p>
        </p:txBody>
      </p:sp>
      <p:pic>
        <p:nvPicPr>
          <p:cNvPr id="16" name="Image 15" descr="Cocotier-du-Chili.jpg"/>
          <p:cNvPicPr>
            <a:picLocks noChangeAspect="1"/>
          </p:cNvPicPr>
          <p:nvPr/>
        </p:nvPicPr>
        <p:blipFill>
          <a:blip r:embed="rId13" cstate="print"/>
          <a:stretch>
            <a:fillRect/>
          </a:stretch>
        </p:blipFill>
        <p:spPr>
          <a:xfrm>
            <a:off x="251520" y="4509120"/>
            <a:ext cx="600075" cy="1295400"/>
          </a:xfrm>
          <a:prstGeom prst="rect">
            <a:avLst/>
          </a:prstGeom>
        </p:spPr>
      </p:pic>
      <p:pic>
        <p:nvPicPr>
          <p:cNvPr id="19" name="Image 18" descr="Sophora toromiro3_ss1.jpg"/>
          <p:cNvPicPr>
            <a:picLocks noChangeAspect="1"/>
          </p:cNvPicPr>
          <p:nvPr/>
        </p:nvPicPr>
        <p:blipFill>
          <a:blip r:embed="rId14" cstate="print"/>
          <a:stretch>
            <a:fillRect/>
          </a:stretch>
        </p:blipFill>
        <p:spPr>
          <a:xfrm>
            <a:off x="2699792" y="3861048"/>
            <a:ext cx="1584176" cy="1523711"/>
          </a:xfrm>
          <a:prstGeom prst="rect">
            <a:avLst/>
          </a:prstGeom>
        </p:spPr>
      </p:pic>
      <p:pic>
        <p:nvPicPr>
          <p:cNvPr id="78849" name="Picture 1"/>
          <p:cNvPicPr>
            <a:picLocks noChangeAspect="1" noChangeArrowheads="1"/>
          </p:cNvPicPr>
          <p:nvPr/>
        </p:nvPicPr>
        <p:blipFill>
          <a:blip r:embed="rId15" cstate="print"/>
          <a:srcRect/>
          <a:stretch>
            <a:fillRect/>
          </a:stretch>
        </p:blipFill>
        <p:spPr bwMode="auto">
          <a:xfrm>
            <a:off x="2394992" y="4536156"/>
            <a:ext cx="304800" cy="314325"/>
          </a:xfrm>
          <a:prstGeom prst="rect">
            <a:avLst/>
          </a:prstGeom>
          <a:noFill/>
          <a:ln w="9525">
            <a:noFill/>
            <a:miter lim="800000"/>
            <a:headEnd/>
            <a:tailEnd/>
          </a:ln>
        </p:spPr>
      </p:pic>
      <p:pic>
        <p:nvPicPr>
          <p:cNvPr id="78850" name="Picture 2"/>
          <p:cNvPicPr>
            <a:picLocks noChangeAspect="1" noChangeArrowheads="1"/>
          </p:cNvPicPr>
          <p:nvPr/>
        </p:nvPicPr>
        <p:blipFill>
          <a:blip r:embed="rId16" cstate="print"/>
          <a:srcRect/>
          <a:stretch>
            <a:fillRect/>
          </a:stretch>
        </p:blipFill>
        <p:spPr bwMode="auto">
          <a:xfrm>
            <a:off x="8460432" y="4941168"/>
            <a:ext cx="276225" cy="257175"/>
          </a:xfrm>
          <a:prstGeom prst="rect">
            <a:avLst/>
          </a:prstGeom>
          <a:noFill/>
          <a:ln w="9525">
            <a:noFill/>
            <a:miter lim="800000"/>
            <a:headEnd/>
            <a:tailEnd/>
          </a:ln>
        </p:spPr>
      </p:pic>
      <p:pic>
        <p:nvPicPr>
          <p:cNvPr id="78851" name="Picture 3"/>
          <p:cNvPicPr>
            <a:picLocks noChangeAspect="1" noChangeArrowheads="1"/>
          </p:cNvPicPr>
          <p:nvPr/>
        </p:nvPicPr>
        <p:blipFill>
          <a:blip r:embed="rId16" cstate="print"/>
          <a:srcRect/>
          <a:stretch>
            <a:fillRect/>
          </a:stretch>
        </p:blipFill>
        <p:spPr bwMode="auto">
          <a:xfrm>
            <a:off x="5004048" y="2420888"/>
            <a:ext cx="276225" cy="257175"/>
          </a:xfrm>
          <a:prstGeom prst="rect">
            <a:avLst/>
          </a:prstGeom>
          <a:noFill/>
          <a:ln w="9525">
            <a:noFill/>
            <a:miter lim="800000"/>
            <a:headEnd/>
            <a:tailEnd/>
          </a:ln>
        </p:spPr>
      </p:pic>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graphicFrame>
        <p:nvGraphicFramePr>
          <p:cNvPr id="3" name="Tableau 2"/>
          <p:cNvGraphicFramePr>
            <a:graphicFrameLocks noGrp="1"/>
          </p:cNvGraphicFramePr>
          <p:nvPr/>
        </p:nvGraphicFramePr>
        <p:xfrm>
          <a:off x="755576" y="3429000"/>
          <a:ext cx="7560841" cy="2232248"/>
        </p:xfrm>
        <a:graphic>
          <a:graphicData uri="http://schemas.openxmlformats.org/drawingml/2006/table">
            <a:tbl>
              <a:tblPr/>
              <a:tblGrid>
                <a:gridCol w="1185168"/>
                <a:gridCol w="3257470"/>
                <a:gridCol w="3118203"/>
              </a:tblGrid>
              <a:tr h="2232248">
                <a:tc>
                  <a:txBody>
                    <a:bodyPr/>
                    <a:lstStyle/>
                    <a:p>
                      <a:pPr>
                        <a:lnSpc>
                          <a:spcPct val="115000"/>
                        </a:lnSpc>
                        <a:spcAft>
                          <a:spcPts val="0"/>
                        </a:spcAft>
                      </a:pPr>
                      <a:endParaRPr lang="fr-FR" sz="1000" dirty="0">
                        <a:latin typeface="Calibri"/>
                        <a:ea typeface="Calibri"/>
                        <a:cs typeface="Times New Roman"/>
                      </a:endParaRPr>
                    </a:p>
                  </a:txBody>
                  <a:tcPr marL="60634" marR="60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fr-FR" sz="1000" dirty="0">
                        <a:latin typeface="Calibri"/>
                        <a:ea typeface="Calibri"/>
                        <a:cs typeface="Times New Roman"/>
                      </a:endParaRPr>
                    </a:p>
                  </a:txBody>
                  <a:tcPr marL="60634" marR="60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000" b="0" dirty="0">
                        <a:latin typeface="Calibri"/>
                        <a:ea typeface="Times New Roman"/>
                      </a:endParaRPr>
                    </a:p>
                  </a:txBody>
                  <a:tcPr marL="60634" marR="6063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4" name="Tableau 3"/>
          <p:cNvGraphicFramePr>
            <a:graphicFrameLocks noGrp="1"/>
          </p:cNvGraphicFramePr>
          <p:nvPr/>
        </p:nvGraphicFramePr>
        <p:xfrm>
          <a:off x="5868144" y="6021288"/>
          <a:ext cx="2448271" cy="648072"/>
        </p:xfrm>
        <a:graphic>
          <a:graphicData uri="http://schemas.openxmlformats.org/drawingml/2006/table">
            <a:tbl>
              <a:tblPr/>
              <a:tblGrid>
                <a:gridCol w="837566"/>
                <a:gridCol w="1610705"/>
              </a:tblGrid>
              <a:tr h="648072">
                <a:tc>
                  <a:txBody>
                    <a:bodyPr/>
                    <a:lstStyle/>
                    <a:p>
                      <a:pPr algn="ctr">
                        <a:lnSpc>
                          <a:spcPct val="115000"/>
                        </a:lnSpc>
                        <a:spcAft>
                          <a:spcPts val="0"/>
                        </a:spcAft>
                      </a:pPr>
                      <a:endParaRPr lang="fr-FR" sz="1000" dirty="0" smtClean="0">
                        <a:solidFill>
                          <a:srgbClr val="008000"/>
                        </a:solidFill>
                        <a:latin typeface="Calibri"/>
                        <a:ea typeface="Calibri"/>
                        <a:cs typeface="Times New Roman"/>
                      </a:endParaRPr>
                    </a:p>
                    <a:p>
                      <a:pPr algn="ctr">
                        <a:lnSpc>
                          <a:spcPct val="115000"/>
                        </a:lnSpc>
                        <a:spcAft>
                          <a:spcPts val="0"/>
                        </a:spcAft>
                      </a:pPr>
                      <a:endParaRPr lang="fr-FR" sz="1000" dirty="0" smtClean="0">
                        <a:solidFill>
                          <a:srgbClr val="008000"/>
                        </a:solidFill>
                        <a:latin typeface="Calibri"/>
                        <a:ea typeface="Calibri"/>
                        <a:cs typeface="Times New Roman"/>
                      </a:endParaRPr>
                    </a:p>
                    <a:p>
                      <a:pPr algn="ctr">
                        <a:lnSpc>
                          <a:spcPct val="115000"/>
                        </a:lnSpc>
                        <a:spcAft>
                          <a:spcPts val="0"/>
                        </a:spcAft>
                      </a:pPr>
                      <a:r>
                        <a:rPr lang="fr-FR" sz="1000" dirty="0" smtClean="0">
                          <a:solidFill>
                            <a:srgbClr val="008000"/>
                          </a:solidFill>
                          <a:latin typeface="Calibri"/>
                          <a:ea typeface="Calibri"/>
                          <a:cs typeface="Times New Roman"/>
                        </a:rPr>
                        <a:t>statut </a:t>
                      </a:r>
                      <a:r>
                        <a:rPr lang="fr-FR" sz="1000" u="sng" dirty="0">
                          <a:solidFill>
                            <a:srgbClr val="008000"/>
                          </a:solidFill>
                          <a:latin typeface="Calibri"/>
                          <a:ea typeface="Calibri"/>
                          <a:cs typeface="Times New Roman"/>
                          <a:hlinkClick r:id="rId2"/>
                        </a:rPr>
                        <a:t>UICN</a:t>
                      </a:r>
                      <a:endParaRPr lang="fr-FR" sz="1000" dirty="0">
                        <a:solidFill>
                          <a:srgbClr val="008000"/>
                        </a:solidFill>
                        <a:latin typeface="Calibri"/>
                        <a:ea typeface="Calibri"/>
                        <a:cs typeface="Times New Roman"/>
                      </a:endParaRPr>
                    </a:p>
                  </a:txBody>
                  <a:tcPr marL="62122" marR="6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fr-FR" sz="1000" dirty="0">
                          <a:solidFill>
                            <a:srgbClr val="008000"/>
                          </a:solidFill>
                          <a:latin typeface="Calibri"/>
                          <a:ea typeface="Calibri"/>
                          <a:cs typeface="Times New Roman"/>
                        </a:rPr>
                        <a:t>En danger de disparition.</a:t>
                      </a:r>
                    </a:p>
                  </a:txBody>
                  <a:tcPr marL="62122" marR="6212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5" name="Tableau 4"/>
          <p:cNvGraphicFramePr>
            <a:graphicFrameLocks noGrp="1"/>
          </p:cNvGraphicFramePr>
          <p:nvPr/>
        </p:nvGraphicFramePr>
        <p:xfrm>
          <a:off x="755576" y="5733256"/>
          <a:ext cx="4536504" cy="1008112"/>
        </p:xfrm>
        <a:graphic>
          <a:graphicData uri="http://schemas.openxmlformats.org/drawingml/2006/table">
            <a:tbl>
              <a:tblPr/>
              <a:tblGrid>
                <a:gridCol w="4536504"/>
              </a:tblGrid>
              <a:tr h="1008112">
                <a:tc>
                  <a:txBody>
                    <a:bodyPr/>
                    <a:lstStyle/>
                    <a:p>
                      <a:pPr algn="ctr">
                        <a:lnSpc>
                          <a:spcPct val="115000"/>
                        </a:lnSpc>
                        <a:spcAft>
                          <a:spcPts val="0"/>
                        </a:spcAft>
                      </a:pPr>
                      <a:r>
                        <a:rPr lang="fr-FR" sz="1200" b="1" dirty="0">
                          <a:solidFill>
                            <a:srgbClr val="008000"/>
                          </a:solidFill>
                          <a:latin typeface="Calibri"/>
                          <a:ea typeface="Times New Roman"/>
                          <a:cs typeface="Times New Roman"/>
                        </a:rPr>
                        <a:t>Résumé des catégories de la liste rouge 2006 </a:t>
                      </a:r>
                      <a:endParaRPr lang="fr-FR" sz="1200" b="1" dirty="0">
                        <a:solidFill>
                          <a:srgbClr val="008000"/>
                        </a:solidFill>
                        <a:latin typeface="Calibri"/>
                        <a:ea typeface="Calibri"/>
                        <a:cs typeface="Times New Roman"/>
                      </a:endParaRPr>
                    </a:p>
                    <a:p>
                      <a:pPr algn="ctr">
                        <a:lnSpc>
                          <a:spcPct val="115000"/>
                        </a:lnSpc>
                        <a:spcAft>
                          <a:spcPts val="0"/>
                        </a:spcAft>
                      </a:pPr>
                      <a:r>
                        <a:rPr lang="fr-FR" sz="1200" b="1" u="sng" dirty="0">
                          <a:solidFill>
                            <a:srgbClr val="008000"/>
                          </a:solidFill>
                          <a:latin typeface="Calibri"/>
                          <a:ea typeface="Times New Roman"/>
                          <a:cs typeface="Times New Roman"/>
                          <a:hlinkClick r:id="rId3" tooltip="Espèce protégée"/>
                        </a:rPr>
                        <a:t>Espèce protégée</a:t>
                      </a:r>
                      <a:r>
                        <a:rPr lang="fr-FR" sz="1200" b="1" dirty="0">
                          <a:solidFill>
                            <a:srgbClr val="008000"/>
                          </a:solidFill>
                          <a:latin typeface="Calibri"/>
                          <a:ea typeface="Times New Roman"/>
                          <a:cs typeface="Times New Roman"/>
                        </a:rPr>
                        <a:t>, </a:t>
                      </a:r>
                      <a:r>
                        <a:rPr lang="fr-FR" sz="1200" b="1" u="sng" dirty="0">
                          <a:solidFill>
                            <a:srgbClr val="008000"/>
                          </a:solidFill>
                          <a:latin typeface="Calibri"/>
                          <a:ea typeface="Times New Roman"/>
                          <a:cs typeface="Times New Roman"/>
                          <a:hlinkClick r:id="rId4" tooltip="Liste rouge de l'UICN"/>
                        </a:rPr>
                        <a:t>Liste rouge de l'UICN</a:t>
                      </a:r>
                      <a:r>
                        <a:rPr lang="fr-FR" sz="1200" b="1" dirty="0">
                          <a:solidFill>
                            <a:srgbClr val="008000"/>
                          </a:solidFill>
                          <a:latin typeface="Calibri"/>
                          <a:ea typeface="Times New Roman"/>
                          <a:cs typeface="Times New Roman"/>
                        </a:rPr>
                        <a:t>, </a:t>
                      </a:r>
                      <a:r>
                        <a:rPr lang="fr-FR" sz="1200" b="1" u="sng" dirty="0">
                          <a:solidFill>
                            <a:srgbClr val="008000"/>
                          </a:solidFill>
                          <a:latin typeface="Calibri"/>
                          <a:ea typeface="Times New Roman"/>
                          <a:cs typeface="Times New Roman"/>
                          <a:hlinkClick r:id="rId5" tooltip="World Conservation Union"/>
                        </a:rPr>
                        <a:t>World Conservation </a:t>
                      </a:r>
                      <a:r>
                        <a:rPr lang="fr-FR" sz="1200" b="1" u="sng" dirty="0" smtClean="0">
                          <a:solidFill>
                            <a:srgbClr val="008000"/>
                          </a:solidFill>
                          <a:latin typeface="Calibri"/>
                          <a:ea typeface="Times New Roman"/>
                          <a:cs typeface="Times New Roman"/>
                          <a:hlinkClick r:id="rId5" tooltip="World Conservation Union"/>
                        </a:rPr>
                        <a:t>Union</a:t>
                      </a:r>
                      <a:endParaRPr lang="fr-FR" sz="1200" b="1" dirty="0">
                        <a:solidFill>
                          <a:srgbClr val="008000"/>
                        </a:solidFill>
                        <a:latin typeface="Calibri"/>
                        <a:ea typeface="Calibri"/>
                        <a:cs typeface="Times New Roman"/>
                      </a:endParaRPr>
                    </a:p>
                  </a:txBody>
                  <a:tcPr marL="62075" marR="6207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pic>
        <p:nvPicPr>
          <p:cNvPr id="2065" name="Picture 17" descr="CitesLogo"/>
          <p:cNvPicPr>
            <a:picLocks noChangeAspect="1" noChangeArrowheads="1"/>
          </p:cNvPicPr>
          <p:nvPr/>
        </p:nvPicPr>
        <p:blipFill>
          <a:blip r:embed="rId6" cstate="print"/>
          <a:srcRect/>
          <a:stretch>
            <a:fillRect/>
          </a:stretch>
        </p:blipFill>
        <p:spPr bwMode="auto">
          <a:xfrm>
            <a:off x="827584" y="3717032"/>
            <a:ext cx="971550" cy="762000"/>
          </a:xfrm>
          <a:prstGeom prst="rect">
            <a:avLst/>
          </a:prstGeom>
          <a:noFill/>
        </p:spPr>
      </p:pic>
      <p:pic>
        <p:nvPicPr>
          <p:cNvPr id="2064" name="Picture 16" descr="iucn_logo"/>
          <p:cNvPicPr>
            <a:picLocks noChangeAspect="1" noChangeArrowheads="1"/>
          </p:cNvPicPr>
          <p:nvPr/>
        </p:nvPicPr>
        <p:blipFill>
          <a:blip r:embed="rId7" cstate="print"/>
          <a:srcRect/>
          <a:stretch>
            <a:fillRect/>
          </a:stretch>
        </p:blipFill>
        <p:spPr bwMode="auto">
          <a:xfrm>
            <a:off x="1043608" y="4725144"/>
            <a:ext cx="701275" cy="673224"/>
          </a:xfrm>
          <a:prstGeom prst="rect">
            <a:avLst/>
          </a:prstGeom>
          <a:noFill/>
        </p:spPr>
      </p:pic>
      <p:pic>
        <p:nvPicPr>
          <p:cNvPr id="2063" name="Picture 15" descr="categories_chart_global_v3"/>
          <p:cNvPicPr>
            <a:picLocks noChangeAspect="1" noChangeArrowheads="1"/>
          </p:cNvPicPr>
          <p:nvPr/>
        </p:nvPicPr>
        <p:blipFill>
          <a:blip r:embed="rId8" cstate="print"/>
          <a:srcRect/>
          <a:stretch>
            <a:fillRect/>
          </a:stretch>
        </p:blipFill>
        <p:spPr bwMode="auto">
          <a:xfrm>
            <a:off x="2123727" y="3501008"/>
            <a:ext cx="2886075" cy="2114550"/>
          </a:xfrm>
          <a:prstGeom prst="rect">
            <a:avLst/>
          </a:prstGeom>
          <a:noFill/>
        </p:spPr>
      </p:pic>
      <p:pic>
        <p:nvPicPr>
          <p:cNvPr id="2062" name="Picture 14" descr="Image-liste-rouge"/>
          <p:cNvPicPr>
            <a:picLocks noChangeAspect="1" noChangeArrowheads="1"/>
          </p:cNvPicPr>
          <p:nvPr/>
        </p:nvPicPr>
        <p:blipFill>
          <a:blip r:embed="rId9" cstate="print"/>
          <a:srcRect/>
          <a:stretch>
            <a:fillRect/>
          </a:stretch>
        </p:blipFill>
        <p:spPr bwMode="auto">
          <a:xfrm>
            <a:off x="5364087" y="3501008"/>
            <a:ext cx="2771775" cy="2095500"/>
          </a:xfrm>
          <a:prstGeom prst="rect">
            <a:avLst/>
          </a:prstGeom>
          <a:noFill/>
        </p:spPr>
      </p:pic>
      <p:pic>
        <p:nvPicPr>
          <p:cNvPr id="2061" name="Picture 13"/>
          <p:cNvPicPr>
            <a:picLocks noChangeAspect="1" noChangeArrowheads="1"/>
          </p:cNvPicPr>
          <p:nvPr/>
        </p:nvPicPr>
        <p:blipFill>
          <a:blip r:embed="rId10" cstate="print"/>
          <a:srcRect/>
          <a:stretch>
            <a:fillRect/>
          </a:stretch>
        </p:blipFill>
        <p:spPr bwMode="auto">
          <a:xfrm>
            <a:off x="6156175" y="6093296"/>
            <a:ext cx="245042" cy="295275"/>
          </a:xfrm>
          <a:prstGeom prst="rect">
            <a:avLst/>
          </a:prstGeom>
          <a:noFill/>
        </p:spPr>
      </p:pic>
      <p:pic>
        <p:nvPicPr>
          <p:cNvPr id="2049" name="Picture 1" descr="IUCN conservation statuses"/>
          <p:cNvPicPr>
            <a:picLocks noChangeAspect="1" noChangeArrowheads="1"/>
          </p:cNvPicPr>
          <p:nvPr/>
        </p:nvPicPr>
        <p:blipFill>
          <a:blip r:embed="rId11" r:link="rId12" cstate="print"/>
          <a:srcRect/>
          <a:stretch>
            <a:fillRect/>
          </a:stretch>
        </p:blipFill>
        <p:spPr bwMode="auto">
          <a:xfrm>
            <a:off x="1763688" y="6093296"/>
            <a:ext cx="2286000" cy="609600"/>
          </a:xfrm>
          <a:prstGeom prst="rect">
            <a:avLst/>
          </a:prstGeom>
          <a:noFill/>
        </p:spPr>
      </p:pic>
      <p:sp>
        <p:nvSpPr>
          <p:cNvPr id="2066" name="Rectangle 18"/>
          <p:cNvSpPr>
            <a:spLocks noChangeArrowheads="1"/>
          </p:cNvSpPr>
          <p:nvPr/>
        </p:nvSpPr>
        <p:spPr bwMode="auto">
          <a:xfrm>
            <a:off x="179512" y="620688"/>
            <a:ext cx="8677472" cy="28931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fr-FR" sz="1400" b="1" i="0" u="none" strike="noStrike" cap="none" normalizeH="0" baseline="0" dirty="0" smtClean="0">
                <a:ln>
                  <a:noFill/>
                </a:ln>
                <a:solidFill>
                  <a:srgbClr val="008000"/>
                </a:solidFill>
                <a:effectLst/>
                <a:latin typeface="Arial" pitchFamily="34" charset="0"/>
                <a:ea typeface="Calibri" pitchFamily="34" charset="0"/>
                <a:cs typeface="Times New Roman" pitchFamily="18" charset="0"/>
              </a:rPr>
              <a:t>16. Annexe : Classifi</a:t>
            </a:r>
            <a:r>
              <a:rPr lang="fr-FR" sz="1400" b="1" dirty="0" smtClean="0">
                <a:solidFill>
                  <a:srgbClr val="008000"/>
                </a:solidFill>
                <a:latin typeface="Arial" pitchFamily="34" charset="0"/>
                <a:ea typeface="Calibri" pitchFamily="34" charset="0"/>
                <a:cs typeface="Times New Roman" pitchFamily="18" charset="0"/>
              </a:rPr>
              <a:t>cation</a:t>
            </a:r>
            <a:r>
              <a:rPr kumimoji="0" lang="fr-FR" sz="1400" b="1" i="0" u="none" strike="noStrike" cap="none" normalizeH="0" baseline="0" dirty="0" smtClean="0">
                <a:ln>
                  <a:noFill/>
                </a:ln>
                <a:solidFill>
                  <a:srgbClr val="008000"/>
                </a:solidFill>
                <a:effectLst/>
                <a:latin typeface="Arial" pitchFamily="34" charset="0"/>
                <a:ea typeface="Calibri" pitchFamily="34" charset="0"/>
                <a:cs typeface="Times New Roman" pitchFamily="18" charset="0"/>
              </a:rPr>
              <a:t> des espèces en danger</a:t>
            </a:r>
            <a:r>
              <a:rPr kumimoji="0" lang="fr-FR" sz="1400" b="1" i="0" u="none" strike="noStrike" cap="none" normalizeH="0" dirty="0" smtClean="0">
                <a:ln>
                  <a:noFill/>
                </a:ln>
                <a:solidFill>
                  <a:srgbClr val="008000"/>
                </a:solidFill>
                <a:effectLst/>
                <a:latin typeface="Arial" pitchFamily="34" charset="0"/>
                <a:ea typeface="Calibri" pitchFamily="34" charset="0"/>
                <a:cs typeface="Times New Roman" pitchFamily="18" charset="0"/>
              </a:rPr>
              <a:t> ou</a:t>
            </a:r>
            <a:r>
              <a:rPr kumimoji="0" lang="fr-FR" sz="1400" b="1" i="0" u="none" strike="noStrike" cap="none" normalizeH="0" baseline="0" dirty="0" smtClean="0">
                <a:ln>
                  <a:noFill/>
                </a:ln>
                <a:solidFill>
                  <a:srgbClr val="008000"/>
                </a:solidFill>
                <a:effectLst/>
                <a:latin typeface="Arial" pitchFamily="34" charset="0"/>
                <a:ea typeface="Calibri" pitchFamily="34" charset="0"/>
                <a:cs typeface="Times New Roman" pitchFamily="18" charset="0"/>
              </a:rPr>
              <a:t> en voie d’extinction</a:t>
            </a:r>
          </a:p>
          <a:p>
            <a:pPr marL="0" marR="0" lvl="0" indent="0" algn="just" defTabSz="914400" rtl="0" eaLnBrk="1" fontAlgn="base" latinLnBrk="0" hangingPunct="1">
              <a:lnSpc>
                <a:spcPct val="100000"/>
              </a:lnSpc>
              <a:spcBef>
                <a:spcPct val="0"/>
              </a:spcBef>
              <a:spcAft>
                <a:spcPct val="0"/>
              </a:spcAft>
              <a:buClrTx/>
              <a:buSzTx/>
              <a:tabLst/>
            </a:pPr>
            <a:endParaRPr lang="fr-FR" sz="1400" dirty="0" smtClean="0">
              <a:solidFill>
                <a:srgbClr val="008000"/>
              </a:solidFill>
              <a:latin typeface="Arial" pitchFamily="34" charset="0"/>
              <a:cs typeface="Times New Roman" pitchFamily="18" charset="0"/>
            </a:endParaRPr>
          </a:p>
          <a:p>
            <a:pPr algn="just"/>
            <a:r>
              <a:rPr lang="fr-FR" sz="1400" dirty="0" smtClean="0">
                <a:solidFill>
                  <a:srgbClr val="008000"/>
                </a:solidFill>
                <a:latin typeface="Arial" pitchFamily="34" charset="0"/>
                <a:ea typeface="Calibri" pitchFamily="34" charset="0"/>
                <a:cs typeface="Times New Roman" pitchFamily="18" charset="0"/>
              </a:rPr>
              <a:t>Pour elles, on y indique le « </a:t>
            </a:r>
            <a:r>
              <a:rPr lang="fr-FR" sz="1400" i="1" dirty="0" smtClean="0">
                <a:solidFill>
                  <a:srgbClr val="008000"/>
                </a:solidFill>
                <a:latin typeface="Arial" pitchFamily="34" charset="0"/>
                <a:ea typeface="Calibri" pitchFamily="34" charset="0"/>
                <a:cs typeface="Times New Roman" pitchFamily="18" charset="0"/>
              </a:rPr>
              <a:t>statut de conservation</a:t>
            </a:r>
            <a:r>
              <a:rPr lang="fr-FR" sz="1400" b="1" i="1" u="sng" baseline="30000" dirty="0" smtClean="0">
                <a:solidFill>
                  <a:srgbClr val="008000"/>
                </a:solidFill>
                <a:latin typeface="Arial" pitchFamily="34" charset="0"/>
                <a:ea typeface="Calibri" pitchFamily="34" charset="0"/>
                <a:cs typeface="Times New Roman" pitchFamily="18" charset="0"/>
                <a:hlinkClick r:id=""/>
              </a:rPr>
              <a:t>[</a:t>
            </a:r>
            <a:r>
              <a:rPr lang="fr-FR" sz="1400" b="1" i="1" u="sng" baseline="30000" dirty="0" smtClean="0" bmk="">
                <a:solidFill>
                  <a:srgbClr val="008000"/>
                </a:solidFill>
                <a:latin typeface="Arial" pitchFamily="34" charset="0"/>
                <a:ea typeface="Calibri" pitchFamily="34" charset="0"/>
                <a:cs typeface="Times New Roman" pitchFamily="18" charset="0"/>
                <a:hlinkClick r:id=""/>
              </a:rPr>
              <a:t>1]</a:t>
            </a:r>
            <a:r>
              <a:rPr lang="fr-FR" sz="1400" dirty="0" smtClean="0" bmk="">
                <a:solidFill>
                  <a:srgbClr val="008000"/>
                </a:solidFill>
                <a:latin typeface="Arial" pitchFamily="34" charset="0"/>
                <a:ea typeface="Calibri" pitchFamily="34" charset="0"/>
                <a:cs typeface="Times New Roman" pitchFamily="18" charset="0"/>
              </a:rPr>
              <a:t> » (le degré de danger de disparition). En général, on utilise le « statut </a:t>
            </a:r>
            <a:r>
              <a:rPr lang="fr-FR" sz="1400" dirty="0" smtClean="0" bmk="">
                <a:solidFill>
                  <a:srgbClr val="008000"/>
                </a:solidFill>
                <a:latin typeface="Arial" pitchFamily="34" charset="0"/>
                <a:ea typeface="Calibri" pitchFamily="34" charset="0"/>
                <a:cs typeface="Times New Roman" pitchFamily="18" charset="0"/>
                <a:hlinkClick r:id="rId2"/>
              </a:rPr>
              <a:t>UICN</a:t>
            </a:r>
            <a:r>
              <a:rPr lang="fr-FR" sz="1400" u="sng" baseline="30000" dirty="0" smtClean="0" bmk="">
                <a:solidFill>
                  <a:srgbClr val="008000"/>
                </a:solidFill>
                <a:latin typeface="Arial" pitchFamily="34" charset="0"/>
                <a:ea typeface="Calibri" pitchFamily="34" charset="0"/>
                <a:cs typeface="Times New Roman" pitchFamily="18" charset="0"/>
                <a:hlinkClick r:id=""/>
              </a:rPr>
              <a:t>[2]</a:t>
            </a:r>
            <a:r>
              <a:rPr lang="fr-FR" sz="1400" dirty="0" smtClean="0" bmk="">
                <a:solidFill>
                  <a:srgbClr val="008000"/>
                </a:solidFill>
                <a:latin typeface="Arial" pitchFamily="34" charset="0"/>
                <a:ea typeface="Calibri" pitchFamily="34" charset="0"/>
                <a:cs typeface="Times New Roman" pitchFamily="18" charset="0"/>
              </a:rPr>
              <a:t> », mais on pourrait aussi utiliser le « statut </a:t>
            </a:r>
            <a:r>
              <a:rPr lang="fr-FR" sz="1400" dirty="0" smtClean="0" bmk="">
                <a:solidFill>
                  <a:srgbClr val="008000"/>
                </a:solidFill>
                <a:latin typeface="Arial" pitchFamily="34" charset="0"/>
                <a:ea typeface="Calibri" pitchFamily="34" charset="0"/>
                <a:cs typeface="Times New Roman" pitchFamily="18" charset="0"/>
                <a:hlinkClick r:id="rId13" tooltip="CITES"/>
              </a:rPr>
              <a:t>CITES</a:t>
            </a:r>
            <a:r>
              <a:rPr lang="fr-FR" sz="1400" dirty="0" smtClean="0" bmk="">
                <a:solidFill>
                  <a:srgbClr val="008000"/>
                </a:solidFill>
                <a:latin typeface="Arial" pitchFamily="34" charset="0"/>
                <a:ea typeface="Calibri" pitchFamily="34" charset="0"/>
                <a:cs typeface="Times New Roman" pitchFamily="18" charset="0"/>
              </a:rPr>
              <a:t> ». Si l’</a:t>
            </a:r>
            <a:r>
              <a:rPr lang="fr-FR" sz="1400" dirty="0" smtClean="0" bmk="">
                <a:solidFill>
                  <a:srgbClr val="008000"/>
                </a:solidFill>
                <a:latin typeface="Arial" pitchFamily="34" charset="0"/>
                <a:ea typeface="Calibri" pitchFamily="34" charset="0"/>
                <a:cs typeface="Times New Roman" pitchFamily="18" charset="0"/>
                <a:hlinkClick r:id="rId14" tooltip="Espèce"/>
              </a:rPr>
              <a:t>espèce</a:t>
            </a:r>
            <a:r>
              <a:rPr lang="fr-FR" sz="1400" dirty="0" smtClean="0" bmk="">
                <a:solidFill>
                  <a:srgbClr val="008000"/>
                </a:solidFill>
                <a:latin typeface="Arial" pitchFamily="34" charset="0"/>
                <a:ea typeface="Calibri" pitchFamily="34" charset="0"/>
                <a:cs typeface="Times New Roman" pitchFamily="18" charset="0"/>
              </a:rPr>
              <a:t> est en danger, il est inscrit dans la « </a:t>
            </a:r>
            <a:r>
              <a:rPr lang="fr-FR" sz="1400" b="1" dirty="0" smtClean="0" bmk="">
                <a:solidFill>
                  <a:srgbClr val="008000"/>
                </a:solidFill>
                <a:latin typeface="Arial" pitchFamily="34" charset="0"/>
                <a:ea typeface="Calibri" pitchFamily="34" charset="0"/>
                <a:cs typeface="Times New Roman" pitchFamily="18" charset="0"/>
              </a:rPr>
              <a:t>liste rouge UICN des espèces menacées</a:t>
            </a:r>
            <a:r>
              <a:rPr lang="fr-FR" sz="1400" u="sng" baseline="30000" dirty="0" smtClean="0" bmk="">
                <a:solidFill>
                  <a:srgbClr val="008000"/>
                </a:solidFill>
                <a:latin typeface="Arial" pitchFamily="34" charset="0"/>
                <a:ea typeface="Calibri" pitchFamily="34" charset="0"/>
                <a:cs typeface="Times New Roman" pitchFamily="18" charset="0"/>
              </a:rPr>
              <a:t> </a:t>
            </a:r>
            <a:r>
              <a:rPr lang="fr-FR" sz="1400" dirty="0" smtClean="0">
                <a:solidFill>
                  <a:srgbClr val="008000"/>
                </a:solidFill>
                <a:latin typeface="Arial" pitchFamily="34" charset="0"/>
                <a:ea typeface="Calibri" pitchFamily="34" charset="0"/>
                <a:cs typeface="Times New Roman" pitchFamily="18" charset="0"/>
              </a:rPr>
              <a:t>» (« </a:t>
            </a:r>
            <a:r>
              <a:rPr lang="fr-FR" sz="1400" dirty="0" smtClean="0">
                <a:solidFill>
                  <a:srgbClr val="008000"/>
                </a:solidFill>
                <a:latin typeface="Arial" pitchFamily="34" charset="0"/>
                <a:ea typeface="Calibri" pitchFamily="34" charset="0"/>
                <a:cs typeface="Times New Roman" pitchFamily="18" charset="0"/>
                <a:hlinkClick r:id="rId15"/>
              </a:rPr>
              <a:t>IUCN </a:t>
            </a:r>
            <a:r>
              <a:rPr lang="fr-FR" sz="1400" dirty="0" err="1" smtClean="0">
                <a:solidFill>
                  <a:srgbClr val="008000"/>
                </a:solidFill>
                <a:latin typeface="Arial" pitchFamily="34" charset="0"/>
                <a:ea typeface="Calibri" pitchFamily="34" charset="0"/>
                <a:cs typeface="Times New Roman" pitchFamily="18" charset="0"/>
                <a:hlinkClick r:id="rId15"/>
              </a:rPr>
              <a:t>Red</a:t>
            </a:r>
            <a:r>
              <a:rPr lang="fr-FR" sz="1400" dirty="0" smtClean="0">
                <a:solidFill>
                  <a:srgbClr val="008000"/>
                </a:solidFill>
                <a:latin typeface="Arial" pitchFamily="34" charset="0"/>
                <a:ea typeface="Calibri" pitchFamily="34" charset="0"/>
                <a:cs typeface="Times New Roman" pitchFamily="18" charset="0"/>
                <a:hlinkClick r:id="rId15"/>
              </a:rPr>
              <a:t> List of </a:t>
            </a:r>
            <a:r>
              <a:rPr lang="fr-FR" sz="1400" dirty="0" err="1" smtClean="0">
                <a:solidFill>
                  <a:srgbClr val="008000"/>
                </a:solidFill>
                <a:latin typeface="Arial" pitchFamily="34" charset="0"/>
                <a:ea typeface="Calibri" pitchFamily="34" charset="0"/>
                <a:cs typeface="Times New Roman" pitchFamily="18" charset="0"/>
                <a:hlinkClick r:id="rId15"/>
              </a:rPr>
              <a:t>Threatened</a:t>
            </a:r>
            <a:r>
              <a:rPr lang="fr-FR" sz="1400" dirty="0" smtClean="0">
                <a:solidFill>
                  <a:srgbClr val="008000"/>
                </a:solidFill>
                <a:latin typeface="Arial" pitchFamily="34" charset="0"/>
                <a:ea typeface="Calibri" pitchFamily="34" charset="0"/>
                <a:cs typeface="Times New Roman" pitchFamily="18" charset="0"/>
                <a:hlinkClick r:id="rId15"/>
              </a:rPr>
              <a:t> </a:t>
            </a:r>
            <a:r>
              <a:rPr lang="fr-FR" sz="1400" dirty="0" err="1" smtClean="0">
                <a:solidFill>
                  <a:srgbClr val="008000"/>
                </a:solidFill>
                <a:latin typeface="Arial" pitchFamily="34" charset="0"/>
                <a:ea typeface="Calibri" pitchFamily="34" charset="0"/>
                <a:cs typeface="Times New Roman" pitchFamily="18" charset="0"/>
                <a:hlinkClick r:id="rId15"/>
              </a:rPr>
              <a:t>Species</a:t>
            </a:r>
            <a:r>
              <a:rPr lang="fr-FR" sz="1400" dirty="0" smtClean="0">
                <a:solidFill>
                  <a:srgbClr val="008000"/>
                </a:solidFill>
                <a:latin typeface="Arial" pitchFamily="34" charset="0"/>
                <a:ea typeface="Calibri" pitchFamily="34" charset="0"/>
                <a:cs typeface="Times New Roman" pitchFamily="18" charset="0"/>
              </a:rPr>
              <a:t> ») </a:t>
            </a:r>
            <a:r>
              <a:rPr lang="fr-FR" sz="1200" dirty="0" smtClean="0">
                <a:solidFill>
                  <a:srgbClr val="008000"/>
                </a:solidFill>
                <a:latin typeface="Arial" pitchFamily="34" charset="0"/>
                <a:ea typeface="Calibri" pitchFamily="34" charset="0"/>
                <a:cs typeface="Times New Roman" pitchFamily="18" charset="0"/>
              </a:rPr>
              <a:t>(Source : </a:t>
            </a:r>
            <a:r>
              <a:rPr lang="fr-FR" sz="1200" dirty="0" smtClean="0">
                <a:solidFill>
                  <a:srgbClr val="008000"/>
                </a:solidFill>
                <a:latin typeface="Arial" pitchFamily="34" charset="0"/>
                <a:ea typeface="Calibri" pitchFamily="34" charset="0"/>
                <a:cs typeface="Times New Roman" pitchFamily="18" charset="0"/>
                <a:hlinkClick r:id="rId15"/>
              </a:rPr>
              <a:t>www.iucnredlist.org</a:t>
            </a:r>
            <a:r>
              <a:rPr lang="fr-FR" sz="1200" dirty="0" smtClean="0">
                <a:solidFill>
                  <a:srgbClr val="008000"/>
                </a:solidFill>
                <a:latin typeface="Arial" pitchFamily="34" charset="0"/>
                <a:ea typeface="Calibri" pitchFamily="34" charset="0"/>
                <a:cs typeface="Times New Roman" pitchFamily="18" charset="0"/>
              </a:rPr>
              <a:t> . </a:t>
            </a:r>
          </a:p>
          <a:p>
            <a:pPr algn="just"/>
            <a:endParaRPr lang="fr-FR" sz="800" dirty="0" smtClean="0">
              <a:solidFill>
                <a:srgbClr val="008000"/>
              </a:solidFill>
              <a:latin typeface="Arial" pitchFamily="34" charset="0"/>
              <a:cs typeface="Times New Roman" pitchFamily="18" charset="0"/>
            </a:endParaRPr>
          </a:p>
          <a:p>
            <a:pPr lvl="0" algn="just"/>
            <a:r>
              <a:rPr lang="fr-FR" sz="1000" u="sng" baseline="30000" dirty="0" smtClean="0">
                <a:solidFill>
                  <a:srgbClr val="008000"/>
                </a:solidFill>
                <a:latin typeface="Arial" pitchFamily="34" charset="0"/>
                <a:ea typeface="Calibri" pitchFamily="34" charset="0"/>
                <a:cs typeface="Times New Roman" pitchFamily="18" charset="0"/>
                <a:hlinkClick r:id=""/>
              </a:rPr>
              <a:t>[</a:t>
            </a:r>
            <a:r>
              <a:rPr lang="fr-FR" sz="1000" u="sng" baseline="30000" dirty="0" smtClean="0" bmk="">
                <a:solidFill>
                  <a:srgbClr val="008000"/>
                </a:solidFill>
                <a:latin typeface="Arial" pitchFamily="34" charset="0"/>
                <a:ea typeface="Calibri" pitchFamily="34" charset="0"/>
                <a:cs typeface="Times New Roman" pitchFamily="18" charset="0"/>
                <a:hlinkClick r:id=""/>
              </a:rPr>
              <a:t>1]</a:t>
            </a:r>
            <a:r>
              <a:rPr lang="fr-FR" sz="1000" dirty="0" smtClean="0" bmk="">
                <a:solidFill>
                  <a:srgbClr val="008000"/>
                </a:solidFill>
                <a:latin typeface="Arial" pitchFamily="34" charset="0"/>
                <a:ea typeface="Calibri" pitchFamily="34" charset="0"/>
                <a:cs typeface="Times New Roman" pitchFamily="18" charset="0"/>
              </a:rPr>
              <a:t> Le </a:t>
            </a:r>
            <a:r>
              <a:rPr lang="fr-FR" sz="1000" b="1" dirty="0" smtClean="0" bmk="">
                <a:solidFill>
                  <a:srgbClr val="008000"/>
                </a:solidFill>
                <a:latin typeface="Arial" pitchFamily="34" charset="0"/>
                <a:ea typeface="Calibri" pitchFamily="34" charset="0"/>
                <a:cs typeface="Times New Roman" pitchFamily="18" charset="0"/>
              </a:rPr>
              <a:t>statut de conservation</a:t>
            </a:r>
            <a:r>
              <a:rPr lang="fr-FR" sz="1000" dirty="0" smtClean="0" bmk="">
                <a:solidFill>
                  <a:srgbClr val="008000"/>
                </a:solidFill>
                <a:latin typeface="Arial" pitchFamily="34" charset="0"/>
                <a:ea typeface="Calibri" pitchFamily="34" charset="0"/>
                <a:cs typeface="Times New Roman" pitchFamily="18" charset="0"/>
              </a:rPr>
              <a:t> d'une </a:t>
            </a:r>
            <a:r>
              <a:rPr lang="fr-FR" sz="1000" dirty="0" smtClean="0" bmk="">
                <a:solidFill>
                  <a:srgbClr val="008000"/>
                </a:solidFill>
                <a:latin typeface="Arial" pitchFamily="34" charset="0"/>
                <a:ea typeface="Calibri" pitchFamily="34" charset="0"/>
                <a:cs typeface="Times New Roman" pitchFamily="18" charset="0"/>
                <a:hlinkClick r:id="rId14" tooltip="Espèce"/>
              </a:rPr>
              <a:t>espèce</a:t>
            </a:r>
            <a:r>
              <a:rPr lang="fr-FR" sz="1000" dirty="0" smtClean="0" bmk="">
                <a:solidFill>
                  <a:srgbClr val="008000"/>
                </a:solidFill>
                <a:latin typeface="Arial" pitchFamily="34" charset="0"/>
                <a:ea typeface="Calibri" pitchFamily="34" charset="0"/>
                <a:cs typeface="Times New Roman" pitchFamily="18" charset="0"/>
              </a:rPr>
              <a:t> est un indicateur permettant d'évaluer l'ampleur du risque d'</a:t>
            </a:r>
            <a:r>
              <a:rPr lang="fr-FR" sz="1000" dirty="0" smtClean="0" bmk="">
                <a:solidFill>
                  <a:srgbClr val="008000"/>
                </a:solidFill>
                <a:latin typeface="Arial" pitchFamily="34" charset="0"/>
                <a:ea typeface="Calibri" pitchFamily="34" charset="0"/>
                <a:cs typeface="Times New Roman" pitchFamily="18" charset="0"/>
                <a:hlinkClick r:id="rId16" tooltip="Extinction des espèces"/>
              </a:rPr>
              <a:t>extinction</a:t>
            </a:r>
            <a:r>
              <a:rPr lang="fr-FR" sz="1000" dirty="0" smtClean="0" bmk="">
                <a:solidFill>
                  <a:srgbClr val="008000"/>
                </a:solidFill>
                <a:latin typeface="Arial" pitchFamily="34" charset="0"/>
                <a:ea typeface="Calibri" pitchFamily="34" charset="0"/>
                <a:cs typeface="Times New Roman" pitchFamily="18" charset="0"/>
              </a:rPr>
              <a:t> de l'espèce à un instant donné. De ce fait, une espèce, ayant reçu le statut </a:t>
            </a:r>
            <a:r>
              <a:rPr lang="fr-FR" sz="1000" i="1" dirty="0" smtClean="0" bmk="">
                <a:solidFill>
                  <a:srgbClr val="008000"/>
                </a:solidFill>
                <a:latin typeface="Arial" pitchFamily="34" charset="0"/>
                <a:ea typeface="Calibri" pitchFamily="34" charset="0"/>
                <a:cs typeface="Times New Roman" pitchFamily="18" charset="0"/>
              </a:rPr>
              <a:t>en danger critique d'extinction,</a:t>
            </a:r>
            <a:r>
              <a:rPr lang="fr-FR" sz="1000" dirty="0" smtClean="0" bmk="">
                <a:solidFill>
                  <a:srgbClr val="008000"/>
                </a:solidFill>
                <a:latin typeface="Arial" pitchFamily="34" charset="0"/>
                <a:ea typeface="Calibri" pitchFamily="34" charset="0"/>
                <a:cs typeface="Times New Roman" pitchFamily="18" charset="0"/>
              </a:rPr>
              <a:t> est plus menacée de disparition qu'une espèce de statut </a:t>
            </a:r>
            <a:r>
              <a:rPr lang="fr-FR" sz="1000" i="1" dirty="0" smtClean="0" bmk="">
                <a:solidFill>
                  <a:srgbClr val="008000"/>
                </a:solidFill>
                <a:latin typeface="Arial" pitchFamily="34" charset="0"/>
                <a:ea typeface="Calibri" pitchFamily="34" charset="0"/>
                <a:cs typeface="Times New Roman" pitchFamily="18" charset="0"/>
              </a:rPr>
              <a:t>vulnérable</a:t>
            </a:r>
            <a:r>
              <a:rPr lang="fr-FR" sz="1000" dirty="0" smtClean="0" bmk="">
                <a:solidFill>
                  <a:srgbClr val="008000"/>
                </a:solidFill>
                <a:latin typeface="Arial" pitchFamily="34" charset="0"/>
                <a:ea typeface="Calibri" pitchFamily="34" charset="0"/>
                <a:cs typeface="Times New Roman" pitchFamily="18" charset="0"/>
              </a:rPr>
              <a:t>. Le statut de conservation d'une espèce est donné à un instant t, mais est susceptible d'évoluer en fonction de l'augmentation ou de la diminution des menaces qui pèsent sur son existence. Ce statut est donc réévalué périodiquement, au moyen de systèmes rigoureux d'évaluation des risques. Le système d'évaluation et de classement le plus mondialement reconnu est la </a:t>
            </a:r>
            <a:r>
              <a:rPr lang="fr-FR" sz="1000" dirty="0" smtClean="0" bmk="">
                <a:solidFill>
                  <a:srgbClr val="008000"/>
                </a:solidFill>
                <a:latin typeface="Arial" pitchFamily="34" charset="0"/>
                <a:ea typeface="Calibri" pitchFamily="34" charset="0"/>
                <a:cs typeface="Times New Roman" pitchFamily="18" charset="0"/>
                <a:hlinkClick r:id="rId4" tooltip="Liste rouge de l'UICN"/>
              </a:rPr>
              <a:t>Liste rouge de l'UICN</a:t>
            </a:r>
            <a:r>
              <a:rPr lang="fr-FR" sz="1000" dirty="0" smtClean="0" bmk="">
                <a:solidFill>
                  <a:srgbClr val="008000"/>
                </a:solidFill>
                <a:latin typeface="Arial" pitchFamily="34" charset="0"/>
                <a:ea typeface="Calibri" pitchFamily="34" charset="0"/>
                <a:cs typeface="Times New Roman" pitchFamily="18" charset="0"/>
              </a:rPr>
              <a:t>. Ce système définit ses propres statuts de conservation (catégories) et les critères précis permettant de placer une espèce dans telle ou telle catégorie. D'autres méthodes de classification des menaces sur la </a:t>
            </a:r>
            <a:r>
              <a:rPr lang="fr-FR" sz="1000" dirty="0" smtClean="0" bmk="">
                <a:solidFill>
                  <a:srgbClr val="008000"/>
                </a:solidFill>
                <a:latin typeface="Arial" pitchFamily="34" charset="0"/>
                <a:ea typeface="Calibri" pitchFamily="34" charset="0"/>
                <a:cs typeface="Times New Roman" pitchFamily="18" charset="0"/>
                <a:hlinkClick r:id="rId17" tooltip="Biodiversité"/>
              </a:rPr>
              <a:t>biodiversité</a:t>
            </a:r>
            <a:r>
              <a:rPr lang="fr-FR" sz="1000" dirty="0" smtClean="0" bmk="">
                <a:solidFill>
                  <a:srgbClr val="008000"/>
                </a:solidFill>
                <a:latin typeface="Arial" pitchFamily="34" charset="0"/>
                <a:ea typeface="Calibri" pitchFamily="34" charset="0"/>
                <a:cs typeface="Times New Roman" pitchFamily="18" charset="0"/>
              </a:rPr>
              <a:t> existent, souvent plus spécialisées, tels la convention internationale </a:t>
            </a:r>
            <a:r>
              <a:rPr lang="fr-FR" sz="1000" dirty="0" smtClean="0" bmk="">
                <a:solidFill>
                  <a:srgbClr val="008000"/>
                </a:solidFill>
                <a:latin typeface="Arial" pitchFamily="34" charset="0"/>
                <a:ea typeface="Calibri" pitchFamily="34" charset="0"/>
                <a:cs typeface="Times New Roman" pitchFamily="18" charset="0"/>
                <a:hlinkClick r:id="rId13" tooltip="CITES"/>
              </a:rPr>
              <a:t>CITES</a:t>
            </a:r>
            <a:r>
              <a:rPr lang="fr-FR" sz="1000" dirty="0" smtClean="0" bmk="">
                <a:solidFill>
                  <a:srgbClr val="008000"/>
                </a:solidFill>
                <a:latin typeface="Arial" pitchFamily="34" charset="0"/>
                <a:ea typeface="Calibri" pitchFamily="34" charset="0"/>
                <a:cs typeface="Times New Roman" pitchFamily="18" charset="0"/>
              </a:rPr>
              <a:t> ou les travaux du comité gouvernemental canadien </a:t>
            </a:r>
            <a:r>
              <a:rPr lang="fr-FR" sz="1000" dirty="0" smtClean="0" bmk="">
                <a:solidFill>
                  <a:srgbClr val="008000"/>
                </a:solidFill>
                <a:latin typeface="Arial" pitchFamily="34" charset="0"/>
                <a:ea typeface="Calibri" pitchFamily="34" charset="0"/>
                <a:cs typeface="Times New Roman" pitchFamily="18" charset="0"/>
                <a:hlinkClick r:id="rId18" tooltip="COSEPAC"/>
              </a:rPr>
              <a:t>COSEPAC</a:t>
            </a:r>
            <a:r>
              <a:rPr lang="fr-FR" sz="1000" dirty="0" smtClean="0" bmk="">
                <a:solidFill>
                  <a:srgbClr val="008000"/>
                </a:solidFill>
                <a:latin typeface="Arial" pitchFamily="34" charset="0"/>
                <a:ea typeface="Calibri" pitchFamily="34" charset="0"/>
                <a:cs typeface="Times New Roman" pitchFamily="18" charset="0"/>
              </a:rPr>
              <a:t>. Source : </a:t>
            </a:r>
            <a:r>
              <a:rPr lang="fr-FR" sz="1000" dirty="0" smtClean="0" bmk="">
                <a:solidFill>
                  <a:srgbClr val="008000"/>
                </a:solidFill>
                <a:latin typeface="Arial" pitchFamily="34" charset="0"/>
                <a:ea typeface="Calibri" pitchFamily="34" charset="0"/>
                <a:cs typeface="Times New Roman" pitchFamily="18" charset="0"/>
                <a:hlinkClick r:id="rId19"/>
              </a:rPr>
              <a:t>http://fr.wikipedia.org/wiki/Statut_de_conservation</a:t>
            </a:r>
            <a:r>
              <a:rPr lang="fr-FR" sz="1000" dirty="0" smtClean="0" bmk="">
                <a:solidFill>
                  <a:srgbClr val="008000"/>
                </a:solidFill>
                <a:latin typeface="Arial" pitchFamily="34" charset="0"/>
                <a:ea typeface="Calibri" pitchFamily="34" charset="0"/>
                <a:cs typeface="Times New Roman" pitchFamily="18" charset="0"/>
              </a:rPr>
              <a:t> </a:t>
            </a:r>
            <a:endParaRPr lang="fr-FR" sz="1000" dirty="0" smtClean="0" bmk="">
              <a:solidFill>
                <a:srgbClr val="008000"/>
              </a:solidFill>
              <a:latin typeface="Arial" pitchFamily="34" charset="0"/>
              <a:cs typeface="Arial" pitchFamily="34" charset="0"/>
            </a:endParaRPr>
          </a:p>
          <a:p>
            <a:pPr lvl="0" algn="just" eaLnBrk="0" hangingPunct="0"/>
            <a:r>
              <a:rPr lang="fr-FR" sz="1000" u="sng" baseline="30000" dirty="0" smtClean="0" bmk="">
                <a:solidFill>
                  <a:srgbClr val="008000"/>
                </a:solidFill>
                <a:latin typeface="Arial" pitchFamily="34" charset="0"/>
                <a:ea typeface="Calibri" pitchFamily="34" charset="0"/>
                <a:cs typeface="Times New Roman" pitchFamily="18" charset="0"/>
                <a:hlinkClick r:id=""/>
              </a:rPr>
              <a:t>[2]</a:t>
            </a:r>
            <a:r>
              <a:rPr lang="fr-FR" sz="1000" dirty="0" smtClean="0" bmk="">
                <a:solidFill>
                  <a:srgbClr val="008000"/>
                </a:solidFill>
                <a:latin typeface="Arial" pitchFamily="34" charset="0"/>
                <a:ea typeface="Calibri" pitchFamily="34" charset="0"/>
                <a:cs typeface="Times New Roman" pitchFamily="18" charset="0"/>
              </a:rPr>
              <a:t> </a:t>
            </a:r>
            <a:r>
              <a:rPr lang="fr-FR" sz="1000" b="1" dirty="0" smtClean="0" bmk="">
                <a:solidFill>
                  <a:srgbClr val="008000"/>
                </a:solidFill>
                <a:latin typeface="Arial" pitchFamily="34" charset="0"/>
                <a:ea typeface="Calibri" pitchFamily="34" charset="0"/>
                <a:cs typeface="Times New Roman" pitchFamily="18" charset="0"/>
              </a:rPr>
              <a:t>UICN</a:t>
            </a:r>
            <a:r>
              <a:rPr lang="fr-FR" sz="1000" dirty="0" smtClean="0" bmk="">
                <a:solidFill>
                  <a:srgbClr val="008000"/>
                </a:solidFill>
                <a:latin typeface="Arial" pitchFamily="34" charset="0"/>
                <a:ea typeface="Calibri" pitchFamily="34" charset="0"/>
                <a:cs typeface="Times New Roman" pitchFamily="18" charset="0"/>
              </a:rPr>
              <a:t> : Union internationale pour la conservation de la nature et de ses ressources (« Union internationale pour la conservation de la nature »).</a:t>
            </a:r>
            <a:endParaRPr lang="fr-FR" sz="1000" dirty="0" smtClean="0" bmk="">
              <a:solidFill>
                <a:srgbClr val="008000"/>
              </a:solidFill>
              <a:latin typeface="Arial" pitchFamily="34" charset="0"/>
              <a:cs typeface="Arial" pitchFamily="34" charset="0"/>
            </a:endParaRPr>
          </a:p>
        </p:txBody>
      </p:sp>
      <p:sp>
        <p:nvSpPr>
          <p:cNvPr id="2069" name="Rectangle 21"/>
          <p:cNvSpPr>
            <a:spLocks noChangeArrowheads="1"/>
          </p:cNvSpPr>
          <p:nvPr/>
        </p:nvSpPr>
        <p:spPr bwMode="auto">
          <a:xfrm>
            <a:off x="0" y="13716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pitchFamily="34" charset="0"/>
                <a:cs typeface="Arial" pitchFamily="34" charset="0"/>
              </a:rPr>
              <a:t/>
            </a:r>
            <a:br>
              <a:rPr kumimoji="0" lang="fr-FR" sz="1800" b="0" i="0" u="none" strike="noStrike" cap="none" normalizeH="0" baseline="0" smtClean="0">
                <a:ln>
                  <a:noFill/>
                </a:ln>
                <a:solidFill>
                  <a:schemeClr val="tx1"/>
                </a:solidFill>
                <a:effectLst/>
                <a:latin typeface="Arial" pitchFamily="34" charset="0"/>
                <a:cs typeface="Arial" pitchFamily="34" charset="0"/>
              </a:rPr>
            </a:br>
            <a:endParaRPr kumimoji="0" lang="fr-FR" sz="1800" b="0" i="0" u="none" strike="noStrike" cap="none" normalizeH="0" baseline="0" smtClean="0">
              <a:ln>
                <a:noFill/>
              </a:ln>
              <a:solidFill>
                <a:schemeClr val="tx1"/>
              </a:solidFill>
              <a:effectLst/>
              <a:latin typeface="Arial" pitchFamily="34" charset="0"/>
              <a:cs typeface="Arial" pitchFamily="34" charset="0"/>
            </a:endParaRPr>
          </a:p>
        </p:txBody>
      </p:sp>
      <p:sp>
        <p:nvSpPr>
          <p:cNvPr id="29" name="Espace réservé du numéro de diapositive 1"/>
          <p:cNvSpPr txBox="1">
            <a:spLocks/>
          </p:cNvSpPr>
          <p:nvPr/>
        </p:nvSpPr>
        <p:spPr>
          <a:xfrm>
            <a:off x="8316416" y="188640"/>
            <a:ext cx="621209"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128</a:t>
            </a:fld>
            <a:endParaRPr lang="fr-FR" sz="1200" dirty="0">
              <a:solidFill>
                <a:schemeClr val="tx1">
                  <a:tint val="75000"/>
                </a:schemeClr>
              </a:solidFill>
              <a:latin typeface="+mn-lt"/>
              <a:cs typeface="+mn-cs"/>
            </a:endParaRPr>
          </a:p>
        </p:txBody>
      </p:sp>
      <p:sp>
        <p:nvSpPr>
          <p:cNvPr id="30" name="Sous-titre 2"/>
          <p:cNvSpPr txBox="1">
            <a:spLocks/>
          </p:cNvSpPr>
          <p:nvPr/>
        </p:nvSpPr>
        <p:spPr bwMode="auto">
          <a:xfrm>
            <a:off x="2771800" y="18864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31" name="ZoneTexte 30"/>
          <p:cNvSpPr txBox="1"/>
          <p:nvPr/>
        </p:nvSpPr>
        <p:spPr>
          <a:xfrm>
            <a:off x="5868144" y="5733256"/>
            <a:ext cx="1031051" cy="307777"/>
          </a:xfrm>
          <a:prstGeom prst="rect">
            <a:avLst/>
          </a:prstGeom>
          <a:noFill/>
        </p:spPr>
        <p:txBody>
          <a:bodyPr wrap="none" rtlCol="0">
            <a:spAutoFit/>
          </a:bodyPr>
          <a:lstStyle/>
          <a:p>
            <a:r>
              <a:rPr lang="fr-FR" sz="1400" dirty="0" smtClean="0">
                <a:solidFill>
                  <a:srgbClr val="008000"/>
                </a:solidFill>
              </a:rPr>
              <a:t>Exemple : </a:t>
            </a:r>
            <a:endParaRPr lang="fr-FR" sz="1400" dirty="0">
              <a:solidFill>
                <a:srgbClr val="008000"/>
              </a:solidFill>
            </a:endParaRPr>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8316416" y="188640"/>
            <a:ext cx="621209"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129</a:t>
            </a:fld>
            <a:endParaRPr lang="fr-FR" sz="1200" dirty="0">
              <a:solidFill>
                <a:schemeClr val="tx1">
                  <a:tint val="75000"/>
                </a:schemeClr>
              </a:solidFill>
              <a:latin typeface="+mn-lt"/>
              <a:cs typeface="+mn-cs"/>
            </a:endParaRPr>
          </a:p>
        </p:txBody>
      </p:sp>
      <p:sp>
        <p:nvSpPr>
          <p:cNvPr id="4" name="Sous-titre 2"/>
          <p:cNvSpPr txBox="1">
            <a:spLocks/>
          </p:cNvSpPr>
          <p:nvPr/>
        </p:nvSpPr>
        <p:spPr bwMode="auto">
          <a:xfrm>
            <a:off x="2771800" y="18864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179512" y="764704"/>
            <a:ext cx="8712968" cy="4154984"/>
          </a:xfrm>
          <a:prstGeom prst="rect">
            <a:avLst/>
          </a:prstGeom>
        </p:spPr>
        <p:txBody>
          <a:bodyPr wrap="square">
            <a:spAutoFit/>
          </a:bodyPr>
          <a:lstStyle/>
          <a:p>
            <a:pPr lvl="0" algn="just"/>
            <a:r>
              <a:rPr lang="fr-FR" b="1" dirty="0" smtClean="0">
                <a:solidFill>
                  <a:srgbClr val="008000"/>
                </a:solidFill>
                <a:latin typeface="Arial" pitchFamily="34" charset="0"/>
                <a:ea typeface="Calibri" pitchFamily="34" charset="0"/>
                <a:cs typeface="Times New Roman" pitchFamily="18" charset="0"/>
              </a:rPr>
              <a:t>17. Annexe : OGM un danger pour la biodiversité ?</a:t>
            </a:r>
          </a:p>
          <a:p>
            <a:pPr lvl="0" algn="just"/>
            <a:endParaRPr lang="fr-FR" dirty="0" smtClean="0">
              <a:solidFill>
                <a:srgbClr val="008000"/>
              </a:solidFill>
              <a:latin typeface="Arial" pitchFamily="34" charset="0"/>
              <a:cs typeface="Times New Roman" pitchFamily="18" charset="0"/>
            </a:endParaRPr>
          </a:p>
          <a:p>
            <a:pPr lvl="0" algn="just"/>
            <a:r>
              <a:rPr lang="fr-FR" dirty="0" smtClean="0">
                <a:solidFill>
                  <a:srgbClr val="008000"/>
                </a:solidFill>
                <a:latin typeface="Arial" pitchFamily="34" charset="0"/>
                <a:cs typeface="Times New Roman" pitchFamily="18" charset="0"/>
              </a:rPr>
              <a:t>Une étude lancée à l'initiative du gouvernement Britannique, en 1999 et publiée lundi 21 mars 2005, en Grande-Bretagne, visant à évaluer l'impact de La culture des plants génétiquement modifiés sur l'environnement, montre, que telle que pratiquée aujourd'hui, la culture de ces plants transgéniques conduit à l'appauvrissement de la faune et de la flore. </a:t>
            </a:r>
            <a:r>
              <a:rPr lang="fr-FR" i="1" dirty="0" smtClean="0">
                <a:solidFill>
                  <a:srgbClr val="008000"/>
                </a:solidFill>
                <a:latin typeface="Arial" pitchFamily="34" charset="0"/>
                <a:cs typeface="Times New Roman" pitchFamily="18" charset="0"/>
              </a:rPr>
              <a:t>En fait, ce ne sont pas les OGM eux-mêmes qui sont responsables d'un appauvrissement de la faune et de la flore, mais </a:t>
            </a:r>
            <a:r>
              <a:rPr lang="fr-FR" i="1" dirty="0" smtClean="0">
                <a:solidFill>
                  <a:srgbClr val="FF0000"/>
                </a:solidFill>
                <a:latin typeface="Arial" pitchFamily="34" charset="0"/>
                <a:cs typeface="Times New Roman" pitchFamily="18" charset="0"/>
              </a:rPr>
              <a:t>les herbicides qui y sont associés</a:t>
            </a:r>
            <a:r>
              <a:rPr lang="fr-FR" i="1" dirty="0" smtClean="0">
                <a:solidFill>
                  <a:srgbClr val="008000"/>
                </a:solidFill>
                <a:latin typeface="Arial" pitchFamily="34" charset="0"/>
                <a:cs typeface="Times New Roman" pitchFamily="18" charset="0"/>
              </a:rPr>
              <a:t>. </a:t>
            </a:r>
            <a:r>
              <a:rPr lang="fr-FR" dirty="0" smtClean="0">
                <a:solidFill>
                  <a:srgbClr val="008000"/>
                </a:solidFill>
                <a:latin typeface="Arial" pitchFamily="34" charset="0"/>
                <a:cs typeface="Times New Roman" pitchFamily="18" charset="0"/>
              </a:rPr>
              <a:t>Ainsi, les herbicides utilisés sur les plants de colza conventionnel sont pulvérisés avant que les plants sortent de terre, tandis que </a:t>
            </a:r>
            <a:r>
              <a:rPr lang="fr-FR" dirty="0" smtClean="0">
                <a:solidFill>
                  <a:srgbClr val="FF0000"/>
                </a:solidFill>
                <a:latin typeface="Arial" pitchFamily="34" charset="0"/>
                <a:cs typeface="Times New Roman" pitchFamily="18" charset="0"/>
              </a:rPr>
              <a:t>les herbicides propres aux plants transgéniques, qui ont un spectre plus large, sont appliqués plus tard et tuent plus largement les plantes sauvages</a:t>
            </a:r>
            <a:r>
              <a:rPr lang="fr-FR" dirty="0" smtClean="0">
                <a:solidFill>
                  <a:srgbClr val="008000"/>
                </a:solidFill>
                <a:latin typeface="Arial" pitchFamily="34" charset="0"/>
                <a:cs typeface="Times New Roman" pitchFamily="18" charset="0"/>
              </a:rPr>
              <a:t>. </a:t>
            </a:r>
          </a:p>
          <a:p>
            <a:pPr lvl="0" algn="just"/>
            <a:endParaRPr lang="fr-FR" sz="1200" dirty="0" smtClean="0">
              <a:solidFill>
                <a:srgbClr val="008000"/>
              </a:solidFill>
              <a:latin typeface="Arial" pitchFamily="34" charset="0"/>
              <a:cs typeface="Times New Roman" pitchFamily="18" charset="0"/>
            </a:endParaRPr>
          </a:p>
          <a:p>
            <a:pPr lvl="0" algn="just"/>
            <a:r>
              <a:rPr lang="fr-FR" sz="1200" dirty="0" smtClean="0">
                <a:solidFill>
                  <a:srgbClr val="008000"/>
                </a:solidFill>
                <a:latin typeface="Arial" pitchFamily="34" charset="0"/>
                <a:cs typeface="Times New Roman" pitchFamily="18" charset="0"/>
              </a:rPr>
              <a:t>Source : Une étude britannique montre les risques des cultures OGM pour la biodiversité, Le Monde.fr, 22.03.2005, </a:t>
            </a:r>
            <a:r>
              <a:rPr lang="fr-FR" sz="1200" dirty="0" smtClean="0">
                <a:solidFill>
                  <a:srgbClr val="008000"/>
                </a:solidFill>
                <a:latin typeface="Arial" pitchFamily="34" charset="0"/>
                <a:cs typeface="Times New Roman" pitchFamily="18" charset="0"/>
                <a:hlinkClick r:id="rId2"/>
              </a:rPr>
              <a:t>http://www.lemonde.fr/planete/article/2005/03/22/une-etude-britannique-montre-les-risques-des-cultures-ogm-pour-la-biodiversite_629940_3244.html</a:t>
            </a:r>
            <a:r>
              <a:rPr lang="fr-FR" sz="1200" dirty="0" smtClean="0">
                <a:solidFill>
                  <a:srgbClr val="008000"/>
                </a:solidFill>
                <a:latin typeface="Arial" pitchFamily="34" charset="0"/>
                <a:cs typeface="Times New Roman" pitchFamily="18" charset="0"/>
              </a:rPr>
              <a:t> </a:t>
            </a:r>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4738073"/>
            <a:ext cx="2709441" cy="2029465"/>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3" y="5202933"/>
            <a:ext cx="2293961" cy="1529307"/>
          </a:xfrm>
          <a:prstGeom prst="rect">
            <a:avLst/>
          </a:prstGeom>
        </p:spPr>
      </p:pic>
      <p:pic>
        <p:nvPicPr>
          <p:cNvPr id="7" name="Imag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73283" y="5202933"/>
            <a:ext cx="2252628" cy="1529307"/>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3C2D8348-CFF7-41E2-B985-355629FFD118}" type="slidenum">
              <a:rPr lang="fr-FR"/>
              <a:pPr>
                <a:defRPr/>
              </a:pPr>
              <a:t>13</a:t>
            </a:fld>
            <a:endParaRPr lang="fr-FR" dirty="0"/>
          </a:p>
        </p:txBody>
      </p:sp>
      <p:sp>
        <p:nvSpPr>
          <p:cNvPr id="9219" name="Rectangle 2"/>
          <p:cNvSpPr>
            <a:spLocks noChangeArrowheads="1"/>
          </p:cNvSpPr>
          <p:nvPr/>
        </p:nvSpPr>
        <p:spPr bwMode="auto">
          <a:xfrm>
            <a:off x="179387" y="554054"/>
            <a:ext cx="8785225"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dirty="0">
                <a:solidFill>
                  <a:srgbClr val="008000"/>
                </a:solidFill>
                <a:latin typeface="Calibri" pitchFamily="34" charset="0"/>
              </a:rPr>
              <a:t>2. Définitions</a:t>
            </a:r>
          </a:p>
          <a:p>
            <a:endParaRPr lang="fr-FR" b="1" dirty="0">
              <a:solidFill>
                <a:srgbClr val="008000"/>
              </a:solidFill>
              <a:latin typeface="Calibri" pitchFamily="34" charset="0"/>
            </a:endParaRPr>
          </a:p>
          <a:p>
            <a:r>
              <a:rPr lang="fr-FR" b="1" dirty="0">
                <a:solidFill>
                  <a:srgbClr val="008000"/>
                </a:solidFill>
                <a:latin typeface="Calibri" pitchFamily="34" charset="0"/>
              </a:rPr>
              <a:t>Qu’est-ce que la biodiversité ?</a:t>
            </a:r>
          </a:p>
          <a:p>
            <a:endParaRPr lang="fr-FR" dirty="0">
              <a:solidFill>
                <a:srgbClr val="008000"/>
              </a:solidFill>
              <a:latin typeface="Calibri" pitchFamily="34" charset="0"/>
            </a:endParaRPr>
          </a:p>
          <a:p>
            <a:pPr marL="285750" indent="-285750" algn="just">
              <a:buFont typeface="Arial" panose="020B0604020202020204" pitchFamily="34" charset="0"/>
              <a:buChar char="•"/>
            </a:pPr>
            <a:r>
              <a:rPr lang="fr-FR" dirty="0">
                <a:solidFill>
                  <a:srgbClr val="008000"/>
                </a:solidFill>
                <a:latin typeface="Calibri" pitchFamily="34" charset="0"/>
              </a:rPr>
              <a:t>La biodiversité représente la diversité des êtres vivants et des écosystèmes, la faune, la flore, les milieux naturels, mais aussi l'homme.</a:t>
            </a:r>
          </a:p>
          <a:p>
            <a:pPr algn="just"/>
            <a:endParaRPr lang="fr-FR" dirty="0" smtClean="0">
              <a:solidFill>
                <a:srgbClr val="008000"/>
              </a:solidFill>
              <a:latin typeface="Calibri" pitchFamily="34" charset="0"/>
            </a:endParaRPr>
          </a:p>
          <a:p>
            <a:pPr marL="285750" indent="-285750" algn="just">
              <a:buFont typeface="Arial" panose="020B0604020202020204" pitchFamily="34" charset="0"/>
              <a:buChar char="•"/>
            </a:pPr>
            <a:r>
              <a:rPr lang="fr-FR" dirty="0" smtClean="0">
                <a:solidFill>
                  <a:srgbClr val="008000"/>
                </a:solidFill>
                <a:latin typeface="Calibri" pitchFamily="34" charset="0"/>
              </a:rPr>
              <a:t>La biodiversité désigne toute la nature vivante. Tout ce qui vit sur terre, sur mer, à la ville ou à la campagne, et les milieux ou écosystèmes qui permettent à cette vie de prospérer : hommes, femmes, chiens, chats, fleurs, herbe, arbres, feuilles, forêts, rivières, poissons... tout! La biodiversité nourrit dans cette mesure la philosophie, la littérature, la peinture, la sculpture, la musique et tous les beaux-arts. Bref, elle rend notre monde possible.</a:t>
            </a:r>
          </a:p>
          <a:p>
            <a:pPr marL="285750" indent="-285750" algn="just">
              <a:buFont typeface="Arial" panose="020B0604020202020204" pitchFamily="34" charset="0"/>
              <a:buChar char="•"/>
            </a:pPr>
            <a:r>
              <a:rPr lang="fr-FR" dirty="0" smtClean="0">
                <a:solidFill>
                  <a:srgbClr val="008000"/>
                </a:solidFill>
                <a:latin typeface="Calibri" pitchFamily="34" charset="0"/>
              </a:rPr>
              <a:t>La biodiversité, c'est une somme de mécanismes extraordinaires, un réseau d'interactions entre des milliards d'êtres vivants : les abeilles, par exemple, en butinant les fleurs, les </a:t>
            </a:r>
            <a:r>
              <a:rPr lang="fr-FR" dirty="0" err="1" smtClean="0">
                <a:solidFill>
                  <a:srgbClr val="008000"/>
                </a:solidFill>
                <a:latin typeface="Calibri" pitchFamily="34" charset="0"/>
              </a:rPr>
              <a:t>pollinisent</a:t>
            </a:r>
            <a:r>
              <a:rPr lang="fr-FR" dirty="0" smtClean="0">
                <a:solidFill>
                  <a:srgbClr val="008000"/>
                </a:solidFill>
                <a:latin typeface="Calibri" pitchFamily="34" charset="0"/>
              </a:rPr>
              <a:t>, ce qui permet une riche production de fruits ; les bactéries, les mollusques et les crustacés décomposent des déchets, et dépolluent ainsi sols et eaux, contribuant de ce fait à nourrir d'autres organismes, comme les algues... qui sont elles-mêmes indispensables au maintien de certaines formes de vie.</a:t>
            </a:r>
          </a:p>
          <a:p>
            <a:pPr marL="285750" indent="-285750" algn="just">
              <a:buFont typeface="Arial" panose="020B0604020202020204" pitchFamily="34" charset="0"/>
              <a:buChar char="•"/>
            </a:pPr>
            <a:r>
              <a:rPr lang="fr-FR" dirty="0" smtClean="0">
                <a:solidFill>
                  <a:srgbClr val="008000"/>
                </a:solidFill>
                <a:latin typeface="Calibri" pitchFamily="34" charset="0"/>
              </a:rPr>
              <a:t>Dans tout ce réseau d'interactions, les gros mangent les petits car c'est ainsi que la vie procède pour se maintenir, mais il existe aussi de formidables mécanismes de solidarité pour la survie (symbiose, socialisation …).</a:t>
            </a:r>
            <a:endParaRPr lang="fr-FR" dirty="0">
              <a:solidFill>
                <a:srgbClr val="008000"/>
              </a:solidFill>
              <a:latin typeface="Calibri" pitchFamily="34" charset="0"/>
            </a:endParaRPr>
          </a:p>
        </p:txBody>
      </p:sp>
      <p:sp>
        <p:nvSpPr>
          <p:cNvPr id="9220" name="Sous-titre 2"/>
          <p:cNvSpPr txBox="1">
            <a:spLocks/>
          </p:cNvSpPr>
          <p:nvPr/>
        </p:nvSpPr>
        <p:spPr bwMode="auto">
          <a:xfrm>
            <a:off x="2771775" y="188913"/>
            <a:ext cx="3887788" cy="360362"/>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Tree>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8316416" y="188640"/>
            <a:ext cx="621209"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130</a:t>
            </a:fld>
            <a:endParaRPr lang="fr-FR" sz="1200" dirty="0">
              <a:solidFill>
                <a:schemeClr val="tx1">
                  <a:tint val="75000"/>
                </a:schemeClr>
              </a:solidFill>
              <a:latin typeface="+mn-lt"/>
              <a:cs typeface="+mn-cs"/>
            </a:endParaRPr>
          </a:p>
        </p:txBody>
      </p:sp>
      <p:sp>
        <p:nvSpPr>
          <p:cNvPr id="4" name="Sous-titre 2"/>
          <p:cNvSpPr txBox="1">
            <a:spLocks/>
          </p:cNvSpPr>
          <p:nvPr/>
        </p:nvSpPr>
        <p:spPr bwMode="auto">
          <a:xfrm>
            <a:off x="2771800" y="18864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179512" y="764704"/>
            <a:ext cx="8712968" cy="6093976"/>
          </a:xfrm>
          <a:prstGeom prst="rect">
            <a:avLst/>
          </a:prstGeom>
        </p:spPr>
        <p:txBody>
          <a:bodyPr wrap="square">
            <a:spAutoFit/>
          </a:bodyPr>
          <a:lstStyle/>
          <a:p>
            <a:pPr lvl="0" algn="just"/>
            <a:r>
              <a:rPr lang="fr-FR" b="1" dirty="0" smtClean="0">
                <a:solidFill>
                  <a:srgbClr val="008000"/>
                </a:solidFill>
                <a:latin typeface="Arial" pitchFamily="34" charset="0"/>
                <a:ea typeface="Calibri" pitchFamily="34" charset="0"/>
                <a:cs typeface="Times New Roman" pitchFamily="18" charset="0"/>
              </a:rPr>
              <a:t>17. Annexe : OGM un danger pour la biodiversité ? (suite)</a:t>
            </a:r>
          </a:p>
          <a:p>
            <a:pPr lvl="0" algn="just"/>
            <a:endParaRPr lang="fr-FR" dirty="0" smtClean="0">
              <a:solidFill>
                <a:srgbClr val="008000"/>
              </a:solidFill>
              <a:latin typeface="Arial" pitchFamily="34" charset="0"/>
              <a:cs typeface="Times New Roman" pitchFamily="18" charset="0"/>
            </a:endParaRPr>
          </a:p>
          <a:p>
            <a:pPr lvl="0" algn="just"/>
            <a:r>
              <a:rPr lang="fr-FR" dirty="0" smtClean="0">
                <a:solidFill>
                  <a:srgbClr val="008000"/>
                </a:solidFill>
                <a:latin typeface="Arial" pitchFamily="34" charset="0"/>
                <a:cs typeface="Times New Roman" pitchFamily="18" charset="0"/>
              </a:rPr>
              <a:t>Risques potentiels  qui seraient à étudier :</a:t>
            </a:r>
          </a:p>
          <a:p>
            <a:pPr lvl="0" algn="just">
              <a:buFont typeface="Arial" pitchFamily="34" charset="0"/>
              <a:buChar char="•"/>
            </a:pPr>
            <a:r>
              <a:rPr lang="fr-FR" dirty="0" smtClean="0">
                <a:solidFill>
                  <a:srgbClr val="008000"/>
                </a:solidFill>
                <a:latin typeface="Arial" pitchFamily="34" charset="0"/>
                <a:cs typeface="Times New Roman" pitchFamily="18" charset="0"/>
              </a:rPr>
              <a:t> Les plantes contenant des pesticides pourraient un impact sur les abeilles et autres insectes pollinisateurs et au niveau du sol par effets </a:t>
            </a:r>
            <a:r>
              <a:rPr lang="fr-FR" dirty="0" err="1" smtClean="0">
                <a:solidFill>
                  <a:srgbClr val="008000"/>
                </a:solidFill>
                <a:latin typeface="Arial" pitchFamily="34" charset="0"/>
                <a:cs typeface="Times New Roman" pitchFamily="18" charset="0"/>
              </a:rPr>
              <a:t>allélopathiques</a:t>
            </a:r>
            <a:r>
              <a:rPr lang="fr-FR" dirty="0" smtClean="0">
                <a:solidFill>
                  <a:srgbClr val="008000"/>
                </a:solidFill>
                <a:latin typeface="Arial" pitchFamily="34" charset="0"/>
                <a:cs typeface="Times New Roman" pitchFamily="18" charset="0"/>
              </a:rPr>
              <a:t>, sur les vers de terre.</a:t>
            </a:r>
          </a:p>
          <a:p>
            <a:pPr lvl="0" algn="just">
              <a:buFont typeface="Arial" pitchFamily="34" charset="0"/>
              <a:buChar char="•"/>
            </a:pPr>
            <a:r>
              <a:rPr lang="fr-FR" dirty="0" smtClean="0">
                <a:solidFill>
                  <a:srgbClr val="008000"/>
                </a:solidFill>
                <a:latin typeface="Arial" pitchFamily="34" charset="0"/>
                <a:cs typeface="Times New Roman" pitchFamily="18" charset="0"/>
              </a:rPr>
              <a:t> Le poissons géants OGM (saumons géants), s'ils s'échappent dans le milieu naturel pourraient détruire les écosystèmes actuels, par la  disparition d'une grande quantité de poissons dévorés par eux.</a:t>
            </a:r>
          </a:p>
          <a:p>
            <a:pPr lvl="0" algn="just">
              <a:buFont typeface="Arial" pitchFamily="34" charset="0"/>
              <a:buChar char="•"/>
            </a:pPr>
            <a:r>
              <a:rPr lang="fr-FR" dirty="0" smtClean="0">
                <a:solidFill>
                  <a:srgbClr val="008000"/>
                </a:solidFill>
                <a:latin typeface="Arial" pitchFamily="34" charset="0"/>
                <a:cs typeface="Times New Roman" pitchFamily="18" charset="0"/>
              </a:rPr>
              <a:t> Il y aurait possibilité de croisements avec plusieurs espèces "sauvages" présentes dans la même zone de culture, dont une mauvaise herbe, la ravenelle, capable de se croiser avec le colza (ses graines survivant plusieurs années dans le sol).</a:t>
            </a:r>
          </a:p>
          <a:p>
            <a:pPr lvl="0" algn="just">
              <a:buFont typeface="Arial" pitchFamily="34" charset="0"/>
              <a:buChar char="•"/>
            </a:pPr>
            <a:r>
              <a:rPr lang="fr-FR" dirty="0" smtClean="0">
                <a:solidFill>
                  <a:srgbClr val="008000"/>
                </a:solidFill>
                <a:latin typeface="Arial" pitchFamily="34" charset="0"/>
                <a:cs typeface="Times New Roman" pitchFamily="18" charset="0"/>
              </a:rPr>
              <a:t> Aux USA, du moins, la mise sur le marché de OGM n’attend pas un durée des tests, en conditions réelles, équivalente à celle des médicaments (il y a en général 10 ans de tests en moyenne pour les médicaments).  Moins d’un an aux USA, 3 ans de tests en France.</a:t>
            </a:r>
          </a:p>
          <a:p>
            <a:pPr lvl="0" algn="just">
              <a:buFont typeface="Arial" pitchFamily="34" charset="0"/>
              <a:buChar char="•"/>
            </a:pPr>
            <a:r>
              <a:rPr lang="fr-FR" dirty="0" smtClean="0">
                <a:solidFill>
                  <a:srgbClr val="008000"/>
                </a:solidFill>
                <a:latin typeface="Arial" pitchFamily="34" charset="0"/>
                <a:cs typeface="Times New Roman" pitchFamily="18" charset="0"/>
              </a:rPr>
              <a:t> Il pourrait y avoir accumulation dans la chaîne alimentaire des pesticides produites par les plantes OGM, plantes ensuite consommées en bout de chaîne par les êtres humains (ou animaux d’élevage).</a:t>
            </a:r>
          </a:p>
          <a:p>
            <a:pPr lvl="0" algn="just"/>
            <a:endParaRPr lang="fr-FR" sz="1200" dirty="0" smtClean="0">
              <a:solidFill>
                <a:srgbClr val="008000"/>
              </a:solidFill>
              <a:latin typeface="Arial" pitchFamily="34" charset="0"/>
              <a:cs typeface="Times New Roman" pitchFamily="18" charset="0"/>
            </a:endParaRPr>
          </a:p>
          <a:p>
            <a:pPr lvl="0" algn="just"/>
            <a:r>
              <a:rPr lang="fr-FR" sz="1200" dirty="0" smtClean="0">
                <a:solidFill>
                  <a:srgbClr val="008000"/>
                </a:solidFill>
                <a:latin typeface="Arial" pitchFamily="34" charset="0"/>
                <a:cs typeface="Times New Roman" pitchFamily="18" charset="0"/>
              </a:rPr>
              <a:t>Source : Les O.G.M.: UN DANGER POUR LA BIODIVERSITE ?, Christian </a:t>
            </a:r>
            <a:r>
              <a:rPr lang="fr-FR" sz="1200" dirty="0" err="1" smtClean="0">
                <a:solidFill>
                  <a:srgbClr val="008000"/>
                </a:solidFill>
                <a:latin typeface="Arial" pitchFamily="34" charset="0"/>
                <a:cs typeface="Times New Roman" pitchFamily="18" charset="0"/>
              </a:rPr>
              <a:t>Vélot</a:t>
            </a:r>
            <a:r>
              <a:rPr lang="fr-FR" sz="1200" dirty="0" smtClean="0">
                <a:solidFill>
                  <a:srgbClr val="008000"/>
                </a:solidFill>
                <a:latin typeface="Arial" pitchFamily="34" charset="0"/>
                <a:cs typeface="Times New Roman" pitchFamily="18" charset="0"/>
              </a:rPr>
              <a:t>, enseignant et chercheur en génétique moléculaire à Paris Sud-Orsay, Conférence du 19 Février 2008,</a:t>
            </a:r>
          </a:p>
          <a:p>
            <a:pPr lvl="0" algn="just"/>
            <a:r>
              <a:rPr lang="fr-FR" sz="1200" dirty="0" smtClean="0">
                <a:solidFill>
                  <a:srgbClr val="008000"/>
                </a:solidFill>
                <a:latin typeface="Arial" pitchFamily="34" charset="0"/>
                <a:cs typeface="Times New Roman" pitchFamily="18" charset="0"/>
                <a:hlinkClick r:id="rId2"/>
              </a:rPr>
              <a:t>http://archives-lepost.huffingtonpost.fr/article/2008/02/28/1105666_les-o-g-m-un-danger-pour-la-biodiversite.html</a:t>
            </a:r>
            <a:r>
              <a:rPr lang="fr-FR" sz="1200" dirty="0" smtClean="0">
                <a:solidFill>
                  <a:srgbClr val="008000"/>
                </a:solidFill>
                <a:latin typeface="Arial" pitchFamily="34" charset="0"/>
                <a:cs typeface="Times New Roman" pitchFamily="18" charset="0"/>
              </a:rPr>
              <a:t> </a:t>
            </a: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A011C2D0-8909-4766-913E-CE6D09E075DD}" type="slidenum">
              <a:rPr lang="fr-FR" sz="1200">
                <a:solidFill>
                  <a:schemeClr val="tx1">
                    <a:tint val="75000"/>
                  </a:schemeClr>
                </a:solidFill>
                <a:latin typeface="+mn-lt"/>
                <a:cs typeface="+mn-cs"/>
              </a:rPr>
              <a:pPr algn="r" fontAlgn="auto">
                <a:spcBef>
                  <a:spcPts val="0"/>
                </a:spcBef>
                <a:spcAft>
                  <a:spcPts val="0"/>
                </a:spcAft>
                <a:defRPr/>
              </a:pPr>
              <a:t>131</a:t>
            </a:fld>
            <a:endParaRPr lang="fr-FR" sz="1200" dirty="0">
              <a:solidFill>
                <a:schemeClr val="tx1">
                  <a:tint val="75000"/>
                </a:schemeClr>
              </a:solidFill>
              <a:latin typeface="+mn-lt"/>
              <a:cs typeface="+mn-cs"/>
            </a:endParaRPr>
          </a:p>
        </p:txBody>
      </p:sp>
      <p:sp>
        <p:nvSpPr>
          <p:cNvPr id="4"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a:spLocks noChangeArrowheads="1"/>
          </p:cNvSpPr>
          <p:nvPr/>
        </p:nvSpPr>
        <p:spPr bwMode="auto">
          <a:xfrm>
            <a:off x="107950" y="765175"/>
            <a:ext cx="8864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u="sng" dirty="0" smtClean="0">
                <a:solidFill>
                  <a:srgbClr val="008000"/>
                </a:solidFill>
                <a:latin typeface="Calibri" pitchFamily="34" charset="0"/>
              </a:rPr>
              <a:t>18. </a:t>
            </a:r>
            <a:r>
              <a:rPr lang="fr-FR" b="1" u="sng" dirty="0">
                <a:solidFill>
                  <a:srgbClr val="008000"/>
                </a:solidFill>
                <a:latin typeface="Calibri" pitchFamily="34" charset="0"/>
              </a:rPr>
              <a:t>Annexe : Vrais ou faux espoirs du génie génétique pour recréer les espèces disparues ?</a:t>
            </a:r>
          </a:p>
        </p:txBody>
      </p:sp>
      <p:sp>
        <p:nvSpPr>
          <p:cNvPr id="6" name="Rectangle 5"/>
          <p:cNvSpPr>
            <a:spLocks noChangeArrowheads="1"/>
          </p:cNvSpPr>
          <p:nvPr/>
        </p:nvSpPr>
        <p:spPr bwMode="auto">
          <a:xfrm>
            <a:off x="6759575" y="2479675"/>
            <a:ext cx="22542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1000">
                <a:solidFill>
                  <a:srgbClr val="008000"/>
                </a:solidFill>
                <a:latin typeface="Calibri" pitchFamily="34" charset="0"/>
              </a:rPr>
              <a:t>La grenouille vivipare </a:t>
            </a:r>
            <a:r>
              <a:rPr lang="fr-FR" sz="1000" i="1">
                <a:solidFill>
                  <a:srgbClr val="008000"/>
                </a:solidFill>
                <a:latin typeface="Calibri" pitchFamily="34" charset="0"/>
              </a:rPr>
              <a:t>Rheobatrachus silus </a:t>
            </a:r>
            <a:r>
              <a:rPr lang="fr-FR" sz="1000">
                <a:solidFill>
                  <a:srgbClr val="008000"/>
                </a:solidFill>
                <a:latin typeface="Calibri" pitchFamily="34" charset="0"/>
              </a:rPr>
              <a:t>a disparu au milieu des années 1980. Crédits photo : A.N.T. Photo Library/© NHPA/Photoshot</a:t>
            </a:r>
          </a:p>
        </p:txBody>
      </p:sp>
      <p:sp>
        <p:nvSpPr>
          <p:cNvPr id="7" name="Rectangle 6"/>
          <p:cNvSpPr>
            <a:spLocks noChangeArrowheads="1"/>
          </p:cNvSpPr>
          <p:nvPr/>
        </p:nvSpPr>
        <p:spPr bwMode="auto">
          <a:xfrm>
            <a:off x="149225" y="1168400"/>
            <a:ext cx="6594475" cy="258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fr-FR">
                <a:solidFill>
                  <a:srgbClr val="008000"/>
                </a:solidFill>
                <a:latin typeface="Calibri" pitchFamily="34" charset="0"/>
              </a:rPr>
              <a:t>La grenouille plate à incubation gastrique, R</a:t>
            </a:r>
            <a:r>
              <a:rPr lang="fr-FR" i="1">
                <a:solidFill>
                  <a:srgbClr val="008000"/>
                </a:solidFill>
                <a:latin typeface="Calibri" pitchFamily="34" charset="0"/>
              </a:rPr>
              <a:t>heobatrachu</a:t>
            </a:r>
            <a:r>
              <a:rPr lang="fr-FR">
                <a:solidFill>
                  <a:srgbClr val="008000"/>
                </a:solidFill>
                <a:latin typeface="Calibri" pitchFamily="34" charset="0"/>
              </a:rPr>
              <a:t>s silus, avait fasciné les zoologues à la fin des années 1970, quand on avait découvert qu'il portait ses œufs dans son estomac et mettait bas par la bouche. Les scientifiques rêvaient donc de nouveaux traitements contre l'ulcère basés sur cette mystérieuse propriété, mise en œuvre par l’animal, permettant d’interrompre la production de sucs gastriques, afin de ne pas digérer sa progéniture, … </a:t>
            </a:r>
            <a:r>
              <a:rPr lang="fr-FR">
                <a:solidFill>
                  <a:srgbClr val="FF0000"/>
                </a:solidFill>
                <a:latin typeface="Calibri" pitchFamily="34" charset="0"/>
              </a:rPr>
              <a:t>quand ils constatèrent, au début des années 1980, que l'animal avait entre-temps disparu de la surface du globe.</a:t>
            </a:r>
          </a:p>
        </p:txBody>
      </p:sp>
      <p:sp>
        <p:nvSpPr>
          <p:cNvPr id="8" name="Rectangle 7"/>
          <p:cNvSpPr>
            <a:spLocks noChangeArrowheads="1"/>
          </p:cNvSpPr>
          <p:nvPr/>
        </p:nvSpPr>
        <p:spPr bwMode="auto">
          <a:xfrm>
            <a:off x="133350" y="3644900"/>
            <a:ext cx="88646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fr-FR">
                <a:solidFill>
                  <a:srgbClr val="008000"/>
                </a:solidFill>
                <a:latin typeface="Calibri" pitchFamily="34" charset="0"/>
              </a:rPr>
              <a:t>Or Mike Archer, l’initiateur australien du projet a annoncé, mi-mars 2013, avoir recréé obtenu des embryons d'une centaine de cellules, dont le matériel génétique était bien celui de l'espèce disparue. Ma</a:t>
            </a:r>
            <a:r>
              <a:rPr lang="fr-FR">
                <a:solidFill>
                  <a:srgbClr val="FF0000"/>
                </a:solidFill>
                <a:latin typeface="Calibri" pitchFamily="34" charset="0"/>
              </a:rPr>
              <a:t>is ces derniers sont morts au bout de quelques jours. </a:t>
            </a:r>
          </a:p>
          <a:p>
            <a:r>
              <a:rPr lang="fr-FR" sz="1000">
                <a:solidFill>
                  <a:srgbClr val="008000"/>
                </a:solidFill>
                <a:latin typeface="Calibri" pitchFamily="34" charset="0"/>
              </a:rPr>
              <a:t>Source : </a:t>
            </a:r>
            <a:r>
              <a:rPr lang="fr-FR" sz="1000" i="1">
                <a:solidFill>
                  <a:srgbClr val="008000"/>
                </a:solidFill>
                <a:latin typeface="Calibri" pitchFamily="34" charset="0"/>
              </a:rPr>
              <a:t>Une grenouille disparue en voie de «réapparition», Le Figaro, </a:t>
            </a:r>
            <a:r>
              <a:rPr lang="fr-FR" sz="1000">
                <a:solidFill>
                  <a:srgbClr val="008000"/>
                </a:solidFill>
                <a:latin typeface="Calibri" pitchFamily="34" charset="0"/>
              </a:rPr>
              <a:t>26/03/2013, </a:t>
            </a:r>
            <a:r>
              <a:rPr lang="fr-FR" sz="1000">
                <a:solidFill>
                  <a:srgbClr val="008000"/>
                </a:solidFill>
                <a:latin typeface="Calibri" pitchFamily="34" charset="0"/>
                <a:hlinkClick r:id="rId2"/>
              </a:rPr>
              <a:t>http://www.lefigaro.fr/sciences/2013/03/26/01008-20130326ARTFIG00608-une-grenouille-disparue-en-voie-de-reapparition.php</a:t>
            </a:r>
            <a:r>
              <a:rPr lang="fr-FR" sz="1000">
                <a:solidFill>
                  <a:srgbClr val="008000"/>
                </a:solidFill>
                <a:latin typeface="Calibri" pitchFamily="34" charset="0"/>
              </a:rPr>
              <a:t> </a:t>
            </a:r>
          </a:p>
        </p:txBody>
      </p:sp>
      <p:sp>
        <p:nvSpPr>
          <p:cNvPr id="9" name="Rectangle 8"/>
          <p:cNvSpPr>
            <a:spLocks noChangeArrowheads="1"/>
          </p:cNvSpPr>
          <p:nvPr/>
        </p:nvSpPr>
        <p:spPr bwMode="auto">
          <a:xfrm>
            <a:off x="179512" y="4797152"/>
            <a:ext cx="8848725"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fr-FR" dirty="0">
                <a:solidFill>
                  <a:srgbClr val="008000"/>
                </a:solidFill>
                <a:latin typeface="Calibri" pitchFamily="34" charset="0"/>
              </a:rPr>
              <a:t>Les scientifiques ont souvent pensé recréer des espèces disparues, comme le loup de Tasmanie, le Mammouth etc. … grâce au génie génétique, utilisant les gènes prélevés sur des cadavres préservés de ces espèces. </a:t>
            </a:r>
          </a:p>
          <a:p>
            <a:pPr algn="just"/>
            <a:r>
              <a:rPr lang="fr-FR" dirty="0">
                <a:solidFill>
                  <a:srgbClr val="FF0000"/>
                </a:solidFill>
                <a:latin typeface="Calibri" pitchFamily="34" charset="0"/>
              </a:rPr>
              <a:t>Or la technique du clonage a un très faible taux de succès (avec un  rendement de moins de 2 %). Une part importante de l'ADN est détruite au moment de la mort de l'individu et sa conservation au cours du temps est ensuite très aléatoire. </a:t>
            </a:r>
            <a:r>
              <a:rPr lang="fr-FR" b="1" dirty="0">
                <a:solidFill>
                  <a:srgbClr val="FF0000"/>
                </a:solidFill>
                <a:latin typeface="Calibri" pitchFamily="34" charset="0"/>
              </a:rPr>
              <a:t>Et son coût est exorbitant </a:t>
            </a:r>
            <a:r>
              <a:rPr lang="fr-FR" dirty="0">
                <a:solidFill>
                  <a:srgbClr val="FF0000"/>
                </a:solidFill>
                <a:latin typeface="Calibri" pitchFamily="34" charset="0"/>
              </a:rPr>
              <a:t>…</a:t>
            </a:r>
          </a:p>
          <a:p>
            <a:pPr algn="just"/>
            <a:r>
              <a:rPr lang="fr-FR" sz="1000" dirty="0">
                <a:solidFill>
                  <a:srgbClr val="008000"/>
                </a:solidFill>
                <a:latin typeface="Calibri" pitchFamily="34" charset="0"/>
              </a:rPr>
              <a:t>Source : </a:t>
            </a:r>
            <a:r>
              <a:rPr lang="fr-FR" sz="1000" dirty="0">
                <a:solidFill>
                  <a:srgbClr val="008000"/>
                </a:solidFill>
                <a:latin typeface="Calibri" pitchFamily="34" charset="0"/>
                <a:hlinkClick r:id="rId3"/>
              </a:rPr>
              <a:t>http://www.lefigaro.fr/sciences/2013/04/24/01008-20130424ARTFIG00704-peut-on-faire-renaitre-des-especes-eteintes.php</a:t>
            </a:r>
            <a:r>
              <a:rPr lang="fr-FR" sz="1000" dirty="0">
                <a:solidFill>
                  <a:srgbClr val="008000"/>
                </a:solidFill>
                <a:latin typeface="Calibri" pitchFamily="34" charset="0"/>
              </a:rPr>
              <a:t> </a:t>
            </a:r>
          </a:p>
        </p:txBody>
      </p:sp>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025" y="1279525"/>
            <a:ext cx="2133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5" cstate="print"/>
          <a:srcRect/>
          <a:stretch>
            <a:fillRect/>
          </a:stretch>
        </p:blipFill>
        <p:spPr bwMode="auto">
          <a:xfrm>
            <a:off x="8100392" y="3284984"/>
            <a:ext cx="276225" cy="25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B4C9EB6A-8F9B-4A38-95AA-C6A3FC3CB120}" type="slidenum">
              <a:rPr lang="fr-FR" sz="1200">
                <a:solidFill>
                  <a:schemeClr val="tx1">
                    <a:tint val="75000"/>
                  </a:schemeClr>
                </a:solidFill>
                <a:latin typeface="+mn-lt"/>
                <a:cs typeface="+mn-cs"/>
              </a:rPr>
              <a:pPr algn="r" fontAlgn="auto">
                <a:spcBef>
                  <a:spcPts val="0"/>
                </a:spcBef>
                <a:spcAft>
                  <a:spcPts val="0"/>
                </a:spcAft>
                <a:defRPr/>
              </a:pPr>
              <a:t>132</a:t>
            </a:fld>
            <a:endParaRPr lang="fr-FR" sz="1200" dirty="0">
              <a:solidFill>
                <a:schemeClr val="tx1">
                  <a:tint val="75000"/>
                </a:schemeClr>
              </a:solidFill>
              <a:latin typeface="+mn-lt"/>
              <a:cs typeface="+mn-cs"/>
            </a:endParaRPr>
          </a:p>
        </p:txBody>
      </p:sp>
      <p:sp>
        <p:nvSpPr>
          <p:cNvPr id="4"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a:spLocks noChangeArrowheads="1"/>
          </p:cNvSpPr>
          <p:nvPr/>
        </p:nvSpPr>
        <p:spPr bwMode="auto">
          <a:xfrm>
            <a:off x="107950" y="765175"/>
            <a:ext cx="8864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u="sng" dirty="0" smtClean="0">
                <a:solidFill>
                  <a:srgbClr val="008000"/>
                </a:solidFill>
                <a:latin typeface="Calibri" pitchFamily="34" charset="0"/>
              </a:rPr>
              <a:t>18. </a:t>
            </a:r>
            <a:r>
              <a:rPr lang="fr-FR" b="1" u="sng" dirty="0">
                <a:solidFill>
                  <a:srgbClr val="008000"/>
                </a:solidFill>
                <a:latin typeface="Calibri" pitchFamily="34" charset="0"/>
              </a:rPr>
              <a:t>Annexe : Vrais ou faux espoirs du génie génétique pour recréer les espèces disparues ?</a:t>
            </a:r>
          </a:p>
        </p:txBody>
      </p:sp>
      <p:pic>
        <p:nvPicPr>
          <p:cNvPr id="6" name="Image 5" descr="thylacine8.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8313" y="1268413"/>
            <a:ext cx="45624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7"/>
          <p:cNvSpPr>
            <a:spLocks noChangeArrowheads="1"/>
          </p:cNvSpPr>
          <p:nvPr/>
        </p:nvSpPr>
        <p:spPr bwMode="auto">
          <a:xfrm>
            <a:off x="179388" y="3357563"/>
            <a:ext cx="8856662"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600" b="1">
                <a:solidFill>
                  <a:srgbClr val="008000"/>
                </a:solidFill>
              </a:rPr>
              <a:t>Projet de résurrection du thylacine (loup ou tigre de Tasmanie)</a:t>
            </a:r>
          </a:p>
          <a:p>
            <a:endParaRPr lang="fr-FR" sz="1600">
              <a:solidFill>
                <a:srgbClr val="008000"/>
              </a:solidFill>
            </a:endParaRPr>
          </a:p>
          <a:p>
            <a:pPr algn="just"/>
            <a:r>
              <a:rPr lang="fr-FR" sz="1600">
                <a:solidFill>
                  <a:srgbClr val="008000"/>
                </a:solidFill>
              </a:rPr>
              <a:t>Au 19° siècle, le thylacine fut considéré comme tueur de bétail. En 25 ans, plus de 2100 thylacines furent abattus. Le dernier représentant de l'espèce mourut au zoo d'Hobart en 1936.</a:t>
            </a:r>
          </a:p>
          <a:p>
            <a:pPr algn="just"/>
            <a:r>
              <a:rPr lang="fr-FR" sz="1600">
                <a:solidFill>
                  <a:srgbClr val="008000"/>
                </a:solidFill>
              </a:rPr>
              <a:t>Des chercheurs de l'Australian Museum pensaient introduire de l'ADN d'un petit thylacine, conservé dans l'éthanol, dans une mère porteuse marsupial. </a:t>
            </a:r>
            <a:r>
              <a:rPr lang="fr-FR" sz="1600">
                <a:solidFill>
                  <a:srgbClr val="FF0000"/>
                </a:solidFill>
              </a:rPr>
              <a:t>Mais en février 2005, le Muséum a renoncé au clonage, car le matériel génétique dont dispose le musée est trop abîmé </a:t>
            </a:r>
            <a:r>
              <a:rPr lang="fr-FR" sz="1600">
                <a:solidFill>
                  <a:srgbClr val="008000"/>
                </a:solidFill>
              </a:rPr>
              <a:t>(Sources : Youtube, Wikipedia, Dinosoria).</a:t>
            </a:r>
          </a:p>
        </p:txBody>
      </p:sp>
      <p:pic>
        <p:nvPicPr>
          <p:cNvPr id="8" name="Image 8" descr="thylacine7.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263" y="1196975"/>
            <a:ext cx="1727200" cy="206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9" descr="thylacine6.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2950" y="1123950"/>
            <a:ext cx="1727200" cy="242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p:cNvPicPr>
            <a:picLocks noChangeAspect="1" noChangeArrowheads="1"/>
          </p:cNvPicPr>
          <p:nvPr/>
        </p:nvPicPr>
        <p:blipFill>
          <a:blip r:embed="rId5" cstate="print"/>
          <a:srcRect/>
          <a:stretch>
            <a:fillRect/>
          </a:stretch>
        </p:blipFill>
        <p:spPr bwMode="auto">
          <a:xfrm>
            <a:off x="6444208" y="3429000"/>
            <a:ext cx="276225" cy="25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133</a:t>
            </a:fld>
            <a:endParaRPr lang="fr-FR" sz="1200" dirty="0">
              <a:solidFill>
                <a:schemeClr val="tx1">
                  <a:tint val="75000"/>
                </a:schemeClr>
              </a:solidFill>
              <a:latin typeface="+mn-lt"/>
              <a:cs typeface="+mn-cs"/>
            </a:endParaRPr>
          </a:p>
        </p:txBody>
      </p:sp>
      <p:sp>
        <p:nvSpPr>
          <p:cNvPr id="4"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a:spLocks noChangeArrowheads="1"/>
          </p:cNvSpPr>
          <p:nvPr/>
        </p:nvSpPr>
        <p:spPr bwMode="auto">
          <a:xfrm>
            <a:off x="107950" y="765175"/>
            <a:ext cx="88646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u="sng" dirty="0" smtClean="0">
                <a:solidFill>
                  <a:srgbClr val="008000"/>
                </a:solidFill>
                <a:latin typeface="Calibri" pitchFamily="34" charset="0"/>
              </a:rPr>
              <a:t>18. </a:t>
            </a:r>
            <a:r>
              <a:rPr lang="fr-FR" b="1" u="sng" dirty="0">
                <a:solidFill>
                  <a:srgbClr val="008000"/>
                </a:solidFill>
                <a:latin typeface="Calibri" pitchFamily="34" charset="0"/>
              </a:rPr>
              <a:t>Annexe : Vrais ou faux espoirs du génie génétique pour recréer les espèces disparues ?</a:t>
            </a:r>
          </a:p>
        </p:txBody>
      </p:sp>
      <p:sp>
        <p:nvSpPr>
          <p:cNvPr id="6" name="Rectangle 5"/>
          <p:cNvSpPr>
            <a:spLocks noChangeArrowheads="1"/>
          </p:cNvSpPr>
          <p:nvPr/>
        </p:nvSpPr>
        <p:spPr bwMode="auto">
          <a:xfrm>
            <a:off x="179388" y="3212976"/>
            <a:ext cx="8785225"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400" b="1" dirty="0">
                <a:solidFill>
                  <a:srgbClr val="008000"/>
                </a:solidFill>
              </a:rPr>
              <a:t>Projet de résurrection du mammouth</a:t>
            </a:r>
          </a:p>
          <a:p>
            <a:endParaRPr lang="fr-FR" sz="1400" dirty="0">
              <a:solidFill>
                <a:srgbClr val="008000"/>
              </a:solidFill>
            </a:endParaRPr>
          </a:p>
          <a:p>
            <a:pPr algn="just"/>
            <a:r>
              <a:rPr lang="fr-FR" sz="1400" dirty="0">
                <a:solidFill>
                  <a:srgbClr val="008000"/>
                </a:solidFill>
              </a:rPr>
              <a:t>Le génome du mammouth laineux a été décodé à 70 % en 2008 (les ADN entre le mammouth et l’éléphant d’Asie affichent tout de même 400 000 « points » différents). </a:t>
            </a:r>
            <a:r>
              <a:rPr lang="fr-FR" sz="1400" dirty="0">
                <a:solidFill>
                  <a:srgbClr val="FF0000"/>
                </a:solidFill>
              </a:rPr>
              <a:t>La technique de son clonage nécessiterait beaucoup de temps et d’argent (on parlerait de 10 milliards de dollars).</a:t>
            </a:r>
            <a:r>
              <a:rPr lang="fr-FR" sz="1400" dirty="0">
                <a:solidFill>
                  <a:srgbClr val="008000"/>
                </a:solidFill>
              </a:rPr>
              <a:t> Certains scientifiques pensent que l'ADN contenu dans le sang de mammouth liquide, découvert en mai 2013, pourrait permettre son clonage. </a:t>
            </a:r>
            <a:r>
              <a:rPr lang="fr-FR" sz="1400" dirty="0">
                <a:solidFill>
                  <a:srgbClr val="FF0000"/>
                </a:solidFill>
              </a:rPr>
              <a:t>Mais les carcasses de mammouth découvertes ont souvent été libérées des glaces grâce à la fonte de la neige. À ce moment-là, il y a un fort risque pour que les cellules et leur ADN se soient dégradées. "</a:t>
            </a:r>
            <a:r>
              <a:rPr lang="fr-FR" sz="1400" i="1" dirty="0">
                <a:solidFill>
                  <a:srgbClr val="FF0000"/>
                </a:solidFill>
              </a:rPr>
              <a:t>À partir du moment où un os a pris le soleil c'est trop tard. Vous devez l'avoir directement sorti du congélateur pour ainsi dire</a:t>
            </a:r>
            <a:r>
              <a:rPr lang="fr-FR" sz="1400" dirty="0">
                <a:solidFill>
                  <a:srgbClr val="FF0000"/>
                </a:solidFill>
              </a:rPr>
              <a:t>" explique Ian </a:t>
            </a:r>
            <a:r>
              <a:rPr lang="fr-FR" sz="1400" dirty="0" err="1">
                <a:solidFill>
                  <a:srgbClr val="FF0000"/>
                </a:solidFill>
              </a:rPr>
              <a:t>Wilmut</a:t>
            </a:r>
            <a:r>
              <a:rPr lang="fr-FR" sz="1400" dirty="0">
                <a:solidFill>
                  <a:srgbClr val="FF0000"/>
                </a:solidFill>
              </a:rPr>
              <a:t>, le premier scientifique à avoir réussi le clonage d'un mammifère en 1996, la brebis Dolly. D'autre part, il faudrait collecter plusieurs centaines d'ovules sur des éléphants (!).</a:t>
            </a:r>
          </a:p>
          <a:p>
            <a:r>
              <a:rPr lang="fr-FR" sz="1200" dirty="0">
                <a:solidFill>
                  <a:srgbClr val="008000"/>
                </a:solidFill>
              </a:rPr>
              <a:t>Sources : </a:t>
            </a:r>
            <a:r>
              <a:rPr lang="fr-FR" sz="1200" dirty="0">
                <a:solidFill>
                  <a:srgbClr val="008000"/>
                </a:solidFill>
                <a:hlinkClick r:id="rId2"/>
              </a:rPr>
              <a:t>http://www.huffingtonpost.fr/2013/08/01/adn-mammouth-cloner-ressuciter-espece_n_3688969.html</a:t>
            </a:r>
            <a:r>
              <a:rPr lang="fr-FR" sz="1200" dirty="0">
                <a:solidFill>
                  <a:srgbClr val="008000"/>
                </a:solidFill>
              </a:rPr>
              <a:t> </a:t>
            </a:r>
          </a:p>
          <a:p>
            <a:r>
              <a:rPr lang="fr-FR" sz="1200" dirty="0">
                <a:solidFill>
                  <a:srgbClr val="008000"/>
                </a:solidFill>
                <a:hlinkClick r:id="rId3"/>
              </a:rPr>
              <a:t>http://www.parismatch.com/Actu/Environnement-et-sciences/Bientot-la-resurrection-des-mammouths-ADN-138847</a:t>
            </a:r>
            <a:r>
              <a:rPr lang="fr-FR" sz="1200" dirty="0">
                <a:solidFill>
                  <a:srgbClr val="008000"/>
                </a:solidFill>
              </a:rPr>
              <a:t> </a:t>
            </a:r>
          </a:p>
          <a:p>
            <a:endParaRPr lang="fr-FR" sz="1400" dirty="0">
              <a:solidFill>
                <a:srgbClr val="008000"/>
              </a:solidFill>
            </a:endParaRPr>
          </a:p>
          <a:p>
            <a:r>
              <a:rPr lang="fr-FR" sz="1400" dirty="0">
                <a:solidFill>
                  <a:srgbClr val="FF0000"/>
                </a:solidFill>
              </a:rPr>
              <a:t>Remarque d'un Internaute : Pourquoi utiliser de l'argent à cloner un animal déjà disparu alors que quotidiennement des espèces s'éteignent par la faute de l'homme?</a:t>
            </a:r>
          </a:p>
        </p:txBody>
      </p:sp>
      <p:pic>
        <p:nvPicPr>
          <p:cNvPr id="7" name="Image 6" descr="Mammouth resurrection.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675" y="1268413"/>
            <a:ext cx="331470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179388" y="2636838"/>
            <a:ext cx="87137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1200">
                <a:solidFill>
                  <a:srgbClr val="008000"/>
                </a:solidFill>
              </a:rPr>
              <a:t>La carcasse gelée du bébé femelle mammouth "Yuka", découvert en Sibérie en août 2012 étant à ce jour le spécimen le plus remarquablement préservé, exposée au à Yokohama (Japon).</a:t>
            </a:r>
          </a:p>
        </p:txBody>
      </p:sp>
      <p:pic>
        <p:nvPicPr>
          <p:cNvPr id="9" name="Image 8" descr="images.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288" y="1268413"/>
            <a:ext cx="2268537" cy="131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9" descr="téléchargement2.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59563" y="1196975"/>
            <a:ext cx="2020887"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p:cNvPicPr>
            <a:picLocks noChangeAspect="1" noChangeArrowheads="1"/>
          </p:cNvPicPr>
          <p:nvPr/>
        </p:nvPicPr>
        <p:blipFill>
          <a:blip r:embed="rId7" cstate="print"/>
          <a:srcRect/>
          <a:stretch>
            <a:fillRect/>
          </a:stretch>
        </p:blipFill>
        <p:spPr bwMode="auto">
          <a:xfrm>
            <a:off x="8460432" y="2996952"/>
            <a:ext cx="276225" cy="25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8244408" y="188640"/>
            <a:ext cx="549201"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134</a:t>
            </a:fld>
            <a:endParaRPr lang="fr-FR" sz="1200" dirty="0">
              <a:solidFill>
                <a:schemeClr val="tx1">
                  <a:tint val="75000"/>
                </a:schemeClr>
              </a:solidFill>
              <a:latin typeface="+mn-lt"/>
              <a:cs typeface="+mn-cs"/>
            </a:endParaRPr>
          </a:p>
        </p:txBody>
      </p:sp>
      <p:sp>
        <p:nvSpPr>
          <p:cNvPr id="4"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a:spLocks noChangeArrowheads="1"/>
          </p:cNvSpPr>
          <p:nvPr/>
        </p:nvSpPr>
        <p:spPr bwMode="auto">
          <a:xfrm>
            <a:off x="107950" y="765175"/>
            <a:ext cx="88646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u="sng" dirty="0" smtClean="0">
                <a:solidFill>
                  <a:srgbClr val="008000"/>
                </a:solidFill>
                <a:latin typeface="Calibri" pitchFamily="34" charset="0"/>
              </a:rPr>
              <a:t>18. </a:t>
            </a:r>
            <a:r>
              <a:rPr lang="fr-FR" b="1" u="sng" dirty="0">
                <a:solidFill>
                  <a:srgbClr val="008000"/>
                </a:solidFill>
                <a:latin typeface="Calibri" pitchFamily="34" charset="0"/>
              </a:rPr>
              <a:t>Annexe : </a:t>
            </a:r>
            <a:r>
              <a:rPr lang="fr-FR" b="1" u="sng" dirty="0" smtClean="0">
                <a:solidFill>
                  <a:srgbClr val="008000"/>
                </a:solidFill>
                <a:latin typeface="Calibri" pitchFamily="34" charset="0"/>
              </a:rPr>
              <a:t>Reconstitution controversée de l’aurochs</a:t>
            </a:r>
            <a:endParaRPr lang="fr-FR" dirty="0" smtClean="0">
              <a:solidFill>
                <a:srgbClr val="008000"/>
              </a:solidFill>
              <a:latin typeface="Calibri" pitchFamily="34" charset="0"/>
            </a:endParaRPr>
          </a:p>
          <a:p>
            <a:pPr algn="just"/>
            <a:endParaRPr lang="fr-FR" dirty="0" smtClean="0">
              <a:solidFill>
                <a:srgbClr val="008000"/>
              </a:solidFill>
            </a:endParaRPr>
          </a:p>
          <a:p>
            <a:pPr algn="just">
              <a:buFont typeface="Arial" pitchFamily="34" charset="0"/>
              <a:buChar char="•"/>
            </a:pPr>
            <a:r>
              <a:rPr lang="fr-FR" dirty="0" smtClean="0">
                <a:solidFill>
                  <a:srgbClr val="008000"/>
                </a:solidFill>
              </a:rPr>
              <a:t> L'</a:t>
            </a:r>
            <a:r>
              <a:rPr lang="fr-FR" b="1" dirty="0" smtClean="0">
                <a:solidFill>
                  <a:srgbClr val="008000"/>
                </a:solidFill>
              </a:rPr>
              <a:t>aurochs</a:t>
            </a:r>
            <a:r>
              <a:rPr lang="fr-FR" dirty="0" smtClean="0">
                <a:solidFill>
                  <a:srgbClr val="008000"/>
                </a:solidFill>
              </a:rPr>
              <a:t> est un </a:t>
            </a:r>
            <a:r>
              <a:rPr lang="fr-FR" dirty="0" smtClean="0">
                <a:solidFill>
                  <a:srgbClr val="008000"/>
                </a:solidFill>
                <a:hlinkClick r:id="rId2" tooltip="Bovidé"/>
              </a:rPr>
              <a:t>bovidé</a:t>
            </a:r>
            <a:r>
              <a:rPr lang="fr-FR" dirty="0" smtClean="0">
                <a:solidFill>
                  <a:srgbClr val="008000"/>
                </a:solidFill>
              </a:rPr>
              <a:t>, ancêtre des races actuelles de bovins domestiques, éteint en 1627, qui aurait des descendant dans les races de vaches actuelles. </a:t>
            </a:r>
          </a:p>
          <a:p>
            <a:pPr algn="just">
              <a:buFont typeface="Arial" pitchFamily="34" charset="0"/>
              <a:buChar char="•"/>
            </a:pPr>
            <a:r>
              <a:rPr lang="fr-FR" dirty="0" smtClean="0">
                <a:solidFill>
                  <a:srgbClr val="008000"/>
                </a:solidFill>
              </a:rPr>
              <a:t> Les premiers programmes de reconstitution de l’auroch ont eu lieu, en Allemagne vers </a:t>
            </a:r>
            <a:r>
              <a:rPr lang="fr-FR" dirty="0" smtClean="0">
                <a:solidFill>
                  <a:srgbClr val="008000"/>
                </a:solidFill>
              </a:rPr>
              <a:t>1920</a:t>
            </a:r>
            <a:r>
              <a:rPr lang="fr-FR" dirty="0">
                <a:solidFill>
                  <a:srgbClr val="008000"/>
                </a:solidFill>
              </a:rPr>
              <a:t> </a:t>
            </a:r>
            <a:r>
              <a:rPr lang="fr-FR" dirty="0">
                <a:solidFill>
                  <a:srgbClr val="008000"/>
                </a:solidFill>
              </a:rPr>
              <a:t>et </a:t>
            </a:r>
            <a:r>
              <a:rPr lang="fr-FR" dirty="0">
                <a:hlinkClick r:id="rId3" tooltip="Années 1930"/>
              </a:rPr>
              <a:t>1930</a:t>
            </a:r>
            <a:r>
              <a:rPr lang="fr-FR" dirty="0"/>
              <a:t> </a:t>
            </a:r>
            <a:r>
              <a:rPr lang="fr-FR" dirty="0">
                <a:solidFill>
                  <a:srgbClr val="008000"/>
                </a:solidFill>
              </a:rPr>
              <a:t>par </a:t>
            </a:r>
            <a:r>
              <a:rPr lang="fr-FR" dirty="0" smtClean="0">
                <a:solidFill>
                  <a:srgbClr val="008000"/>
                </a:solidFill>
              </a:rPr>
              <a:t>les biologistes </a:t>
            </a:r>
            <a:r>
              <a:rPr lang="fr-FR" dirty="0" smtClean="0">
                <a:hlinkClick r:id="rId4" tooltip="Heinz Heck (page inexistante)"/>
              </a:rPr>
              <a:t>Heinz</a:t>
            </a:r>
            <a:r>
              <a:rPr lang="fr-FR" dirty="0" smtClean="0">
                <a:solidFill>
                  <a:srgbClr val="008000"/>
                </a:solidFill>
              </a:rPr>
              <a:t>,</a:t>
            </a:r>
            <a:r>
              <a:rPr lang="fr-FR" dirty="0" smtClean="0"/>
              <a:t> </a:t>
            </a:r>
            <a:r>
              <a:rPr lang="fr-FR" sz="1200" dirty="0">
                <a:solidFill>
                  <a:srgbClr val="008000"/>
                </a:solidFill>
              </a:rPr>
              <a:t>directeur du</a:t>
            </a:r>
            <a:r>
              <a:rPr lang="fr-FR" sz="1200" dirty="0"/>
              <a:t> </a:t>
            </a:r>
            <a:r>
              <a:rPr lang="fr-FR" sz="1200" dirty="0">
                <a:hlinkClick r:id="rId5" tooltip="Zoo de Munich (page inexistante)"/>
              </a:rPr>
              <a:t>zoo de </a:t>
            </a:r>
            <a:r>
              <a:rPr lang="fr-FR" sz="1200" dirty="0" smtClean="0">
                <a:hlinkClick r:id="rId5" tooltip="Zoo de Munich (page inexistante)"/>
              </a:rPr>
              <a:t>Munich</a:t>
            </a:r>
            <a:r>
              <a:rPr lang="fr-FR" sz="1200" dirty="0" smtClean="0">
                <a:solidFill>
                  <a:srgbClr val="008000"/>
                </a:solidFill>
              </a:rPr>
              <a:t>; </a:t>
            </a:r>
            <a:r>
              <a:rPr lang="fr-FR" dirty="0" smtClean="0">
                <a:solidFill>
                  <a:srgbClr val="008000"/>
                </a:solidFill>
              </a:rPr>
              <a:t>et</a:t>
            </a:r>
            <a:r>
              <a:rPr lang="fr-FR" dirty="0">
                <a:solidFill>
                  <a:srgbClr val="008000"/>
                </a:solidFill>
              </a:rPr>
              <a:t> </a:t>
            </a:r>
            <a:r>
              <a:rPr lang="fr-FR" dirty="0">
                <a:hlinkClick r:id="rId6" tooltip="Lutz Heck (page inexistante)"/>
              </a:rPr>
              <a:t>Lutz </a:t>
            </a:r>
            <a:r>
              <a:rPr lang="fr-FR" dirty="0" smtClean="0">
                <a:hlinkClick r:id="rId6" tooltip="Lutz Heck (page inexistante)"/>
              </a:rPr>
              <a:t>Heck</a:t>
            </a:r>
            <a:r>
              <a:rPr lang="fr-FR" baseline="30000" dirty="0" smtClean="0">
                <a:hlinkClick r:id="rId7"/>
              </a:rPr>
              <a:t>2</a:t>
            </a:r>
            <a:r>
              <a:rPr lang="fr-FR" dirty="0">
                <a:solidFill>
                  <a:srgbClr val="008000"/>
                </a:solidFill>
              </a:rPr>
              <a:t>.</a:t>
            </a:r>
            <a:r>
              <a:rPr lang="fr-FR" dirty="0"/>
              <a:t> </a:t>
            </a:r>
            <a:endParaRPr lang="fr-FR" dirty="0" smtClean="0">
              <a:solidFill>
                <a:srgbClr val="008000"/>
              </a:solidFill>
            </a:endParaRPr>
          </a:p>
          <a:p>
            <a:pPr algn="just">
              <a:buFont typeface="Arial" pitchFamily="34" charset="0"/>
              <a:buChar char="•"/>
            </a:pPr>
            <a:r>
              <a:rPr lang="fr-FR" dirty="0" smtClean="0">
                <a:solidFill>
                  <a:srgbClr val="008000"/>
                </a:solidFill>
              </a:rPr>
              <a:t> Les animaux obtenus ressemblent effectivement extérieurement aux aurochs des gravures d’autrefois. </a:t>
            </a:r>
          </a:p>
          <a:p>
            <a:pPr algn="just">
              <a:buFont typeface="Arial" pitchFamily="34" charset="0"/>
              <a:buChar char="•"/>
            </a:pPr>
            <a:r>
              <a:rPr lang="fr-FR" dirty="0" smtClean="0">
                <a:solidFill>
                  <a:srgbClr val="008000"/>
                </a:solidFill>
              </a:rPr>
              <a:t> Mais la ressemblance n’est pas l’identité, beaucoup de spécialistes préfèrent désigner les animaux reconstitués comme </a:t>
            </a:r>
            <a:r>
              <a:rPr lang="fr-FR" dirty="0" smtClean="0">
                <a:solidFill>
                  <a:srgbClr val="008000"/>
                </a:solidFill>
              </a:rPr>
              <a:t>des </a:t>
            </a:r>
            <a:r>
              <a:rPr lang="fr-FR" b="1" dirty="0">
                <a:solidFill>
                  <a:srgbClr val="008000"/>
                </a:solidFill>
              </a:rPr>
              <a:t>aurochs de </a:t>
            </a:r>
            <a:r>
              <a:rPr lang="fr-FR" b="1" dirty="0" err="1" smtClean="0">
                <a:solidFill>
                  <a:srgbClr val="008000"/>
                </a:solidFill>
              </a:rPr>
              <a:t>Heck</a:t>
            </a:r>
            <a:r>
              <a:rPr lang="fr-FR" dirty="0" smtClean="0">
                <a:solidFill>
                  <a:srgbClr val="008000"/>
                </a:solidFill>
              </a:rPr>
              <a:t>, «</a:t>
            </a:r>
            <a:r>
              <a:rPr lang="fr-FR" dirty="0">
                <a:solidFill>
                  <a:srgbClr val="008000"/>
                </a:solidFill>
              </a:rPr>
              <a:t>  </a:t>
            </a:r>
            <a:r>
              <a:rPr lang="fr-FR" b="1" dirty="0" smtClean="0">
                <a:solidFill>
                  <a:srgbClr val="008000"/>
                </a:solidFill>
              </a:rPr>
              <a:t>néo-aurochs » </a:t>
            </a:r>
            <a:r>
              <a:rPr lang="fr-FR" dirty="0">
                <a:solidFill>
                  <a:srgbClr val="008000"/>
                </a:solidFill>
              </a:rPr>
              <a:t>ou « </a:t>
            </a:r>
            <a:r>
              <a:rPr lang="fr-FR" b="1" dirty="0">
                <a:solidFill>
                  <a:srgbClr val="008000"/>
                </a:solidFill>
              </a:rPr>
              <a:t>aurochs-reconstitué</a:t>
            </a:r>
            <a:r>
              <a:rPr lang="fr-FR" dirty="0">
                <a:solidFill>
                  <a:srgbClr val="008000"/>
                </a:solidFill>
              </a:rPr>
              <a:t> »</a:t>
            </a:r>
            <a:r>
              <a:rPr lang="fr-FR" dirty="0" smtClean="0">
                <a:solidFill>
                  <a:srgbClr val="008000"/>
                </a:solidFill>
              </a:rPr>
              <a:t>, </a:t>
            </a:r>
            <a:r>
              <a:rPr lang="fr-FR" dirty="0" smtClean="0">
                <a:solidFill>
                  <a:srgbClr val="008000"/>
                </a:solidFill>
              </a:rPr>
              <a:t>quand ils n'y voient pas franchement une supercherie. </a:t>
            </a:r>
          </a:p>
          <a:p>
            <a:pPr algn="just">
              <a:buFont typeface="Arial" pitchFamily="34" charset="0"/>
              <a:buChar char="•"/>
            </a:pPr>
            <a:r>
              <a:rPr lang="fr-FR" dirty="0" smtClean="0">
                <a:solidFill>
                  <a:srgbClr val="008000"/>
                </a:solidFill>
              </a:rPr>
              <a:t> </a:t>
            </a:r>
            <a:r>
              <a:rPr lang="fr-FR" dirty="0" smtClean="0">
                <a:solidFill>
                  <a:srgbClr val="FF0000"/>
                </a:solidFill>
              </a:rPr>
              <a:t>Ce faisant, ils pointent un autre risque : à force de cultiver l'illusion que nous savons faire renaître des espèces éteintes, ne serons-nous pas tentés de réduire nos efforts de conservation des espèces menacées ?</a:t>
            </a:r>
            <a:endParaRPr lang="fr-FR" b="1" u="sng" dirty="0">
              <a:solidFill>
                <a:srgbClr val="FF0000"/>
              </a:solidFill>
              <a:latin typeface="Calibri" pitchFamily="34" charset="0"/>
            </a:endParaRPr>
          </a:p>
        </p:txBody>
      </p:sp>
      <p:pic>
        <p:nvPicPr>
          <p:cNvPr id="11" name="Image 10" descr="Bos_primigenius_Vig_uroksen.jpg"/>
          <p:cNvPicPr>
            <a:picLocks noChangeAspect="1"/>
          </p:cNvPicPr>
          <p:nvPr/>
        </p:nvPicPr>
        <p:blipFill>
          <a:blip r:embed="rId8" cstate="print"/>
          <a:stretch>
            <a:fillRect/>
          </a:stretch>
        </p:blipFill>
        <p:spPr>
          <a:xfrm>
            <a:off x="395536" y="4725144"/>
            <a:ext cx="1666143" cy="1080120"/>
          </a:xfrm>
          <a:prstGeom prst="rect">
            <a:avLst/>
          </a:prstGeom>
        </p:spPr>
      </p:pic>
      <p:sp>
        <p:nvSpPr>
          <p:cNvPr id="12" name="ZoneTexte 11"/>
          <p:cNvSpPr txBox="1"/>
          <p:nvPr/>
        </p:nvSpPr>
        <p:spPr>
          <a:xfrm>
            <a:off x="179512" y="5805264"/>
            <a:ext cx="2088232" cy="646331"/>
          </a:xfrm>
          <a:prstGeom prst="rect">
            <a:avLst/>
          </a:prstGeom>
          <a:noFill/>
        </p:spPr>
        <p:txBody>
          <a:bodyPr wrap="square" rtlCol="0">
            <a:spAutoFit/>
          </a:bodyPr>
          <a:lstStyle/>
          <a:p>
            <a:r>
              <a:rPr lang="fr-FR" sz="1200" dirty="0" smtClean="0">
                <a:solidFill>
                  <a:srgbClr val="008000"/>
                </a:solidFill>
              </a:rPr>
              <a:t>Aurochs (</a:t>
            </a:r>
            <a:r>
              <a:rPr lang="fr-FR" sz="1200" i="1" dirty="0" err="1" smtClean="0">
                <a:solidFill>
                  <a:srgbClr val="008000"/>
                </a:solidFill>
              </a:rPr>
              <a:t>Bos</a:t>
            </a:r>
            <a:r>
              <a:rPr lang="fr-FR" sz="1200" i="1" dirty="0" smtClean="0">
                <a:solidFill>
                  <a:srgbClr val="008000"/>
                </a:solidFill>
              </a:rPr>
              <a:t> </a:t>
            </a:r>
            <a:r>
              <a:rPr lang="fr-FR" sz="1200" i="1" dirty="0" err="1" smtClean="0">
                <a:solidFill>
                  <a:srgbClr val="008000"/>
                </a:solidFill>
              </a:rPr>
              <a:t>primigenius</a:t>
            </a:r>
            <a:r>
              <a:rPr lang="fr-FR" sz="1200" dirty="0" smtClean="0">
                <a:solidFill>
                  <a:srgbClr val="008000"/>
                </a:solidFill>
              </a:rPr>
              <a:t>). Squelette d'aurochs datant de 7500 avant notre ère</a:t>
            </a:r>
            <a:endParaRPr lang="fr-FR" sz="1200" dirty="0">
              <a:solidFill>
                <a:srgbClr val="008000"/>
              </a:solidFill>
            </a:endParaRPr>
          </a:p>
        </p:txBody>
      </p:sp>
      <p:pic>
        <p:nvPicPr>
          <p:cNvPr id="13" name="Image 12" descr="auroch_dessin.jpg"/>
          <p:cNvPicPr>
            <a:picLocks noChangeAspect="1"/>
          </p:cNvPicPr>
          <p:nvPr/>
        </p:nvPicPr>
        <p:blipFill>
          <a:blip r:embed="rId9" cstate="print"/>
          <a:stretch>
            <a:fillRect/>
          </a:stretch>
        </p:blipFill>
        <p:spPr>
          <a:xfrm>
            <a:off x="2483768" y="4725144"/>
            <a:ext cx="1786434" cy="1063740"/>
          </a:xfrm>
          <a:prstGeom prst="rect">
            <a:avLst/>
          </a:prstGeom>
        </p:spPr>
      </p:pic>
      <p:sp>
        <p:nvSpPr>
          <p:cNvPr id="14" name="ZoneTexte 13"/>
          <p:cNvSpPr txBox="1"/>
          <p:nvPr/>
        </p:nvSpPr>
        <p:spPr>
          <a:xfrm>
            <a:off x="2411760" y="5805264"/>
            <a:ext cx="1872208" cy="648072"/>
          </a:xfrm>
          <a:prstGeom prst="rect">
            <a:avLst/>
          </a:prstGeom>
          <a:noFill/>
        </p:spPr>
        <p:txBody>
          <a:bodyPr wrap="square" rtlCol="0">
            <a:spAutoFit/>
          </a:bodyPr>
          <a:lstStyle/>
          <a:p>
            <a:pPr algn="ctr"/>
            <a:r>
              <a:rPr lang="fr-FR" sz="1200" dirty="0" smtClean="0">
                <a:solidFill>
                  <a:srgbClr val="008000"/>
                </a:solidFill>
              </a:rPr>
              <a:t>Dessin d'un aurochs mâle probablement du 16ème siècle.</a:t>
            </a:r>
            <a:endParaRPr lang="fr-FR" sz="1200" dirty="0">
              <a:solidFill>
                <a:srgbClr val="008000"/>
              </a:solidFill>
            </a:endParaRPr>
          </a:p>
        </p:txBody>
      </p:sp>
      <p:pic>
        <p:nvPicPr>
          <p:cNvPr id="15" name="Image 14" descr="aurochs.jpg"/>
          <p:cNvPicPr>
            <a:picLocks noChangeAspect="1"/>
          </p:cNvPicPr>
          <p:nvPr/>
        </p:nvPicPr>
        <p:blipFill>
          <a:blip r:embed="rId10" cstate="print"/>
          <a:stretch>
            <a:fillRect/>
          </a:stretch>
        </p:blipFill>
        <p:spPr>
          <a:xfrm>
            <a:off x="4571829" y="4398003"/>
            <a:ext cx="2028825" cy="1524000"/>
          </a:xfrm>
          <a:prstGeom prst="rect">
            <a:avLst/>
          </a:prstGeom>
        </p:spPr>
      </p:pic>
      <p:pic>
        <p:nvPicPr>
          <p:cNvPr id="16" name="Image 15" descr="HanAurochs.JPG"/>
          <p:cNvPicPr>
            <a:picLocks noChangeAspect="1"/>
          </p:cNvPicPr>
          <p:nvPr/>
        </p:nvPicPr>
        <p:blipFill>
          <a:blip r:embed="rId11" cstate="print"/>
          <a:stretch>
            <a:fillRect/>
          </a:stretch>
        </p:blipFill>
        <p:spPr>
          <a:xfrm>
            <a:off x="6804248" y="4509120"/>
            <a:ext cx="2063472" cy="1369395"/>
          </a:xfrm>
          <a:prstGeom prst="rect">
            <a:avLst/>
          </a:prstGeom>
        </p:spPr>
      </p:pic>
      <p:sp>
        <p:nvSpPr>
          <p:cNvPr id="17" name="ZoneTexte 16"/>
          <p:cNvSpPr txBox="1"/>
          <p:nvPr/>
        </p:nvSpPr>
        <p:spPr>
          <a:xfrm>
            <a:off x="6732240" y="5949280"/>
            <a:ext cx="2304256" cy="830997"/>
          </a:xfrm>
          <a:prstGeom prst="rect">
            <a:avLst/>
          </a:prstGeom>
          <a:noFill/>
        </p:spPr>
        <p:txBody>
          <a:bodyPr wrap="square" rtlCol="0">
            <a:spAutoFit/>
          </a:bodyPr>
          <a:lstStyle/>
          <a:p>
            <a:pPr algn="ctr"/>
            <a:r>
              <a:rPr lang="fr-FR" sz="1200" dirty="0" smtClean="0">
                <a:solidFill>
                  <a:srgbClr val="008000"/>
                </a:solidFill>
              </a:rPr>
              <a:t>Des </a:t>
            </a:r>
            <a:r>
              <a:rPr lang="fr-FR" sz="1200" dirty="0" smtClean="0">
                <a:solidFill>
                  <a:srgbClr val="008000"/>
                </a:solidFill>
                <a:hlinkClick r:id="rId12" tooltip="Aurochs de Heck"/>
              </a:rPr>
              <a:t>Aurochs de </a:t>
            </a:r>
            <a:r>
              <a:rPr lang="fr-FR" sz="1200" dirty="0" err="1" smtClean="0">
                <a:solidFill>
                  <a:srgbClr val="008000"/>
                </a:solidFill>
                <a:hlinkClick r:id="rId12" tooltip="Aurochs de Heck"/>
              </a:rPr>
              <a:t>Heck</a:t>
            </a:r>
            <a:r>
              <a:rPr lang="fr-FR" sz="1200" dirty="0" smtClean="0">
                <a:solidFill>
                  <a:srgbClr val="008000"/>
                </a:solidFill>
              </a:rPr>
              <a:t> paissent dans la plaine de la réserve animale du </a:t>
            </a:r>
            <a:r>
              <a:rPr lang="fr-FR" sz="1200" dirty="0" smtClean="0">
                <a:solidFill>
                  <a:srgbClr val="008000"/>
                </a:solidFill>
                <a:hlinkClick r:id="rId13" tooltip="Domaine des grottes de Han"/>
              </a:rPr>
              <a:t>Domaine des grottes de Han</a:t>
            </a:r>
            <a:r>
              <a:rPr lang="fr-FR" sz="1200" dirty="0" smtClean="0">
                <a:solidFill>
                  <a:srgbClr val="008000"/>
                </a:solidFill>
              </a:rPr>
              <a:t> en Belgique.</a:t>
            </a:r>
            <a:endParaRPr lang="fr-FR" sz="1200" dirty="0">
              <a:solidFill>
                <a:srgbClr val="008000"/>
              </a:solidFill>
            </a:endParaRPr>
          </a:p>
        </p:txBody>
      </p:sp>
      <p:sp>
        <p:nvSpPr>
          <p:cNvPr id="18" name="ZoneTexte 17"/>
          <p:cNvSpPr txBox="1"/>
          <p:nvPr/>
        </p:nvSpPr>
        <p:spPr>
          <a:xfrm>
            <a:off x="107675" y="6403063"/>
            <a:ext cx="6414389" cy="461665"/>
          </a:xfrm>
          <a:prstGeom prst="rect">
            <a:avLst/>
          </a:prstGeom>
          <a:noFill/>
        </p:spPr>
        <p:txBody>
          <a:bodyPr wrap="square" rtlCol="0">
            <a:spAutoFit/>
          </a:bodyPr>
          <a:lstStyle/>
          <a:p>
            <a:r>
              <a:rPr lang="fr-FR" sz="1200" dirty="0" smtClean="0">
                <a:solidFill>
                  <a:srgbClr val="008000"/>
                </a:solidFill>
              </a:rPr>
              <a:t> Sources </a:t>
            </a:r>
            <a:r>
              <a:rPr lang="fr-FR" sz="1200" dirty="0" smtClean="0">
                <a:solidFill>
                  <a:srgbClr val="008000"/>
                </a:solidFill>
              </a:rPr>
              <a:t>: a) </a:t>
            </a:r>
            <a:r>
              <a:rPr lang="fr-FR" sz="1200" dirty="0" smtClean="0">
                <a:hlinkClick r:id="rId14"/>
              </a:rPr>
              <a:t>http://</a:t>
            </a:r>
            <a:r>
              <a:rPr lang="fr-FR" sz="1200" dirty="0" smtClean="0">
                <a:hlinkClick r:id="rId14"/>
              </a:rPr>
              <a:t>fr.wikipedia.org/wiki/Aurochs</a:t>
            </a:r>
            <a:r>
              <a:rPr lang="fr-FR" sz="1200" dirty="0" smtClean="0">
                <a:solidFill>
                  <a:srgbClr val="008000"/>
                </a:solidFill>
              </a:rPr>
              <a:t>, b)</a:t>
            </a:r>
            <a:r>
              <a:rPr lang="fr-FR" sz="1200" dirty="0" smtClean="0">
                <a:solidFill>
                  <a:srgbClr val="008000"/>
                </a:solidFill>
              </a:rPr>
              <a:t> </a:t>
            </a:r>
            <a:r>
              <a:rPr lang="fr-FR" sz="1200" i="1" dirty="0" smtClean="0">
                <a:solidFill>
                  <a:srgbClr val="008000"/>
                </a:solidFill>
              </a:rPr>
              <a:t>Bestiaire disparu</a:t>
            </a:r>
            <a:r>
              <a:rPr lang="fr-FR" sz="1200" dirty="0" smtClean="0">
                <a:solidFill>
                  <a:srgbClr val="008000"/>
                </a:solidFill>
              </a:rPr>
              <a:t>, Luc Semal, page .</a:t>
            </a:r>
            <a:r>
              <a:rPr lang="fr-FR" sz="1200" dirty="0" smtClean="0">
                <a:solidFill>
                  <a:srgbClr val="008000"/>
                </a:solidFill>
              </a:rPr>
              <a:t>152.</a:t>
            </a:r>
          </a:p>
          <a:p>
            <a:r>
              <a:rPr lang="fr-FR" sz="1200" dirty="0">
                <a:solidFill>
                  <a:srgbClr val="008000"/>
                </a:solidFill>
              </a:rPr>
              <a:t>c) </a:t>
            </a:r>
            <a:r>
              <a:rPr lang="fr-FR" sz="1200" dirty="0">
                <a:solidFill>
                  <a:srgbClr val="008000"/>
                </a:solidFill>
                <a:hlinkClick r:id="rId12"/>
              </a:rPr>
              <a:t>http://</a:t>
            </a:r>
            <a:r>
              <a:rPr lang="fr-FR" sz="1200" dirty="0" smtClean="0">
                <a:solidFill>
                  <a:srgbClr val="008000"/>
                </a:solidFill>
                <a:hlinkClick r:id="rId12"/>
              </a:rPr>
              <a:t>fr.wikipedia.org/wiki/Aurochs_de_Heck</a:t>
            </a:r>
            <a:r>
              <a:rPr lang="fr-FR" sz="1200" dirty="0" smtClean="0">
                <a:solidFill>
                  <a:srgbClr val="008000"/>
                </a:solidFill>
              </a:rPr>
              <a:t> </a:t>
            </a:r>
            <a:endParaRPr lang="fr-FR" sz="1200" dirty="0">
              <a:solidFill>
                <a:srgbClr val="008000"/>
              </a:solidFill>
            </a:endParaRPr>
          </a:p>
        </p:txBody>
      </p:sp>
      <p:sp>
        <p:nvSpPr>
          <p:cNvPr id="19" name="ZoneTexte 18"/>
          <p:cNvSpPr txBox="1"/>
          <p:nvPr/>
        </p:nvSpPr>
        <p:spPr>
          <a:xfrm>
            <a:off x="4499992" y="5896143"/>
            <a:ext cx="2232248" cy="553998"/>
          </a:xfrm>
          <a:prstGeom prst="rect">
            <a:avLst/>
          </a:prstGeom>
          <a:noFill/>
        </p:spPr>
        <p:txBody>
          <a:bodyPr wrap="square" rtlCol="0">
            <a:spAutoFit/>
          </a:bodyPr>
          <a:lstStyle/>
          <a:p>
            <a:pPr algn="ctr"/>
            <a:r>
              <a:rPr lang="fr-FR" sz="1000" dirty="0" smtClean="0">
                <a:hlinkClick r:id="rId15"/>
              </a:rPr>
              <a:t>http://www.eurowildlife.org/news/the-aurochs-is-about-to-return-to-the-mountains-of-central-europe/</a:t>
            </a:r>
            <a:endParaRPr lang="fr-FR" sz="1000" dirty="0">
              <a:solidFill>
                <a:srgbClr val="008000"/>
              </a:solidFill>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8244408" y="188640"/>
            <a:ext cx="549201"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135</a:t>
            </a:fld>
            <a:endParaRPr lang="fr-FR" sz="1200" dirty="0">
              <a:solidFill>
                <a:schemeClr val="tx1">
                  <a:tint val="75000"/>
                </a:schemeClr>
              </a:solidFill>
              <a:latin typeface="+mn-lt"/>
              <a:cs typeface="+mn-cs"/>
            </a:endParaRPr>
          </a:p>
        </p:txBody>
      </p:sp>
      <p:sp>
        <p:nvSpPr>
          <p:cNvPr id="4" name="Sous-titre 2"/>
          <p:cNvSpPr txBox="1">
            <a:spLocks/>
          </p:cNvSpPr>
          <p:nvPr/>
        </p:nvSpPr>
        <p:spPr bwMode="auto">
          <a:xfrm>
            <a:off x="2771800" y="154867"/>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dirty="0">
                <a:solidFill>
                  <a:srgbClr val="008000"/>
                </a:solidFill>
                <a:latin typeface="Calibri" pitchFamily="34" charset="0"/>
              </a:rPr>
              <a:t>Pourquoi préserver la biodiversité ?</a:t>
            </a:r>
          </a:p>
        </p:txBody>
      </p:sp>
      <p:sp>
        <p:nvSpPr>
          <p:cNvPr id="5" name="Rectangle 4"/>
          <p:cNvSpPr>
            <a:spLocks noChangeArrowheads="1"/>
          </p:cNvSpPr>
          <p:nvPr/>
        </p:nvSpPr>
        <p:spPr bwMode="auto">
          <a:xfrm>
            <a:off x="107950" y="620688"/>
            <a:ext cx="8928546"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b="1" u="sng" dirty="0" smtClean="0">
                <a:solidFill>
                  <a:srgbClr val="008000"/>
                </a:solidFill>
                <a:latin typeface="+mn-lt"/>
                <a:cs typeface="Arial" panose="020B0604020202020204" pitchFamily="34" charset="0"/>
              </a:rPr>
              <a:t>18bis. </a:t>
            </a:r>
            <a:r>
              <a:rPr lang="fr-FR" b="1" u="sng" dirty="0">
                <a:solidFill>
                  <a:srgbClr val="008000"/>
                </a:solidFill>
                <a:latin typeface="+mn-lt"/>
                <a:cs typeface="Arial" panose="020B0604020202020204" pitchFamily="34" charset="0"/>
              </a:rPr>
              <a:t>Annexe : </a:t>
            </a:r>
            <a:r>
              <a:rPr lang="fr-FR" b="1" u="sng" dirty="0" smtClean="0">
                <a:solidFill>
                  <a:srgbClr val="008000"/>
                </a:solidFill>
                <a:latin typeface="+mn-lt"/>
                <a:cs typeface="Arial" panose="020B0604020202020204" pitchFamily="34" charset="0"/>
              </a:rPr>
              <a:t>Reconstitution controversée </a:t>
            </a:r>
            <a:r>
              <a:rPr lang="fr-FR" b="1" u="sng" dirty="0" smtClean="0">
                <a:solidFill>
                  <a:srgbClr val="008000"/>
                </a:solidFill>
                <a:latin typeface="+mn-lt"/>
                <a:cs typeface="Arial" panose="020B0604020202020204" pitchFamily="34" charset="0"/>
              </a:rPr>
              <a:t>du </a:t>
            </a:r>
            <a:r>
              <a:rPr lang="fr-FR" b="1" u="sng" dirty="0">
                <a:solidFill>
                  <a:srgbClr val="008000"/>
                </a:solidFill>
                <a:latin typeface="+mn-lt"/>
                <a:cs typeface="Arial" panose="020B0604020202020204" pitchFamily="34" charset="0"/>
              </a:rPr>
              <a:t>Cheval </a:t>
            </a:r>
            <a:r>
              <a:rPr lang="fr-FR" b="1" u="sng" dirty="0" smtClean="0">
                <a:solidFill>
                  <a:srgbClr val="008000"/>
                </a:solidFill>
                <a:latin typeface="+mn-lt"/>
                <a:cs typeface="Arial" panose="020B0604020202020204" pitchFamily="34" charset="0"/>
              </a:rPr>
              <a:t>tarpan</a:t>
            </a:r>
            <a:endParaRPr lang="fr-FR" b="1" u="sng" dirty="0" smtClean="0">
              <a:solidFill>
                <a:srgbClr val="008000"/>
              </a:solidFill>
              <a:latin typeface="+mn-lt"/>
              <a:cs typeface="Arial" panose="020B0604020202020204" pitchFamily="34" charset="0"/>
            </a:endParaRPr>
          </a:p>
          <a:p>
            <a:pPr algn="just"/>
            <a:endParaRPr lang="fr-FR" dirty="0" smtClean="0">
              <a:solidFill>
                <a:srgbClr val="008000"/>
              </a:solidFill>
              <a:latin typeface="+mn-lt"/>
            </a:endParaRPr>
          </a:p>
          <a:p>
            <a:pPr algn="just"/>
            <a:r>
              <a:rPr lang="fr-FR" dirty="0" smtClean="0">
                <a:solidFill>
                  <a:srgbClr val="008000"/>
                </a:solidFill>
                <a:latin typeface="+mn-lt"/>
              </a:rPr>
              <a:t> </a:t>
            </a:r>
            <a:r>
              <a:rPr lang="fr-FR" dirty="0">
                <a:solidFill>
                  <a:srgbClr val="008000"/>
                </a:solidFill>
                <a:latin typeface="+mn-lt"/>
              </a:rPr>
              <a:t>Le </a:t>
            </a:r>
            <a:r>
              <a:rPr lang="fr-FR" b="1" dirty="0">
                <a:solidFill>
                  <a:srgbClr val="008000"/>
                </a:solidFill>
                <a:latin typeface="+mn-lt"/>
              </a:rPr>
              <a:t>Tarpan</a:t>
            </a:r>
            <a:r>
              <a:rPr lang="fr-FR" dirty="0">
                <a:solidFill>
                  <a:srgbClr val="008000"/>
                </a:solidFill>
                <a:latin typeface="+mn-lt"/>
              </a:rPr>
              <a:t> (</a:t>
            </a:r>
            <a:r>
              <a:rPr lang="fr-FR" b="1" i="1" dirty="0">
                <a:solidFill>
                  <a:srgbClr val="008000"/>
                </a:solidFill>
                <a:latin typeface="+mn-lt"/>
              </a:rPr>
              <a:t>Equus </a:t>
            </a:r>
            <a:r>
              <a:rPr lang="fr-FR" b="1" i="1" dirty="0" err="1">
                <a:solidFill>
                  <a:srgbClr val="008000"/>
                </a:solidFill>
                <a:latin typeface="+mn-lt"/>
              </a:rPr>
              <a:t>ferus</a:t>
            </a:r>
            <a:r>
              <a:rPr lang="fr-FR" b="1" i="1" dirty="0">
                <a:solidFill>
                  <a:srgbClr val="008000"/>
                </a:solidFill>
                <a:latin typeface="+mn-lt"/>
              </a:rPr>
              <a:t> </a:t>
            </a:r>
            <a:r>
              <a:rPr lang="fr-FR" b="1" i="1" dirty="0" err="1">
                <a:solidFill>
                  <a:srgbClr val="008000"/>
                </a:solidFill>
                <a:latin typeface="+mn-lt"/>
              </a:rPr>
              <a:t>ferus</a:t>
            </a:r>
            <a:r>
              <a:rPr lang="fr-FR" dirty="0">
                <a:solidFill>
                  <a:srgbClr val="008000"/>
                </a:solidFill>
                <a:latin typeface="+mn-lt"/>
              </a:rPr>
              <a:t> ou </a:t>
            </a:r>
            <a:r>
              <a:rPr lang="fr-FR" b="1" i="1" dirty="0">
                <a:solidFill>
                  <a:srgbClr val="008000"/>
                </a:solidFill>
                <a:latin typeface="+mn-lt"/>
              </a:rPr>
              <a:t>Equus </a:t>
            </a:r>
            <a:r>
              <a:rPr lang="fr-FR" b="1" i="1" dirty="0" err="1">
                <a:solidFill>
                  <a:srgbClr val="008000"/>
                </a:solidFill>
                <a:latin typeface="+mn-lt"/>
              </a:rPr>
              <a:t>ferus</a:t>
            </a:r>
            <a:r>
              <a:rPr lang="fr-FR" b="1" i="1" dirty="0">
                <a:solidFill>
                  <a:srgbClr val="008000"/>
                </a:solidFill>
                <a:latin typeface="+mn-lt"/>
              </a:rPr>
              <a:t> </a:t>
            </a:r>
            <a:r>
              <a:rPr lang="fr-FR" b="1" i="1" dirty="0" err="1">
                <a:solidFill>
                  <a:srgbClr val="008000"/>
                </a:solidFill>
                <a:latin typeface="+mn-lt"/>
              </a:rPr>
              <a:t>gmelini</a:t>
            </a:r>
            <a:r>
              <a:rPr lang="fr-FR" dirty="0">
                <a:solidFill>
                  <a:srgbClr val="008000"/>
                </a:solidFill>
                <a:latin typeface="+mn-lt"/>
              </a:rPr>
              <a:t>) </a:t>
            </a:r>
            <a:r>
              <a:rPr lang="fr-FR" dirty="0" smtClean="0">
                <a:solidFill>
                  <a:srgbClr val="008000"/>
                </a:solidFill>
                <a:latin typeface="+mn-lt"/>
              </a:rPr>
              <a:t>est un</a:t>
            </a:r>
            <a:r>
              <a:rPr lang="fr-FR" dirty="0">
                <a:solidFill>
                  <a:srgbClr val="008000"/>
                </a:solidFill>
                <a:latin typeface="+mn-lt"/>
              </a:rPr>
              <a:t> </a:t>
            </a:r>
            <a:r>
              <a:rPr lang="fr-FR" dirty="0">
                <a:solidFill>
                  <a:srgbClr val="008000"/>
                </a:solidFill>
                <a:latin typeface="+mn-lt"/>
                <a:hlinkClick r:id="rId2" tooltip="Équidé"/>
              </a:rPr>
              <a:t>équidé</a:t>
            </a:r>
            <a:r>
              <a:rPr lang="fr-FR" dirty="0">
                <a:solidFill>
                  <a:srgbClr val="008000"/>
                </a:solidFill>
                <a:latin typeface="+mn-lt"/>
              </a:rPr>
              <a:t> sauvage </a:t>
            </a:r>
            <a:r>
              <a:rPr lang="fr-FR" dirty="0">
                <a:solidFill>
                  <a:srgbClr val="008000"/>
                </a:solidFill>
                <a:latin typeface="+mn-lt"/>
                <a:hlinkClick r:id="rId3" tooltip="Europe"/>
              </a:rPr>
              <a:t>européen</a:t>
            </a:r>
            <a:r>
              <a:rPr lang="fr-FR" dirty="0">
                <a:solidFill>
                  <a:srgbClr val="008000"/>
                </a:solidFill>
                <a:latin typeface="+mn-lt"/>
              </a:rPr>
              <a:t> éteint, </a:t>
            </a:r>
            <a:endParaRPr lang="fr-FR" dirty="0" smtClean="0">
              <a:solidFill>
                <a:srgbClr val="008000"/>
              </a:solidFill>
              <a:latin typeface="+mn-lt"/>
            </a:endParaRPr>
          </a:p>
          <a:p>
            <a:pPr algn="just"/>
            <a:r>
              <a:rPr lang="fr-FR" dirty="0" smtClean="0">
                <a:solidFill>
                  <a:srgbClr val="008000"/>
                </a:solidFill>
                <a:latin typeface="+mn-lt"/>
              </a:rPr>
              <a:t>quelquefois </a:t>
            </a:r>
            <a:r>
              <a:rPr lang="fr-FR" dirty="0">
                <a:solidFill>
                  <a:srgbClr val="008000"/>
                </a:solidFill>
                <a:latin typeface="+mn-lt"/>
              </a:rPr>
              <a:t>considéré comme l'ancêtre de la plupart des races actuelles de </a:t>
            </a:r>
            <a:r>
              <a:rPr lang="fr-FR" dirty="0">
                <a:solidFill>
                  <a:srgbClr val="008000"/>
                </a:solidFill>
                <a:latin typeface="+mn-lt"/>
                <a:hlinkClick r:id="rId4" tooltip="Cheval"/>
              </a:rPr>
              <a:t>chevaux</a:t>
            </a:r>
            <a:r>
              <a:rPr lang="fr-FR" dirty="0">
                <a:solidFill>
                  <a:srgbClr val="008000"/>
                </a:solidFill>
                <a:latin typeface="+mn-lt"/>
              </a:rPr>
              <a:t>. D'après les rares photographies prises avant l'extinction de l'espèce, il s'agissait d'un petit cheval d'environ 1,30, à la robe gris </a:t>
            </a:r>
            <a:r>
              <a:rPr lang="fr-FR" dirty="0" smtClean="0">
                <a:solidFill>
                  <a:srgbClr val="008000"/>
                </a:solidFill>
                <a:latin typeface="+mn-lt"/>
              </a:rPr>
              <a:t>souris. Le </a:t>
            </a:r>
            <a:r>
              <a:rPr lang="fr-FR" dirty="0">
                <a:solidFill>
                  <a:srgbClr val="008000"/>
                </a:solidFill>
                <a:latin typeface="+mn-lt"/>
              </a:rPr>
              <a:t>tarpan a été « reconstitué » par </a:t>
            </a:r>
            <a:r>
              <a:rPr lang="fr-FR" dirty="0">
                <a:solidFill>
                  <a:srgbClr val="008000"/>
                </a:solidFill>
                <a:latin typeface="+mn-lt"/>
                <a:hlinkClick r:id="rId5" tooltip="en:Tadeusz Vetulani"/>
              </a:rPr>
              <a:t>Tadeusz </a:t>
            </a:r>
            <a:r>
              <a:rPr lang="fr-FR" dirty="0" err="1">
                <a:solidFill>
                  <a:srgbClr val="008000"/>
                </a:solidFill>
                <a:latin typeface="+mn-lt"/>
                <a:hlinkClick r:id="rId5" tooltip="en:Tadeusz Vetulani"/>
              </a:rPr>
              <a:t>Vetulani</a:t>
            </a:r>
            <a:r>
              <a:rPr lang="fr-FR" dirty="0">
                <a:solidFill>
                  <a:srgbClr val="008000"/>
                </a:solidFill>
                <a:latin typeface="+mn-lt"/>
              </a:rPr>
              <a:t>, un scientifique polonais, et par les frères </a:t>
            </a:r>
            <a:r>
              <a:rPr lang="fr-FR" dirty="0" err="1">
                <a:solidFill>
                  <a:srgbClr val="008000"/>
                </a:solidFill>
                <a:latin typeface="+mn-lt"/>
              </a:rPr>
              <a:t>Heck</a:t>
            </a:r>
            <a:r>
              <a:rPr lang="fr-FR" dirty="0">
                <a:solidFill>
                  <a:srgbClr val="008000"/>
                </a:solidFill>
                <a:latin typeface="+mn-lt"/>
              </a:rPr>
              <a:t> (</a:t>
            </a:r>
            <a:r>
              <a:rPr lang="fr-FR" dirty="0">
                <a:solidFill>
                  <a:srgbClr val="008000"/>
                </a:solidFill>
                <a:latin typeface="+mn-lt"/>
                <a:hlinkClick r:id="rId6" tooltip="Cheval de Heck"/>
              </a:rPr>
              <a:t>cheval de </a:t>
            </a:r>
            <a:r>
              <a:rPr lang="fr-FR" dirty="0" err="1">
                <a:solidFill>
                  <a:srgbClr val="008000"/>
                </a:solidFill>
                <a:latin typeface="+mn-lt"/>
                <a:hlinkClick r:id="rId6" tooltip="Cheval de Heck"/>
              </a:rPr>
              <a:t>Heck</a:t>
            </a:r>
            <a:r>
              <a:rPr lang="fr-FR" dirty="0">
                <a:solidFill>
                  <a:srgbClr val="008000"/>
                </a:solidFill>
                <a:latin typeface="+mn-lt"/>
              </a:rPr>
              <a:t>). Ces chevaux issus de races domestiques sont différents par leur héritage génétique et leur morphologie du Tarpan </a:t>
            </a:r>
            <a:r>
              <a:rPr lang="fr-FR" dirty="0" smtClean="0">
                <a:solidFill>
                  <a:srgbClr val="008000"/>
                </a:solidFill>
                <a:latin typeface="+mn-lt"/>
              </a:rPr>
              <a:t>sauvage.</a:t>
            </a:r>
            <a:endParaRPr lang="fr-FR" dirty="0">
              <a:solidFill>
                <a:srgbClr val="008000"/>
              </a:solidFill>
              <a:latin typeface="+mn-lt"/>
            </a:endParaRPr>
          </a:p>
          <a:p>
            <a:pPr algn="just"/>
            <a:r>
              <a:rPr lang="fr-FR" dirty="0" smtClean="0">
                <a:solidFill>
                  <a:srgbClr val="008000"/>
                </a:solidFill>
                <a:latin typeface="+mn-lt"/>
              </a:rPr>
              <a:t>Le travail de </a:t>
            </a:r>
            <a:r>
              <a:rPr lang="fr-FR" dirty="0">
                <a:solidFill>
                  <a:srgbClr val="008000"/>
                </a:solidFill>
                <a:latin typeface="+mn-lt"/>
                <a:hlinkClick r:id="rId5" tooltip="en:Tadeusz Vetulani"/>
              </a:rPr>
              <a:t>Tadeusz </a:t>
            </a:r>
            <a:r>
              <a:rPr lang="fr-FR" dirty="0" err="1">
                <a:solidFill>
                  <a:srgbClr val="008000"/>
                </a:solidFill>
                <a:latin typeface="+mn-lt"/>
                <a:hlinkClick r:id="rId5" tooltip="en:Tadeusz Vetulani"/>
              </a:rPr>
              <a:t>Vetulani</a:t>
            </a:r>
            <a:r>
              <a:rPr lang="fr-FR" dirty="0" smtClean="0">
                <a:solidFill>
                  <a:srgbClr val="008000"/>
                </a:solidFill>
                <a:latin typeface="+mn-lt"/>
              </a:rPr>
              <a:t> </a:t>
            </a:r>
            <a:r>
              <a:rPr lang="fr-FR" dirty="0">
                <a:solidFill>
                  <a:srgbClr val="008000"/>
                </a:solidFill>
                <a:latin typeface="+mn-lt"/>
              </a:rPr>
              <a:t>a donné naissance à la race « </a:t>
            </a:r>
            <a:r>
              <a:rPr lang="fr-FR" dirty="0" err="1">
                <a:solidFill>
                  <a:srgbClr val="008000"/>
                </a:solidFill>
                <a:latin typeface="+mn-lt"/>
                <a:hlinkClick r:id="rId7" tooltip="Konik Polski"/>
              </a:rPr>
              <a:t>Konik</a:t>
            </a:r>
            <a:r>
              <a:rPr lang="fr-FR" dirty="0">
                <a:solidFill>
                  <a:srgbClr val="008000"/>
                </a:solidFill>
                <a:latin typeface="+mn-lt"/>
                <a:hlinkClick r:id="rId7" tooltip="Konik Polski"/>
              </a:rPr>
              <a:t> Polski</a:t>
            </a:r>
            <a:r>
              <a:rPr lang="fr-FR" dirty="0">
                <a:solidFill>
                  <a:srgbClr val="008000"/>
                </a:solidFill>
                <a:latin typeface="+mn-lt"/>
              </a:rPr>
              <a:t> », très proche physiquement des tarpans originels (à l'exception de la </a:t>
            </a:r>
            <a:r>
              <a:rPr lang="fr-FR" dirty="0">
                <a:solidFill>
                  <a:srgbClr val="008000"/>
                </a:solidFill>
                <a:latin typeface="+mn-lt"/>
                <a:hlinkClick r:id="rId8" tooltip="Crinière"/>
              </a:rPr>
              <a:t>crinière</a:t>
            </a:r>
            <a:r>
              <a:rPr lang="fr-FR" dirty="0">
                <a:solidFill>
                  <a:srgbClr val="008000"/>
                </a:solidFill>
                <a:latin typeface="+mn-lt"/>
              </a:rPr>
              <a:t>, qui est relativement longue, et non en brosse, comme chez le tarpan originel, et à l'exception des petites zébrures des membres)</a:t>
            </a:r>
            <a:r>
              <a:rPr lang="fr-FR" baseline="30000" dirty="0">
                <a:solidFill>
                  <a:srgbClr val="008000"/>
                </a:solidFill>
                <a:latin typeface="+mn-lt"/>
                <a:hlinkClick r:id="rId9"/>
              </a:rPr>
              <a:t>10</a:t>
            </a:r>
            <a:r>
              <a:rPr lang="fr-FR" dirty="0" smtClean="0">
                <a:solidFill>
                  <a:srgbClr val="008000"/>
                </a:solidFill>
                <a:latin typeface="+mn-lt"/>
              </a:rPr>
              <a:t>. Les </a:t>
            </a:r>
            <a:r>
              <a:rPr lang="fr-FR" dirty="0">
                <a:solidFill>
                  <a:srgbClr val="008000"/>
                </a:solidFill>
                <a:latin typeface="+mn-lt"/>
              </a:rPr>
              <a:t>frères </a:t>
            </a:r>
            <a:r>
              <a:rPr lang="fr-FR" dirty="0" err="1">
                <a:solidFill>
                  <a:srgbClr val="008000"/>
                </a:solidFill>
                <a:latin typeface="+mn-lt"/>
              </a:rPr>
              <a:t>Heck</a:t>
            </a:r>
            <a:r>
              <a:rPr lang="fr-FR" dirty="0">
                <a:solidFill>
                  <a:srgbClr val="008000"/>
                </a:solidFill>
                <a:latin typeface="+mn-lt"/>
              </a:rPr>
              <a:t>, créateurs de l'</a:t>
            </a:r>
            <a:r>
              <a:rPr lang="fr-FR" dirty="0">
                <a:solidFill>
                  <a:srgbClr val="008000"/>
                </a:solidFill>
                <a:latin typeface="+mn-lt"/>
                <a:hlinkClick r:id="rId10" tooltip="Aurochs de Heck"/>
              </a:rPr>
              <a:t>aurochs de </a:t>
            </a:r>
            <a:r>
              <a:rPr lang="fr-FR" dirty="0" err="1">
                <a:solidFill>
                  <a:srgbClr val="008000"/>
                </a:solidFill>
                <a:latin typeface="+mn-lt"/>
                <a:hlinkClick r:id="rId10" tooltip="Aurochs de Heck"/>
              </a:rPr>
              <a:t>Heck</a:t>
            </a:r>
            <a:r>
              <a:rPr lang="fr-FR" dirty="0">
                <a:solidFill>
                  <a:srgbClr val="008000"/>
                </a:solidFill>
                <a:latin typeface="+mn-lt"/>
              </a:rPr>
              <a:t>, mèneront leur propre projet de « reconstitution » du tarpan. Le premier tarpan « reconstitué » naquit le 22 mai 1933 au zoo de Munich</a:t>
            </a:r>
            <a:r>
              <a:rPr lang="fr-FR" baseline="30000" dirty="0">
                <a:solidFill>
                  <a:srgbClr val="008000"/>
                </a:solidFill>
                <a:latin typeface="+mn-lt"/>
                <a:hlinkClick r:id="rId11"/>
              </a:rPr>
              <a:t>11</a:t>
            </a:r>
            <a:r>
              <a:rPr lang="fr-FR" dirty="0">
                <a:solidFill>
                  <a:srgbClr val="008000"/>
                </a:solidFill>
                <a:latin typeface="+mn-lt"/>
              </a:rPr>
              <a:t>, sous le nom de </a:t>
            </a:r>
            <a:r>
              <a:rPr lang="fr-FR" dirty="0">
                <a:solidFill>
                  <a:srgbClr val="008000"/>
                </a:solidFill>
                <a:latin typeface="+mn-lt"/>
                <a:hlinkClick r:id="rId6" tooltip="Cheval de Heck"/>
              </a:rPr>
              <a:t>cheval de </a:t>
            </a:r>
            <a:r>
              <a:rPr lang="fr-FR" dirty="0" err="1">
                <a:solidFill>
                  <a:srgbClr val="008000"/>
                </a:solidFill>
                <a:latin typeface="+mn-lt"/>
                <a:hlinkClick r:id="rId6" tooltip="Cheval de Heck"/>
              </a:rPr>
              <a:t>Heck</a:t>
            </a:r>
            <a:r>
              <a:rPr lang="fr-FR" dirty="0">
                <a:solidFill>
                  <a:srgbClr val="008000"/>
                </a:solidFill>
                <a:latin typeface="+mn-lt"/>
              </a:rPr>
              <a:t>. Des « chevaux de </a:t>
            </a:r>
            <a:r>
              <a:rPr lang="fr-FR" dirty="0" err="1">
                <a:solidFill>
                  <a:srgbClr val="008000"/>
                </a:solidFill>
                <a:latin typeface="+mn-lt"/>
              </a:rPr>
              <a:t>Heck</a:t>
            </a:r>
            <a:r>
              <a:rPr lang="fr-FR" dirty="0">
                <a:solidFill>
                  <a:srgbClr val="008000"/>
                </a:solidFill>
                <a:latin typeface="+mn-lt"/>
              </a:rPr>
              <a:t> » existent encore aujourd'hui</a:t>
            </a:r>
            <a:r>
              <a:rPr lang="fr-FR" baseline="30000" dirty="0">
                <a:solidFill>
                  <a:srgbClr val="008000"/>
                </a:solidFill>
                <a:latin typeface="+mn-lt"/>
                <a:hlinkClick r:id="rId12"/>
              </a:rPr>
              <a:t>12</a:t>
            </a:r>
            <a:r>
              <a:rPr lang="fr-FR" dirty="0" smtClean="0">
                <a:solidFill>
                  <a:srgbClr val="008000"/>
                </a:solidFill>
                <a:latin typeface="+mn-lt"/>
              </a:rPr>
              <a:t>.</a:t>
            </a:r>
            <a:endParaRPr lang="fr-FR" dirty="0">
              <a:solidFill>
                <a:srgbClr val="008000"/>
              </a:solidFill>
              <a:latin typeface="+mn-lt"/>
            </a:endParaRPr>
          </a:p>
        </p:txBody>
      </p:sp>
      <p:sp>
        <p:nvSpPr>
          <p:cNvPr id="6" name="ZoneTexte 5"/>
          <p:cNvSpPr txBox="1"/>
          <p:nvPr/>
        </p:nvSpPr>
        <p:spPr>
          <a:xfrm>
            <a:off x="107950" y="6311900"/>
            <a:ext cx="4464050" cy="461665"/>
          </a:xfrm>
          <a:prstGeom prst="rect">
            <a:avLst/>
          </a:prstGeom>
          <a:noFill/>
        </p:spPr>
        <p:txBody>
          <a:bodyPr wrap="square" rtlCol="0">
            <a:spAutoFit/>
          </a:bodyPr>
          <a:lstStyle/>
          <a:p>
            <a:r>
              <a:rPr lang="fr-FR" sz="1200" dirty="0" smtClean="0">
                <a:solidFill>
                  <a:srgbClr val="008000"/>
                </a:solidFill>
              </a:rPr>
              <a:t> </a:t>
            </a:r>
            <a:r>
              <a:rPr lang="fr-FR" sz="1200" dirty="0" smtClean="0">
                <a:solidFill>
                  <a:srgbClr val="008000"/>
                </a:solidFill>
              </a:rPr>
              <a:t>Source </a:t>
            </a:r>
            <a:r>
              <a:rPr lang="fr-FR" sz="1200" dirty="0">
                <a:solidFill>
                  <a:srgbClr val="008000"/>
                </a:solidFill>
              </a:rPr>
              <a:t>: </a:t>
            </a:r>
            <a:r>
              <a:rPr lang="fr-FR" sz="1200" dirty="0" smtClean="0">
                <a:solidFill>
                  <a:srgbClr val="008000"/>
                </a:solidFill>
              </a:rPr>
              <a:t>a) </a:t>
            </a:r>
            <a:r>
              <a:rPr lang="fr-FR" sz="1200" dirty="0" smtClean="0">
                <a:solidFill>
                  <a:srgbClr val="008000"/>
                </a:solidFill>
                <a:hlinkClick r:id="rId13"/>
              </a:rPr>
              <a:t>http</a:t>
            </a:r>
            <a:r>
              <a:rPr lang="fr-FR" sz="1200" dirty="0">
                <a:solidFill>
                  <a:srgbClr val="008000"/>
                </a:solidFill>
                <a:hlinkClick r:id="rId13"/>
              </a:rPr>
              <a:t>://</a:t>
            </a:r>
            <a:r>
              <a:rPr lang="fr-FR" sz="1200" dirty="0" smtClean="0">
                <a:solidFill>
                  <a:srgbClr val="008000"/>
                </a:solidFill>
                <a:hlinkClick r:id="rId13"/>
              </a:rPr>
              <a:t>fr.wikipedia.org/wiki/Tarpan</a:t>
            </a:r>
            <a:r>
              <a:rPr lang="fr-FR" sz="1200" dirty="0" smtClean="0">
                <a:solidFill>
                  <a:srgbClr val="008000"/>
                </a:solidFill>
              </a:rPr>
              <a:t>,</a:t>
            </a:r>
          </a:p>
          <a:p>
            <a:r>
              <a:rPr lang="fr-FR" sz="1200" dirty="0" smtClean="0">
                <a:solidFill>
                  <a:srgbClr val="008000"/>
                </a:solidFill>
              </a:rPr>
              <a:t>b) </a:t>
            </a:r>
            <a:r>
              <a:rPr lang="fr-FR" sz="1200" dirty="0">
                <a:hlinkClick r:id="rId14"/>
              </a:rPr>
              <a:t>http://</a:t>
            </a:r>
            <a:r>
              <a:rPr lang="fr-FR" sz="1200" dirty="0" smtClean="0">
                <a:hlinkClick r:id="rId14"/>
              </a:rPr>
              <a:t>www.arthen-tarpan.fr/histoire_naturelle_du_tarpan.html</a:t>
            </a:r>
            <a:r>
              <a:rPr lang="fr-FR" sz="1200" dirty="0" smtClean="0">
                <a:solidFill>
                  <a:srgbClr val="008000"/>
                </a:solidFill>
              </a:rPr>
              <a:t> </a:t>
            </a:r>
            <a:endParaRPr lang="fr-FR" sz="1200" dirty="0">
              <a:solidFill>
                <a:srgbClr val="008000"/>
              </a:solidFill>
            </a:endParaRPr>
          </a:p>
        </p:txBody>
      </p:sp>
      <p:sp>
        <p:nvSpPr>
          <p:cNvPr id="7" name="ZoneTexte 6"/>
          <p:cNvSpPr txBox="1"/>
          <p:nvPr/>
        </p:nvSpPr>
        <p:spPr>
          <a:xfrm>
            <a:off x="5426447" y="6300118"/>
            <a:ext cx="3717553" cy="461665"/>
          </a:xfrm>
          <a:prstGeom prst="rect">
            <a:avLst/>
          </a:prstGeom>
          <a:noFill/>
        </p:spPr>
        <p:txBody>
          <a:bodyPr wrap="square" rtlCol="0">
            <a:spAutoFit/>
          </a:bodyPr>
          <a:lstStyle/>
          <a:p>
            <a:pPr algn="ctr"/>
            <a:r>
              <a:rPr lang="fr-FR" sz="1200" dirty="0">
                <a:solidFill>
                  <a:srgbClr val="008000"/>
                </a:solidFill>
              </a:rPr>
              <a:t>Une </a:t>
            </a:r>
            <a:r>
              <a:rPr lang="fr-FR" sz="1200" dirty="0">
                <a:solidFill>
                  <a:srgbClr val="008000"/>
                </a:solidFill>
                <a:hlinkClick r:id="rId6" tooltip="Cheval de Heck"/>
              </a:rPr>
              <a:t>jument Tarpan</a:t>
            </a:r>
            <a:r>
              <a:rPr lang="fr-FR" sz="1200" dirty="0">
                <a:solidFill>
                  <a:srgbClr val="008000"/>
                </a:solidFill>
              </a:rPr>
              <a:t> et son poulain dans la réserve animale du </a:t>
            </a:r>
            <a:r>
              <a:rPr lang="fr-FR" sz="1200" dirty="0">
                <a:solidFill>
                  <a:srgbClr val="008000"/>
                </a:solidFill>
                <a:hlinkClick r:id="rId15" tooltip="Domaine des grottes de Han"/>
              </a:rPr>
              <a:t>Domaine des grottes de </a:t>
            </a:r>
            <a:r>
              <a:rPr lang="fr-FR" sz="1200" dirty="0" smtClean="0">
                <a:solidFill>
                  <a:srgbClr val="008000"/>
                </a:solidFill>
                <a:hlinkClick r:id="rId15" tooltip="Domaine des grottes de Han"/>
              </a:rPr>
              <a:t>Han</a:t>
            </a:r>
            <a:r>
              <a:rPr lang="fr-FR" sz="1200" dirty="0" smtClean="0">
                <a:solidFill>
                  <a:srgbClr val="008000"/>
                </a:solidFill>
              </a:rPr>
              <a:t> (Belgique).</a:t>
            </a:r>
            <a:endParaRPr lang="fr-FR" sz="1200" dirty="0">
              <a:solidFill>
                <a:srgbClr val="008000"/>
              </a:solidFill>
            </a:endParaRPr>
          </a:p>
        </p:txBody>
      </p:sp>
      <p:pic>
        <p:nvPicPr>
          <p:cNvPr id="8" name="Image 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5751140" y="5107274"/>
            <a:ext cx="1524000" cy="1143000"/>
          </a:xfrm>
          <a:prstGeom prst="rect">
            <a:avLst/>
          </a:prstGeom>
        </p:spPr>
      </p:pic>
      <p:pic>
        <p:nvPicPr>
          <p:cNvPr id="9" name="Image 8"/>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989784" y="5107274"/>
            <a:ext cx="1524000" cy="1295400"/>
          </a:xfrm>
          <a:prstGeom prst="rect">
            <a:avLst/>
          </a:prstGeom>
        </p:spPr>
      </p:pic>
      <p:pic>
        <p:nvPicPr>
          <p:cNvPr id="10" name="Image 9"/>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7364268" y="5134387"/>
            <a:ext cx="1689756" cy="1126504"/>
          </a:xfrm>
          <a:prstGeom prst="rect">
            <a:avLst/>
          </a:prstGeom>
        </p:spPr>
      </p:pic>
      <p:sp>
        <p:nvSpPr>
          <p:cNvPr id="11" name="ZoneTexte 10"/>
          <p:cNvSpPr txBox="1"/>
          <p:nvPr/>
        </p:nvSpPr>
        <p:spPr>
          <a:xfrm>
            <a:off x="107949" y="5044891"/>
            <a:ext cx="3881835" cy="1200329"/>
          </a:xfrm>
          <a:prstGeom prst="rect">
            <a:avLst/>
          </a:prstGeom>
          <a:noFill/>
        </p:spPr>
        <p:txBody>
          <a:bodyPr wrap="square" rtlCol="0">
            <a:spAutoFit/>
          </a:bodyPr>
          <a:lstStyle/>
          <a:p>
            <a:pPr algn="just"/>
            <a:r>
              <a:rPr lang="fr-FR" sz="1200" dirty="0">
                <a:solidFill>
                  <a:srgbClr val="008000"/>
                </a:solidFill>
              </a:rPr>
              <a:t>La race portugaise </a:t>
            </a:r>
            <a:r>
              <a:rPr lang="fr-FR" sz="1200" dirty="0" smtClean="0">
                <a:solidFill>
                  <a:srgbClr val="008000"/>
                </a:solidFill>
                <a:hlinkClick r:id="rId19" tooltip="Sorraia"/>
              </a:rPr>
              <a:t>Sorraia</a:t>
            </a:r>
            <a:r>
              <a:rPr lang="fr-FR" sz="1200" dirty="0" smtClean="0">
                <a:solidFill>
                  <a:srgbClr val="008000"/>
                </a:solidFill>
              </a:rPr>
              <a:t> </a:t>
            </a:r>
            <a:r>
              <a:rPr lang="fr-FR" sz="1200" dirty="0">
                <a:solidFill>
                  <a:srgbClr val="008000"/>
                </a:solidFill>
              </a:rPr>
              <a:t>a une apparence très proche de celle des tarpans et des zébrures sont même visibles sur les jambes (Tarpan reconstitué et Sorraia sont </a:t>
            </a:r>
            <a:r>
              <a:rPr lang="fr-FR" sz="1200" dirty="0" err="1" smtClean="0">
                <a:solidFill>
                  <a:srgbClr val="008000"/>
                </a:solidFill>
              </a:rPr>
              <a:t>indifférenciables</a:t>
            </a:r>
            <a:r>
              <a:rPr lang="fr-FR" sz="1200" dirty="0" smtClean="0">
                <a:solidFill>
                  <a:srgbClr val="008000"/>
                </a:solidFill>
              </a:rPr>
              <a:t>, sauf au niveau de la crinière longue du </a:t>
            </a:r>
            <a:r>
              <a:rPr lang="fr-FR" sz="1200" dirty="0">
                <a:solidFill>
                  <a:srgbClr val="008000"/>
                </a:solidFill>
                <a:hlinkClick r:id="rId19" tooltip="Sorraia"/>
              </a:rPr>
              <a:t>Sorraia</a:t>
            </a:r>
            <a:r>
              <a:rPr lang="fr-FR" sz="1200" dirty="0" smtClean="0">
                <a:solidFill>
                  <a:srgbClr val="008000"/>
                </a:solidFill>
              </a:rPr>
              <a:t>). </a:t>
            </a:r>
            <a:r>
              <a:rPr lang="fr-FR" sz="1200" dirty="0">
                <a:solidFill>
                  <a:srgbClr val="008000"/>
                </a:solidFill>
              </a:rPr>
              <a:t>Des analyse génétiques montreraient une certaine proximité avec le tarpan</a:t>
            </a:r>
            <a:r>
              <a:rPr lang="fr-FR" sz="1200" baseline="30000" dirty="0">
                <a:solidFill>
                  <a:srgbClr val="008000"/>
                </a:solidFill>
                <a:hlinkClick r:id="rId20"/>
              </a:rPr>
              <a:t>14</a:t>
            </a:r>
            <a:r>
              <a:rPr lang="fr-FR" sz="1200" dirty="0">
                <a:solidFill>
                  <a:srgbClr val="008000"/>
                </a:solidFill>
              </a:rPr>
              <a:t>.</a:t>
            </a:r>
            <a:endParaRPr lang="fr-FR" sz="1200" dirty="0">
              <a:solidFill>
                <a:srgbClr val="008000"/>
              </a:solidFill>
            </a:endParaRPr>
          </a:p>
        </p:txBody>
      </p:sp>
    </p:spTree>
    <p:extLst>
      <p:ext uri="{BB962C8B-B14F-4D97-AF65-F5344CB8AC3E}">
        <p14:creationId xmlns:p14="http://schemas.microsoft.com/office/powerpoint/2010/main" val="1171952582"/>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8244408" y="188640"/>
            <a:ext cx="549201"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136</a:t>
            </a:fld>
            <a:endParaRPr lang="fr-FR" sz="1200" dirty="0">
              <a:solidFill>
                <a:schemeClr val="tx1">
                  <a:tint val="75000"/>
                </a:schemeClr>
              </a:solidFill>
              <a:latin typeface="+mn-lt"/>
              <a:cs typeface="+mn-cs"/>
            </a:endParaRPr>
          </a:p>
        </p:txBody>
      </p:sp>
      <p:sp>
        <p:nvSpPr>
          <p:cNvPr id="4"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20" name="ZoneTexte 19"/>
          <p:cNvSpPr txBox="1"/>
          <p:nvPr/>
        </p:nvSpPr>
        <p:spPr>
          <a:xfrm>
            <a:off x="395536" y="980728"/>
            <a:ext cx="8280920" cy="1815882"/>
          </a:xfrm>
          <a:prstGeom prst="rect">
            <a:avLst/>
          </a:prstGeom>
          <a:noFill/>
        </p:spPr>
        <p:txBody>
          <a:bodyPr wrap="square" rtlCol="0">
            <a:spAutoFit/>
          </a:bodyPr>
          <a:lstStyle/>
          <a:p>
            <a:pPr algn="ctr"/>
            <a:r>
              <a:rPr lang="fr-FR" sz="2800" b="1" dirty="0" smtClean="0">
                <a:solidFill>
                  <a:srgbClr val="008000"/>
                </a:solidFill>
                <a:latin typeface="Calibri" pitchFamily="34" charset="0"/>
              </a:rPr>
              <a:t>En conclusion, préserver des espèces en danger coûte bien moins cher et est plus sûr, pour leur sauvegarde, que de vivre dans l’illusion que l’on arrivera par le génie génétique, à reconstituer des espèces disparues.</a:t>
            </a:r>
            <a:endParaRPr lang="fr-FR" sz="2800" b="1" dirty="0">
              <a:solidFill>
                <a:srgbClr val="008000"/>
              </a:solidFill>
              <a:latin typeface="Calibri" pitchFamily="34" charset="0"/>
            </a:endParaRPr>
          </a:p>
        </p:txBody>
      </p:sp>
      <p:pic>
        <p:nvPicPr>
          <p:cNvPr id="5" name="Image 4" descr="espèces-oiseaux-disparus.jpg"/>
          <p:cNvPicPr>
            <a:picLocks noChangeAspect="1"/>
          </p:cNvPicPr>
          <p:nvPr/>
        </p:nvPicPr>
        <p:blipFill>
          <a:blip r:embed="rId2" cstate="print"/>
          <a:stretch>
            <a:fillRect/>
          </a:stretch>
        </p:blipFill>
        <p:spPr>
          <a:xfrm>
            <a:off x="2987824" y="3573016"/>
            <a:ext cx="3314700" cy="1381125"/>
          </a:xfrm>
          <a:prstGeom prst="rect">
            <a:avLst/>
          </a:prstGeom>
        </p:spPr>
      </p:pic>
      <p:sp>
        <p:nvSpPr>
          <p:cNvPr id="6" name="ZoneTexte 5"/>
          <p:cNvSpPr txBox="1"/>
          <p:nvPr/>
        </p:nvSpPr>
        <p:spPr>
          <a:xfrm>
            <a:off x="1547664" y="5013176"/>
            <a:ext cx="6624736" cy="646331"/>
          </a:xfrm>
          <a:prstGeom prst="rect">
            <a:avLst/>
          </a:prstGeom>
          <a:noFill/>
        </p:spPr>
        <p:txBody>
          <a:bodyPr wrap="square" rtlCol="0">
            <a:spAutoFit/>
          </a:bodyPr>
          <a:lstStyle/>
          <a:p>
            <a:pPr algn="ctr"/>
            <a:r>
              <a:rPr lang="fr-FR" sz="1200" dirty="0" err="1" smtClean="0">
                <a:solidFill>
                  <a:srgbClr val="008000"/>
                </a:solidFill>
              </a:rPr>
              <a:t>Kaua'i</a:t>
            </a:r>
            <a:r>
              <a:rPr lang="fr-FR" sz="1200" dirty="0" smtClean="0">
                <a:solidFill>
                  <a:srgbClr val="008000"/>
                </a:solidFill>
              </a:rPr>
              <a:t> </a:t>
            </a:r>
            <a:r>
              <a:rPr lang="fr-FR" sz="1200" dirty="0" err="1" smtClean="0">
                <a:solidFill>
                  <a:srgbClr val="008000"/>
                </a:solidFill>
              </a:rPr>
              <a:t>O'o</a:t>
            </a:r>
            <a:r>
              <a:rPr lang="fr-FR" sz="1200" dirty="0" smtClean="0">
                <a:solidFill>
                  <a:srgbClr val="008000"/>
                </a:solidFill>
              </a:rPr>
              <a:t> (</a:t>
            </a:r>
            <a:r>
              <a:rPr lang="fr-FR" sz="1200" i="1" dirty="0" err="1" smtClean="0">
                <a:solidFill>
                  <a:srgbClr val="008000"/>
                </a:solidFill>
              </a:rPr>
              <a:t>Moho</a:t>
            </a:r>
            <a:r>
              <a:rPr lang="fr-FR" sz="1200" i="1" dirty="0" smtClean="0">
                <a:solidFill>
                  <a:srgbClr val="008000"/>
                </a:solidFill>
              </a:rPr>
              <a:t> </a:t>
            </a:r>
            <a:r>
              <a:rPr lang="fr-FR" sz="1200" i="1" dirty="0" err="1" smtClean="0">
                <a:solidFill>
                  <a:srgbClr val="008000"/>
                </a:solidFill>
              </a:rPr>
              <a:t>braccatus</a:t>
            </a:r>
            <a:r>
              <a:rPr lang="fr-FR" sz="1200" dirty="0" smtClean="0">
                <a:solidFill>
                  <a:srgbClr val="008000"/>
                </a:solidFill>
              </a:rPr>
              <a:t>), aujourd'hui disparu, et autres oiseaux chanteurs d’Hawaï, dans le département de l'ornithologie, American Museum of Natural </a:t>
            </a:r>
            <a:r>
              <a:rPr lang="fr-FR" sz="1200" dirty="0" err="1" smtClean="0">
                <a:solidFill>
                  <a:srgbClr val="008000"/>
                </a:solidFill>
              </a:rPr>
              <a:t>History</a:t>
            </a:r>
            <a:r>
              <a:rPr lang="fr-FR" sz="1200" dirty="0" smtClean="0">
                <a:solidFill>
                  <a:srgbClr val="008000"/>
                </a:solidFill>
              </a:rPr>
              <a:t>. Photo de Daniel Lewis.</a:t>
            </a:r>
          </a:p>
          <a:p>
            <a:pPr algn="ctr"/>
            <a:r>
              <a:rPr lang="fr-FR" sz="1200" dirty="0" smtClean="0">
                <a:solidFill>
                  <a:srgbClr val="008000"/>
                </a:solidFill>
              </a:rPr>
              <a:t>Source : </a:t>
            </a:r>
            <a:r>
              <a:rPr lang="fr-FR" sz="1200" dirty="0" smtClean="0">
                <a:solidFill>
                  <a:srgbClr val="008000"/>
                </a:solidFill>
                <a:hlinkClick r:id="rId3"/>
              </a:rPr>
              <a:t>http://huntingtonblogs.org/2012/10/collections-of-a-feather/</a:t>
            </a:r>
            <a:endParaRPr lang="fr-FR" sz="1200" dirty="0">
              <a:solidFill>
                <a:srgbClr val="008000"/>
              </a:solidFill>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ZoneTexte 2"/>
          <p:cNvSpPr txBox="1"/>
          <p:nvPr/>
        </p:nvSpPr>
        <p:spPr>
          <a:xfrm>
            <a:off x="251520" y="908720"/>
            <a:ext cx="8640960" cy="1200329"/>
          </a:xfrm>
          <a:prstGeom prst="rect">
            <a:avLst/>
          </a:prstGeom>
          <a:noFill/>
        </p:spPr>
        <p:txBody>
          <a:bodyPr wrap="square" rtlCol="0">
            <a:spAutoFit/>
          </a:bodyPr>
          <a:lstStyle/>
          <a:p>
            <a:pPr algn="ctr"/>
            <a:r>
              <a:rPr lang="fr-FR" dirty="0" smtClean="0">
                <a:solidFill>
                  <a:srgbClr val="008000"/>
                </a:solidFill>
              </a:rPr>
              <a:t>Vous pouvez télécharger gratuitement ce document diaporama Powerpoint sur le site internet  suivant :</a:t>
            </a:r>
          </a:p>
          <a:p>
            <a:pPr algn="ctr"/>
            <a:endParaRPr lang="fr-FR" dirty="0">
              <a:solidFill>
                <a:srgbClr val="008000"/>
              </a:solidFill>
            </a:endParaRPr>
          </a:p>
          <a:p>
            <a:pPr algn="ctr"/>
            <a:r>
              <a:rPr lang="fr-FR" dirty="0" smtClean="0">
                <a:solidFill>
                  <a:srgbClr val="008000"/>
                </a:solidFill>
                <a:hlinkClick r:id="rId2"/>
              </a:rPr>
              <a:t>http://www.developpementdurable.co.nr</a:t>
            </a:r>
            <a:r>
              <a:rPr lang="fr-FR" dirty="0" smtClean="0">
                <a:solidFill>
                  <a:srgbClr val="008000"/>
                </a:solidFill>
              </a:rPr>
              <a:t> </a:t>
            </a:r>
            <a:endParaRPr lang="fr-FR" dirty="0">
              <a:solidFill>
                <a:srgbClr val="008000"/>
              </a:solidFill>
            </a:endParaRPr>
          </a:p>
        </p:txBody>
      </p:sp>
      <p:sp>
        <p:nvSpPr>
          <p:cNvPr id="4"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137</a:t>
            </a:fld>
            <a:endParaRPr lang="fr-FR" sz="1200" dirty="0">
              <a:solidFill>
                <a:schemeClr val="tx1">
                  <a:tint val="75000"/>
                </a:schemeClr>
              </a:solidFill>
              <a:latin typeface="+mn-lt"/>
              <a:cs typeface="+mn-cs"/>
            </a:endParaRPr>
          </a:p>
        </p:txBody>
      </p:sp>
      <p:sp>
        <p:nvSpPr>
          <p:cNvPr id="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8" name="Imag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2924944"/>
            <a:ext cx="2808288" cy="210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ZoneTexte 8"/>
          <p:cNvSpPr txBox="1"/>
          <p:nvPr/>
        </p:nvSpPr>
        <p:spPr>
          <a:xfrm>
            <a:off x="3075712" y="5029969"/>
            <a:ext cx="2920544" cy="276999"/>
          </a:xfrm>
          <a:prstGeom prst="rect">
            <a:avLst/>
          </a:prstGeom>
          <a:noFill/>
        </p:spPr>
        <p:txBody>
          <a:bodyPr wrap="none" rtlCol="0">
            <a:spAutoFit/>
          </a:bodyPr>
          <a:lstStyle/>
          <a:p>
            <a:pPr algn="ctr"/>
            <a:r>
              <a:rPr lang="fr-FR" sz="1200" dirty="0" smtClean="0">
                <a:solidFill>
                  <a:srgbClr val="008000"/>
                </a:solidFill>
              </a:rPr>
              <a:t>A l’intérieur d’une forêt tropicale humide.</a:t>
            </a:r>
            <a:endParaRPr lang="fr-FR" sz="1200" dirty="0">
              <a:solidFill>
                <a:srgbClr val="008000"/>
              </a:solidFill>
            </a:endParaRPr>
          </a:p>
        </p:txBody>
      </p:sp>
    </p:spTree>
    <p:extLst>
      <p:ext uri="{BB962C8B-B14F-4D97-AF65-F5344CB8AC3E}">
        <p14:creationId xmlns:p14="http://schemas.microsoft.com/office/powerpoint/2010/main" val="13163265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3C2D8348-CFF7-41E2-B985-355629FFD118}" type="slidenum">
              <a:rPr lang="fr-FR"/>
              <a:pPr>
                <a:defRPr/>
              </a:pPr>
              <a:t>14</a:t>
            </a:fld>
            <a:endParaRPr lang="fr-FR" dirty="0"/>
          </a:p>
        </p:txBody>
      </p:sp>
      <p:sp>
        <p:nvSpPr>
          <p:cNvPr id="9219" name="Rectangle 2"/>
          <p:cNvSpPr>
            <a:spLocks noChangeArrowheads="1"/>
          </p:cNvSpPr>
          <p:nvPr/>
        </p:nvSpPr>
        <p:spPr bwMode="auto">
          <a:xfrm>
            <a:off x="179388" y="765175"/>
            <a:ext cx="8785225"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dirty="0" smtClean="0">
                <a:solidFill>
                  <a:srgbClr val="008000"/>
                </a:solidFill>
                <a:latin typeface="Calibri" pitchFamily="34" charset="0"/>
              </a:rPr>
              <a:t>2bis. Autres définitions</a:t>
            </a:r>
            <a:endParaRPr lang="fr-FR" b="1" dirty="0">
              <a:solidFill>
                <a:srgbClr val="008000"/>
              </a:solidFill>
              <a:latin typeface="Calibri" pitchFamily="34" charset="0"/>
            </a:endParaRPr>
          </a:p>
          <a:p>
            <a:endParaRPr lang="fr-FR" dirty="0">
              <a:solidFill>
                <a:srgbClr val="008000"/>
              </a:solidFill>
              <a:latin typeface="Calibri" pitchFamily="34" charset="0"/>
            </a:endParaRPr>
          </a:p>
          <a:p>
            <a:r>
              <a:rPr lang="fr-FR" b="1" dirty="0">
                <a:solidFill>
                  <a:srgbClr val="008000"/>
                </a:solidFill>
                <a:latin typeface="Calibri" pitchFamily="34" charset="0"/>
              </a:rPr>
              <a:t>Le </a:t>
            </a:r>
            <a:r>
              <a:rPr lang="fr-FR" b="1" dirty="0" err="1">
                <a:solidFill>
                  <a:srgbClr val="008000"/>
                </a:solidFill>
                <a:latin typeface="Calibri" pitchFamily="34" charset="0"/>
              </a:rPr>
              <a:t>biomimétisme</a:t>
            </a:r>
            <a:r>
              <a:rPr lang="fr-FR" b="1" dirty="0">
                <a:solidFill>
                  <a:srgbClr val="008000"/>
                </a:solidFill>
                <a:latin typeface="Calibri" pitchFamily="34" charset="0"/>
              </a:rPr>
              <a:t> ou l'art de copier le vivant‎</a:t>
            </a:r>
            <a:r>
              <a:rPr lang="fr-FR" b="1" dirty="0" smtClean="0">
                <a:solidFill>
                  <a:srgbClr val="008000"/>
                </a:solidFill>
                <a:latin typeface="Calibri" pitchFamily="34" charset="0"/>
              </a:rPr>
              <a:t>.</a:t>
            </a:r>
          </a:p>
          <a:p>
            <a:endParaRPr lang="fr-FR" b="1" dirty="0">
              <a:solidFill>
                <a:srgbClr val="008000"/>
              </a:solidFill>
              <a:latin typeface="Calibri" pitchFamily="34" charset="0"/>
            </a:endParaRPr>
          </a:p>
          <a:p>
            <a:pPr algn="just"/>
            <a:r>
              <a:rPr lang="fr-FR" dirty="0">
                <a:solidFill>
                  <a:srgbClr val="008000"/>
                </a:solidFill>
                <a:latin typeface="Calibri" pitchFamily="34" charset="0"/>
              </a:rPr>
              <a:t>Il désigne le transfert et l'application de matériaux, de formes, de processus et de propriétés remarquables observées à différentes échelles du vivant, vers des activités humaines. C'est un domaine émergent de la recherche qui comprend des sous-domaines tels que la </a:t>
            </a:r>
            <a:r>
              <a:rPr lang="fr-FR" b="1" i="1" dirty="0">
                <a:solidFill>
                  <a:srgbClr val="008000"/>
                </a:solidFill>
                <a:latin typeface="Calibri" pitchFamily="34" charset="0"/>
                <a:hlinkClick r:id="rId2" action="ppaction://hlinkfile" tooltip="Bionique"/>
              </a:rPr>
              <a:t>bionique</a:t>
            </a:r>
            <a:r>
              <a:rPr lang="fr-FR" i="1" dirty="0">
                <a:solidFill>
                  <a:srgbClr val="008000"/>
                </a:solidFill>
                <a:latin typeface="Calibri" pitchFamily="34" charset="0"/>
              </a:rPr>
              <a:t> et la </a:t>
            </a:r>
            <a:r>
              <a:rPr lang="fr-FR" b="1" i="1" dirty="0" err="1">
                <a:solidFill>
                  <a:srgbClr val="008000"/>
                </a:solidFill>
                <a:latin typeface="Calibri" pitchFamily="34" charset="0"/>
              </a:rPr>
              <a:t>bioassistance</a:t>
            </a:r>
            <a:r>
              <a:rPr lang="fr-FR" dirty="0">
                <a:solidFill>
                  <a:srgbClr val="008000"/>
                </a:solidFill>
                <a:latin typeface="Calibri" pitchFamily="34" charset="0"/>
              </a:rPr>
              <a:t>, l'architecture biomimétique.</a:t>
            </a:r>
          </a:p>
          <a:p>
            <a:pPr algn="just"/>
            <a:r>
              <a:rPr lang="fr-FR" dirty="0">
                <a:solidFill>
                  <a:srgbClr val="008000"/>
                </a:solidFill>
                <a:latin typeface="Calibri" pitchFamily="34" charset="0"/>
              </a:rPr>
              <a:t>Il s'agit d'une ingénierie inspirée du Vivant qui cherche à tirer parti des solutions et inventions produites par la Nature (les écosystèmes, les </a:t>
            </a:r>
            <a:r>
              <a:rPr lang="fr-FR" dirty="0">
                <a:solidFill>
                  <a:srgbClr val="008000"/>
                </a:solidFill>
                <a:latin typeface="Calibri" pitchFamily="34" charset="0"/>
                <a:hlinkClick r:id="rId3" action="ppaction://hlinkfile" tooltip="Services écosystémiques"/>
              </a:rPr>
              <a:t>services </a:t>
            </a:r>
            <a:r>
              <a:rPr lang="fr-FR" dirty="0" err="1">
                <a:solidFill>
                  <a:srgbClr val="008000"/>
                </a:solidFill>
                <a:latin typeface="Calibri" pitchFamily="34" charset="0"/>
                <a:hlinkClick r:id="rId3" action="ppaction://hlinkfile" tooltip="Services écosystémiques"/>
              </a:rPr>
              <a:t>écosystémiques</a:t>
            </a:r>
            <a:r>
              <a:rPr lang="fr-FR" dirty="0">
                <a:solidFill>
                  <a:srgbClr val="008000"/>
                </a:solidFill>
                <a:latin typeface="Calibri" pitchFamily="34" charset="0"/>
              </a:rPr>
              <a:t>; solutions sélectionnées parmi de nombreuses autres depuis 3,6 milliards d'années, efficace d'échelles </a:t>
            </a:r>
            <a:r>
              <a:rPr lang="fr-FR" dirty="0">
                <a:solidFill>
                  <a:srgbClr val="008000"/>
                </a:solidFill>
                <a:latin typeface="Calibri" pitchFamily="34" charset="0"/>
                <a:hlinkClick r:id="rId4" action="ppaction://hlinkfile" tooltip="Nanométrique"/>
              </a:rPr>
              <a:t>nanométriques</a:t>
            </a:r>
            <a:r>
              <a:rPr lang="fr-FR" dirty="0">
                <a:solidFill>
                  <a:srgbClr val="008000"/>
                </a:solidFill>
                <a:latin typeface="Calibri" pitchFamily="34" charset="0"/>
              </a:rPr>
              <a:t> aux échelle macroscopiques et </a:t>
            </a:r>
            <a:r>
              <a:rPr lang="fr-FR" dirty="0" err="1">
                <a:solidFill>
                  <a:srgbClr val="008000"/>
                </a:solidFill>
                <a:latin typeface="Calibri" pitchFamily="34" charset="0"/>
                <a:hlinkClick r:id="rId5" action="ppaction://hlinkfile" tooltip="Écosystémique"/>
              </a:rPr>
              <a:t>écosystémiques</a:t>
            </a:r>
            <a:r>
              <a:rPr lang="fr-FR" dirty="0">
                <a:solidFill>
                  <a:srgbClr val="008000"/>
                </a:solidFill>
                <a:latin typeface="Calibri" pitchFamily="34" charset="0"/>
              </a:rPr>
              <a:t>.</a:t>
            </a:r>
          </a:p>
          <a:p>
            <a:pPr algn="just"/>
            <a:endParaRPr lang="fr-FR" dirty="0">
              <a:solidFill>
                <a:srgbClr val="008000"/>
              </a:solidFill>
              <a:latin typeface="Calibri" pitchFamily="34" charset="0"/>
            </a:endParaRPr>
          </a:p>
          <a:p>
            <a:pPr algn="just"/>
            <a:r>
              <a:rPr lang="fr-FR" dirty="0">
                <a:solidFill>
                  <a:srgbClr val="008000"/>
                </a:solidFill>
                <a:latin typeface="Calibri" pitchFamily="34" charset="0"/>
              </a:rPr>
              <a:t>La </a:t>
            </a:r>
            <a:r>
              <a:rPr lang="fr-FR" b="1" dirty="0">
                <a:solidFill>
                  <a:srgbClr val="008000"/>
                </a:solidFill>
                <a:latin typeface="Calibri" pitchFamily="34" charset="0"/>
              </a:rPr>
              <a:t>bionique</a:t>
            </a:r>
            <a:r>
              <a:rPr lang="fr-FR" dirty="0">
                <a:solidFill>
                  <a:srgbClr val="008000"/>
                </a:solidFill>
                <a:latin typeface="Calibri" pitchFamily="34" charset="0"/>
              </a:rPr>
              <a:t> est la </a:t>
            </a:r>
            <a:r>
              <a:rPr lang="fr-FR" dirty="0">
                <a:solidFill>
                  <a:srgbClr val="008000"/>
                </a:solidFill>
                <a:latin typeface="Calibri" pitchFamily="34" charset="0"/>
                <a:hlinkClick r:id="rId6" action="ppaction://hlinkfile" tooltip="Science"/>
              </a:rPr>
              <a:t>science</a:t>
            </a:r>
            <a:r>
              <a:rPr lang="fr-FR" dirty="0">
                <a:solidFill>
                  <a:srgbClr val="008000"/>
                </a:solidFill>
                <a:latin typeface="Calibri" pitchFamily="34" charset="0"/>
              </a:rPr>
              <a:t> qui recherche, chez les plantes et les animaux, des </a:t>
            </a:r>
            <a:r>
              <a:rPr lang="fr-FR" dirty="0">
                <a:solidFill>
                  <a:srgbClr val="008000"/>
                </a:solidFill>
                <a:latin typeface="Calibri" pitchFamily="34" charset="0"/>
                <a:hlinkClick r:id="rId7" action="ppaction://hlinkfile" tooltip="Modèles"/>
              </a:rPr>
              <a:t>modèles</a:t>
            </a:r>
            <a:r>
              <a:rPr lang="fr-FR" dirty="0">
                <a:solidFill>
                  <a:srgbClr val="008000"/>
                </a:solidFill>
                <a:latin typeface="Calibri" pitchFamily="34" charset="0"/>
              </a:rPr>
              <a:t> en vue de réalisations techniques. </a:t>
            </a:r>
          </a:p>
        </p:txBody>
      </p:sp>
      <p:sp>
        <p:nvSpPr>
          <p:cNvPr id="9220" name="Sous-titre 2"/>
          <p:cNvSpPr txBox="1">
            <a:spLocks/>
          </p:cNvSpPr>
          <p:nvPr/>
        </p:nvSpPr>
        <p:spPr bwMode="auto">
          <a:xfrm>
            <a:off x="2771775" y="188913"/>
            <a:ext cx="3887788" cy="360362"/>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D937FC9A-CE7F-4B5E-8C7F-546688A73172}" type="slidenum">
              <a:rPr lang="fr-FR"/>
              <a:pPr>
                <a:defRPr/>
              </a:pPr>
              <a:t>15</a:t>
            </a:fld>
            <a:endParaRPr lang="fr-FR" dirty="0"/>
          </a:p>
        </p:txBody>
      </p:sp>
      <p:sp>
        <p:nvSpPr>
          <p:cNvPr id="10243" name="Rectangle 2"/>
          <p:cNvSpPr>
            <a:spLocks noChangeArrowheads="1"/>
          </p:cNvSpPr>
          <p:nvPr/>
        </p:nvSpPr>
        <p:spPr bwMode="auto">
          <a:xfrm>
            <a:off x="179512" y="836712"/>
            <a:ext cx="8784976" cy="581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b="1" dirty="0">
                <a:solidFill>
                  <a:srgbClr val="008000"/>
                </a:solidFill>
                <a:latin typeface="Calibri" pitchFamily="34" charset="0"/>
              </a:rPr>
              <a:t>3. Importance de la biodiversité </a:t>
            </a:r>
          </a:p>
          <a:p>
            <a:endParaRPr lang="fr-FR" dirty="0">
              <a:solidFill>
                <a:srgbClr val="008000"/>
              </a:solidFill>
              <a:latin typeface="Calibri" pitchFamily="34" charset="0"/>
            </a:endParaRPr>
          </a:p>
          <a:p>
            <a:r>
              <a:rPr lang="fr-FR" dirty="0">
                <a:solidFill>
                  <a:srgbClr val="008000"/>
                </a:solidFill>
                <a:latin typeface="Calibri" pitchFamily="34" charset="0"/>
              </a:rPr>
              <a:t>Quel est l’importance de la biodiversité ?</a:t>
            </a:r>
          </a:p>
          <a:p>
            <a:r>
              <a:rPr lang="fr-FR" dirty="0">
                <a:solidFill>
                  <a:srgbClr val="008000"/>
                </a:solidFill>
                <a:latin typeface="Calibri" pitchFamily="34" charset="0"/>
              </a:rPr>
              <a:t/>
            </a:r>
            <a:br>
              <a:rPr lang="fr-FR" dirty="0">
                <a:solidFill>
                  <a:srgbClr val="008000"/>
                </a:solidFill>
                <a:latin typeface="Calibri" pitchFamily="34" charset="0"/>
              </a:rPr>
            </a:br>
            <a:r>
              <a:rPr lang="fr-FR" dirty="0">
                <a:solidFill>
                  <a:srgbClr val="008000"/>
                </a:solidFill>
                <a:latin typeface="Calibri" pitchFamily="34" charset="0"/>
              </a:rPr>
              <a:t>A) Génération des sols et maintien de la qualité du sol.</a:t>
            </a:r>
            <a:br>
              <a:rPr lang="fr-FR" dirty="0">
                <a:solidFill>
                  <a:srgbClr val="008000"/>
                </a:solidFill>
                <a:latin typeface="Calibri" pitchFamily="34" charset="0"/>
              </a:rPr>
            </a:br>
            <a:r>
              <a:rPr lang="fr-FR" dirty="0">
                <a:solidFill>
                  <a:srgbClr val="008000"/>
                </a:solidFill>
                <a:latin typeface="Calibri" pitchFamily="34" charset="0"/>
              </a:rPr>
              <a:t>B) Entretien de la qualité de l'air.</a:t>
            </a:r>
            <a:br>
              <a:rPr lang="fr-FR" dirty="0">
                <a:solidFill>
                  <a:srgbClr val="008000"/>
                </a:solidFill>
                <a:latin typeface="Calibri" pitchFamily="34" charset="0"/>
              </a:rPr>
            </a:br>
            <a:r>
              <a:rPr lang="fr-FR" dirty="0">
                <a:solidFill>
                  <a:srgbClr val="008000"/>
                </a:solidFill>
                <a:latin typeface="Calibri" pitchFamily="34" charset="0"/>
              </a:rPr>
              <a:t>C) Maintien de la qualité de l'eau.</a:t>
            </a:r>
            <a:br>
              <a:rPr lang="fr-FR" dirty="0">
                <a:solidFill>
                  <a:srgbClr val="008000"/>
                </a:solidFill>
                <a:latin typeface="Calibri" pitchFamily="34" charset="0"/>
              </a:rPr>
            </a:br>
            <a:r>
              <a:rPr lang="fr-FR" dirty="0">
                <a:solidFill>
                  <a:srgbClr val="008000"/>
                </a:solidFill>
                <a:latin typeface="Calibri" pitchFamily="34" charset="0"/>
              </a:rPr>
              <a:t>D) Contrôle des espèces envahissantes.</a:t>
            </a:r>
            <a:br>
              <a:rPr lang="fr-FR" dirty="0">
                <a:solidFill>
                  <a:srgbClr val="008000"/>
                </a:solidFill>
                <a:latin typeface="Calibri" pitchFamily="34" charset="0"/>
              </a:rPr>
            </a:br>
            <a:r>
              <a:rPr lang="fr-FR" dirty="0">
                <a:solidFill>
                  <a:srgbClr val="008000"/>
                </a:solidFill>
                <a:latin typeface="Calibri" pitchFamily="34" charset="0"/>
              </a:rPr>
              <a:t>E) Désintoxication et décomposition des déchets.</a:t>
            </a:r>
            <a:br>
              <a:rPr lang="fr-FR" dirty="0">
                <a:solidFill>
                  <a:srgbClr val="008000"/>
                </a:solidFill>
                <a:latin typeface="Calibri" pitchFamily="34" charset="0"/>
              </a:rPr>
            </a:br>
            <a:r>
              <a:rPr lang="fr-FR" dirty="0">
                <a:solidFill>
                  <a:srgbClr val="008000"/>
                </a:solidFill>
                <a:latin typeface="Calibri" pitchFamily="34" charset="0"/>
              </a:rPr>
              <a:t>F) Pollinisation et production agricole.</a:t>
            </a:r>
            <a:br>
              <a:rPr lang="fr-FR" dirty="0">
                <a:solidFill>
                  <a:srgbClr val="008000"/>
                </a:solidFill>
                <a:latin typeface="Calibri" pitchFamily="34" charset="0"/>
              </a:rPr>
            </a:br>
            <a:r>
              <a:rPr lang="fr-FR" dirty="0">
                <a:solidFill>
                  <a:srgbClr val="008000"/>
                </a:solidFill>
                <a:latin typeface="Calibri" pitchFamily="34" charset="0"/>
              </a:rPr>
              <a:t>G) La biodiversité augmente la sécurité alimentaire.</a:t>
            </a:r>
            <a:br>
              <a:rPr lang="fr-FR" dirty="0">
                <a:solidFill>
                  <a:srgbClr val="008000"/>
                </a:solidFill>
                <a:latin typeface="Calibri" pitchFamily="34" charset="0"/>
              </a:rPr>
            </a:br>
            <a:r>
              <a:rPr lang="fr-FR" dirty="0">
                <a:solidFill>
                  <a:srgbClr val="008000"/>
                </a:solidFill>
                <a:latin typeface="Calibri" pitchFamily="34" charset="0"/>
              </a:rPr>
              <a:t>H) La fourniture de soins de santé (médicaments).</a:t>
            </a:r>
            <a:br>
              <a:rPr lang="fr-FR" dirty="0">
                <a:solidFill>
                  <a:srgbClr val="008000"/>
                </a:solidFill>
                <a:latin typeface="Calibri" pitchFamily="34" charset="0"/>
              </a:rPr>
            </a:br>
            <a:r>
              <a:rPr lang="fr-FR" dirty="0">
                <a:solidFill>
                  <a:srgbClr val="008000"/>
                </a:solidFill>
                <a:latin typeface="Calibri" pitchFamily="34" charset="0"/>
              </a:rPr>
              <a:t>I) La génération de revenus.</a:t>
            </a:r>
            <a:br>
              <a:rPr lang="fr-FR" dirty="0">
                <a:solidFill>
                  <a:srgbClr val="008000"/>
                </a:solidFill>
                <a:latin typeface="Calibri" pitchFamily="34" charset="0"/>
              </a:rPr>
            </a:br>
            <a:r>
              <a:rPr lang="fr-FR" dirty="0">
                <a:solidFill>
                  <a:srgbClr val="008000"/>
                </a:solidFill>
                <a:latin typeface="Calibri" pitchFamily="34" charset="0"/>
              </a:rPr>
              <a:t>J) Valeur spirituelle / culturelle</a:t>
            </a:r>
            <a:r>
              <a:rPr lang="fr-FR" dirty="0" smtClean="0">
                <a:solidFill>
                  <a:srgbClr val="008000"/>
                </a:solidFill>
                <a:latin typeface="Calibri" pitchFamily="34" charset="0"/>
              </a:rPr>
              <a:t>.</a:t>
            </a:r>
          </a:p>
          <a:p>
            <a:endParaRPr lang="fr-FR" dirty="0" smtClean="0">
              <a:solidFill>
                <a:srgbClr val="008000"/>
              </a:solidFill>
              <a:latin typeface="Calibri" pitchFamily="34" charset="0"/>
            </a:endParaRPr>
          </a:p>
          <a:p>
            <a:pPr algn="just"/>
            <a:r>
              <a:rPr lang="fr-FR" i="1" dirty="0" smtClean="0">
                <a:solidFill>
                  <a:srgbClr val="008000"/>
                </a:solidFill>
                <a:latin typeface="Calibri" pitchFamily="34" charset="0"/>
              </a:rPr>
              <a:t>Le fait de préserver la biodiversité permet aussi, par les recherches génétiques sur les espèces vivantes, de mieux connaître la généalogie de la vie et les mécanismes de l’évolution des espèces vivantes (°).</a:t>
            </a:r>
          </a:p>
          <a:p>
            <a:pPr algn="just"/>
            <a:r>
              <a:rPr lang="fr-FR" sz="1600" dirty="0" smtClean="0">
                <a:solidFill>
                  <a:srgbClr val="008000"/>
                </a:solidFill>
                <a:latin typeface="Calibri" panose="020F0502020204030204" pitchFamily="34" charset="0"/>
              </a:rPr>
              <a:t>(°) Par la préservation de la diversité du vivant, on se donne ainsi toute les chances d’étudier, au mieux, les </a:t>
            </a:r>
            <a:r>
              <a:rPr lang="fr-FR" sz="1600" dirty="0">
                <a:solidFill>
                  <a:srgbClr val="008000"/>
                </a:solidFill>
                <a:latin typeface="Calibri" panose="020F0502020204030204" pitchFamily="34" charset="0"/>
              </a:rPr>
              <a:t>conditions de l’émergence et du maintien de la diversité au sein des espèces, condition sine qua non de leur diversification, c’est-à-dire de l’apparition de nouvelles espèces </a:t>
            </a:r>
            <a:r>
              <a:rPr lang="fr-FR" sz="1600" dirty="0" smtClean="0">
                <a:solidFill>
                  <a:srgbClr val="008000"/>
                </a:solidFill>
                <a:latin typeface="Calibri" panose="020F0502020204030204" pitchFamily="34" charset="0"/>
              </a:rPr>
              <a:t>(Voir évolution &amp; </a:t>
            </a:r>
            <a:r>
              <a:rPr lang="fr-FR" sz="1600" dirty="0">
                <a:solidFill>
                  <a:srgbClr val="008000"/>
                </a:solidFill>
                <a:latin typeface="Calibri" panose="020F0502020204030204" pitchFamily="34" charset="0"/>
              </a:rPr>
              <a:t>spéciation</a:t>
            </a:r>
            <a:r>
              <a:rPr lang="fr-FR" sz="1600" dirty="0" smtClean="0">
                <a:solidFill>
                  <a:srgbClr val="008000"/>
                </a:solidFill>
                <a:latin typeface="Calibri" panose="020F0502020204030204" pitchFamily="34" charset="0"/>
              </a:rPr>
              <a:t>). </a:t>
            </a:r>
            <a:endParaRPr lang="fr-FR" sz="1600" dirty="0">
              <a:solidFill>
                <a:srgbClr val="008000"/>
              </a:solidFill>
              <a:latin typeface="Calibri" pitchFamily="34" charset="0"/>
            </a:endParaRPr>
          </a:p>
        </p:txBody>
      </p:sp>
      <p:sp>
        <p:nvSpPr>
          <p:cNvPr id="10244"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7B1FF0FC-BB61-455F-8807-EE263BF74F54}" type="slidenum">
              <a:rPr lang="fr-FR" sz="1200">
                <a:solidFill>
                  <a:schemeClr val="tx1">
                    <a:tint val="75000"/>
                  </a:schemeClr>
                </a:solidFill>
                <a:latin typeface="+mn-lt"/>
                <a:cs typeface="+mn-cs"/>
              </a:rPr>
              <a:pPr algn="r" fontAlgn="auto">
                <a:spcBef>
                  <a:spcPts val="0"/>
                </a:spcBef>
                <a:spcAft>
                  <a:spcPts val="0"/>
                </a:spcAft>
                <a:defRPr/>
              </a:pPr>
              <a:t>16</a:t>
            </a:fld>
            <a:endParaRPr lang="fr-FR" sz="1200" dirty="0">
              <a:solidFill>
                <a:schemeClr val="tx1">
                  <a:tint val="75000"/>
                </a:schemeClr>
              </a:solidFill>
              <a:latin typeface="+mn-lt"/>
              <a:cs typeface="+mn-cs"/>
            </a:endParaRPr>
          </a:p>
        </p:txBody>
      </p:sp>
      <p:sp>
        <p:nvSpPr>
          <p:cNvPr id="11267"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179388" y="908050"/>
            <a:ext cx="8785225" cy="3694113"/>
          </a:xfrm>
          <a:prstGeom prst="rect">
            <a:avLst/>
          </a:prstGeom>
        </p:spPr>
        <p:txBody>
          <a:bodyPr>
            <a:spAutoFit/>
          </a:bodyPr>
          <a:lstStyle/>
          <a:p>
            <a:pPr fontAlgn="auto">
              <a:spcBef>
                <a:spcPts val="0"/>
              </a:spcBef>
              <a:spcAft>
                <a:spcPts val="0"/>
              </a:spcAft>
              <a:defRPr/>
            </a:pPr>
            <a:r>
              <a:rPr lang="fr-FR" b="1" dirty="0">
                <a:solidFill>
                  <a:srgbClr val="008000"/>
                </a:solidFill>
                <a:latin typeface="+mn-lt"/>
                <a:cs typeface="+mn-cs"/>
              </a:rPr>
              <a:t>3. Importance de la biodiversité </a:t>
            </a:r>
          </a:p>
          <a:p>
            <a:pPr fontAlgn="auto">
              <a:spcBef>
                <a:spcPts val="0"/>
              </a:spcBef>
              <a:spcAft>
                <a:spcPts val="0"/>
              </a:spcAft>
              <a:defRPr/>
            </a:pPr>
            <a:endParaRPr lang="fr-FR" b="1" dirty="0">
              <a:solidFill>
                <a:srgbClr val="008000"/>
              </a:solidFill>
              <a:latin typeface="+mn-lt"/>
              <a:cs typeface="+mn-cs"/>
            </a:endParaRPr>
          </a:p>
          <a:p>
            <a:pPr fontAlgn="auto">
              <a:spcBef>
                <a:spcPts val="0"/>
              </a:spcBef>
              <a:spcAft>
                <a:spcPts val="0"/>
              </a:spcAft>
              <a:defRPr/>
            </a:pPr>
            <a:r>
              <a:rPr lang="fr-FR" b="1" dirty="0">
                <a:solidFill>
                  <a:srgbClr val="008000"/>
                </a:solidFill>
                <a:latin typeface="+mn-lt"/>
                <a:cs typeface="+mn-cs"/>
              </a:rPr>
              <a:t>La biodiversité ... c'est la vie</a:t>
            </a:r>
          </a:p>
          <a:p>
            <a:pPr fontAlgn="auto">
              <a:spcBef>
                <a:spcPts val="0"/>
              </a:spcBef>
              <a:spcAft>
                <a:spcPts val="0"/>
              </a:spcAft>
              <a:defRPr/>
            </a:pPr>
            <a:endParaRPr lang="fr-FR" dirty="0">
              <a:solidFill>
                <a:srgbClr val="008000"/>
              </a:solidFill>
              <a:latin typeface="+mn-lt"/>
              <a:cs typeface="+mn-cs"/>
            </a:endParaRP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Préserver la biodiversité, c'est préserver les espèces, les écosystèmes et tout ce qu'ils peuvent apporter à l'espèce humaine, c'est concevoir une utilisation durable des ressources (aliments, bois, médicaments naturels …).</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La biodiversité est à la base de notre alimentation, de notre santé et de nos activités. Elles nous offre de multiples ressources (nourriture, vêtements, médicaments, énergie, construction…).</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Elle est le gage du bon fonctionnement et de l'équilibre de notre planète (chaque espèce a sa place et vit en dépendance réciproque avec les autres.).</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Elle est belle et une source d'inspiration et d'émerveillement pour l'homme. </a:t>
            </a:r>
          </a:p>
        </p:txBody>
      </p:sp>
      <p:pic>
        <p:nvPicPr>
          <p:cNvPr id="11269" name="Imag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175" y="4640263"/>
            <a:ext cx="25146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Imag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87950" y="464661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521BBC5B-E5D7-4EE3-BF80-CC7DFC0C58EB}" type="slidenum">
              <a:rPr lang="fr-FR" sz="1200">
                <a:solidFill>
                  <a:schemeClr val="tx1">
                    <a:tint val="75000"/>
                  </a:schemeClr>
                </a:solidFill>
                <a:latin typeface="+mn-lt"/>
                <a:cs typeface="+mn-cs"/>
              </a:rPr>
              <a:pPr algn="r" fontAlgn="auto">
                <a:spcBef>
                  <a:spcPts val="0"/>
                </a:spcBef>
                <a:spcAft>
                  <a:spcPts val="0"/>
                </a:spcAft>
                <a:defRPr/>
              </a:pPr>
              <a:t>17</a:t>
            </a:fld>
            <a:endParaRPr lang="fr-FR" sz="1200" dirty="0">
              <a:solidFill>
                <a:schemeClr val="tx1">
                  <a:tint val="75000"/>
                </a:schemeClr>
              </a:solidFill>
              <a:latin typeface="+mn-lt"/>
              <a:cs typeface="+mn-cs"/>
            </a:endParaRPr>
          </a:p>
        </p:txBody>
      </p:sp>
      <p:sp>
        <p:nvSpPr>
          <p:cNvPr id="12291"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179388" y="908050"/>
            <a:ext cx="8785225" cy="4340225"/>
          </a:xfrm>
          <a:prstGeom prst="rect">
            <a:avLst/>
          </a:prstGeom>
        </p:spPr>
        <p:txBody>
          <a:bodyPr>
            <a:spAutoFit/>
          </a:bodyPr>
          <a:lstStyle/>
          <a:p>
            <a:pPr fontAlgn="auto">
              <a:spcBef>
                <a:spcPts val="0"/>
              </a:spcBef>
              <a:spcAft>
                <a:spcPts val="0"/>
              </a:spcAft>
              <a:defRPr/>
            </a:pPr>
            <a:r>
              <a:rPr lang="fr-FR" b="1" dirty="0">
                <a:solidFill>
                  <a:srgbClr val="008000"/>
                </a:solidFill>
                <a:latin typeface="+mn-lt"/>
                <a:cs typeface="+mn-cs"/>
              </a:rPr>
              <a:t>3. Importance de la biodiversité </a:t>
            </a:r>
          </a:p>
          <a:p>
            <a:pPr fontAlgn="auto">
              <a:spcBef>
                <a:spcPts val="0"/>
              </a:spcBef>
              <a:spcAft>
                <a:spcPts val="0"/>
              </a:spcAft>
              <a:defRPr/>
            </a:pPr>
            <a:endParaRPr lang="fr-FR" b="1" dirty="0">
              <a:solidFill>
                <a:srgbClr val="008000"/>
              </a:solidFill>
              <a:latin typeface="+mn-lt"/>
              <a:cs typeface="+mn-cs"/>
            </a:endParaRPr>
          </a:p>
          <a:p>
            <a:pPr fontAlgn="auto">
              <a:spcBef>
                <a:spcPts val="0"/>
              </a:spcBef>
              <a:spcAft>
                <a:spcPts val="0"/>
              </a:spcAft>
              <a:defRPr/>
            </a:pPr>
            <a:r>
              <a:rPr lang="fr-FR" b="1" dirty="0">
                <a:solidFill>
                  <a:srgbClr val="008000"/>
                </a:solidFill>
                <a:latin typeface="+mn-lt"/>
                <a:cs typeface="+mn-cs"/>
              </a:rPr>
              <a:t>La biodiversité ... c'est la vie (suite)</a:t>
            </a:r>
          </a:p>
          <a:p>
            <a:pPr fontAlgn="auto">
              <a:spcBef>
                <a:spcPts val="0"/>
              </a:spcBef>
              <a:spcAft>
                <a:spcPts val="0"/>
              </a:spcAft>
              <a:defRPr/>
            </a:pPr>
            <a:endParaRPr lang="fr-FR" dirty="0">
              <a:solidFill>
                <a:srgbClr val="008000"/>
              </a:solidFill>
              <a:latin typeface="+mn-lt"/>
              <a:cs typeface="+mn-cs"/>
            </a:endParaRPr>
          </a:p>
          <a:p>
            <a:pPr eaLnBrk="0" hangingPunct="0">
              <a:defRPr/>
            </a:pPr>
            <a:r>
              <a:rPr lang="fr-FR" dirty="0">
                <a:solidFill>
                  <a:srgbClr val="008000"/>
                </a:solidFill>
              </a:rPr>
              <a:t>La préservation de la nature a d’autres effets moins visibles sur l’amélioration de la vie sur terre :</a:t>
            </a:r>
          </a:p>
          <a:p>
            <a:pPr eaLnBrk="0" hangingPunct="0">
              <a:defRPr/>
            </a:pPr>
            <a:endParaRPr lang="fr-FR" dirty="0">
              <a:solidFill>
                <a:srgbClr val="008000"/>
              </a:solidFill>
            </a:endParaRPr>
          </a:p>
          <a:p>
            <a:pPr marL="285750" indent="-285750" eaLnBrk="0" hangingPunct="0">
              <a:buFont typeface="Arial" panose="020B0604020202020204" pitchFamily="34" charset="0"/>
              <a:buChar char="•"/>
              <a:defRPr/>
            </a:pPr>
            <a:r>
              <a:rPr lang="fr-FR" dirty="0">
                <a:solidFill>
                  <a:srgbClr val="008000"/>
                </a:solidFill>
              </a:rPr>
              <a:t>elle limite la hausse de la température terrestre et les invasions de parasites,</a:t>
            </a:r>
          </a:p>
          <a:p>
            <a:pPr marL="285750" indent="-285750" eaLnBrk="0" hangingPunct="0">
              <a:buFont typeface="Arial" panose="020B0604020202020204" pitchFamily="34" charset="0"/>
              <a:buChar char="•"/>
              <a:defRPr/>
            </a:pPr>
            <a:r>
              <a:rPr lang="fr-FR" dirty="0">
                <a:solidFill>
                  <a:srgbClr val="008000"/>
                </a:solidFill>
              </a:rPr>
              <a:t>elle participe à la dépollution de l’eau que nous buvons,</a:t>
            </a:r>
          </a:p>
          <a:p>
            <a:pPr marL="285750" indent="-285750" eaLnBrk="0" hangingPunct="0">
              <a:buFont typeface="Arial" panose="020B0604020202020204" pitchFamily="34" charset="0"/>
              <a:buChar char="•"/>
              <a:defRPr/>
            </a:pPr>
            <a:r>
              <a:rPr lang="fr-FR" dirty="0">
                <a:solidFill>
                  <a:srgbClr val="008000"/>
                </a:solidFill>
              </a:rPr>
              <a:t>elle limite l’extension des déserts.</a:t>
            </a:r>
          </a:p>
          <a:p>
            <a:pPr eaLnBrk="0" hangingPunct="0">
              <a:defRPr/>
            </a:pPr>
            <a:endParaRPr lang="fr-FR" dirty="0">
              <a:solidFill>
                <a:srgbClr val="008000"/>
              </a:solidFill>
            </a:endParaRPr>
          </a:p>
          <a:p>
            <a:pPr algn="just" eaLnBrk="0" hangingPunct="0">
              <a:defRPr/>
            </a:pPr>
            <a:r>
              <a:rPr lang="fr-FR" dirty="0">
                <a:solidFill>
                  <a:srgbClr val="008000"/>
                </a:solidFill>
              </a:rPr>
              <a:t>Le déboisement, la surconsommation d’eau et le réchauffement de la planète entraînent une augmentation des zones désertiques : le désert du sahel avance de 2 Km par an.</a:t>
            </a:r>
          </a:p>
          <a:p>
            <a:pPr algn="just" eaLnBrk="0" hangingPunct="0">
              <a:defRPr/>
            </a:pPr>
            <a:endParaRPr lang="fr-FR" sz="1200" dirty="0">
              <a:solidFill>
                <a:srgbClr val="008000"/>
              </a:solidFill>
            </a:endParaRPr>
          </a:p>
          <a:p>
            <a:pPr algn="just" eaLnBrk="0" hangingPunct="0">
              <a:defRPr/>
            </a:pPr>
            <a:r>
              <a:rPr lang="fr-FR" sz="1200" dirty="0">
                <a:solidFill>
                  <a:srgbClr val="008000"/>
                </a:solidFill>
              </a:rPr>
              <a:t>Source </a:t>
            </a:r>
            <a:r>
              <a:rPr lang="fr-FR" sz="1200" i="1" dirty="0">
                <a:solidFill>
                  <a:srgbClr val="008000"/>
                </a:solidFill>
              </a:rPr>
              <a:t>: la biodiversité à la portée de tous</a:t>
            </a:r>
            <a:r>
              <a:rPr lang="fr-FR" sz="1200" dirty="0">
                <a:solidFill>
                  <a:srgbClr val="008000"/>
                </a:solidFill>
              </a:rPr>
              <a:t>, Gérard Filoche (voir bibliographie).</a:t>
            </a:r>
          </a:p>
        </p:txBody>
      </p:sp>
      <p:pic>
        <p:nvPicPr>
          <p:cNvPr id="12293" name="Imag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6888" y="5248275"/>
            <a:ext cx="3095625" cy="14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ZoneTexte 3"/>
          <p:cNvSpPr txBox="1">
            <a:spLocks noChangeArrowheads="1"/>
          </p:cNvSpPr>
          <p:nvPr/>
        </p:nvSpPr>
        <p:spPr bwMode="auto">
          <a:xfrm>
            <a:off x="6151563" y="5827713"/>
            <a:ext cx="7858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 </a:t>
            </a:r>
            <a:r>
              <a:rPr lang="fr-FR" sz="1200">
                <a:solidFill>
                  <a:srgbClr val="008000"/>
                </a:solidFill>
              </a:rPr>
              <a:t>désert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9CDB3597-A7BA-4F49-938B-31B5FF873FB0}" type="slidenum">
              <a:rPr lang="fr-FR" sz="1200">
                <a:solidFill>
                  <a:schemeClr val="tx1">
                    <a:tint val="75000"/>
                  </a:schemeClr>
                </a:solidFill>
                <a:latin typeface="+mn-lt"/>
                <a:cs typeface="+mn-cs"/>
              </a:rPr>
              <a:pPr algn="r" fontAlgn="auto">
                <a:spcBef>
                  <a:spcPts val="0"/>
                </a:spcBef>
                <a:spcAft>
                  <a:spcPts val="0"/>
                </a:spcAft>
                <a:defRPr/>
              </a:pPr>
              <a:t>18</a:t>
            </a:fld>
            <a:endParaRPr lang="fr-FR" sz="1200" dirty="0">
              <a:solidFill>
                <a:schemeClr val="tx1">
                  <a:tint val="75000"/>
                </a:schemeClr>
              </a:solidFill>
              <a:latin typeface="+mn-lt"/>
              <a:cs typeface="+mn-cs"/>
            </a:endParaRPr>
          </a:p>
        </p:txBody>
      </p:sp>
      <p:sp>
        <p:nvSpPr>
          <p:cNvPr id="1331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179388" y="765175"/>
            <a:ext cx="8640762" cy="4524375"/>
          </a:xfrm>
          <a:prstGeom prst="rect">
            <a:avLst/>
          </a:prstGeom>
        </p:spPr>
        <p:txBody>
          <a:bodyPr>
            <a:spAutoFit/>
          </a:bodyPr>
          <a:lstStyle/>
          <a:p>
            <a:pPr fontAlgn="auto">
              <a:spcBef>
                <a:spcPts val="0"/>
              </a:spcBef>
              <a:spcAft>
                <a:spcPts val="0"/>
              </a:spcAft>
              <a:defRPr/>
            </a:pPr>
            <a:r>
              <a:rPr lang="fr-FR" b="1" dirty="0">
                <a:solidFill>
                  <a:srgbClr val="008000"/>
                </a:solidFill>
                <a:latin typeface="+mn-lt"/>
                <a:cs typeface="+mn-cs"/>
              </a:rPr>
              <a:t>3. Importance de la biodiversité </a:t>
            </a:r>
          </a:p>
          <a:p>
            <a:pPr fontAlgn="auto">
              <a:spcBef>
                <a:spcPts val="0"/>
              </a:spcBef>
              <a:spcAft>
                <a:spcPts val="0"/>
              </a:spcAft>
              <a:defRPr/>
            </a:pPr>
            <a:endParaRPr lang="fr-FR" b="1" dirty="0">
              <a:solidFill>
                <a:srgbClr val="008000"/>
              </a:solidFill>
              <a:latin typeface="+mn-lt"/>
              <a:cs typeface="+mn-cs"/>
            </a:endParaRPr>
          </a:p>
          <a:p>
            <a:pPr algn="just" fontAlgn="auto">
              <a:spcBef>
                <a:spcPts val="0"/>
              </a:spcBef>
              <a:spcAft>
                <a:spcPts val="0"/>
              </a:spcAft>
              <a:defRPr/>
            </a:pPr>
            <a:r>
              <a:rPr lang="fr-FR" b="1" dirty="0">
                <a:solidFill>
                  <a:srgbClr val="008000"/>
                </a:solidFill>
                <a:latin typeface="+mn-lt"/>
                <a:cs typeface="+mn-cs"/>
              </a:rPr>
              <a:t>La biodiversité est nécessaire à la santé … grâce aux molécules élaborées par la nature, sources de médicaments</a:t>
            </a:r>
            <a:endParaRPr lang="fr-FR" dirty="0">
              <a:solidFill>
                <a:srgbClr val="008000"/>
              </a:solidFill>
              <a:latin typeface="+mn-lt"/>
              <a:cs typeface="+mn-cs"/>
            </a:endParaRPr>
          </a:p>
          <a:p>
            <a:pPr fontAlgn="auto">
              <a:spcBef>
                <a:spcPts val="0"/>
              </a:spcBef>
              <a:spcAft>
                <a:spcPts val="0"/>
              </a:spcAft>
              <a:defRPr/>
            </a:pPr>
            <a:endParaRPr lang="fr-FR" dirty="0">
              <a:solidFill>
                <a:srgbClr val="008000"/>
              </a:solidFill>
              <a:latin typeface="+mn-lt"/>
              <a:cs typeface="+mn-cs"/>
            </a:endParaRP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Depuis des millénaires, les hommes connaissent les vertus médicinales de certaines plantes. </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Aujourd'hui, une grande partie des molécules utilisées dans notre pharmacopée a été identifié dans les animaux et les plantes.</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55% des substances médicamenteuses commercialisés ont une origine naturelle.</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Les organismes vivants élaborent des molécules dont la complexité dépasse l'imagination des chimistes.</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D'après l'OMS, 80% de la population mondiale dépend des remèdes traditionnels basés sur des espèces sauvages. En Amazonie, les peuples indigènes utilisent plus de 1 300 plantes médicinales.</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A Madagascar, il existe plus de 950 plantes médicinales répertoriées (°).</a:t>
            </a:r>
          </a:p>
        </p:txBody>
      </p:sp>
      <p:sp>
        <p:nvSpPr>
          <p:cNvPr id="13317" name="ZoneTexte 6"/>
          <p:cNvSpPr txBox="1">
            <a:spLocks noChangeArrowheads="1"/>
          </p:cNvSpPr>
          <p:nvPr/>
        </p:nvSpPr>
        <p:spPr bwMode="auto">
          <a:xfrm>
            <a:off x="179388" y="5507038"/>
            <a:ext cx="878681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sz="1200">
                <a:solidFill>
                  <a:srgbClr val="008000"/>
                </a:solidFill>
                <a:latin typeface="Calibri" pitchFamily="34" charset="0"/>
              </a:rPr>
              <a:t>(°) Source : CD-ROM plantes médicinales de Madagascar. Lucile Allorge &amp; Pierre Boiteau, Editions île rouge, 2004.</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6294DF34-BC3D-4CD1-9EF6-512FB42C47DF}" type="slidenum">
              <a:rPr lang="fr-FR" sz="1200">
                <a:solidFill>
                  <a:schemeClr val="tx1">
                    <a:tint val="75000"/>
                  </a:schemeClr>
                </a:solidFill>
                <a:latin typeface="+mn-lt"/>
                <a:cs typeface="+mn-cs"/>
              </a:rPr>
              <a:pPr algn="r" fontAlgn="auto">
                <a:spcBef>
                  <a:spcPts val="0"/>
                </a:spcBef>
                <a:spcAft>
                  <a:spcPts val="0"/>
                </a:spcAft>
                <a:defRPr/>
              </a:pPr>
              <a:t>19</a:t>
            </a:fld>
            <a:endParaRPr lang="fr-FR" sz="1200" dirty="0">
              <a:solidFill>
                <a:schemeClr val="tx1">
                  <a:tint val="75000"/>
                </a:schemeClr>
              </a:solidFill>
              <a:latin typeface="+mn-lt"/>
              <a:cs typeface="+mn-cs"/>
            </a:endParaRPr>
          </a:p>
        </p:txBody>
      </p:sp>
      <p:sp>
        <p:nvSpPr>
          <p:cNvPr id="14339"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14340" name="Rectangle 4"/>
          <p:cNvSpPr>
            <a:spLocks noChangeArrowheads="1"/>
          </p:cNvSpPr>
          <p:nvPr/>
        </p:nvSpPr>
        <p:spPr bwMode="auto">
          <a:xfrm>
            <a:off x="179388" y="765175"/>
            <a:ext cx="8640762" cy="2954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dirty="0">
                <a:solidFill>
                  <a:srgbClr val="008000"/>
                </a:solidFill>
                <a:latin typeface="Calibri" pitchFamily="34" charset="0"/>
              </a:rPr>
              <a:t>3. Importance de la biodiversité </a:t>
            </a:r>
          </a:p>
          <a:p>
            <a:endParaRPr lang="fr-FR" b="1" dirty="0">
              <a:solidFill>
                <a:srgbClr val="008000"/>
              </a:solidFill>
              <a:latin typeface="Calibri" pitchFamily="34" charset="0"/>
            </a:endParaRPr>
          </a:p>
          <a:p>
            <a:pPr algn="just"/>
            <a:r>
              <a:rPr lang="fr-FR" dirty="0">
                <a:solidFill>
                  <a:srgbClr val="008000"/>
                </a:solidFill>
                <a:latin typeface="Calibri" pitchFamily="34" charset="0"/>
              </a:rPr>
              <a:t>La pervenche de Madagascar (</a:t>
            </a:r>
            <a:r>
              <a:rPr lang="fr-FR" i="1" dirty="0" err="1">
                <a:solidFill>
                  <a:srgbClr val="008000"/>
                </a:solidFill>
                <a:latin typeface="Calibri" pitchFamily="34" charset="0"/>
              </a:rPr>
              <a:t>Catharanthus</a:t>
            </a:r>
            <a:r>
              <a:rPr lang="fr-FR" i="1" dirty="0">
                <a:solidFill>
                  <a:srgbClr val="008000"/>
                </a:solidFill>
                <a:latin typeface="Calibri" pitchFamily="34" charset="0"/>
              </a:rPr>
              <a:t> </a:t>
            </a:r>
            <a:r>
              <a:rPr lang="fr-FR" i="1" dirty="0" err="1">
                <a:solidFill>
                  <a:srgbClr val="008000"/>
                </a:solidFill>
                <a:latin typeface="Calibri" pitchFamily="34" charset="0"/>
              </a:rPr>
              <a:t>roseus</a:t>
            </a:r>
            <a:r>
              <a:rPr lang="fr-FR" dirty="0">
                <a:solidFill>
                  <a:srgbClr val="008000"/>
                </a:solidFill>
                <a:latin typeface="Calibri" pitchFamily="34" charset="0"/>
              </a:rPr>
              <a:t>), une plante originaire et endémique de cette </a:t>
            </a:r>
            <a:r>
              <a:rPr lang="fr-FR" dirty="0" smtClean="0">
                <a:solidFill>
                  <a:srgbClr val="008000"/>
                </a:solidFill>
                <a:latin typeface="Calibri" pitchFamily="34" charset="0"/>
              </a:rPr>
              <a:t>île (°)</a:t>
            </a:r>
            <a:r>
              <a:rPr lang="fr-FR" i="1" dirty="0" smtClean="0">
                <a:solidFill>
                  <a:srgbClr val="008000"/>
                </a:solidFill>
                <a:latin typeface="Calibri" pitchFamily="34" charset="0"/>
              </a:rPr>
              <a:t>.</a:t>
            </a:r>
            <a:r>
              <a:rPr lang="fr-FR" dirty="0" smtClean="0">
                <a:solidFill>
                  <a:srgbClr val="008000"/>
                </a:solidFill>
                <a:latin typeface="Calibri" pitchFamily="34" charset="0"/>
              </a:rPr>
              <a:t> Des chercheurs (+) y ont découvert des </a:t>
            </a:r>
            <a:r>
              <a:rPr lang="fr-FR" dirty="0">
                <a:solidFill>
                  <a:srgbClr val="008000"/>
                </a:solidFill>
                <a:latin typeface="Calibri" pitchFamily="34" charset="0"/>
              </a:rPr>
              <a:t>alcaloïdes aidant à la rémission de patients atteints de la maladie d’Hodgkin et de la leucémie infantile. </a:t>
            </a:r>
            <a:endParaRPr lang="fr-FR" dirty="0" smtClean="0">
              <a:solidFill>
                <a:srgbClr val="008000"/>
              </a:solidFill>
              <a:latin typeface="Calibri" pitchFamily="34" charset="0"/>
            </a:endParaRPr>
          </a:p>
          <a:p>
            <a:pPr algn="just"/>
            <a:endParaRPr lang="fr-FR" dirty="0" smtClean="0">
              <a:solidFill>
                <a:srgbClr val="008000"/>
              </a:solidFill>
              <a:latin typeface="Calibri" pitchFamily="34" charset="0"/>
            </a:endParaRPr>
          </a:p>
          <a:p>
            <a:pPr algn="just"/>
            <a:r>
              <a:rPr lang="fr-FR" dirty="0" smtClean="0">
                <a:solidFill>
                  <a:srgbClr val="008000"/>
                </a:solidFill>
                <a:latin typeface="Calibri" pitchFamily="34" charset="0"/>
              </a:rPr>
              <a:t>Or</a:t>
            </a:r>
            <a:r>
              <a:rPr lang="fr-FR" dirty="0">
                <a:solidFill>
                  <a:srgbClr val="008000"/>
                </a:solidFill>
                <a:latin typeface="Calibri" pitchFamily="34" charset="0"/>
              </a:rPr>
              <a:t>, sur les cinq autres espèces de pervenches qui se retrouvent sur l’île de Madagascar, une d’entre elles est en voie de disparition. Si malencontreusement cette espèce venait à s’éteindre, les propriétés médicinales, qu’elle referme, </a:t>
            </a:r>
            <a:r>
              <a:rPr lang="fr-FR" dirty="0" smtClean="0">
                <a:solidFill>
                  <a:srgbClr val="008000"/>
                </a:solidFill>
                <a:latin typeface="Calibri" pitchFamily="34" charset="0"/>
              </a:rPr>
              <a:t>pourraient disparaître, </a:t>
            </a:r>
            <a:r>
              <a:rPr lang="fr-FR" dirty="0">
                <a:solidFill>
                  <a:srgbClr val="008000"/>
                </a:solidFill>
                <a:latin typeface="Calibri" pitchFamily="34" charset="0"/>
              </a:rPr>
              <a:t>elles aussi. </a:t>
            </a:r>
          </a:p>
          <a:p>
            <a:r>
              <a:rPr lang="fr-FR" sz="1200" dirty="0">
                <a:solidFill>
                  <a:srgbClr val="008000"/>
                </a:solidFill>
                <a:latin typeface="Calibri" pitchFamily="34" charset="0"/>
              </a:rPr>
              <a:t>Sources : </a:t>
            </a:r>
            <a:r>
              <a:rPr lang="fr-FR" sz="1200" dirty="0">
                <a:solidFill>
                  <a:srgbClr val="008000"/>
                </a:solidFill>
                <a:latin typeface="Calibri" pitchFamily="34" charset="0"/>
                <a:hlinkClick r:id="rId2"/>
              </a:rPr>
              <a:t>http://www.huiles-essentielles.pro/pervenche-de-madagascar.html</a:t>
            </a:r>
            <a:r>
              <a:rPr lang="fr-FR" sz="1200" dirty="0">
                <a:solidFill>
                  <a:srgbClr val="008000"/>
                </a:solidFill>
                <a:latin typeface="Calibri" pitchFamily="34" charset="0"/>
              </a:rPr>
              <a:t> &amp; </a:t>
            </a:r>
            <a:r>
              <a:rPr lang="fr-FR" sz="1200" dirty="0">
                <a:solidFill>
                  <a:srgbClr val="008000"/>
                </a:solidFill>
                <a:latin typeface="Calibri" pitchFamily="34" charset="0"/>
                <a:hlinkClick r:id="rId3"/>
              </a:rPr>
              <a:t>http://camgauthier.wordpress.com/biologie/la-diversite-genetique-ou-specifique/</a:t>
            </a:r>
            <a:r>
              <a:rPr lang="fr-FR" sz="1200" dirty="0">
                <a:solidFill>
                  <a:srgbClr val="008000"/>
                </a:solidFill>
                <a:latin typeface="Calibri" pitchFamily="34" charset="0"/>
              </a:rPr>
              <a:t> </a:t>
            </a:r>
          </a:p>
        </p:txBody>
      </p:sp>
      <p:pic>
        <p:nvPicPr>
          <p:cNvPr id="14341" name="Image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4025" y="5229200"/>
            <a:ext cx="1752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oneTexte 1"/>
          <p:cNvSpPr txBox="1"/>
          <p:nvPr/>
        </p:nvSpPr>
        <p:spPr>
          <a:xfrm>
            <a:off x="179389" y="3717032"/>
            <a:ext cx="8758236" cy="1569660"/>
          </a:xfrm>
          <a:prstGeom prst="rect">
            <a:avLst/>
          </a:prstGeom>
          <a:noFill/>
        </p:spPr>
        <p:txBody>
          <a:bodyPr wrap="square" rtlCol="0">
            <a:spAutoFit/>
          </a:bodyPr>
          <a:lstStyle/>
          <a:p>
            <a:pPr algn="just"/>
            <a:r>
              <a:rPr lang="fr-FR" sz="1200" dirty="0">
                <a:solidFill>
                  <a:srgbClr val="008000"/>
                </a:solidFill>
              </a:rPr>
              <a:t>(°) Elle y a </a:t>
            </a:r>
            <a:r>
              <a:rPr lang="fr-FR" sz="1200" dirty="0" smtClean="0">
                <a:solidFill>
                  <a:srgbClr val="008000"/>
                </a:solidFill>
              </a:rPr>
              <a:t>été récolté </a:t>
            </a:r>
            <a:r>
              <a:rPr lang="fr-FR" sz="1200" dirty="0">
                <a:solidFill>
                  <a:srgbClr val="008000"/>
                </a:solidFill>
              </a:rPr>
              <a:t>en 1645, à Fort-Dauphin, par Etienne de Flacourt (orléanais) et rapporté par lui à Gaston d'Orléans ainsi que des graines qui furent répandues rapidement en Haïti (à l'époque française), les </a:t>
            </a:r>
            <a:r>
              <a:rPr lang="fr-FR" sz="1200" dirty="0" smtClean="0">
                <a:solidFill>
                  <a:srgbClr val="008000"/>
                </a:solidFill>
              </a:rPr>
              <a:t>Antilles, </a:t>
            </a:r>
            <a:r>
              <a:rPr lang="fr-FR" sz="1200" dirty="0">
                <a:solidFill>
                  <a:srgbClr val="008000"/>
                </a:solidFill>
              </a:rPr>
              <a:t>puis elle se répandit dans tous les pays tropicaux. </a:t>
            </a:r>
            <a:endParaRPr lang="fr-FR" sz="1200" dirty="0" smtClean="0">
              <a:solidFill>
                <a:srgbClr val="008000"/>
              </a:solidFill>
            </a:endParaRPr>
          </a:p>
          <a:p>
            <a:pPr algn="just"/>
            <a:r>
              <a:rPr lang="fr-FR" sz="1200" dirty="0" smtClean="0">
                <a:solidFill>
                  <a:srgbClr val="008000"/>
                </a:solidFill>
              </a:rPr>
              <a:t>(+) C'est </a:t>
            </a:r>
            <a:r>
              <a:rPr lang="fr-FR" sz="1200" dirty="0">
                <a:solidFill>
                  <a:srgbClr val="008000"/>
                </a:solidFill>
              </a:rPr>
              <a:t>en Haïti, en cherchant des substances </a:t>
            </a:r>
            <a:r>
              <a:rPr lang="fr-FR" sz="1200" dirty="0" err="1">
                <a:solidFill>
                  <a:srgbClr val="008000"/>
                </a:solidFill>
              </a:rPr>
              <a:t>anti-diabétiques</a:t>
            </a:r>
            <a:r>
              <a:rPr lang="fr-FR" sz="1200" dirty="0">
                <a:solidFill>
                  <a:srgbClr val="008000"/>
                </a:solidFill>
              </a:rPr>
              <a:t> dans </a:t>
            </a:r>
            <a:r>
              <a:rPr lang="fr-FR" sz="1200" i="1" dirty="0" err="1">
                <a:solidFill>
                  <a:srgbClr val="008000"/>
                </a:solidFill>
              </a:rPr>
              <a:t>Catharanthus</a:t>
            </a:r>
            <a:r>
              <a:rPr lang="fr-FR" sz="1200" i="1" dirty="0">
                <a:solidFill>
                  <a:srgbClr val="008000"/>
                </a:solidFill>
              </a:rPr>
              <a:t> </a:t>
            </a:r>
            <a:r>
              <a:rPr lang="fr-FR" sz="1200" i="1" dirty="0" err="1">
                <a:solidFill>
                  <a:srgbClr val="008000"/>
                </a:solidFill>
              </a:rPr>
              <a:t>roseus</a:t>
            </a:r>
            <a:r>
              <a:rPr lang="fr-FR" sz="1200" i="1" dirty="0">
                <a:solidFill>
                  <a:srgbClr val="008000"/>
                </a:solidFill>
              </a:rPr>
              <a:t> </a:t>
            </a:r>
            <a:r>
              <a:rPr lang="fr-FR" sz="1200" dirty="0">
                <a:solidFill>
                  <a:srgbClr val="008000"/>
                </a:solidFill>
              </a:rPr>
              <a:t>considérée comme active, que les chercheurs </a:t>
            </a:r>
            <a:r>
              <a:rPr lang="fr-FR" sz="1200" b="1" dirty="0">
                <a:solidFill>
                  <a:srgbClr val="008000"/>
                </a:solidFill>
              </a:rPr>
              <a:t>Robert Noble </a:t>
            </a:r>
            <a:r>
              <a:rPr lang="fr-FR" sz="1200" dirty="0">
                <a:solidFill>
                  <a:srgbClr val="008000"/>
                </a:solidFill>
              </a:rPr>
              <a:t>et </a:t>
            </a:r>
            <a:r>
              <a:rPr lang="fr-FR" sz="1200" b="1" dirty="0">
                <a:solidFill>
                  <a:srgbClr val="008000"/>
                </a:solidFill>
              </a:rPr>
              <a:t>Charles </a:t>
            </a:r>
            <a:r>
              <a:rPr lang="fr-FR" sz="1200" b="1" dirty="0" err="1">
                <a:solidFill>
                  <a:srgbClr val="008000"/>
                </a:solidFill>
              </a:rPr>
              <a:t>Beer</a:t>
            </a:r>
            <a:r>
              <a:rPr lang="fr-FR" sz="1200" b="1" dirty="0">
                <a:solidFill>
                  <a:srgbClr val="008000"/>
                </a:solidFill>
              </a:rPr>
              <a:t> </a:t>
            </a:r>
            <a:r>
              <a:rPr lang="fr-FR" sz="1200" dirty="0">
                <a:solidFill>
                  <a:srgbClr val="008000"/>
                </a:solidFill>
              </a:rPr>
              <a:t>découvrirent la </a:t>
            </a:r>
            <a:r>
              <a:rPr lang="fr-FR" sz="1200" i="1" dirty="0">
                <a:solidFill>
                  <a:srgbClr val="008000"/>
                </a:solidFill>
              </a:rPr>
              <a:t>vinblastine</a:t>
            </a:r>
            <a:r>
              <a:rPr lang="fr-FR" sz="1200" dirty="0">
                <a:solidFill>
                  <a:srgbClr val="008000"/>
                </a:solidFill>
              </a:rPr>
              <a:t>; au même moment </a:t>
            </a:r>
            <a:r>
              <a:rPr lang="fr-FR" sz="1200" b="1" dirty="0">
                <a:solidFill>
                  <a:srgbClr val="008000"/>
                </a:solidFill>
              </a:rPr>
              <a:t>Gordon Svoboda </a:t>
            </a:r>
            <a:r>
              <a:rPr lang="fr-FR" sz="1200" dirty="0">
                <a:solidFill>
                  <a:srgbClr val="008000"/>
                </a:solidFill>
              </a:rPr>
              <a:t>découvre la </a:t>
            </a:r>
            <a:r>
              <a:rPr lang="fr-FR" sz="1200" i="1" dirty="0">
                <a:solidFill>
                  <a:srgbClr val="008000"/>
                </a:solidFill>
              </a:rPr>
              <a:t>vincristine</a:t>
            </a:r>
            <a:r>
              <a:rPr lang="fr-FR" sz="1200" dirty="0">
                <a:solidFill>
                  <a:srgbClr val="008000"/>
                </a:solidFill>
              </a:rPr>
              <a:t>, dans la même plante et lors d'un colloque de cancérologie, en 1958, ils se rencontrent et décident de continuer ensemble, ils ont ainsi découvert deux anti-leucémiques majeurs (cancer circulant). </a:t>
            </a:r>
            <a:r>
              <a:rPr lang="fr-FR" sz="1200" dirty="0" smtClean="0">
                <a:solidFill>
                  <a:srgbClr val="008000"/>
                </a:solidFill>
              </a:rPr>
              <a:t>(Cf. </a:t>
            </a:r>
            <a:r>
              <a:rPr lang="fr-FR" sz="1200" dirty="0">
                <a:solidFill>
                  <a:srgbClr val="008000"/>
                </a:solidFill>
              </a:rPr>
              <a:t>Pierre </a:t>
            </a:r>
            <a:r>
              <a:rPr lang="fr-FR" sz="1200" dirty="0" err="1">
                <a:solidFill>
                  <a:srgbClr val="008000"/>
                </a:solidFill>
              </a:rPr>
              <a:t>Boiteau</a:t>
            </a:r>
            <a:r>
              <a:rPr lang="fr-FR" sz="1200" dirty="0">
                <a:solidFill>
                  <a:srgbClr val="008000"/>
                </a:solidFill>
              </a:rPr>
              <a:t> et Lucile </a:t>
            </a:r>
            <a:r>
              <a:rPr lang="fr-FR" sz="1200" dirty="0" err="1" smtClean="0">
                <a:solidFill>
                  <a:srgbClr val="008000"/>
                </a:solidFill>
              </a:rPr>
              <a:t>Allorge</a:t>
            </a:r>
            <a:r>
              <a:rPr lang="fr-FR" sz="1200" dirty="0" smtClean="0">
                <a:solidFill>
                  <a:srgbClr val="008000"/>
                </a:solidFill>
              </a:rPr>
              <a:t>, </a:t>
            </a:r>
            <a:r>
              <a:rPr lang="fr-FR" sz="1200" i="1" dirty="0">
                <a:solidFill>
                  <a:srgbClr val="008000"/>
                </a:solidFill>
              </a:rPr>
              <a:t>Plantes médicinales  de Madagascar</a:t>
            </a:r>
            <a:r>
              <a:rPr lang="fr-FR" sz="1200" dirty="0">
                <a:solidFill>
                  <a:srgbClr val="008000"/>
                </a:solidFill>
              </a:rPr>
              <a:t>. </a:t>
            </a:r>
            <a:r>
              <a:rPr lang="fr-FR" sz="1200" dirty="0" smtClean="0">
                <a:solidFill>
                  <a:srgbClr val="008000"/>
                </a:solidFill>
              </a:rPr>
              <a:t>Ed. Karthala). </a:t>
            </a:r>
            <a:endParaRPr lang="fr-FR" sz="1200" dirty="0">
              <a:solidFill>
                <a:srgbClr val="008000"/>
              </a:solidFill>
            </a:endParaRPr>
          </a:p>
        </p:txBody>
      </p:sp>
      <p:sp>
        <p:nvSpPr>
          <p:cNvPr id="4" name="ZoneTexte 3"/>
          <p:cNvSpPr txBox="1"/>
          <p:nvPr/>
        </p:nvSpPr>
        <p:spPr>
          <a:xfrm>
            <a:off x="179388" y="5288648"/>
            <a:ext cx="6408043" cy="1015663"/>
          </a:xfrm>
          <a:prstGeom prst="rect">
            <a:avLst/>
          </a:prstGeom>
          <a:noFill/>
        </p:spPr>
        <p:txBody>
          <a:bodyPr wrap="square" rtlCol="0">
            <a:spAutoFit/>
          </a:bodyPr>
          <a:lstStyle/>
          <a:p>
            <a:pPr algn="just"/>
            <a:r>
              <a:rPr lang="fr-FR" sz="1200" dirty="0">
                <a:solidFill>
                  <a:srgbClr val="008000"/>
                </a:solidFill>
              </a:rPr>
              <a:t>En tentant la synthèse de ces alcaloïdes à partir d'un troisième alcaloïde plus abondant, la </a:t>
            </a:r>
            <a:r>
              <a:rPr lang="fr-FR" sz="1200" dirty="0" err="1">
                <a:solidFill>
                  <a:srgbClr val="008000"/>
                </a:solidFill>
              </a:rPr>
              <a:t>catharanthine</a:t>
            </a:r>
            <a:r>
              <a:rPr lang="fr-FR" sz="1200" dirty="0">
                <a:solidFill>
                  <a:srgbClr val="008000"/>
                </a:solidFill>
              </a:rPr>
              <a:t>, Pierre Potier et son équipe de l'ICSN-CNRS, vont mètrent au point, par </a:t>
            </a:r>
            <a:r>
              <a:rPr lang="fr-FR" sz="1200" dirty="0" err="1">
                <a:solidFill>
                  <a:srgbClr val="008000"/>
                </a:solidFill>
              </a:rPr>
              <a:t>hémisynthèse</a:t>
            </a:r>
            <a:r>
              <a:rPr lang="fr-FR" sz="1200" dirty="0">
                <a:solidFill>
                  <a:srgbClr val="008000"/>
                </a:solidFill>
              </a:rPr>
              <a:t>, la </a:t>
            </a:r>
            <a:r>
              <a:rPr lang="fr-FR" sz="1200" dirty="0" err="1">
                <a:solidFill>
                  <a:srgbClr val="008000"/>
                </a:solidFill>
              </a:rPr>
              <a:t>vinorelbine</a:t>
            </a:r>
            <a:r>
              <a:rPr lang="fr-FR" sz="1200" dirty="0">
                <a:solidFill>
                  <a:srgbClr val="008000"/>
                </a:solidFill>
              </a:rPr>
              <a:t> (</a:t>
            </a:r>
            <a:r>
              <a:rPr lang="fr-FR" sz="1200" dirty="0" err="1">
                <a:solidFill>
                  <a:srgbClr val="008000"/>
                </a:solidFill>
              </a:rPr>
              <a:t>Navelbine</a:t>
            </a:r>
            <a:r>
              <a:rPr lang="fr-FR" sz="1200" dirty="0">
                <a:solidFill>
                  <a:srgbClr val="008000"/>
                </a:solidFill>
              </a:rPr>
              <a:t>), anticancéreux des cancers solides (poumon (cancer du fumeur) et sein) en 1990 suivit de la </a:t>
            </a:r>
            <a:r>
              <a:rPr lang="fr-FR" sz="1200" dirty="0" err="1">
                <a:solidFill>
                  <a:srgbClr val="008000"/>
                </a:solidFill>
              </a:rPr>
              <a:t>vinflunine</a:t>
            </a:r>
            <a:r>
              <a:rPr lang="fr-FR" sz="1200" dirty="0">
                <a:solidFill>
                  <a:srgbClr val="008000"/>
                </a:solidFill>
              </a:rPr>
              <a:t>, en 2010, contre le cancer de la vessie. </a:t>
            </a:r>
            <a:r>
              <a:rPr lang="fr-FR" sz="1200" dirty="0" smtClean="0">
                <a:solidFill>
                  <a:srgbClr val="008000"/>
                </a:solidFill>
              </a:rPr>
              <a:t>(Source : Madame Lucile </a:t>
            </a:r>
            <a:r>
              <a:rPr lang="fr-FR" sz="1200" dirty="0" err="1" smtClean="0">
                <a:solidFill>
                  <a:srgbClr val="008000"/>
                </a:solidFill>
              </a:rPr>
              <a:t>Allorge</a:t>
            </a:r>
            <a:r>
              <a:rPr lang="fr-FR" sz="1200" dirty="0" smtClean="0">
                <a:solidFill>
                  <a:srgbClr val="008000"/>
                </a:solidFill>
              </a:rPr>
              <a:t>, qui doit être remerciée ici pour ces précisions).</a:t>
            </a:r>
            <a:endParaRPr lang="fr-FR" sz="1200" dirty="0">
              <a:solidFill>
                <a:srgbClr val="008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2B665068-3E62-4448-8070-8513F16C9A19}" type="slidenum">
              <a:rPr lang="fr-FR" smtClean="0"/>
              <a:pPr>
                <a:defRPr/>
              </a:pPr>
              <a:t>2</a:t>
            </a:fld>
            <a:endParaRPr lang="fr-FR" dirty="0"/>
          </a:p>
        </p:txBody>
      </p:sp>
      <p:sp>
        <p:nvSpPr>
          <p:cNvPr id="3075" name="Rectangle 2"/>
          <p:cNvSpPr>
            <a:spLocks noChangeArrowheads="1"/>
          </p:cNvSpPr>
          <p:nvPr/>
        </p:nvSpPr>
        <p:spPr bwMode="auto">
          <a:xfrm>
            <a:off x="295276" y="2348881"/>
            <a:ext cx="8525196" cy="1200329"/>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p>
            <a:pPr algn="just"/>
            <a:r>
              <a:rPr lang="fr-FR" dirty="0">
                <a:solidFill>
                  <a:srgbClr val="008000"/>
                </a:solidFill>
              </a:rPr>
              <a:t>« </a:t>
            </a:r>
            <a:r>
              <a:rPr lang="fr-FR" i="1" dirty="0">
                <a:solidFill>
                  <a:srgbClr val="008000"/>
                </a:solidFill>
              </a:rPr>
              <a:t>La faune et la flore sauvages constituent un patrimoine naturel d’intérêt majeur qui doit être préservé et transmis aux générations futures</a:t>
            </a:r>
            <a:r>
              <a:rPr lang="fr-FR" dirty="0">
                <a:solidFill>
                  <a:srgbClr val="008000"/>
                </a:solidFill>
              </a:rPr>
              <a:t> ».</a:t>
            </a:r>
          </a:p>
          <a:p>
            <a:pPr algn="just"/>
            <a:endParaRPr lang="fr-FR" dirty="0">
              <a:solidFill>
                <a:srgbClr val="008000"/>
              </a:solidFill>
            </a:endParaRPr>
          </a:p>
          <a:p>
            <a:pPr algn="just"/>
            <a:r>
              <a:rPr lang="fr-FR" dirty="0">
                <a:solidFill>
                  <a:srgbClr val="008000"/>
                </a:solidFill>
              </a:rPr>
              <a:t>Extrait de la Charte tirée du sommet de Rio en juin 1992.</a:t>
            </a:r>
          </a:p>
        </p:txBody>
      </p:sp>
      <p:sp>
        <p:nvSpPr>
          <p:cNvPr id="3076" name="Titre 1"/>
          <p:cNvSpPr txBox="1">
            <a:spLocks/>
          </p:cNvSpPr>
          <p:nvPr/>
        </p:nvSpPr>
        <p:spPr bwMode="auto">
          <a:xfrm>
            <a:off x="2051050" y="1557338"/>
            <a:ext cx="52578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lnSpc>
                <a:spcPct val="80000"/>
              </a:lnSpc>
            </a:pPr>
            <a:r>
              <a:rPr lang="fr-FR" sz="2800" i="1" dirty="0">
                <a:solidFill>
                  <a:srgbClr val="009B48"/>
                </a:solidFill>
                <a:latin typeface="Calibri" pitchFamily="34" charset="0"/>
              </a:rPr>
              <a:t>La biodiversité, c’est la vie</a:t>
            </a:r>
          </a:p>
        </p:txBody>
      </p:sp>
      <p:sp>
        <p:nvSpPr>
          <p:cNvPr id="3077" name="Sous-titre 2"/>
          <p:cNvSpPr txBox="1">
            <a:spLocks/>
          </p:cNvSpPr>
          <p:nvPr/>
        </p:nvSpPr>
        <p:spPr bwMode="auto">
          <a:xfrm>
            <a:off x="295275" y="404813"/>
            <a:ext cx="8640763" cy="100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4400" b="1" dirty="0">
                <a:solidFill>
                  <a:srgbClr val="008000"/>
                </a:solidFill>
                <a:latin typeface="Calibri" pitchFamily="34" charset="0"/>
              </a:rPr>
              <a:t>Pourquoi préserver la biodiversité ?</a:t>
            </a:r>
          </a:p>
        </p:txBody>
      </p:sp>
      <p:sp>
        <p:nvSpPr>
          <p:cNvPr id="3" name="Rectangle 2"/>
          <p:cNvSpPr/>
          <p:nvPr/>
        </p:nvSpPr>
        <p:spPr>
          <a:xfrm>
            <a:off x="395536" y="4149080"/>
            <a:ext cx="8424936" cy="646331"/>
          </a:xfrm>
          <a:prstGeom prst="rect">
            <a:avLst/>
          </a:prstGeom>
          <a:ln>
            <a:solidFill>
              <a:srgbClr val="008000"/>
            </a:solidFill>
          </a:ln>
        </p:spPr>
        <p:txBody>
          <a:bodyPr wrap="square">
            <a:spAutoFit/>
          </a:bodyPr>
          <a:lstStyle/>
          <a:p>
            <a:r>
              <a:rPr lang="fr-FR" dirty="0">
                <a:solidFill>
                  <a:srgbClr val="008000"/>
                </a:solidFill>
              </a:rPr>
              <a:t>« </a:t>
            </a:r>
            <a:r>
              <a:rPr lang="fr-FR" i="1" dirty="0">
                <a:solidFill>
                  <a:srgbClr val="008000"/>
                </a:solidFill>
              </a:rPr>
              <a:t>Plus l'espèce humaine croît, plus le monde animal sent le poids d'un empire terrible. </a:t>
            </a:r>
            <a:r>
              <a:rPr lang="fr-FR" dirty="0" smtClean="0">
                <a:solidFill>
                  <a:srgbClr val="008000"/>
                </a:solidFill>
              </a:rPr>
              <a:t>». Buffon.</a:t>
            </a:r>
            <a:endParaRPr lang="fr-FR" dirty="0">
              <a:solidFill>
                <a:srgbClr val="008000"/>
              </a:solidFill>
            </a:endParaRPr>
          </a:p>
        </p:txBody>
      </p:sp>
      <p:pic>
        <p:nvPicPr>
          <p:cNvPr id="7" name="Image 6" descr="serpents-jaretieres_s.jpg"/>
          <p:cNvPicPr>
            <a:picLocks noChangeAspect="1"/>
          </p:cNvPicPr>
          <p:nvPr/>
        </p:nvPicPr>
        <p:blipFill>
          <a:blip r:embed="rId2" cstate="print"/>
          <a:stretch>
            <a:fillRect/>
          </a:stretch>
        </p:blipFill>
        <p:spPr>
          <a:xfrm>
            <a:off x="3635896" y="5013176"/>
            <a:ext cx="1619250" cy="1019175"/>
          </a:xfrm>
          <a:prstGeom prst="rect">
            <a:avLst/>
          </a:prstGeom>
        </p:spPr>
      </p:pic>
      <p:sp>
        <p:nvSpPr>
          <p:cNvPr id="8" name="ZoneTexte 7"/>
          <p:cNvSpPr txBox="1"/>
          <p:nvPr/>
        </p:nvSpPr>
        <p:spPr>
          <a:xfrm>
            <a:off x="2555776" y="6021288"/>
            <a:ext cx="3672408" cy="461665"/>
          </a:xfrm>
          <a:prstGeom prst="rect">
            <a:avLst/>
          </a:prstGeom>
          <a:noFill/>
        </p:spPr>
        <p:txBody>
          <a:bodyPr wrap="square" rtlCol="0">
            <a:spAutoFit/>
          </a:bodyPr>
          <a:lstStyle/>
          <a:p>
            <a:pPr algn="ctr"/>
            <a:r>
              <a:rPr lang="fr-FR" sz="1200" dirty="0" smtClean="0">
                <a:solidFill>
                  <a:srgbClr val="008000"/>
                </a:solidFill>
              </a:rPr>
              <a:t>Couleuvre rayée ou Serpent-jarretière, </a:t>
            </a:r>
            <a:r>
              <a:rPr lang="fr-FR" sz="1200" i="1" dirty="0" err="1" smtClean="0">
                <a:solidFill>
                  <a:srgbClr val="008000"/>
                </a:solidFill>
              </a:rPr>
              <a:t>Thamnophis</a:t>
            </a:r>
            <a:r>
              <a:rPr lang="fr-FR" sz="1200" i="1" dirty="0" smtClean="0">
                <a:solidFill>
                  <a:srgbClr val="008000"/>
                </a:solidFill>
              </a:rPr>
              <a:t> </a:t>
            </a:r>
            <a:r>
              <a:rPr lang="fr-FR" sz="1200" i="1" dirty="0" err="1" smtClean="0">
                <a:solidFill>
                  <a:srgbClr val="008000"/>
                </a:solidFill>
              </a:rPr>
              <a:t>sirtalis</a:t>
            </a:r>
            <a:r>
              <a:rPr lang="fr-FR" sz="1200" dirty="0" smtClean="0">
                <a:solidFill>
                  <a:srgbClr val="008000"/>
                </a:solidFill>
              </a:rPr>
              <a:t>, serpent social d’Amérique du Nord.</a:t>
            </a:r>
            <a:endParaRPr lang="fr-FR" sz="1200" dirty="0">
              <a:solidFill>
                <a:srgbClr val="008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A0CB8445-4305-4100-BB88-1B1B9B5E11FE}" type="slidenum">
              <a:rPr lang="fr-FR" sz="1200">
                <a:solidFill>
                  <a:schemeClr val="tx1">
                    <a:tint val="75000"/>
                  </a:schemeClr>
                </a:solidFill>
                <a:latin typeface="+mn-lt"/>
                <a:cs typeface="+mn-cs"/>
              </a:rPr>
              <a:pPr algn="r" fontAlgn="auto">
                <a:spcBef>
                  <a:spcPts val="0"/>
                </a:spcBef>
                <a:spcAft>
                  <a:spcPts val="0"/>
                </a:spcAft>
                <a:defRPr/>
              </a:pPr>
              <a:t>20</a:t>
            </a:fld>
            <a:endParaRPr lang="fr-FR" sz="1200" dirty="0">
              <a:solidFill>
                <a:schemeClr val="tx1">
                  <a:tint val="75000"/>
                </a:schemeClr>
              </a:solidFill>
              <a:latin typeface="+mn-lt"/>
              <a:cs typeface="+mn-cs"/>
            </a:endParaRPr>
          </a:p>
        </p:txBody>
      </p:sp>
      <p:sp>
        <p:nvSpPr>
          <p:cNvPr id="15363"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323850" y="908050"/>
            <a:ext cx="8496300" cy="2308225"/>
          </a:xfrm>
          <a:prstGeom prst="rect">
            <a:avLst/>
          </a:prstGeom>
        </p:spPr>
        <p:txBody>
          <a:bodyPr>
            <a:spAutoFit/>
          </a:bodyPr>
          <a:lstStyle/>
          <a:p>
            <a:pPr fontAlgn="auto">
              <a:spcBef>
                <a:spcPts val="0"/>
              </a:spcBef>
              <a:spcAft>
                <a:spcPts val="0"/>
              </a:spcAft>
              <a:defRPr/>
            </a:pPr>
            <a:r>
              <a:rPr lang="fr-FR" b="1" dirty="0">
                <a:solidFill>
                  <a:srgbClr val="008000"/>
                </a:solidFill>
                <a:latin typeface="+mn-lt"/>
                <a:cs typeface="+mn-cs"/>
              </a:rPr>
              <a:t>3. Importance de la biodiversité </a:t>
            </a:r>
          </a:p>
          <a:p>
            <a:pPr fontAlgn="auto">
              <a:spcBef>
                <a:spcPts val="0"/>
              </a:spcBef>
              <a:spcAft>
                <a:spcPts val="0"/>
              </a:spcAft>
              <a:defRPr/>
            </a:pPr>
            <a:endParaRPr lang="fr-FR" b="1" dirty="0">
              <a:solidFill>
                <a:srgbClr val="008000"/>
              </a:solidFill>
              <a:latin typeface="+mn-lt"/>
              <a:cs typeface="+mn-cs"/>
            </a:endParaRPr>
          </a:p>
          <a:p>
            <a:pPr fontAlgn="auto">
              <a:spcBef>
                <a:spcPts val="0"/>
              </a:spcBef>
              <a:spcAft>
                <a:spcPts val="0"/>
              </a:spcAft>
              <a:defRPr/>
            </a:pPr>
            <a:r>
              <a:rPr lang="fr-FR" b="1" dirty="0">
                <a:solidFill>
                  <a:srgbClr val="008000"/>
                </a:solidFill>
                <a:latin typeface="+mn-lt"/>
                <a:cs typeface="+mn-cs"/>
              </a:rPr>
              <a:t>Eaux pures – la purification des eaux</a:t>
            </a:r>
          </a:p>
          <a:p>
            <a:pPr fontAlgn="auto">
              <a:spcBef>
                <a:spcPts val="0"/>
              </a:spcBef>
              <a:spcAft>
                <a:spcPts val="0"/>
              </a:spcAft>
              <a:defRPr/>
            </a:pPr>
            <a:endParaRPr lang="fr-FR" dirty="0">
              <a:solidFill>
                <a:srgbClr val="008000"/>
              </a:solidFill>
              <a:latin typeface="+mn-lt"/>
              <a:cs typeface="+mn-cs"/>
            </a:endParaRP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La faune et la flore jouent un rôle considérable dans la purification de l'eau...</a:t>
            </a: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Grâce à leur rôle dans le cycle de l'eau, les zones humides ont une capacité d'épuration naturelle, si elles sont préservées !</a:t>
            </a: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La qualité de l'eau est indispensable à notre santé.</a:t>
            </a:r>
          </a:p>
        </p:txBody>
      </p:sp>
      <p:pic>
        <p:nvPicPr>
          <p:cNvPr id="15365" name="Imag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8400" y="357346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6" name="Imag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213" y="364490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Imag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99238" y="3400425"/>
            <a:ext cx="184785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2499D107-C57C-4984-8410-5385E37C0F85}" type="slidenum">
              <a:rPr lang="fr-FR" sz="1200">
                <a:solidFill>
                  <a:schemeClr val="tx1">
                    <a:tint val="75000"/>
                  </a:schemeClr>
                </a:solidFill>
                <a:latin typeface="+mn-lt"/>
                <a:cs typeface="+mn-cs"/>
              </a:rPr>
              <a:pPr algn="r" fontAlgn="auto">
                <a:spcBef>
                  <a:spcPts val="0"/>
                </a:spcBef>
                <a:spcAft>
                  <a:spcPts val="0"/>
                </a:spcAft>
                <a:defRPr/>
              </a:pPr>
              <a:t>21</a:t>
            </a:fld>
            <a:endParaRPr lang="fr-FR" sz="1200" dirty="0">
              <a:solidFill>
                <a:schemeClr val="tx1">
                  <a:tint val="75000"/>
                </a:schemeClr>
              </a:solidFill>
              <a:latin typeface="+mn-lt"/>
              <a:cs typeface="+mn-cs"/>
            </a:endParaRPr>
          </a:p>
        </p:txBody>
      </p:sp>
      <p:sp>
        <p:nvSpPr>
          <p:cNvPr id="16387"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179388" y="908050"/>
            <a:ext cx="8964612" cy="5632450"/>
          </a:xfrm>
          <a:prstGeom prst="rect">
            <a:avLst/>
          </a:prstGeom>
        </p:spPr>
        <p:txBody>
          <a:bodyPr>
            <a:spAutoFit/>
          </a:bodyPr>
          <a:lstStyle/>
          <a:p>
            <a:pPr fontAlgn="auto">
              <a:spcBef>
                <a:spcPts val="0"/>
              </a:spcBef>
              <a:spcAft>
                <a:spcPts val="0"/>
              </a:spcAft>
              <a:defRPr/>
            </a:pPr>
            <a:r>
              <a:rPr lang="fr-FR" b="1" dirty="0">
                <a:solidFill>
                  <a:srgbClr val="008000"/>
                </a:solidFill>
                <a:latin typeface="+mn-lt"/>
                <a:cs typeface="+mn-cs"/>
              </a:rPr>
              <a:t>3. Importance de la biodiversité </a:t>
            </a:r>
          </a:p>
          <a:p>
            <a:pPr fontAlgn="auto">
              <a:spcBef>
                <a:spcPts val="0"/>
              </a:spcBef>
              <a:spcAft>
                <a:spcPts val="0"/>
              </a:spcAft>
              <a:defRPr/>
            </a:pPr>
            <a:endParaRPr lang="fr-FR" dirty="0">
              <a:solidFill>
                <a:srgbClr val="008000"/>
              </a:solidFill>
              <a:latin typeface="+mn-lt"/>
              <a:cs typeface="+mn-cs"/>
            </a:endParaRPr>
          </a:p>
          <a:p>
            <a:pPr fontAlgn="auto">
              <a:spcBef>
                <a:spcPts val="0"/>
              </a:spcBef>
              <a:spcAft>
                <a:spcPts val="0"/>
              </a:spcAft>
              <a:defRPr/>
            </a:pPr>
            <a:r>
              <a:rPr lang="fr-FR" b="1" dirty="0">
                <a:solidFill>
                  <a:srgbClr val="008000"/>
                </a:solidFill>
                <a:latin typeface="+mn-lt"/>
                <a:cs typeface="+mn-cs"/>
              </a:rPr>
              <a:t>La biodiversité est nécessaire au tourisme</a:t>
            </a:r>
          </a:p>
          <a:p>
            <a:pPr fontAlgn="auto">
              <a:spcBef>
                <a:spcPts val="0"/>
              </a:spcBef>
              <a:spcAft>
                <a:spcPts val="0"/>
              </a:spcAft>
              <a:defRPr/>
            </a:pPr>
            <a:endParaRPr lang="fr-FR" dirty="0">
              <a:solidFill>
                <a:srgbClr val="008000"/>
              </a:solidFill>
              <a:latin typeface="+mn-lt"/>
              <a:cs typeface="+mn-cs"/>
            </a:endParaRP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Présent sur deux continents et dans trois océans, notre pays (la France) abrite une grande diversité d'espèces sauvages, animales et végétales.</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C'est un atout important pour </a:t>
            </a:r>
            <a:r>
              <a:rPr lang="fr-FR" b="1" dirty="0">
                <a:solidFill>
                  <a:srgbClr val="008000"/>
                </a:solidFill>
                <a:latin typeface="+mn-lt"/>
                <a:cs typeface="+mn-cs"/>
              </a:rPr>
              <a:t>l’attractivité touristique</a:t>
            </a:r>
            <a:r>
              <a:rPr lang="fr-FR" dirty="0">
                <a:solidFill>
                  <a:srgbClr val="008000"/>
                </a:solidFill>
                <a:latin typeface="+mn-lt"/>
                <a:cs typeface="+mn-cs"/>
              </a:rPr>
              <a:t>.</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En France, les milieux naturels accueillent, chaque année, près de 5,5 millions de touristes.</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La France abrite un grand nombre d'espèces dites endémiques (souvent rares). Elles vivent</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et se reproduisent uniquement sur son territoire !</a:t>
            </a:r>
          </a:p>
          <a:p>
            <a:pPr fontAlgn="auto">
              <a:spcBef>
                <a:spcPts val="0"/>
              </a:spcBef>
              <a:spcAft>
                <a:spcPts val="0"/>
              </a:spcAft>
              <a:defRPr/>
            </a:pPr>
            <a:endParaRPr lang="fr-FR" dirty="0">
              <a:solidFill>
                <a:srgbClr val="008000"/>
              </a:solidFill>
              <a:latin typeface="+mn-lt"/>
              <a:cs typeface="+mn-cs"/>
            </a:endParaRPr>
          </a:p>
          <a:p>
            <a:pPr fontAlgn="auto">
              <a:spcBef>
                <a:spcPts val="0"/>
              </a:spcBef>
              <a:spcAft>
                <a:spcPts val="0"/>
              </a:spcAft>
              <a:defRPr/>
            </a:pPr>
            <a:r>
              <a:rPr lang="fr-FR" dirty="0">
                <a:solidFill>
                  <a:srgbClr val="008000"/>
                </a:solidFill>
                <a:latin typeface="+mn-lt"/>
                <a:cs typeface="+mn-cs"/>
              </a:rPr>
              <a:t>L'écotourisme n'est pas contraignant ou ennuyeux.</a:t>
            </a:r>
          </a:p>
          <a:p>
            <a:pPr fontAlgn="auto">
              <a:spcBef>
                <a:spcPts val="0"/>
              </a:spcBef>
              <a:spcAft>
                <a:spcPts val="0"/>
              </a:spcAft>
              <a:defRPr/>
            </a:pPr>
            <a:endParaRPr lang="fr-FR" dirty="0">
              <a:solidFill>
                <a:srgbClr val="008000"/>
              </a:solidFill>
              <a:latin typeface="+mn-lt"/>
              <a:cs typeface="+mn-cs"/>
            </a:endParaRPr>
          </a:p>
          <a:p>
            <a:pPr fontAlgn="auto">
              <a:spcBef>
                <a:spcPts val="0"/>
              </a:spcBef>
              <a:spcAft>
                <a:spcPts val="0"/>
              </a:spcAft>
              <a:defRPr/>
            </a:pPr>
            <a:r>
              <a:rPr lang="fr-FR" dirty="0">
                <a:solidFill>
                  <a:srgbClr val="008000"/>
                </a:solidFill>
                <a:latin typeface="+mn-lt"/>
                <a:cs typeface="+mn-cs"/>
              </a:rPr>
              <a:t>Pratiquer l'écotourisme, c'est :</a:t>
            </a:r>
          </a:p>
          <a:p>
            <a:pPr fontAlgn="auto">
              <a:spcBef>
                <a:spcPts val="0"/>
              </a:spcBef>
              <a:spcAft>
                <a:spcPts val="0"/>
              </a:spcAft>
              <a:defRPr/>
            </a:pPr>
            <a:endParaRPr lang="fr-FR" dirty="0">
              <a:solidFill>
                <a:srgbClr val="008000"/>
              </a:solidFill>
              <a:latin typeface="+mn-lt"/>
              <a:cs typeface="+mn-cs"/>
            </a:endParaRP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découvrir le monde sans laisser de traces,</a:t>
            </a: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valoriser notre patrimoine naturel et culturel,</a:t>
            </a: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respecter les cultures et partager avec les populations locales,</a:t>
            </a: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protéger la nature pour les générations futures,</a:t>
            </a: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construire ensemble le tourisme de demain.</a:t>
            </a: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59563" y="3789040"/>
            <a:ext cx="1857375" cy="2457450"/>
          </a:xfrm>
          <a:prstGeom prst="rect">
            <a:avLst/>
          </a:prstGeo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71252" y="764704"/>
            <a:ext cx="1618025" cy="1211957"/>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836C5253-02EF-4FCC-B2BA-18A133FF38EA}" type="slidenum">
              <a:rPr lang="fr-FR" sz="1200">
                <a:solidFill>
                  <a:schemeClr val="tx1">
                    <a:tint val="75000"/>
                  </a:schemeClr>
                </a:solidFill>
                <a:latin typeface="+mn-lt"/>
                <a:cs typeface="+mn-cs"/>
              </a:rPr>
              <a:pPr algn="r" fontAlgn="auto">
                <a:spcBef>
                  <a:spcPts val="0"/>
                </a:spcBef>
                <a:spcAft>
                  <a:spcPts val="0"/>
                </a:spcAft>
                <a:defRPr/>
              </a:pPr>
              <a:t>22</a:t>
            </a:fld>
            <a:endParaRPr lang="fr-FR" sz="1200" dirty="0">
              <a:solidFill>
                <a:schemeClr val="tx1">
                  <a:tint val="75000"/>
                </a:schemeClr>
              </a:solidFill>
              <a:latin typeface="+mn-lt"/>
              <a:cs typeface="+mn-cs"/>
            </a:endParaRPr>
          </a:p>
        </p:txBody>
      </p:sp>
      <p:sp>
        <p:nvSpPr>
          <p:cNvPr id="17411"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179388" y="908050"/>
            <a:ext cx="8758237" cy="3416300"/>
          </a:xfrm>
          <a:prstGeom prst="rect">
            <a:avLst/>
          </a:prstGeom>
        </p:spPr>
        <p:txBody>
          <a:bodyPr>
            <a:spAutoFit/>
          </a:bodyPr>
          <a:lstStyle/>
          <a:p>
            <a:pPr fontAlgn="auto">
              <a:spcBef>
                <a:spcPts val="0"/>
              </a:spcBef>
              <a:spcAft>
                <a:spcPts val="0"/>
              </a:spcAft>
              <a:defRPr/>
            </a:pPr>
            <a:r>
              <a:rPr lang="fr-FR" b="1" dirty="0">
                <a:solidFill>
                  <a:srgbClr val="008000"/>
                </a:solidFill>
                <a:latin typeface="+mn-lt"/>
                <a:cs typeface="+mn-cs"/>
              </a:rPr>
              <a:t>3. Importance de la biodiversité </a:t>
            </a:r>
          </a:p>
          <a:p>
            <a:pPr fontAlgn="auto">
              <a:spcBef>
                <a:spcPts val="0"/>
              </a:spcBef>
              <a:spcAft>
                <a:spcPts val="0"/>
              </a:spcAft>
              <a:defRPr/>
            </a:pPr>
            <a:endParaRPr lang="fr-FR" dirty="0">
              <a:solidFill>
                <a:srgbClr val="008000"/>
              </a:solidFill>
              <a:latin typeface="+mn-lt"/>
              <a:cs typeface="+mn-cs"/>
            </a:endParaRPr>
          </a:p>
          <a:p>
            <a:pPr fontAlgn="auto">
              <a:spcBef>
                <a:spcPts val="0"/>
              </a:spcBef>
              <a:spcAft>
                <a:spcPts val="0"/>
              </a:spcAft>
              <a:defRPr/>
            </a:pPr>
            <a:r>
              <a:rPr lang="fr-FR" b="1" dirty="0">
                <a:solidFill>
                  <a:srgbClr val="008000"/>
                </a:solidFill>
                <a:latin typeface="+mn-lt"/>
                <a:cs typeface="+mn-cs"/>
              </a:rPr>
              <a:t>Importance de la mer : La biodiversité est partout en mer.</a:t>
            </a:r>
          </a:p>
          <a:p>
            <a:pPr fontAlgn="auto">
              <a:spcBef>
                <a:spcPts val="0"/>
              </a:spcBef>
              <a:spcAft>
                <a:spcPts val="0"/>
              </a:spcAft>
              <a:defRPr/>
            </a:pPr>
            <a:endParaRPr lang="fr-FR" dirty="0">
              <a:solidFill>
                <a:srgbClr val="008000"/>
              </a:solidFill>
              <a:latin typeface="+mn-lt"/>
              <a:cs typeface="+mn-cs"/>
            </a:endParaRP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Les océans couvrent près de 72% de la surface de la planète mais ce sont des écosystèmes fragiles.</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La France abrite 10% des récifs coralliens de la planète et se place au 4° range mondial.</a:t>
            </a:r>
          </a:p>
          <a:p>
            <a:pPr marL="285750" indent="-285750" algn="just" fontAlgn="auto">
              <a:spcBef>
                <a:spcPts val="0"/>
              </a:spcBef>
              <a:spcAft>
                <a:spcPts val="0"/>
              </a:spcAft>
              <a:buFont typeface="Arial" pitchFamily="34" charset="0"/>
              <a:buChar char="•"/>
              <a:defRPr/>
            </a:pPr>
            <a:r>
              <a:rPr lang="fr-FR" i="1" dirty="0">
                <a:solidFill>
                  <a:srgbClr val="008000"/>
                </a:solidFill>
                <a:latin typeface="+mn-lt"/>
                <a:cs typeface="+mn-cs"/>
              </a:rPr>
              <a:t>Ces récifs constituent les écosystèmes les plus complexes au monde</a:t>
            </a:r>
            <a:r>
              <a:rPr lang="fr-FR" dirty="0">
                <a:solidFill>
                  <a:srgbClr val="008000"/>
                </a:solidFill>
                <a:latin typeface="+mn-lt"/>
                <a:cs typeface="+mn-cs"/>
              </a:rPr>
              <a:t>.</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La mer est le vrai poumon de la Terre ! Ce sont les micro-algues constituant le phytoplancton qui nous fournissent la majeure partie de notre oxygène !</a:t>
            </a:r>
          </a:p>
          <a:p>
            <a:pPr marL="285750" indent="-285750" algn="just" fontAlgn="auto">
              <a:spcBef>
                <a:spcPts val="0"/>
              </a:spcBef>
              <a:spcAft>
                <a:spcPts val="0"/>
              </a:spcAft>
              <a:buFont typeface="Arial" pitchFamily="34" charset="0"/>
              <a:buChar char="•"/>
              <a:defRPr/>
            </a:pPr>
            <a:r>
              <a:rPr lang="fr-FR" dirty="0">
                <a:solidFill>
                  <a:srgbClr val="FF0000"/>
                </a:solidFill>
                <a:latin typeface="+mn-lt"/>
                <a:cs typeface="+mn-cs"/>
              </a:rPr>
              <a:t>Mais de nombreuses pressions menacent leur biodiversité (surpêche, filets dérivants, pollutions, réchauffement climatique …).</a:t>
            </a:r>
          </a:p>
        </p:txBody>
      </p:sp>
      <p:pic>
        <p:nvPicPr>
          <p:cNvPr id="17413" name="Imag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29338" y="4792663"/>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Rectangle 5"/>
          <p:cNvSpPr>
            <a:spLocks noChangeArrowheads="1"/>
          </p:cNvSpPr>
          <p:nvPr/>
        </p:nvSpPr>
        <p:spPr bwMode="auto">
          <a:xfrm>
            <a:off x="412750" y="6184900"/>
            <a:ext cx="24653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fr-FR" sz="1200">
                <a:solidFill>
                  <a:srgbClr val="008000"/>
                </a:solidFill>
                <a:latin typeface="Calibri" pitchFamily="34" charset="0"/>
              </a:rPr>
              <a:t>Naufrage du tanker, le Torrey canyon</a:t>
            </a:r>
          </a:p>
        </p:txBody>
      </p:sp>
      <p:pic>
        <p:nvPicPr>
          <p:cNvPr id="17415" name="Imag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688" y="4787900"/>
            <a:ext cx="1689100"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Imag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8038" y="4724400"/>
            <a:ext cx="2011362" cy="150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52CF6BC5-D7F4-41B4-9E1D-E8DD64263CDF}" type="slidenum">
              <a:rPr lang="fr-FR" sz="1200">
                <a:solidFill>
                  <a:schemeClr val="tx1">
                    <a:tint val="75000"/>
                  </a:schemeClr>
                </a:solidFill>
                <a:latin typeface="+mn-lt"/>
                <a:cs typeface="+mn-cs"/>
              </a:rPr>
              <a:pPr algn="r" fontAlgn="auto">
                <a:spcBef>
                  <a:spcPts val="0"/>
                </a:spcBef>
                <a:spcAft>
                  <a:spcPts val="0"/>
                </a:spcAft>
                <a:defRPr/>
              </a:pPr>
              <a:t>23</a:t>
            </a:fld>
            <a:endParaRPr lang="fr-FR" sz="1200" dirty="0">
              <a:solidFill>
                <a:schemeClr val="tx1">
                  <a:tint val="75000"/>
                </a:schemeClr>
              </a:solidFill>
              <a:latin typeface="+mn-lt"/>
              <a:cs typeface="+mn-cs"/>
            </a:endParaRPr>
          </a:p>
        </p:txBody>
      </p:sp>
      <p:sp>
        <p:nvSpPr>
          <p:cNvPr id="1843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179388" y="908050"/>
            <a:ext cx="8758237" cy="4248150"/>
          </a:xfrm>
          <a:prstGeom prst="rect">
            <a:avLst/>
          </a:prstGeom>
        </p:spPr>
        <p:txBody>
          <a:bodyPr>
            <a:spAutoFit/>
          </a:bodyPr>
          <a:lstStyle/>
          <a:p>
            <a:pPr fontAlgn="auto">
              <a:spcBef>
                <a:spcPts val="0"/>
              </a:spcBef>
              <a:spcAft>
                <a:spcPts val="0"/>
              </a:spcAft>
              <a:defRPr/>
            </a:pPr>
            <a:r>
              <a:rPr lang="fr-FR" b="1" dirty="0">
                <a:solidFill>
                  <a:srgbClr val="008000"/>
                </a:solidFill>
                <a:latin typeface="+mn-lt"/>
                <a:cs typeface="+mn-cs"/>
              </a:rPr>
              <a:t>3. Importance de la biodiversité </a:t>
            </a:r>
          </a:p>
          <a:p>
            <a:pPr fontAlgn="auto">
              <a:spcBef>
                <a:spcPts val="0"/>
              </a:spcBef>
              <a:spcAft>
                <a:spcPts val="0"/>
              </a:spcAft>
              <a:defRPr/>
            </a:pPr>
            <a:endParaRPr lang="fr-FR" dirty="0">
              <a:solidFill>
                <a:srgbClr val="008000"/>
              </a:solidFill>
              <a:latin typeface="+mn-lt"/>
              <a:cs typeface="+mn-cs"/>
            </a:endParaRPr>
          </a:p>
          <a:p>
            <a:pPr fontAlgn="auto">
              <a:spcBef>
                <a:spcPts val="0"/>
              </a:spcBef>
              <a:spcAft>
                <a:spcPts val="0"/>
              </a:spcAft>
              <a:defRPr/>
            </a:pPr>
            <a:r>
              <a:rPr lang="fr-FR" b="1" dirty="0">
                <a:solidFill>
                  <a:srgbClr val="008000"/>
                </a:solidFill>
                <a:latin typeface="+mn-lt"/>
                <a:cs typeface="+mn-cs"/>
              </a:rPr>
              <a:t>Importance de la forêt : La biodiversité est partout dans la forêt.</a:t>
            </a:r>
          </a:p>
          <a:p>
            <a:pPr fontAlgn="auto">
              <a:spcBef>
                <a:spcPts val="0"/>
              </a:spcBef>
              <a:spcAft>
                <a:spcPts val="0"/>
              </a:spcAft>
              <a:defRPr/>
            </a:pPr>
            <a:endParaRPr lang="fr-FR" dirty="0">
              <a:solidFill>
                <a:srgbClr val="008000"/>
              </a:solidFill>
              <a:latin typeface="+mn-lt"/>
              <a:cs typeface="+mn-cs"/>
            </a:endParaRPr>
          </a:p>
          <a:p>
            <a:pPr fontAlgn="auto">
              <a:spcBef>
                <a:spcPts val="0"/>
              </a:spcBef>
              <a:spcAft>
                <a:spcPts val="0"/>
              </a:spcAft>
              <a:defRPr/>
            </a:pPr>
            <a:r>
              <a:rPr lang="fr-FR" dirty="0">
                <a:solidFill>
                  <a:srgbClr val="008000"/>
                </a:solidFill>
                <a:latin typeface="+mn-lt"/>
                <a:cs typeface="+mn-cs"/>
              </a:rPr>
              <a:t>Les forêts nous fournissent une quantité de services irremplaçables :</a:t>
            </a:r>
          </a:p>
          <a:p>
            <a:pPr fontAlgn="auto">
              <a:spcBef>
                <a:spcPts val="0"/>
              </a:spcBef>
              <a:spcAft>
                <a:spcPts val="0"/>
              </a:spcAft>
              <a:defRPr/>
            </a:pPr>
            <a:endParaRPr lang="fr-FR" dirty="0">
              <a:solidFill>
                <a:srgbClr val="008000"/>
              </a:solidFill>
              <a:latin typeface="+mn-lt"/>
              <a:cs typeface="+mn-cs"/>
            </a:endParaRP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équilibre de notre atmosphère.</a:t>
            </a: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qualité des eaux de surface.</a:t>
            </a: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lutte contre l'érosion, la désertification, les avalanches et les glissements de terrain.</a:t>
            </a: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sauvegarde d'innombrables espèces animales et végétales.</a:t>
            </a: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bois.</a:t>
            </a:r>
          </a:p>
          <a:p>
            <a:pPr fontAlgn="auto">
              <a:spcBef>
                <a:spcPts val="0"/>
              </a:spcBef>
              <a:spcAft>
                <a:spcPts val="0"/>
              </a:spcAft>
              <a:defRPr/>
            </a:pPr>
            <a:endParaRPr lang="fr-FR" dirty="0">
              <a:solidFill>
                <a:srgbClr val="008000"/>
              </a:solidFill>
              <a:latin typeface="+mn-lt"/>
              <a:cs typeface="+mn-cs"/>
            </a:endParaRP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Les forêts constituent les écosystèmes terrestres qui abritent et qui nourrissent le plus d'êtres vivants.</a:t>
            </a:r>
          </a:p>
          <a:p>
            <a:pPr marL="285750" indent="-285750" fontAlgn="auto">
              <a:spcBef>
                <a:spcPts val="0"/>
              </a:spcBef>
              <a:spcAft>
                <a:spcPts val="0"/>
              </a:spcAft>
              <a:buFont typeface="Arial" pitchFamily="34" charset="0"/>
              <a:buChar char="•"/>
              <a:defRPr/>
            </a:pPr>
            <a:r>
              <a:rPr lang="fr-FR" dirty="0">
                <a:solidFill>
                  <a:srgbClr val="FF0000"/>
                </a:solidFill>
                <a:latin typeface="+mn-lt"/>
                <a:cs typeface="+mn-cs"/>
              </a:rPr>
              <a:t>13 millions d'hectares d'espaces forestiers disparaissent chaque année dans le monde !</a:t>
            </a:r>
          </a:p>
        </p:txBody>
      </p:sp>
      <p:pic>
        <p:nvPicPr>
          <p:cNvPr id="18437" name="Image 8"/>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3700" y="5156200"/>
            <a:ext cx="1023938"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Imag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53038" y="5229225"/>
            <a:ext cx="1457325"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6709E284-42EC-4C05-9BA5-BA981603654A}" type="slidenum">
              <a:rPr lang="fr-FR" sz="1200">
                <a:solidFill>
                  <a:schemeClr val="tx1">
                    <a:tint val="75000"/>
                  </a:schemeClr>
                </a:solidFill>
                <a:latin typeface="+mn-lt"/>
                <a:cs typeface="+mn-cs"/>
              </a:rPr>
              <a:pPr algn="r" fontAlgn="auto">
                <a:spcBef>
                  <a:spcPts val="0"/>
                </a:spcBef>
                <a:spcAft>
                  <a:spcPts val="0"/>
                </a:spcAft>
                <a:defRPr/>
              </a:pPr>
              <a:t>24</a:t>
            </a:fld>
            <a:endParaRPr lang="fr-FR" sz="1200" dirty="0">
              <a:solidFill>
                <a:schemeClr val="tx1">
                  <a:tint val="75000"/>
                </a:schemeClr>
              </a:solidFill>
              <a:latin typeface="+mn-lt"/>
              <a:cs typeface="+mn-cs"/>
            </a:endParaRPr>
          </a:p>
        </p:txBody>
      </p:sp>
      <p:sp>
        <p:nvSpPr>
          <p:cNvPr id="19459"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179388" y="908050"/>
            <a:ext cx="8758237" cy="3694113"/>
          </a:xfrm>
          <a:prstGeom prst="rect">
            <a:avLst/>
          </a:prstGeom>
        </p:spPr>
        <p:txBody>
          <a:bodyPr>
            <a:spAutoFit/>
          </a:bodyPr>
          <a:lstStyle/>
          <a:p>
            <a:pPr fontAlgn="auto">
              <a:spcBef>
                <a:spcPts val="0"/>
              </a:spcBef>
              <a:spcAft>
                <a:spcPts val="0"/>
              </a:spcAft>
              <a:defRPr/>
            </a:pPr>
            <a:r>
              <a:rPr lang="fr-FR" b="1" dirty="0">
                <a:solidFill>
                  <a:srgbClr val="008000"/>
                </a:solidFill>
                <a:latin typeface="+mn-lt"/>
                <a:cs typeface="+mn-cs"/>
              </a:rPr>
              <a:t>3. Importance de la biodiversité </a:t>
            </a:r>
          </a:p>
          <a:p>
            <a:pPr fontAlgn="auto">
              <a:spcBef>
                <a:spcPts val="0"/>
              </a:spcBef>
              <a:spcAft>
                <a:spcPts val="0"/>
              </a:spcAft>
              <a:defRPr/>
            </a:pPr>
            <a:endParaRPr lang="fr-FR" dirty="0">
              <a:solidFill>
                <a:srgbClr val="008000"/>
              </a:solidFill>
              <a:latin typeface="+mn-lt"/>
              <a:cs typeface="+mn-cs"/>
            </a:endParaRPr>
          </a:p>
          <a:p>
            <a:pPr fontAlgn="auto">
              <a:spcBef>
                <a:spcPts val="0"/>
              </a:spcBef>
              <a:spcAft>
                <a:spcPts val="0"/>
              </a:spcAft>
              <a:defRPr/>
            </a:pPr>
            <a:r>
              <a:rPr lang="fr-FR" b="1" dirty="0">
                <a:solidFill>
                  <a:srgbClr val="008000"/>
                </a:solidFill>
                <a:latin typeface="+mn-lt"/>
                <a:cs typeface="+mn-cs"/>
              </a:rPr>
              <a:t>Importance de la forêt : La biodiversité est partout dans la forêt.</a:t>
            </a:r>
          </a:p>
          <a:p>
            <a:pPr fontAlgn="auto">
              <a:spcBef>
                <a:spcPts val="0"/>
              </a:spcBef>
              <a:spcAft>
                <a:spcPts val="0"/>
              </a:spcAft>
              <a:defRPr/>
            </a:pPr>
            <a:endParaRPr lang="fr-FR" dirty="0">
              <a:solidFill>
                <a:srgbClr val="008000"/>
              </a:solidFill>
              <a:latin typeface="+mn-lt"/>
              <a:cs typeface="+mn-cs"/>
            </a:endParaRPr>
          </a:p>
          <a:p>
            <a:pPr fontAlgn="auto">
              <a:spcBef>
                <a:spcPts val="0"/>
              </a:spcBef>
              <a:spcAft>
                <a:spcPts val="0"/>
              </a:spcAft>
              <a:defRPr/>
            </a:pPr>
            <a:r>
              <a:rPr lang="fr-FR" b="1" dirty="0">
                <a:solidFill>
                  <a:srgbClr val="008000"/>
                </a:solidFill>
                <a:latin typeface="+mn-lt"/>
                <a:cs typeface="+mn-cs"/>
              </a:rPr>
              <a:t>Un écosystème en effervescence</a:t>
            </a:r>
          </a:p>
          <a:p>
            <a:pPr fontAlgn="auto">
              <a:spcBef>
                <a:spcPts val="0"/>
              </a:spcBef>
              <a:spcAft>
                <a:spcPts val="0"/>
              </a:spcAft>
              <a:defRPr/>
            </a:pPr>
            <a:endParaRPr lang="fr-FR" dirty="0">
              <a:solidFill>
                <a:srgbClr val="008000"/>
              </a:solidFill>
              <a:latin typeface="+mn-lt"/>
              <a:cs typeface="+mn-cs"/>
            </a:endParaRP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Chacun joue un rôle indispensable dans le cycle de la vie en milieu forestier : Végétaux producteurs de nourriture, animaux consommateur de végétaux, prédateurs acteurs de l'équilibre de l'écosystème, décomposeurs qui transforment tout ce qui est mort : Végétaux, mammifère, oiseaux, insectes... la forêt est habitée en permanence par des millions d'êtres vivants.</a:t>
            </a: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Certains animaux dispersent les graines des arbres et plantes. La corneille, l'ours brun, l'écureuil roux, par exemple, participent ainsi au bon équilibre de la forêt.</a:t>
            </a:r>
          </a:p>
        </p:txBody>
      </p:sp>
      <p:pic>
        <p:nvPicPr>
          <p:cNvPr id="19461" name="Imag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51050" y="4724400"/>
            <a:ext cx="19050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Imag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48263" y="4724400"/>
            <a:ext cx="1152525" cy="122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C696ECC7-D408-4BCD-B9EF-894D502DF38A}" type="slidenum">
              <a:rPr lang="fr-FR" sz="1200">
                <a:solidFill>
                  <a:schemeClr val="tx1">
                    <a:tint val="75000"/>
                  </a:schemeClr>
                </a:solidFill>
                <a:latin typeface="+mn-lt"/>
                <a:cs typeface="+mn-cs"/>
              </a:rPr>
              <a:pPr algn="r" fontAlgn="auto">
                <a:spcBef>
                  <a:spcPts val="0"/>
                </a:spcBef>
                <a:spcAft>
                  <a:spcPts val="0"/>
                </a:spcAft>
                <a:defRPr/>
              </a:pPr>
              <a:t>25</a:t>
            </a:fld>
            <a:endParaRPr lang="fr-FR" sz="1200">
              <a:solidFill>
                <a:schemeClr val="tx1">
                  <a:tint val="75000"/>
                </a:schemeClr>
              </a:solidFill>
              <a:latin typeface="+mn-lt"/>
              <a:cs typeface="+mn-cs"/>
            </a:endParaRPr>
          </a:p>
        </p:txBody>
      </p:sp>
      <p:sp>
        <p:nvSpPr>
          <p:cNvPr id="20483"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20484" name="Rectangle 4"/>
          <p:cNvSpPr>
            <a:spLocks noChangeArrowheads="1"/>
          </p:cNvSpPr>
          <p:nvPr/>
        </p:nvSpPr>
        <p:spPr bwMode="auto">
          <a:xfrm>
            <a:off x="284163" y="1341438"/>
            <a:ext cx="85693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fr-FR" b="1">
                <a:solidFill>
                  <a:srgbClr val="008000"/>
                </a:solidFill>
                <a:latin typeface="Calibri" pitchFamily="34" charset="0"/>
              </a:rPr>
              <a:t>La biodiversité est nécessaire à la recherche scientifique</a:t>
            </a:r>
          </a:p>
          <a:p>
            <a:pPr algn="just"/>
            <a:endParaRPr lang="fr-FR">
              <a:solidFill>
                <a:srgbClr val="008000"/>
              </a:solidFill>
              <a:latin typeface="Calibri" pitchFamily="34" charset="0"/>
            </a:endParaRPr>
          </a:p>
          <a:p>
            <a:pPr algn="just"/>
            <a:r>
              <a:rPr lang="fr-FR">
                <a:solidFill>
                  <a:srgbClr val="008000"/>
                </a:solidFill>
                <a:latin typeface="Calibri" pitchFamily="34" charset="0"/>
              </a:rPr>
              <a:t>En observant l'inventivité de toutes les formes de vie, les chercheurs trouvent dans la biodiversité une fabuleuse source d'inspiration que les entreprises utilisent pour innover.</a:t>
            </a:r>
          </a:p>
        </p:txBody>
      </p:sp>
      <p:sp>
        <p:nvSpPr>
          <p:cNvPr id="20485" name="ZoneTexte 5"/>
          <p:cNvSpPr txBox="1">
            <a:spLocks noChangeArrowheads="1"/>
          </p:cNvSpPr>
          <p:nvPr/>
        </p:nvSpPr>
        <p:spPr bwMode="auto">
          <a:xfrm>
            <a:off x="323850" y="795338"/>
            <a:ext cx="74453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 Les inventions de la Nature sources d’inspiration des inventions humaines</a:t>
            </a:r>
          </a:p>
        </p:txBody>
      </p:sp>
      <p:pic>
        <p:nvPicPr>
          <p:cNvPr id="20486" name="Imag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419" y="2878271"/>
            <a:ext cx="254317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Imag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96481" y="2702059"/>
            <a:ext cx="2238375" cy="20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Imag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9994" y="2559184"/>
            <a:ext cx="196215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96481" y="5013176"/>
            <a:ext cx="1790700" cy="1009650"/>
          </a:xfrm>
          <a:prstGeom prst="rect">
            <a:avLst/>
          </a:prstGeom>
        </p:spPr>
      </p:pic>
      <p:sp>
        <p:nvSpPr>
          <p:cNvPr id="4" name="ZoneTexte 3"/>
          <p:cNvSpPr txBox="1"/>
          <p:nvPr/>
        </p:nvSpPr>
        <p:spPr>
          <a:xfrm>
            <a:off x="107504" y="6094835"/>
            <a:ext cx="8928992" cy="646331"/>
          </a:xfrm>
          <a:prstGeom prst="rect">
            <a:avLst/>
          </a:prstGeom>
          <a:noFill/>
        </p:spPr>
        <p:txBody>
          <a:bodyPr wrap="square" rtlCol="0">
            <a:spAutoFit/>
          </a:bodyPr>
          <a:lstStyle/>
          <a:p>
            <a:pPr algn="just"/>
            <a:r>
              <a:rPr lang="fr-FR" sz="1200" dirty="0" smtClean="0">
                <a:solidFill>
                  <a:srgbClr val="008000"/>
                </a:solidFill>
                <a:latin typeface="Calibri"/>
              </a:rPr>
              <a:t>↑ </a:t>
            </a:r>
            <a:r>
              <a:rPr lang="fr-FR" sz="1200" dirty="0" smtClean="0">
                <a:solidFill>
                  <a:srgbClr val="008000"/>
                </a:solidFill>
              </a:rPr>
              <a:t>L'</a:t>
            </a:r>
            <a:r>
              <a:rPr lang="fr-FR" sz="1200" i="1" dirty="0" err="1" smtClean="0">
                <a:solidFill>
                  <a:srgbClr val="008000"/>
                </a:solidFill>
              </a:rPr>
              <a:t>Hydromantes</a:t>
            </a:r>
            <a:r>
              <a:rPr lang="fr-FR" sz="1200" i="1" dirty="0" smtClean="0">
                <a:solidFill>
                  <a:srgbClr val="008000"/>
                </a:solidFill>
              </a:rPr>
              <a:t> </a:t>
            </a:r>
            <a:r>
              <a:rPr lang="fr-FR" sz="1200" i="1" dirty="0" err="1">
                <a:solidFill>
                  <a:srgbClr val="008000"/>
                </a:solidFill>
              </a:rPr>
              <a:t>platycephalus</a:t>
            </a:r>
            <a:r>
              <a:rPr lang="fr-FR" sz="1200" i="1" dirty="0">
                <a:solidFill>
                  <a:srgbClr val="008000"/>
                </a:solidFill>
              </a:rPr>
              <a:t> </a:t>
            </a:r>
            <a:r>
              <a:rPr lang="fr-FR" sz="1200" dirty="0">
                <a:solidFill>
                  <a:srgbClr val="008000"/>
                </a:solidFill>
              </a:rPr>
              <a:t>ou </a:t>
            </a:r>
            <a:r>
              <a:rPr lang="fr-FR" sz="1200" i="1" dirty="0" smtClean="0">
                <a:solidFill>
                  <a:srgbClr val="008000"/>
                </a:solidFill>
              </a:rPr>
              <a:t>salamandre </a:t>
            </a:r>
            <a:r>
              <a:rPr lang="fr-FR" sz="1200" i="1" dirty="0">
                <a:solidFill>
                  <a:srgbClr val="008000"/>
                </a:solidFill>
              </a:rPr>
              <a:t>du Mont Lyell</a:t>
            </a:r>
            <a:r>
              <a:rPr lang="fr-FR" sz="1200" dirty="0">
                <a:solidFill>
                  <a:srgbClr val="008000"/>
                </a:solidFill>
              </a:rPr>
              <a:t>, vit sous les roches d</a:t>
            </a:r>
            <a:r>
              <a:rPr lang="fr-FR" sz="1200" dirty="0" smtClean="0">
                <a:solidFill>
                  <a:srgbClr val="008000"/>
                </a:solidFill>
              </a:rPr>
              <a:t>es </a:t>
            </a:r>
            <a:r>
              <a:rPr lang="fr-FR" sz="1200" dirty="0">
                <a:solidFill>
                  <a:srgbClr val="008000"/>
                </a:solidFill>
              </a:rPr>
              <a:t>pentes d'éboulis. Lorsque la roche est </a:t>
            </a:r>
            <a:r>
              <a:rPr lang="fr-FR" sz="1200" dirty="0" smtClean="0">
                <a:solidFill>
                  <a:srgbClr val="008000"/>
                </a:solidFill>
              </a:rPr>
              <a:t>soulevée, la salamandre </a:t>
            </a:r>
            <a:r>
              <a:rPr lang="fr-FR" sz="1200" dirty="0">
                <a:solidFill>
                  <a:srgbClr val="008000"/>
                </a:solidFill>
              </a:rPr>
              <a:t>se </a:t>
            </a:r>
            <a:r>
              <a:rPr lang="fr-FR" sz="1200" dirty="0" smtClean="0">
                <a:solidFill>
                  <a:srgbClr val="008000"/>
                </a:solidFill>
              </a:rPr>
              <a:t>recroqueville </a:t>
            </a:r>
            <a:r>
              <a:rPr lang="fr-FR" sz="1200" dirty="0">
                <a:solidFill>
                  <a:srgbClr val="008000"/>
                </a:solidFill>
              </a:rPr>
              <a:t>en boule et </a:t>
            </a:r>
            <a:r>
              <a:rPr lang="fr-FR" sz="1200" dirty="0" smtClean="0">
                <a:solidFill>
                  <a:srgbClr val="008000"/>
                </a:solidFill>
              </a:rPr>
              <a:t>se met à rouler sur la pente, pour fuir tout prédateur potentiel. Comme chez toutes les salamandres, ses pattes repoussent, si elles sont coupées. </a:t>
            </a:r>
            <a:r>
              <a:rPr lang="fr-FR" sz="1200" dirty="0">
                <a:solidFill>
                  <a:srgbClr val="008000"/>
                </a:solidFill>
              </a:rPr>
              <a:t>Source : </a:t>
            </a:r>
            <a:r>
              <a:rPr lang="fr-FR" sz="1200" dirty="0">
                <a:solidFill>
                  <a:srgbClr val="008000"/>
                </a:solidFill>
                <a:hlinkClick r:id="rId6"/>
              </a:rPr>
              <a:t>http://</a:t>
            </a:r>
            <a:r>
              <a:rPr lang="fr-FR" sz="1200" dirty="0" smtClean="0">
                <a:solidFill>
                  <a:srgbClr val="008000"/>
                </a:solidFill>
                <a:hlinkClick r:id="rId6"/>
              </a:rPr>
              <a:t>amphibiaweb.org/amphibian/facts.html</a:t>
            </a:r>
            <a:r>
              <a:rPr lang="fr-FR" sz="1200" dirty="0" smtClean="0">
                <a:solidFill>
                  <a:srgbClr val="008000"/>
                </a:solidFill>
              </a:rPr>
              <a:t> </a:t>
            </a:r>
            <a:endParaRPr lang="fr-FR" sz="1200" dirty="0">
              <a:solidFill>
                <a:srgbClr val="008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0DCBE26A-DB06-43DE-856B-5DA32BD4C2E2}" type="slidenum">
              <a:rPr lang="fr-FR" sz="1200">
                <a:solidFill>
                  <a:schemeClr val="tx1">
                    <a:tint val="75000"/>
                  </a:schemeClr>
                </a:solidFill>
                <a:latin typeface="+mn-lt"/>
                <a:cs typeface="+mn-cs"/>
              </a:rPr>
              <a:pPr algn="r" fontAlgn="auto">
                <a:spcBef>
                  <a:spcPts val="0"/>
                </a:spcBef>
                <a:spcAft>
                  <a:spcPts val="0"/>
                </a:spcAft>
                <a:defRPr/>
              </a:pPr>
              <a:t>26</a:t>
            </a:fld>
            <a:endParaRPr lang="fr-FR" sz="1200">
              <a:solidFill>
                <a:schemeClr val="tx1">
                  <a:tint val="75000"/>
                </a:schemeClr>
              </a:solidFill>
              <a:latin typeface="+mn-lt"/>
              <a:cs typeface="+mn-cs"/>
            </a:endParaRPr>
          </a:p>
        </p:txBody>
      </p:sp>
      <p:sp>
        <p:nvSpPr>
          <p:cNvPr id="21507" name="Rectangle 3"/>
          <p:cNvSpPr>
            <a:spLocks noChangeArrowheads="1"/>
          </p:cNvSpPr>
          <p:nvPr/>
        </p:nvSpPr>
        <p:spPr bwMode="auto">
          <a:xfrm>
            <a:off x="179388" y="1125538"/>
            <a:ext cx="8786812"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lgn="just"/>
            <a:r>
              <a:rPr lang="fr-FR" b="1">
                <a:solidFill>
                  <a:srgbClr val="008000"/>
                </a:solidFill>
                <a:latin typeface="Calibri" pitchFamily="34" charset="0"/>
              </a:rPr>
              <a:t>4.1.  Bio-mimétisme</a:t>
            </a:r>
          </a:p>
          <a:p>
            <a:pPr marL="285750" indent="-285750" algn="just"/>
            <a:endParaRPr lang="fr-FR">
              <a:solidFill>
                <a:srgbClr val="008000"/>
              </a:solidFill>
              <a:latin typeface="Calibri" pitchFamily="34" charset="0"/>
            </a:endParaRPr>
          </a:p>
          <a:p>
            <a:pPr marL="285750" indent="-285750" algn="just">
              <a:buFont typeface="Arial" charset="0"/>
              <a:buChar char="•"/>
            </a:pPr>
            <a:r>
              <a:rPr lang="fr-FR">
                <a:solidFill>
                  <a:srgbClr val="008000"/>
                </a:solidFill>
                <a:latin typeface="Calibri" pitchFamily="34" charset="0"/>
              </a:rPr>
              <a:t>des robots nageurs à queue de poisson et des robots « insectes »); Les mécanismes de propulsion des poissons, grâce à leurs nageoires et leur queue, ont été observés puis utilisés pour l'amélioration des </a:t>
            </a:r>
            <a:r>
              <a:rPr lang="fr-FR">
                <a:solidFill>
                  <a:srgbClr val="008000"/>
                </a:solidFill>
                <a:latin typeface="Calibri" pitchFamily="34" charset="0"/>
                <a:hlinkClick r:id="rId2" action="ppaction://hlinkfile" tooltip="Godille"/>
              </a:rPr>
              <a:t>godilles</a:t>
            </a:r>
            <a:r>
              <a:rPr lang="fr-FR">
                <a:solidFill>
                  <a:srgbClr val="008000"/>
                </a:solidFill>
                <a:latin typeface="Calibri" pitchFamily="34" charset="0"/>
              </a:rPr>
              <a:t>. Le mode de </a:t>
            </a:r>
            <a:r>
              <a:rPr lang="fr-FR">
                <a:solidFill>
                  <a:srgbClr val="008000"/>
                </a:solidFill>
                <a:latin typeface="Calibri" pitchFamily="34" charset="0"/>
                <a:hlinkClick r:id="rId3" action="ppaction://hlinkfile" tooltip="Propulsion"/>
              </a:rPr>
              <a:t>propulsion</a:t>
            </a:r>
            <a:r>
              <a:rPr lang="fr-FR">
                <a:solidFill>
                  <a:srgbClr val="008000"/>
                </a:solidFill>
                <a:latin typeface="Calibri" pitchFamily="34" charset="0"/>
              </a:rPr>
              <a:t> aquatique par réaction, chez le </a:t>
            </a:r>
            <a:r>
              <a:rPr lang="fr-FR" i="1">
                <a:solidFill>
                  <a:srgbClr val="008000"/>
                </a:solidFill>
                <a:latin typeface="Calibri" pitchFamily="34" charset="0"/>
                <a:hlinkClick r:id="rId4" action="ppaction://hlinkfile" tooltip="Nautilus Pompilius"/>
              </a:rPr>
              <a:t>Nautilus pompilius</a:t>
            </a:r>
            <a:r>
              <a:rPr lang="fr-FR">
                <a:solidFill>
                  <a:srgbClr val="008000"/>
                </a:solidFill>
                <a:latin typeface="Calibri" pitchFamily="34" charset="0"/>
              </a:rPr>
              <a:t>, la </a:t>
            </a:r>
            <a:r>
              <a:rPr lang="fr-FR">
                <a:solidFill>
                  <a:srgbClr val="008000"/>
                </a:solidFill>
                <a:latin typeface="Calibri" pitchFamily="34" charset="0"/>
                <a:hlinkClick r:id="rId5" action="ppaction://hlinkfile" tooltip="Seiche (animal)"/>
              </a:rPr>
              <a:t>seiche</a:t>
            </a:r>
            <a:r>
              <a:rPr lang="fr-FR">
                <a:solidFill>
                  <a:srgbClr val="008000"/>
                </a:solidFill>
                <a:latin typeface="Calibri" pitchFamily="34" charset="0"/>
              </a:rPr>
              <a:t>, le </a:t>
            </a:r>
            <a:r>
              <a:rPr lang="fr-FR">
                <a:solidFill>
                  <a:srgbClr val="008000"/>
                </a:solidFill>
                <a:latin typeface="Calibri" pitchFamily="34" charset="0"/>
                <a:hlinkClick r:id="rId6" action="ppaction://hlinkfile" tooltip="Calmar"/>
              </a:rPr>
              <a:t>calmar</a:t>
            </a:r>
            <a:r>
              <a:rPr lang="fr-FR">
                <a:solidFill>
                  <a:srgbClr val="008000"/>
                </a:solidFill>
                <a:latin typeface="Calibri" pitchFamily="34" charset="0"/>
              </a:rPr>
              <a:t>, la méduse, la coquille Saint-Jacques ou la larve de </a:t>
            </a:r>
            <a:r>
              <a:rPr lang="fr-FR">
                <a:solidFill>
                  <a:srgbClr val="008000"/>
                </a:solidFill>
                <a:latin typeface="Calibri" pitchFamily="34" charset="0"/>
                <a:hlinkClick r:id="rId7" action="ppaction://hlinkfile" tooltip="Libellule"/>
              </a:rPr>
              <a:t>libellule</a:t>
            </a:r>
            <a:r>
              <a:rPr lang="fr-FR">
                <a:solidFill>
                  <a:srgbClr val="008000"/>
                </a:solidFill>
                <a:latin typeface="Calibri" pitchFamily="34" charset="0"/>
              </a:rPr>
              <a:t> est équivalent à celui de la </a:t>
            </a:r>
            <a:r>
              <a:rPr lang="fr-FR">
                <a:solidFill>
                  <a:srgbClr val="008000"/>
                </a:solidFill>
                <a:latin typeface="Calibri" pitchFamily="34" charset="0"/>
                <a:hlinkClick r:id="rId8" action="ppaction://hlinkfile" tooltip="Soucoupe plongeante"/>
              </a:rPr>
              <a:t>soucoupe plongeante</a:t>
            </a:r>
            <a:r>
              <a:rPr lang="fr-FR">
                <a:solidFill>
                  <a:srgbClr val="008000"/>
                </a:solidFill>
                <a:latin typeface="Calibri" pitchFamily="34" charset="0"/>
              </a:rPr>
              <a:t> du commandant Jacques-Yves Cousteau qui utilise deux tuyères opposées orientables, assurant à la fois la propulsion par réaction et l'orientation de la soucoupe.</a:t>
            </a:r>
          </a:p>
          <a:p>
            <a:pPr marL="285750" indent="-285750" algn="just">
              <a:buFont typeface="Arial" charset="0"/>
              <a:buChar char="•"/>
            </a:pPr>
            <a:r>
              <a:rPr lang="fr-FR">
                <a:solidFill>
                  <a:srgbClr val="008000"/>
                </a:solidFill>
                <a:latin typeface="Calibri" pitchFamily="34" charset="0"/>
              </a:rPr>
              <a:t>les revêtements autonettoyants basés sur les études sur les feuilles de </a:t>
            </a:r>
            <a:r>
              <a:rPr lang="fr-FR">
                <a:solidFill>
                  <a:srgbClr val="008000"/>
                </a:solidFill>
                <a:latin typeface="Calibri" pitchFamily="34" charset="0"/>
                <a:hlinkClick r:id="rId9" action="ppaction://hlinkfile" tooltip="Nelumbo"/>
              </a:rPr>
              <a:t>lotus</a:t>
            </a:r>
            <a:endParaRPr lang="fr-FR">
              <a:solidFill>
                <a:srgbClr val="008000"/>
              </a:solidFill>
              <a:latin typeface="Calibri" pitchFamily="34" charset="0"/>
            </a:endParaRPr>
          </a:p>
          <a:p>
            <a:pPr marL="285750" indent="-285750" algn="just">
              <a:buFont typeface="Arial" charset="0"/>
              <a:buChar char="•"/>
            </a:pPr>
            <a:r>
              <a:rPr lang="fr-FR">
                <a:solidFill>
                  <a:srgbClr val="008000"/>
                </a:solidFill>
                <a:latin typeface="Calibri" pitchFamily="34" charset="0"/>
              </a:rPr>
              <a:t>les revêtements hydro- ou aérodynamiques inspirés par la peau de </a:t>
            </a:r>
            <a:r>
              <a:rPr lang="fr-FR">
                <a:solidFill>
                  <a:srgbClr val="008000"/>
                </a:solidFill>
                <a:latin typeface="Calibri" pitchFamily="34" charset="0"/>
                <a:hlinkClick r:id="rId10" action="ppaction://hlinkfile" tooltip="Requin"/>
              </a:rPr>
              <a:t>requin</a:t>
            </a:r>
            <a:endParaRPr lang="fr-FR">
              <a:solidFill>
                <a:srgbClr val="008000"/>
              </a:solidFill>
              <a:latin typeface="Calibri" pitchFamily="34" charset="0"/>
            </a:endParaRPr>
          </a:p>
          <a:p>
            <a:pPr marL="285750" indent="-285750" algn="just">
              <a:buFont typeface="Arial" charset="0"/>
              <a:buChar char="•"/>
            </a:pPr>
            <a:r>
              <a:rPr lang="fr-FR">
                <a:solidFill>
                  <a:srgbClr val="008000"/>
                </a:solidFill>
                <a:latin typeface="Calibri" pitchFamily="34" charset="0"/>
              </a:rPr>
              <a:t>l'</a:t>
            </a:r>
            <a:r>
              <a:rPr lang="fr-FR">
                <a:solidFill>
                  <a:srgbClr val="008000"/>
                </a:solidFill>
                <a:latin typeface="Calibri" pitchFamily="34" charset="0"/>
                <a:hlinkClick r:id="rId11" action="ppaction://hlinkfile" tooltip="Aéronautique"/>
              </a:rPr>
              <a:t>aéronautique</a:t>
            </a:r>
            <a:r>
              <a:rPr lang="fr-FR">
                <a:solidFill>
                  <a:srgbClr val="008000"/>
                </a:solidFill>
                <a:latin typeface="Calibri" pitchFamily="34" charset="0"/>
              </a:rPr>
              <a:t> aussi, dès ses débuts s'est inspirée de la nature : notamment avec le profil </a:t>
            </a:r>
            <a:r>
              <a:rPr lang="fr-FR">
                <a:solidFill>
                  <a:srgbClr val="008000"/>
                </a:solidFill>
                <a:latin typeface="Calibri" pitchFamily="34" charset="0"/>
                <a:hlinkClick r:id="rId12" action="ppaction://hlinkfile" tooltip="Plan canard"/>
              </a:rPr>
              <a:t>canard</a:t>
            </a:r>
            <a:r>
              <a:rPr lang="fr-FR">
                <a:solidFill>
                  <a:srgbClr val="008000"/>
                </a:solidFill>
                <a:latin typeface="Calibri" pitchFamily="34" charset="0"/>
              </a:rPr>
              <a:t>;</a:t>
            </a:r>
          </a:p>
        </p:txBody>
      </p:sp>
      <p:pic>
        <p:nvPicPr>
          <p:cNvPr id="21508" name="Image 4"/>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41338" y="4868863"/>
            <a:ext cx="3267075"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Image 5"/>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213225" y="5059363"/>
            <a:ext cx="229552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Image 6"/>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6985000" y="4978400"/>
            <a:ext cx="191452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1" name="Sous-titre 2"/>
          <p:cNvSpPr txBox="1">
            <a:spLocks/>
          </p:cNvSpPr>
          <p:nvPr/>
        </p:nvSpPr>
        <p:spPr bwMode="auto">
          <a:xfrm>
            <a:off x="2771775" y="188913"/>
            <a:ext cx="3887788" cy="360362"/>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21512" name="ZoneTexte 8"/>
          <p:cNvSpPr txBox="1">
            <a:spLocks noChangeArrowheads="1"/>
          </p:cNvSpPr>
          <p:nvPr/>
        </p:nvSpPr>
        <p:spPr bwMode="auto">
          <a:xfrm>
            <a:off x="1547813" y="6581775"/>
            <a:ext cx="11938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a:solidFill>
                  <a:srgbClr val="008000"/>
                </a:solidFill>
                <a:latin typeface="Calibri" pitchFamily="34" charset="0"/>
              </a:rPr>
              <a:t>Feuilles du lotus</a:t>
            </a:r>
          </a:p>
        </p:txBody>
      </p:sp>
      <p:sp>
        <p:nvSpPr>
          <p:cNvPr id="21513" name="ZoneTexte 9"/>
          <p:cNvSpPr txBox="1">
            <a:spLocks noChangeArrowheads="1"/>
          </p:cNvSpPr>
          <p:nvPr/>
        </p:nvSpPr>
        <p:spPr bwMode="auto">
          <a:xfrm>
            <a:off x="179388" y="692150"/>
            <a:ext cx="75374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 Les inventions de la Nature sources d’inspirations des inventions humaines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75463" y="260350"/>
            <a:ext cx="2133600" cy="365125"/>
          </a:xfrm>
        </p:spPr>
        <p:txBody>
          <a:bodyPr/>
          <a:lstStyle/>
          <a:p>
            <a:pPr>
              <a:defRPr/>
            </a:pPr>
            <a:fld id="{11296615-AF39-4415-A298-10CF3790DDC3}" type="slidenum">
              <a:rPr lang="fr-FR"/>
              <a:pPr>
                <a:defRPr/>
              </a:pPr>
              <a:t>27</a:t>
            </a:fld>
            <a:endParaRPr lang="fr-FR" dirty="0"/>
          </a:p>
        </p:txBody>
      </p:sp>
      <p:sp>
        <p:nvSpPr>
          <p:cNvPr id="22531"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22532" name="ZoneTexte 3"/>
          <p:cNvSpPr txBox="1">
            <a:spLocks noChangeArrowheads="1"/>
          </p:cNvSpPr>
          <p:nvPr/>
        </p:nvSpPr>
        <p:spPr bwMode="auto">
          <a:xfrm>
            <a:off x="323850" y="795338"/>
            <a:ext cx="7535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 Les inventions de la Nature sources d’inspirations des inventions humaines</a:t>
            </a:r>
          </a:p>
        </p:txBody>
      </p:sp>
      <p:sp>
        <p:nvSpPr>
          <p:cNvPr id="22533" name="Rectangle 4"/>
          <p:cNvSpPr>
            <a:spLocks noChangeArrowheads="1"/>
          </p:cNvSpPr>
          <p:nvPr/>
        </p:nvSpPr>
        <p:spPr bwMode="auto">
          <a:xfrm>
            <a:off x="323850" y="1268413"/>
            <a:ext cx="5597525"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u="sng">
                <a:solidFill>
                  <a:srgbClr val="008000"/>
                </a:solidFill>
                <a:latin typeface="Calibri" pitchFamily="34" charset="0"/>
              </a:rPr>
              <a:t>Invention du Velcro </a:t>
            </a:r>
            <a:r>
              <a:rPr lang="fr-FR">
                <a:solidFill>
                  <a:srgbClr val="008000"/>
                </a:solidFill>
                <a:latin typeface="Calibri" pitchFamily="34" charset="0"/>
              </a:rPr>
              <a:t>: </a:t>
            </a:r>
          </a:p>
          <a:p>
            <a:endParaRPr lang="fr-FR">
              <a:solidFill>
                <a:srgbClr val="008000"/>
              </a:solidFill>
              <a:latin typeface="Calibri" pitchFamily="34" charset="0"/>
            </a:endParaRPr>
          </a:p>
          <a:p>
            <a:pPr algn="just"/>
            <a:r>
              <a:rPr lang="fr-FR">
                <a:solidFill>
                  <a:srgbClr val="008000"/>
                </a:solidFill>
                <a:latin typeface="Calibri" pitchFamily="34" charset="0"/>
              </a:rPr>
              <a:t>1941. Les petits crochets sur un fruit de </a:t>
            </a:r>
            <a:r>
              <a:rPr lang="fr-FR">
                <a:solidFill>
                  <a:srgbClr val="008000"/>
                </a:solidFill>
                <a:latin typeface="Calibri" pitchFamily="34" charset="0"/>
                <a:hlinkClick r:id="rId2" action="ppaction://hlinkfile" tooltip="Grande bardane"/>
              </a:rPr>
              <a:t>bardane</a:t>
            </a:r>
            <a:r>
              <a:rPr lang="fr-FR">
                <a:solidFill>
                  <a:srgbClr val="008000"/>
                </a:solidFill>
                <a:latin typeface="Calibri" pitchFamily="34" charset="0"/>
              </a:rPr>
              <a:t> qui, en s'accrochant malencontreusement aux poils de son chien lors de ses promenades, ont conduit </a:t>
            </a:r>
            <a:r>
              <a:rPr lang="fr-FR">
                <a:solidFill>
                  <a:srgbClr val="008000"/>
                </a:solidFill>
                <a:latin typeface="Calibri" pitchFamily="34" charset="0"/>
                <a:hlinkClick r:id="rId3" action="ppaction://hlinkfile" tooltip="Georges de Mestral"/>
              </a:rPr>
              <a:t>George de Mestral</a:t>
            </a:r>
            <a:r>
              <a:rPr lang="fr-FR">
                <a:solidFill>
                  <a:srgbClr val="008000"/>
                </a:solidFill>
                <a:latin typeface="Calibri" pitchFamily="34" charset="0"/>
              </a:rPr>
              <a:t> à inventer, par découverte fortuite et sens de l’observation, le </a:t>
            </a:r>
            <a:r>
              <a:rPr lang="fr-FR">
                <a:solidFill>
                  <a:srgbClr val="008000"/>
                </a:solidFill>
                <a:latin typeface="Calibri" pitchFamily="34" charset="0"/>
                <a:hlinkClick r:id="rId4" action="ppaction://hlinkfile" tooltip="Velcro"/>
              </a:rPr>
              <a:t>Velcro</a:t>
            </a:r>
            <a:r>
              <a:rPr lang="fr-FR">
                <a:solidFill>
                  <a:srgbClr val="008000"/>
                </a:solidFill>
                <a:latin typeface="Calibri" pitchFamily="34" charset="0"/>
              </a:rPr>
              <a:t> (ou </a:t>
            </a:r>
            <a:r>
              <a:rPr lang="fr-FR" i="1">
                <a:solidFill>
                  <a:srgbClr val="008000"/>
                </a:solidFill>
                <a:latin typeface="Calibri" pitchFamily="34" charset="0"/>
              </a:rPr>
              <a:t>bandes scratch</a:t>
            </a:r>
            <a:r>
              <a:rPr lang="fr-FR">
                <a:solidFill>
                  <a:srgbClr val="008000"/>
                </a:solidFill>
                <a:latin typeface="Calibri" pitchFamily="34" charset="0"/>
              </a:rPr>
              <a:t>).</a:t>
            </a:r>
          </a:p>
        </p:txBody>
      </p:sp>
      <p:pic>
        <p:nvPicPr>
          <p:cNvPr id="22534" name="Imag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57925" y="1800225"/>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Image 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7688" y="3379788"/>
            <a:ext cx="17907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Image 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25825" y="3090863"/>
            <a:ext cx="2371725"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Image 9"/>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05550" y="4052888"/>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8" name="Rectangle 5"/>
          <p:cNvSpPr>
            <a:spLocks noChangeArrowheads="1"/>
          </p:cNvSpPr>
          <p:nvPr/>
        </p:nvSpPr>
        <p:spPr bwMode="auto">
          <a:xfrm>
            <a:off x="6084888" y="3546475"/>
            <a:ext cx="2663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1200">
                <a:solidFill>
                  <a:srgbClr val="008000"/>
                </a:solidFill>
                <a:latin typeface="Calibri" pitchFamily="34" charset="0"/>
              </a:rPr>
              <a:t>Crochets de bractées en formation, à l'origine de l'invention du Velcro</a:t>
            </a:r>
          </a:p>
        </p:txBody>
      </p:sp>
      <p:sp>
        <p:nvSpPr>
          <p:cNvPr id="22539" name="ZoneTexte 10"/>
          <p:cNvSpPr txBox="1">
            <a:spLocks noChangeArrowheads="1"/>
          </p:cNvSpPr>
          <p:nvPr/>
        </p:nvSpPr>
        <p:spPr bwMode="auto">
          <a:xfrm>
            <a:off x="1219200" y="4814888"/>
            <a:ext cx="7000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bardane</a:t>
            </a:r>
          </a:p>
        </p:txBody>
      </p:sp>
      <p:sp>
        <p:nvSpPr>
          <p:cNvPr id="22540" name="ZoneTexte 11"/>
          <p:cNvSpPr txBox="1">
            <a:spLocks noChangeArrowheads="1"/>
          </p:cNvSpPr>
          <p:nvPr/>
        </p:nvSpPr>
        <p:spPr bwMode="auto">
          <a:xfrm>
            <a:off x="3983038" y="5010150"/>
            <a:ext cx="136207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Fruit de la bardane</a:t>
            </a:r>
          </a:p>
        </p:txBody>
      </p:sp>
      <p:pic>
        <p:nvPicPr>
          <p:cNvPr id="22541" name="Image 12"/>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27463" y="5321300"/>
            <a:ext cx="1935162" cy="150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Image 13"/>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23850" y="5087938"/>
            <a:ext cx="2590800" cy="176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3" name="ZoneTexte 14"/>
          <p:cNvSpPr txBox="1">
            <a:spLocks noChangeArrowheads="1"/>
          </p:cNvSpPr>
          <p:nvPr/>
        </p:nvSpPr>
        <p:spPr bwMode="auto">
          <a:xfrm>
            <a:off x="2916238" y="5805488"/>
            <a:ext cx="9112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7030A0"/>
                </a:solidFill>
                <a:latin typeface="Calibri" pitchFamily="34" charset="0"/>
              </a:rPr>
              <a:t>← velcro →</a:t>
            </a:r>
          </a:p>
        </p:txBody>
      </p:sp>
      <p:sp>
        <p:nvSpPr>
          <p:cNvPr id="22544" name="Rectangle 15"/>
          <p:cNvSpPr>
            <a:spLocks noChangeArrowheads="1"/>
          </p:cNvSpPr>
          <p:nvPr/>
        </p:nvSpPr>
        <p:spPr bwMode="auto">
          <a:xfrm>
            <a:off x="5940425" y="5876925"/>
            <a:ext cx="3024188"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1400" dirty="0">
                <a:solidFill>
                  <a:srgbClr val="008000"/>
                </a:solidFill>
                <a:latin typeface="Calibri" pitchFamily="34" charset="0"/>
              </a:rPr>
              <a:t>Le </a:t>
            </a:r>
            <a:r>
              <a:rPr lang="fr-FR" sz="1400" dirty="0">
                <a:solidFill>
                  <a:srgbClr val="008000"/>
                </a:solidFill>
                <a:latin typeface="Calibri" pitchFamily="34" charset="0"/>
                <a:hlinkClick r:id="rId4" action="ppaction://hlinkfile" tooltip="Velcro"/>
              </a:rPr>
              <a:t>velcro</a:t>
            </a:r>
            <a:r>
              <a:rPr lang="fr-FR" sz="1400" dirty="0">
                <a:solidFill>
                  <a:srgbClr val="008000"/>
                </a:solidFill>
                <a:latin typeface="Calibri" pitchFamily="34" charset="0"/>
              </a:rPr>
              <a:t> est inspiré des crochets du </a:t>
            </a:r>
            <a:r>
              <a:rPr lang="fr-FR" sz="1400" dirty="0">
                <a:solidFill>
                  <a:srgbClr val="008000"/>
                </a:solidFill>
                <a:latin typeface="Calibri" pitchFamily="34" charset="0"/>
                <a:hlinkClick r:id="rId11" action="ppaction://hlinkfile" tooltip="Propagule"/>
              </a:rPr>
              <a:t>propagule</a:t>
            </a:r>
            <a:r>
              <a:rPr lang="fr-FR" sz="1400" dirty="0">
                <a:solidFill>
                  <a:srgbClr val="008000"/>
                </a:solidFill>
                <a:latin typeface="Calibri" pitchFamily="34" charset="0"/>
              </a:rPr>
              <a:t> renfermant les graines de la </a:t>
            </a:r>
            <a:r>
              <a:rPr lang="fr-FR" sz="1400" dirty="0">
                <a:solidFill>
                  <a:srgbClr val="008000"/>
                </a:solidFill>
                <a:latin typeface="Calibri" pitchFamily="34" charset="0"/>
                <a:hlinkClick r:id="rId12" action="ppaction://hlinkfile" tooltip="Bardane"/>
              </a:rPr>
              <a:t>bardane</a:t>
            </a:r>
            <a:r>
              <a:rPr lang="fr-FR" sz="1400" dirty="0">
                <a:solidFill>
                  <a:srgbClr val="008000"/>
                </a:solidFill>
                <a:latin typeface="Calibri" pitchFamily="34" charset="0"/>
              </a:rPr>
              <a:t>.</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 name="Espace réservé du numéro de diapositive 1"/>
          <p:cNvSpPr>
            <a:spLocks noGrp="1"/>
          </p:cNvSpPr>
          <p:nvPr>
            <p:ph type="sldNum" sz="quarter" idx="12"/>
          </p:nvPr>
        </p:nvSpPr>
        <p:spPr>
          <a:xfrm>
            <a:off x="6875463" y="260350"/>
            <a:ext cx="2133600" cy="365125"/>
          </a:xfrm>
        </p:spPr>
        <p:txBody>
          <a:bodyPr/>
          <a:lstStyle/>
          <a:p>
            <a:pPr>
              <a:defRPr/>
            </a:pPr>
            <a:fld id="{64AF68BF-94DB-4BC2-976A-7D7C9243C6DE}" type="slidenum">
              <a:rPr lang="fr-FR"/>
              <a:pPr>
                <a:defRPr/>
              </a:pPr>
              <a:t>28</a:t>
            </a:fld>
            <a:endParaRPr lang="fr-FR" dirty="0"/>
          </a:p>
        </p:txBody>
      </p:sp>
      <p:sp>
        <p:nvSpPr>
          <p:cNvPr id="2355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23556" name="ZoneTexte 10"/>
          <p:cNvSpPr txBox="1">
            <a:spLocks noChangeArrowheads="1"/>
          </p:cNvSpPr>
          <p:nvPr/>
        </p:nvSpPr>
        <p:spPr bwMode="auto">
          <a:xfrm>
            <a:off x="323850" y="795338"/>
            <a:ext cx="7535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 Les inventions de la Nature sources d’inspirations des inventions humaines</a:t>
            </a:r>
          </a:p>
        </p:txBody>
      </p:sp>
      <p:sp>
        <p:nvSpPr>
          <p:cNvPr id="23557" name="ZoneTexte 11"/>
          <p:cNvSpPr txBox="1">
            <a:spLocks noChangeArrowheads="1"/>
          </p:cNvSpPr>
          <p:nvPr/>
        </p:nvSpPr>
        <p:spPr bwMode="auto">
          <a:xfrm>
            <a:off x="323850" y="1341438"/>
            <a:ext cx="8569325"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u="sng">
                <a:solidFill>
                  <a:srgbClr val="008000"/>
                </a:solidFill>
                <a:latin typeface="Calibri" pitchFamily="34" charset="0"/>
              </a:rPr>
              <a:t>Les termitières modèles inspirant pour les constructions bioclimatiques</a:t>
            </a:r>
          </a:p>
          <a:p>
            <a:pPr algn="just" eaLnBrk="1" hangingPunct="1"/>
            <a:endParaRPr lang="fr-FR">
              <a:solidFill>
                <a:srgbClr val="008000"/>
              </a:solidFill>
              <a:latin typeface="Calibri" pitchFamily="34" charset="0"/>
            </a:endParaRPr>
          </a:p>
          <a:p>
            <a:pPr algn="just" eaLnBrk="1" hangingPunct="1"/>
            <a:r>
              <a:rPr lang="fr-FR">
                <a:solidFill>
                  <a:srgbClr val="008000"/>
                </a:solidFill>
                <a:latin typeface="Calibri" pitchFamily="34" charset="0"/>
              </a:rPr>
              <a:t>Comment climatiser à moindre coût ? En observant les termitières. Un immeuble bâti sur ce principe, au Zimbabwe, réalise une économie de 90% sur la consommation d'énergie.</a:t>
            </a:r>
          </a:p>
          <a:p>
            <a:pPr algn="just" eaLnBrk="1" hangingPunct="1"/>
            <a:r>
              <a:rPr lang="fr-FR">
                <a:solidFill>
                  <a:srgbClr val="008000"/>
                </a:solidFill>
                <a:latin typeface="Calibri" pitchFamily="34" charset="0"/>
              </a:rPr>
              <a:t>Son secret : un système de galeries qui reste à une température constante, grâce à la circulation de l'air et aux échanges thermiques jour / nuit.</a:t>
            </a:r>
          </a:p>
        </p:txBody>
      </p:sp>
      <p:sp>
        <p:nvSpPr>
          <p:cNvPr id="23558" name="Rectangle 13"/>
          <p:cNvSpPr>
            <a:spLocks noChangeArrowheads="1"/>
          </p:cNvSpPr>
          <p:nvPr/>
        </p:nvSpPr>
        <p:spPr bwMode="auto">
          <a:xfrm>
            <a:off x="2987675" y="3357563"/>
            <a:ext cx="300672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1200">
                <a:solidFill>
                  <a:srgbClr val="008000"/>
                </a:solidFill>
                <a:latin typeface="Calibri" pitchFamily="34" charset="0"/>
              </a:rPr>
              <a:t>Eastgate Building, au Zimbabwe, construit selon le modèle des termitières</a:t>
            </a:r>
          </a:p>
        </p:txBody>
      </p:sp>
      <p:pic>
        <p:nvPicPr>
          <p:cNvPr id="23559" name="Image 14" descr="case01_b.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4213" y="3429000"/>
            <a:ext cx="1562100" cy="2076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0" name="ZoneTexte 17"/>
          <p:cNvSpPr txBox="1">
            <a:spLocks noChangeArrowheads="1"/>
          </p:cNvSpPr>
          <p:nvPr/>
        </p:nvSpPr>
        <p:spPr bwMode="auto">
          <a:xfrm>
            <a:off x="179388" y="6092825"/>
            <a:ext cx="59705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a:solidFill>
                  <a:srgbClr val="008000"/>
                </a:solidFill>
                <a:latin typeface="Calibri" pitchFamily="34" charset="0"/>
              </a:rPr>
              <a:t>Sources : </a:t>
            </a:r>
            <a:r>
              <a:rPr lang="fr-FR" sz="1200">
                <a:solidFill>
                  <a:srgbClr val="008000"/>
                </a:solidFill>
                <a:latin typeface="Calibri" pitchFamily="34" charset="0"/>
                <a:hlinkClick r:id="rId3"/>
              </a:rPr>
              <a:t>http://biomimetisme.eklablog.com/ventiler-et-isoler-grace-a-la-nature-c17270649</a:t>
            </a:r>
            <a:r>
              <a:rPr lang="fr-FR" sz="1200">
                <a:solidFill>
                  <a:srgbClr val="008000"/>
                </a:solidFill>
                <a:latin typeface="Calibri" pitchFamily="34" charset="0"/>
              </a:rPr>
              <a:t> </a:t>
            </a:r>
          </a:p>
          <a:p>
            <a:pPr algn="ctr" eaLnBrk="1" hangingPunct="1"/>
            <a:r>
              <a:rPr lang="fr-FR" sz="1200">
                <a:solidFill>
                  <a:srgbClr val="008000"/>
                </a:solidFill>
                <a:latin typeface="Calibri" pitchFamily="34" charset="0"/>
                <a:hlinkClick r:id="rId4"/>
              </a:rPr>
              <a:t>http://tpe-biomimetisme.1eres.over-blog.com/article-les-termitieres-62858101.html</a:t>
            </a:r>
            <a:endParaRPr lang="fr-FR" sz="1200">
              <a:solidFill>
                <a:srgbClr val="008000"/>
              </a:solidFill>
              <a:latin typeface="Calibri" pitchFamily="34" charset="0"/>
            </a:endParaRPr>
          </a:p>
          <a:p>
            <a:pPr algn="ctr" eaLnBrk="1" hangingPunct="1"/>
            <a:r>
              <a:rPr lang="fr-FR" sz="1200">
                <a:latin typeface="Calibri" pitchFamily="34" charset="0"/>
                <a:hlinkClick r:id="rId5"/>
              </a:rPr>
              <a:t>http://www.planetseed.com/fr/relatedarticle/des-termites-bien-au-frais</a:t>
            </a:r>
            <a:r>
              <a:rPr lang="fr-FR" sz="1200">
                <a:latin typeface="Calibri" pitchFamily="34" charset="0"/>
              </a:rPr>
              <a:t> </a:t>
            </a:r>
            <a:endParaRPr lang="fr-FR" sz="1200">
              <a:solidFill>
                <a:srgbClr val="008000"/>
              </a:solidFill>
              <a:latin typeface="Calibri" pitchFamily="34" charset="0"/>
            </a:endParaRPr>
          </a:p>
        </p:txBody>
      </p:sp>
      <p:pic>
        <p:nvPicPr>
          <p:cNvPr id="23561" name="Image 18" descr="EastgateBuilding.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72225" y="3068638"/>
            <a:ext cx="238125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Rectangle 19"/>
          <p:cNvSpPr>
            <a:spLocks noChangeArrowheads="1"/>
          </p:cNvSpPr>
          <p:nvPr/>
        </p:nvSpPr>
        <p:spPr bwMode="auto">
          <a:xfrm>
            <a:off x="2411413" y="4005263"/>
            <a:ext cx="3816350" cy="206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fr-FR" sz="1600">
                <a:solidFill>
                  <a:srgbClr val="008000"/>
                </a:solidFill>
                <a:latin typeface="Calibri" pitchFamily="34" charset="0"/>
              </a:rPr>
              <a:t>Les pannes d'électricité (fréquentes au Zimbabwe) n'ont pas d'incidence sur le fonctionnement et le confort d'utilisation de Eastage, car le bâtiment peut continuer de fonctionner convenablement.</a:t>
            </a:r>
          </a:p>
          <a:p>
            <a:pPr algn="just"/>
            <a:endParaRPr lang="fr-FR" sz="1600">
              <a:solidFill>
                <a:srgbClr val="008000"/>
              </a:solidFill>
              <a:latin typeface="Calibri" pitchFamily="34" charset="0"/>
            </a:endParaRPr>
          </a:p>
          <a:p>
            <a:pPr algn="just"/>
            <a:r>
              <a:rPr lang="fr-FR" sz="1600">
                <a:solidFill>
                  <a:srgbClr val="008000"/>
                </a:solidFill>
                <a:latin typeface="Calibri" pitchFamily="34" charset="0"/>
              </a:rPr>
              <a:t>Surface du terrain : 9 313 m2</a:t>
            </a:r>
          </a:p>
          <a:p>
            <a:pPr algn="just"/>
            <a:r>
              <a:rPr lang="fr-FR" sz="1600">
                <a:solidFill>
                  <a:srgbClr val="008000"/>
                </a:solidFill>
                <a:latin typeface="Calibri" pitchFamily="34" charset="0"/>
              </a:rPr>
              <a:t>Coûts de construction : 23M d'euros</a:t>
            </a:r>
          </a:p>
        </p:txBody>
      </p:sp>
      <p:sp>
        <p:nvSpPr>
          <p:cNvPr id="23563" name="Rectangle 20"/>
          <p:cNvSpPr>
            <a:spLocks noChangeArrowheads="1"/>
          </p:cNvSpPr>
          <p:nvPr/>
        </p:nvSpPr>
        <p:spPr bwMode="auto">
          <a:xfrm>
            <a:off x="6156325" y="6021388"/>
            <a:ext cx="27892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1200">
                <a:solidFill>
                  <a:srgbClr val="008000"/>
                </a:solidFill>
                <a:latin typeface="Calibri" pitchFamily="34" charset="0"/>
              </a:rPr>
              <a:t>L'Eastgate Centre à Harare, au Zimbabwe, reproduit les structures de ventilation verticales des termitières.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 name="Espace réservé du numéro de diapositive 1"/>
          <p:cNvSpPr>
            <a:spLocks noGrp="1"/>
          </p:cNvSpPr>
          <p:nvPr>
            <p:ph type="sldNum" sz="quarter" idx="12"/>
          </p:nvPr>
        </p:nvSpPr>
        <p:spPr>
          <a:xfrm>
            <a:off x="6875463" y="260350"/>
            <a:ext cx="2133600" cy="365125"/>
          </a:xfrm>
        </p:spPr>
        <p:txBody>
          <a:bodyPr/>
          <a:lstStyle/>
          <a:p>
            <a:pPr>
              <a:defRPr/>
            </a:pPr>
            <a:fld id="{2BD52A51-6F53-4F0D-BAE8-454EC01FD014}" type="slidenum">
              <a:rPr lang="fr-FR"/>
              <a:pPr>
                <a:defRPr/>
              </a:pPr>
              <a:t>29</a:t>
            </a:fld>
            <a:endParaRPr lang="fr-FR" dirty="0"/>
          </a:p>
        </p:txBody>
      </p:sp>
      <p:sp>
        <p:nvSpPr>
          <p:cNvPr id="24579"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24580" name="ZoneTexte 10"/>
          <p:cNvSpPr txBox="1">
            <a:spLocks noChangeArrowheads="1"/>
          </p:cNvSpPr>
          <p:nvPr/>
        </p:nvSpPr>
        <p:spPr bwMode="auto">
          <a:xfrm>
            <a:off x="323850" y="795338"/>
            <a:ext cx="7535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 Les inventions de la Nature sources d’inspirations des inventions humaines</a:t>
            </a:r>
          </a:p>
        </p:txBody>
      </p:sp>
      <p:sp>
        <p:nvSpPr>
          <p:cNvPr id="24581" name="ZoneTexte 11"/>
          <p:cNvSpPr txBox="1">
            <a:spLocks noChangeArrowheads="1"/>
          </p:cNvSpPr>
          <p:nvPr/>
        </p:nvSpPr>
        <p:spPr bwMode="auto">
          <a:xfrm>
            <a:off x="323850" y="1196975"/>
            <a:ext cx="8569325"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u="sng">
                <a:solidFill>
                  <a:srgbClr val="008000"/>
                </a:solidFill>
                <a:latin typeface="Calibri" pitchFamily="34" charset="0"/>
              </a:rPr>
              <a:t>Les termitières modèles inspirant pour les constructions bioclimatiques (suite)</a:t>
            </a:r>
          </a:p>
          <a:p>
            <a:pPr algn="just" eaLnBrk="1" hangingPunct="1"/>
            <a:endParaRPr lang="fr-FR">
              <a:solidFill>
                <a:srgbClr val="008000"/>
              </a:solidFill>
              <a:latin typeface="Calibri" pitchFamily="34" charset="0"/>
            </a:endParaRPr>
          </a:p>
          <a:p>
            <a:pPr algn="just" eaLnBrk="1" hangingPunct="1"/>
            <a:endParaRPr lang="fr-FR">
              <a:solidFill>
                <a:srgbClr val="008000"/>
              </a:solidFill>
              <a:latin typeface="Calibri" pitchFamily="34" charset="0"/>
            </a:endParaRPr>
          </a:p>
        </p:txBody>
      </p:sp>
      <p:sp>
        <p:nvSpPr>
          <p:cNvPr id="24582" name="ZoneTexte 17"/>
          <p:cNvSpPr txBox="1">
            <a:spLocks noChangeArrowheads="1"/>
          </p:cNvSpPr>
          <p:nvPr/>
        </p:nvSpPr>
        <p:spPr bwMode="auto">
          <a:xfrm>
            <a:off x="266700" y="6092825"/>
            <a:ext cx="86979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a:solidFill>
                  <a:srgbClr val="008000"/>
                </a:solidFill>
                <a:latin typeface="Calibri" pitchFamily="34" charset="0"/>
              </a:rPr>
              <a:t>Les murs de termitières sont faites d’un matériau (terre, poussière de bois et mélange de salive de termite) qui imite les propriétés du ciment. Sources : </a:t>
            </a:r>
            <a:r>
              <a:rPr lang="fr-FR" sz="1200">
                <a:solidFill>
                  <a:srgbClr val="008000"/>
                </a:solidFill>
                <a:latin typeface="Calibri" pitchFamily="34" charset="0"/>
                <a:hlinkClick r:id="rId2"/>
              </a:rPr>
              <a:t>http://biomimetisme.eklablog.com/ventiler-et-isoler-grace-a-la-nature-c17270649</a:t>
            </a:r>
            <a:r>
              <a:rPr lang="fr-FR" sz="1200">
                <a:solidFill>
                  <a:srgbClr val="008000"/>
                </a:solidFill>
                <a:latin typeface="Calibri" pitchFamily="34" charset="0"/>
              </a:rPr>
              <a:t> </a:t>
            </a:r>
          </a:p>
          <a:p>
            <a:pPr algn="ctr" eaLnBrk="1" hangingPunct="1"/>
            <a:r>
              <a:rPr lang="fr-FR" sz="1200">
                <a:solidFill>
                  <a:srgbClr val="008000"/>
                </a:solidFill>
                <a:latin typeface="Calibri" pitchFamily="34" charset="0"/>
                <a:hlinkClick r:id="rId3"/>
              </a:rPr>
              <a:t>http://tpe-biomimetisme.1eres.over-blog.com/article-les-termitieres-62858101.html</a:t>
            </a:r>
            <a:endParaRPr lang="fr-FR" sz="1200">
              <a:solidFill>
                <a:srgbClr val="008000"/>
              </a:solidFill>
              <a:latin typeface="Calibri" pitchFamily="34" charset="0"/>
            </a:endParaRPr>
          </a:p>
        </p:txBody>
      </p:sp>
      <p:pic>
        <p:nvPicPr>
          <p:cNvPr id="24583" name="Image 19" descr="termitiere3.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03350" y="4292600"/>
            <a:ext cx="6572250"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4" name="ZoneTexte 20"/>
          <p:cNvSpPr txBox="1">
            <a:spLocks noChangeArrowheads="1"/>
          </p:cNvSpPr>
          <p:nvPr/>
        </p:nvSpPr>
        <p:spPr bwMode="auto">
          <a:xfrm>
            <a:off x="6156325" y="3860800"/>
            <a:ext cx="24495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a:solidFill>
                  <a:srgbClr val="008000"/>
                </a:solidFill>
                <a:latin typeface="Calibri" pitchFamily="34" charset="0"/>
              </a:rPr>
              <a:t>Schéma de la régulation de la température d'une termitière.</a:t>
            </a:r>
          </a:p>
        </p:txBody>
      </p:sp>
      <p:pic>
        <p:nvPicPr>
          <p:cNvPr id="24585" name="Image 21" descr="termitiere.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8313" y="1844675"/>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6" name="Image 22" descr="termitiere-2.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16688" y="1773238"/>
            <a:ext cx="1655762" cy="210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C352688C-F613-44D7-A0AB-8B7A64025138}" type="slidenum">
              <a:rPr lang="fr-FR"/>
              <a:pPr>
                <a:defRPr/>
              </a:pPr>
              <a:t>3</a:t>
            </a:fld>
            <a:endParaRPr lang="fr-FR" dirty="0"/>
          </a:p>
        </p:txBody>
      </p:sp>
      <p:sp>
        <p:nvSpPr>
          <p:cNvPr id="4099" name="Rectangle 2"/>
          <p:cNvSpPr>
            <a:spLocks noChangeArrowheads="1"/>
          </p:cNvSpPr>
          <p:nvPr/>
        </p:nvSpPr>
        <p:spPr bwMode="auto">
          <a:xfrm>
            <a:off x="285720" y="500042"/>
            <a:ext cx="8569325" cy="61863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dirty="0">
                <a:solidFill>
                  <a:srgbClr val="008000"/>
                </a:solidFill>
                <a:latin typeface="Calibri" pitchFamily="34" charset="0"/>
              </a:rPr>
              <a:t>0. Sommaire</a:t>
            </a:r>
          </a:p>
          <a:p>
            <a:endParaRPr lang="fr-FR" dirty="0">
              <a:solidFill>
                <a:srgbClr val="008000"/>
              </a:solidFill>
              <a:latin typeface="Calibri" pitchFamily="34" charset="0"/>
            </a:endParaRPr>
          </a:p>
          <a:p>
            <a:r>
              <a:rPr lang="fr-FR" dirty="0" smtClean="0">
                <a:solidFill>
                  <a:srgbClr val="008000"/>
                </a:solidFill>
                <a:latin typeface="Calibri" pitchFamily="34" charset="0"/>
              </a:rPr>
              <a:t>1. L'arbre </a:t>
            </a:r>
            <a:r>
              <a:rPr lang="fr-FR" dirty="0">
                <a:solidFill>
                  <a:srgbClr val="008000"/>
                </a:solidFill>
                <a:latin typeface="Calibri" pitchFamily="34" charset="0"/>
              </a:rPr>
              <a:t>du </a:t>
            </a:r>
            <a:r>
              <a:rPr lang="fr-FR" dirty="0" smtClean="0">
                <a:solidFill>
                  <a:srgbClr val="008000"/>
                </a:solidFill>
                <a:latin typeface="Calibri" pitchFamily="34" charset="0"/>
              </a:rPr>
              <a:t>vivant</a:t>
            </a:r>
          </a:p>
          <a:p>
            <a:r>
              <a:rPr lang="fr-FR" dirty="0" smtClean="0">
                <a:solidFill>
                  <a:srgbClr val="008000"/>
                </a:solidFill>
                <a:latin typeface="Calibri" pitchFamily="34" charset="0"/>
              </a:rPr>
              <a:t>1bis. Qu’est-ce qu’une espèce ?</a:t>
            </a:r>
          </a:p>
          <a:p>
            <a:r>
              <a:rPr lang="fr-FR" dirty="0" smtClean="0">
                <a:solidFill>
                  <a:srgbClr val="008000"/>
                </a:solidFill>
                <a:latin typeface="Calibri" pitchFamily="34" charset="0"/>
              </a:rPr>
              <a:t>1ter. Qu’est-ce que l’évolution des espèces ?</a:t>
            </a:r>
            <a:endParaRPr lang="fr-FR" dirty="0">
              <a:solidFill>
                <a:srgbClr val="008000"/>
              </a:solidFill>
              <a:latin typeface="Calibri" pitchFamily="34" charset="0"/>
            </a:endParaRPr>
          </a:p>
          <a:p>
            <a:r>
              <a:rPr lang="fr-FR" dirty="0">
                <a:solidFill>
                  <a:srgbClr val="008000"/>
                </a:solidFill>
                <a:latin typeface="Calibri" pitchFamily="34" charset="0"/>
              </a:rPr>
              <a:t>2. Définitions</a:t>
            </a:r>
          </a:p>
          <a:p>
            <a:r>
              <a:rPr lang="fr-FR" dirty="0">
                <a:solidFill>
                  <a:srgbClr val="008000"/>
                </a:solidFill>
                <a:latin typeface="Calibri" pitchFamily="34" charset="0"/>
              </a:rPr>
              <a:t>3. Importance de la biodiversité </a:t>
            </a:r>
          </a:p>
          <a:p>
            <a:r>
              <a:rPr lang="fr-FR" dirty="0">
                <a:solidFill>
                  <a:srgbClr val="008000"/>
                </a:solidFill>
                <a:latin typeface="Calibri" pitchFamily="34" charset="0"/>
              </a:rPr>
              <a:t>4. Les inventions de la Nature sources d’inspirations des inventions humaines</a:t>
            </a:r>
          </a:p>
          <a:p>
            <a:r>
              <a:rPr lang="fr-FR" dirty="0">
                <a:solidFill>
                  <a:srgbClr val="008000"/>
                </a:solidFill>
                <a:latin typeface="Calibri" pitchFamily="34" charset="0"/>
              </a:rPr>
              <a:t>4.1.  Bio-mimétisme</a:t>
            </a:r>
          </a:p>
          <a:p>
            <a:r>
              <a:rPr lang="fr-FR" dirty="0">
                <a:solidFill>
                  <a:srgbClr val="008000"/>
                </a:solidFill>
                <a:latin typeface="Calibri" pitchFamily="34" charset="0"/>
              </a:rPr>
              <a:t>4.2.  Les </a:t>
            </a:r>
            <a:r>
              <a:rPr lang="fr-FR" dirty="0" smtClean="0">
                <a:solidFill>
                  <a:srgbClr val="008000"/>
                </a:solidFill>
                <a:latin typeface="Calibri" pitchFamily="34" charset="0"/>
              </a:rPr>
              <a:t>médicaments</a:t>
            </a:r>
          </a:p>
          <a:p>
            <a:r>
              <a:rPr lang="fr-FR" dirty="0" smtClean="0">
                <a:solidFill>
                  <a:srgbClr val="008000"/>
                </a:solidFill>
                <a:latin typeface="Calibri" pitchFamily="34" charset="0"/>
              </a:rPr>
              <a:t>4.3. L’extraordinaire inventivité de la vie</a:t>
            </a:r>
            <a:endParaRPr lang="fr-FR" dirty="0">
              <a:solidFill>
                <a:srgbClr val="008000"/>
              </a:solidFill>
              <a:latin typeface="Calibri" pitchFamily="34" charset="0"/>
            </a:endParaRPr>
          </a:p>
          <a:p>
            <a:r>
              <a:rPr lang="fr-FR" dirty="0">
                <a:solidFill>
                  <a:srgbClr val="FF0000"/>
                </a:solidFill>
                <a:latin typeface="Calibri" pitchFamily="34" charset="0"/>
              </a:rPr>
              <a:t>5. Dangers sur la biodiversité</a:t>
            </a:r>
          </a:p>
          <a:p>
            <a:r>
              <a:rPr lang="fr-FR" dirty="0">
                <a:solidFill>
                  <a:srgbClr val="FF0000"/>
                </a:solidFill>
                <a:latin typeface="Calibri" pitchFamily="34" charset="0"/>
              </a:rPr>
              <a:t>5.1. Danger sur la ressource halieutique (poissons …)</a:t>
            </a:r>
          </a:p>
          <a:p>
            <a:r>
              <a:rPr lang="fr-FR" dirty="0">
                <a:solidFill>
                  <a:srgbClr val="FF0000"/>
                </a:solidFill>
                <a:latin typeface="Calibri" pitchFamily="34" charset="0"/>
              </a:rPr>
              <a:t>5.2. Milieux humides en danger</a:t>
            </a:r>
          </a:p>
          <a:p>
            <a:r>
              <a:rPr lang="fr-FR" dirty="0">
                <a:solidFill>
                  <a:srgbClr val="FF0000"/>
                </a:solidFill>
                <a:latin typeface="Calibri" pitchFamily="34" charset="0"/>
              </a:rPr>
              <a:t>5.3. Danger sur les coraux</a:t>
            </a:r>
          </a:p>
          <a:p>
            <a:r>
              <a:rPr lang="fr-FR" dirty="0">
                <a:solidFill>
                  <a:srgbClr val="FF0000"/>
                </a:solidFill>
                <a:latin typeface="Calibri" pitchFamily="34" charset="0"/>
              </a:rPr>
              <a:t>5.4. La disparition de la morue à Terre-Neuve</a:t>
            </a:r>
          </a:p>
          <a:p>
            <a:r>
              <a:rPr lang="fr-FR" dirty="0">
                <a:solidFill>
                  <a:srgbClr val="FF0000"/>
                </a:solidFill>
                <a:latin typeface="Calibri" pitchFamily="34" charset="0"/>
              </a:rPr>
              <a:t>5.5. Le thon rouge espèce en danger</a:t>
            </a:r>
          </a:p>
          <a:p>
            <a:r>
              <a:rPr lang="fr-FR" dirty="0">
                <a:solidFill>
                  <a:srgbClr val="FF0000"/>
                </a:solidFill>
                <a:latin typeface="Calibri" pitchFamily="34" charset="0"/>
              </a:rPr>
              <a:t>5.6. Alertes aux débris marins</a:t>
            </a:r>
          </a:p>
          <a:p>
            <a:r>
              <a:rPr lang="fr-FR" dirty="0">
                <a:solidFill>
                  <a:srgbClr val="FF0000"/>
                </a:solidFill>
                <a:latin typeface="Calibri" pitchFamily="34" charset="0"/>
              </a:rPr>
              <a:t>5.7. Jouer à l’apprenti-sorcier  / Aller contre nature</a:t>
            </a:r>
          </a:p>
          <a:p>
            <a:r>
              <a:rPr lang="fr-FR" dirty="0">
                <a:solidFill>
                  <a:srgbClr val="FF0000"/>
                </a:solidFill>
                <a:latin typeface="Calibri" pitchFamily="34" charset="0"/>
              </a:rPr>
              <a:t>5.8. Introduction d’espèces exotiques</a:t>
            </a:r>
          </a:p>
          <a:p>
            <a:r>
              <a:rPr lang="fr-FR" dirty="0">
                <a:solidFill>
                  <a:srgbClr val="FF0000"/>
                </a:solidFill>
                <a:latin typeface="Calibri" pitchFamily="34" charset="0"/>
              </a:rPr>
              <a:t>5.9. Artificialisation des </a:t>
            </a:r>
            <a:r>
              <a:rPr lang="fr-FR" dirty="0" smtClean="0">
                <a:solidFill>
                  <a:srgbClr val="FF0000"/>
                </a:solidFill>
                <a:latin typeface="Calibri" pitchFamily="34" charset="0"/>
              </a:rPr>
              <a:t>sols</a:t>
            </a:r>
          </a:p>
          <a:p>
            <a:r>
              <a:rPr lang="fr-FR" dirty="0" smtClean="0">
                <a:solidFill>
                  <a:srgbClr val="FF0000"/>
                </a:solidFill>
                <a:latin typeface="Calibri" pitchFamily="34" charset="0"/>
              </a:rPr>
              <a:t>5.10. Les feux causés par l’homme</a:t>
            </a:r>
          </a:p>
        </p:txBody>
      </p:sp>
      <p:sp>
        <p:nvSpPr>
          <p:cNvPr id="4100"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dirty="0">
                <a:solidFill>
                  <a:srgbClr val="008000"/>
                </a:solidFill>
                <a:latin typeface="Calibri" pitchFamily="34" charset="0"/>
              </a:rPr>
              <a:t>Pourquoi préserver la biodiversité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 name="Espace réservé du numéro de diapositive 1"/>
          <p:cNvSpPr>
            <a:spLocks noGrp="1"/>
          </p:cNvSpPr>
          <p:nvPr>
            <p:ph type="sldNum" sz="quarter" idx="12"/>
          </p:nvPr>
        </p:nvSpPr>
        <p:spPr>
          <a:xfrm>
            <a:off x="6875463" y="260350"/>
            <a:ext cx="2133600" cy="365125"/>
          </a:xfrm>
        </p:spPr>
        <p:txBody>
          <a:bodyPr/>
          <a:lstStyle/>
          <a:p>
            <a:pPr>
              <a:defRPr/>
            </a:pPr>
            <a:fld id="{678C1E8B-F74C-48AE-852D-74D5923BDE10}" type="slidenum">
              <a:rPr lang="fr-FR"/>
              <a:pPr>
                <a:defRPr/>
              </a:pPr>
              <a:t>30</a:t>
            </a:fld>
            <a:endParaRPr lang="fr-FR" dirty="0"/>
          </a:p>
        </p:txBody>
      </p:sp>
      <p:sp>
        <p:nvSpPr>
          <p:cNvPr id="25603"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25604" name="ZoneTexte 10"/>
          <p:cNvSpPr txBox="1">
            <a:spLocks noChangeArrowheads="1"/>
          </p:cNvSpPr>
          <p:nvPr/>
        </p:nvSpPr>
        <p:spPr bwMode="auto">
          <a:xfrm>
            <a:off x="323850" y="795338"/>
            <a:ext cx="7535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 Les inventions de la Nature sources d’inspirations des inventions humaines</a:t>
            </a:r>
          </a:p>
        </p:txBody>
      </p:sp>
      <p:sp>
        <p:nvSpPr>
          <p:cNvPr id="25605" name="ZoneTexte 11"/>
          <p:cNvSpPr txBox="1">
            <a:spLocks noChangeArrowheads="1"/>
          </p:cNvSpPr>
          <p:nvPr/>
        </p:nvSpPr>
        <p:spPr bwMode="auto">
          <a:xfrm>
            <a:off x="323850" y="1341438"/>
            <a:ext cx="8424863"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u="sng">
                <a:solidFill>
                  <a:srgbClr val="008000"/>
                </a:solidFill>
                <a:latin typeface="Calibri" pitchFamily="34" charset="0"/>
              </a:rPr>
              <a:t>Système de régulation de la température de l’ours copié pour le Singapore Arts Centre</a:t>
            </a:r>
          </a:p>
          <a:p>
            <a:pPr algn="just" eaLnBrk="1" hangingPunct="1"/>
            <a:endParaRPr lang="fr-FR">
              <a:solidFill>
                <a:srgbClr val="008000"/>
              </a:solidFill>
              <a:latin typeface="Calibri" pitchFamily="34" charset="0"/>
            </a:endParaRPr>
          </a:p>
          <a:p>
            <a:pPr algn="just" eaLnBrk="1" hangingPunct="1"/>
            <a:r>
              <a:rPr lang="fr-FR">
                <a:solidFill>
                  <a:srgbClr val="008000"/>
                </a:solidFill>
                <a:latin typeface="Calibri" pitchFamily="34" charset="0"/>
              </a:rPr>
              <a:t> La fourrure de l’ours polaire et sa capacité à réguler les échanges de chaleur se retrouvent dans le Singapore Arts Centre à Singapour. Sa surface, est recouverte de losanges en aluminium qui jouent le rôle des poils de la fourrure. Leur orientation est contrôlée par des capteurs de lumière photoélectriques. Par mauvais temps, les losanges s’ouvrent pour laisser passer la lumière directe du soleil et chauffer le bâtiment. En cas d’ensoleillement, les losanges se referment afin de réduire le rayonnement solaire direct tout en laissant passer suffisamment de lumière indirecte, qui arrive à l’intérieur en se réfléchissant sur la surface en aluminium des losanges.</a:t>
            </a:r>
          </a:p>
        </p:txBody>
      </p:sp>
      <p:sp>
        <p:nvSpPr>
          <p:cNvPr id="25606" name="Rectangle 6"/>
          <p:cNvSpPr>
            <a:spLocks noChangeArrowheads="1"/>
          </p:cNvSpPr>
          <p:nvPr/>
        </p:nvSpPr>
        <p:spPr bwMode="auto">
          <a:xfrm>
            <a:off x="1547813" y="6381750"/>
            <a:ext cx="5976937" cy="28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1200">
                <a:solidFill>
                  <a:srgbClr val="008000"/>
                </a:solidFill>
                <a:latin typeface="Calibri" pitchFamily="34" charset="0"/>
              </a:rPr>
              <a:t>Source :  </a:t>
            </a:r>
            <a:r>
              <a:rPr lang="fr-FR" sz="1200">
                <a:solidFill>
                  <a:srgbClr val="008000"/>
                </a:solidFill>
                <a:latin typeface="Calibri" pitchFamily="34" charset="0"/>
                <a:hlinkClick r:id="rId2"/>
              </a:rPr>
              <a:t>http://biomimetisme.eklablog.com/ventiler-et-isoler-grace-a-la-nature-c17270649</a:t>
            </a:r>
            <a:r>
              <a:rPr lang="fr-FR" sz="1200">
                <a:solidFill>
                  <a:srgbClr val="008000"/>
                </a:solidFill>
                <a:latin typeface="Calibri" pitchFamily="34" charset="0"/>
              </a:rPr>
              <a:t> </a:t>
            </a:r>
          </a:p>
        </p:txBody>
      </p:sp>
      <p:pic>
        <p:nvPicPr>
          <p:cNvPr id="25607" name="Image 7" descr="SingaporeArtsCentr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4365625"/>
            <a:ext cx="2376487"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8" name="Image 13" descr="SingaporeArtsCentre2.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48038" y="4292600"/>
            <a:ext cx="2592387" cy="17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9" name="Image 14" descr="SingaporeArtsCentre3.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3663" y="4365625"/>
            <a:ext cx="21240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 name="Espace réservé du numéro de diapositive 1"/>
          <p:cNvSpPr>
            <a:spLocks noGrp="1"/>
          </p:cNvSpPr>
          <p:nvPr>
            <p:ph type="sldNum" sz="quarter" idx="12"/>
          </p:nvPr>
        </p:nvSpPr>
        <p:spPr>
          <a:xfrm>
            <a:off x="6875463" y="260350"/>
            <a:ext cx="2133600" cy="365125"/>
          </a:xfrm>
        </p:spPr>
        <p:txBody>
          <a:bodyPr/>
          <a:lstStyle/>
          <a:p>
            <a:pPr>
              <a:defRPr/>
            </a:pPr>
            <a:fld id="{50B54FC3-0D60-4460-864D-9B28BA2CADDD}" type="slidenum">
              <a:rPr lang="fr-FR"/>
              <a:pPr>
                <a:defRPr/>
              </a:pPr>
              <a:t>31</a:t>
            </a:fld>
            <a:endParaRPr lang="fr-FR" dirty="0"/>
          </a:p>
        </p:txBody>
      </p:sp>
      <p:sp>
        <p:nvSpPr>
          <p:cNvPr id="26627"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26628" name="ZoneTexte 10"/>
          <p:cNvSpPr txBox="1">
            <a:spLocks noChangeArrowheads="1"/>
          </p:cNvSpPr>
          <p:nvPr/>
        </p:nvSpPr>
        <p:spPr bwMode="auto">
          <a:xfrm>
            <a:off x="323850" y="795338"/>
            <a:ext cx="7535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 Les inventions de la Nature sources d’inspirations des inventions humaines</a:t>
            </a:r>
          </a:p>
        </p:txBody>
      </p:sp>
      <p:sp>
        <p:nvSpPr>
          <p:cNvPr id="26629" name="ZoneTexte 11"/>
          <p:cNvSpPr txBox="1">
            <a:spLocks noChangeArrowheads="1"/>
          </p:cNvSpPr>
          <p:nvPr/>
        </p:nvSpPr>
        <p:spPr bwMode="auto">
          <a:xfrm>
            <a:off x="323850" y="1341438"/>
            <a:ext cx="842486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fr-FR" u="sng">
                <a:solidFill>
                  <a:srgbClr val="008000"/>
                </a:solidFill>
                <a:latin typeface="Calibri" pitchFamily="34" charset="0"/>
              </a:rPr>
              <a:t>La structure alvéolaire nid d’abeille, solide par nature</a:t>
            </a:r>
          </a:p>
          <a:p>
            <a:pPr algn="just" eaLnBrk="1" hangingPunct="1"/>
            <a:endParaRPr lang="fr-FR">
              <a:solidFill>
                <a:srgbClr val="008000"/>
              </a:solidFill>
              <a:latin typeface="Calibri" pitchFamily="34" charset="0"/>
            </a:endParaRPr>
          </a:p>
          <a:p>
            <a:pPr algn="just" eaLnBrk="1" hangingPunct="1"/>
            <a:r>
              <a:rPr lang="fr-FR">
                <a:solidFill>
                  <a:srgbClr val="008000"/>
                </a:solidFill>
                <a:latin typeface="Calibri" pitchFamily="34" charset="0"/>
              </a:rPr>
              <a:t>La structure alvéolaire, inspirée des </a:t>
            </a:r>
            <a:r>
              <a:rPr lang="fr-FR" b="1">
                <a:solidFill>
                  <a:srgbClr val="008000"/>
                </a:solidFill>
                <a:latin typeface="Calibri" pitchFamily="34" charset="0"/>
              </a:rPr>
              <a:t>ruches d'abeille</a:t>
            </a:r>
            <a:r>
              <a:rPr lang="fr-FR">
                <a:solidFill>
                  <a:srgbClr val="008000"/>
                </a:solidFill>
                <a:latin typeface="Calibri" pitchFamily="34" charset="0"/>
              </a:rPr>
              <a:t>, est particulièrement légère et solide. Grâce à ces qualités, elle trouve de nombreuses applications pour des produits du quotidien et fait l'objet de développements innovants, notamment dans le bâtiment et l'industrie (industrie spatiale, aéronautique …).</a:t>
            </a:r>
          </a:p>
        </p:txBody>
      </p:sp>
      <p:pic>
        <p:nvPicPr>
          <p:cNvPr id="26630" name="Image 5" descr="nids-d-abeilles.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2138" y="3141663"/>
            <a:ext cx="249555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1" name="Image 6" descr="nids-d-abeilles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3284538"/>
            <a:ext cx="1771650"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2" name="Image 7" descr="nids-d-abeilles3.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7763" y="2852738"/>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3" name="Image 12" descr="nids-d-abeilles4.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43663" y="4868863"/>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Image 13" descr="nids-d-abeilles5.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35150" y="4941888"/>
            <a:ext cx="1123950" cy="156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5" name="Image 14" descr="nids-d-abeilles6.jp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76600" y="5013325"/>
            <a:ext cx="2771775" cy="164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6" name="Image 15" descr="alu_pp_alu.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3850" y="5229225"/>
            <a:ext cx="1285875"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7" name="Image 16" descr="structure-alveolaire.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812088" y="1052513"/>
            <a:ext cx="1071562"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8" name="ZoneTexte 17"/>
          <p:cNvSpPr txBox="1">
            <a:spLocks noChangeArrowheads="1"/>
          </p:cNvSpPr>
          <p:nvPr/>
        </p:nvSpPr>
        <p:spPr bwMode="auto">
          <a:xfrm>
            <a:off x="6588125" y="1412875"/>
            <a:ext cx="1252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Nids d’abeilles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6FC1B156-5CCE-409D-B92E-2E817CAD1D3B}" type="slidenum">
              <a:rPr lang="fr-FR"/>
              <a:pPr>
                <a:defRPr/>
              </a:pPr>
              <a:t>32</a:t>
            </a:fld>
            <a:endParaRPr lang="fr-FR"/>
          </a:p>
        </p:txBody>
      </p:sp>
      <p:sp>
        <p:nvSpPr>
          <p:cNvPr id="27651"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27652" name="ZoneTexte 5"/>
          <p:cNvSpPr txBox="1">
            <a:spLocks noChangeArrowheads="1"/>
          </p:cNvSpPr>
          <p:nvPr/>
        </p:nvSpPr>
        <p:spPr bwMode="auto">
          <a:xfrm>
            <a:off x="323850" y="795338"/>
            <a:ext cx="7535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 Les inventions de la Nature sources d’inspirations des inventions humaines</a:t>
            </a:r>
          </a:p>
        </p:txBody>
      </p:sp>
      <p:sp>
        <p:nvSpPr>
          <p:cNvPr id="27653" name="ZoneTexte 6"/>
          <p:cNvSpPr txBox="1">
            <a:spLocks noChangeArrowheads="1"/>
          </p:cNvSpPr>
          <p:nvPr/>
        </p:nvSpPr>
        <p:spPr bwMode="auto">
          <a:xfrm>
            <a:off x="250825" y="1268413"/>
            <a:ext cx="864235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u="sng">
                <a:solidFill>
                  <a:srgbClr val="008000"/>
                </a:solidFill>
                <a:latin typeface="Calibri" pitchFamily="34" charset="0"/>
              </a:rPr>
              <a:t>Le gecko inspire la fabrication de nouvelles bandes adhésives</a:t>
            </a:r>
          </a:p>
          <a:p>
            <a:pPr algn="just" eaLnBrk="1" hangingPunct="1"/>
            <a:endParaRPr lang="fr-FR">
              <a:solidFill>
                <a:srgbClr val="008000"/>
              </a:solidFill>
              <a:latin typeface="Calibri" pitchFamily="34" charset="0"/>
            </a:endParaRPr>
          </a:p>
          <a:p>
            <a:pPr algn="just" eaLnBrk="1" hangingPunct="1"/>
            <a:r>
              <a:rPr lang="fr-FR">
                <a:solidFill>
                  <a:srgbClr val="008000"/>
                </a:solidFill>
                <a:latin typeface="Calibri" pitchFamily="34" charset="0"/>
              </a:rPr>
              <a:t>le gecko, un petit lézard, est capable de faire l'ascension d'un mur de verre. Pourtant, ses pieds ne sont pas couverts de ventouses ou d'une quelconque substance adhésive. En réalité, ces lézards utilisent les propriétés des liaisons intermoléculaires appelées « </a:t>
            </a:r>
            <a:r>
              <a:rPr lang="fr-FR" b="1" i="1">
                <a:solidFill>
                  <a:srgbClr val="008000"/>
                </a:solidFill>
                <a:latin typeface="Calibri" pitchFamily="34" charset="0"/>
              </a:rPr>
              <a:t>forces de Van der Waals</a:t>
            </a:r>
            <a:r>
              <a:rPr lang="fr-FR">
                <a:solidFill>
                  <a:srgbClr val="008000"/>
                </a:solidFill>
                <a:latin typeface="Calibri" pitchFamily="34" charset="0"/>
              </a:rPr>
              <a:t> »  (°). Les pattes des geckos sont couverts de milliards de petits poils au centimètre carré, qui se lient à la surface avec laquelle ils entrent en contact. Cette découverte a permis de concevoir un prototype de ruban adhésif qui possède les mêmes propriétés. Les applications d'une telle découverte sont innombrables : la transformation de secouristes en hommes-araignées, ou encore la mise au point de nouvelles méthodes de construction.</a:t>
            </a:r>
          </a:p>
        </p:txBody>
      </p:sp>
      <p:sp>
        <p:nvSpPr>
          <p:cNvPr id="27654" name="ZoneTexte 7"/>
          <p:cNvSpPr txBox="1">
            <a:spLocks noChangeArrowheads="1"/>
          </p:cNvSpPr>
          <p:nvPr/>
        </p:nvSpPr>
        <p:spPr bwMode="auto">
          <a:xfrm>
            <a:off x="179388" y="5949950"/>
            <a:ext cx="87852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400">
                <a:solidFill>
                  <a:srgbClr val="008000"/>
                </a:solidFill>
                <a:latin typeface="Calibri" pitchFamily="34" charset="0"/>
              </a:rPr>
              <a:t>(°) De nature électrostatique, ces forces attractives sont responsables de liaisons intermoléculaires de faible intensité.</a:t>
            </a:r>
          </a:p>
          <a:p>
            <a:pPr eaLnBrk="1" hangingPunct="1"/>
            <a:r>
              <a:rPr lang="fr-FR" sz="1400">
                <a:solidFill>
                  <a:srgbClr val="008000"/>
                </a:solidFill>
                <a:latin typeface="Calibri" pitchFamily="34" charset="0"/>
              </a:rPr>
              <a:t>Mais grâce au nombre de poils, que le gecko possède, elles sont assez importantes pour soutenir largement le poids de l’animal. Source : </a:t>
            </a:r>
            <a:r>
              <a:rPr lang="fr-FR" sz="1400">
                <a:solidFill>
                  <a:srgbClr val="008000"/>
                </a:solidFill>
                <a:latin typeface="Calibri" pitchFamily="34" charset="0"/>
                <a:hlinkClick r:id="rId2"/>
              </a:rPr>
              <a:t>http://tpe-biomimetisme.1eres.over-blog.com/article-les-geckos-62860966.html</a:t>
            </a:r>
            <a:r>
              <a:rPr lang="fr-FR" sz="1400">
                <a:solidFill>
                  <a:srgbClr val="008000"/>
                </a:solidFill>
                <a:latin typeface="Calibri" pitchFamily="34" charset="0"/>
              </a:rPr>
              <a:t> </a:t>
            </a:r>
          </a:p>
        </p:txBody>
      </p:sp>
      <p:pic>
        <p:nvPicPr>
          <p:cNvPr id="27655" name="Image 11" descr="gecko0.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4365625"/>
            <a:ext cx="733425"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6" name="Image 12" descr="gecko2.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27538" y="4365625"/>
            <a:ext cx="2128837"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Image 13" descr="gecko3.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8175" y="4437063"/>
            <a:ext cx="18573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8" name="Image 14" descr="gecko-copie-1.jpg"/>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64388" y="4076700"/>
            <a:ext cx="1666875"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857BFB00-9602-4D6C-8736-B23C1D0F9E90}" type="slidenum">
              <a:rPr lang="fr-FR"/>
              <a:pPr>
                <a:defRPr/>
              </a:pPr>
              <a:t>33</a:t>
            </a:fld>
            <a:endParaRPr lang="fr-FR"/>
          </a:p>
        </p:txBody>
      </p:sp>
      <p:sp>
        <p:nvSpPr>
          <p:cNvPr id="2867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6" name="ZoneTexte 5"/>
          <p:cNvSpPr txBox="1"/>
          <p:nvPr/>
        </p:nvSpPr>
        <p:spPr>
          <a:xfrm>
            <a:off x="179388" y="795338"/>
            <a:ext cx="8785225" cy="2309812"/>
          </a:xfrm>
          <a:prstGeom prst="rect">
            <a:avLst/>
          </a:prstGeom>
          <a:noFill/>
        </p:spPr>
        <p:txBody>
          <a:bodyPr>
            <a:spAutoFit/>
          </a:bodyPr>
          <a:lstStyle/>
          <a:p>
            <a:pPr fontAlgn="auto">
              <a:spcBef>
                <a:spcPts val="0"/>
              </a:spcBef>
              <a:spcAft>
                <a:spcPts val="0"/>
              </a:spcAft>
              <a:defRPr/>
            </a:pPr>
            <a:r>
              <a:rPr lang="fr-FR" b="1" dirty="0">
                <a:solidFill>
                  <a:srgbClr val="008000"/>
                </a:solidFill>
                <a:latin typeface="+mn-lt"/>
                <a:cs typeface="+mn-cs"/>
              </a:rPr>
              <a:t>4. Les inventions de la Nature sources d’inspirations des inventions humaines</a:t>
            </a:r>
            <a:endParaRPr lang="fr-FR" dirty="0">
              <a:solidFill>
                <a:srgbClr val="008000"/>
              </a:solidFill>
              <a:latin typeface="+mn-lt"/>
              <a:cs typeface="+mn-cs"/>
            </a:endParaRPr>
          </a:p>
          <a:p>
            <a:pPr fontAlgn="auto">
              <a:spcBef>
                <a:spcPts val="0"/>
              </a:spcBef>
              <a:spcAft>
                <a:spcPts val="0"/>
              </a:spcAft>
              <a:defRPr/>
            </a:pPr>
            <a:endParaRPr lang="fr-FR" b="1" dirty="0">
              <a:solidFill>
                <a:srgbClr val="008000"/>
              </a:solidFill>
              <a:latin typeface="+mn-lt"/>
              <a:cs typeface="+mn-cs"/>
            </a:endParaRPr>
          </a:p>
          <a:p>
            <a:pPr fontAlgn="auto">
              <a:spcBef>
                <a:spcPts val="0"/>
              </a:spcBef>
              <a:spcAft>
                <a:spcPts val="0"/>
              </a:spcAft>
              <a:defRPr/>
            </a:pPr>
            <a:r>
              <a:rPr lang="fr-FR" u="sng" dirty="0">
                <a:solidFill>
                  <a:srgbClr val="008000"/>
                </a:solidFill>
                <a:latin typeface="+mn-lt"/>
                <a:cs typeface="+mn-cs"/>
              </a:rPr>
              <a:t>Comme un ours – trouver des solutions à l’obésité</a:t>
            </a:r>
          </a:p>
          <a:p>
            <a:pPr fontAlgn="auto">
              <a:spcBef>
                <a:spcPts val="0"/>
              </a:spcBef>
              <a:spcAft>
                <a:spcPts val="0"/>
              </a:spcAft>
              <a:defRPr/>
            </a:pPr>
            <a:endParaRPr lang="fr-FR" dirty="0">
              <a:solidFill>
                <a:srgbClr val="008000"/>
              </a:solidFill>
              <a:latin typeface="+mn-lt"/>
              <a:cs typeface="+mn-cs"/>
            </a:endParaRPr>
          </a:p>
          <a:p>
            <a:pPr marL="342900" indent="-342900" fontAlgn="auto">
              <a:spcBef>
                <a:spcPts val="0"/>
              </a:spcBef>
              <a:spcAft>
                <a:spcPts val="0"/>
              </a:spcAft>
              <a:buFont typeface="Arial" pitchFamily="34" charset="0"/>
              <a:buChar char="•"/>
              <a:defRPr/>
            </a:pPr>
            <a:r>
              <a:rPr lang="fr-FR" dirty="0">
                <a:solidFill>
                  <a:srgbClr val="008000"/>
                </a:solidFill>
                <a:latin typeface="+mn-lt"/>
                <a:cs typeface="+mn-cs"/>
              </a:rPr>
              <a:t>L'ours brun est un mammifère capable de mobiliser ses graisses sans faire fondre ses muscles pendant son hibernation.</a:t>
            </a:r>
          </a:p>
          <a:p>
            <a:pPr marL="342900" indent="-342900" fontAlgn="auto">
              <a:spcBef>
                <a:spcPts val="0"/>
              </a:spcBef>
              <a:spcAft>
                <a:spcPts val="0"/>
              </a:spcAft>
              <a:buFont typeface="Arial" pitchFamily="34" charset="0"/>
              <a:buChar char="•"/>
              <a:defRPr/>
            </a:pPr>
            <a:r>
              <a:rPr lang="fr-FR" dirty="0">
                <a:solidFill>
                  <a:srgbClr val="008000"/>
                </a:solidFill>
                <a:latin typeface="+mn-lt"/>
                <a:cs typeface="+mn-cs"/>
              </a:rPr>
              <a:t>L'étude scientifique de ce phénomène pourrait être très utile pour lutter contre l'obésité chez l'homme.</a:t>
            </a:r>
            <a:endParaRPr lang="fr-FR" b="1" dirty="0">
              <a:solidFill>
                <a:srgbClr val="008000"/>
              </a:solidFill>
              <a:latin typeface="+mn-lt"/>
              <a:cs typeface="+mn-cs"/>
            </a:endParaRPr>
          </a:p>
        </p:txBody>
      </p:sp>
      <p:pic>
        <p:nvPicPr>
          <p:cNvPr id="28677" name="Imag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87675" y="3103563"/>
            <a:ext cx="3295650" cy="205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10892002-5388-4920-A9EC-B67B8DCB5E01}" type="slidenum">
              <a:rPr lang="fr-FR"/>
              <a:pPr>
                <a:defRPr/>
              </a:pPr>
              <a:t>34</a:t>
            </a:fld>
            <a:endParaRPr lang="fr-FR"/>
          </a:p>
        </p:txBody>
      </p:sp>
      <p:sp>
        <p:nvSpPr>
          <p:cNvPr id="29699"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29700" name="ZoneTexte 5"/>
          <p:cNvSpPr txBox="1">
            <a:spLocks noChangeArrowheads="1"/>
          </p:cNvSpPr>
          <p:nvPr/>
        </p:nvSpPr>
        <p:spPr bwMode="auto">
          <a:xfrm>
            <a:off x="323850" y="795338"/>
            <a:ext cx="856932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 Les inventions de la Nature sources d’inspirations des inventions humaines</a:t>
            </a:r>
            <a:endParaRPr lang="fr-FR">
              <a:solidFill>
                <a:srgbClr val="008000"/>
              </a:solidFill>
              <a:latin typeface="Calibri" pitchFamily="34" charset="0"/>
            </a:endParaRPr>
          </a:p>
          <a:p>
            <a:pPr eaLnBrk="1" hangingPunct="1"/>
            <a:endParaRPr lang="fr-FR" b="1">
              <a:solidFill>
                <a:srgbClr val="008000"/>
              </a:solidFill>
              <a:latin typeface="Calibri" pitchFamily="34" charset="0"/>
            </a:endParaRPr>
          </a:p>
          <a:p>
            <a:pPr eaLnBrk="1" hangingPunct="1"/>
            <a:r>
              <a:rPr lang="fr-FR" b="1">
                <a:solidFill>
                  <a:srgbClr val="008000"/>
                </a:solidFill>
                <a:latin typeface="Calibri" pitchFamily="34" charset="0"/>
              </a:rPr>
              <a:t>Les aliments de demain  (°)</a:t>
            </a:r>
          </a:p>
          <a:p>
            <a:pPr eaLnBrk="1" hangingPunct="1"/>
            <a:endParaRPr lang="fr-FR" b="1">
              <a:solidFill>
                <a:srgbClr val="008000"/>
              </a:solidFill>
              <a:latin typeface="Calibri" pitchFamily="34" charset="0"/>
            </a:endParaRPr>
          </a:p>
          <a:p>
            <a:pPr eaLnBrk="1" hangingPunct="1"/>
            <a:r>
              <a:rPr lang="fr-FR" b="1">
                <a:solidFill>
                  <a:srgbClr val="008000"/>
                </a:solidFill>
                <a:latin typeface="Calibri" pitchFamily="34" charset="0"/>
              </a:rPr>
              <a:t>Algues au menu !</a:t>
            </a:r>
          </a:p>
          <a:p>
            <a:pPr eaLnBrk="1" hangingPunct="1"/>
            <a:endParaRPr lang="fr-FR">
              <a:solidFill>
                <a:srgbClr val="008000"/>
              </a:solidFill>
              <a:latin typeface="Calibri" pitchFamily="34" charset="0"/>
            </a:endParaRPr>
          </a:p>
          <a:p>
            <a:pPr algn="just" eaLnBrk="1" hangingPunct="1"/>
            <a:r>
              <a:rPr lang="fr-FR">
                <a:solidFill>
                  <a:srgbClr val="008000"/>
                </a:solidFill>
                <a:latin typeface="Calibri" pitchFamily="34" charset="0"/>
              </a:rPr>
              <a:t>L'algue est reconnue pour sa richesse en vitamines et sa teneur importante en oligoéléments.</a:t>
            </a:r>
          </a:p>
          <a:p>
            <a:pPr algn="just" eaLnBrk="1" hangingPunct="1"/>
            <a:r>
              <a:rPr lang="fr-FR">
                <a:solidFill>
                  <a:srgbClr val="008000"/>
                </a:solidFill>
                <a:latin typeface="Calibri" pitchFamily="34" charset="0"/>
              </a:rPr>
              <a:t>La moutarde d'algue, le court-bouillon aux algues, la purée d'algue au vinaigre ou tout simplement la salicorne sont aujourd'hui commercialisés.</a:t>
            </a:r>
          </a:p>
        </p:txBody>
      </p:sp>
      <p:pic>
        <p:nvPicPr>
          <p:cNvPr id="29701" name="Imag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5350" y="3716338"/>
            <a:ext cx="18764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ZoneTexte 4"/>
          <p:cNvSpPr txBox="1">
            <a:spLocks noChangeArrowheads="1"/>
          </p:cNvSpPr>
          <p:nvPr/>
        </p:nvSpPr>
        <p:spPr bwMode="auto">
          <a:xfrm>
            <a:off x="1481138" y="4935538"/>
            <a:ext cx="806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a:solidFill>
                  <a:srgbClr val="008000"/>
                </a:solidFill>
                <a:latin typeface="Calibri" pitchFamily="34" charset="0"/>
              </a:rPr>
              <a:t>salicornes</a:t>
            </a:r>
          </a:p>
        </p:txBody>
      </p:sp>
      <p:pic>
        <p:nvPicPr>
          <p:cNvPr id="29703" name="Imag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43275" y="3657600"/>
            <a:ext cx="24574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4" name="Imag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2225" y="3497263"/>
            <a:ext cx="1905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5" name="ZoneTexte 8"/>
          <p:cNvSpPr txBox="1">
            <a:spLocks noChangeArrowheads="1"/>
          </p:cNvSpPr>
          <p:nvPr/>
        </p:nvSpPr>
        <p:spPr bwMode="auto">
          <a:xfrm>
            <a:off x="3905250" y="5543550"/>
            <a:ext cx="14049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a:solidFill>
                  <a:srgbClr val="008000"/>
                </a:solidFill>
                <a:latin typeface="Calibri" pitchFamily="34" charset="0"/>
              </a:rPr>
              <a:t>Algues alimentaires</a:t>
            </a:r>
          </a:p>
        </p:txBody>
      </p:sp>
      <p:sp>
        <p:nvSpPr>
          <p:cNvPr id="29706" name="ZoneTexte 9"/>
          <p:cNvSpPr txBox="1">
            <a:spLocks noChangeArrowheads="1"/>
          </p:cNvSpPr>
          <p:nvPr/>
        </p:nvSpPr>
        <p:spPr bwMode="auto">
          <a:xfrm>
            <a:off x="539750" y="6237288"/>
            <a:ext cx="14747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 Pour les Japonais.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22851767-8EBA-42BD-B3FC-D8BCE702D893}" type="slidenum">
              <a:rPr lang="fr-FR"/>
              <a:pPr>
                <a:defRPr/>
              </a:pPr>
              <a:t>35</a:t>
            </a:fld>
            <a:endParaRPr lang="fr-FR" dirty="0"/>
          </a:p>
        </p:txBody>
      </p:sp>
      <p:sp>
        <p:nvSpPr>
          <p:cNvPr id="30723"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30724" name="ZoneTexte 3"/>
          <p:cNvSpPr txBox="1">
            <a:spLocks noChangeArrowheads="1"/>
          </p:cNvSpPr>
          <p:nvPr/>
        </p:nvSpPr>
        <p:spPr bwMode="auto">
          <a:xfrm>
            <a:off x="323850" y="795338"/>
            <a:ext cx="75358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 Les inventions de la Nature sources d’inspirations des inventions humaines</a:t>
            </a:r>
          </a:p>
        </p:txBody>
      </p:sp>
      <p:sp>
        <p:nvSpPr>
          <p:cNvPr id="30725" name="Rectangle 4"/>
          <p:cNvSpPr>
            <a:spLocks noChangeArrowheads="1"/>
          </p:cNvSpPr>
          <p:nvPr/>
        </p:nvSpPr>
        <p:spPr bwMode="auto">
          <a:xfrm>
            <a:off x="179388" y="1916113"/>
            <a:ext cx="5440362"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u="sng" dirty="0" smtClean="0">
                <a:solidFill>
                  <a:srgbClr val="008000"/>
                </a:solidFill>
                <a:latin typeface="Calibri" pitchFamily="34" charset="0"/>
              </a:rPr>
              <a:t>Découverte fortuite de </a:t>
            </a:r>
            <a:r>
              <a:rPr lang="fr-FR" u="sng" dirty="0">
                <a:solidFill>
                  <a:srgbClr val="008000"/>
                </a:solidFill>
                <a:latin typeface="Calibri" pitchFamily="34" charset="0"/>
              </a:rPr>
              <a:t>la pénicilline </a:t>
            </a:r>
            <a:r>
              <a:rPr lang="fr-FR" dirty="0">
                <a:solidFill>
                  <a:srgbClr val="008000"/>
                </a:solidFill>
                <a:latin typeface="Calibri" pitchFamily="34" charset="0"/>
              </a:rPr>
              <a:t>: </a:t>
            </a:r>
          </a:p>
          <a:p>
            <a:endParaRPr lang="fr-FR" dirty="0">
              <a:solidFill>
                <a:srgbClr val="008000"/>
              </a:solidFill>
              <a:latin typeface="Calibri" pitchFamily="34" charset="0"/>
            </a:endParaRPr>
          </a:p>
          <a:p>
            <a:pPr algn="just"/>
            <a:r>
              <a:rPr lang="fr-FR" dirty="0">
                <a:solidFill>
                  <a:srgbClr val="008000"/>
                </a:solidFill>
                <a:latin typeface="Calibri" pitchFamily="34" charset="0"/>
              </a:rPr>
              <a:t>1936. Moisissures de </a:t>
            </a:r>
            <a:r>
              <a:rPr lang="fr-FR" i="1" dirty="0">
                <a:solidFill>
                  <a:srgbClr val="008000"/>
                </a:solidFill>
                <a:latin typeface="Calibri" pitchFamily="34" charset="0"/>
                <a:hlinkClick r:id="rId2" action="ppaction://hlinkfile" tooltip="Penicillium notatum"/>
              </a:rPr>
              <a:t>Penicillium</a:t>
            </a:r>
            <a:r>
              <a:rPr lang="fr-FR" dirty="0">
                <a:solidFill>
                  <a:srgbClr val="008000"/>
                </a:solidFill>
                <a:latin typeface="Calibri" pitchFamily="34" charset="0"/>
              </a:rPr>
              <a:t> qu'</a:t>
            </a:r>
            <a:r>
              <a:rPr lang="fr-FR" dirty="0">
                <a:solidFill>
                  <a:srgbClr val="008000"/>
                </a:solidFill>
                <a:latin typeface="Calibri" pitchFamily="34" charset="0"/>
                <a:hlinkClick r:id="rId3" action="ppaction://hlinkfile" tooltip="Alexander Fleming"/>
              </a:rPr>
              <a:t>Alexander Fleming</a:t>
            </a:r>
            <a:r>
              <a:rPr lang="fr-FR" dirty="0">
                <a:solidFill>
                  <a:srgbClr val="008000"/>
                </a:solidFill>
                <a:latin typeface="Calibri" pitchFamily="34" charset="0"/>
              </a:rPr>
              <a:t> a la mauvaise surprise de trouver à son retour de vacances. Il s'aperçoit que la culture de staphylocoques, sur laquelle il travaillait, s'est dissoute au voisinage d'une moisissure qui l'avait incidemment contaminée. Il entreprend des expériences et découvre que la substance bactéricide produite par la moisissure est extrêmement efficace pour détruire de nombreux germes de maladies. Il lui donne le nom de pénicilline. Il faudra une deuxième innovation fortuite (ou </a:t>
            </a:r>
            <a:r>
              <a:rPr lang="fr-FR" dirty="0" err="1">
                <a:solidFill>
                  <a:srgbClr val="008000"/>
                </a:solidFill>
                <a:latin typeface="Calibri" pitchFamily="34" charset="0"/>
              </a:rPr>
              <a:t>sérendipité</a:t>
            </a:r>
            <a:r>
              <a:rPr lang="fr-FR" dirty="0">
                <a:solidFill>
                  <a:srgbClr val="008000"/>
                </a:solidFill>
                <a:latin typeface="Calibri" pitchFamily="34" charset="0"/>
              </a:rPr>
              <a:t>) pour que Pfizer parvienne à la fabriquer à l'échelle industrielle en 1943.</a:t>
            </a:r>
          </a:p>
        </p:txBody>
      </p:sp>
      <p:sp>
        <p:nvSpPr>
          <p:cNvPr id="30726" name="ZoneTexte 5"/>
          <p:cNvSpPr txBox="1">
            <a:spLocks noChangeArrowheads="1"/>
          </p:cNvSpPr>
          <p:nvPr/>
        </p:nvSpPr>
        <p:spPr bwMode="auto">
          <a:xfrm>
            <a:off x="6286500" y="4797425"/>
            <a:ext cx="1833563" cy="45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ca-ES" sz="1200" i="1">
                <a:latin typeface="Calibri" pitchFamily="34" charset="0"/>
              </a:rPr>
              <a:t>Penicillium chrysogenum</a:t>
            </a:r>
            <a:r>
              <a:rPr lang="ca-ES" sz="1200">
                <a:latin typeface="Calibri" pitchFamily="34" charset="0"/>
              </a:rPr>
              <a:t>, syn. </a:t>
            </a:r>
            <a:r>
              <a:rPr lang="ca-ES" sz="1200" i="1">
                <a:latin typeface="Calibri" pitchFamily="34" charset="0"/>
              </a:rPr>
              <a:t>Penicillium notatum</a:t>
            </a:r>
            <a:endParaRPr lang="fr-FR" sz="1200">
              <a:solidFill>
                <a:srgbClr val="008000"/>
              </a:solidFill>
              <a:latin typeface="Calibri" pitchFamily="34" charset="0"/>
            </a:endParaRPr>
          </a:p>
        </p:txBody>
      </p:sp>
      <p:pic>
        <p:nvPicPr>
          <p:cNvPr id="30727" name="Imag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95963" y="2565400"/>
            <a:ext cx="2814637"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8" name="ZoneTexte 7"/>
          <p:cNvSpPr txBox="1">
            <a:spLocks noChangeArrowheads="1"/>
          </p:cNvSpPr>
          <p:nvPr/>
        </p:nvSpPr>
        <p:spPr bwMode="auto">
          <a:xfrm>
            <a:off x="323850" y="1341438"/>
            <a:ext cx="22907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4.2.  Les médicaments</a:t>
            </a:r>
          </a:p>
        </p:txBody>
      </p:sp>
      <p:sp>
        <p:nvSpPr>
          <p:cNvPr id="30729" name="ZoneTexte 8"/>
          <p:cNvSpPr txBox="1">
            <a:spLocks noChangeArrowheads="1"/>
          </p:cNvSpPr>
          <p:nvPr/>
        </p:nvSpPr>
        <p:spPr bwMode="auto">
          <a:xfrm>
            <a:off x="179388" y="5886450"/>
            <a:ext cx="89646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buFont typeface="Arial" charset="0"/>
              <a:buChar char="•"/>
            </a:pPr>
            <a:r>
              <a:rPr lang="fr-FR">
                <a:solidFill>
                  <a:srgbClr val="008000"/>
                </a:solidFill>
                <a:latin typeface="Calibri" pitchFamily="34" charset="0"/>
              </a:rPr>
              <a:t>Les antibiotiques proviennent des champignons et des bactéries.</a:t>
            </a:r>
          </a:p>
          <a:p>
            <a:pPr eaLnBrk="1" hangingPunct="1">
              <a:buFont typeface="Arial" charset="0"/>
              <a:buChar char="•"/>
            </a:pPr>
            <a:r>
              <a:rPr lang="fr-FR">
                <a:solidFill>
                  <a:srgbClr val="008000"/>
                </a:solidFill>
                <a:latin typeface="Calibri" pitchFamily="34" charset="0"/>
              </a:rPr>
              <a:t>Des recherches plus récentes se concentrent sur les espèces marines, dont les enzymes et les molécules intéressent le milieu médical (poisons des cônes, des serpents marins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75463" y="260350"/>
            <a:ext cx="2133600" cy="365125"/>
          </a:xfrm>
        </p:spPr>
        <p:txBody>
          <a:bodyPr/>
          <a:lstStyle/>
          <a:p>
            <a:pPr>
              <a:defRPr/>
            </a:pPr>
            <a:fld id="{6E400990-F09B-48B5-9DB2-787FE60687A4}" type="slidenum">
              <a:rPr lang="fr-FR"/>
              <a:pPr>
                <a:defRPr/>
              </a:pPr>
              <a:t>36</a:t>
            </a:fld>
            <a:endParaRPr lang="fr-FR" dirty="0"/>
          </a:p>
        </p:txBody>
      </p:sp>
      <p:sp>
        <p:nvSpPr>
          <p:cNvPr id="31747" name="Rectangle 2"/>
          <p:cNvSpPr>
            <a:spLocks noChangeArrowheads="1"/>
          </p:cNvSpPr>
          <p:nvPr/>
        </p:nvSpPr>
        <p:spPr bwMode="auto">
          <a:xfrm>
            <a:off x="179388" y="1674813"/>
            <a:ext cx="8785225"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solidFill>
                  <a:srgbClr val="008000"/>
                </a:solidFill>
                <a:latin typeface="Calibri" pitchFamily="34" charset="0"/>
              </a:rPr>
              <a:t>Valeur potentielle des plantes et autres espèces :</a:t>
            </a:r>
          </a:p>
          <a:p>
            <a:pPr>
              <a:buFont typeface="Arial" charset="0"/>
              <a:buChar char="•"/>
            </a:pPr>
            <a:r>
              <a:rPr lang="fr-FR">
                <a:solidFill>
                  <a:srgbClr val="008000"/>
                </a:solidFill>
                <a:latin typeface="Calibri" pitchFamily="34" charset="0"/>
              </a:rPr>
              <a:t> Prospecter, dès maintenant, les espèces encore inconnues qui offriront des bénéfices aux générations futures</a:t>
            </a:r>
          </a:p>
          <a:p>
            <a:r>
              <a:rPr lang="fr-FR">
                <a:solidFill>
                  <a:srgbClr val="008000"/>
                </a:solidFill>
                <a:latin typeface="Calibri" pitchFamily="34" charset="0"/>
              </a:rPr>
              <a:t>=&gt; Médicaments issus des micro-organismes et ses plantes.</a:t>
            </a:r>
          </a:p>
        </p:txBody>
      </p:sp>
      <p:sp>
        <p:nvSpPr>
          <p:cNvPr id="31748"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31749" name="Picture 1034" descr="rainforesthomeremedies.jpg                                     00034C7AToft Powerbook HD              BC58F3F2:"/>
          <p:cNvPicPr>
            <a:picLocks noChangeAspect="1" noChangeArrowheads="1"/>
          </p:cNvPicPr>
          <p:nvPr/>
        </p:nvPicPr>
        <p:blipFill>
          <a:blip r:embed="rId2" cstate="print">
            <a:lum bright="-10000" contrast="20000"/>
            <a:extLst>
              <a:ext uri="{28A0092B-C50C-407E-A947-70E740481C1C}">
                <a14:useLocalDpi xmlns:a14="http://schemas.microsoft.com/office/drawing/2010/main" val="0"/>
              </a:ext>
            </a:extLst>
          </a:blip>
          <a:srcRect/>
          <a:stretch>
            <a:fillRect/>
          </a:stretch>
        </p:blipFill>
        <p:spPr bwMode="auto">
          <a:xfrm>
            <a:off x="854075" y="3576638"/>
            <a:ext cx="1443038"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Picture 1035" descr="&#10;view_3.jpg                                                     00034C7AToft Powerbook HD              BC58F3F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675" y="3043238"/>
            <a:ext cx="216535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 Box 1036"/>
          <p:cNvSpPr txBox="1">
            <a:spLocks noChangeArrowheads="1"/>
          </p:cNvSpPr>
          <p:nvPr/>
        </p:nvSpPr>
        <p:spPr bwMode="auto">
          <a:xfrm>
            <a:off x="2843213" y="6021388"/>
            <a:ext cx="2590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i="1">
                <a:latin typeface="Calibri" pitchFamily="34" charset="0"/>
              </a:rPr>
              <a:t>Cinchona </a:t>
            </a:r>
            <a:r>
              <a:rPr lang="en-US">
                <a:latin typeface="Calibri" pitchFamily="34" charset="0"/>
              </a:rPr>
              <a:t>spp-- source de quinine</a:t>
            </a:r>
          </a:p>
        </p:txBody>
      </p:sp>
      <p:pic>
        <p:nvPicPr>
          <p:cNvPr id="31752" name="Picture 1037" descr="180px-Strychnos_Toxif#D1472.jpg                                00034C7AToft Powerbook HD              BC58F3F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78475" y="2890838"/>
            <a:ext cx="259715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3" name="Text Box 1038"/>
          <p:cNvSpPr txBox="1">
            <a:spLocks noChangeArrowheads="1"/>
          </p:cNvSpPr>
          <p:nvPr/>
        </p:nvSpPr>
        <p:spPr bwMode="auto">
          <a:xfrm>
            <a:off x="5867400" y="6308725"/>
            <a:ext cx="1752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atin typeface="Calibri" pitchFamily="34" charset="0"/>
              </a:rPr>
              <a:t>Curare</a:t>
            </a:r>
          </a:p>
        </p:txBody>
      </p:sp>
      <p:sp>
        <p:nvSpPr>
          <p:cNvPr id="31754" name="ZoneTexte 9"/>
          <p:cNvSpPr txBox="1">
            <a:spLocks noChangeArrowheads="1"/>
          </p:cNvSpPr>
          <p:nvPr/>
        </p:nvSpPr>
        <p:spPr bwMode="auto">
          <a:xfrm>
            <a:off x="250825" y="1243013"/>
            <a:ext cx="2290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4.2.  Les médicaments</a:t>
            </a:r>
          </a:p>
        </p:txBody>
      </p:sp>
      <p:sp>
        <p:nvSpPr>
          <p:cNvPr id="31755" name="ZoneTexte 10"/>
          <p:cNvSpPr txBox="1">
            <a:spLocks noChangeArrowheads="1"/>
          </p:cNvSpPr>
          <p:nvPr/>
        </p:nvSpPr>
        <p:spPr bwMode="auto">
          <a:xfrm>
            <a:off x="250825" y="784225"/>
            <a:ext cx="7537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 Les inventions de la Nature sources d’inspirations des inventions humaines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75463" y="260350"/>
            <a:ext cx="2133600" cy="365125"/>
          </a:xfrm>
        </p:spPr>
        <p:txBody>
          <a:bodyPr/>
          <a:lstStyle/>
          <a:p>
            <a:pPr>
              <a:defRPr/>
            </a:pPr>
            <a:fld id="{8811312B-80D9-4281-A0CB-507C6D3E482E}" type="slidenum">
              <a:rPr lang="fr-FR"/>
              <a:pPr>
                <a:defRPr/>
              </a:pPr>
              <a:t>37</a:t>
            </a:fld>
            <a:endParaRPr lang="fr-FR" dirty="0"/>
          </a:p>
        </p:txBody>
      </p:sp>
      <p:sp>
        <p:nvSpPr>
          <p:cNvPr id="32771" name="Rectangle 2"/>
          <p:cNvSpPr>
            <a:spLocks noChangeArrowheads="1"/>
          </p:cNvSpPr>
          <p:nvPr/>
        </p:nvSpPr>
        <p:spPr bwMode="auto">
          <a:xfrm>
            <a:off x="179388" y="1674813"/>
            <a:ext cx="87852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u="sng">
                <a:solidFill>
                  <a:srgbClr val="008000"/>
                </a:solidFill>
                <a:latin typeface="Calibri" pitchFamily="34" charset="0"/>
              </a:rPr>
              <a:t>Quelques découvertes historiques</a:t>
            </a:r>
          </a:p>
          <a:p>
            <a:endParaRPr lang="fr-FR">
              <a:solidFill>
                <a:srgbClr val="008000"/>
              </a:solidFill>
              <a:latin typeface="Calibri" pitchFamily="34" charset="0"/>
            </a:endParaRPr>
          </a:p>
          <a:p>
            <a:r>
              <a:rPr lang="fr-FR">
                <a:solidFill>
                  <a:srgbClr val="008000"/>
                </a:solidFill>
                <a:latin typeface="Calibri" pitchFamily="34" charset="0"/>
              </a:rPr>
              <a:t>Combattre le </a:t>
            </a:r>
            <a:r>
              <a:rPr lang="fr-FR" b="1">
                <a:solidFill>
                  <a:srgbClr val="008000"/>
                </a:solidFill>
                <a:latin typeface="Calibri" pitchFamily="34" charset="0"/>
              </a:rPr>
              <a:t>paludisme</a:t>
            </a:r>
          </a:p>
          <a:p>
            <a:r>
              <a:rPr lang="fr-FR">
                <a:solidFill>
                  <a:srgbClr val="008000"/>
                </a:solidFill>
                <a:latin typeface="Calibri" pitchFamily="34" charset="0"/>
              </a:rPr>
              <a:t>1820 : la </a:t>
            </a:r>
            <a:r>
              <a:rPr lang="fr-FR" b="1">
                <a:solidFill>
                  <a:srgbClr val="008000"/>
                </a:solidFill>
                <a:latin typeface="Calibri" pitchFamily="34" charset="0"/>
              </a:rPr>
              <a:t>quinine</a:t>
            </a:r>
            <a:r>
              <a:rPr lang="fr-FR">
                <a:solidFill>
                  <a:srgbClr val="008000"/>
                </a:solidFill>
                <a:latin typeface="Calibri" pitchFamily="34" charset="0"/>
              </a:rPr>
              <a:t> issue des écorces de l’arbre </a:t>
            </a:r>
            <a:r>
              <a:rPr lang="fr-FR" b="1">
                <a:solidFill>
                  <a:srgbClr val="008000"/>
                </a:solidFill>
                <a:latin typeface="Calibri" pitchFamily="34" charset="0"/>
              </a:rPr>
              <a:t>quinquina</a:t>
            </a:r>
          </a:p>
          <a:p>
            <a:endParaRPr lang="fr-FR">
              <a:solidFill>
                <a:srgbClr val="008000"/>
              </a:solidFill>
              <a:latin typeface="Calibri" pitchFamily="34" charset="0"/>
            </a:endParaRPr>
          </a:p>
          <a:p>
            <a:r>
              <a:rPr lang="fr-FR">
                <a:solidFill>
                  <a:srgbClr val="008000"/>
                </a:solidFill>
                <a:latin typeface="Calibri" pitchFamily="34" charset="0"/>
              </a:rPr>
              <a:t>Traiter </a:t>
            </a:r>
            <a:r>
              <a:rPr lang="fr-FR" b="1">
                <a:solidFill>
                  <a:srgbClr val="008000"/>
                </a:solidFill>
                <a:latin typeface="Calibri" pitchFamily="34" charset="0"/>
              </a:rPr>
              <a:t>l'inflammation</a:t>
            </a:r>
          </a:p>
          <a:p>
            <a:r>
              <a:rPr lang="fr-FR">
                <a:solidFill>
                  <a:srgbClr val="008000"/>
                </a:solidFill>
                <a:latin typeface="Calibri" pitchFamily="34" charset="0"/>
              </a:rPr>
              <a:t>1829 : </a:t>
            </a:r>
            <a:r>
              <a:rPr lang="fr-FR" b="1">
                <a:solidFill>
                  <a:srgbClr val="008000"/>
                </a:solidFill>
                <a:latin typeface="Calibri" pitchFamily="34" charset="0"/>
              </a:rPr>
              <a:t>l'aspirine</a:t>
            </a:r>
            <a:r>
              <a:rPr lang="fr-FR">
                <a:solidFill>
                  <a:srgbClr val="008000"/>
                </a:solidFill>
                <a:latin typeface="Calibri" pitchFamily="34" charset="0"/>
              </a:rPr>
              <a:t> extraite de l'écorce de saule</a:t>
            </a:r>
          </a:p>
          <a:p>
            <a:endParaRPr lang="fr-FR">
              <a:solidFill>
                <a:srgbClr val="008000"/>
              </a:solidFill>
              <a:latin typeface="Calibri" pitchFamily="34" charset="0"/>
            </a:endParaRPr>
          </a:p>
          <a:p>
            <a:r>
              <a:rPr lang="fr-FR">
                <a:solidFill>
                  <a:srgbClr val="008000"/>
                </a:solidFill>
                <a:latin typeface="Calibri" pitchFamily="34" charset="0"/>
              </a:rPr>
              <a:t>Eviter les </a:t>
            </a:r>
            <a:r>
              <a:rPr lang="fr-FR" b="1">
                <a:solidFill>
                  <a:srgbClr val="008000"/>
                </a:solidFill>
                <a:latin typeface="Calibri" pitchFamily="34" charset="0"/>
              </a:rPr>
              <a:t>rejets de greffe</a:t>
            </a:r>
          </a:p>
          <a:p>
            <a:r>
              <a:rPr lang="fr-FR">
                <a:solidFill>
                  <a:srgbClr val="008000"/>
                </a:solidFill>
                <a:latin typeface="Calibri" pitchFamily="34" charset="0"/>
              </a:rPr>
              <a:t>1970 : Le ciclosporine issue d'un champignon norvégien microscopique du sol (</a:t>
            </a:r>
            <a:r>
              <a:rPr lang="fr-FR" i="1">
                <a:solidFill>
                  <a:srgbClr val="008000"/>
                </a:solidFill>
                <a:latin typeface="Calibri" pitchFamily="34" charset="0"/>
              </a:rPr>
              <a:t>Tolypocladium inflatum </a:t>
            </a:r>
            <a:r>
              <a:rPr lang="fr-FR">
                <a:solidFill>
                  <a:srgbClr val="008000"/>
                </a:solidFill>
                <a:latin typeface="Calibri" pitchFamily="34" charset="0"/>
              </a:rPr>
              <a:t>Gams).</a:t>
            </a:r>
          </a:p>
        </p:txBody>
      </p:sp>
      <p:sp>
        <p:nvSpPr>
          <p:cNvPr id="32772"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32773" name="ZoneTexte 9"/>
          <p:cNvSpPr txBox="1">
            <a:spLocks noChangeArrowheads="1"/>
          </p:cNvSpPr>
          <p:nvPr/>
        </p:nvSpPr>
        <p:spPr bwMode="auto">
          <a:xfrm>
            <a:off x="250825" y="1243013"/>
            <a:ext cx="229076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4.2.  Les médicaments</a:t>
            </a:r>
          </a:p>
        </p:txBody>
      </p:sp>
      <p:sp>
        <p:nvSpPr>
          <p:cNvPr id="32774" name="ZoneTexte 10"/>
          <p:cNvSpPr txBox="1">
            <a:spLocks noChangeArrowheads="1"/>
          </p:cNvSpPr>
          <p:nvPr/>
        </p:nvSpPr>
        <p:spPr bwMode="auto">
          <a:xfrm>
            <a:off x="250825" y="795338"/>
            <a:ext cx="7537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 Les inventions de la Nature sources d’inspirations des inventions humaines</a:t>
            </a:r>
          </a:p>
        </p:txBody>
      </p:sp>
      <p:pic>
        <p:nvPicPr>
          <p:cNvPr id="32775" name="Image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492625"/>
            <a:ext cx="13843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Imag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64250" y="1298575"/>
            <a:ext cx="2667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7" name="Image 13"/>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88150" y="4581525"/>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8" name="ZoneTexte 14"/>
          <p:cNvSpPr txBox="1">
            <a:spLocks noChangeArrowheads="1"/>
          </p:cNvSpPr>
          <p:nvPr/>
        </p:nvSpPr>
        <p:spPr bwMode="auto">
          <a:xfrm>
            <a:off x="5581650" y="6434138"/>
            <a:ext cx="1239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 Saule blanc →</a:t>
            </a:r>
          </a:p>
        </p:txBody>
      </p:sp>
      <p:sp>
        <p:nvSpPr>
          <p:cNvPr id="32779" name="ZoneTexte 15"/>
          <p:cNvSpPr txBox="1">
            <a:spLocks noChangeArrowheads="1"/>
          </p:cNvSpPr>
          <p:nvPr/>
        </p:nvSpPr>
        <p:spPr bwMode="auto">
          <a:xfrm>
            <a:off x="5053013" y="1398588"/>
            <a:ext cx="10080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Quinquina →</a:t>
            </a:r>
          </a:p>
        </p:txBody>
      </p:sp>
      <p:pic>
        <p:nvPicPr>
          <p:cNvPr id="32780" name="Image 1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075" y="4926013"/>
            <a:ext cx="26098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1" name="ZoneTexte 17"/>
          <p:cNvSpPr txBox="1">
            <a:spLocks noChangeArrowheads="1"/>
          </p:cNvSpPr>
          <p:nvPr/>
        </p:nvSpPr>
        <p:spPr bwMode="auto">
          <a:xfrm>
            <a:off x="2195513" y="5097463"/>
            <a:ext cx="2016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  Molécule de ciclosporine. </a:t>
            </a:r>
          </a:p>
        </p:txBody>
      </p:sp>
      <p:pic>
        <p:nvPicPr>
          <p:cNvPr id="32782" name="Image 1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92938" y="3170238"/>
            <a:ext cx="1735137" cy="947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3" name="Rectangle 19"/>
          <p:cNvSpPr>
            <a:spLocks noChangeArrowheads="1"/>
          </p:cNvSpPr>
          <p:nvPr/>
        </p:nvSpPr>
        <p:spPr bwMode="auto">
          <a:xfrm>
            <a:off x="4832350" y="3367088"/>
            <a:ext cx="203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fr-FR" sz="1200">
                <a:solidFill>
                  <a:srgbClr val="008000"/>
                </a:solidFill>
                <a:latin typeface="Calibri" pitchFamily="34" charset="0"/>
              </a:rPr>
              <a:t>Champignon →</a:t>
            </a:r>
          </a:p>
          <a:p>
            <a:pPr algn="r"/>
            <a:r>
              <a:rPr lang="fr-FR" sz="1200" i="1">
                <a:solidFill>
                  <a:srgbClr val="008000"/>
                </a:solidFill>
                <a:latin typeface="Calibri" pitchFamily="34" charset="0"/>
              </a:rPr>
              <a:t>Tolypocladium inflatum </a:t>
            </a:r>
            <a:r>
              <a:rPr lang="fr-FR" sz="1200">
                <a:solidFill>
                  <a:srgbClr val="008000"/>
                </a:solidFill>
                <a:latin typeface="Calibri" pitchFamily="34" charset="0"/>
              </a:rPr>
              <a:t>Gams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3794" name="Espace réservé du numéro de diapositive 1"/>
          <p:cNvSpPr txBox="1">
            <a:spLocks/>
          </p:cNvSpPr>
          <p:nvPr/>
        </p:nvSpPr>
        <p:spPr bwMode="auto">
          <a:xfrm>
            <a:off x="6875463" y="260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1ED3854A-8E22-4ACA-8A82-69876CF0B860}" type="slidenum">
              <a:rPr lang="fr-FR" sz="1200">
                <a:solidFill>
                  <a:srgbClr val="898989"/>
                </a:solidFill>
                <a:latin typeface="Calibri" pitchFamily="34" charset="0"/>
              </a:rPr>
              <a:pPr algn="r" eaLnBrk="1" hangingPunct="1"/>
              <a:t>38</a:t>
            </a:fld>
            <a:endParaRPr lang="fr-FR" sz="1200">
              <a:solidFill>
                <a:srgbClr val="898989"/>
              </a:solidFill>
              <a:latin typeface="Calibri" pitchFamily="34" charset="0"/>
            </a:endParaRPr>
          </a:p>
        </p:txBody>
      </p:sp>
      <p:sp>
        <p:nvSpPr>
          <p:cNvPr id="3379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33796" name="ZoneTexte 9"/>
          <p:cNvSpPr txBox="1">
            <a:spLocks noChangeArrowheads="1"/>
          </p:cNvSpPr>
          <p:nvPr/>
        </p:nvSpPr>
        <p:spPr bwMode="auto">
          <a:xfrm>
            <a:off x="250825" y="1243013"/>
            <a:ext cx="5518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4.2.  Les ailes d’oiseaux ayant inspiré les ailes des avions</a:t>
            </a:r>
          </a:p>
        </p:txBody>
      </p:sp>
      <p:sp>
        <p:nvSpPr>
          <p:cNvPr id="33797" name="ZoneTexte 10"/>
          <p:cNvSpPr txBox="1">
            <a:spLocks noChangeArrowheads="1"/>
          </p:cNvSpPr>
          <p:nvPr/>
        </p:nvSpPr>
        <p:spPr bwMode="auto">
          <a:xfrm>
            <a:off x="250825" y="795338"/>
            <a:ext cx="7537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 Les inventions de la Nature sources d’inspirations des inventions humaines</a:t>
            </a:r>
          </a:p>
        </p:txBody>
      </p:sp>
      <p:sp>
        <p:nvSpPr>
          <p:cNvPr id="33798" name="Rectangle 6"/>
          <p:cNvSpPr>
            <a:spLocks noChangeArrowheads="1"/>
          </p:cNvSpPr>
          <p:nvPr/>
        </p:nvSpPr>
        <p:spPr bwMode="auto">
          <a:xfrm>
            <a:off x="50800" y="5445125"/>
            <a:ext cx="3167063" cy="127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1100">
                <a:solidFill>
                  <a:srgbClr val="7030A0"/>
                </a:solidFill>
              </a:rPr>
              <a:t>Chez la cigogne et d’autres oiseaux, plus le courant est fort, plus l'extrémité des plumes d’ailes s'écartent, et se courbent. Cela fait diminuer la résistance aérodynamique. Source : </a:t>
            </a:r>
            <a:r>
              <a:rPr lang="fr-FR" sz="1100">
                <a:solidFill>
                  <a:srgbClr val="7030A0"/>
                </a:solidFill>
                <a:hlinkClick r:id="rId2"/>
              </a:rPr>
              <a:t>http://tpebiomimetique.e-monsite.com/pages/biomimetique/quelques-exemples/les-winglets-et-les-cigognes.html</a:t>
            </a:r>
            <a:r>
              <a:rPr lang="fr-FR" sz="1100">
                <a:solidFill>
                  <a:srgbClr val="7030A0"/>
                </a:solidFill>
              </a:rPr>
              <a:t> </a:t>
            </a:r>
            <a:endParaRPr lang="fr-FR"/>
          </a:p>
        </p:txBody>
      </p:sp>
      <p:pic>
        <p:nvPicPr>
          <p:cNvPr id="33799" name="Image 9"/>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5213" y="3690938"/>
            <a:ext cx="523875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0" name="Image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2738" y="3959225"/>
            <a:ext cx="1714500" cy="148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Image 1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825" y="1989138"/>
            <a:ext cx="1838325" cy="133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2" name="ZoneTexte 12"/>
          <p:cNvSpPr txBox="1">
            <a:spLocks noChangeArrowheads="1"/>
          </p:cNvSpPr>
          <p:nvPr/>
        </p:nvSpPr>
        <p:spPr bwMode="auto">
          <a:xfrm>
            <a:off x="657225" y="3346450"/>
            <a:ext cx="97631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000">
                <a:solidFill>
                  <a:srgbClr val="7030A0"/>
                </a:solidFill>
              </a:rPr>
              <a:t>Vautour fauve</a:t>
            </a:r>
          </a:p>
        </p:txBody>
      </p:sp>
      <p:sp>
        <p:nvSpPr>
          <p:cNvPr id="33803" name="Rectangle 13"/>
          <p:cNvSpPr>
            <a:spLocks noChangeArrowheads="1"/>
          </p:cNvSpPr>
          <p:nvPr/>
        </p:nvSpPr>
        <p:spPr bwMode="auto">
          <a:xfrm>
            <a:off x="3605213" y="5880100"/>
            <a:ext cx="51609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fr-FR" sz="1200">
                <a:solidFill>
                  <a:srgbClr val="7030A0"/>
                </a:solidFill>
              </a:rPr>
              <a:t>Les winglets ("ailerettes", en français), des petits triangles fixés aux extrémités des ailes (élément de l'aile des avions de ligne), inspirés de rémiges des bouts d'aile des cigognes permettent de réduire la traînée de l'avion et donc sa consommation en carburant. </a:t>
            </a:r>
          </a:p>
        </p:txBody>
      </p:sp>
      <p:pic>
        <p:nvPicPr>
          <p:cNvPr id="33804" name="Image 1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81288" y="1612900"/>
            <a:ext cx="35433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5" name="Image 15"/>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367463" y="1368425"/>
            <a:ext cx="24765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6" name="Image 16"/>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878263" y="3079750"/>
            <a:ext cx="1881187" cy="112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807" name="ZoneTexte 17"/>
          <p:cNvSpPr txBox="1">
            <a:spLocks noChangeArrowheads="1"/>
          </p:cNvSpPr>
          <p:nvPr/>
        </p:nvSpPr>
        <p:spPr bwMode="auto">
          <a:xfrm>
            <a:off x="3049588" y="3454400"/>
            <a:ext cx="9699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7030A0"/>
                </a:solidFill>
              </a:rPr>
              <a:t>Winglets </a:t>
            </a:r>
            <a:r>
              <a:rPr lang="fr-FR" sz="1200">
                <a:solidFill>
                  <a:srgbClr val="7030A0"/>
                </a:solidFill>
                <a:latin typeface="Calibri" pitchFamily="34" charset="0"/>
              </a:rPr>
              <a:t>→</a:t>
            </a:r>
            <a:endParaRPr lang="fr-FR" sz="1200">
              <a:solidFill>
                <a:srgbClr val="7030A0"/>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A7BD3C86-3EA6-47D9-8192-689BC954F247}" type="slidenum">
              <a:rPr lang="fr-FR" smtClean="0"/>
              <a:pPr>
                <a:defRPr/>
              </a:pPr>
              <a:t>39</a:t>
            </a:fld>
            <a:endParaRPr lang="fr-FR" dirty="0"/>
          </a:p>
        </p:txBody>
      </p:sp>
      <p:sp>
        <p:nvSpPr>
          <p:cNvPr id="3" name="Espace réservé du numéro de diapositive 1"/>
          <p:cNvSpPr txBox="1">
            <a:spLocks/>
          </p:cNvSpPr>
          <p:nvPr/>
        </p:nvSpPr>
        <p:spPr>
          <a:xfrm>
            <a:off x="6553200" y="6356350"/>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A7BD3C86-3EA6-47D9-8192-689BC954F247}"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 name="Espace réservé du numéro de diapositive 1"/>
          <p:cNvSpPr txBox="1">
            <a:spLocks/>
          </p:cNvSpPr>
          <p:nvPr/>
        </p:nvSpPr>
        <p:spPr>
          <a:xfrm>
            <a:off x="8244408" y="188640"/>
            <a:ext cx="549201"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39</a:t>
            </a:fld>
            <a:endParaRPr lang="fr-FR" sz="1200" dirty="0">
              <a:solidFill>
                <a:schemeClr val="tx1">
                  <a:tint val="75000"/>
                </a:schemeClr>
              </a:solidFill>
              <a:latin typeface="+mn-lt"/>
              <a:cs typeface="+mn-cs"/>
            </a:endParaRPr>
          </a:p>
        </p:txBody>
      </p:sp>
      <p:sp>
        <p:nvSpPr>
          <p:cNvPr id="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6" name="Rectangle 5"/>
          <p:cNvSpPr>
            <a:spLocks noChangeArrowheads="1"/>
          </p:cNvSpPr>
          <p:nvPr/>
        </p:nvSpPr>
        <p:spPr bwMode="auto">
          <a:xfrm>
            <a:off x="107950" y="765175"/>
            <a:ext cx="8864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u="sng" dirty="0" smtClean="0">
                <a:solidFill>
                  <a:srgbClr val="008000"/>
                </a:solidFill>
                <a:latin typeface="Calibri" pitchFamily="34" charset="0"/>
              </a:rPr>
              <a:t>4.3.L’extraordinaire inventivité de la vie</a:t>
            </a:r>
            <a:endParaRPr lang="fr-FR" dirty="0" smtClean="0">
              <a:solidFill>
                <a:srgbClr val="008000"/>
              </a:solidFill>
              <a:latin typeface="Calibri" pitchFamily="34" charset="0"/>
            </a:endParaRPr>
          </a:p>
          <a:p>
            <a:pPr algn="just"/>
            <a:endParaRPr lang="fr-FR" dirty="0" smtClean="0">
              <a:solidFill>
                <a:srgbClr val="008000"/>
              </a:solidFill>
            </a:endParaRPr>
          </a:p>
          <a:p>
            <a:pPr algn="just"/>
            <a:endParaRPr lang="fr-FR" b="1" u="sng" dirty="0">
              <a:solidFill>
                <a:srgbClr val="FF0000"/>
              </a:solidFill>
              <a:latin typeface="Calibri" pitchFamily="34" charset="0"/>
            </a:endParaRPr>
          </a:p>
        </p:txBody>
      </p:sp>
      <p:pic>
        <p:nvPicPr>
          <p:cNvPr id="7" name="Image 6" descr="serpent volant2_s.jpg"/>
          <p:cNvPicPr>
            <a:picLocks noChangeAspect="1"/>
          </p:cNvPicPr>
          <p:nvPr/>
        </p:nvPicPr>
        <p:blipFill>
          <a:blip r:embed="rId2" cstate="print"/>
          <a:stretch>
            <a:fillRect/>
          </a:stretch>
        </p:blipFill>
        <p:spPr>
          <a:xfrm>
            <a:off x="251520" y="1196752"/>
            <a:ext cx="1924050" cy="1009650"/>
          </a:xfrm>
          <a:prstGeom prst="rect">
            <a:avLst/>
          </a:prstGeom>
        </p:spPr>
      </p:pic>
      <p:sp>
        <p:nvSpPr>
          <p:cNvPr id="8" name="ZoneTexte 7"/>
          <p:cNvSpPr txBox="1"/>
          <p:nvPr/>
        </p:nvSpPr>
        <p:spPr>
          <a:xfrm>
            <a:off x="251520" y="2348880"/>
            <a:ext cx="3845476" cy="646331"/>
          </a:xfrm>
          <a:prstGeom prst="rect">
            <a:avLst/>
          </a:prstGeom>
          <a:noFill/>
        </p:spPr>
        <p:txBody>
          <a:bodyPr wrap="none" rtlCol="0">
            <a:spAutoFit/>
          </a:bodyPr>
          <a:lstStyle/>
          <a:p>
            <a:r>
              <a:rPr lang="fr-FR" sz="1200" dirty="0" smtClean="0">
                <a:solidFill>
                  <a:srgbClr val="008000"/>
                </a:solidFill>
              </a:rPr>
              <a:t>Serpent volant  </a:t>
            </a:r>
            <a:r>
              <a:rPr lang="fr-FR" sz="1200" dirty="0" smtClean="0">
                <a:solidFill>
                  <a:srgbClr val="008000"/>
                </a:solidFill>
                <a:latin typeface="Calibri"/>
              </a:rPr>
              <a:t>↑↗</a:t>
            </a:r>
            <a:endParaRPr lang="fr-FR" sz="1200" dirty="0" smtClean="0">
              <a:solidFill>
                <a:srgbClr val="008000"/>
              </a:solidFill>
            </a:endParaRPr>
          </a:p>
          <a:p>
            <a:r>
              <a:rPr lang="fr-FR" sz="1200" dirty="0" smtClean="0">
                <a:solidFill>
                  <a:srgbClr val="008000"/>
                </a:solidFill>
              </a:rPr>
              <a:t>(</a:t>
            </a:r>
            <a:r>
              <a:rPr lang="fr-FR" sz="1200" i="1" dirty="0" err="1" smtClean="0">
                <a:solidFill>
                  <a:srgbClr val="008000"/>
                </a:solidFill>
              </a:rPr>
              <a:t>Chrysopelea</a:t>
            </a:r>
            <a:r>
              <a:rPr lang="fr-FR" sz="1200" i="1" dirty="0" smtClean="0">
                <a:solidFill>
                  <a:srgbClr val="008000"/>
                </a:solidFill>
              </a:rPr>
              <a:t> </a:t>
            </a:r>
            <a:r>
              <a:rPr lang="fr-FR" sz="1200" i="1" dirty="0" err="1" smtClean="0">
                <a:solidFill>
                  <a:srgbClr val="008000"/>
                </a:solidFill>
              </a:rPr>
              <a:t>paradisi</a:t>
            </a:r>
            <a:r>
              <a:rPr lang="fr-FR" sz="1200" dirty="0" smtClean="0">
                <a:solidFill>
                  <a:srgbClr val="008000"/>
                </a:solidFill>
              </a:rPr>
              <a:t>)</a:t>
            </a:r>
          </a:p>
          <a:p>
            <a:r>
              <a:rPr lang="fr-FR" sz="1200" dirty="0" smtClean="0">
                <a:solidFill>
                  <a:srgbClr val="008000"/>
                </a:solidFill>
              </a:rPr>
              <a:t>Son corps s’élargit et son ventre se creuse pour voler.</a:t>
            </a:r>
            <a:endParaRPr lang="fr-FR" sz="1200" dirty="0">
              <a:solidFill>
                <a:srgbClr val="008000"/>
              </a:solidFill>
            </a:endParaRPr>
          </a:p>
        </p:txBody>
      </p:sp>
      <p:pic>
        <p:nvPicPr>
          <p:cNvPr id="9" name="Image 8" descr="serpent volant3.jpg"/>
          <p:cNvPicPr>
            <a:picLocks noChangeAspect="1"/>
          </p:cNvPicPr>
          <p:nvPr/>
        </p:nvPicPr>
        <p:blipFill>
          <a:blip r:embed="rId3" cstate="print"/>
          <a:stretch>
            <a:fillRect/>
          </a:stretch>
        </p:blipFill>
        <p:spPr>
          <a:xfrm>
            <a:off x="2267744" y="1196752"/>
            <a:ext cx="2952750" cy="1552575"/>
          </a:xfrm>
          <a:prstGeom prst="rect">
            <a:avLst/>
          </a:prstGeom>
        </p:spPr>
      </p:pic>
      <p:pic>
        <p:nvPicPr>
          <p:cNvPr id="10" name="Image 9" descr="grenouille volante2.jpg"/>
          <p:cNvPicPr>
            <a:picLocks noChangeAspect="1"/>
          </p:cNvPicPr>
          <p:nvPr/>
        </p:nvPicPr>
        <p:blipFill>
          <a:blip r:embed="rId4" cstate="print"/>
          <a:stretch>
            <a:fillRect/>
          </a:stretch>
        </p:blipFill>
        <p:spPr>
          <a:xfrm>
            <a:off x="5436096" y="1052736"/>
            <a:ext cx="1866900" cy="1285875"/>
          </a:xfrm>
          <a:prstGeom prst="rect">
            <a:avLst/>
          </a:prstGeom>
        </p:spPr>
      </p:pic>
      <p:sp>
        <p:nvSpPr>
          <p:cNvPr id="11" name="ZoneTexte 10"/>
          <p:cNvSpPr txBox="1"/>
          <p:nvPr/>
        </p:nvSpPr>
        <p:spPr>
          <a:xfrm>
            <a:off x="5220072" y="2348880"/>
            <a:ext cx="2304256" cy="430887"/>
          </a:xfrm>
          <a:prstGeom prst="rect">
            <a:avLst/>
          </a:prstGeom>
          <a:noFill/>
        </p:spPr>
        <p:txBody>
          <a:bodyPr wrap="square" rtlCol="0">
            <a:spAutoFit/>
          </a:bodyPr>
          <a:lstStyle/>
          <a:p>
            <a:pPr algn="ctr"/>
            <a:r>
              <a:rPr lang="fr-FR" sz="1100" dirty="0" smtClean="0">
                <a:solidFill>
                  <a:srgbClr val="008000"/>
                </a:solidFill>
              </a:rPr>
              <a:t>Grenouille volante </a:t>
            </a:r>
          </a:p>
          <a:p>
            <a:pPr algn="ctr"/>
            <a:r>
              <a:rPr lang="fr-FR" sz="1100" dirty="0" smtClean="0">
                <a:solidFill>
                  <a:srgbClr val="008000"/>
                </a:solidFill>
              </a:rPr>
              <a:t>(</a:t>
            </a:r>
            <a:r>
              <a:rPr lang="fr-FR" sz="1100" i="1" dirty="0" err="1" smtClean="0">
                <a:solidFill>
                  <a:srgbClr val="008000"/>
                </a:solidFill>
              </a:rPr>
              <a:t>Rhacophorus</a:t>
            </a:r>
            <a:r>
              <a:rPr lang="fr-FR" sz="1100" i="1" dirty="0" smtClean="0">
                <a:solidFill>
                  <a:srgbClr val="008000"/>
                </a:solidFill>
              </a:rPr>
              <a:t> </a:t>
            </a:r>
            <a:r>
              <a:rPr lang="fr-FR" sz="1100" i="1" dirty="0" err="1" smtClean="0">
                <a:solidFill>
                  <a:srgbClr val="008000"/>
                </a:solidFill>
              </a:rPr>
              <a:t>nigropalmatus</a:t>
            </a:r>
            <a:r>
              <a:rPr lang="fr-FR" sz="1100" dirty="0" smtClean="0">
                <a:solidFill>
                  <a:srgbClr val="008000"/>
                </a:solidFill>
              </a:rPr>
              <a:t>)</a:t>
            </a:r>
          </a:p>
        </p:txBody>
      </p:sp>
      <p:pic>
        <p:nvPicPr>
          <p:cNvPr id="12" name="Image 11" descr="Phalanger volant2.jpg"/>
          <p:cNvPicPr>
            <a:picLocks noChangeAspect="1"/>
          </p:cNvPicPr>
          <p:nvPr/>
        </p:nvPicPr>
        <p:blipFill>
          <a:blip r:embed="rId5" cstate="print"/>
          <a:stretch>
            <a:fillRect/>
          </a:stretch>
        </p:blipFill>
        <p:spPr>
          <a:xfrm>
            <a:off x="251520" y="3140968"/>
            <a:ext cx="1504950" cy="657225"/>
          </a:xfrm>
          <a:prstGeom prst="rect">
            <a:avLst/>
          </a:prstGeom>
        </p:spPr>
      </p:pic>
      <p:sp>
        <p:nvSpPr>
          <p:cNvPr id="13" name="ZoneTexte 12"/>
          <p:cNvSpPr txBox="1"/>
          <p:nvPr/>
        </p:nvSpPr>
        <p:spPr>
          <a:xfrm>
            <a:off x="179512" y="3789040"/>
            <a:ext cx="1656184" cy="646331"/>
          </a:xfrm>
          <a:prstGeom prst="rect">
            <a:avLst/>
          </a:prstGeom>
          <a:noFill/>
        </p:spPr>
        <p:txBody>
          <a:bodyPr wrap="square" rtlCol="0">
            <a:spAutoFit/>
          </a:bodyPr>
          <a:lstStyle/>
          <a:p>
            <a:pPr algn="ctr"/>
            <a:r>
              <a:rPr lang="fr-FR" sz="1200" dirty="0" smtClean="0">
                <a:solidFill>
                  <a:srgbClr val="008000"/>
                </a:solidFill>
              </a:rPr>
              <a:t>Phalanger volant, un </a:t>
            </a:r>
            <a:r>
              <a:rPr lang="fr-FR" sz="1200" dirty="0" err="1" smtClean="0">
                <a:solidFill>
                  <a:srgbClr val="008000"/>
                </a:solidFill>
              </a:rPr>
              <a:t>opposum</a:t>
            </a:r>
            <a:r>
              <a:rPr lang="fr-FR" sz="1200" dirty="0" smtClean="0">
                <a:solidFill>
                  <a:srgbClr val="008000"/>
                </a:solidFill>
              </a:rPr>
              <a:t> d’Australie </a:t>
            </a:r>
          </a:p>
          <a:p>
            <a:pPr algn="ctr"/>
            <a:r>
              <a:rPr lang="fr-FR" sz="1200" dirty="0" smtClean="0">
                <a:solidFill>
                  <a:srgbClr val="008000"/>
                </a:solidFill>
              </a:rPr>
              <a:t>(</a:t>
            </a:r>
            <a:r>
              <a:rPr lang="fr-FR" sz="1200" i="1" dirty="0" err="1" smtClean="0">
                <a:solidFill>
                  <a:srgbClr val="008000"/>
                </a:solidFill>
              </a:rPr>
              <a:t>Petaurus</a:t>
            </a:r>
            <a:r>
              <a:rPr lang="fr-FR" sz="1200" i="1" dirty="0" smtClean="0">
                <a:solidFill>
                  <a:srgbClr val="008000"/>
                </a:solidFill>
              </a:rPr>
              <a:t> </a:t>
            </a:r>
            <a:r>
              <a:rPr lang="fr-FR" sz="1200" i="1" dirty="0" err="1" smtClean="0">
                <a:solidFill>
                  <a:srgbClr val="008000"/>
                </a:solidFill>
              </a:rPr>
              <a:t>breviceps</a:t>
            </a:r>
            <a:r>
              <a:rPr lang="fr-FR" sz="1200" dirty="0" smtClean="0">
                <a:solidFill>
                  <a:srgbClr val="008000"/>
                </a:solidFill>
              </a:rPr>
              <a:t>)</a:t>
            </a:r>
            <a:endParaRPr lang="fr-FR" sz="1200" dirty="0">
              <a:solidFill>
                <a:srgbClr val="008000"/>
              </a:solidFill>
            </a:endParaRPr>
          </a:p>
        </p:txBody>
      </p:sp>
      <p:pic>
        <p:nvPicPr>
          <p:cNvPr id="14" name="Image 13" descr="cincle plongeur2_s1.jpg"/>
          <p:cNvPicPr>
            <a:picLocks noChangeAspect="1"/>
          </p:cNvPicPr>
          <p:nvPr/>
        </p:nvPicPr>
        <p:blipFill>
          <a:blip r:embed="rId6" cstate="print"/>
          <a:stretch>
            <a:fillRect/>
          </a:stretch>
        </p:blipFill>
        <p:spPr>
          <a:xfrm>
            <a:off x="1907704" y="3068960"/>
            <a:ext cx="1400175" cy="1143000"/>
          </a:xfrm>
          <a:prstGeom prst="rect">
            <a:avLst/>
          </a:prstGeom>
        </p:spPr>
      </p:pic>
      <p:sp>
        <p:nvSpPr>
          <p:cNvPr id="15" name="ZoneTexte 14"/>
          <p:cNvSpPr txBox="1"/>
          <p:nvPr/>
        </p:nvSpPr>
        <p:spPr>
          <a:xfrm>
            <a:off x="1907704" y="4221088"/>
            <a:ext cx="1368152" cy="830997"/>
          </a:xfrm>
          <a:prstGeom prst="rect">
            <a:avLst/>
          </a:prstGeom>
          <a:noFill/>
        </p:spPr>
        <p:txBody>
          <a:bodyPr wrap="square" rtlCol="0">
            <a:spAutoFit/>
          </a:bodyPr>
          <a:lstStyle/>
          <a:p>
            <a:pPr algn="ctr"/>
            <a:r>
              <a:rPr lang="fr-FR" sz="1200" dirty="0" smtClean="0">
                <a:solidFill>
                  <a:srgbClr val="008000"/>
                </a:solidFill>
              </a:rPr>
              <a:t>Cincle plongeur, plongeant dans les torrents </a:t>
            </a:r>
          </a:p>
          <a:p>
            <a:pPr algn="ctr"/>
            <a:r>
              <a:rPr lang="fr-FR" sz="1200" dirty="0" smtClean="0">
                <a:solidFill>
                  <a:srgbClr val="008000"/>
                </a:solidFill>
              </a:rPr>
              <a:t>(</a:t>
            </a:r>
            <a:r>
              <a:rPr lang="fr-FR" sz="1200" i="1" dirty="0" err="1" smtClean="0">
                <a:solidFill>
                  <a:srgbClr val="008000"/>
                </a:solidFill>
              </a:rPr>
              <a:t>Cinclus</a:t>
            </a:r>
            <a:r>
              <a:rPr lang="fr-FR" sz="1200" i="1" dirty="0" smtClean="0">
                <a:solidFill>
                  <a:srgbClr val="008000"/>
                </a:solidFill>
              </a:rPr>
              <a:t> </a:t>
            </a:r>
            <a:r>
              <a:rPr lang="fr-FR" sz="1200" i="1" dirty="0" err="1" smtClean="0">
                <a:solidFill>
                  <a:srgbClr val="008000"/>
                </a:solidFill>
              </a:rPr>
              <a:t>Cinclus</a:t>
            </a:r>
            <a:r>
              <a:rPr lang="fr-FR" sz="1200" dirty="0" smtClean="0">
                <a:solidFill>
                  <a:srgbClr val="008000"/>
                </a:solidFill>
              </a:rPr>
              <a:t>)</a:t>
            </a:r>
            <a:endParaRPr lang="fr-FR" sz="1200" dirty="0">
              <a:solidFill>
                <a:srgbClr val="008000"/>
              </a:solidFill>
            </a:endParaRPr>
          </a:p>
        </p:txBody>
      </p:sp>
      <p:pic>
        <p:nvPicPr>
          <p:cNvPr id="16" name="Image 15" descr="pélican plongeant.jpg"/>
          <p:cNvPicPr>
            <a:picLocks noChangeAspect="1"/>
          </p:cNvPicPr>
          <p:nvPr/>
        </p:nvPicPr>
        <p:blipFill>
          <a:blip r:embed="rId7" cstate="print"/>
          <a:stretch>
            <a:fillRect/>
          </a:stretch>
        </p:blipFill>
        <p:spPr>
          <a:xfrm>
            <a:off x="3923928" y="3068960"/>
            <a:ext cx="1143000" cy="1143000"/>
          </a:xfrm>
          <a:prstGeom prst="rect">
            <a:avLst/>
          </a:prstGeom>
        </p:spPr>
      </p:pic>
      <p:sp>
        <p:nvSpPr>
          <p:cNvPr id="17" name="ZoneTexte 16"/>
          <p:cNvSpPr txBox="1"/>
          <p:nvPr/>
        </p:nvSpPr>
        <p:spPr>
          <a:xfrm>
            <a:off x="3275856" y="4221088"/>
            <a:ext cx="2520280" cy="830997"/>
          </a:xfrm>
          <a:prstGeom prst="rect">
            <a:avLst/>
          </a:prstGeom>
          <a:noFill/>
        </p:spPr>
        <p:txBody>
          <a:bodyPr wrap="square" rtlCol="0">
            <a:spAutoFit/>
          </a:bodyPr>
          <a:lstStyle/>
          <a:p>
            <a:pPr algn="ctr"/>
            <a:r>
              <a:rPr lang="fr-FR" sz="1200" dirty="0" smtClean="0">
                <a:solidFill>
                  <a:srgbClr val="008000"/>
                </a:solidFill>
              </a:rPr>
              <a:t>Le pélican peut plonger dans l’eau jusqu’à 60 km, grâce à des sacs aériens, qui absorbent le choc, comme du papier bulle.</a:t>
            </a:r>
            <a:endParaRPr lang="fr-FR" sz="1200" dirty="0">
              <a:solidFill>
                <a:srgbClr val="008000"/>
              </a:solidFill>
            </a:endParaRPr>
          </a:p>
        </p:txBody>
      </p:sp>
      <p:pic>
        <p:nvPicPr>
          <p:cNvPr id="18" name="Image 17" descr="fou du cap plongeant_s1.jpg"/>
          <p:cNvPicPr>
            <a:picLocks noChangeAspect="1"/>
          </p:cNvPicPr>
          <p:nvPr/>
        </p:nvPicPr>
        <p:blipFill>
          <a:blip r:embed="rId8" cstate="print"/>
          <a:stretch>
            <a:fillRect/>
          </a:stretch>
        </p:blipFill>
        <p:spPr>
          <a:xfrm>
            <a:off x="7092280" y="2924944"/>
            <a:ext cx="1857375" cy="1400175"/>
          </a:xfrm>
          <a:prstGeom prst="rect">
            <a:avLst/>
          </a:prstGeom>
        </p:spPr>
      </p:pic>
      <p:pic>
        <p:nvPicPr>
          <p:cNvPr id="19" name="Image 18" descr="fou du cap plongeant3_s1.jpg"/>
          <p:cNvPicPr>
            <a:picLocks noChangeAspect="1"/>
          </p:cNvPicPr>
          <p:nvPr/>
        </p:nvPicPr>
        <p:blipFill>
          <a:blip r:embed="rId9" cstate="print"/>
          <a:stretch>
            <a:fillRect/>
          </a:stretch>
        </p:blipFill>
        <p:spPr>
          <a:xfrm>
            <a:off x="5796136" y="2924944"/>
            <a:ext cx="1238250" cy="942975"/>
          </a:xfrm>
          <a:prstGeom prst="rect">
            <a:avLst/>
          </a:prstGeom>
        </p:spPr>
      </p:pic>
      <p:sp>
        <p:nvSpPr>
          <p:cNvPr id="20" name="ZoneTexte 19"/>
          <p:cNvSpPr txBox="1"/>
          <p:nvPr/>
        </p:nvSpPr>
        <p:spPr>
          <a:xfrm>
            <a:off x="6084168" y="4293096"/>
            <a:ext cx="2880320" cy="646331"/>
          </a:xfrm>
          <a:prstGeom prst="rect">
            <a:avLst/>
          </a:prstGeom>
          <a:noFill/>
        </p:spPr>
        <p:txBody>
          <a:bodyPr wrap="square" rtlCol="0">
            <a:spAutoFit/>
          </a:bodyPr>
          <a:lstStyle/>
          <a:p>
            <a:pPr algn="ctr"/>
            <a:r>
              <a:rPr lang="fr-FR" sz="1200" dirty="0" smtClean="0">
                <a:solidFill>
                  <a:srgbClr val="008000"/>
                </a:solidFill>
              </a:rPr>
              <a:t>Le fou peut plonger dans l’eau jusqu’à 80 km, grâce à des sacs aériens _ ici un fou du Cap (</a:t>
            </a:r>
            <a:r>
              <a:rPr lang="fr-FR" sz="1200" i="1" dirty="0" smtClean="0">
                <a:solidFill>
                  <a:srgbClr val="008000"/>
                </a:solidFill>
              </a:rPr>
              <a:t>Morus </a:t>
            </a:r>
            <a:r>
              <a:rPr lang="fr-FR" sz="1200" i="1" dirty="0" err="1" smtClean="0">
                <a:solidFill>
                  <a:srgbClr val="008000"/>
                </a:solidFill>
              </a:rPr>
              <a:t>capensis</a:t>
            </a:r>
            <a:r>
              <a:rPr lang="fr-FR" sz="1200" dirty="0" smtClean="0">
                <a:solidFill>
                  <a:srgbClr val="008000"/>
                </a:solidFill>
              </a:rPr>
              <a:t>).</a:t>
            </a:r>
            <a:endParaRPr lang="fr-FR" sz="1200" dirty="0">
              <a:solidFill>
                <a:srgbClr val="008000"/>
              </a:solidFill>
            </a:endParaRPr>
          </a:p>
        </p:txBody>
      </p:sp>
      <p:pic>
        <p:nvPicPr>
          <p:cNvPr id="21" name="Image 20" descr="phoque de weddell2_s1.jpg"/>
          <p:cNvPicPr>
            <a:picLocks noChangeAspect="1"/>
          </p:cNvPicPr>
          <p:nvPr/>
        </p:nvPicPr>
        <p:blipFill>
          <a:blip r:embed="rId10" cstate="print"/>
          <a:stretch>
            <a:fillRect/>
          </a:stretch>
        </p:blipFill>
        <p:spPr>
          <a:xfrm>
            <a:off x="251520" y="4869160"/>
            <a:ext cx="1466850" cy="1000125"/>
          </a:xfrm>
          <a:prstGeom prst="rect">
            <a:avLst/>
          </a:prstGeom>
        </p:spPr>
      </p:pic>
      <p:sp>
        <p:nvSpPr>
          <p:cNvPr id="22" name="ZoneTexte 21"/>
          <p:cNvSpPr txBox="1"/>
          <p:nvPr/>
        </p:nvSpPr>
        <p:spPr>
          <a:xfrm>
            <a:off x="179512" y="5877272"/>
            <a:ext cx="2952328" cy="646331"/>
          </a:xfrm>
          <a:prstGeom prst="rect">
            <a:avLst/>
          </a:prstGeom>
          <a:noFill/>
        </p:spPr>
        <p:txBody>
          <a:bodyPr wrap="square" rtlCol="0">
            <a:spAutoFit/>
          </a:bodyPr>
          <a:lstStyle/>
          <a:p>
            <a:r>
              <a:rPr lang="fr-FR" sz="1200" dirty="0" smtClean="0">
                <a:solidFill>
                  <a:srgbClr val="008000"/>
                </a:solidFill>
                <a:latin typeface="Calibri"/>
              </a:rPr>
              <a:t>↑ </a:t>
            </a:r>
            <a:r>
              <a:rPr lang="fr-FR" sz="1200" dirty="0" smtClean="0">
                <a:solidFill>
                  <a:srgbClr val="008000"/>
                </a:solidFill>
              </a:rPr>
              <a:t>Le phoque de Weddell peut retenir sa respiration pendant 90 mn et descendre à 900 m (</a:t>
            </a:r>
            <a:r>
              <a:rPr lang="fr-FR" sz="1200" i="1" dirty="0" err="1" smtClean="0">
                <a:solidFill>
                  <a:srgbClr val="008000"/>
                </a:solidFill>
              </a:rPr>
              <a:t>Leptonychotes</a:t>
            </a:r>
            <a:r>
              <a:rPr lang="fr-FR" sz="1200" i="1" dirty="0" smtClean="0">
                <a:solidFill>
                  <a:srgbClr val="008000"/>
                </a:solidFill>
              </a:rPr>
              <a:t> </a:t>
            </a:r>
            <a:r>
              <a:rPr lang="fr-FR" sz="1200" i="1" dirty="0" err="1" smtClean="0">
                <a:solidFill>
                  <a:srgbClr val="008000"/>
                </a:solidFill>
              </a:rPr>
              <a:t>weddellii</a:t>
            </a:r>
            <a:r>
              <a:rPr lang="fr-FR" sz="1200" dirty="0" smtClean="0">
                <a:solidFill>
                  <a:srgbClr val="008000"/>
                </a:solidFill>
              </a:rPr>
              <a:t>)</a:t>
            </a:r>
            <a:endParaRPr lang="fr-FR" sz="1200" dirty="0">
              <a:solidFill>
                <a:srgbClr val="008000"/>
              </a:solidFill>
            </a:endParaRPr>
          </a:p>
        </p:txBody>
      </p:sp>
      <p:pic>
        <p:nvPicPr>
          <p:cNvPr id="23" name="Image 22" descr="cachalot2_s1.jpg"/>
          <p:cNvPicPr>
            <a:picLocks noChangeAspect="1"/>
          </p:cNvPicPr>
          <p:nvPr/>
        </p:nvPicPr>
        <p:blipFill>
          <a:blip r:embed="rId11" cstate="print"/>
          <a:stretch>
            <a:fillRect/>
          </a:stretch>
        </p:blipFill>
        <p:spPr>
          <a:xfrm>
            <a:off x="3707904" y="5157192"/>
            <a:ext cx="1638300" cy="819150"/>
          </a:xfrm>
          <a:prstGeom prst="rect">
            <a:avLst/>
          </a:prstGeom>
        </p:spPr>
      </p:pic>
      <p:sp>
        <p:nvSpPr>
          <p:cNvPr id="24" name="ZoneTexte 23"/>
          <p:cNvSpPr txBox="1"/>
          <p:nvPr/>
        </p:nvSpPr>
        <p:spPr>
          <a:xfrm>
            <a:off x="3203848" y="5949280"/>
            <a:ext cx="3024336" cy="830997"/>
          </a:xfrm>
          <a:prstGeom prst="rect">
            <a:avLst/>
          </a:prstGeom>
          <a:noFill/>
        </p:spPr>
        <p:txBody>
          <a:bodyPr wrap="square" rtlCol="0">
            <a:spAutoFit/>
          </a:bodyPr>
          <a:lstStyle/>
          <a:p>
            <a:pPr algn="ctr"/>
            <a:r>
              <a:rPr lang="fr-FR" sz="1200" dirty="0" smtClean="0">
                <a:solidFill>
                  <a:srgbClr val="008000"/>
                </a:solidFill>
                <a:latin typeface="Arial" pitchFamily="34" charset="0"/>
                <a:cs typeface="Arial" pitchFamily="34" charset="0"/>
              </a:rPr>
              <a:t>↑ Le grand cachalot pourrait descendre à 3000 m de profondeur, durant 2 heures (</a:t>
            </a:r>
            <a:r>
              <a:rPr lang="fr-FR" sz="1200" i="1" dirty="0" err="1" smtClean="0">
                <a:solidFill>
                  <a:srgbClr val="008000"/>
                </a:solidFill>
                <a:latin typeface="Arial" pitchFamily="34" charset="0"/>
                <a:cs typeface="Arial" pitchFamily="34" charset="0"/>
              </a:rPr>
              <a:t>Physeter</a:t>
            </a:r>
            <a:r>
              <a:rPr lang="fr-FR" sz="1200" i="1" dirty="0" smtClean="0">
                <a:solidFill>
                  <a:srgbClr val="008000"/>
                </a:solidFill>
                <a:latin typeface="Arial" pitchFamily="34" charset="0"/>
                <a:cs typeface="Arial" pitchFamily="34" charset="0"/>
              </a:rPr>
              <a:t> </a:t>
            </a:r>
            <a:r>
              <a:rPr lang="fr-FR" sz="1200" i="1" dirty="0" err="1" smtClean="0">
                <a:solidFill>
                  <a:srgbClr val="008000"/>
                </a:solidFill>
                <a:latin typeface="Arial" pitchFamily="34" charset="0"/>
                <a:cs typeface="Arial" pitchFamily="34" charset="0"/>
              </a:rPr>
              <a:t>macrocephalus</a:t>
            </a:r>
            <a:r>
              <a:rPr lang="fr-FR" sz="1200" dirty="0" smtClean="0">
                <a:solidFill>
                  <a:srgbClr val="008000"/>
                </a:solidFill>
                <a:latin typeface="Arial" pitchFamily="34" charset="0"/>
                <a:cs typeface="Arial" pitchFamily="34" charset="0"/>
              </a:rPr>
              <a:t> ou </a:t>
            </a:r>
            <a:r>
              <a:rPr lang="fr-FR" sz="1200" i="1" dirty="0" smtClean="0">
                <a:solidFill>
                  <a:srgbClr val="008000"/>
                </a:solidFill>
                <a:latin typeface="Arial" pitchFamily="34" charset="0"/>
                <a:cs typeface="Arial" pitchFamily="34" charset="0"/>
              </a:rPr>
              <a:t>P. </a:t>
            </a:r>
            <a:r>
              <a:rPr lang="fr-FR" sz="1200" i="1" dirty="0" err="1" smtClean="0">
                <a:solidFill>
                  <a:srgbClr val="008000"/>
                </a:solidFill>
                <a:latin typeface="Arial" pitchFamily="34" charset="0"/>
                <a:cs typeface="Arial" pitchFamily="34" charset="0"/>
              </a:rPr>
              <a:t>catodon</a:t>
            </a:r>
            <a:r>
              <a:rPr lang="fr-FR" sz="1200" dirty="0" smtClean="0">
                <a:solidFill>
                  <a:srgbClr val="008000"/>
                </a:solidFill>
                <a:latin typeface="Arial" pitchFamily="34" charset="0"/>
                <a:cs typeface="Arial" pitchFamily="34" charset="0"/>
              </a:rPr>
              <a:t>)</a:t>
            </a:r>
          </a:p>
          <a:p>
            <a:pPr algn="ctr"/>
            <a:r>
              <a:rPr lang="fr-FR" sz="1200" dirty="0" smtClean="0">
                <a:solidFill>
                  <a:srgbClr val="008000"/>
                </a:solidFill>
                <a:latin typeface="Arial" pitchFamily="34" charset="0"/>
                <a:cs typeface="Arial" pitchFamily="34" charset="0"/>
              </a:rPr>
              <a:t>Source : </a:t>
            </a:r>
            <a:r>
              <a:rPr lang="fr-FR" sz="1200" dirty="0" smtClean="0">
                <a:hlinkClick r:id="rId12"/>
              </a:rPr>
              <a:t>http://www.larecherche.fr</a:t>
            </a:r>
            <a:endParaRPr lang="fr-FR" sz="1200" dirty="0">
              <a:solidFill>
                <a:srgbClr val="008000"/>
              </a:solidFill>
              <a:latin typeface="Arial" pitchFamily="34" charset="0"/>
              <a:cs typeface="Arial" pitchFamily="34" charset="0"/>
            </a:endParaRPr>
          </a:p>
        </p:txBody>
      </p:sp>
      <p:sp>
        <p:nvSpPr>
          <p:cNvPr id="25" name="ZoneTexte 24"/>
          <p:cNvSpPr txBox="1"/>
          <p:nvPr/>
        </p:nvSpPr>
        <p:spPr>
          <a:xfrm>
            <a:off x="6524278" y="6041612"/>
            <a:ext cx="2448272" cy="830997"/>
          </a:xfrm>
          <a:prstGeom prst="rect">
            <a:avLst/>
          </a:prstGeom>
          <a:noFill/>
        </p:spPr>
        <p:txBody>
          <a:bodyPr wrap="square" rtlCol="0">
            <a:spAutoFit/>
          </a:bodyPr>
          <a:lstStyle/>
          <a:p>
            <a:pPr algn="ctr"/>
            <a:r>
              <a:rPr lang="fr-FR" sz="1200" dirty="0" err="1" smtClean="0">
                <a:solidFill>
                  <a:srgbClr val="008000"/>
                </a:solidFill>
              </a:rPr>
              <a:t>Merganette</a:t>
            </a:r>
            <a:r>
              <a:rPr lang="fr-FR" sz="1200" dirty="0" smtClean="0">
                <a:solidFill>
                  <a:srgbClr val="008000"/>
                </a:solidFill>
              </a:rPr>
              <a:t> des </a:t>
            </a:r>
            <a:r>
              <a:rPr lang="fr-FR" sz="1200" dirty="0">
                <a:solidFill>
                  <a:srgbClr val="008000"/>
                </a:solidFill>
              </a:rPr>
              <a:t>torrents, une espèce de canard </a:t>
            </a:r>
            <a:r>
              <a:rPr lang="fr-FR" sz="1200" dirty="0" smtClean="0">
                <a:solidFill>
                  <a:srgbClr val="008000"/>
                </a:solidFill>
              </a:rPr>
              <a:t>vivant dans les eaux vives (</a:t>
            </a:r>
            <a:r>
              <a:rPr lang="fr-FR" sz="1200" i="1" dirty="0" err="1" smtClean="0">
                <a:solidFill>
                  <a:srgbClr val="008000"/>
                </a:solidFill>
              </a:rPr>
              <a:t>Merganetta</a:t>
            </a:r>
            <a:r>
              <a:rPr lang="fr-FR" sz="1200" i="1" dirty="0" smtClean="0">
                <a:solidFill>
                  <a:srgbClr val="008000"/>
                </a:solidFill>
              </a:rPr>
              <a:t> </a:t>
            </a:r>
            <a:r>
              <a:rPr lang="fr-FR" sz="1200" i="1" dirty="0" err="1" smtClean="0">
                <a:solidFill>
                  <a:srgbClr val="008000"/>
                </a:solidFill>
              </a:rPr>
              <a:t>armata</a:t>
            </a:r>
            <a:r>
              <a:rPr lang="fr-FR" sz="1200" dirty="0" smtClean="0">
                <a:solidFill>
                  <a:srgbClr val="008000"/>
                </a:solidFill>
              </a:rPr>
              <a:t>)</a:t>
            </a:r>
          </a:p>
          <a:p>
            <a:pPr algn="ctr"/>
            <a:r>
              <a:rPr lang="fr-FR" sz="1200" dirty="0" smtClean="0">
                <a:solidFill>
                  <a:srgbClr val="008000"/>
                </a:solidFill>
              </a:rPr>
              <a:t>(Les Amériques)</a:t>
            </a:r>
            <a:endParaRPr lang="fr-FR" sz="1200" dirty="0">
              <a:solidFill>
                <a:srgbClr val="008000"/>
              </a:solidFill>
            </a:endParaRPr>
          </a:p>
        </p:txBody>
      </p:sp>
      <p:pic>
        <p:nvPicPr>
          <p:cNvPr id="26" name="Image 25" descr="Merganette des torrents2.jpg"/>
          <p:cNvPicPr>
            <a:picLocks noChangeAspect="1"/>
          </p:cNvPicPr>
          <p:nvPr/>
        </p:nvPicPr>
        <p:blipFill>
          <a:blip r:embed="rId13" cstate="print"/>
          <a:stretch>
            <a:fillRect/>
          </a:stretch>
        </p:blipFill>
        <p:spPr>
          <a:xfrm>
            <a:off x="6732240" y="5157192"/>
            <a:ext cx="1952625" cy="866775"/>
          </a:xfrm>
          <a:prstGeom prst="rect">
            <a:avLst/>
          </a:prstGeom>
        </p:spPr>
      </p:pic>
      <p:sp>
        <p:nvSpPr>
          <p:cNvPr id="27" name="ZoneTexte 26"/>
          <p:cNvSpPr txBox="1"/>
          <p:nvPr/>
        </p:nvSpPr>
        <p:spPr>
          <a:xfrm>
            <a:off x="7452320" y="1844824"/>
            <a:ext cx="1691680" cy="1107996"/>
          </a:xfrm>
          <a:prstGeom prst="rect">
            <a:avLst/>
          </a:prstGeom>
          <a:noFill/>
        </p:spPr>
        <p:txBody>
          <a:bodyPr wrap="square" rtlCol="0">
            <a:spAutoFit/>
          </a:bodyPr>
          <a:lstStyle/>
          <a:p>
            <a:pPr algn="ctr"/>
            <a:r>
              <a:rPr lang="fr-FR" sz="1100" dirty="0" smtClean="0">
                <a:solidFill>
                  <a:srgbClr val="008000"/>
                </a:solidFill>
              </a:rPr>
              <a:t>Le </a:t>
            </a:r>
            <a:r>
              <a:rPr lang="fr-FR" sz="1100" dirty="0" err="1" smtClean="0">
                <a:solidFill>
                  <a:srgbClr val="008000"/>
                </a:solidFill>
              </a:rPr>
              <a:t>Bharal</a:t>
            </a:r>
            <a:r>
              <a:rPr lang="fr-FR" sz="1100" dirty="0" smtClean="0">
                <a:solidFill>
                  <a:srgbClr val="008000"/>
                </a:solidFill>
              </a:rPr>
              <a:t> ou chèvre bleue de l’Himalaya, un véritable funambule (</a:t>
            </a:r>
            <a:r>
              <a:rPr lang="fr-FR" sz="1100" i="1" dirty="0" err="1" smtClean="0">
                <a:solidFill>
                  <a:srgbClr val="008000"/>
                </a:solidFill>
              </a:rPr>
              <a:t>Pseudois</a:t>
            </a:r>
            <a:r>
              <a:rPr lang="fr-FR" sz="1100" i="1" dirty="0" smtClean="0">
                <a:solidFill>
                  <a:srgbClr val="008000"/>
                </a:solidFill>
              </a:rPr>
              <a:t> </a:t>
            </a:r>
            <a:r>
              <a:rPr lang="fr-FR" sz="1100" i="1" dirty="0" err="1" smtClean="0">
                <a:solidFill>
                  <a:srgbClr val="008000"/>
                </a:solidFill>
              </a:rPr>
              <a:t>nayaur</a:t>
            </a:r>
            <a:r>
              <a:rPr lang="fr-FR" sz="1100" dirty="0" smtClean="0">
                <a:solidFill>
                  <a:srgbClr val="008000"/>
                </a:solidFill>
              </a:rPr>
              <a:t>), tout comme le chamois, vivant en haute altitude.</a:t>
            </a:r>
            <a:endParaRPr lang="fr-FR" sz="1100" dirty="0">
              <a:solidFill>
                <a:srgbClr val="008000"/>
              </a:solidFill>
            </a:endParaRPr>
          </a:p>
        </p:txBody>
      </p:sp>
      <p:pic>
        <p:nvPicPr>
          <p:cNvPr id="28" name="Image 27" descr="bharal4_s1.jpg"/>
          <p:cNvPicPr>
            <a:picLocks noChangeAspect="1"/>
          </p:cNvPicPr>
          <p:nvPr/>
        </p:nvPicPr>
        <p:blipFill>
          <a:blip r:embed="rId14" cstate="print"/>
          <a:stretch>
            <a:fillRect/>
          </a:stretch>
        </p:blipFill>
        <p:spPr>
          <a:xfrm>
            <a:off x="7884368" y="692696"/>
            <a:ext cx="800100" cy="1085850"/>
          </a:xfrm>
          <a:prstGeom prst="rect">
            <a:avLst/>
          </a:prstGeom>
        </p:spPr>
      </p:pic>
      <p:pic>
        <p:nvPicPr>
          <p:cNvPr id="29"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763000" y="5825455"/>
            <a:ext cx="20955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69840AA0-2EE1-41AD-BBA9-5A7CD4C9243D}" type="slidenum">
              <a:rPr lang="fr-FR"/>
              <a:pPr>
                <a:defRPr/>
              </a:pPr>
              <a:t>4</a:t>
            </a:fld>
            <a:endParaRPr lang="fr-FR" dirty="0"/>
          </a:p>
        </p:txBody>
      </p:sp>
      <p:sp>
        <p:nvSpPr>
          <p:cNvPr id="5123" name="Rectangle 2"/>
          <p:cNvSpPr>
            <a:spLocks noChangeArrowheads="1"/>
          </p:cNvSpPr>
          <p:nvPr/>
        </p:nvSpPr>
        <p:spPr bwMode="auto">
          <a:xfrm>
            <a:off x="214282" y="428604"/>
            <a:ext cx="8569325" cy="646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dirty="0">
                <a:solidFill>
                  <a:srgbClr val="008000"/>
                </a:solidFill>
                <a:latin typeface="Calibri" pitchFamily="34" charset="0"/>
              </a:rPr>
              <a:t>0. Sommaire (suite)</a:t>
            </a:r>
          </a:p>
          <a:p>
            <a:endParaRPr lang="fr-FR" dirty="0">
              <a:solidFill>
                <a:srgbClr val="008000"/>
              </a:solidFill>
              <a:latin typeface="Calibri" pitchFamily="34" charset="0"/>
            </a:endParaRPr>
          </a:p>
          <a:p>
            <a:r>
              <a:rPr lang="fr-FR" dirty="0" smtClean="0">
                <a:solidFill>
                  <a:srgbClr val="FF0000"/>
                </a:solidFill>
                <a:latin typeface="Calibri" pitchFamily="34" charset="0"/>
              </a:rPr>
              <a:t>5.11. Les trafics d’animaux</a:t>
            </a:r>
          </a:p>
          <a:p>
            <a:r>
              <a:rPr lang="fr-FR" dirty="0" smtClean="0">
                <a:solidFill>
                  <a:srgbClr val="FF0000"/>
                </a:solidFill>
                <a:latin typeface="Calibri" pitchFamily="34" charset="0"/>
              </a:rPr>
              <a:t>5.12. La collecte de graines d’espèces menacés</a:t>
            </a:r>
          </a:p>
          <a:p>
            <a:r>
              <a:rPr lang="fr-FR" dirty="0" smtClean="0">
                <a:solidFill>
                  <a:srgbClr val="FF0000"/>
                </a:solidFill>
                <a:latin typeface="Calibri" pitchFamily="34" charset="0"/>
              </a:rPr>
              <a:t>5.12bis. La </a:t>
            </a:r>
            <a:r>
              <a:rPr lang="fr-FR" dirty="0" err="1" smtClean="0">
                <a:solidFill>
                  <a:srgbClr val="FF0000"/>
                </a:solidFill>
                <a:latin typeface="Calibri" pitchFamily="34" charset="0"/>
              </a:rPr>
              <a:t>biopiraterie</a:t>
            </a:r>
            <a:endParaRPr lang="fr-FR" dirty="0" smtClean="0">
              <a:solidFill>
                <a:srgbClr val="FF0000"/>
              </a:solidFill>
              <a:latin typeface="Calibri" pitchFamily="34" charset="0"/>
            </a:endParaRPr>
          </a:p>
          <a:p>
            <a:r>
              <a:rPr lang="fr-FR" dirty="0" smtClean="0">
                <a:solidFill>
                  <a:srgbClr val="FF0000"/>
                </a:solidFill>
                <a:latin typeface="Calibri" pitchFamily="34" charset="0"/>
              </a:rPr>
              <a:t>5.13. Le cas emblématique de Madagascar</a:t>
            </a:r>
          </a:p>
          <a:p>
            <a:r>
              <a:rPr lang="fr-FR" dirty="0" smtClean="0">
                <a:solidFill>
                  <a:srgbClr val="008000"/>
                </a:solidFill>
                <a:latin typeface="Calibri" pitchFamily="34" charset="0"/>
              </a:rPr>
              <a:t>6</a:t>
            </a:r>
            <a:r>
              <a:rPr lang="fr-FR" dirty="0">
                <a:solidFill>
                  <a:srgbClr val="008000"/>
                </a:solidFill>
                <a:latin typeface="Calibri" pitchFamily="34" charset="0"/>
              </a:rPr>
              <a:t>. Solutions</a:t>
            </a:r>
          </a:p>
          <a:p>
            <a:r>
              <a:rPr lang="fr-FR" dirty="0">
                <a:solidFill>
                  <a:srgbClr val="008000"/>
                </a:solidFill>
                <a:latin typeface="Calibri" pitchFamily="34" charset="0"/>
              </a:rPr>
              <a:t>6.1. Protéger les zones humides </a:t>
            </a:r>
          </a:p>
          <a:p>
            <a:r>
              <a:rPr lang="fr-FR" dirty="0">
                <a:solidFill>
                  <a:srgbClr val="008000"/>
                </a:solidFill>
                <a:latin typeface="Calibri" pitchFamily="34" charset="0"/>
              </a:rPr>
              <a:t>6.2. Trames vertes et bleues</a:t>
            </a:r>
          </a:p>
          <a:p>
            <a:r>
              <a:rPr lang="fr-FR" dirty="0">
                <a:solidFill>
                  <a:srgbClr val="008000"/>
                </a:solidFill>
                <a:latin typeface="Calibri" pitchFamily="34" charset="0"/>
              </a:rPr>
              <a:t>6.2bis. Corridors biologiques et forestiers</a:t>
            </a:r>
          </a:p>
          <a:p>
            <a:r>
              <a:rPr lang="fr-FR" dirty="0">
                <a:solidFill>
                  <a:srgbClr val="008000"/>
                </a:solidFill>
                <a:latin typeface="Calibri" pitchFamily="34" charset="0"/>
              </a:rPr>
              <a:t>6.3. Campagnes de sensibilisation</a:t>
            </a:r>
          </a:p>
          <a:p>
            <a:r>
              <a:rPr lang="fr-FR" dirty="0">
                <a:solidFill>
                  <a:srgbClr val="008000"/>
                </a:solidFill>
                <a:latin typeface="Calibri" pitchFamily="34" charset="0"/>
              </a:rPr>
              <a:t>6.4. Tortues sentinelles</a:t>
            </a:r>
          </a:p>
          <a:p>
            <a:r>
              <a:rPr lang="fr-FR" dirty="0">
                <a:solidFill>
                  <a:srgbClr val="008000"/>
                </a:solidFill>
                <a:latin typeface="Calibri" pitchFamily="34" charset="0"/>
              </a:rPr>
              <a:t>6.5. Voyager </a:t>
            </a:r>
            <a:r>
              <a:rPr lang="fr-FR" dirty="0" smtClean="0">
                <a:solidFill>
                  <a:srgbClr val="008000"/>
                </a:solidFill>
                <a:latin typeface="Calibri" pitchFamily="34" charset="0"/>
              </a:rPr>
              <a:t>responsable</a:t>
            </a:r>
          </a:p>
          <a:p>
            <a:r>
              <a:rPr lang="fr-FR" dirty="0" smtClean="0">
                <a:solidFill>
                  <a:srgbClr val="008000"/>
                </a:solidFill>
                <a:latin typeface="Calibri" pitchFamily="34" charset="0"/>
              </a:rPr>
              <a:t>6.5bis. Interdiction du commerce des espèces menacées</a:t>
            </a:r>
            <a:endParaRPr lang="fr-FR" dirty="0">
              <a:solidFill>
                <a:srgbClr val="008000"/>
              </a:solidFill>
              <a:latin typeface="Calibri" pitchFamily="34" charset="0"/>
            </a:endParaRPr>
          </a:p>
          <a:p>
            <a:r>
              <a:rPr lang="fr-FR" dirty="0">
                <a:solidFill>
                  <a:srgbClr val="008000"/>
                </a:solidFill>
                <a:latin typeface="Calibri" pitchFamily="34" charset="0"/>
              </a:rPr>
              <a:t>6.6. Le bon choix</a:t>
            </a:r>
          </a:p>
          <a:p>
            <a:r>
              <a:rPr lang="fr-FR" dirty="0">
                <a:solidFill>
                  <a:srgbClr val="008000"/>
                </a:solidFill>
                <a:latin typeface="Calibri" pitchFamily="34" charset="0"/>
              </a:rPr>
              <a:t>6.7. Circulation fluide !</a:t>
            </a:r>
          </a:p>
          <a:p>
            <a:r>
              <a:rPr lang="fr-FR" dirty="0">
                <a:solidFill>
                  <a:srgbClr val="008000"/>
                </a:solidFill>
                <a:latin typeface="Calibri" pitchFamily="34" charset="0"/>
              </a:rPr>
              <a:t>6.8. Le recours à l'agriculture et la lutte biologique</a:t>
            </a:r>
          </a:p>
          <a:p>
            <a:r>
              <a:rPr lang="fr-FR" dirty="0">
                <a:solidFill>
                  <a:srgbClr val="008000"/>
                </a:solidFill>
                <a:latin typeface="Calibri" pitchFamily="34" charset="0"/>
              </a:rPr>
              <a:t>6.9. Conserver toutes les variétés des plantes </a:t>
            </a:r>
            <a:r>
              <a:rPr lang="fr-FR" dirty="0" smtClean="0">
                <a:solidFill>
                  <a:srgbClr val="008000"/>
                </a:solidFill>
                <a:latin typeface="Calibri" pitchFamily="34" charset="0"/>
              </a:rPr>
              <a:t>cultivées</a:t>
            </a:r>
          </a:p>
          <a:p>
            <a:r>
              <a:rPr lang="fr-FR" dirty="0" smtClean="0">
                <a:solidFill>
                  <a:srgbClr val="008000"/>
                </a:solidFill>
                <a:latin typeface="Calibri" pitchFamily="34" charset="0"/>
              </a:rPr>
              <a:t>6.9bis. Les moyens pour combattre la </a:t>
            </a:r>
            <a:r>
              <a:rPr lang="fr-FR" dirty="0" err="1" smtClean="0">
                <a:solidFill>
                  <a:srgbClr val="008000"/>
                </a:solidFill>
                <a:latin typeface="Calibri" pitchFamily="34" charset="0"/>
              </a:rPr>
              <a:t>biopiraterie</a:t>
            </a:r>
            <a:endParaRPr lang="fr-FR" dirty="0">
              <a:solidFill>
                <a:srgbClr val="008000"/>
              </a:solidFill>
              <a:latin typeface="Calibri" pitchFamily="34" charset="0"/>
            </a:endParaRPr>
          </a:p>
          <a:p>
            <a:r>
              <a:rPr lang="fr-FR" dirty="0">
                <a:solidFill>
                  <a:srgbClr val="008000"/>
                </a:solidFill>
                <a:latin typeface="Calibri" pitchFamily="34" charset="0"/>
              </a:rPr>
              <a:t>6.10. Lutter contre les feux d’origine humaine</a:t>
            </a:r>
          </a:p>
          <a:p>
            <a:r>
              <a:rPr lang="fr-FR" dirty="0">
                <a:solidFill>
                  <a:srgbClr val="008000"/>
                </a:solidFill>
                <a:latin typeface="Calibri" pitchFamily="34" charset="0"/>
              </a:rPr>
              <a:t>6.11. Lutter contre la surpêche</a:t>
            </a:r>
          </a:p>
          <a:p>
            <a:r>
              <a:rPr lang="fr-FR" dirty="0">
                <a:solidFill>
                  <a:srgbClr val="008000"/>
                </a:solidFill>
                <a:latin typeface="Calibri" pitchFamily="34" charset="0"/>
              </a:rPr>
              <a:t>6.12. Mise en place des réseaux d’observateurs de la biodiversité _ Vigie-Nature </a:t>
            </a:r>
            <a:r>
              <a:rPr lang="fr-FR" dirty="0" smtClean="0">
                <a:solidFill>
                  <a:srgbClr val="008000"/>
                </a:solidFill>
                <a:latin typeface="Calibri" pitchFamily="34" charset="0"/>
              </a:rPr>
              <a:t>…</a:t>
            </a:r>
          </a:p>
          <a:p>
            <a:r>
              <a:rPr lang="fr-FR" dirty="0">
                <a:solidFill>
                  <a:srgbClr val="008000"/>
                </a:solidFill>
                <a:latin typeface="Calibri" pitchFamily="34" charset="0"/>
              </a:rPr>
              <a:t>6.13. Inscrire les enfants à un stage </a:t>
            </a:r>
            <a:r>
              <a:rPr lang="fr-FR" dirty="0" smtClean="0">
                <a:solidFill>
                  <a:srgbClr val="008000"/>
                </a:solidFill>
                <a:latin typeface="Calibri" pitchFamily="34" charset="0"/>
              </a:rPr>
              <a:t>nature</a:t>
            </a:r>
            <a:endParaRPr lang="fr-FR" dirty="0">
              <a:solidFill>
                <a:srgbClr val="008000"/>
              </a:solidFill>
              <a:latin typeface="Calibri" pitchFamily="34" charset="0"/>
            </a:endParaRPr>
          </a:p>
        </p:txBody>
      </p:sp>
      <p:sp>
        <p:nvSpPr>
          <p:cNvPr id="5124" name="Sous-titre 2"/>
          <p:cNvSpPr txBox="1">
            <a:spLocks/>
          </p:cNvSpPr>
          <p:nvPr/>
        </p:nvSpPr>
        <p:spPr bwMode="auto">
          <a:xfrm>
            <a:off x="2771775" y="188913"/>
            <a:ext cx="3887788" cy="360362"/>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dirty="0">
                <a:solidFill>
                  <a:srgbClr val="008000"/>
                </a:solidFill>
                <a:latin typeface="Calibri" pitchFamily="34" charset="0"/>
              </a:rPr>
              <a:t>Pourquoi préserver la biodiversité ?</a:t>
            </a:r>
          </a:p>
        </p:txBody>
      </p:sp>
      <p:pic>
        <p:nvPicPr>
          <p:cNvPr id="5" name="Image 4" descr="bharal3.jpg"/>
          <p:cNvPicPr>
            <a:picLocks noChangeAspect="1"/>
          </p:cNvPicPr>
          <p:nvPr/>
        </p:nvPicPr>
        <p:blipFill>
          <a:blip r:embed="rId2" cstate="print"/>
          <a:stretch>
            <a:fillRect/>
          </a:stretch>
        </p:blipFill>
        <p:spPr>
          <a:xfrm>
            <a:off x="5940152" y="1196752"/>
            <a:ext cx="2412692" cy="1152128"/>
          </a:xfrm>
          <a:prstGeom prst="rect">
            <a:avLst/>
          </a:prstGeom>
        </p:spPr>
      </p:pic>
      <p:sp>
        <p:nvSpPr>
          <p:cNvPr id="6" name="ZoneTexte 5"/>
          <p:cNvSpPr txBox="1"/>
          <p:nvPr/>
        </p:nvSpPr>
        <p:spPr>
          <a:xfrm>
            <a:off x="6228184" y="2348880"/>
            <a:ext cx="1914307" cy="276999"/>
          </a:xfrm>
          <a:prstGeom prst="rect">
            <a:avLst/>
          </a:prstGeom>
          <a:noFill/>
        </p:spPr>
        <p:txBody>
          <a:bodyPr wrap="none" rtlCol="0">
            <a:spAutoFit/>
          </a:bodyPr>
          <a:lstStyle/>
          <a:p>
            <a:r>
              <a:rPr lang="fr-FR" sz="1200" dirty="0" err="1" smtClean="0">
                <a:solidFill>
                  <a:srgbClr val="008000"/>
                </a:solidFill>
              </a:rPr>
              <a:t>Bharal</a:t>
            </a:r>
            <a:r>
              <a:rPr lang="fr-FR" sz="1200" dirty="0" smtClean="0">
                <a:solidFill>
                  <a:srgbClr val="008000"/>
                </a:solidFill>
              </a:rPr>
              <a:t> (</a:t>
            </a:r>
            <a:r>
              <a:rPr lang="fr-FR" sz="1200" i="1" dirty="0" err="1" smtClean="0">
                <a:solidFill>
                  <a:srgbClr val="008000"/>
                </a:solidFill>
              </a:rPr>
              <a:t>Pseudois</a:t>
            </a:r>
            <a:r>
              <a:rPr lang="fr-FR" sz="1200" i="1" dirty="0" smtClean="0">
                <a:solidFill>
                  <a:srgbClr val="008000"/>
                </a:solidFill>
              </a:rPr>
              <a:t> </a:t>
            </a:r>
            <a:r>
              <a:rPr lang="fr-FR" sz="1200" i="1" dirty="0" err="1" smtClean="0">
                <a:solidFill>
                  <a:srgbClr val="008000"/>
                </a:solidFill>
              </a:rPr>
              <a:t>nayaur</a:t>
            </a:r>
            <a:r>
              <a:rPr lang="fr-FR" sz="1200" dirty="0" smtClean="0">
                <a:solidFill>
                  <a:srgbClr val="008000"/>
                </a:solidFill>
              </a:rPr>
              <a:t>)</a:t>
            </a:r>
            <a:endParaRPr lang="fr-FR" sz="1200" dirty="0">
              <a:solidFill>
                <a:srgbClr val="008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8244408" y="188640"/>
            <a:ext cx="549201"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40</a:t>
            </a:fld>
            <a:endParaRPr lang="fr-FR" sz="1200" dirty="0">
              <a:solidFill>
                <a:schemeClr val="tx1">
                  <a:tint val="75000"/>
                </a:schemeClr>
              </a:solidFill>
              <a:latin typeface="+mn-lt"/>
              <a:cs typeface="+mn-cs"/>
            </a:endParaRPr>
          </a:p>
        </p:txBody>
      </p:sp>
      <p:sp>
        <p:nvSpPr>
          <p:cNvPr id="4"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a:spLocks noChangeArrowheads="1"/>
          </p:cNvSpPr>
          <p:nvPr/>
        </p:nvSpPr>
        <p:spPr bwMode="auto">
          <a:xfrm>
            <a:off x="107950" y="765175"/>
            <a:ext cx="8864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u="sng" dirty="0" smtClean="0">
                <a:solidFill>
                  <a:srgbClr val="008000"/>
                </a:solidFill>
                <a:latin typeface="Calibri" pitchFamily="34" charset="0"/>
              </a:rPr>
              <a:t>18. </a:t>
            </a:r>
            <a:r>
              <a:rPr lang="fr-FR" b="1" u="sng" dirty="0">
                <a:solidFill>
                  <a:srgbClr val="008000"/>
                </a:solidFill>
                <a:latin typeface="Calibri" pitchFamily="34" charset="0"/>
              </a:rPr>
              <a:t>Annexe : </a:t>
            </a:r>
            <a:r>
              <a:rPr lang="fr-FR" b="1" u="sng" dirty="0" smtClean="0">
                <a:solidFill>
                  <a:srgbClr val="008000"/>
                </a:solidFill>
                <a:latin typeface="Calibri" pitchFamily="34" charset="0"/>
              </a:rPr>
              <a:t>L’extraordinaire inventivité de la vie (suite)</a:t>
            </a:r>
            <a:endParaRPr lang="fr-FR" dirty="0" smtClean="0">
              <a:solidFill>
                <a:srgbClr val="008000"/>
              </a:solidFill>
              <a:latin typeface="Calibri" pitchFamily="34" charset="0"/>
            </a:endParaRPr>
          </a:p>
          <a:p>
            <a:pPr algn="just"/>
            <a:endParaRPr lang="fr-FR" dirty="0" smtClean="0">
              <a:solidFill>
                <a:srgbClr val="008000"/>
              </a:solidFill>
            </a:endParaRPr>
          </a:p>
          <a:p>
            <a:pPr algn="just"/>
            <a:endParaRPr lang="fr-FR" b="1" u="sng" dirty="0">
              <a:solidFill>
                <a:srgbClr val="FF0000"/>
              </a:solidFill>
              <a:latin typeface="Calibri" pitchFamily="34" charset="0"/>
            </a:endParaRPr>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1323" y="1215631"/>
            <a:ext cx="1838325" cy="1143000"/>
          </a:xfrm>
          <a:prstGeom prst="rect">
            <a:avLst/>
          </a:prstGeom>
        </p:spPr>
      </p:pic>
      <p:sp>
        <p:nvSpPr>
          <p:cNvPr id="7" name="ZoneTexte 6"/>
          <p:cNvSpPr txBox="1"/>
          <p:nvPr/>
        </p:nvSpPr>
        <p:spPr>
          <a:xfrm>
            <a:off x="125196" y="2369840"/>
            <a:ext cx="2430580" cy="892552"/>
          </a:xfrm>
          <a:prstGeom prst="rect">
            <a:avLst/>
          </a:prstGeom>
          <a:noFill/>
        </p:spPr>
        <p:txBody>
          <a:bodyPr wrap="square" rtlCol="0">
            <a:spAutoFit/>
          </a:bodyPr>
          <a:lstStyle/>
          <a:p>
            <a:pPr algn="ctr"/>
            <a:r>
              <a:rPr lang="fr-FR" sz="1200" dirty="0">
                <a:solidFill>
                  <a:srgbClr val="008000"/>
                </a:solidFill>
              </a:rPr>
              <a:t>Le Basilic ou </a:t>
            </a:r>
            <a:r>
              <a:rPr lang="fr-FR" sz="1200" dirty="0" smtClean="0">
                <a:solidFill>
                  <a:srgbClr val="008000"/>
                </a:solidFill>
              </a:rPr>
              <a:t>Lézard Jésus-Christ </a:t>
            </a:r>
            <a:r>
              <a:rPr lang="fr-FR" sz="1200" dirty="0">
                <a:solidFill>
                  <a:srgbClr val="008000"/>
                </a:solidFill>
              </a:rPr>
              <a:t>(</a:t>
            </a:r>
            <a:r>
              <a:rPr lang="fr-FR" sz="1200" i="1" dirty="0" err="1">
                <a:solidFill>
                  <a:srgbClr val="008000"/>
                </a:solidFill>
              </a:rPr>
              <a:t>Basiliscus</a:t>
            </a:r>
            <a:r>
              <a:rPr lang="fr-FR" sz="1200" i="1" dirty="0">
                <a:solidFill>
                  <a:srgbClr val="008000"/>
                </a:solidFill>
              </a:rPr>
              <a:t> </a:t>
            </a:r>
            <a:r>
              <a:rPr lang="fr-FR" sz="1200" i="1" dirty="0" err="1">
                <a:solidFill>
                  <a:srgbClr val="008000"/>
                </a:solidFill>
              </a:rPr>
              <a:t>plumifrons</a:t>
            </a:r>
            <a:r>
              <a:rPr lang="fr-FR" sz="1200" dirty="0" smtClean="0">
                <a:solidFill>
                  <a:srgbClr val="008000"/>
                </a:solidFill>
              </a:rPr>
              <a:t>), un </a:t>
            </a:r>
            <a:r>
              <a:rPr lang="fr-FR" sz="1200" dirty="0">
                <a:solidFill>
                  <a:srgbClr val="008000"/>
                </a:solidFill>
              </a:rPr>
              <a:t>expert de la marche sur </a:t>
            </a:r>
            <a:r>
              <a:rPr lang="fr-FR" sz="1200" dirty="0" smtClean="0">
                <a:solidFill>
                  <a:srgbClr val="008000"/>
                </a:solidFill>
              </a:rPr>
              <a:t>l'eau.</a:t>
            </a:r>
          </a:p>
          <a:p>
            <a:pPr algn="ctr"/>
            <a:r>
              <a:rPr lang="fr-FR" sz="800" dirty="0" smtClean="0">
                <a:solidFill>
                  <a:srgbClr val="008000"/>
                </a:solidFill>
              </a:rPr>
              <a:t>Source image </a:t>
            </a:r>
            <a:r>
              <a:rPr lang="fr-FR" sz="800" dirty="0">
                <a:solidFill>
                  <a:srgbClr val="008000"/>
                </a:solidFill>
              </a:rPr>
              <a:t>: </a:t>
            </a:r>
            <a:r>
              <a:rPr lang="fr-FR" sz="800" dirty="0">
                <a:solidFill>
                  <a:srgbClr val="008000"/>
                </a:solidFill>
                <a:hlinkClick r:id="rId3"/>
              </a:rPr>
              <a:t>http://</a:t>
            </a:r>
            <a:r>
              <a:rPr lang="fr-FR" sz="800" dirty="0" smtClean="0">
                <a:solidFill>
                  <a:srgbClr val="008000"/>
                </a:solidFill>
                <a:hlinkClick r:id="rId3"/>
              </a:rPr>
              <a:t>englishislam.blogsky.com/category/cat-17</a:t>
            </a:r>
            <a:r>
              <a:rPr lang="fr-FR" sz="800" dirty="0" smtClean="0">
                <a:solidFill>
                  <a:srgbClr val="008000"/>
                </a:solidFill>
              </a:rPr>
              <a:t> </a:t>
            </a:r>
            <a:endParaRPr lang="fr-FR" sz="800" dirty="0">
              <a:solidFill>
                <a:srgbClr val="008000"/>
              </a:solidFill>
            </a:endParaRPr>
          </a:p>
        </p:txBody>
      </p:sp>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80112" y="765175"/>
            <a:ext cx="1857375" cy="1390650"/>
          </a:xfrm>
          <a:prstGeom prst="rect">
            <a:avLst/>
          </a:prstGeom>
        </p:spPr>
      </p:pic>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0134" y="641994"/>
            <a:ext cx="1133475" cy="1524000"/>
          </a:xfrm>
          <a:prstGeom prst="rect">
            <a:avLst/>
          </a:prstGeom>
        </p:spPr>
      </p:pic>
      <p:sp>
        <p:nvSpPr>
          <p:cNvPr id="10" name="ZoneTexte 9"/>
          <p:cNvSpPr txBox="1"/>
          <p:nvPr/>
        </p:nvSpPr>
        <p:spPr>
          <a:xfrm>
            <a:off x="5364088" y="2190554"/>
            <a:ext cx="3680470" cy="1661993"/>
          </a:xfrm>
          <a:prstGeom prst="rect">
            <a:avLst/>
          </a:prstGeom>
          <a:noFill/>
        </p:spPr>
        <p:txBody>
          <a:bodyPr wrap="square" rtlCol="0">
            <a:spAutoFit/>
          </a:bodyPr>
          <a:lstStyle/>
          <a:p>
            <a:pPr algn="just"/>
            <a:r>
              <a:rPr lang="fr-FR" sz="1200" dirty="0">
                <a:solidFill>
                  <a:srgbClr val="008000"/>
                </a:solidFill>
              </a:rPr>
              <a:t>Araignées </a:t>
            </a:r>
            <a:r>
              <a:rPr lang="fr-FR" sz="1200" dirty="0" smtClean="0">
                <a:solidFill>
                  <a:srgbClr val="008000"/>
                </a:solidFill>
              </a:rPr>
              <a:t>d’eau, </a:t>
            </a:r>
            <a:r>
              <a:rPr lang="fr-FR" sz="1200" dirty="0">
                <a:solidFill>
                  <a:srgbClr val="008000"/>
                </a:solidFill>
              </a:rPr>
              <a:t>insectes d'une famille proche des punaises (</a:t>
            </a:r>
            <a:r>
              <a:rPr lang="fr-FR" sz="1200" i="1" dirty="0" err="1" smtClean="0">
                <a:solidFill>
                  <a:srgbClr val="008000"/>
                </a:solidFill>
              </a:rPr>
              <a:t>Gerridae</a:t>
            </a:r>
            <a:r>
              <a:rPr lang="fr-FR" sz="1200" dirty="0" smtClean="0">
                <a:solidFill>
                  <a:srgbClr val="008000"/>
                </a:solidFill>
              </a:rPr>
              <a:t>), </a:t>
            </a:r>
            <a:r>
              <a:rPr lang="fr-FR" sz="1200" dirty="0">
                <a:solidFill>
                  <a:srgbClr val="008000"/>
                </a:solidFill>
              </a:rPr>
              <a:t>dont les extrémités de leurs longues pattes (évoquant celles des araignées) sont recouverts de poils hydrofuges </a:t>
            </a:r>
            <a:r>
              <a:rPr lang="fr-FR" sz="1200" dirty="0" smtClean="0">
                <a:solidFill>
                  <a:srgbClr val="008000"/>
                </a:solidFill>
              </a:rPr>
              <a:t>leur permettant </a:t>
            </a:r>
            <a:r>
              <a:rPr lang="fr-FR" sz="1200" dirty="0">
                <a:solidFill>
                  <a:srgbClr val="008000"/>
                </a:solidFill>
              </a:rPr>
              <a:t>d'utiliser la tension superficielle de l'eau </a:t>
            </a:r>
            <a:r>
              <a:rPr lang="fr-FR" sz="1200" dirty="0" smtClean="0">
                <a:solidFill>
                  <a:srgbClr val="008000"/>
                </a:solidFill>
              </a:rPr>
              <a:t>(</a:t>
            </a:r>
            <a:r>
              <a:rPr lang="fr-FR" sz="1200" dirty="0" smtClean="0">
                <a:hlinkClick r:id="rId6" action="ppaction://hlinkfile" tooltip="Effet lotus"/>
              </a:rPr>
              <a:t>effet </a:t>
            </a:r>
            <a:r>
              <a:rPr lang="fr-FR" sz="1200" dirty="0">
                <a:hlinkClick r:id="rId6" action="ppaction://hlinkfile" tooltip="Effet lotus"/>
              </a:rPr>
              <a:t>lotus</a:t>
            </a:r>
            <a:r>
              <a:rPr lang="fr-FR" sz="1200" dirty="0" smtClean="0">
                <a:solidFill>
                  <a:srgbClr val="008000"/>
                </a:solidFill>
              </a:rPr>
              <a:t>) </a:t>
            </a:r>
            <a:r>
              <a:rPr lang="fr-FR" sz="1200" dirty="0">
                <a:solidFill>
                  <a:srgbClr val="008000"/>
                </a:solidFill>
              </a:rPr>
              <a:t>et </a:t>
            </a:r>
            <a:r>
              <a:rPr lang="fr-FR" sz="1200" dirty="0" smtClean="0">
                <a:solidFill>
                  <a:srgbClr val="008000"/>
                </a:solidFill>
              </a:rPr>
              <a:t>de patiner sur l’eau sans </a:t>
            </a:r>
            <a:r>
              <a:rPr lang="fr-FR" sz="1200" dirty="0">
                <a:solidFill>
                  <a:srgbClr val="008000"/>
                </a:solidFill>
              </a:rPr>
              <a:t>couler</a:t>
            </a:r>
            <a:r>
              <a:rPr lang="fr-FR" sz="1200" dirty="0" smtClean="0">
                <a:solidFill>
                  <a:srgbClr val="008000"/>
                </a:solidFill>
              </a:rPr>
              <a:t>. </a:t>
            </a:r>
            <a:r>
              <a:rPr lang="fr-FR" sz="1000" dirty="0">
                <a:solidFill>
                  <a:srgbClr val="008000"/>
                </a:solidFill>
              </a:rPr>
              <a:t>Source : </a:t>
            </a:r>
            <a:r>
              <a:rPr lang="fr-FR" sz="1000" dirty="0">
                <a:solidFill>
                  <a:srgbClr val="008000"/>
                </a:solidFill>
                <a:hlinkClick r:id="rId7"/>
              </a:rPr>
              <a:t>http://</a:t>
            </a:r>
            <a:r>
              <a:rPr lang="fr-FR" sz="1000" dirty="0" smtClean="0">
                <a:solidFill>
                  <a:srgbClr val="008000"/>
                </a:solidFill>
                <a:hlinkClick r:id="rId7"/>
              </a:rPr>
              <a:t>fr.wikipedia.org/wiki/Gerridae</a:t>
            </a:r>
            <a:r>
              <a:rPr lang="fr-FR" sz="1000" dirty="0" smtClean="0">
                <a:solidFill>
                  <a:srgbClr val="008000"/>
                </a:solidFill>
              </a:rPr>
              <a:t> </a:t>
            </a:r>
          </a:p>
          <a:p>
            <a:pPr algn="just"/>
            <a:r>
              <a:rPr lang="fr-FR" sz="1000" dirty="0" smtClean="0">
                <a:solidFill>
                  <a:srgbClr val="008000"/>
                </a:solidFill>
              </a:rPr>
              <a:t>Certaines espèces, appelés </a:t>
            </a:r>
            <a:r>
              <a:rPr lang="fr-FR" sz="1000" i="1" dirty="0">
                <a:solidFill>
                  <a:srgbClr val="008000"/>
                </a:solidFill>
              </a:rPr>
              <a:t>Halobates </a:t>
            </a:r>
            <a:r>
              <a:rPr lang="fr-FR" sz="1000" dirty="0" smtClean="0">
                <a:solidFill>
                  <a:srgbClr val="008000"/>
                </a:solidFill>
              </a:rPr>
              <a:t>ou « patineurs de mers » peuvent aussi </a:t>
            </a:r>
            <a:r>
              <a:rPr lang="fr-FR" sz="1000" dirty="0" err="1" smtClean="0">
                <a:solidFill>
                  <a:srgbClr val="008000"/>
                </a:solidFill>
              </a:rPr>
              <a:t>vivresur</a:t>
            </a:r>
            <a:r>
              <a:rPr lang="fr-FR" sz="1000" dirty="0" smtClean="0">
                <a:solidFill>
                  <a:srgbClr val="008000"/>
                </a:solidFill>
              </a:rPr>
              <a:t> l’océan, près des côtes.</a:t>
            </a:r>
            <a:endParaRPr lang="fr-FR" sz="1000" dirty="0">
              <a:solidFill>
                <a:srgbClr val="008000"/>
              </a:solidFill>
            </a:endParaRPr>
          </a:p>
        </p:txBody>
      </p:sp>
      <p:pic>
        <p:nvPicPr>
          <p:cNvPr id="11" name="Imag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3528" y="3383738"/>
            <a:ext cx="1827895" cy="1152128"/>
          </a:xfrm>
          <a:prstGeom prst="rect">
            <a:avLst/>
          </a:prstGeom>
        </p:spPr>
      </p:pic>
      <p:sp>
        <p:nvSpPr>
          <p:cNvPr id="12" name="ZoneTexte 11"/>
          <p:cNvSpPr txBox="1"/>
          <p:nvPr/>
        </p:nvSpPr>
        <p:spPr>
          <a:xfrm>
            <a:off x="104668" y="4581129"/>
            <a:ext cx="2490383" cy="1815882"/>
          </a:xfrm>
          <a:prstGeom prst="rect">
            <a:avLst/>
          </a:prstGeom>
          <a:noFill/>
        </p:spPr>
        <p:txBody>
          <a:bodyPr wrap="square" rtlCol="0">
            <a:spAutoFit/>
          </a:bodyPr>
          <a:lstStyle/>
          <a:p>
            <a:pPr algn="ctr"/>
            <a:r>
              <a:rPr lang="fr-FR" sz="1200" dirty="0">
                <a:solidFill>
                  <a:srgbClr val="008000"/>
                </a:solidFill>
              </a:rPr>
              <a:t>Oie à tête barrée (</a:t>
            </a:r>
            <a:r>
              <a:rPr lang="fr-FR" sz="1200" i="1" dirty="0">
                <a:solidFill>
                  <a:srgbClr val="008000"/>
                </a:solidFill>
              </a:rPr>
              <a:t>Anser </a:t>
            </a:r>
            <a:r>
              <a:rPr lang="fr-FR" sz="1200" i="1" dirty="0" err="1">
                <a:solidFill>
                  <a:srgbClr val="008000"/>
                </a:solidFill>
              </a:rPr>
              <a:t>indicus</a:t>
            </a:r>
            <a:r>
              <a:rPr lang="fr-FR" sz="1200" dirty="0">
                <a:solidFill>
                  <a:srgbClr val="008000"/>
                </a:solidFill>
              </a:rPr>
              <a:t>). Durant sa migration, elle survole l'Himalaya à plus de </a:t>
            </a:r>
            <a:r>
              <a:rPr lang="fr-FR" sz="1200" dirty="0" smtClean="0">
                <a:solidFill>
                  <a:srgbClr val="008000"/>
                </a:solidFill>
              </a:rPr>
              <a:t>8000 </a:t>
            </a:r>
            <a:r>
              <a:rPr lang="fr-FR" sz="1200" dirty="0">
                <a:solidFill>
                  <a:srgbClr val="008000"/>
                </a:solidFill>
              </a:rPr>
              <a:t>m</a:t>
            </a:r>
            <a:r>
              <a:rPr lang="fr-FR" sz="1200" dirty="0" smtClean="0">
                <a:solidFill>
                  <a:srgbClr val="008000"/>
                </a:solidFill>
              </a:rPr>
              <a:t>. </a:t>
            </a:r>
            <a:r>
              <a:rPr lang="fr-FR" sz="1200" dirty="0">
                <a:solidFill>
                  <a:srgbClr val="008000"/>
                </a:solidFill>
              </a:rPr>
              <a:t>Grâce </a:t>
            </a:r>
            <a:r>
              <a:rPr lang="fr-FR" sz="1200" dirty="0" smtClean="0">
                <a:solidFill>
                  <a:srgbClr val="008000"/>
                </a:solidFill>
              </a:rPr>
              <a:t>à son </a:t>
            </a:r>
            <a:r>
              <a:rPr lang="fr-FR" sz="1200" dirty="0">
                <a:solidFill>
                  <a:srgbClr val="008000"/>
                </a:solidFill>
                <a:hlinkClick r:id="rId9" action="ppaction://hlinkfile" tooltip="Hémoglobine"/>
              </a:rPr>
              <a:t>hémoglobine</a:t>
            </a:r>
            <a:r>
              <a:rPr lang="fr-FR" sz="1200" dirty="0">
                <a:solidFill>
                  <a:srgbClr val="008000"/>
                </a:solidFill>
              </a:rPr>
              <a:t> qui fixe très fortement l'oxygène, elle peut fournir l'effort nécessaire aux migrations dans un air raréfié en oxygène</a:t>
            </a:r>
            <a:r>
              <a:rPr lang="fr-FR" sz="1200" dirty="0" smtClean="0">
                <a:solidFill>
                  <a:srgbClr val="008000"/>
                </a:solidFill>
              </a:rPr>
              <a:t>. </a:t>
            </a:r>
            <a:r>
              <a:rPr lang="fr-FR" sz="800" dirty="0">
                <a:solidFill>
                  <a:srgbClr val="008000"/>
                </a:solidFill>
              </a:rPr>
              <a:t>Source : </a:t>
            </a:r>
            <a:r>
              <a:rPr lang="fr-FR" sz="800" dirty="0">
                <a:solidFill>
                  <a:srgbClr val="008000"/>
                </a:solidFill>
                <a:hlinkClick r:id="rId10"/>
              </a:rPr>
              <a:t>http://fr.wikipedia.org/wiki/Oie_%</a:t>
            </a:r>
            <a:r>
              <a:rPr lang="fr-FR" sz="800" dirty="0" smtClean="0">
                <a:solidFill>
                  <a:srgbClr val="008000"/>
                </a:solidFill>
                <a:hlinkClick r:id="rId10"/>
              </a:rPr>
              <a:t>C3%A0_t%C3%AAte_barr%C3%A9e</a:t>
            </a:r>
            <a:r>
              <a:rPr lang="fr-FR" sz="800" dirty="0" smtClean="0">
                <a:solidFill>
                  <a:srgbClr val="008000"/>
                </a:solidFill>
              </a:rPr>
              <a:t> </a:t>
            </a:r>
            <a:endParaRPr lang="fr-FR" sz="800" dirty="0">
              <a:solidFill>
                <a:srgbClr val="008000"/>
              </a:solidFill>
            </a:endParaRPr>
          </a:p>
        </p:txBody>
      </p:sp>
      <p:pic>
        <p:nvPicPr>
          <p:cNvPr id="13" name="Imag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349625" y="1159187"/>
            <a:ext cx="1190625" cy="1076325"/>
          </a:xfrm>
          <a:prstGeom prst="rect">
            <a:avLst/>
          </a:prstGeom>
        </p:spPr>
      </p:pic>
      <p:sp>
        <p:nvSpPr>
          <p:cNvPr id="14" name="ZoneTexte 13"/>
          <p:cNvSpPr txBox="1"/>
          <p:nvPr/>
        </p:nvSpPr>
        <p:spPr>
          <a:xfrm>
            <a:off x="2595051" y="2190554"/>
            <a:ext cx="2699772" cy="1200329"/>
          </a:xfrm>
          <a:prstGeom prst="rect">
            <a:avLst/>
          </a:prstGeom>
          <a:noFill/>
        </p:spPr>
        <p:txBody>
          <a:bodyPr wrap="square" rtlCol="0">
            <a:spAutoFit/>
          </a:bodyPr>
          <a:lstStyle/>
          <a:p>
            <a:pPr algn="ctr"/>
            <a:r>
              <a:rPr lang="fr-FR" sz="1200" dirty="0">
                <a:solidFill>
                  <a:srgbClr val="008000"/>
                </a:solidFill>
              </a:rPr>
              <a:t>Torpille noire ou raie électrique </a:t>
            </a:r>
            <a:r>
              <a:rPr lang="fr-FR" sz="1200" dirty="0" smtClean="0">
                <a:solidFill>
                  <a:srgbClr val="008000"/>
                </a:solidFill>
              </a:rPr>
              <a:t>(</a:t>
            </a:r>
            <a:r>
              <a:rPr lang="fr-FR" sz="1200" i="1" dirty="0" err="1">
                <a:hlinkClick r:id="rId12" action="ppaction://hlinkfile" tooltip="Torpedo nobiliana"/>
              </a:rPr>
              <a:t>Torpedo</a:t>
            </a:r>
            <a:r>
              <a:rPr lang="fr-FR" sz="1200" i="1" dirty="0">
                <a:hlinkClick r:id="rId12" action="ppaction://hlinkfile" tooltip="Torpedo nobiliana"/>
              </a:rPr>
              <a:t> </a:t>
            </a:r>
            <a:r>
              <a:rPr lang="fr-FR" sz="1200" i="1" dirty="0" err="1">
                <a:hlinkClick r:id="rId12" action="ppaction://hlinkfile" tooltip="Torpedo nobiliana"/>
              </a:rPr>
              <a:t>nobiliana</a:t>
            </a:r>
            <a:r>
              <a:rPr lang="fr-FR" sz="1200" dirty="0" smtClean="0">
                <a:solidFill>
                  <a:srgbClr val="008000"/>
                </a:solidFill>
              </a:rPr>
              <a:t>), </a:t>
            </a:r>
            <a:r>
              <a:rPr lang="fr-FR" sz="1200" dirty="0">
                <a:solidFill>
                  <a:srgbClr val="008000"/>
                </a:solidFill>
              </a:rPr>
              <a:t>poisson </a:t>
            </a:r>
            <a:r>
              <a:rPr lang="fr-FR" sz="1200" dirty="0" smtClean="0">
                <a:solidFill>
                  <a:srgbClr val="008000"/>
                </a:solidFill>
              </a:rPr>
              <a:t>capable de délivrer </a:t>
            </a:r>
            <a:r>
              <a:rPr lang="fr-FR" sz="1200" dirty="0">
                <a:solidFill>
                  <a:srgbClr val="008000"/>
                </a:solidFill>
              </a:rPr>
              <a:t>des chocs </a:t>
            </a:r>
            <a:r>
              <a:rPr lang="fr-FR" sz="1200" dirty="0" smtClean="0">
                <a:solidFill>
                  <a:srgbClr val="008000"/>
                </a:solidFill>
              </a:rPr>
              <a:t>électriques, </a:t>
            </a:r>
            <a:r>
              <a:rPr lang="fr-FR" sz="1200" dirty="0">
                <a:solidFill>
                  <a:srgbClr val="008000"/>
                </a:solidFill>
              </a:rPr>
              <a:t>de 60 à 230 </a:t>
            </a:r>
            <a:r>
              <a:rPr lang="fr-FR" sz="1200" dirty="0">
                <a:solidFill>
                  <a:srgbClr val="008000"/>
                </a:solidFill>
                <a:hlinkClick r:id="rId13" action="ppaction://hlinkfile" tooltip="Volt"/>
              </a:rPr>
              <a:t>volts</a:t>
            </a:r>
            <a:r>
              <a:rPr lang="fr-FR" sz="1200" dirty="0">
                <a:solidFill>
                  <a:srgbClr val="008000"/>
                </a:solidFill>
              </a:rPr>
              <a:t> et dépassant les 30 </a:t>
            </a:r>
            <a:r>
              <a:rPr lang="fr-FR" sz="1200" dirty="0" smtClean="0">
                <a:solidFill>
                  <a:srgbClr val="008000"/>
                </a:solidFill>
                <a:hlinkClick r:id="rId14" action="ppaction://hlinkfile" tooltip="Ampère (unité)"/>
              </a:rPr>
              <a:t>ampères</a:t>
            </a:r>
            <a:r>
              <a:rPr lang="fr-FR" sz="1200" dirty="0" smtClean="0">
                <a:solidFill>
                  <a:srgbClr val="008000"/>
                </a:solidFill>
              </a:rPr>
              <a:t>, servan</a:t>
            </a:r>
            <a:r>
              <a:rPr lang="fr-FR" sz="1200" dirty="0">
                <a:solidFill>
                  <a:srgbClr val="008000"/>
                </a:solidFill>
              </a:rPr>
              <a:t>t</a:t>
            </a:r>
            <a:r>
              <a:rPr lang="fr-FR" sz="1200" dirty="0" smtClean="0">
                <a:solidFill>
                  <a:srgbClr val="008000"/>
                </a:solidFill>
              </a:rPr>
              <a:t> de moyen </a:t>
            </a:r>
            <a:r>
              <a:rPr lang="fr-FR" sz="1200" dirty="0">
                <a:solidFill>
                  <a:srgbClr val="008000"/>
                </a:solidFill>
              </a:rPr>
              <a:t>de défense ou de prédation.</a:t>
            </a:r>
          </a:p>
        </p:txBody>
      </p:sp>
      <p:pic>
        <p:nvPicPr>
          <p:cNvPr id="15" name="Picture 2"/>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259648" y="4269833"/>
            <a:ext cx="20955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Image 15"/>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302000" y="3437706"/>
            <a:ext cx="1238250" cy="923925"/>
          </a:xfrm>
          <a:prstGeom prst="rect">
            <a:avLst/>
          </a:prstGeom>
        </p:spPr>
      </p:pic>
      <p:sp>
        <p:nvSpPr>
          <p:cNvPr id="17" name="ZoneTexte 16"/>
          <p:cNvSpPr txBox="1"/>
          <p:nvPr/>
        </p:nvSpPr>
        <p:spPr>
          <a:xfrm>
            <a:off x="2626104" y="4361631"/>
            <a:ext cx="2592313" cy="1384995"/>
          </a:xfrm>
          <a:prstGeom prst="rect">
            <a:avLst/>
          </a:prstGeom>
          <a:noFill/>
        </p:spPr>
        <p:txBody>
          <a:bodyPr wrap="square" rtlCol="0">
            <a:spAutoFit/>
          </a:bodyPr>
          <a:lstStyle/>
          <a:p>
            <a:pPr algn="ctr"/>
            <a:r>
              <a:rPr lang="fr-FR" sz="1200" dirty="0">
                <a:solidFill>
                  <a:srgbClr val="008000"/>
                </a:solidFill>
              </a:rPr>
              <a:t>Gymnote ou anguille électrique (</a:t>
            </a:r>
            <a:r>
              <a:rPr lang="fr-FR" sz="1200" i="1" dirty="0" err="1">
                <a:solidFill>
                  <a:srgbClr val="008000"/>
                </a:solidFill>
              </a:rPr>
              <a:t>Electrophorus</a:t>
            </a:r>
            <a:r>
              <a:rPr lang="fr-FR" sz="1200" i="1" dirty="0">
                <a:solidFill>
                  <a:srgbClr val="008000"/>
                </a:solidFill>
              </a:rPr>
              <a:t> </a:t>
            </a:r>
            <a:r>
              <a:rPr lang="fr-FR" sz="1200" i="1" dirty="0" err="1">
                <a:solidFill>
                  <a:srgbClr val="008000"/>
                </a:solidFill>
              </a:rPr>
              <a:t>electricus</a:t>
            </a:r>
            <a:r>
              <a:rPr lang="fr-FR" sz="1200" dirty="0" smtClean="0">
                <a:solidFill>
                  <a:srgbClr val="008000"/>
                </a:solidFill>
              </a:rPr>
              <a:t>), </a:t>
            </a:r>
            <a:r>
              <a:rPr lang="fr-FR" sz="1200" dirty="0">
                <a:solidFill>
                  <a:srgbClr val="008000"/>
                </a:solidFill>
              </a:rPr>
              <a:t>capable d'envoyer des décharges électriques de 100 à 700 </a:t>
            </a:r>
            <a:r>
              <a:rPr lang="fr-FR" sz="1200" dirty="0">
                <a:solidFill>
                  <a:srgbClr val="008000"/>
                </a:solidFill>
                <a:hlinkClick r:id="rId13" action="ppaction://hlinkfile" tooltip="Volt"/>
              </a:rPr>
              <a:t>volts</a:t>
            </a:r>
            <a:r>
              <a:rPr lang="fr-FR" sz="1200" dirty="0">
                <a:solidFill>
                  <a:srgbClr val="008000"/>
                </a:solidFill>
              </a:rPr>
              <a:t> (~100V par </a:t>
            </a:r>
            <a:r>
              <a:rPr lang="fr-FR" sz="1200" dirty="0" smtClean="0">
                <a:solidFill>
                  <a:srgbClr val="008000"/>
                </a:solidFill>
              </a:rPr>
              <a:t>30cm), pouvant </a:t>
            </a:r>
            <a:r>
              <a:rPr lang="fr-FR" sz="1200" dirty="0">
                <a:solidFill>
                  <a:srgbClr val="008000"/>
                </a:solidFill>
              </a:rPr>
              <a:t>tuer un être humain </a:t>
            </a:r>
            <a:r>
              <a:rPr lang="fr-FR" sz="1200" dirty="0" smtClean="0">
                <a:solidFill>
                  <a:srgbClr val="008000"/>
                </a:solidFill>
              </a:rPr>
              <a:t>par </a:t>
            </a:r>
            <a:r>
              <a:rPr lang="fr-FR" sz="1200" dirty="0" smtClean="0">
                <a:solidFill>
                  <a:srgbClr val="008000"/>
                </a:solidFill>
                <a:hlinkClick r:id="rId17" action="ppaction://hlinkfile" tooltip="Électrocution"/>
              </a:rPr>
              <a:t>électrocution</a:t>
            </a:r>
            <a:r>
              <a:rPr lang="fr-FR" sz="1200" dirty="0" smtClean="0">
                <a:solidFill>
                  <a:srgbClr val="008000"/>
                </a:solidFill>
              </a:rPr>
              <a:t>.</a:t>
            </a:r>
          </a:p>
          <a:p>
            <a:pPr algn="ctr"/>
            <a:r>
              <a:rPr lang="fr-FR" sz="1200" dirty="0">
                <a:solidFill>
                  <a:srgbClr val="008000"/>
                </a:solidFill>
              </a:rPr>
              <a:t>Elle </a:t>
            </a:r>
            <a:r>
              <a:rPr lang="fr-FR" sz="1200" dirty="0" smtClean="0">
                <a:solidFill>
                  <a:srgbClr val="008000"/>
                </a:solidFill>
              </a:rPr>
              <a:t>a le </a:t>
            </a:r>
            <a:r>
              <a:rPr lang="fr-FR" sz="1200" dirty="0">
                <a:solidFill>
                  <a:srgbClr val="008000"/>
                </a:solidFill>
              </a:rPr>
              <a:t>sens </a:t>
            </a:r>
            <a:r>
              <a:rPr lang="fr-FR" sz="1200" dirty="0" smtClean="0">
                <a:solidFill>
                  <a:srgbClr val="008000"/>
                </a:solidFill>
              </a:rPr>
              <a:t>de l’</a:t>
            </a:r>
            <a:r>
              <a:rPr lang="fr-FR" sz="1200" i="1" dirty="0" smtClean="0">
                <a:solidFill>
                  <a:srgbClr val="008000"/>
                </a:solidFill>
              </a:rPr>
              <a:t>électrolocation</a:t>
            </a:r>
            <a:r>
              <a:rPr lang="fr-FR" sz="1200" dirty="0" smtClean="0">
                <a:solidFill>
                  <a:srgbClr val="008000"/>
                </a:solidFill>
              </a:rPr>
              <a:t>.</a:t>
            </a:r>
            <a:endParaRPr lang="fr-FR" sz="1200" dirty="0">
              <a:solidFill>
                <a:srgbClr val="008000"/>
              </a:solidFill>
            </a:endParaRPr>
          </a:p>
        </p:txBody>
      </p:sp>
      <p:pic>
        <p:nvPicPr>
          <p:cNvPr id="18" name="Image 17"/>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6012159" y="3827679"/>
            <a:ext cx="1971675" cy="1314450"/>
          </a:xfrm>
          <a:prstGeom prst="rect">
            <a:avLst/>
          </a:prstGeom>
        </p:spPr>
      </p:pic>
      <p:sp>
        <p:nvSpPr>
          <p:cNvPr id="19" name="ZoneTexte 18"/>
          <p:cNvSpPr txBox="1"/>
          <p:nvPr/>
        </p:nvSpPr>
        <p:spPr>
          <a:xfrm>
            <a:off x="5214874" y="5142129"/>
            <a:ext cx="3829683" cy="1569660"/>
          </a:xfrm>
          <a:prstGeom prst="rect">
            <a:avLst/>
          </a:prstGeom>
          <a:noFill/>
        </p:spPr>
        <p:txBody>
          <a:bodyPr wrap="square" rtlCol="0">
            <a:spAutoFit/>
          </a:bodyPr>
          <a:lstStyle/>
          <a:p>
            <a:pPr algn="ctr"/>
            <a:r>
              <a:rPr lang="fr-FR" sz="1200" dirty="0" smtClean="0">
                <a:solidFill>
                  <a:srgbClr val="008000"/>
                </a:solidFill>
              </a:rPr>
              <a:t>Les </a:t>
            </a:r>
            <a:r>
              <a:rPr lang="fr-FR" sz="1200" dirty="0" err="1" smtClean="0">
                <a:solidFill>
                  <a:srgbClr val="008000"/>
                </a:solidFill>
              </a:rPr>
              <a:t>poissons-scie</a:t>
            </a:r>
            <a:r>
              <a:rPr lang="fr-FR" sz="1200" dirty="0" smtClean="0">
                <a:solidFill>
                  <a:srgbClr val="008000"/>
                </a:solidFill>
              </a:rPr>
              <a:t> (ici un </a:t>
            </a:r>
            <a:r>
              <a:rPr lang="fr-FR" sz="1200" i="1" dirty="0" err="1" smtClean="0">
                <a:solidFill>
                  <a:srgbClr val="008000"/>
                </a:solidFill>
              </a:rPr>
              <a:t>Pristis</a:t>
            </a:r>
            <a:r>
              <a:rPr lang="fr-FR" sz="1200" i="1" dirty="0" smtClean="0">
                <a:solidFill>
                  <a:srgbClr val="008000"/>
                </a:solidFill>
              </a:rPr>
              <a:t> </a:t>
            </a:r>
            <a:r>
              <a:rPr lang="fr-FR" sz="1200" i="1" dirty="0" err="1">
                <a:solidFill>
                  <a:srgbClr val="008000"/>
                </a:solidFill>
              </a:rPr>
              <a:t>pectinata</a:t>
            </a:r>
            <a:r>
              <a:rPr lang="fr-FR" sz="1200" dirty="0" smtClean="0">
                <a:solidFill>
                  <a:srgbClr val="008000"/>
                </a:solidFill>
              </a:rPr>
              <a:t>), comme les requins et les raies, possèdent des organes électro-récepteurs </a:t>
            </a:r>
            <a:r>
              <a:rPr lang="fr-FR" sz="1200" dirty="0">
                <a:solidFill>
                  <a:srgbClr val="008000"/>
                </a:solidFill>
              </a:rPr>
              <a:t>(ampoules de </a:t>
            </a:r>
            <a:r>
              <a:rPr lang="fr-FR" sz="1200" dirty="0" err="1">
                <a:solidFill>
                  <a:srgbClr val="008000"/>
                </a:solidFill>
              </a:rPr>
              <a:t>lorenzini</a:t>
            </a:r>
            <a:r>
              <a:rPr lang="fr-FR" sz="1200" dirty="0" smtClean="0">
                <a:solidFill>
                  <a:srgbClr val="008000"/>
                </a:solidFill>
              </a:rPr>
              <a:t>), </a:t>
            </a:r>
            <a:r>
              <a:rPr lang="fr-FR" sz="1200" dirty="0">
                <a:solidFill>
                  <a:srgbClr val="008000"/>
                </a:solidFill>
              </a:rPr>
              <a:t>pouvant détecter des </a:t>
            </a:r>
            <a:r>
              <a:rPr lang="fr-FR" sz="1200" dirty="0">
                <a:solidFill>
                  <a:srgbClr val="008000"/>
                </a:solidFill>
                <a:hlinkClick r:id="rId19" action="ppaction://hlinkfile" tooltip="Champ électromagnétique"/>
              </a:rPr>
              <a:t>champs </a:t>
            </a:r>
            <a:r>
              <a:rPr lang="fr-FR" sz="1200" dirty="0" smtClean="0">
                <a:solidFill>
                  <a:srgbClr val="008000"/>
                </a:solidFill>
                <a:hlinkClick r:id="rId19" action="ppaction://hlinkfile" tooltip="Champ électromagnétique"/>
              </a:rPr>
              <a:t>électriques</a:t>
            </a:r>
            <a:r>
              <a:rPr lang="fr-FR" sz="1200" dirty="0" smtClean="0">
                <a:solidFill>
                  <a:srgbClr val="008000"/>
                </a:solidFill>
              </a:rPr>
              <a:t> très faibles (</a:t>
            </a:r>
            <a:r>
              <a:rPr lang="fr-FR" sz="1200" dirty="0">
                <a:solidFill>
                  <a:srgbClr val="008000"/>
                </a:solidFill>
              </a:rPr>
              <a:t>aussi bas que 0,5 </a:t>
            </a:r>
            <a:r>
              <a:rPr lang="fr-FR" sz="1200" dirty="0" err="1" smtClean="0">
                <a:solidFill>
                  <a:srgbClr val="008000"/>
                </a:solidFill>
              </a:rPr>
              <a:t>μV</a:t>
            </a:r>
            <a:r>
              <a:rPr lang="fr-FR" sz="1200" dirty="0" smtClean="0">
                <a:solidFill>
                  <a:srgbClr val="008000"/>
                </a:solidFill>
              </a:rPr>
              <a:t>/m</a:t>
            </a:r>
            <a:r>
              <a:rPr lang="fr-FR" sz="1200" dirty="0">
                <a:solidFill>
                  <a:srgbClr val="008000"/>
                </a:solidFill>
              </a:rPr>
              <a:t>,</a:t>
            </a:r>
            <a:r>
              <a:rPr lang="fr-FR" sz="1200" dirty="0" smtClean="0">
                <a:solidFill>
                  <a:srgbClr val="008000"/>
                </a:solidFill>
              </a:rPr>
              <a:t> </a:t>
            </a:r>
            <a:r>
              <a:rPr lang="fr-FR" sz="1200" dirty="0">
                <a:solidFill>
                  <a:srgbClr val="008000"/>
                </a:solidFill>
              </a:rPr>
              <a:t>5/10.000.000 de </a:t>
            </a:r>
            <a:r>
              <a:rPr lang="fr-FR" sz="1200" dirty="0">
                <a:solidFill>
                  <a:srgbClr val="008000"/>
                </a:solidFill>
                <a:hlinkClick r:id="rId13" action="ppaction://hlinkfile" tooltip="Volt"/>
              </a:rPr>
              <a:t>volt</a:t>
            </a:r>
            <a:r>
              <a:rPr lang="fr-FR" sz="1200" dirty="0" smtClean="0">
                <a:solidFill>
                  <a:srgbClr val="008000"/>
                </a:solidFill>
              </a:rPr>
              <a:t>) aussi </a:t>
            </a:r>
            <a:r>
              <a:rPr lang="fr-FR" sz="1200" dirty="0">
                <a:solidFill>
                  <a:srgbClr val="008000"/>
                </a:solidFill>
              </a:rPr>
              <a:t>bien que des gradients de la </a:t>
            </a:r>
            <a:r>
              <a:rPr lang="fr-FR" sz="1200" dirty="0">
                <a:solidFill>
                  <a:srgbClr val="008000"/>
                </a:solidFill>
                <a:hlinkClick r:id="rId20" action="ppaction://hlinkfile" tooltip="Température"/>
              </a:rPr>
              <a:t>température</a:t>
            </a:r>
            <a:r>
              <a:rPr lang="fr-FR" sz="1200" dirty="0">
                <a:solidFill>
                  <a:srgbClr val="008000"/>
                </a:solidFill>
              </a:rPr>
              <a:t> (ce gradient étant la direction où la température augmente le plus</a:t>
            </a:r>
            <a:r>
              <a:rPr lang="fr-FR" sz="1200" dirty="0" smtClean="0">
                <a:solidFill>
                  <a:srgbClr val="008000"/>
                </a:solidFill>
              </a:rPr>
              <a:t>).</a:t>
            </a:r>
          </a:p>
          <a:p>
            <a:pPr algn="ctr"/>
            <a:r>
              <a:rPr lang="fr-FR" sz="1200" dirty="0" smtClean="0">
                <a:solidFill>
                  <a:srgbClr val="008000"/>
                </a:solidFill>
              </a:rPr>
              <a:t>[capacité d’électrolocation].</a:t>
            </a:r>
            <a:endParaRPr lang="fr-FR" sz="1200" dirty="0">
              <a:solidFill>
                <a:srgbClr val="008000"/>
              </a:solidFill>
            </a:endParaRPr>
          </a:p>
        </p:txBody>
      </p:sp>
      <p:sp>
        <p:nvSpPr>
          <p:cNvPr id="20" name="ZoneTexte 19"/>
          <p:cNvSpPr txBox="1"/>
          <p:nvPr/>
        </p:nvSpPr>
        <p:spPr>
          <a:xfrm>
            <a:off x="7996067" y="4269833"/>
            <a:ext cx="988715" cy="600164"/>
          </a:xfrm>
          <a:prstGeom prst="rect">
            <a:avLst/>
          </a:prstGeom>
          <a:noFill/>
        </p:spPr>
        <p:txBody>
          <a:bodyPr wrap="square" rtlCol="0">
            <a:spAutoFit/>
          </a:bodyPr>
          <a:lstStyle/>
          <a:p>
            <a:r>
              <a:rPr lang="fr-FR" sz="1100" dirty="0">
                <a:solidFill>
                  <a:srgbClr val="FF0000"/>
                </a:solidFill>
              </a:rPr>
              <a:t>En danger critique d'extinction</a:t>
            </a:r>
          </a:p>
        </p:txBody>
      </p:sp>
      <p:pic>
        <p:nvPicPr>
          <p:cNvPr id="21" name="Picture 2"/>
          <p:cNvPicPr>
            <a:picLocks noChangeAspect="1" noChangeArrowheads="1"/>
          </p:cNvPicPr>
          <p:nvPr/>
        </p:nvPicPr>
        <p:blipFill>
          <a:blip r:embed="rId21" cstate="print"/>
          <a:srcRect/>
          <a:stretch>
            <a:fillRect/>
          </a:stretch>
        </p:blipFill>
        <p:spPr bwMode="auto">
          <a:xfrm>
            <a:off x="8014952" y="4876286"/>
            <a:ext cx="295275" cy="295275"/>
          </a:xfrm>
          <a:prstGeom prst="rect">
            <a:avLst/>
          </a:prstGeom>
          <a:noFill/>
          <a:ln w="9525">
            <a:noFill/>
            <a:miter lim="800000"/>
            <a:headEnd/>
            <a:tailEnd/>
          </a:ln>
        </p:spPr>
      </p:pic>
      <p:pic>
        <p:nvPicPr>
          <p:cNvPr id="22" name="Image 21"/>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235324" y="5698745"/>
            <a:ext cx="1419225" cy="809625"/>
          </a:xfrm>
          <a:prstGeom prst="rect">
            <a:avLst/>
          </a:prstGeom>
        </p:spPr>
      </p:pic>
      <p:sp>
        <p:nvSpPr>
          <p:cNvPr id="23" name="ZoneTexte 22"/>
          <p:cNvSpPr txBox="1"/>
          <p:nvPr/>
        </p:nvSpPr>
        <p:spPr>
          <a:xfrm>
            <a:off x="2002909" y="6499913"/>
            <a:ext cx="3938900" cy="276999"/>
          </a:xfrm>
          <a:prstGeom prst="rect">
            <a:avLst/>
          </a:prstGeom>
          <a:noFill/>
        </p:spPr>
        <p:txBody>
          <a:bodyPr wrap="none" rtlCol="0">
            <a:spAutoFit/>
          </a:bodyPr>
          <a:lstStyle/>
          <a:p>
            <a:pPr algn="ctr"/>
            <a:r>
              <a:rPr lang="fr-FR" sz="1200" i="1" dirty="0">
                <a:solidFill>
                  <a:srgbClr val="008000"/>
                </a:solidFill>
              </a:rPr>
              <a:t>Halobates </a:t>
            </a:r>
            <a:r>
              <a:rPr lang="fr-FR" sz="1200" i="1" dirty="0" err="1" smtClean="0">
                <a:solidFill>
                  <a:srgbClr val="008000"/>
                </a:solidFill>
              </a:rPr>
              <a:t>micans</a:t>
            </a:r>
            <a:r>
              <a:rPr lang="fr-FR" sz="1200" dirty="0">
                <a:solidFill>
                  <a:srgbClr val="008000"/>
                </a:solidFill>
              </a:rPr>
              <a:t> </a:t>
            </a:r>
            <a:r>
              <a:rPr lang="fr-FR" sz="1200" dirty="0" smtClean="0">
                <a:solidFill>
                  <a:srgbClr val="008000"/>
                </a:solidFill>
              </a:rPr>
              <a:t>(océans </a:t>
            </a:r>
            <a:r>
              <a:rPr lang="fr-FR" sz="1200" dirty="0">
                <a:solidFill>
                  <a:srgbClr val="008000"/>
                </a:solidFill>
              </a:rPr>
              <a:t>Pacifique et de l'Atlantique)</a:t>
            </a:r>
            <a:endParaRPr lang="fr-FR" sz="1200" i="1" dirty="0">
              <a:solidFill>
                <a:srgbClr val="008000"/>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8244408" y="188640"/>
            <a:ext cx="549201"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41</a:t>
            </a:fld>
            <a:endParaRPr lang="fr-FR" sz="1200" dirty="0">
              <a:solidFill>
                <a:schemeClr val="tx1">
                  <a:tint val="75000"/>
                </a:schemeClr>
              </a:solidFill>
              <a:latin typeface="+mn-lt"/>
              <a:cs typeface="+mn-cs"/>
            </a:endParaRPr>
          </a:p>
        </p:txBody>
      </p:sp>
      <p:sp>
        <p:nvSpPr>
          <p:cNvPr id="4"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a:spLocks noChangeArrowheads="1"/>
          </p:cNvSpPr>
          <p:nvPr/>
        </p:nvSpPr>
        <p:spPr bwMode="auto">
          <a:xfrm>
            <a:off x="107950" y="765175"/>
            <a:ext cx="8864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u="sng" dirty="0" smtClean="0">
                <a:solidFill>
                  <a:srgbClr val="008000"/>
                </a:solidFill>
                <a:latin typeface="Calibri" pitchFamily="34" charset="0"/>
              </a:rPr>
              <a:t>18. </a:t>
            </a:r>
            <a:r>
              <a:rPr lang="fr-FR" b="1" u="sng" dirty="0">
                <a:solidFill>
                  <a:srgbClr val="008000"/>
                </a:solidFill>
                <a:latin typeface="Calibri" pitchFamily="34" charset="0"/>
              </a:rPr>
              <a:t>Annexe : </a:t>
            </a:r>
            <a:r>
              <a:rPr lang="fr-FR" b="1" u="sng" dirty="0" smtClean="0">
                <a:solidFill>
                  <a:srgbClr val="008000"/>
                </a:solidFill>
                <a:latin typeface="Calibri" pitchFamily="34" charset="0"/>
              </a:rPr>
              <a:t>L’extraordinaire inventivité de la vie (suite)</a:t>
            </a:r>
            <a:endParaRPr lang="fr-FR" dirty="0" smtClean="0">
              <a:solidFill>
                <a:srgbClr val="008000"/>
              </a:solidFill>
              <a:latin typeface="Calibri" pitchFamily="34" charset="0"/>
            </a:endParaRPr>
          </a:p>
          <a:p>
            <a:pPr algn="just"/>
            <a:endParaRPr lang="fr-FR" dirty="0" smtClean="0">
              <a:solidFill>
                <a:srgbClr val="008000"/>
              </a:solidFill>
            </a:endParaRPr>
          </a:p>
        </p:txBody>
      </p:sp>
      <p:pic>
        <p:nvPicPr>
          <p:cNvPr id="6" name="Image 5" descr="dauphin echolocation.jpg"/>
          <p:cNvPicPr>
            <a:picLocks noChangeAspect="1"/>
          </p:cNvPicPr>
          <p:nvPr/>
        </p:nvPicPr>
        <p:blipFill>
          <a:blip r:embed="rId2" cstate="print"/>
          <a:stretch>
            <a:fillRect/>
          </a:stretch>
        </p:blipFill>
        <p:spPr>
          <a:xfrm>
            <a:off x="179512" y="1196752"/>
            <a:ext cx="2486025" cy="1838325"/>
          </a:xfrm>
          <a:prstGeom prst="rect">
            <a:avLst/>
          </a:prstGeom>
        </p:spPr>
      </p:pic>
      <p:sp>
        <p:nvSpPr>
          <p:cNvPr id="7" name="ZoneTexte 6"/>
          <p:cNvSpPr txBox="1"/>
          <p:nvPr/>
        </p:nvSpPr>
        <p:spPr>
          <a:xfrm>
            <a:off x="395536" y="3068960"/>
            <a:ext cx="1957587" cy="276999"/>
          </a:xfrm>
          <a:prstGeom prst="rect">
            <a:avLst/>
          </a:prstGeom>
          <a:noFill/>
        </p:spPr>
        <p:txBody>
          <a:bodyPr wrap="none" rtlCol="0">
            <a:spAutoFit/>
          </a:bodyPr>
          <a:lstStyle/>
          <a:p>
            <a:r>
              <a:rPr lang="fr-FR" sz="1200" dirty="0" smtClean="0">
                <a:solidFill>
                  <a:srgbClr val="008000"/>
                </a:solidFill>
              </a:rPr>
              <a:t>L'écholocation du dauphin</a:t>
            </a:r>
            <a:endParaRPr lang="fr-FR" sz="1200" dirty="0">
              <a:solidFill>
                <a:srgbClr val="008000"/>
              </a:solidFill>
            </a:endParaRPr>
          </a:p>
        </p:txBody>
      </p:sp>
      <p:pic>
        <p:nvPicPr>
          <p:cNvPr id="8" name="Image 7" descr="chauve souris echolocation.jpg"/>
          <p:cNvPicPr>
            <a:picLocks noChangeAspect="1"/>
          </p:cNvPicPr>
          <p:nvPr/>
        </p:nvPicPr>
        <p:blipFill>
          <a:blip r:embed="rId3" cstate="print"/>
          <a:stretch>
            <a:fillRect/>
          </a:stretch>
        </p:blipFill>
        <p:spPr>
          <a:xfrm>
            <a:off x="2771800" y="1196752"/>
            <a:ext cx="2905125" cy="1571625"/>
          </a:xfrm>
          <a:prstGeom prst="rect">
            <a:avLst/>
          </a:prstGeom>
        </p:spPr>
      </p:pic>
      <p:sp>
        <p:nvSpPr>
          <p:cNvPr id="9" name="ZoneTexte 8"/>
          <p:cNvSpPr txBox="1"/>
          <p:nvPr/>
        </p:nvSpPr>
        <p:spPr>
          <a:xfrm>
            <a:off x="2915816" y="2780928"/>
            <a:ext cx="2521844" cy="276999"/>
          </a:xfrm>
          <a:prstGeom prst="rect">
            <a:avLst/>
          </a:prstGeom>
          <a:noFill/>
        </p:spPr>
        <p:txBody>
          <a:bodyPr wrap="none" rtlCol="0">
            <a:spAutoFit/>
          </a:bodyPr>
          <a:lstStyle/>
          <a:p>
            <a:r>
              <a:rPr lang="fr-FR" sz="1200" dirty="0" smtClean="0">
                <a:solidFill>
                  <a:srgbClr val="008000"/>
                </a:solidFill>
              </a:rPr>
              <a:t>L'écholocation de la chauve souris</a:t>
            </a:r>
            <a:endParaRPr lang="fr-FR" sz="1200" dirty="0">
              <a:solidFill>
                <a:srgbClr val="008000"/>
              </a:solidFill>
            </a:endParaRPr>
          </a:p>
        </p:txBody>
      </p:sp>
      <p:pic>
        <p:nvPicPr>
          <p:cNvPr id="11" name="Image 10" descr="ornithorynque_s.jpg"/>
          <p:cNvPicPr>
            <a:picLocks noChangeAspect="1"/>
          </p:cNvPicPr>
          <p:nvPr/>
        </p:nvPicPr>
        <p:blipFill>
          <a:blip r:embed="rId4" cstate="print"/>
          <a:stretch>
            <a:fillRect/>
          </a:stretch>
        </p:blipFill>
        <p:spPr>
          <a:xfrm>
            <a:off x="6588224" y="980728"/>
            <a:ext cx="1428750" cy="1590675"/>
          </a:xfrm>
          <a:prstGeom prst="rect">
            <a:avLst/>
          </a:prstGeom>
        </p:spPr>
      </p:pic>
      <p:sp>
        <p:nvSpPr>
          <p:cNvPr id="12" name="Rectangle 11"/>
          <p:cNvSpPr/>
          <p:nvPr/>
        </p:nvSpPr>
        <p:spPr>
          <a:xfrm>
            <a:off x="5724128" y="2564904"/>
            <a:ext cx="3222104" cy="646331"/>
          </a:xfrm>
          <a:prstGeom prst="rect">
            <a:avLst/>
          </a:prstGeom>
        </p:spPr>
        <p:txBody>
          <a:bodyPr wrap="square">
            <a:spAutoFit/>
          </a:bodyPr>
          <a:lstStyle/>
          <a:p>
            <a:pPr algn="ctr"/>
            <a:r>
              <a:rPr lang="fr-FR" sz="1200" dirty="0" smtClean="0">
                <a:solidFill>
                  <a:srgbClr val="008000"/>
                </a:solidFill>
              </a:rPr>
              <a:t>L'électrolocation de l'ornithorynque qui lui permet de sentir les champs électriques générés par les contractions musculaires</a:t>
            </a:r>
            <a:endParaRPr lang="fr-FR" sz="1200" dirty="0">
              <a:solidFill>
                <a:srgbClr val="008000"/>
              </a:solidFill>
            </a:endParaRPr>
          </a:p>
        </p:txBody>
      </p:sp>
      <p:pic>
        <p:nvPicPr>
          <p:cNvPr id="13" name="Image 12" descr="gecko.jpg"/>
          <p:cNvPicPr>
            <a:picLocks noChangeAspect="1"/>
          </p:cNvPicPr>
          <p:nvPr/>
        </p:nvPicPr>
        <p:blipFill>
          <a:blip r:embed="rId5" cstate="print"/>
          <a:stretch>
            <a:fillRect/>
          </a:stretch>
        </p:blipFill>
        <p:spPr>
          <a:xfrm>
            <a:off x="6732240" y="3356992"/>
            <a:ext cx="1190625" cy="1343025"/>
          </a:xfrm>
          <a:prstGeom prst="rect">
            <a:avLst/>
          </a:prstGeom>
        </p:spPr>
      </p:pic>
      <p:sp>
        <p:nvSpPr>
          <p:cNvPr id="14" name="Rectangle 13"/>
          <p:cNvSpPr/>
          <p:nvPr/>
        </p:nvSpPr>
        <p:spPr>
          <a:xfrm>
            <a:off x="5436096" y="4725144"/>
            <a:ext cx="3707904" cy="1754326"/>
          </a:xfrm>
          <a:prstGeom prst="rect">
            <a:avLst/>
          </a:prstGeom>
        </p:spPr>
        <p:txBody>
          <a:bodyPr wrap="square">
            <a:spAutoFit/>
          </a:bodyPr>
          <a:lstStyle/>
          <a:p>
            <a:pPr algn="ctr"/>
            <a:r>
              <a:rPr lang="fr-FR" sz="1200" dirty="0" smtClean="0">
                <a:solidFill>
                  <a:srgbClr val="008000"/>
                </a:solidFill>
              </a:rPr>
              <a:t>Les geckos sont des lézards pouvant remonter à la verticale quasiment toutes les surfaces, même sur le verre, grâce à des milliers de "pieds" microscopiques, possédant eux-mêmes environ 500 filaments encore plus petits, disposés sur leurs pattes, permettant à ces animaux d'avoir un contact étendu avec la surface qu'ils arpentent, développant une force qui agit à très courte distance : la force de Van Der </a:t>
            </a:r>
            <a:r>
              <a:rPr lang="fr-FR" sz="1200" dirty="0" err="1" smtClean="0">
                <a:solidFill>
                  <a:srgbClr val="008000"/>
                </a:solidFill>
              </a:rPr>
              <a:t>Waals</a:t>
            </a:r>
            <a:r>
              <a:rPr lang="fr-FR" sz="1200" dirty="0" smtClean="0">
                <a:solidFill>
                  <a:srgbClr val="008000"/>
                </a:solidFill>
              </a:rPr>
              <a:t>.</a:t>
            </a:r>
            <a:endParaRPr lang="fr-FR" sz="1200" dirty="0">
              <a:solidFill>
                <a:srgbClr val="008000"/>
              </a:solidFill>
            </a:endParaRPr>
          </a:p>
        </p:txBody>
      </p:sp>
      <p:pic>
        <p:nvPicPr>
          <p:cNvPr id="15" name="Image 14" descr="coléoptère bombardier.jpg"/>
          <p:cNvPicPr>
            <a:picLocks noChangeAspect="1"/>
          </p:cNvPicPr>
          <p:nvPr/>
        </p:nvPicPr>
        <p:blipFill>
          <a:blip r:embed="rId6" cstate="print"/>
          <a:stretch>
            <a:fillRect/>
          </a:stretch>
        </p:blipFill>
        <p:spPr>
          <a:xfrm>
            <a:off x="179512" y="3429000"/>
            <a:ext cx="2638425" cy="1733550"/>
          </a:xfrm>
          <a:prstGeom prst="rect">
            <a:avLst/>
          </a:prstGeom>
        </p:spPr>
      </p:pic>
      <p:pic>
        <p:nvPicPr>
          <p:cNvPr id="16" name="Image 15" descr="coléoptère bombardier2.jpg"/>
          <p:cNvPicPr>
            <a:picLocks noChangeAspect="1"/>
          </p:cNvPicPr>
          <p:nvPr/>
        </p:nvPicPr>
        <p:blipFill>
          <a:blip r:embed="rId7" cstate="print"/>
          <a:stretch>
            <a:fillRect/>
          </a:stretch>
        </p:blipFill>
        <p:spPr>
          <a:xfrm>
            <a:off x="2843808" y="3356992"/>
            <a:ext cx="2419350" cy="1885950"/>
          </a:xfrm>
          <a:prstGeom prst="rect">
            <a:avLst/>
          </a:prstGeom>
        </p:spPr>
      </p:pic>
      <p:sp>
        <p:nvSpPr>
          <p:cNvPr id="17" name="Rectangle 16"/>
          <p:cNvSpPr/>
          <p:nvPr/>
        </p:nvSpPr>
        <p:spPr>
          <a:xfrm>
            <a:off x="107504" y="5157192"/>
            <a:ext cx="5256584" cy="461665"/>
          </a:xfrm>
          <a:prstGeom prst="rect">
            <a:avLst/>
          </a:prstGeom>
        </p:spPr>
        <p:txBody>
          <a:bodyPr wrap="square">
            <a:spAutoFit/>
          </a:bodyPr>
          <a:lstStyle/>
          <a:p>
            <a:pPr algn="ctr"/>
            <a:r>
              <a:rPr lang="fr-FR" sz="1200" dirty="0" smtClean="0">
                <a:solidFill>
                  <a:srgbClr val="008000"/>
                </a:solidFill>
              </a:rPr>
              <a:t>Coléoptères bombardiers,  </a:t>
            </a:r>
            <a:r>
              <a:rPr lang="fr-FR" sz="1200" dirty="0" smtClean="0">
                <a:solidFill>
                  <a:srgbClr val="008000"/>
                </a:solidFill>
                <a:hlinkClick r:id="rId8" tooltip="Coléoptère"/>
              </a:rPr>
              <a:t>coléoptères</a:t>
            </a:r>
            <a:r>
              <a:rPr lang="fr-FR" sz="1200" dirty="0" smtClean="0">
                <a:solidFill>
                  <a:srgbClr val="008000"/>
                </a:solidFill>
              </a:rPr>
              <a:t> de la famille des carabidés (</a:t>
            </a:r>
            <a:r>
              <a:rPr lang="fr-FR" sz="1200" i="1" dirty="0" err="1" smtClean="0">
                <a:solidFill>
                  <a:srgbClr val="008000"/>
                </a:solidFill>
                <a:hlinkClick r:id="rId9" tooltip="Carabidae"/>
              </a:rPr>
              <a:t>Carabidae</a:t>
            </a:r>
            <a:r>
              <a:rPr lang="fr-FR" sz="1200" dirty="0" smtClean="0">
                <a:solidFill>
                  <a:srgbClr val="008000"/>
                </a:solidFill>
              </a:rPr>
              <a:t>)</a:t>
            </a:r>
            <a:endParaRPr lang="fr-FR" sz="1200" dirty="0">
              <a:solidFill>
                <a:srgbClr val="008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251520" y="188640"/>
            <a:ext cx="549201"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42</a:t>
            </a:fld>
            <a:endParaRPr lang="fr-FR" sz="1200" dirty="0">
              <a:solidFill>
                <a:schemeClr val="tx1">
                  <a:tint val="75000"/>
                </a:schemeClr>
              </a:solidFill>
              <a:latin typeface="+mn-lt"/>
              <a:cs typeface="+mn-cs"/>
            </a:endParaRPr>
          </a:p>
        </p:txBody>
      </p:sp>
      <p:sp>
        <p:nvSpPr>
          <p:cNvPr id="4" name="Sous-titre 2"/>
          <p:cNvSpPr txBox="1">
            <a:spLocks/>
          </p:cNvSpPr>
          <p:nvPr/>
        </p:nvSpPr>
        <p:spPr bwMode="auto">
          <a:xfrm>
            <a:off x="1907704" y="18864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a:spLocks noChangeArrowheads="1"/>
          </p:cNvSpPr>
          <p:nvPr/>
        </p:nvSpPr>
        <p:spPr bwMode="auto">
          <a:xfrm>
            <a:off x="107950" y="765175"/>
            <a:ext cx="8864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u="sng" dirty="0" smtClean="0">
                <a:solidFill>
                  <a:srgbClr val="008000"/>
                </a:solidFill>
                <a:latin typeface="Calibri" pitchFamily="34" charset="0"/>
              </a:rPr>
              <a:t>18. </a:t>
            </a:r>
            <a:r>
              <a:rPr lang="fr-FR" b="1" u="sng" dirty="0">
                <a:solidFill>
                  <a:srgbClr val="008000"/>
                </a:solidFill>
                <a:latin typeface="Calibri" pitchFamily="34" charset="0"/>
              </a:rPr>
              <a:t>Annexe : </a:t>
            </a:r>
            <a:r>
              <a:rPr lang="fr-FR" b="1" u="sng" dirty="0" smtClean="0">
                <a:solidFill>
                  <a:srgbClr val="008000"/>
                </a:solidFill>
                <a:latin typeface="Calibri" pitchFamily="34" charset="0"/>
              </a:rPr>
              <a:t>L’extraordinaire inventivité de la vie (suite et fin)</a:t>
            </a:r>
            <a:endParaRPr lang="fr-FR" dirty="0" smtClean="0">
              <a:solidFill>
                <a:srgbClr val="008000"/>
              </a:solidFill>
              <a:latin typeface="Calibri" pitchFamily="34" charset="0"/>
            </a:endParaRPr>
          </a:p>
          <a:p>
            <a:pPr algn="just"/>
            <a:endParaRPr lang="fr-FR" dirty="0" smtClean="0">
              <a:solidFill>
                <a:srgbClr val="008000"/>
              </a:solidFill>
            </a:endParaRPr>
          </a:p>
        </p:txBody>
      </p:sp>
      <p:pic>
        <p:nvPicPr>
          <p:cNvPr id="6" name="Image 5" descr="cellules-poulpes_s.jpg"/>
          <p:cNvPicPr>
            <a:picLocks noChangeAspect="1"/>
          </p:cNvPicPr>
          <p:nvPr/>
        </p:nvPicPr>
        <p:blipFill>
          <a:blip r:embed="rId2" cstate="print"/>
          <a:stretch>
            <a:fillRect/>
          </a:stretch>
        </p:blipFill>
        <p:spPr>
          <a:xfrm>
            <a:off x="4283968" y="1124744"/>
            <a:ext cx="1885950" cy="1495425"/>
          </a:xfrm>
          <a:prstGeom prst="rect">
            <a:avLst/>
          </a:prstGeom>
        </p:spPr>
      </p:pic>
      <p:pic>
        <p:nvPicPr>
          <p:cNvPr id="7" name="Image 6" descr="peau-poulpe_s.jpg"/>
          <p:cNvPicPr>
            <a:picLocks noChangeAspect="1"/>
          </p:cNvPicPr>
          <p:nvPr/>
        </p:nvPicPr>
        <p:blipFill>
          <a:blip r:embed="rId3" cstate="print"/>
          <a:stretch>
            <a:fillRect/>
          </a:stretch>
        </p:blipFill>
        <p:spPr>
          <a:xfrm>
            <a:off x="251520" y="1124744"/>
            <a:ext cx="2552700" cy="1019175"/>
          </a:xfrm>
          <a:prstGeom prst="rect">
            <a:avLst/>
          </a:prstGeom>
        </p:spPr>
      </p:pic>
      <p:sp>
        <p:nvSpPr>
          <p:cNvPr id="8" name="ZoneTexte 7"/>
          <p:cNvSpPr txBox="1"/>
          <p:nvPr/>
        </p:nvSpPr>
        <p:spPr>
          <a:xfrm>
            <a:off x="107504" y="2132857"/>
            <a:ext cx="3816424" cy="615553"/>
          </a:xfrm>
          <a:prstGeom prst="rect">
            <a:avLst/>
          </a:prstGeom>
          <a:noFill/>
        </p:spPr>
        <p:txBody>
          <a:bodyPr wrap="square" rtlCol="0">
            <a:spAutoFit/>
          </a:bodyPr>
          <a:lstStyle/>
          <a:p>
            <a:pPr algn="ctr"/>
            <a:r>
              <a:rPr lang="fr-FR" sz="1200" dirty="0" smtClean="0">
                <a:solidFill>
                  <a:srgbClr val="008000"/>
                </a:solidFill>
              </a:rPr>
              <a:t>Modifications tridimensionnelles de la peau du poulpe. </a:t>
            </a:r>
            <a:r>
              <a:rPr lang="fr-FR" sz="1000" dirty="0" smtClean="0">
                <a:solidFill>
                  <a:srgbClr val="008000"/>
                </a:solidFill>
              </a:rPr>
              <a:t>Source :  </a:t>
            </a:r>
            <a:r>
              <a:rPr lang="fr-FR" sz="1000" dirty="0" smtClean="0">
                <a:solidFill>
                  <a:srgbClr val="008000"/>
                </a:solidFill>
                <a:hlinkClick r:id="rId4"/>
              </a:rPr>
              <a:t>http://www.bkneuroland.fr/mobile/articles.php?lng=fr&amp;pg=893</a:t>
            </a:r>
            <a:r>
              <a:rPr lang="fr-FR" sz="1000" dirty="0" smtClean="0">
                <a:solidFill>
                  <a:srgbClr val="008000"/>
                </a:solidFill>
              </a:rPr>
              <a:t> </a:t>
            </a:r>
            <a:endParaRPr lang="fr-FR" sz="1000" dirty="0">
              <a:solidFill>
                <a:srgbClr val="008000"/>
              </a:solidFill>
            </a:endParaRPr>
          </a:p>
        </p:txBody>
      </p:sp>
      <p:sp>
        <p:nvSpPr>
          <p:cNvPr id="9" name="ZoneTexte 8"/>
          <p:cNvSpPr txBox="1"/>
          <p:nvPr/>
        </p:nvSpPr>
        <p:spPr>
          <a:xfrm>
            <a:off x="3851920" y="2636912"/>
            <a:ext cx="2880320" cy="461667"/>
          </a:xfrm>
          <a:prstGeom prst="rect">
            <a:avLst/>
          </a:prstGeom>
          <a:noFill/>
        </p:spPr>
        <p:txBody>
          <a:bodyPr wrap="square" rtlCol="0">
            <a:spAutoFit/>
          </a:bodyPr>
          <a:lstStyle/>
          <a:p>
            <a:pPr algn="ctr"/>
            <a:r>
              <a:rPr lang="fr-FR" sz="1200" dirty="0" smtClean="0">
                <a:solidFill>
                  <a:srgbClr val="008000"/>
                </a:solidFill>
              </a:rPr>
              <a:t>Modification des cellules pigmentaires en fonction de l’humeur du poulpes</a:t>
            </a:r>
            <a:endParaRPr lang="fr-FR" sz="1200" dirty="0">
              <a:solidFill>
                <a:srgbClr val="008000"/>
              </a:solidFill>
            </a:endParaRPr>
          </a:p>
        </p:txBody>
      </p:sp>
      <p:sp>
        <p:nvSpPr>
          <p:cNvPr id="10" name="ZoneTexte 9"/>
          <p:cNvSpPr txBox="1"/>
          <p:nvPr/>
        </p:nvSpPr>
        <p:spPr>
          <a:xfrm>
            <a:off x="179512" y="3068960"/>
            <a:ext cx="6768752" cy="1200329"/>
          </a:xfrm>
          <a:prstGeom prst="rect">
            <a:avLst/>
          </a:prstGeom>
          <a:noFill/>
        </p:spPr>
        <p:txBody>
          <a:bodyPr wrap="square" rtlCol="0">
            <a:spAutoFit/>
          </a:bodyPr>
          <a:lstStyle/>
          <a:p>
            <a:pPr algn="just"/>
            <a:r>
              <a:rPr lang="fr-FR" sz="1200" dirty="0" smtClean="0">
                <a:solidFill>
                  <a:srgbClr val="008000"/>
                </a:solidFill>
              </a:rPr>
              <a:t>Les poulpes (ou pieuvres) peuvent changer de couleur et se « fondre » dans le décor. Leur art du camouflage chromatique provient de la présence de trois types de cellules (plus de 20 millions) du derme (la couche cellulaire de la peau située juste sous l’épiderme) : les </a:t>
            </a:r>
            <a:r>
              <a:rPr lang="fr-FR" sz="1200" i="1" dirty="0" smtClean="0">
                <a:solidFill>
                  <a:srgbClr val="008000"/>
                </a:solidFill>
              </a:rPr>
              <a:t>chromatophores</a:t>
            </a:r>
            <a:r>
              <a:rPr lang="fr-FR" sz="1200" dirty="0" smtClean="0">
                <a:solidFill>
                  <a:srgbClr val="008000"/>
                </a:solidFill>
              </a:rPr>
              <a:t> (les cellules pigmentaires), les </a:t>
            </a:r>
            <a:r>
              <a:rPr lang="fr-FR" sz="1200" i="1" dirty="0" err="1" smtClean="0">
                <a:solidFill>
                  <a:srgbClr val="008000"/>
                </a:solidFill>
              </a:rPr>
              <a:t>iridophores</a:t>
            </a:r>
            <a:r>
              <a:rPr lang="fr-FR" sz="1200" dirty="0" smtClean="0">
                <a:solidFill>
                  <a:srgbClr val="008000"/>
                </a:solidFill>
              </a:rPr>
              <a:t> (les cellules réfléchissant la lumière) et les </a:t>
            </a:r>
            <a:r>
              <a:rPr lang="fr-FR" sz="1200" i="1" dirty="0" err="1" smtClean="0">
                <a:solidFill>
                  <a:srgbClr val="008000"/>
                </a:solidFill>
              </a:rPr>
              <a:t>leucophores</a:t>
            </a:r>
            <a:r>
              <a:rPr lang="fr-FR" sz="1200" dirty="0" smtClean="0">
                <a:solidFill>
                  <a:srgbClr val="008000"/>
                </a:solidFill>
              </a:rPr>
              <a:t> (les réfléchissant la lumière dans les tons blancs). Source : </a:t>
            </a:r>
            <a:r>
              <a:rPr lang="fr-FR" sz="1200" dirty="0" smtClean="0">
                <a:solidFill>
                  <a:srgbClr val="008000"/>
                </a:solidFill>
                <a:hlinkClick r:id="rId5"/>
              </a:rPr>
              <a:t>http://www.sirtin.fr/2010/12/21/dou-vient-les-changements-de-couleur-des-poulpes/</a:t>
            </a:r>
            <a:r>
              <a:rPr lang="fr-FR" sz="1200" dirty="0" smtClean="0">
                <a:solidFill>
                  <a:srgbClr val="008000"/>
                </a:solidFill>
              </a:rPr>
              <a:t> </a:t>
            </a:r>
          </a:p>
        </p:txBody>
      </p:sp>
      <p:pic>
        <p:nvPicPr>
          <p:cNvPr id="11" name="Image 10" descr="chromatophore6.jpg"/>
          <p:cNvPicPr>
            <a:picLocks noChangeAspect="1"/>
          </p:cNvPicPr>
          <p:nvPr/>
        </p:nvPicPr>
        <p:blipFill>
          <a:blip r:embed="rId6" cstate="print"/>
          <a:stretch>
            <a:fillRect/>
          </a:stretch>
        </p:blipFill>
        <p:spPr>
          <a:xfrm>
            <a:off x="6804248" y="332656"/>
            <a:ext cx="2143125" cy="2133600"/>
          </a:xfrm>
          <a:prstGeom prst="rect">
            <a:avLst/>
          </a:prstGeom>
        </p:spPr>
      </p:pic>
      <p:sp>
        <p:nvSpPr>
          <p:cNvPr id="12" name="Rectangle 11"/>
          <p:cNvSpPr/>
          <p:nvPr/>
        </p:nvSpPr>
        <p:spPr>
          <a:xfrm>
            <a:off x="6804248" y="2420888"/>
            <a:ext cx="2232248" cy="600164"/>
          </a:xfrm>
          <a:prstGeom prst="rect">
            <a:avLst/>
          </a:prstGeom>
        </p:spPr>
        <p:txBody>
          <a:bodyPr wrap="square">
            <a:spAutoFit/>
          </a:bodyPr>
          <a:lstStyle/>
          <a:p>
            <a:pPr algn="ctr"/>
            <a:r>
              <a:rPr lang="fr-FR" sz="1100" dirty="0" smtClean="0">
                <a:solidFill>
                  <a:srgbClr val="008000"/>
                </a:solidFill>
                <a:latin typeface="Calibri" pitchFamily="34" charset="0"/>
              </a:rPr>
              <a:t>Source : </a:t>
            </a:r>
            <a:r>
              <a:rPr lang="fr-FR" sz="1100" dirty="0" smtClean="0">
                <a:solidFill>
                  <a:srgbClr val="008000"/>
                </a:solidFill>
                <a:latin typeface="Calibri" pitchFamily="34" charset="0"/>
                <a:hlinkClick r:id="rId7"/>
              </a:rPr>
              <a:t>http://tpe-mimetisme.e-monsite.com/pages/content/chromatophore.html</a:t>
            </a:r>
            <a:r>
              <a:rPr lang="fr-FR" sz="1100" dirty="0" smtClean="0">
                <a:solidFill>
                  <a:srgbClr val="008000"/>
                </a:solidFill>
                <a:latin typeface="Calibri" pitchFamily="34" charset="0"/>
              </a:rPr>
              <a:t> </a:t>
            </a:r>
            <a:r>
              <a:rPr lang="fr-FR" sz="1100" dirty="0" smtClean="0">
                <a:solidFill>
                  <a:srgbClr val="008000"/>
                </a:solidFill>
                <a:latin typeface="Calibri"/>
              </a:rPr>
              <a:t>↑</a:t>
            </a:r>
            <a:endParaRPr lang="fr-FR" sz="1100" dirty="0">
              <a:solidFill>
                <a:srgbClr val="008000"/>
              </a:solidFill>
              <a:latin typeface="Calibri" pitchFamily="34" charset="0"/>
            </a:endParaRPr>
          </a:p>
        </p:txBody>
      </p:sp>
      <p:pic>
        <p:nvPicPr>
          <p:cNvPr id="13" name="Image 12" descr="cameleon5.jpg"/>
          <p:cNvPicPr>
            <a:picLocks noChangeAspect="1"/>
          </p:cNvPicPr>
          <p:nvPr/>
        </p:nvPicPr>
        <p:blipFill>
          <a:blip r:embed="rId8" cstate="print"/>
          <a:stretch>
            <a:fillRect/>
          </a:stretch>
        </p:blipFill>
        <p:spPr>
          <a:xfrm>
            <a:off x="3491880" y="4437112"/>
            <a:ext cx="2609850" cy="1752600"/>
          </a:xfrm>
          <a:prstGeom prst="rect">
            <a:avLst/>
          </a:prstGeom>
        </p:spPr>
      </p:pic>
      <p:sp>
        <p:nvSpPr>
          <p:cNvPr id="14" name="ZoneTexte 13"/>
          <p:cNvSpPr txBox="1"/>
          <p:nvPr/>
        </p:nvSpPr>
        <p:spPr>
          <a:xfrm>
            <a:off x="179512" y="4365104"/>
            <a:ext cx="3168352" cy="2215991"/>
          </a:xfrm>
          <a:prstGeom prst="rect">
            <a:avLst/>
          </a:prstGeom>
          <a:noFill/>
        </p:spPr>
        <p:txBody>
          <a:bodyPr wrap="square" rtlCol="0">
            <a:spAutoFit/>
          </a:bodyPr>
          <a:lstStyle/>
          <a:p>
            <a:pPr algn="just"/>
            <a:r>
              <a:rPr lang="fr-FR" sz="1200" dirty="0" smtClean="0">
                <a:solidFill>
                  <a:srgbClr val="008000"/>
                </a:solidFill>
              </a:rPr>
              <a:t>Le caméléon harmonise ses couleurs avec son environnement ("homochromie" pour le camouflage ...), par la présence de cellules appelées </a:t>
            </a:r>
            <a:r>
              <a:rPr lang="fr-FR" sz="1200" i="1" dirty="0" smtClean="0">
                <a:solidFill>
                  <a:srgbClr val="008000"/>
                </a:solidFill>
              </a:rPr>
              <a:t>chromatophores</a:t>
            </a:r>
            <a:r>
              <a:rPr lang="fr-FR" sz="1200" dirty="0" smtClean="0">
                <a:solidFill>
                  <a:srgbClr val="008000"/>
                </a:solidFill>
              </a:rPr>
              <a:t> (cellules portant une couleur). les </a:t>
            </a:r>
            <a:r>
              <a:rPr lang="fr-FR" sz="1200" i="1" dirty="0" err="1" smtClean="0">
                <a:solidFill>
                  <a:srgbClr val="008000"/>
                </a:solidFill>
              </a:rPr>
              <a:t>guanocytes</a:t>
            </a:r>
            <a:r>
              <a:rPr lang="fr-FR" sz="1200" dirty="0" smtClean="0">
                <a:solidFill>
                  <a:srgbClr val="008000"/>
                </a:solidFill>
              </a:rPr>
              <a:t> (dans l'épiderme), les </a:t>
            </a:r>
            <a:r>
              <a:rPr lang="fr-FR" sz="1200" i="1" dirty="0" err="1" smtClean="0">
                <a:solidFill>
                  <a:srgbClr val="008000"/>
                </a:solidFill>
              </a:rPr>
              <a:t>iridocytes</a:t>
            </a:r>
            <a:r>
              <a:rPr lang="fr-FR" sz="1200" dirty="0" smtClean="0">
                <a:solidFill>
                  <a:srgbClr val="008000"/>
                </a:solidFill>
              </a:rPr>
              <a:t> (dans le derme), dont les </a:t>
            </a:r>
            <a:r>
              <a:rPr lang="fr-FR" sz="1200" i="1" dirty="0" err="1" smtClean="0">
                <a:solidFill>
                  <a:srgbClr val="008000"/>
                </a:solidFill>
              </a:rPr>
              <a:t>érythrophores</a:t>
            </a:r>
            <a:r>
              <a:rPr lang="fr-FR" sz="1200" dirty="0" smtClean="0">
                <a:solidFill>
                  <a:srgbClr val="008000"/>
                </a:solidFill>
              </a:rPr>
              <a:t> (porteur du pigments rouges), </a:t>
            </a:r>
            <a:r>
              <a:rPr lang="fr-FR" sz="1200" i="1" dirty="0" err="1" smtClean="0">
                <a:solidFill>
                  <a:srgbClr val="008000"/>
                </a:solidFill>
              </a:rPr>
              <a:t>xanthophores</a:t>
            </a:r>
            <a:r>
              <a:rPr lang="fr-FR" sz="1200" dirty="0" smtClean="0">
                <a:solidFill>
                  <a:srgbClr val="008000"/>
                </a:solidFill>
              </a:rPr>
              <a:t> (pigments jaunes) et </a:t>
            </a:r>
            <a:r>
              <a:rPr lang="fr-FR" sz="1200" i="1" dirty="0" err="1" smtClean="0">
                <a:solidFill>
                  <a:srgbClr val="008000"/>
                </a:solidFill>
              </a:rPr>
              <a:t>mélanophores</a:t>
            </a:r>
            <a:r>
              <a:rPr lang="fr-FR" sz="1200" dirty="0" smtClean="0">
                <a:solidFill>
                  <a:srgbClr val="008000"/>
                </a:solidFill>
              </a:rPr>
              <a:t> (noir). </a:t>
            </a:r>
          </a:p>
          <a:p>
            <a:pPr algn="just"/>
            <a:r>
              <a:rPr lang="fr-FR" sz="1000" dirty="0" smtClean="0">
                <a:solidFill>
                  <a:srgbClr val="008000"/>
                </a:solidFill>
              </a:rPr>
              <a:t>Source : </a:t>
            </a:r>
            <a:r>
              <a:rPr lang="fr-FR" sz="1000" dirty="0" smtClean="0">
                <a:solidFill>
                  <a:srgbClr val="008000"/>
                </a:solidFill>
                <a:hlinkClick r:id="rId9"/>
              </a:rPr>
              <a:t>http://la-couleur-du-cameleon.e-monsite.com/pages/le-mimetisme/la-structure-de-la-peau-et-sa-pigmentation.html</a:t>
            </a:r>
            <a:r>
              <a:rPr lang="fr-FR" sz="1000" dirty="0" smtClean="0">
                <a:solidFill>
                  <a:srgbClr val="008000"/>
                </a:solidFill>
              </a:rPr>
              <a:t> </a:t>
            </a:r>
          </a:p>
        </p:txBody>
      </p:sp>
      <p:pic>
        <p:nvPicPr>
          <p:cNvPr id="15" name="Image 14" descr="structure peau du cameleon.jpg"/>
          <p:cNvPicPr>
            <a:picLocks noChangeAspect="1"/>
          </p:cNvPicPr>
          <p:nvPr/>
        </p:nvPicPr>
        <p:blipFill>
          <a:blip r:embed="rId10" cstate="print"/>
          <a:stretch>
            <a:fillRect/>
          </a:stretch>
        </p:blipFill>
        <p:spPr>
          <a:xfrm>
            <a:off x="6286500" y="4149080"/>
            <a:ext cx="2857500" cy="2438400"/>
          </a:xfrm>
          <a:prstGeom prst="rect">
            <a:avLst/>
          </a:prstGeom>
        </p:spPr>
      </p:pic>
      <p:sp>
        <p:nvSpPr>
          <p:cNvPr id="16" name="ZoneTexte 15"/>
          <p:cNvSpPr txBox="1"/>
          <p:nvPr/>
        </p:nvSpPr>
        <p:spPr>
          <a:xfrm>
            <a:off x="3635896" y="6611779"/>
            <a:ext cx="5328592" cy="246221"/>
          </a:xfrm>
          <a:prstGeom prst="rect">
            <a:avLst/>
          </a:prstGeom>
          <a:noFill/>
        </p:spPr>
        <p:txBody>
          <a:bodyPr wrap="square" rtlCol="0">
            <a:spAutoFit/>
          </a:bodyPr>
          <a:lstStyle/>
          <a:p>
            <a:r>
              <a:rPr lang="fr-FR" sz="1000" dirty="0" smtClean="0">
                <a:solidFill>
                  <a:srgbClr val="008000"/>
                </a:solidFill>
              </a:rPr>
              <a:t>Source : </a:t>
            </a:r>
            <a:r>
              <a:rPr lang="fr-FR" sz="1000" dirty="0" smtClean="0">
                <a:solidFill>
                  <a:srgbClr val="008000"/>
                </a:solidFill>
                <a:hlinkClick r:id="rId11"/>
              </a:rPr>
              <a:t>http://chamaeleonidae.e-monsite.com/pages/l-homochromie-du-cameleon.html</a:t>
            </a:r>
            <a:r>
              <a:rPr lang="fr-FR" sz="1000" dirty="0" smtClean="0">
                <a:solidFill>
                  <a:srgbClr val="008000"/>
                </a:solidFill>
              </a:rPr>
              <a:t> </a:t>
            </a:r>
            <a:r>
              <a:rPr lang="fr-FR" sz="1000" dirty="0" smtClean="0">
                <a:solidFill>
                  <a:srgbClr val="008000"/>
                </a:solidFill>
                <a:latin typeface="Calibri"/>
              </a:rPr>
              <a:t>↑</a:t>
            </a:r>
            <a:endParaRPr lang="fr-FR" sz="1000" dirty="0">
              <a:solidFill>
                <a:srgbClr val="008000"/>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732588" y="260350"/>
            <a:ext cx="2133600" cy="365125"/>
          </a:xfrm>
        </p:spPr>
        <p:txBody>
          <a:bodyPr/>
          <a:lstStyle/>
          <a:p>
            <a:pPr>
              <a:defRPr/>
            </a:pPr>
            <a:fld id="{EB663281-C472-463F-9C56-094333879CC2}" type="slidenum">
              <a:rPr lang="fr-FR"/>
              <a:pPr>
                <a:defRPr/>
              </a:pPr>
              <a:t>43</a:t>
            </a:fld>
            <a:endParaRPr lang="fr-FR" dirty="0"/>
          </a:p>
        </p:txBody>
      </p:sp>
      <p:sp>
        <p:nvSpPr>
          <p:cNvPr id="34819"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34820" name="Rectangle 4"/>
          <p:cNvSpPr>
            <a:spLocks noChangeArrowheads="1"/>
          </p:cNvSpPr>
          <p:nvPr/>
        </p:nvSpPr>
        <p:spPr bwMode="auto">
          <a:xfrm>
            <a:off x="179388" y="1341438"/>
            <a:ext cx="8856662" cy="544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buFont typeface="Arial" charset="0"/>
              <a:buChar char="•"/>
            </a:pPr>
            <a:r>
              <a:rPr lang="fr-FR" sz="1200">
                <a:solidFill>
                  <a:srgbClr val="008000"/>
                </a:solidFill>
                <a:latin typeface="Calibri" pitchFamily="34" charset="0"/>
              </a:rPr>
              <a:t>La </a:t>
            </a:r>
            <a:r>
              <a:rPr lang="fr-FR" sz="1200">
                <a:solidFill>
                  <a:srgbClr val="008000"/>
                </a:solidFill>
                <a:latin typeface="Calibri" pitchFamily="34" charset="0"/>
                <a:hlinkClick r:id="rId2" action="ppaction://hlinkfile" tooltip="Phytoépuration"/>
              </a:rPr>
              <a:t>phytoépuration</a:t>
            </a:r>
            <a:r>
              <a:rPr lang="fr-FR" sz="1200">
                <a:solidFill>
                  <a:srgbClr val="008000"/>
                </a:solidFill>
                <a:latin typeface="Calibri" pitchFamily="34" charset="0"/>
              </a:rPr>
              <a:t> et la </a:t>
            </a:r>
            <a:r>
              <a:rPr lang="fr-FR" sz="1200">
                <a:solidFill>
                  <a:srgbClr val="008000"/>
                </a:solidFill>
                <a:latin typeface="Calibri" pitchFamily="34" charset="0"/>
                <a:hlinkClick r:id="rId3" action="ppaction://hlinkfile" tooltip="Fongoremédiation"/>
              </a:rPr>
              <a:t>fongoremédiation</a:t>
            </a:r>
            <a:r>
              <a:rPr lang="fr-FR" sz="1200">
                <a:solidFill>
                  <a:srgbClr val="008000"/>
                </a:solidFill>
                <a:latin typeface="Calibri" pitchFamily="34" charset="0"/>
              </a:rPr>
              <a:t>, ou la plupart des </a:t>
            </a:r>
            <a:r>
              <a:rPr lang="fr-FR" sz="1200">
                <a:solidFill>
                  <a:srgbClr val="008000"/>
                </a:solidFill>
                <a:latin typeface="Calibri" pitchFamily="34" charset="0"/>
                <a:hlinkClick r:id="rId4" action="ppaction://hlinkfile" tooltip="Stations d'épuration"/>
              </a:rPr>
              <a:t>stations d'épuration</a:t>
            </a:r>
            <a:r>
              <a:rPr lang="fr-FR" sz="1200">
                <a:solidFill>
                  <a:srgbClr val="008000"/>
                </a:solidFill>
                <a:latin typeface="Calibri" pitchFamily="34" charset="0"/>
              </a:rPr>
              <a:t> s'inspirent des écosystèmes pour épurer l'eau, l'air et les sols ;</a:t>
            </a:r>
          </a:p>
          <a:p>
            <a:pPr algn="just">
              <a:buFont typeface="Arial" charset="0"/>
              <a:buChar char="•"/>
            </a:pPr>
            <a:r>
              <a:rPr lang="fr-FR" sz="1200">
                <a:solidFill>
                  <a:srgbClr val="008000"/>
                </a:solidFill>
                <a:latin typeface="Calibri" pitchFamily="34" charset="0"/>
              </a:rPr>
              <a:t>L'</a:t>
            </a:r>
            <a:r>
              <a:rPr lang="fr-FR" sz="1200">
                <a:solidFill>
                  <a:srgbClr val="008000"/>
                </a:solidFill>
                <a:latin typeface="Calibri" pitchFamily="34" charset="0"/>
                <a:hlinkClick r:id="rId5" action="ppaction://hlinkfile" tooltip="Aquaculture multi-trophique intégrée (page inexistante)"/>
              </a:rPr>
              <a:t>aquaculture multi-trophique intégrée</a:t>
            </a:r>
            <a:r>
              <a:rPr lang="fr-FR" sz="1200">
                <a:solidFill>
                  <a:srgbClr val="008000"/>
                </a:solidFill>
                <a:latin typeface="Calibri" pitchFamily="34" charset="0"/>
              </a:rPr>
              <a:t> (ou IMTA pour </a:t>
            </a:r>
            <a:r>
              <a:rPr lang="fr-FR" sz="1200" i="1">
                <a:solidFill>
                  <a:srgbClr val="008000"/>
                </a:solidFill>
                <a:latin typeface="Calibri" pitchFamily="34" charset="0"/>
              </a:rPr>
              <a:t>Integrated multi-trophic aquaculture</a:t>
            </a:r>
            <a:r>
              <a:rPr lang="fr-FR" sz="1200">
                <a:solidFill>
                  <a:srgbClr val="008000"/>
                </a:solidFill>
                <a:latin typeface="Calibri" pitchFamily="34" charset="0"/>
              </a:rPr>
              <a:t> pour les anglophones) est notamment testée en Norvège et au Canada. Elle s'inspire du fait qu'en mer, algues, filtreurs et animaux sont complémentaires, les uns consommant les déchets des autres, les filtreurs épurant l'eau. Elle pourrait être associée à un </a:t>
            </a:r>
            <a:r>
              <a:rPr lang="fr-FR" sz="1200">
                <a:solidFill>
                  <a:srgbClr val="008000"/>
                </a:solidFill>
                <a:latin typeface="Calibri" pitchFamily="34" charset="0"/>
                <a:hlinkClick r:id="rId6" action="ppaction://hlinkfile" tooltip="Récif artificiel"/>
              </a:rPr>
              <a:t>récif artificiel</a:t>
            </a:r>
            <a:r>
              <a:rPr lang="fr-FR" sz="1200">
                <a:solidFill>
                  <a:srgbClr val="008000"/>
                </a:solidFill>
                <a:latin typeface="Calibri" pitchFamily="34" charset="0"/>
              </a:rPr>
              <a:t> et/ou à un </a:t>
            </a:r>
            <a:r>
              <a:rPr lang="fr-FR" sz="1200">
                <a:solidFill>
                  <a:srgbClr val="008000"/>
                </a:solidFill>
                <a:latin typeface="Calibri" pitchFamily="34" charset="0"/>
                <a:hlinkClick r:id="rId7" action="ppaction://hlinkfile" tooltip="Dispositif de concentration du poisson"/>
              </a:rPr>
              <a:t>dispositif de concentration du poisson</a:t>
            </a:r>
            <a:r>
              <a:rPr lang="fr-FR" sz="1200">
                <a:solidFill>
                  <a:srgbClr val="008000"/>
                </a:solidFill>
                <a:latin typeface="Calibri" pitchFamily="34" charset="0"/>
              </a:rPr>
              <a:t> ;</a:t>
            </a:r>
          </a:p>
          <a:p>
            <a:pPr algn="just">
              <a:buFont typeface="Arial" charset="0"/>
              <a:buChar char="•"/>
            </a:pPr>
            <a:r>
              <a:rPr lang="fr-FR" sz="1200">
                <a:solidFill>
                  <a:srgbClr val="008000"/>
                </a:solidFill>
                <a:latin typeface="Calibri" pitchFamily="34" charset="0"/>
              </a:rPr>
              <a:t>La </a:t>
            </a:r>
            <a:r>
              <a:rPr lang="fr-FR" sz="1200">
                <a:solidFill>
                  <a:srgbClr val="008000"/>
                </a:solidFill>
                <a:latin typeface="Calibri" pitchFamily="34" charset="0"/>
                <a:hlinkClick r:id="rId8" action="ppaction://hlinkfile" tooltip="Soie d'araignée"/>
              </a:rPr>
              <a:t>soie d'araignée</a:t>
            </a:r>
            <a:r>
              <a:rPr lang="fr-FR" sz="1200">
                <a:solidFill>
                  <a:srgbClr val="008000"/>
                </a:solidFill>
                <a:latin typeface="Calibri" pitchFamily="34" charset="0"/>
              </a:rPr>
              <a:t> est un </a:t>
            </a:r>
            <a:r>
              <a:rPr lang="fr-FR" sz="1200">
                <a:solidFill>
                  <a:srgbClr val="008000"/>
                </a:solidFill>
                <a:latin typeface="Calibri" pitchFamily="34" charset="0"/>
                <a:hlinkClick r:id="rId9" action="ppaction://hlinkfile" tooltip="Polymère"/>
              </a:rPr>
              <a:t>polymère</a:t>
            </a:r>
            <a:r>
              <a:rPr lang="fr-FR" sz="1200">
                <a:solidFill>
                  <a:srgbClr val="008000"/>
                </a:solidFill>
                <a:latin typeface="Calibri" pitchFamily="34" charset="0"/>
              </a:rPr>
              <a:t> dont la configuration moléculaire peut varier et rapidement s'adapter à la température et l'humidité. Elle est notamment capable de « </a:t>
            </a:r>
            <a:r>
              <a:rPr lang="fr-FR" sz="1200" i="1">
                <a:solidFill>
                  <a:srgbClr val="008000"/>
                </a:solidFill>
                <a:latin typeface="Calibri" pitchFamily="34" charset="0"/>
              </a:rPr>
              <a:t>Supercontraction</a:t>
            </a:r>
            <a:r>
              <a:rPr lang="fr-FR" sz="1200">
                <a:solidFill>
                  <a:srgbClr val="008000"/>
                </a:solidFill>
                <a:latin typeface="Calibri" pitchFamily="34" charset="0"/>
              </a:rPr>
              <a:t> » (de 10 à 140 MPa de tension) quand elle s'humidifie (en plusieurs minutes quand l'</a:t>
            </a:r>
            <a:r>
              <a:rPr lang="fr-FR" sz="1200">
                <a:solidFill>
                  <a:srgbClr val="008000"/>
                </a:solidFill>
                <a:latin typeface="Calibri" pitchFamily="34" charset="0"/>
                <a:hlinkClick r:id="rId10" action="ppaction://hlinkfile" tooltip="Hygrométrie"/>
              </a:rPr>
              <a:t>hygrométrie</a:t>
            </a:r>
            <a:r>
              <a:rPr lang="fr-FR" sz="1200">
                <a:solidFill>
                  <a:srgbClr val="008000"/>
                </a:solidFill>
                <a:latin typeface="Calibri" pitchFamily="34" charset="0"/>
              </a:rPr>
              <a:t> dépasse 70 %), et plus rapidement quand elle est subitement mouillée;</a:t>
            </a:r>
          </a:p>
          <a:p>
            <a:pPr algn="just">
              <a:buFont typeface="Arial" charset="0"/>
              <a:buChar char="•"/>
            </a:pPr>
            <a:r>
              <a:rPr lang="fr-FR" sz="1200">
                <a:solidFill>
                  <a:srgbClr val="008000"/>
                </a:solidFill>
                <a:latin typeface="Calibri" pitchFamily="34" charset="0"/>
              </a:rPr>
              <a:t>Les </a:t>
            </a:r>
            <a:r>
              <a:rPr lang="fr-FR" sz="1200">
                <a:solidFill>
                  <a:srgbClr val="008000"/>
                </a:solidFill>
                <a:latin typeface="Calibri" pitchFamily="34" charset="0"/>
                <a:hlinkClick r:id="rId11" action="ppaction://hlinkfile" tooltip="Turboréacteur"/>
              </a:rPr>
              <a:t>turboréacteurs</a:t>
            </a:r>
            <a:r>
              <a:rPr lang="fr-FR" sz="1200">
                <a:solidFill>
                  <a:srgbClr val="008000"/>
                </a:solidFill>
                <a:latin typeface="Calibri" pitchFamily="34" charset="0"/>
              </a:rPr>
              <a:t> créés sur le modèle du </a:t>
            </a:r>
            <a:r>
              <a:rPr lang="fr-FR" sz="1200">
                <a:solidFill>
                  <a:srgbClr val="008000"/>
                </a:solidFill>
                <a:latin typeface="Calibri" pitchFamily="34" charset="0"/>
                <a:hlinkClick r:id="rId12" action="ppaction://hlinkfile" tooltip="Nautilus (mollusque)"/>
              </a:rPr>
              <a:t>nautile</a:t>
            </a:r>
            <a:r>
              <a:rPr lang="fr-FR" sz="1200">
                <a:solidFill>
                  <a:srgbClr val="008000"/>
                </a:solidFill>
                <a:latin typeface="Calibri" pitchFamily="34" charset="0"/>
              </a:rPr>
              <a:t> ;</a:t>
            </a:r>
          </a:p>
          <a:p>
            <a:pPr algn="just">
              <a:buFont typeface="Arial" charset="0"/>
              <a:buChar char="•"/>
            </a:pPr>
            <a:r>
              <a:rPr lang="fr-FR" sz="1200">
                <a:solidFill>
                  <a:srgbClr val="008000"/>
                </a:solidFill>
                <a:latin typeface="Calibri" pitchFamily="34" charset="0"/>
              </a:rPr>
              <a:t>Les parois de douche, les fenêtres auto-nettoyantes et certains revêtements de l'industrie aéronautique ont été créées grâce à la découverte de "l'</a:t>
            </a:r>
            <a:r>
              <a:rPr lang="fr-FR" sz="1200">
                <a:solidFill>
                  <a:srgbClr val="008000"/>
                </a:solidFill>
                <a:latin typeface="Calibri" pitchFamily="34" charset="0"/>
                <a:hlinkClick r:id="rId13" action="ppaction://hlinkfile" tooltip="Effet Lotus"/>
              </a:rPr>
              <a:t>effet Lotus</a:t>
            </a:r>
            <a:r>
              <a:rPr lang="fr-FR" sz="1200">
                <a:solidFill>
                  <a:srgbClr val="008000"/>
                </a:solidFill>
                <a:latin typeface="Calibri" pitchFamily="34" charset="0"/>
              </a:rPr>
              <a:t>" ;</a:t>
            </a:r>
          </a:p>
          <a:p>
            <a:pPr algn="just">
              <a:buFont typeface="Arial" charset="0"/>
              <a:buChar char="•"/>
            </a:pPr>
            <a:r>
              <a:rPr lang="fr-FR" sz="1200">
                <a:solidFill>
                  <a:srgbClr val="008000"/>
                </a:solidFill>
                <a:latin typeface="Calibri" pitchFamily="34" charset="0"/>
              </a:rPr>
              <a:t>Certains types d'</a:t>
            </a:r>
            <a:r>
              <a:rPr lang="fr-FR" sz="1200">
                <a:solidFill>
                  <a:srgbClr val="008000"/>
                </a:solidFill>
                <a:latin typeface="Calibri" pitchFamily="34" charset="0"/>
                <a:hlinkClick r:id="rId14" action="ppaction://hlinkfile" tooltip="Éco-habitat"/>
              </a:rPr>
              <a:t>éco-habitat</a:t>
            </a:r>
            <a:r>
              <a:rPr lang="fr-FR" sz="1200">
                <a:solidFill>
                  <a:srgbClr val="008000"/>
                </a:solidFill>
                <a:latin typeface="Calibri" pitchFamily="34" charset="0"/>
              </a:rPr>
              <a:t> reprennent les principes des </a:t>
            </a:r>
            <a:r>
              <a:rPr lang="fr-FR" sz="1200">
                <a:solidFill>
                  <a:srgbClr val="008000"/>
                </a:solidFill>
                <a:latin typeface="Calibri" pitchFamily="34" charset="0"/>
                <a:hlinkClick r:id="rId15" action="ppaction://hlinkfile" tooltip="Termitière"/>
              </a:rPr>
              <a:t>termitières</a:t>
            </a:r>
            <a:r>
              <a:rPr lang="fr-FR" sz="1200">
                <a:solidFill>
                  <a:srgbClr val="008000"/>
                </a:solidFill>
                <a:latin typeface="Calibri" pitchFamily="34" charset="0"/>
              </a:rPr>
              <a:t> ;</a:t>
            </a:r>
          </a:p>
          <a:p>
            <a:pPr algn="just">
              <a:buFont typeface="Arial" charset="0"/>
              <a:buChar char="•"/>
            </a:pPr>
            <a:r>
              <a:rPr lang="fr-FR" sz="1200">
                <a:solidFill>
                  <a:srgbClr val="008000"/>
                </a:solidFill>
                <a:latin typeface="Calibri" pitchFamily="34" charset="0"/>
              </a:rPr>
              <a:t>En créant des </a:t>
            </a:r>
            <a:r>
              <a:rPr lang="fr-FR" sz="1200">
                <a:solidFill>
                  <a:srgbClr val="008000"/>
                </a:solidFill>
                <a:latin typeface="Calibri" pitchFamily="34" charset="0"/>
                <a:hlinkClick r:id="rId16" action="ppaction://hlinkfile" tooltip="Pantographe (technologie ferroviaire)"/>
              </a:rPr>
              <a:t>pantographes</a:t>
            </a:r>
            <a:r>
              <a:rPr lang="fr-FR" sz="1200">
                <a:solidFill>
                  <a:srgbClr val="008000"/>
                </a:solidFill>
                <a:latin typeface="Calibri" pitchFamily="34" charset="0"/>
              </a:rPr>
              <a:t> en formes d'ailes reproduisant la structure de celles du </a:t>
            </a:r>
            <a:r>
              <a:rPr lang="fr-FR" sz="1200">
                <a:solidFill>
                  <a:srgbClr val="008000"/>
                </a:solidFill>
                <a:latin typeface="Calibri" pitchFamily="34" charset="0"/>
                <a:hlinkClick r:id="rId17" action="ppaction://hlinkfile" tooltip="Hibou"/>
              </a:rPr>
              <a:t>hibou</a:t>
            </a:r>
            <a:r>
              <a:rPr lang="fr-FR" sz="1200">
                <a:solidFill>
                  <a:srgbClr val="008000"/>
                </a:solidFill>
                <a:latin typeface="Calibri" pitchFamily="34" charset="0"/>
              </a:rPr>
              <a:t>, le bruit du </a:t>
            </a:r>
            <a:r>
              <a:rPr lang="fr-FR" sz="1200">
                <a:solidFill>
                  <a:srgbClr val="008000"/>
                </a:solidFill>
                <a:latin typeface="Calibri" pitchFamily="34" charset="0"/>
                <a:hlinkClick r:id="rId18" action="ppaction://hlinkfile" tooltip="Shinkansen"/>
              </a:rPr>
              <a:t>Shinkansen</a:t>
            </a:r>
            <a:r>
              <a:rPr lang="fr-FR" sz="1200">
                <a:solidFill>
                  <a:srgbClr val="008000"/>
                </a:solidFill>
                <a:latin typeface="Calibri" pitchFamily="34" charset="0"/>
              </a:rPr>
              <a:t> est diminué, pour le confort des passagers. De plus, le profil des motrices de ce train est analogue au bec du </a:t>
            </a:r>
            <a:r>
              <a:rPr lang="fr-FR" sz="1200">
                <a:solidFill>
                  <a:srgbClr val="008000"/>
                </a:solidFill>
                <a:latin typeface="Calibri" pitchFamily="34" charset="0"/>
                <a:hlinkClick r:id="rId19" action="ppaction://hlinkfile" tooltip="Martin-pêcheur"/>
              </a:rPr>
              <a:t>martin-pêcheur</a:t>
            </a:r>
            <a:r>
              <a:rPr lang="fr-FR" sz="1200">
                <a:solidFill>
                  <a:srgbClr val="008000"/>
                </a:solidFill>
                <a:latin typeface="Calibri" pitchFamily="34" charset="0"/>
              </a:rPr>
              <a:t> ;</a:t>
            </a:r>
          </a:p>
          <a:p>
            <a:pPr algn="just">
              <a:buFont typeface="Arial" charset="0"/>
              <a:buChar char="•"/>
            </a:pPr>
            <a:r>
              <a:rPr lang="fr-FR" sz="1200">
                <a:solidFill>
                  <a:srgbClr val="008000"/>
                </a:solidFill>
                <a:latin typeface="Calibri" pitchFamily="34" charset="0"/>
              </a:rPr>
              <a:t>des </a:t>
            </a:r>
            <a:r>
              <a:rPr lang="fr-FR" sz="1200">
                <a:solidFill>
                  <a:srgbClr val="008000"/>
                </a:solidFill>
                <a:latin typeface="Calibri" pitchFamily="34" charset="0"/>
                <a:hlinkClick r:id="rId20" action="ppaction://hlinkfile" tooltip="Micro-robot"/>
              </a:rPr>
              <a:t>micro-robots</a:t>
            </a:r>
            <a:r>
              <a:rPr lang="fr-FR" sz="1200">
                <a:solidFill>
                  <a:srgbClr val="008000"/>
                </a:solidFill>
                <a:latin typeface="Calibri" pitchFamily="34" charset="0"/>
              </a:rPr>
              <a:t> marchent sur l'eau comme les </a:t>
            </a:r>
            <a:r>
              <a:rPr lang="fr-FR" sz="1200">
                <a:solidFill>
                  <a:srgbClr val="008000"/>
                </a:solidFill>
                <a:latin typeface="Calibri" pitchFamily="34" charset="0"/>
                <a:hlinkClick r:id="rId21" action="ppaction://hlinkfile" tooltip="Gerris"/>
              </a:rPr>
              <a:t>gerris</a:t>
            </a:r>
            <a:r>
              <a:rPr lang="fr-FR" sz="1200">
                <a:solidFill>
                  <a:srgbClr val="008000"/>
                </a:solidFill>
                <a:latin typeface="Calibri" pitchFamily="34" charset="0"/>
              </a:rPr>
              <a:t>, en exploitant la </a:t>
            </a:r>
            <a:r>
              <a:rPr lang="fr-FR" sz="1200">
                <a:solidFill>
                  <a:srgbClr val="008000"/>
                </a:solidFill>
                <a:latin typeface="Calibri" pitchFamily="34" charset="0"/>
                <a:hlinkClick r:id="rId22" action="ppaction://hlinkfile" tooltip="Tension superficielle"/>
              </a:rPr>
              <a:t>tension superficielle</a:t>
            </a:r>
            <a:r>
              <a:rPr lang="fr-FR" sz="1200">
                <a:solidFill>
                  <a:srgbClr val="008000"/>
                </a:solidFill>
                <a:latin typeface="Calibri" pitchFamily="34" charset="0"/>
              </a:rPr>
              <a:t> de l'eau ;</a:t>
            </a:r>
          </a:p>
          <a:p>
            <a:pPr algn="just">
              <a:buFont typeface="Arial" charset="0"/>
              <a:buChar char="•"/>
            </a:pPr>
            <a:r>
              <a:rPr lang="fr-FR" sz="1200">
                <a:solidFill>
                  <a:srgbClr val="008000"/>
                </a:solidFill>
                <a:latin typeface="Calibri" pitchFamily="34" charset="0"/>
              </a:rPr>
              <a:t>Des chercheurs du CNRS ont mis au point des micro-nageurs artificiels se déplaçant par biomimétisme, cette découverte laisse entrevoir de possibles innovations dans le domaine de la médecine car ces micro-nageurs peuvent transporter de petites quantités de médicaments à travers les vaisseaux sanguins ;</a:t>
            </a:r>
          </a:p>
          <a:p>
            <a:pPr algn="just">
              <a:buFont typeface="Arial" charset="0"/>
              <a:buChar char="•"/>
            </a:pPr>
            <a:r>
              <a:rPr lang="fr-FR" sz="1200">
                <a:solidFill>
                  <a:srgbClr val="008000"/>
                </a:solidFill>
                <a:latin typeface="Calibri" pitchFamily="34" charset="0"/>
              </a:rPr>
              <a:t>La structure métallique de la </a:t>
            </a:r>
            <a:r>
              <a:rPr lang="fr-FR" sz="1200">
                <a:solidFill>
                  <a:srgbClr val="008000"/>
                </a:solidFill>
                <a:latin typeface="Calibri" pitchFamily="34" charset="0"/>
                <a:hlinkClick r:id="rId23" action="ppaction://hlinkfile" tooltip="Tour Eiffel"/>
              </a:rPr>
              <a:t>tour Eiffel</a:t>
            </a:r>
            <a:r>
              <a:rPr lang="fr-FR" sz="1200">
                <a:solidFill>
                  <a:srgbClr val="008000"/>
                </a:solidFill>
                <a:latin typeface="Calibri" pitchFamily="34" charset="0"/>
              </a:rPr>
              <a:t> présente des analogies avec celle du fémur ;</a:t>
            </a:r>
          </a:p>
          <a:p>
            <a:pPr algn="just">
              <a:buFont typeface="Arial" charset="0"/>
              <a:buChar char="•"/>
            </a:pPr>
            <a:r>
              <a:rPr lang="fr-FR" sz="1200">
                <a:solidFill>
                  <a:srgbClr val="008000"/>
                </a:solidFill>
                <a:latin typeface="Calibri" pitchFamily="34" charset="0"/>
              </a:rPr>
              <a:t>La </a:t>
            </a:r>
            <a:r>
              <a:rPr lang="fr-FR" sz="1200">
                <a:solidFill>
                  <a:srgbClr val="008000"/>
                </a:solidFill>
                <a:latin typeface="Calibri" pitchFamily="34" charset="0"/>
                <a:hlinkClick r:id="rId24" action="ppaction://hlinkfile" tooltip="Combinaison de natation"/>
              </a:rPr>
              <a:t>combinaison de natation</a:t>
            </a:r>
            <a:r>
              <a:rPr lang="fr-FR" sz="1200">
                <a:solidFill>
                  <a:srgbClr val="008000"/>
                </a:solidFill>
                <a:latin typeface="Calibri" pitchFamily="34" charset="0"/>
              </a:rPr>
              <a:t> </a:t>
            </a:r>
            <a:r>
              <a:rPr lang="fr-FR" sz="1200" i="1">
                <a:solidFill>
                  <a:srgbClr val="008000"/>
                </a:solidFill>
                <a:latin typeface="Calibri" pitchFamily="34" charset="0"/>
              </a:rPr>
              <a:t>Fastskin</a:t>
            </a:r>
            <a:r>
              <a:rPr lang="fr-FR" sz="1200">
                <a:solidFill>
                  <a:srgbClr val="008000"/>
                </a:solidFill>
                <a:latin typeface="Calibri" pitchFamily="34" charset="0"/>
              </a:rPr>
              <a:t> s'inspire de l’épiderme du </a:t>
            </a:r>
            <a:r>
              <a:rPr lang="fr-FR" sz="1200">
                <a:solidFill>
                  <a:srgbClr val="008000"/>
                </a:solidFill>
                <a:latin typeface="Calibri" pitchFamily="34" charset="0"/>
                <a:hlinkClick r:id="rId25" action="ppaction://hlinkfile" tooltip="Requin mako"/>
              </a:rPr>
              <a:t>requin mako</a:t>
            </a:r>
            <a:r>
              <a:rPr lang="fr-FR" sz="1200">
                <a:solidFill>
                  <a:srgbClr val="008000"/>
                </a:solidFill>
                <a:latin typeface="Calibri" pitchFamily="34" charset="0"/>
              </a:rPr>
              <a:t> ;</a:t>
            </a:r>
          </a:p>
          <a:p>
            <a:pPr algn="just">
              <a:buFont typeface="Arial" charset="0"/>
              <a:buChar char="•"/>
            </a:pPr>
            <a:r>
              <a:rPr lang="fr-FR" sz="1200">
                <a:solidFill>
                  <a:srgbClr val="008000"/>
                </a:solidFill>
                <a:latin typeface="Calibri" pitchFamily="34" charset="0"/>
              </a:rPr>
              <a:t>Les essais de la compagnie </a:t>
            </a:r>
            <a:r>
              <a:rPr lang="fr-FR" sz="1200">
                <a:solidFill>
                  <a:srgbClr val="008000"/>
                </a:solidFill>
                <a:latin typeface="Calibri" pitchFamily="34" charset="0"/>
                <a:hlinkClick r:id="rId26" action="ppaction://hlinkfile" tooltip="Lufthansa"/>
              </a:rPr>
              <a:t>Lufthansa</a:t>
            </a:r>
            <a:r>
              <a:rPr lang="fr-FR" sz="1200">
                <a:solidFill>
                  <a:srgbClr val="008000"/>
                </a:solidFill>
                <a:latin typeface="Calibri" pitchFamily="34" charset="0"/>
              </a:rPr>
              <a:t> pour améliorer le glissement dans l'air du fuselage des </a:t>
            </a:r>
            <a:r>
              <a:rPr lang="fr-FR" sz="1200">
                <a:solidFill>
                  <a:srgbClr val="008000"/>
                </a:solidFill>
                <a:latin typeface="Calibri" pitchFamily="34" charset="0"/>
                <a:hlinkClick r:id="rId27" action="ppaction://hlinkfile" tooltip="Airbus A340"/>
              </a:rPr>
              <a:t>Airbus A340</a:t>
            </a:r>
            <a:r>
              <a:rPr lang="fr-FR" sz="1200">
                <a:solidFill>
                  <a:srgbClr val="008000"/>
                </a:solidFill>
                <a:latin typeface="Calibri" pitchFamily="34" charset="0"/>
              </a:rPr>
              <a:t>-300 grâce à un vernis à effet "peau de requin" ;</a:t>
            </a:r>
          </a:p>
          <a:p>
            <a:pPr algn="just">
              <a:buFont typeface="Arial" charset="0"/>
              <a:buChar char="•"/>
            </a:pPr>
            <a:r>
              <a:rPr lang="fr-FR" sz="1200">
                <a:solidFill>
                  <a:srgbClr val="008000"/>
                </a:solidFill>
                <a:latin typeface="Calibri" pitchFamily="34" charset="0"/>
              </a:rPr>
              <a:t>La </a:t>
            </a:r>
            <a:r>
              <a:rPr lang="fr-FR" sz="1200">
                <a:solidFill>
                  <a:srgbClr val="008000"/>
                </a:solidFill>
                <a:latin typeface="Calibri" pitchFamily="34" charset="0"/>
                <a:hlinkClick r:id="rId28" action="ppaction://hlinkfile" tooltip="Carapace"/>
              </a:rPr>
              <a:t>carapace</a:t>
            </a:r>
            <a:r>
              <a:rPr lang="fr-FR" sz="1200">
                <a:solidFill>
                  <a:srgbClr val="008000"/>
                </a:solidFill>
                <a:latin typeface="Calibri" pitchFamily="34" charset="0"/>
              </a:rPr>
              <a:t> chitineuse des scarabés </a:t>
            </a:r>
            <a:r>
              <a:rPr lang="fr-FR" sz="1200" i="1">
                <a:solidFill>
                  <a:srgbClr val="008000"/>
                </a:solidFill>
                <a:latin typeface="Calibri" pitchFamily="34" charset="0"/>
                <a:hlinkClick r:id="rId29" action="ppaction://hlinkfile" tooltip="Stenocara"/>
              </a:rPr>
              <a:t>Stenocara</a:t>
            </a:r>
            <a:r>
              <a:rPr lang="fr-FR" sz="1200">
                <a:solidFill>
                  <a:srgbClr val="008000"/>
                </a:solidFill>
                <a:latin typeface="Calibri" pitchFamily="34" charset="0"/>
              </a:rPr>
              <a:t> a inspiré des systèmes de récupérateur d'eau dans l'air (collecteur de rosée)</a:t>
            </a:r>
          </a:p>
          <a:p>
            <a:pPr algn="just">
              <a:buFont typeface="Arial" charset="0"/>
              <a:buChar char="•"/>
            </a:pPr>
            <a:r>
              <a:rPr lang="fr-FR" sz="1200">
                <a:solidFill>
                  <a:srgbClr val="008000"/>
                </a:solidFill>
                <a:latin typeface="Calibri" pitchFamily="34" charset="0"/>
              </a:rPr>
              <a:t>Des chercheurs tentent de développer des </a:t>
            </a:r>
            <a:r>
              <a:rPr lang="fr-FR" sz="1200">
                <a:solidFill>
                  <a:srgbClr val="008000"/>
                </a:solidFill>
                <a:latin typeface="Calibri" pitchFamily="34" charset="0"/>
                <a:hlinkClick r:id="rId30" action="ppaction://hlinkfile" tooltip="Biocatalyseur (page inexistante)"/>
              </a:rPr>
              <a:t>biocatalyseurs</a:t>
            </a:r>
            <a:r>
              <a:rPr lang="fr-FR" sz="1200">
                <a:solidFill>
                  <a:srgbClr val="008000"/>
                </a:solidFill>
                <a:latin typeface="Calibri" pitchFamily="34" charset="0"/>
              </a:rPr>
              <a:t> permettant la production de protéines ou polymères minéraux (</a:t>
            </a:r>
            <a:r>
              <a:rPr lang="fr-FR" sz="1200">
                <a:solidFill>
                  <a:srgbClr val="008000"/>
                </a:solidFill>
                <a:latin typeface="Calibri" pitchFamily="34" charset="0"/>
                <a:hlinkClick r:id="rId31" action="ppaction://hlinkfile" tooltip="Biominéralisation"/>
              </a:rPr>
              <a:t>biominéralisation</a:t>
            </a:r>
            <a:r>
              <a:rPr lang="fr-FR" sz="1200">
                <a:solidFill>
                  <a:srgbClr val="008000"/>
                </a:solidFill>
                <a:latin typeface="Calibri" pitchFamily="34" charset="0"/>
              </a:rPr>
              <a:t>) à froid, à pression ambiante et dans de l'eau. On tente aussi de créer des systèmes de production d'</a:t>
            </a:r>
            <a:r>
              <a:rPr lang="fr-FR" sz="1200">
                <a:solidFill>
                  <a:srgbClr val="008000"/>
                </a:solidFill>
                <a:latin typeface="Calibri" pitchFamily="34" charset="0"/>
                <a:hlinkClick r:id="rId32" action="ppaction://hlinkfile" tooltip="Hydrogène"/>
              </a:rPr>
              <a:t>hydrogène</a:t>
            </a:r>
            <a:r>
              <a:rPr lang="fr-FR" sz="1200">
                <a:solidFill>
                  <a:srgbClr val="008000"/>
                </a:solidFill>
                <a:latin typeface="Calibri" pitchFamily="34" charset="0"/>
              </a:rPr>
              <a:t> ou d'</a:t>
            </a:r>
            <a:r>
              <a:rPr lang="fr-FR" sz="1200">
                <a:solidFill>
                  <a:srgbClr val="008000"/>
                </a:solidFill>
                <a:latin typeface="Calibri" pitchFamily="34" charset="0"/>
                <a:hlinkClick r:id="rId33" action="ppaction://hlinkfile" tooltip="Électricité"/>
              </a:rPr>
              <a:t>électricité</a:t>
            </a:r>
            <a:r>
              <a:rPr lang="fr-FR" sz="1200">
                <a:solidFill>
                  <a:srgbClr val="008000"/>
                </a:solidFill>
                <a:latin typeface="Calibri" pitchFamily="34" charset="0"/>
              </a:rPr>
              <a:t> imitant le processus de </a:t>
            </a:r>
            <a:r>
              <a:rPr lang="fr-FR" sz="1200">
                <a:solidFill>
                  <a:srgbClr val="008000"/>
                </a:solidFill>
                <a:latin typeface="Calibri" pitchFamily="34" charset="0"/>
                <a:hlinkClick r:id="rId34" action="ppaction://hlinkfile" tooltip="Photosynthèse"/>
              </a:rPr>
              <a:t>photosynthèse</a:t>
            </a:r>
            <a:r>
              <a:rPr lang="fr-FR" sz="1200">
                <a:solidFill>
                  <a:srgbClr val="008000"/>
                </a:solidFill>
                <a:latin typeface="Calibri" pitchFamily="34" charset="0"/>
              </a:rPr>
              <a:t>. Un </a:t>
            </a:r>
            <a:r>
              <a:rPr lang="fr-FR" sz="1200">
                <a:solidFill>
                  <a:srgbClr val="008000"/>
                </a:solidFill>
                <a:latin typeface="Calibri" pitchFamily="34" charset="0"/>
                <a:hlinkClick r:id="rId35" action="ppaction://hlinkfile" tooltip="Filtre"/>
              </a:rPr>
              <a:t>filtre</a:t>
            </a:r>
            <a:r>
              <a:rPr lang="fr-FR" sz="1200">
                <a:solidFill>
                  <a:srgbClr val="008000"/>
                </a:solidFill>
                <a:latin typeface="Calibri" pitchFamily="34" charset="0"/>
              </a:rPr>
              <a:t> à eau ultra-pure pourrait être constitué de </a:t>
            </a:r>
            <a:r>
              <a:rPr lang="fr-FR" sz="1200">
                <a:solidFill>
                  <a:srgbClr val="008000"/>
                </a:solidFill>
                <a:latin typeface="Calibri" pitchFamily="34" charset="0"/>
                <a:hlinkClick r:id="rId36" action="ppaction://hlinkfile" tooltip="Membrane"/>
              </a:rPr>
              <a:t>membranes</a:t>
            </a:r>
            <a:r>
              <a:rPr lang="fr-FR" sz="1200">
                <a:solidFill>
                  <a:srgbClr val="008000"/>
                </a:solidFill>
                <a:latin typeface="Calibri" pitchFamily="34" charset="0"/>
              </a:rPr>
              <a:t> et portes </a:t>
            </a:r>
            <a:r>
              <a:rPr lang="fr-FR" sz="1200">
                <a:solidFill>
                  <a:srgbClr val="008000"/>
                </a:solidFill>
                <a:latin typeface="Calibri" pitchFamily="34" charset="0"/>
                <a:hlinkClick r:id="rId37" action="ppaction://hlinkfile" tooltip="Protéine"/>
              </a:rPr>
              <a:t>protéiques</a:t>
            </a:r>
            <a:r>
              <a:rPr lang="fr-FR" sz="1200">
                <a:solidFill>
                  <a:srgbClr val="008000"/>
                </a:solidFill>
                <a:latin typeface="Calibri" pitchFamily="34" charset="0"/>
              </a:rPr>
              <a:t> imitant les systèmes à l'œuvre dans la nature.</a:t>
            </a:r>
          </a:p>
          <a:p>
            <a:pPr algn="just">
              <a:buFont typeface="Arial" charset="0"/>
              <a:buChar char="•"/>
            </a:pPr>
            <a:r>
              <a:rPr lang="fr-FR" sz="1200">
                <a:solidFill>
                  <a:srgbClr val="008000"/>
                </a:solidFill>
                <a:latin typeface="Calibri" pitchFamily="34" charset="0"/>
              </a:rPr>
              <a:t>Cette liste n’est pas exhaustive…</a:t>
            </a:r>
          </a:p>
        </p:txBody>
      </p:sp>
      <p:sp>
        <p:nvSpPr>
          <p:cNvPr id="34821" name="ZoneTexte 5"/>
          <p:cNvSpPr txBox="1">
            <a:spLocks noChangeArrowheads="1"/>
          </p:cNvSpPr>
          <p:nvPr/>
        </p:nvSpPr>
        <p:spPr bwMode="auto">
          <a:xfrm>
            <a:off x="212725" y="822325"/>
            <a:ext cx="81327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4bis. Autres inventions de la Nature sources d’inspirations des inventions humaines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69E9EC76-CB92-43DA-A1AA-468F0D67FC3C}" type="slidenum">
              <a:rPr lang="fr-FR"/>
              <a:pPr>
                <a:defRPr/>
              </a:pPr>
              <a:t>44</a:t>
            </a:fld>
            <a:endParaRPr lang="fr-FR" dirty="0"/>
          </a:p>
        </p:txBody>
      </p:sp>
      <p:sp>
        <p:nvSpPr>
          <p:cNvPr id="35843" name="Sous-titre 2"/>
          <p:cNvSpPr txBox="1">
            <a:spLocks/>
          </p:cNvSpPr>
          <p:nvPr/>
        </p:nvSpPr>
        <p:spPr bwMode="auto">
          <a:xfrm>
            <a:off x="2771775" y="188913"/>
            <a:ext cx="3887788" cy="360362"/>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35844" name="Rectangle 3"/>
          <p:cNvSpPr>
            <a:spLocks noChangeArrowheads="1"/>
          </p:cNvSpPr>
          <p:nvPr/>
        </p:nvSpPr>
        <p:spPr bwMode="auto">
          <a:xfrm>
            <a:off x="179388" y="620713"/>
            <a:ext cx="8785225" cy="612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dirty="0">
                <a:solidFill>
                  <a:srgbClr val="FF0000"/>
                </a:solidFill>
                <a:latin typeface="Calibri" pitchFamily="34" charset="0"/>
              </a:rPr>
              <a:t>5. Dangers sur la biodiversité</a:t>
            </a:r>
          </a:p>
          <a:p>
            <a:endParaRPr lang="fr-FR" dirty="0">
              <a:solidFill>
                <a:srgbClr val="008000"/>
              </a:solidFill>
              <a:latin typeface="Calibri" pitchFamily="34" charset="0"/>
            </a:endParaRPr>
          </a:p>
          <a:p>
            <a:r>
              <a:rPr lang="fr-FR" dirty="0">
                <a:solidFill>
                  <a:srgbClr val="FF0000"/>
                </a:solidFill>
                <a:latin typeface="Calibri" pitchFamily="34" charset="0"/>
              </a:rPr>
              <a:t>La biodiversité est aujourd'hui très menacée par :</a:t>
            </a:r>
          </a:p>
          <a:p>
            <a:endParaRPr lang="fr-FR" dirty="0">
              <a:solidFill>
                <a:srgbClr val="FF0000"/>
              </a:solidFill>
              <a:latin typeface="Calibri" pitchFamily="34" charset="0"/>
            </a:endParaRPr>
          </a:p>
          <a:p>
            <a:r>
              <a:rPr lang="fr-FR" dirty="0">
                <a:solidFill>
                  <a:srgbClr val="FF0000"/>
                </a:solidFill>
                <a:latin typeface="Calibri" pitchFamily="34" charset="0"/>
              </a:rPr>
              <a:t>•	la destruction des habitats naturels</a:t>
            </a:r>
          </a:p>
          <a:p>
            <a:r>
              <a:rPr lang="fr-FR" dirty="0">
                <a:solidFill>
                  <a:srgbClr val="FF0000"/>
                </a:solidFill>
                <a:latin typeface="Calibri" pitchFamily="34" charset="0"/>
              </a:rPr>
              <a:t>•	la surexploitation des ressources naturelles</a:t>
            </a:r>
          </a:p>
          <a:p>
            <a:r>
              <a:rPr lang="fr-FR" dirty="0">
                <a:solidFill>
                  <a:srgbClr val="FF0000"/>
                </a:solidFill>
                <a:latin typeface="Calibri" pitchFamily="34" charset="0"/>
              </a:rPr>
              <a:t>•	la pollutions de l’eau, de l'air ou des sols</a:t>
            </a:r>
          </a:p>
          <a:p>
            <a:r>
              <a:rPr lang="fr-FR" dirty="0">
                <a:solidFill>
                  <a:srgbClr val="FF0000"/>
                </a:solidFill>
                <a:latin typeface="Calibri" pitchFamily="34" charset="0"/>
              </a:rPr>
              <a:t>•	la propagation d'espèces exotiques envahissantes</a:t>
            </a:r>
          </a:p>
          <a:p>
            <a:r>
              <a:rPr lang="fr-FR" dirty="0">
                <a:solidFill>
                  <a:srgbClr val="FF0000"/>
                </a:solidFill>
                <a:latin typeface="Calibri" pitchFamily="34" charset="0"/>
              </a:rPr>
              <a:t>•	les effets attendus du changement climatique.</a:t>
            </a:r>
          </a:p>
          <a:p>
            <a:endParaRPr lang="fr-FR" dirty="0">
              <a:solidFill>
                <a:srgbClr val="008000"/>
              </a:solidFill>
              <a:latin typeface="Calibri" pitchFamily="34" charset="0"/>
            </a:endParaRPr>
          </a:p>
          <a:p>
            <a:pPr algn="just">
              <a:buFont typeface="Arial" pitchFamily="34" charset="0"/>
              <a:buChar char="•"/>
            </a:pPr>
            <a:r>
              <a:rPr lang="fr-FR" dirty="0" smtClean="0">
                <a:solidFill>
                  <a:srgbClr val="008000"/>
                </a:solidFill>
                <a:latin typeface="Calibri" pitchFamily="34" charset="0"/>
              </a:rPr>
              <a:t> On </a:t>
            </a:r>
            <a:r>
              <a:rPr lang="fr-FR" dirty="0">
                <a:solidFill>
                  <a:srgbClr val="008000"/>
                </a:solidFill>
                <a:latin typeface="Calibri" pitchFamily="34" charset="0"/>
              </a:rPr>
              <a:t>estime qu’environ 10 espèces disparaissent naturellement (c’est-à-dire hors de l’intervention de l’espèce </a:t>
            </a:r>
            <a:r>
              <a:rPr lang="fr-FR" dirty="0">
                <a:solidFill>
                  <a:srgbClr val="008000"/>
                </a:solidFill>
                <a:latin typeface="Calibri" pitchFamily="34" charset="0"/>
                <a:hlinkClick r:id="rId2" action="ppaction://hlinkfile" tooltip="Humain"/>
              </a:rPr>
              <a:t>humaine</a:t>
            </a:r>
            <a:r>
              <a:rPr lang="fr-FR" dirty="0">
                <a:solidFill>
                  <a:srgbClr val="008000"/>
                </a:solidFill>
                <a:latin typeface="Calibri" pitchFamily="34" charset="0"/>
              </a:rPr>
              <a:t>) chaque année. D’après l’</a:t>
            </a:r>
            <a:r>
              <a:rPr lang="fr-FR" dirty="0">
                <a:solidFill>
                  <a:srgbClr val="008000"/>
                </a:solidFill>
                <a:latin typeface="Calibri" pitchFamily="34" charset="0"/>
                <a:hlinkClick r:id="rId3" action="ppaction://hlinkfile" tooltip="Évaluation des écosystèmes pour le millénaire"/>
              </a:rPr>
              <a:t>Évaluation des écosystèmes pour le millénaire</a:t>
            </a:r>
            <a:r>
              <a:rPr lang="fr-FR" dirty="0">
                <a:solidFill>
                  <a:srgbClr val="008000"/>
                </a:solidFill>
                <a:latin typeface="Calibri" pitchFamily="34" charset="0"/>
              </a:rPr>
              <a:t> de 2005, </a:t>
            </a:r>
            <a:r>
              <a:rPr lang="fr-FR" dirty="0">
                <a:solidFill>
                  <a:srgbClr val="FF0000"/>
                </a:solidFill>
                <a:latin typeface="Calibri" pitchFamily="34" charset="0"/>
              </a:rPr>
              <a:t>le taux de d’extinction des espèces, depuis deux siècles, est 10 à 100 fois supérieur au rythme naturel</a:t>
            </a:r>
            <a:r>
              <a:rPr lang="fr-FR" baseline="30000" dirty="0">
                <a:solidFill>
                  <a:srgbClr val="008000"/>
                </a:solidFill>
                <a:latin typeface="Calibri" pitchFamily="34" charset="0"/>
              </a:rPr>
              <a:t> </a:t>
            </a:r>
            <a:r>
              <a:rPr lang="fr-FR" dirty="0">
                <a:solidFill>
                  <a:srgbClr val="008000"/>
                </a:solidFill>
                <a:latin typeface="Calibri" pitchFamily="34" charset="0"/>
              </a:rPr>
              <a:t>(hors grandes crises d'extinction).</a:t>
            </a:r>
          </a:p>
          <a:p>
            <a:pPr>
              <a:buFont typeface="Arial" pitchFamily="34" charset="0"/>
              <a:buChar char="•"/>
            </a:pPr>
            <a:r>
              <a:rPr lang="fr-FR" dirty="0" smtClean="0">
                <a:solidFill>
                  <a:srgbClr val="FF0000"/>
                </a:solidFill>
                <a:latin typeface="Calibri" pitchFamily="34" charset="0"/>
              </a:rPr>
              <a:t> </a:t>
            </a:r>
            <a:r>
              <a:rPr lang="fr-FR" i="1" dirty="0" smtClean="0">
                <a:solidFill>
                  <a:srgbClr val="FF0000"/>
                </a:solidFill>
                <a:latin typeface="Calibri" pitchFamily="34" charset="0"/>
              </a:rPr>
              <a:t>Selon d’autres sources, entre 50 000 et 100 000 espèces disparaitraient chaque année (?!).</a:t>
            </a:r>
            <a:endParaRPr lang="fr-FR" i="1" dirty="0">
              <a:solidFill>
                <a:srgbClr val="FF0000"/>
              </a:solidFill>
              <a:latin typeface="Calibri" pitchFamily="34" charset="0"/>
            </a:endParaRPr>
          </a:p>
          <a:p>
            <a:pPr algn="just">
              <a:buFont typeface="Arial" pitchFamily="34" charset="0"/>
              <a:buChar char="•"/>
            </a:pPr>
            <a:r>
              <a:rPr lang="fr-FR" dirty="0" smtClean="0">
                <a:solidFill>
                  <a:srgbClr val="008000"/>
                </a:solidFill>
                <a:latin typeface="Calibri" pitchFamily="34" charset="0"/>
              </a:rPr>
              <a:t> Un </a:t>
            </a:r>
            <a:r>
              <a:rPr lang="fr-FR" dirty="0">
                <a:solidFill>
                  <a:srgbClr val="008000"/>
                </a:solidFill>
                <a:latin typeface="Calibri" pitchFamily="34" charset="0"/>
              </a:rPr>
              <a:t>écosystème est un ensemble interactif et complexe d’acteurs vivants, se mettant progressivement en place sur des milliers d’années. Si vous essayez de rétablir une population en danger d’extinction, ayant été trop prélevée, il se peut que celle-ci ne se reconstitue plus, parce que d’autres acteurs vivants, proie/prédateur, la remplacent rapidement.  </a:t>
            </a:r>
            <a:r>
              <a:rPr lang="fr-FR" sz="1600" dirty="0">
                <a:solidFill>
                  <a:srgbClr val="008000"/>
                </a:solidFill>
                <a:latin typeface="Calibri" pitchFamily="34" charset="0"/>
              </a:rPr>
              <a:t>Par ex., le 24 avril 2003, le gouvernement canadien interdisait la pêche à la morue atlantique, au nord de Terre-Neuve, suite à sa surpêche. </a:t>
            </a:r>
            <a:r>
              <a:rPr lang="fr-FR" sz="1600" dirty="0">
                <a:solidFill>
                  <a:srgbClr val="FF0000"/>
                </a:solidFill>
                <a:latin typeface="Calibri" pitchFamily="34" charset="0"/>
              </a:rPr>
              <a:t>Or 7 ans après, la ressource morue ne se réapparaissait toujours pas.</a:t>
            </a:r>
            <a:endParaRPr lang="fr-FR" dirty="0">
              <a:solidFill>
                <a:srgbClr val="008000"/>
              </a:solidFill>
              <a:latin typeface="Calibri"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69E9EC76-CB92-43DA-A1AA-468F0D67FC3C}" type="slidenum">
              <a:rPr lang="fr-FR"/>
              <a:pPr>
                <a:defRPr/>
              </a:pPr>
              <a:t>45</a:t>
            </a:fld>
            <a:endParaRPr lang="fr-FR" dirty="0"/>
          </a:p>
        </p:txBody>
      </p:sp>
      <p:sp>
        <p:nvSpPr>
          <p:cNvPr id="35843" name="Sous-titre 2"/>
          <p:cNvSpPr txBox="1">
            <a:spLocks/>
          </p:cNvSpPr>
          <p:nvPr/>
        </p:nvSpPr>
        <p:spPr bwMode="auto">
          <a:xfrm>
            <a:off x="2771775" y="188913"/>
            <a:ext cx="3887788" cy="360362"/>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35844" name="Rectangle 3"/>
          <p:cNvSpPr>
            <a:spLocks noChangeArrowheads="1"/>
          </p:cNvSpPr>
          <p:nvPr/>
        </p:nvSpPr>
        <p:spPr bwMode="auto">
          <a:xfrm>
            <a:off x="179388" y="620713"/>
            <a:ext cx="8785225" cy="6001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dirty="0">
                <a:solidFill>
                  <a:srgbClr val="FF0000"/>
                </a:solidFill>
                <a:latin typeface="Calibri" pitchFamily="34" charset="0"/>
              </a:rPr>
              <a:t>5. Dangers sur la biodiversité</a:t>
            </a:r>
          </a:p>
          <a:p>
            <a:endParaRPr lang="fr-FR" dirty="0">
              <a:solidFill>
                <a:srgbClr val="008000"/>
              </a:solidFill>
              <a:latin typeface="Calibri" pitchFamily="34" charset="0"/>
            </a:endParaRPr>
          </a:p>
          <a:p>
            <a:pPr algn="just">
              <a:buFont typeface="Arial" pitchFamily="34" charset="0"/>
              <a:buChar char="•"/>
            </a:pPr>
            <a:r>
              <a:rPr lang="fr-FR" dirty="0" smtClean="0">
                <a:solidFill>
                  <a:srgbClr val="FF0000"/>
                </a:solidFill>
                <a:latin typeface="Calibri" pitchFamily="34" charset="0"/>
              </a:rPr>
              <a:t> Sur 41.415 espèces d'animaux recensées sur terre, 16.306 sont menacées d'extinction, soit 188 espèces de plus qu'en 2006.</a:t>
            </a:r>
          </a:p>
          <a:p>
            <a:pPr algn="just">
              <a:buFont typeface="Arial" pitchFamily="34" charset="0"/>
              <a:buChar char="•"/>
            </a:pPr>
            <a:r>
              <a:rPr lang="fr-FR" dirty="0" smtClean="0">
                <a:solidFill>
                  <a:srgbClr val="FF0000"/>
                </a:solidFill>
                <a:latin typeface="Calibri" pitchFamily="34" charset="0"/>
              </a:rPr>
              <a:t> Entre 13 et 15 millions d'hectares de forêts disparaissent chaque année, soit environ le quart de la superficie française, ou l'équivalent de quatre fois la Belgique.</a:t>
            </a:r>
          </a:p>
          <a:p>
            <a:pPr algn="just">
              <a:buFont typeface="Arial" pitchFamily="34" charset="0"/>
              <a:buChar char="•"/>
            </a:pPr>
            <a:r>
              <a:rPr lang="fr-FR" dirty="0" smtClean="0">
                <a:solidFill>
                  <a:srgbClr val="FF0000"/>
                </a:solidFill>
                <a:latin typeface="Calibri" pitchFamily="34" charset="0"/>
              </a:rPr>
              <a:t> 200 millions de requins sont massacré - chaque année. 52% des requins de haute me sont menacés de disparition.</a:t>
            </a:r>
          </a:p>
          <a:p>
            <a:pPr algn="just">
              <a:buFont typeface="Arial" pitchFamily="34" charset="0"/>
              <a:buChar char="•"/>
            </a:pPr>
            <a:r>
              <a:rPr lang="fr-FR" dirty="0" smtClean="0">
                <a:solidFill>
                  <a:srgbClr val="FF0000"/>
                </a:solidFill>
                <a:latin typeface="Calibri" pitchFamily="34" charset="0"/>
              </a:rPr>
              <a:t> 1 mammifère sur 4 et 1 oiseau sur seront très fortement menacés d'extinction dans un futur proche.</a:t>
            </a:r>
          </a:p>
          <a:p>
            <a:pPr algn="just"/>
            <a:endParaRPr lang="fr-FR" dirty="0" smtClean="0">
              <a:solidFill>
                <a:srgbClr val="FF0000"/>
              </a:solidFill>
              <a:latin typeface="Calibri" pitchFamily="34" charset="0"/>
            </a:endParaRPr>
          </a:p>
          <a:p>
            <a:pPr algn="just">
              <a:buFont typeface="Arial" pitchFamily="34" charset="0"/>
              <a:buChar char="•"/>
            </a:pPr>
            <a:r>
              <a:rPr lang="fr-FR" dirty="0" smtClean="0">
                <a:solidFill>
                  <a:srgbClr val="FF0000"/>
                </a:solidFill>
                <a:latin typeface="Calibri" pitchFamily="34" charset="0"/>
              </a:rPr>
              <a:t> Le nombre total d'espèces menacées a augmenté de 5.205 à 8.462 depuis 1996.</a:t>
            </a:r>
          </a:p>
          <a:p>
            <a:pPr algn="just">
              <a:buFont typeface="Arial" pitchFamily="34" charset="0"/>
              <a:buChar char="•"/>
            </a:pPr>
            <a:r>
              <a:rPr lang="fr-FR" dirty="0" smtClean="0">
                <a:solidFill>
                  <a:srgbClr val="FF0000"/>
                </a:solidFill>
                <a:latin typeface="Calibri" pitchFamily="34" charset="0"/>
              </a:rPr>
              <a:t> 5.000 orangs-outans sont victimes de l'exploitation de l'huile de palme chaque année, utilisée en cosmétique notamment : cette exploitation  détruit leur habitat naturel ; à ce rythme, ils auront disparu d'ici 2020.</a:t>
            </a:r>
          </a:p>
          <a:p>
            <a:pPr algn="just">
              <a:buFont typeface="Arial" pitchFamily="34" charset="0"/>
              <a:buChar char="•"/>
            </a:pPr>
            <a:r>
              <a:rPr lang="fr-FR" dirty="0" smtClean="0">
                <a:solidFill>
                  <a:srgbClr val="FF0000"/>
                </a:solidFill>
                <a:latin typeface="Calibri" pitchFamily="34" charset="0"/>
              </a:rPr>
              <a:t> Chaque année, aux États-Unis, 67 millions d'oiseaux meurent après avoir ingéré des pesticides. Cela représente plus de 2 oiseaux par seconde.</a:t>
            </a:r>
          </a:p>
          <a:p>
            <a:pPr algn="just">
              <a:buFont typeface="Arial" pitchFamily="34" charset="0"/>
              <a:buChar char="•"/>
            </a:pPr>
            <a:r>
              <a:rPr lang="fr-FR" dirty="0" smtClean="0">
                <a:solidFill>
                  <a:srgbClr val="FF0000"/>
                </a:solidFill>
                <a:latin typeface="Calibri" pitchFamily="34" charset="0"/>
              </a:rPr>
              <a:t> Au début du XXème siècle, les éléphants d'Afrique étaient plus de deux millions. Aujourd'hui, ils sont estimés à 350.000.</a:t>
            </a:r>
          </a:p>
          <a:p>
            <a:pPr algn="just">
              <a:buFont typeface="Arial" pitchFamily="34" charset="0"/>
              <a:buChar char="•"/>
            </a:pPr>
            <a:r>
              <a:rPr lang="fr-FR" dirty="0" smtClean="0">
                <a:solidFill>
                  <a:srgbClr val="FF0000"/>
                </a:solidFill>
                <a:latin typeface="Calibri" pitchFamily="34" charset="0"/>
              </a:rPr>
              <a:t> Chaque année, 700.000 hérissons au moins se font écraser sur les routes européennes.</a:t>
            </a:r>
            <a:endParaRPr lang="fr-FR" dirty="0">
              <a:solidFill>
                <a:srgbClr val="FF0000"/>
              </a:solidFill>
              <a:latin typeface="Calibri" pitchFamily="34" charset="0"/>
            </a:endParaRPr>
          </a:p>
          <a:p>
            <a:pPr algn="just"/>
            <a:endParaRPr lang="fr-FR" sz="1200" dirty="0" smtClean="0">
              <a:solidFill>
                <a:srgbClr val="FF0000"/>
              </a:solidFill>
              <a:latin typeface="Calibri" pitchFamily="34" charset="0"/>
            </a:endParaRPr>
          </a:p>
          <a:p>
            <a:pPr algn="just"/>
            <a:r>
              <a:rPr lang="fr-FR" sz="1200" dirty="0" smtClean="0">
                <a:solidFill>
                  <a:srgbClr val="FF0000"/>
                </a:solidFill>
                <a:latin typeface="Calibri" pitchFamily="34" charset="0"/>
              </a:rPr>
              <a:t>Source : UNEP- Programme environnemental des Nations Unis (La biodiversité selon </a:t>
            </a:r>
            <a:r>
              <a:rPr lang="fr-FR" sz="1200" dirty="0" err="1" smtClean="0">
                <a:solidFill>
                  <a:srgbClr val="FF0000"/>
                </a:solidFill>
                <a:latin typeface="Calibri" pitchFamily="34" charset="0"/>
              </a:rPr>
              <a:t>Lagaffe</a:t>
            </a:r>
            <a:r>
              <a:rPr lang="fr-FR" sz="1200" dirty="0" smtClean="0">
                <a:solidFill>
                  <a:srgbClr val="FF0000"/>
                </a:solidFill>
                <a:latin typeface="Calibri" pitchFamily="34" charset="0"/>
              </a:rPr>
              <a:t>, </a:t>
            </a:r>
            <a:r>
              <a:rPr lang="fr-FR" sz="1200" dirty="0" err="1" smtClean="0">
                <a:solidFill>
                  <a:srgbClr val="FF0000"/>
                </a:solidFill>
                <a:latin typeface="Calibri" pitchFamily="34" charset="0"/>
              </a:rPr>
              <a:t>Marsu</a:t>
            </a:r>
            <a:r>
              <a:rPr lang="fr-FR" sz="1200" dirty="0" smtClean="0">
                <a:solidFill>
                  <a:srgbClr val="FF0000"/>
                </a:solidFill>
                <a:latin typeface="Calibri" pitchFamily="34" charset="0"/>
              </a:rPr>
              <a:t> Productions, 2010).</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3216A60E-8BE0-447D-87C8-A6A2B5093687}" type="slidenum">
              <a:rPr lang="fr-FR"/>
              <a:pPr>
                <a:defRPr/>
              </a:pPr>
              <a:t>46</a:t>
            </a:fld>
            <a:endParaRPr lang="fr-FR" dirty="0"/>
          </a:p>
        </p:txBody>
      </p:sp>
      <p:sp>
        <p:nvSpPr>
          <p:cNvPr id="36867"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36868" name="Rectangle 3"/>
          <p:cNvSpPr>
            <a:spLocks noChangeArrowheads="1"/>
          </p:cNvSpPr>
          <p:nvPr/>
        </p:nvSpPr>
        <p:spPr bwMode="auto">
          <a:xfrm>
            <a:off x="250825" y="836613"/>
            <a:ext cx="8569325" cy="480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a:solidFill>
                  <a:srgbClr val="008000"/>
                </a:solidFill>
                <a:latin typeface="Calibri" pitchFamily="34" charset="0"/>
              </a:rPr>
              <a:t>5. Dangers sur la biodiversité</a:t>
            </a:r>
          </a:p>
          <a:p>
            <a:endParaRPr lang="fr-FR">
              <a:solidFill>
                <a:srgbClr val="008000"/>
              </a:solidFill>
              <a:latin typeface="Calibri" pitchFamily="34" charset="0"/>
            </a:endParaRPr>
          </a:p>
          <a:p>
            <a:r>
              <a:rPr lang="fr-FR" b="1">
                <a:solidFill>
                  <a:srgbClr val="FF0000"/>
                </a:solidFill>
                <a:latin typeface="Calibri" pitchFamily="34" charset="0"/>
              </a:rPr>
              <a:t>5.1. Danger sur la ressource halieutique (poissons …)</a:t>
            </a:r>
          </a:p>
          <a:p>
            <a:endParaRPr lang="fr-FR">
              <a:solidFill>
                <a:srgbClr val="008000"/>
              </a:solidFill>
              <a:latin typeface="Calibri" pitchFamily="34" charset="0"/>
            </a:endParaRPr>
          </a:p>
          <a:p>
            <a:r>
              <a:rPr lang="fr-FR">
                <a:solidFill>
                  <a:srgbClr val="008000"/>
                </a:solidFill>
                <a:latin typeface="Calibri" pitchFamily="34" charset="0"/>
              </a:rPr>
              <a:t>La population des grands poissons (cabillaud/morue, églefin, flétan etc.) a chuté de 90 % en quelques décennies . Plus de 75% des stocks de pêche du monde sont exploités à la limite de leur capacité, au delà ou en voie de reconstitution.</a:t>
            </a:r>
          </a:p>
          <a:p>
            <a:endParaRPr lang="fr-FR">
              <a:solidFill>
                <a:srgbClr val="008000"/>
              </a:solidFill>
              <a:latin typeface="Calibri" pitchFamily="34" charset="0"/>
            </a:endParaRPr>
          </a:p>
          <a:p>
            <a:endParaRPr lang="fr-FR">
              <a:solidFill>
                <a:srgbClr val="008000"/>
              </a:solidFill>
              <a:latin typeface="Calibri" pitchFamily="34" charset="0"/>
            </a:endParaRPr>
          </a:p>
          <a:p>
            <a:endParaRPr lang="fr-FR">
              <a:solidFill>
                <a:srgbClr val="008000"/>
              </a:solidFill>
              <a:latin typeface="Calibri" pitchFamily="34" charset="0"/>
            </a:endParaRPr>
          </a:p>
          <a:p>
            <a:endParaRPr lang="fr-FR">
              <a:solidFill>
                <a:srgbClr val="008000"/>
              </a:solidFill>
              <a:latin typeface="Calibri" pitchFamily="34" charset="0"/>
            </a:endParaRPr>
          </a:p>
          <a:p>
            <a:endParaRPr lang="fr-FR">
              <a:solidFill>
                <a:srgbClr val="008000"/>
              </a:solidFill>
              <a:latin typeface="Calibri" pitchFamily="34" charset="0"/>
            </a:endParaRPr>
          </a:p>
          <a:p>
            <a:endParaRPr lang="fr-FR">
              <a:solidFill>
                <a:srgbClr val="008000"/>
              </a:solidFill>
              <a:latin typeface="Calibri" pitchFamily="34" charset="0"/>
            </a:endParaRPr>
          </a:p>
          <a:p>
            <a:endParaRPr lang="fr-FR">
              <a:solidFill>
                <a:srgbClr val="008000"/>
              </a:solidFill>
              <a:latin typeface="Calibri" pitchFamily="34" charset="0"/>
            </a:endParaRPr>
          </a:p>
          <a:p>
            <a:r>
              <a:rPr lang="fr-FR" b="1">
                <a:solidFill>
                  <a:srgbClr val="FF0000"/>
                </a:solidFill>
                <a:latin typeface="Calibri" pitchFamily="34" charset="0"/>
              </a:rPr>
              <a:t>5.2. Milieux humides en danger</a:t>
            </a:r>
          </a:p>
          <a:p>
            <a:endParaRPr lang="fr-FR">
              <a:solidFill>
                <a:srgbClr val="008000"/>
              </a:solidFill>
              <a:latin typeface="Calibri" pitchFamily="34" charset="0"/>
            </a:endParaRPr>
          </a:p>
          <a:p>
            <a:r>
              <a:rPr lang="fr-FR">
                <a:solidFill>
                  <a:srgbClr val="008000"/>
                </a:solidFill>
                <a:latin typeface="Calibri" pitchFamily="34" charset="0"/>
              </a:rPr>
              <a:t>L'invasion biologique dans les écosystèmes aquatiques est une réelle menace.</a:t>
            </a:r>
          </a:p>
        </p:txBody>
      </p:sp>
      <p:pic>
        <p:nvPicPr>
          <p:cNvPr id="36869" name="Imag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8300" y="2924175"/>
            <a:ext cx="2403475" cy="151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Imag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63888" y="2924175"/>
            <a:ext cx="2744787" cy="180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Imag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15063" y="2809875"/>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7FF8AF88-99C5-4575-BB1D-D2025AC5EB09}" type="slidenum">
              <a:rPr lang="fr-FR"/>
              <a:pPr>
                <a:defRPr/>
              </a:pPr>
              <a:t>47</a:t>
            </a:fld>
            <a:endParaRPr lang="fr-FR" dirty="0"/>
          </a:p>
        </p:txBody>
      </p:sp>
      <p:sp>
        <p:nvSpPr>
          <p:cNvPr id="37891"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37892" name="Rectangle 3"/>
          <p:cNvSpPr>
            <a:spLocks noChangeArrowheads="1"/>
          </p:cNvSpPr>
          <p:nvPr/>
        </p:nvSpPr>
        <p:spPr bwMode="auto">
          <a:xfrm>
            <a:off x="250825" y="836613"/>
            <a:ext cx="8569325"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a:solidFill>
                  <a:srgbClr val="008000"/>
                </a:solidFill>
                <a:latin typeface="Calibri" pitchFamily="34" charset="0"/>
              </a:rPr>
              <a:t>5. Dangers sur la biodiversité</a:t>
            </a:r>
          </a:p>
          <a:p>
            <a:endParaRPr lang="fr-FR">
              <a:solidFill>
                <a:srgbClr val="008000"/>
              </a:solidFill>
              <a:latin typeface="Calibri" pitchFamily="34" charset="0"/>
            </a:endParaRPr>
          </a:p>
          <a:p>
            <a:r>
              <a:rPr lang="fr-FR" b="1">
                <a:solidFill>
                  <a:srgbClr val="FF0000"/>
                </a:solidFill>
                <a:latin typeface="Calibri" pitchFamily="34" charset="0"/>
              </a:rPr>
              <a:t>5.3. Danger sur les coraux</a:t>
            </a:r>
          </a:p>
          <a:p>
            <a:endParaRPr lang="fr-FR">
              <a:solidFill>
                <a:srgbClr val="008000"/>
              </a:solidFill>
              <a:latin typeface="Calibri" pitchFamily="34" charset="0"/>
            </a:endParaRPr>
          </a:p>
          <a:p>
            <a:r>
              <a:rPr lang="fr-FR">
                <a:solidFill>
                  <a:srgbClr val="008000"/>
                </a:solidFill>
                <a:latin typeface="Calibri" pitchFamily="34" charset="0"/>
              </a:rPr>
              <a:t>Coup de chaud sur les coraux !</a:t>
            </a:r>
          </a:p>
          <a:p>
            <a:endParaRPr lang="fr-FR">
              <a:solidFill>
                <a:srgbClr val="008000"/>
              </a:solidFill>
              <a:latin typeface="Calibri" pitchFamily="34" charset="0"/>
            </a:endParaRPr>
          </a:p>
          <a:p>
            <a:r>
              <a:rPr lang="fr-FR">
                <a:solidFill>
                  <a:srgbClr val="008000"/>
                </a:solidFill>
                <a:latin typeface="Calibri" pitchFamily="34" charset="0"/>
              </a:rPr>
              <a:t>On estime que 54% des récifs coralliens sont menacés.</a:t>
            </a:r>
          </a:p>
          <a:p>
            <a:r>
              <a:rPr lang="fr-FR">
                <a:solidFill>
                  <a:srgbClr val="008000"/>
                </a:solidFill>
                <a:latin typeface="Calibri" pitchFamily="34" charset="0"/>
              </a:rPr>
              <a:t>L'augmentation de la température des océans provoque le blanchissement et la mort des coraux.</a:t>
            </a:r>
          </a:p>
        </p:txBody>
      </p:sp>
      <p:pic>
        <p:nvPicPr>
          <p:cNvPr id="37893" name="Imag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9713" y="3825875"/>
            <a:ext cx="2274887" cy="1519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4" name="Image 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05150" y="3727450"/>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5" name="Image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8363" y="3727450"/>
            <a:ext cx="2847975"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723911BA-15D3-4CBC-B50F-C9993CBEB4B7}" type="slidenum">
              <a:rPr lang="fr-FR"/>
              <a:pPr>
                <a:defRPr/>
              </a:pPr>
              <a:t>48</a:t>
            </a:fld>
            <a:endParaRPr lang="fr-FR" dirty="0"/>
          </a:p>
        </p:txBody>
      </p:sp>
      <p:sp>
        <p:nvSpPr>
          <p:cNvPr id="3891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38916" name="Rectangle 3"/>
          <p:cNvSpPr>
            <a:spLocks noChangeArrowheads="1"/>
          </p:cNvSpPr>
          <p:nvPr/>
        </p:nvSpPr>
        <p:spPr bwMode="auto">
          <a:xfrm>
            <a:off x="179388" y="836613"/>
            <a:ext cx="87852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a:solidFill>
                  <a:srgbClr val="008000"/>
                </a:solidFill>
                <a:latin typeface="Calibri" pitchFamily="34" charset="0"/>
              </a:rPr>
              <a:t>5. Dangers sur la biodiversité</a:t>
            </a:r>
          </a:p>
          <a:p>
            <a:endParaRPr lang="fr-FR">
              <a:solidFill>
                <a:srgbClr val="008000"/>
              </a:solidFill>
              <a:latin typeface="Calibri" pitchFamily="34" charset="0"/>
            </a:endParaRPr>
          </a:p>
          <a:p>
            <a:r>
              <a:rPr lang="fr-FR" u="sng">
                <a:solidFill>
                  <a:srgbClr val="FF0000"/>
                </a:solidFill>
                <a:latin typeface="Calibri" pitchFamily="34" charset="0"/>
              </a:rPr>
              <a:t>5.4. La disparition de la morue à Terre-Neuve</a:t>
            </a:r>
          </a:p>
          <a:p>
            <a:endParaRPr lang="fr-FR">
              <a:solidFill>
                <a:srgbClr val="008000"/>
              </a:solidFill>
              <a:latin typeface="Calibri" pitchFamily="34" charset="0"/>
            </a:endParaRPr>
          </a:p>
          <a:p>
            <a:r>
              <a:rPr lang="fr-FR">
                <a:solidFill>
                  <a:srgbClr val="008000"/>
                </a:solidFill>
                <a:latin typeface="Calibri" pitchFamily="34" charset="0"/>
              </a:rPr>
              <a:t>La pêche intensive avec des moyens modernes conduisit à une quasi-disparition de la ressource en </a:t>
            </a:r>
            <a:r>
              <a:rPr lang="fr-FR">
                <a:latin typeface="Calibri" pitchFamily="34" charset="0"/>
                <a:hlinkClick r:id="rId2" action="ppaction://hlinkfile" tooltip="Morue"/>
              </a:rPr>
              <a:t>morue</a:t>
            </a:r>
            <a:r>
              <a:rPr lang="fr-FR">
                <a:latin typeface="Calibri" pitchFamily="34" charset="0"/>
              </a:rPr>
              <a:t> </a:t>
            </a:r>
            <a:r>
              <a:rPr lang="fr-FR">
                <a:solidFill>
                  <a:srgbClr val="008000"/>
                </a:solidFill>
                <a:latin typeface="Calibri" pitchFamily="34" charset="0"/>
              </a:rPr>
              <a:t>sur les </a:t>
            </a:r>
            <a:r>
              <a:rPr lang="fr-FR">
                <a:solidFill>
                  <a:srgbClr val="008000"/>
                </a:solidFill>
                <a:latin typeface="Calibri" pitchFamily="34" charset="0"/>
                <a:hlinkClick r:id="rId3" action="ppaction://hlinkfile" tooltip="Grands Bancs"/>
              </a:rPr>
              <a:t>grands bancs de Terre-Neuve</a:t>
            </a:r>
            <a:r>
              <a:rPr lang="fr-FR">
                <a:solidFill>
                  <a:srgbClr val="008000"/>
                </a:solidFill>
                <a:latin typeface="Calibri" pitchFamily="34" charset="0"/>
              </a:rPr>
              <a:t>, au large du </a:t>
            </a:r>
            <a:r>
              <a:rPr lang="fr-FR">
                <a:solidFill>
                  <a:srgbClr val="008000"/>
                </a:solidFill>
                <a:latin typeface="Calibri" pitchFamily="34" charset="0"/>
                <a:hlinkClick r:id="rId4" action="ppaction://hlinkfile" tooltip="Canada"/>
              </a:rPr>
              <a:t>Canada</a:t>
            </a:r>
            <a:r>
              <a:rPr lang="fr-FR">
                <a:solidFill>
                  <a:srgbClr val="008000"/>
                </a:solidFill>
                <a:latin typeface="Calibri" pitchFamily="34" charset="0"/>
              </a:rPr>
              <a:t>, et à une interdiction de pêche par les autorités canadiennes. Malgré l’interdiction de sa pêche, </a:t>
            </a:r>
            <a:r>
              <a:rPr lang="fr-FR">
                <a:solidFill>
                  <a:srgbClr val="FF0000"/>
                </a:solidFill>
                <a:latin typeface="Calibri" pitchFamily="34" charset="0"/>
              </a:rPr>
              <a:t>la ressource en morue ne s’est jamais reconstituée au large de Terre-Neuve.</a:t>
            </a:r>
          </a:p>
          <a:p>
            <a:r>
              <a:rPr lang="fr-FR">
                <a:solidFill>
                  <a:srgbClr val="008000"/>
                </a:solidFill>
                <a:latin typeface="Calibri" pitchFamily="34" charset="0"/>
              </a:rPr>
              <a:t>Une autre espèce, le hareng, désormais occupe la niche écologique de la morue (cabillaud).</a:t>
            </a:r>
          </a:p>
          <a:p>
            <a:r>
              <a:rPr lang="fr-FR">
                <a:latin typeface="Calibri" pitchFamily="34" charset="0"/>
              </a:rPr>
              <a:t>Il y a eu aussi la prolifération des phoques suite à l’interdiction de la pêche à la morue.</a:t>
            </a:r>
          </a:p>
          <a:p>
            <a:r>
              <a:rPr lang="fr-FR">
                <a:solidFill>
                  <a:srgbClr val="008000"/>
                </a:solidFill>
                <a:latin typeface="Calibri" pitchFamily="34" charset="0"/>
              </a:rPr>
              <a:t>Elles sont aussi sensibles à la pollution (fuites d’hydrocarbures …)</a:t>
            </a:r>
          </a:p>
        </p:txBody>
      </p:sp>
      <p:pic>
        <p:nvPicPr>
          <p:cNvPr id="38917" name="Imag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750" y="3881438"/>
            <a:ext cx="3486150" cy="131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Image 5"/>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288213" y="4148138"/>
            <a:ext cx="1676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Image 6"/>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572000" y="765175"/>
            <a:ext cx="3009900"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0" name="Image 8"/>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05013" y="5554663"/>
            <a:ext cx="1512887"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1" name="Image 9"/>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49225" y="5413375"/>
            <a:ext cx="1690688" cy="1266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2" name="Image 10"/>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214813" y="3881438"/>
            <a:ext cx="2101850"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3" name="Image 11"/>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12088" y="836613"/>
            <a:ext cx="1046162"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4" name="Image 12"/>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513388" y="4538663"/>
            <a:ext cx="1608137"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5" name="Image 13"/>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513388" y="5686425"/>
            <a:ext cx="1612900"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6" name="Image 14"/>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89800" y="5516563"/>
            <a:ext cx="1674813" cy="125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7" name="ZoneTexte 7"/>
          <p:cNvSpPr txBox="1">
            <a:spLocks noChangeArrowheads="1"/>
          </p:cNvSpPr>
          <p:nvPr/>
        </p:nvSpPr>
        <p:spPr bwMode="auto">
          <a:xfrm>
            <a:off x="3227388" y="4827588"/>
            <a:ext cx="19700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solidFill>
                  <a:srgbClr val="7030A0"/>
                </a:solidFill>
                <a:latin typeface="Calibri" pitchFamily="34" charset="0"/>
              </a:rPr>
              <a:t>Morues → harengs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75463" y="260350"/>
            <a:ext cx="2133600" cy="365125"/>
          </a:xfrm>
        </p:spPr>
        <p:txBody>
          <a:bodyPr/>
          <a:lstStyle/>
          <a:p>
            <a:pPr>
              <a:defRPr/>
            </a:pPr>
            <a:fld id="{CCB8AA6E-D414-488A-92A0-142792FE268F}" type="slidenum">
              <a:rPr lang="fr-FR"/>
              <a:pPr>
                <a:defRPr/>
              </a:pPr>
              <a:t>49</a:t>
            </a:fld>
            <a:endParaRPr lang="fr-FR" dirty="0"/>
          </a:p>
        </p:txBody>
      </p:sp>
      <p:sp>
        <p:nvSpPr>
          <p:cNvPr id="3" name="Rectangle 2"/>
          <p:cNvSpPr/>
          <p:nvPr/>
        </p:nvSpPr>
        <p:spPr>
          <a:xfrm>
            <a:off x="104775" y="981075"/>
            <a:ext cx="8859838" cy="2030413"/>
          </a:xfrm>
          <a:prstGeom prst="rect">
            <a:avLst/>
          </a:prstGeom>
        </p:spPr>
        <p:txBody>
          <a:bodyPr>
            <a:spAutoFit/>
          </a:bodyPr>
          <a:lstStyle/>
          <a:p>
            <a:pPr fontAlgn="auto">
              <a:spcBef>
                <a:spcPts val="0"/>
              </a:spcBef>
              <a:spcAft>
                <a:spcPts val="0"/>
              </a:spcAft>
              <a:defRPr/>
            </a:pPr>
            <a:r>
              <a:rPr lang="fr-FR" b="1" dirty="0">
                <a:solidFill>
                  <a:srgbClr val="008000"/>
                </a:solidFill>
                <a:latin typeface="+mn-lt"/>
                <a:cs typeface="+mn-cs"/>
              </a:rPr>
              <a:t>5. Dangers sur la biodiversité</a:t>
            </a:r>
          </a:p>
          <a:p>
            <a:pPr fontAlgn="auto">
              <a:spcBef>
                <a:spcPts val="0"/>
              </a:spcBef>
              <a:spcAft>
                <a:spcPts val="0"/>
              </a:spcAft>
              <a:defRPr/>
            </a:pPr>
            <a:endParaRPr lang="fr-FR" dirty="0">
              <a:solidFill>
                <a:srgbClr val="008000"/>
              </a:solidFill>
              <a:latin typeface="+mn-lt"/>
              <a:cs typeface="+mn-cs"/>
            </a:endParaRPr>
          </a:p>
          <a:p>
            <a:pPr fontAlgn="auto">
              <a:spcBef>
                <a:spcPts val="0"/>
              </a:spcBef>
              <a:spcAft>
                <a:spcPts val="0"/>
              </a:spcAft>
              <a:defRPr/>
            </a:pPr>
            <a:r>
              <a:rPr lang="fr-FR" u="sng" dirty="0">
                <a:solidFill>
                  <a:srgbClr val="FF0000"/>
                </a:solidFill>
                <a:effectLst>
                  <a:outerShdw blurRad="38100" dist="38100" dir="2700000" algn="tl">
                    <a:srgbClr val="000000">
                      <a:alpha val="43137"/>
                    </a:srgbClr>
                  </a:outerShdw>
                </a:effectLst>
                <a:latin typeface="+mn-lt"/>
                <a:cs typeface="+mn-cs"/>
              </a:rPr>
              <a:t>5.5. Le thon rouge espèce en danger</a:t>
            </a:r>
          </a:p>
          <a:p>
            <a:pPr fontAlgn="auto">
              <a:spcBef>
                <a:spcPts val="0"/>
              </a:spcBef>
              <a:spcAft>
                <a:spcPts val="0"/>
              </a:spcAft>
              <a:defRPr/>
            </a:pPr>
            <a:endParaRPr lang="fr-FR" dirty="0">
              <a:solidFill>
                <a:srgbClr val="008000"/>
              </a:solidFill>
              <a:latin typeface="+mn-lt"/>
              <a:cs typeface="+mn-cs"/>
            </a:endParaRPr>
          </a:p>
          <a:p>
            <a:pPr algn="just" fontAlgn="auto">
              <a:spcBef>
                <a:spcPts val="0"/>
              </a:spcBef>
              <a:spcAft>
                <a:spcPts val="0"/>
              </a:spcAft>
              <a:defRPr/>
            </a:pPr>
            <a:r>
              <a:rPr lang="fr-FR" dirty="0">
                <a:solidFill>
                  <a:srgbClr val="008000"/>
                </a:solidFill>
                <a:latin typeface="+mn-lt"/>
                <a:cs typeface="+mn-cs"/>
              </a:rPr>
              <a:t>Plusieurs pays (dont la France ...) soutiennent l'interdiction du commerce international du thon rouge. L'objectif est de protéger espèce et de permettre la reconstitution des populations. </a:t>
            </a:r>
          </a:p>
        </p:txBody>
      </p:sp>
      <p:sp>
        <p:nvSpPr>
          <p:cNvPr id="39940"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39941" name="Imag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2828925"/>
            <a:ext cx="3810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Imag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725" y="4365625"/>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Imag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02000" y="4338638"/>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4" name="Imag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9025" y="4338638"/>
            <a:ext cx="27051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5" name="ZoneTexte 8"/>
          <p:cNvSpPr txBox="1">
            <a:spLocks noChangeArrowheads="1"/>
          </p:cNvSpPr>
          <p:nvPr/>
        </p:nvSpPr>
        <p:spPr bwMode="auto">
          <a:xfrm>
            <a:off x="4597400" y="6186488"/>
            <a:ext cx="3111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FF0000"/>
                </a:solidFill>
                <a:latin typeface="Calibri" pitchFamily="34" charset="0"/>
              </a:rPr>
              <a:t>Le thon rouge est très prisé par les japonais.</a:t>
            </a:r>
          </a:p>
          <a:p>
            <a:pPr eaLnBrk="1" hangingPunct="1"/>
            <a:r>
              <a:rPr lang="fr-FR" sz="1200">
                <a:solidFill>
                  <a:srgbClr val="FF0000"/>
                </a:solidFill>
                <a:latin typeface="Calibri" pitchFamily="34" charset="0"/>
              </a:rPr>
              <a:t>Il se négocie au Japon à plus de 3000 Euros/kg.</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69840AA0-2EE1-41AD-BBA9-5A7CD4C9243D}" type="slidenum">
              <a:rPr lang="fr-FR"/>
              <a:pPr>
                <a:defRPr/>
              </a:pPr>
              <a:t>5</a:t>
            </a:fld>
            <a:endParaRPr lang="fr-FR" dirty="0"/>
          </a:p>
        </p:txBody>
      </p:sp>
      <p:sp>
        <p:nvSpPr>
          <p:cNvPr id="5123" name="Rectangle 2"/>
          <p:cNvSpPr>
            <a:spLocks noChangeArrowheads="1"/>
          </p:cNvSpPr>
          <p:nvPr/>
        </p:nvSpPr>
        <p:spPr bwMode="auto">
          <a:xfrm>
            <a:off x="251520" y="394692"/>
            <a:ext cx="8569325"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dirty="0">
                <a:solidFill>
                  <a:srgbClr val="008000"/>
                </a:solidFill>
                <a:latin typeface="Calibri" pitchFamily="34" charset="0"/>
              </a:rPr>
              <a:t>0. Sommaire (suite)</a:t>
            </a:r>
          </a:p>
          <a:p>
            <a:endParaRPr lang="fr-FR" dirty="0">
              <a:solidFill>
                <a:srgbClr val="008000"/>
              </a:solidFill>
              <a:latin typeface="Calibri" pitchFamily="34" charset="0"/>
            </a:endParaRPr>
          </a:p>
          <a:p>
            <a:r>
              <a:rPr lang="fr-FR" dirty="0" smtClean="0">
                <a:solidFill>
                  <a:srgbClr val="008000"/>
                </a:solidFill>
                <a:latin typeface="Calibri" pitchFamily="34" charset="0"/>
              </a:rPr>
              <a:t>6.14. Acheter des jouets respectueux de la biodiversité</a:t>
            </a:r>
          </a:p>
          <a:p>
            <a:r>
              <a:rPr lang="fr-FR" dirty="0" smtClean="0">
                <a:solidFill>
                  <a:srgbClr val="008000"/>
                </a:solidFill>
                <a:latin typeface="Calibri" pitchFamily="34" charset="0"/>
              </a:rPr>
              <a:t>6.16. Aménager un endroit pour la biodiversité dans son jardin ou sur son balcon</a:t>
            </a:r>
          </a:p>
          <a:p>
            <a:r>
              <a:rPr lang="fr-FR" dirty="0" smtClean="0">
                <a:solidFill>
                  <a:srgbClr val="008000"/>
                </a:solidFill>
                <a:latin typeface="Calibri" pitchFamily="34" charset="0"/>
              </a:rPr>
              <a:t>6.17. Rôle des zoos dans la préservation de la biodiversité</a:t>
            </a:r>
          </a:p>
          <a:p>
            <a:r>
              <a:rPr lang="fr-FR" dirty="0" smtClean="0">
                <a:solidFill>
                  <a:srgbClr val="008000"/>
                </a:solidFill>
                <a:latin typeface="Calibri" pitchFamily="34" charset="0"/>
              </a:rPr>
              <a:t>6.18. Rôle des parcs et réserves</a:t>
            </a:r>
          </a:p>
          <a:p>
            <a:r>
              <a:rPr lang="fr-FR" dirty="0" smtClean="0">
                <a:solidFill>
                  <a:srgbClr val="008000"/>
                </a:solidFill>
                <a:latin typeface="Calibri" pitchFamily="34" charset="0"/>
              </a:rPr>
              <a:t>6.19. Soutenir les associations de protection de la nature</a:t>
            </a:r>
          </a:p>
          <a:p>
            <a:r>
              <a:rPr lang="fr-FR" dirty="0" smtClean="0">
                <a:solidFill>
                  <a:srgbClr val="008000"/>
                </a:solidFill>
                <a:latin typeface="Calibri" pitchFamily="34" charset="0"/>
              </a:rPr>
              <a:t>6.20</a:t>
            </a:r>
            <a:r>
              <a:rPr lang="fr-FR" dirty="0">
                <a:solidFill>
                  <a:srgbClr val="008000"/>
                </a:solidFill>
                <a:latin typeface="Calibri" pitchFamily="34" charset="0"/>
              </a:rPr>
              <a:t>. L’éducation à l’environnement</a:t>
            </a:r>
          </a:p>
          <a:p>
            <a:r>
              <a:rPr lang="fr-FR" dirty="0">
                <a:solidFill>
                  <a:srgbClr val="008000"/>
                </a:solidFill>
                <a:latin typeface="Calibri" pitchFamily="34" charset="0"/>
              </a:rPr>
              <a:t>6.21. Mettre en place une gouvernance écologique mondiale [vœux pieux</a:t>
            </a:r>
            <a:r>
              <a:rPr lang="fr-FR" dirty="0" smtClean="0">
                <a:solidFill>
                  <a:srgbClr val="008000"/>
                </a:solidFill>
                <a:latin typeface="Calibri" pitchFamily="34" charset="0"/>
              </a:rPr>
              <a:t>]</a:t>
            </a:r>
          </a:p>
          <a:p>
            <a:r>
              <a:rPr lang="fr-FR" dirty="0" smtClean="0">
                <a:solidFill>
                  <a:srgbClr val="008000"/>
                </a:solidFill>
                <a:latin typeface="Calibri" pitchFamily="34" charset="0"/>
              </a:rPr>
              <a:t>7</a:t>
            </a:r>
            <a:r>
              <a:rPr lang="fr-FR" dirty="0">
                <a:solidFill>
                  <a:srgbClr val="008000"/>
                </a:solidFill>
                <a:latin typeface="Calibri" pitchFamily="34" charset="0"/>
              </a:rPr>
              <a:t>. Annexe : Le modèle du « château de carte » de la </a:t>
            </a:r>
            <a:r>
              <a:rPr lang="fr-FR" dirty="0" smtClean="0">
                <a:solidFill>
                  <a:srgbClr val="008000"/>
                </a:solidFill>
                <a:latin typeface="Calibri" pitchFamily="34" charset="0"/>
              </a:rPr>
              <a:t>biodiversité</a:t>
            </a:r>
          </a:p>
          <a:p>
            <a:r>
              <a:rPr lang="fr-FR" dirty="0">
                <a:solidFill>
                  <a:srgbClr val="008000"/>
                </a:solidFill>
                <a:latin typeface="Calibri" pitchFamily="34" charset="0"/>
              </a:rPr>
              <a:t>7bis. Annexe : Le modèle du « pull-over »</a:t>
            </a:r>
          </a:p>
          <a:p>
            <a:r>
              <a:rPr lang="fr-FR" dirty="0">
                <a:solidFill>
                  <a:srgbClr val="008000"/>
                </a:solidFill>
                <a:latin typeface="Calibri" pitchFamily="34" charset="0"/>
              </a:rPr>
              <a:t>8. Annexe : Bibliographie</a:t>
            </a:r>
          </a:p>
          <a:p>
            <a:r>
              <a:rPr lang="fr-FR" dirty="0">
                <a:solidFill>
                  <a:srgbClr val="008000"/>
                </a:solidFill>
                <a:latin typeface="Calibri" pitchFamily="34" charset="0"/>
              </a:rPr>
              <a:t>9. Annexe : Liste d’espèces invasives réduisant la </a:t>
            </a:r>
            <a:r>
              <a:rPr lang="fr-FR" dirty="0" smtClean="0">
                <a:solidFill>
                  <a:srgbClr val="008000"/>
                </a:solidFill>
                <a:latin typeface="Calibri" pitchFamily="34" charset="0"/>
              </a:rPr>
              <a:t>biodiversité</a:t>
            </a:r>
            <a:endParaRPr lang="fr-FR" dirty="0">
              <a:solidFill>
                <a:srgbClr val="008000"/>
              </a:solidFill>
              <a:latin typeface="Calibri" pitchFamily="34" charset="0"/>
            </a:endParaRPr>
          </a:p>
        </p:txBody>
      </p:sp>
      <p:sp>
        <p:nvSpPr>
          <p:cNvPr id="5124" name="Sous-titre 2"/>
          <p:cNvSpPr txBox="1">
            <a:spLocks/>
          </p:cNvSpPr>
          <p:nvPr/>
        </p:nvSpPr>
        <p:spPr bwMode="auto">
          <a:xfrm>
            <a:off x="2771775" y="188913"/>
            <a:ext cx="3887788" cy="360362"/>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dirty="0">
                <a:solidFill>
                  <a:srgbClr val="008000"/>
                </a:solidFill>
                <a:latin typeface="Calibri" pitchFamily="34" charset="0"/>
              </a:rPr>
              <a:t>Pourquoi préserver la biodiversité ?</a:t>
            </a:r>
          </a:p>
        </p:txBody>
      </p:sp>
    </p:spTree>
    <p:extLst>
      <p:ext uri="{BB962C8B-B14F-4D97-AF65-F5344CB8AC3E}">
        <p14:creationId xmlns:p14="http://schemas.microsoft.com/office/powerpoint/2010/main" val="307398447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115888"/>
            <a:ext cx="2133600" cy="365125"/>
          </a:xfrm>
        </p:spPr>
        <p:txBody>
          <a:bodyPr/>
          <a:lstStyle/>
          <a:p>
            <a:pPr>
              <a:defRPr/>
            </a:pPr>
            <a:fld id="{BAD4F30C-78A7-4690-9704-CA1CABDC9355}" type="slidenum">
              <a:rPr lang="fr-FR"/>
              <a:pPr>
                <a:defRPr/>
              </a:pPr>
              <a:t>50</a:t>
            </a:fld>
            <a:endParaRPr lang="fr-FR" dirty="0"/>
          </a:p>
        </p:txBody>
      </p:sp>
      <p:sp>
        <p:nvSpPr>
          <p:cNvPr id="40963" name="ZoneTexte 2"/>
          <p:cNvSpPr txBox="1">
            <a:spLocks noChangeArrowheads="1"/>
          </p:cNvSpPr>
          <p:nvPr/>
        </p:nvSpPr>
        <p:spPr bwMode="auto">
          <a:xfrm>
            <a:off x="179388" y="836613"/>
            <a:ext cx="8785225"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5. Dangers sur la biodiversité</a:t>
            </a:r>
          </a:p>
          <a:p>
            <a:pPr eaLnBrk="1" hangingPunct="1"/>
            <a:endParaRPr lang="fr-FR">
              <a:solidFill>
                <a:srgbClr val="008000"/>
              </a:solidFill>
              <a:latin typeface="Calibri" pitchFamily="34" charset="0"/>
            </a:endParaRPr>
          </a:p>
          <a:p>
            <a:pPr eaLnBrk="1" hangingPunct="1"/>
            <a:r>
              <a:rPr lang="fr-FR" u="sng">
                <a:solidFill>
                  <a:srgbClr val="FF0000"/>
                </a:solidFill>
                <a:latin typeface="Calibri" pitchFamily="34" charset="0"/>
              </a:rPr>
              <a:t>5.6. Alertes aux débris marins</a:t>
            </a:r>
          </a:p>
          <a:p>
            <a:pPr eaLnBrk="1" hangingPunct="1"/>
            <a:endParaRPr lang="fr-FR">
              <a:solidFill>
                <a:srgbClr val="008000"/>
              </a:solidFill>
              <a:latin typeface="Calibri" pitchFamily="34" charset="0"/>
            </a:endParaRPr>
          </a:p>
          <a:p>
            <a:pPr eaLnBrk="1" hangingPunct="1"/>
            <a:r>
              <a:rPr lang="fr-FR">
                <a:solidFill>
                  <a:srgbClr val="008000"/>
                </a:solidFill>
                <a:latin typeface="Calibri" pitchFamily="34" charset="0"/>
              </a:rPr>
              <a:t>Les débris marins les plus courants sont constitués de matières plastiques et synthétiques qui mettent entre 400 et 450 ans pour se décomposer.</a:t>
            </a:r>
          </a:p>
          <a:p>
            <a:pPr eaLnBrk="1" hangingPunct="1"/>
            <a:r>
              <a:rPr lang="fr-FR">
                <a:solidFill>
                  <a:srgbClr val="008000"/>
                </a:solidFill>
                <a:latin typeface="Calibri" pitchFamily="34" charset="0"/>
              </a:rPr>
              <a:t>Ils ont des effets désastreux sur la faune sous-marine et les oiseaux qui les avalent.</a:t>
            </a:r>
          </a:p>
          <a:p>
            <a:pPr eaLnBrk="1" hangingPunct="1"/>
            <a:endParaRPr lang="fr-FR">
              <a:solidFill>
                <a:srgbClr val="008000"/>
              </a:solidFill>
              <a:latin typeface="Calibri" pitchFamily="34" charset="0"/>
            </a:endParaRPr>
          </a:p>
          <a:p>
            <a:pPr eaLnBrk="1" hangingPunct="1"/>
            <a:endParaRPr lang="fr-FR">
              <a:solidFill>
                <a:srgbClr val="008000"/>
              </a:solidFill>
              <a:latin typeface="Calibri" pitchFamily="34" charset="0"/>
            </a:endParaRPr>
          </a:p>
          <a:p>
            <a:pPr eaLnBrk="1" hangingPunct="1"/>
            <a:r>
              <a:rPr lang="fr-FR" u="sng">
                <a:solidFill>
                  <a:srgbClr val="FF0000"/>
                </a:solidFill>
                <a:latin typeface="Calibri" pitchFamily="34" charset="0"/>
              </a:rPr>
              <a:t>5.7. Jouer à l’apprenti-sorcier  / Aller contre nature</a:t>
            </a:r>
          </a:p>
          <a:p>
            <a:pPr eaLnBrk="1" hangingPunct="1"/>
            <a:endParaRPr lang="fr-FR">
              <a:solidFill>
                <a:srgbClr val="008000"/>
              </a:solidFill>
              <a:latin typeface="Calibri" pitchFamily="34" charset="0"/>
            </a:endParaRPr>
          </a:p>
          <a:p>
            <a:pPr algn="just" eaLnBrk="1" hangingPunct="1"/>
            <a:r>
              <a:rPr lang="fr-FR">
                <a:solidFill>
                  <a:srgbClr val="008000"/>
                </a:solidFill>
                <a:latin typeface="Calibri" pitchFamily="34" charset="0"/>
              </a:rPr>
              <a:t>Une protéine permet de produire plus de neige et de meilleure qualité.</a:t>
            </a:r>
          </a:p>
          <a:p>
            <a:pPr algn="just" eaLnBrk="1" hangingPunct="1"/>
            <a:r>
              <a:rPr lang="fr-FR">
                <a:solidFill>
                  <a:srgbClr val="008000"/>
                </a:solidFill>
                <a:latin typeface="Calibri" pitchFamily="34" charset="0"/>
              </a:rPr>
              <a:t>Pourtant utiliser cette protéine dans le milieu naturel suscite des polémiques car elle provient d'une </a:t>
            </a:r>
            <a:r>
              <a:rPr lang="fr-FR" i="1">
                <a:solidFill>
                  <a:srgbClr val="008000"/>
                </a:solidFill>
                <a:latin typeface="Calibri" pitchFamily="34" charset="0"/>
              </a:rPr>
              <a:t>bactérie dont on ne connaît pas tous les impacts sur la faune et flore locales</a:t>
            </a:r>
            <a:r>
              <a:rPr lang="fr-FR">
                <a:solidFill>
                  <a:srgbClr val="008000"/>
                </a:solidFill>
                <a:latin typeface="Calibri" pitchFamily="34" charset="0"/>
              </a:rPr>
              <a:t>.</a:t>
            </a:r>
            <a:endParaRPr lang="fr-FR" sz="1200">
              <a:solidFill>
                <a:srgbClr val="008000"/>
              </a:solidFill>
              <a:latin typeface="Calibri" pitchFamily="34" charset="0"/>
            </a:endParaRPr>
          </a:p>
          <a:p>
            <a:pPr eaLnBrk="1" hangingPunct="1"/>
            <a:r>
              <a:rPr lang="fr-FR" sz="1200">
                <a:solidFill>
                  <a:srgbClr val="008000"/>
                </a:solidFill>
                <a:latin typeface="Calibri" pitchFamily="34" charset="0"/>
              </a:rPr>
              <a:t>Source : </a:t>
            </a:r>
            <a:r>
              <a:rPr lang="fr-FR" sz="1200" i="1">
                <a:solidFill>
                  <a:srgbClr val="008000"/>
                </a:solidFill>
                <a:latin typeface="Calibri" pitchFamily="34" charset="0"/>
              </a:rPr>
              <a:t>Neige de culture et SNOMAX™ : quels impacts sur l’environnement ?, </a:t>
            </a:r>
            <a:r>
              <a:rPr lang="fr-FR" sz="1200">
                <a:latin typeface="Calibri" pitchFamily="34" charset="0"/>
                <a:hlinkClick r:id="rId2"/>
              </a:rPr>
              <a:t>IRSTEA</a:t>
            </a:r>
            <a:r>
              <a:rPr lang="fr-FR" sz="1200">
                <a:solidFill>
                  <a:srgbClr val="008000"/>
                </a:solidFill>
                <a:latin typeface="Calibri" pitchFamily="34" charset="0"/>
              </a:rPr>
              <a:t>,</a:t>
            </a:r>
          </a:p>
          <a:p>
            <a:pPr eaLnBrk="1" hangingPunct="1"/>
            <a:r>
              <a:rPr lang="fr-FR" sz="1200">
                <a:solidFill>
                  <a:srgbClr val="008000"/>
                </a:solidFill>
                <a:latin typeface="Calibri" pitchFamily="34" charset="0"/>
                <a:hlinkClick r:id="rId3"/>
              </a:rPr>
              <a:t>http://www.notre-planete.info/actualites/actu_342_snomax_impacts_environnement.php</a:t>
            </a:r>
            <a:r>
              <a:rPr lang="fr-FR" sz="1200">
                <a:solidFill>
                  <a:srgbClr val="008000"/>
                </a:solidFill>
                <a:latin typeface="Calibri" pitchFamily="34" charset="0"/>
              </a:rPr>
              <a:t> </a:t>
            </a:r>
          </a:p>
        </p:txBody>
      </p:sp>
      <p:sp>
        <p:nvSpPr>
          <p:cNvPr id="40964"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40965" name="Imag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59563" y="765175"/>
            <a:ext cx="2195512"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ZoneTexte 5"/>
          <p:cNvSpPr txBox="1">
            <a:spLocks noChangeArrowheads="1"/>
          </p:cNvSpPr>
          <p:nvPr/>
        </p:nvSpPr>
        <p:spPr bwMode="auto">
          <a:xfrm>
            <a:off x="5364163" y="1336675"/>
            <a:ext cx="1222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Débris marins →</a:t>
            </a:r>
          </a:p>
          <a:p>
            <a:pPr eaLnBrk="1" hangingPunct="1"/>
            <a:r>
              <a:rPr lang="fr-FR" sz="1200">
                <a:solidFill>
                  <a:srgbClr val="008000"/>
                </a:solidFill>
                <a:latin typeface="Calibri" pitchFamily="34" charset="0"/>
              </a:rPr>
              <a:t>En suspension.</a:t>
            </a:r>
          </a:p>
        </p:txBody>
      </p:sp>
      <p:pic>
        <p:nvPicPr>
          <p:cNvPr id="40967" name="Imag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8213" y="2924175"/>
            <a:ext cx="1538287" cy="115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8" name="ZoneTexte 7"/>
          <p:cNvSpPr txBox="1">
            <a:spLocks noChangeArrowheads="1"/>
          </p:cNvSpPr>
          <p:nvPr/>
        </p:nvSpPr>
        <p:spPr bwMode="auto">
          <a:xfrm>
            <a:off x="6049963" y="3141663"/>
            <a:ext cx="12207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Débris marins →</a:t>
            </a:r>
          </a:p>
        </p:txBody>
      </p:sp>
      <p:pic>
        <p:nvPicPr>
          <p:cNvPr id="40969" name="Image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132138" y="5300663"/>
            <a:ext cx="1190625"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0" name="Image 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35600" y="5229225"/>
            <a:ext cx="1676400"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1" name="ZoneTexte 10"/>
          <p:cNvSpPr txBox="1">
            <a:spLocks noChangeArrowheads="1"/>
          </p:cNvSpPr>
          <p:nvPr/>
        </p:nvSpPr>
        <p:spPr bwMode="auto">
          <a:xfrm>
            <a:off x="1619250" y="6143625"/>
            <a:ext cx="39274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Invasion de nombreux écosystèmes par  les crapauds buffle (</a:t>
            </a:r>
            <a:r>
              <a:rPr lang="fr-FR" sz="1200" i="1">
                <a:solidFill>
                  <a:srgbClr val="008000"/>
                </a:solidFill>
                <a:latin typeface="Calibri" pitchFamily="34" charset="0"/>
              </a:rPr>
              <a:t>Rhinella marina</a:t>
            </a:r>
            <a:r>
              <a:rPr lang="fr-FR" sz="1200">
                <a:solidFill>
                  <a:srgbClr val="008000"/>
                </a:solidFill>
                <a:latin typeface="Calibri" pitchFamily="34" charset="0"/>
              </a:rPr>
              <a:t>, autrefois parfois nommé </a:t>
            </a:r>
            <a:r>
              <a:rPr lang="fr-FR" sz="1200" i="1">
                <a:solidFill>
                  <a:srgbClr val="008000"/>
                </a:solidFill>
                <a:latin typeface="Calibri" pitchFamily="34" charset="0"/>
              </a:rPr>
              <a:t>Bufo mar</a:t>
            </a:r>
            <a:r>
              <a:rPr lang="fr-FR" sz="1200">
                <a:solidFill>
                  <a:srgbClr val="008000"/>
                </a:solidFill>
                <a:latin typeface="Calibri" pitchFamily="34" charset="0"/>
              </a:rPr>
              <a:t>inus)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115888"/>
            <a:ext cx="2133600" cy="365125"/>
          </a:xfrm>
        </p:spPr>
        <p:txBody>
          <a:bodyPr/>
          <a:lstStyle/>
          <a:p>
            <a:pPr>
              <a:defRPr/>
            </a:pPr>
            <a:fld id="{C708B113-E60E-4230-BF14-2FC69DC7A4B1}" type="slidenum">
              <a:rPr lang="fr-FR"/>
              <a:pPr>
                <a:defRPr/>
              </a:pPr>
              <a:t>51</a:t>
            </a:fld>
            <a:endParaRPr lang="fr-FR" dirty="0"/>
          </a:p>
        </p:txBody>
      </p:sp>
      <p:sp>
        <p:nvSpPr>
          <p:cNvPr id="41987" name="ZoneTexte 2"/>
          <p:cNvSpPr txBox="1">
            <a:spLocks noChangeArrowheads="1"/>
          </p:cNvSpPr>
          <p:nvPr/>
        </p:nvSpPr>
        <p:spPr bwMode="auto">
          <a:xfrm>
            <a:off x="179388" y="836613"/>
            <a:ext cx="8785225"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dirty="0">
                <a:solidFill>
                  <a:srgbClr val="008000"/>
                </a:solidFill>
                <a:latin typeface="Calibri" pitchFamily="34" charset="0"/>
              </a:rPr>
              <a:t>5. Dangers sur la biodiversité</a:t>
            </a:r>
          </a:p>
          <a:p>
            <a:pPr eaLnBrk="1" hangingPunct="1"/>
            <a:endParaRPr lang="fr-FR" dirty="0">
              <a:solidFill>
                <a:srgbClr val="008000"/>
              </a:solidFill>
              <a:latin typeface="Calibri" pitchFamily="34" charset="0"/>
            </a:endParaRPr>
          </a:p>
          <a:p>
            <a:pPr eaLnBrk="1" hangingPunct="1"/>
            <a:r>
              <a:rPr lang="fr-FR" u="sng" dirty="0">
                <a:solidFill>
                  <a:srgbClr val="FF0000"/>
                </a:solidFill>
                <a:latin typeface="Calibri" pitchFamily="34" charset="0"/>
              </a:rPr>
              <a:t>5.8. Introduction d’espèces exotiques</a:t>
            </a:r>
          </a:p>
          <a:p>
            <a:pPr eaLnBrk="1" hangingPunct="1"/>
            <a:endParaRPr lang="fr-FR" dirty="0">
              <a:solidFill>
                <a:srgbClr val="008000"/>
              </a:solidFill>
              <a:latin typeface="Calibri" pitchFamily="34" charset="0"/>
            </a:endParaRPr>
          </a:p>
          <a:p>
            <a:pPr algn="just" eaLnBrk="1" hangingPunct="1"/>
            <a:r>
              <a:rPr lang="fr-FR" b="1" dirty="0">
                <a:solidFill>
                  <a:srgbClr val="008000"/>
                </a:solidFill>
                <a:latin typeface="Calibri" pitchFamily="34" charset="0"/>
              </a:rPr>
              <a:t>Espèces exotiques envahissantes </a:t>
            </a:r>
          </a:p>
          <a:p>
            <a:pPr algn="just" eaLnBrk="1" hangingPunct="1"/>
            <a:endParaRPr lang="fr-FR" dirty="0">
              <a:solidFill>
                <a:srgbClr val="008000"/>
              </a:solidFill>
              <a:latin typeface="Calibri" pitchFamily="34" charset="0"/>
            </a:endParaRPr>
          </a:p>
          <a:p>
            <a:pPr algn="just" eaLnBrk="1" hangingPunct="1"/>
            <a:r>
              <a:rPr lang="fr-FR" dirty="0">
                <a:solidFill>
                  <a:srgbClr val="008000"/>
                </a:solidFill>
                <a:latin typeface="Calibri" pitchFamily="34" charset="0"/>
              </a:rPr>
              <a:t>L'iguane vert du Brésil, introduit dans les années 60, constitue une menace réelle pour l'espèce locale aux Antilles, l'iguane des Petites Antilles (</a:t>
            </a:r>
            <a:r>
              <a:rPr lang="fr-FR" i="1" dirty="0" err="1">
                <a:solidFill>
                  <a:srgbClr val="008000"/>
                </a:solidFill>
                <a:latin typeface="Calibri" pitchFamily="34" charset="0"/>
              </a:rPr>
              <a:t>Iguana</a:t>
            </a:r>
            <a:r>
              <a:rPr lang="fr-FR" i="1" dirty="0">
                <a:solidFill>
                  <a:srgbClr val="008000"/>
                </a:solidFill>
                <a:latin typeface="Calibri" pitchFamily="34" charset="0"/>
              </a:rPr>
              <a:t> </a:t>
            </a:r>
            <a:r>
              <a:rPr lang="fr-FR" i="1" dirty="0" err="1">
                <a:solidFill>
                  <a:srgbClr val="008000"/>
                </a:solidFill>
                <a:latin typeface="Calibri" pitchFamily="34" charset="0"/>
              </a:rPr>
              <a:t>delicatissima</a:t>
            </a:r>
            <a:r>
              <a:rPr lang="fr-FR" dirty="0">
                <a:solidFill>
                  <a:srgbClr val="008000"/>
                </a:solidFill>
                <a:latin typeface="Calibri" pitchFamily="34" charset="0"/>
              </a:rPr>
              <a:t>).</a:t>
            </a:r>
          </a:p>
          <a:p>
            <a:pPr algn="just" eaLnBrk="1" hangingPunct="1"/>
            <a:r>
              <a:rPr lang="fr-FR" dirty="0">
                <a:solidFill>
                  <a:srgbClr val="008000"/>
                </a:solidFill>
                <a:latin typeface="Calibri" pitchFamily="34" charset="0"/>
              </a:rPr>
              <a:t>Il existe, en effet, un fort risque de compétition et d'hybridation.</a:t>
            </a:r>
          </a:p>
          <a:p>
            <a:pPr algn="just" eaLnBrk="1" hangingPunct="1"/>
            <a:r>
              <a:rPr lang="fr-FR" dirty="0">
                <a:solidFill>
                  <a:srgbClr val="008000"/>
                </a:solidFill>
                <a:latin typeface="Calibri" pitchFamily="34" charset="0"/>
              </a:rPr>
              <a:t>Des mesures de contrôle de la prolifération (destruction des nids, information ....) de cette </a:t>
            </a:r>
            <a:r>
              <a:rPr lang="fr-FR" i="1" dirty="0">
                <a:solidFill>
                  <a:srgbClr val="008000"/>
                </a:solidFill>
                <a:latin typeface="Calibri" pitchFamily="34" charset="0"/>
              </a:rPr>
              <a:t>espèce invasive </a:t>
            </a:r>
            <a:r>
              <a:rPr lang="fr-FR" dirty="0">
                <a:solidFill>
                  <a:srgbClr val="008000"/>
                </a:solidFill>
                <a:latin typeface="Calibri" pitchFamily="34" charset="0"/>
              </a:rPr>
              <a:t>ont été engagées.</a:t>
            </a:r>
          </a:p>
        </p:txBody>
      </p:sp>
      <p:sp>
        <p:nvSpPr>
          <p:cNvPr id="41988"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41989" name="Imag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813" y="3944938"/>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0" name="Imag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2725" y="3789363"/>
            <a:ext cx="2505075"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91" name="Rectangle 6"/>
          <p:cNvSpPr>
            <a:spLocks noChangeArrowheads="1"/>
          </p:cNvSpPr>
          <p:nvPr/>
        </p:nvSpPr>
        <p:spPr bwMode="auto">
          <a:xfrm>
            <a:off x="1835150" y="5608638"/>
            <a:ext cx="14573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1200" i="1">
                <a:solidFill>
                  <a:srgbClr val="008000"/>
                </a:solidFill>
                <a:latin typeface="Calibri" pitchFamily="34" charset="0"/>
              </a:rPr>
              <a:t>Iguana delicatissima</a:t>
            </a:r>
          </a:p>
        </p:txBody>
      </p:sp>
      <p:sp>
        <p:nvSpPr>
          <p:cNvPr id="41992" name="ZoneTexte 7"/>
          <p:cNvSpPr txBox="1">
            <a:spLocks noChangeArrowheads="1"/>
          </p:cNvSpPr>
          <p:nvPr/>
        </p:nvSpPr>
        <p:spPr bwMode="auto">
          <a:xfrm>
            <a:off x="5462588" y="5659438"/>
            <a:ext cx="19129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a:solidFill>
                  <a:srgbClr val="008000"/>
                </a:solidFill>
                <a:latin typeface="Calibri" pitchFamily="34" charset="0"/>
              </a:rPr>
              <a:t>Iguane vert (</a:t>
            </a:r>
            <a:r>
              <a:rPr lang="fr-FR" sz="1200" i="1">
                <a:solidFill>
                  <a:srgbClr val="008000"/>
                </a:solidFill>
                <a:latin typeface="Calibri" pitchFamily="34" charset="0"/>
              </a:rPr>
              <a:t>Iguana iguana</a:t>
            </a:r>
            <a:r>
              <a:rPr lang="fr-FR" sz="1200">
                <a:solidFill>
                  <a:srgbClr val="008000"/>
                </a:solidFill>
                <a:latin typeface="Calibri" pitchFamily="34" charset="0"/>
              </a:rPr>
              <a:t>)</a:t>
            </a:r>
          </a:p>
        </p:txBody>
      </p:sp>
      <p:sp>
        <p:nvSpPr>
          <p:cNvPr id="41993" name="ZoneTexte 8"/>
          <p:cNvSpPr txBox="1">
            <a:spLocks noChangeArrowheads="1"/>
          </p:cNvSpPr>
          <p:nvPr/>
        </p:nvSpPr>
        <p:spPr bwMode="auto">
          <a:xfrm>
            <a:off x="395288" y="6308725"/>
            <a:ext cx="6845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a:solidFill>
                  <a:srgbClr val="008000"/>
                </a:solidFill>
                <a:latin typeface="Calibri" pitchFamily="34" charset="0"/>
              </a:rPr>
              <a:t>Voir en Annexe : une liste d’espèces invasives réduisant la biodiversité.</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179512" y="175149"/>
            <a:ext cx="693217" cy="292373"/>
          </a:xfrm>
        </p:spPr>
        <p:txBody>
          <a:bodyPr/>
          <a:lstStyle/>
          <a:p>
            <a:pPr>
              <a:defRPr/>
            </a:pPr>
            <a:fld id="{C708B113-E60E-4230-BF14-2FC69DC7A4B1}" type="slidenum">
              <a:rPr lang="fr-FR"/>
              <a:pPr>
                <a:defRPr/>
              </a:pPr>
              <a:t>52</a:t>
            </a:fld>
            <a:endParaRPr lang="fr-FR" dirty="0"/>
          </a:p>
        </p:txBody>
      </p:sp>
      <p:sp>
        <p:nvSpPr>
          <p:cNvPr id="41987" name="ZoneTexte 2"/>
          <p:cNvSpPr txBox="1">
            <a:spLocks noChangeArrowheads="1"/>
          </p:cNvSpPr>
          <p:nvPr/>
        </p:nvSpPr>
        <p:spPr bwMode="auto">
          <a:xfrm>
            <a:off x="179512" y="620688"/>
            <a:ext cx="8785225"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dirty="0">
                <a:solidFill>
                  <a:srgbClr val="008000"/>
                </a:solidFill>
                <a:latin typeface="Calibri" pitchFamily="34" charset="0"/>
              </a:rPr>
              <a:t>5. Dangers sur la biodiversité</a:t>
            </a:r>
          </a:p>
          <a:p>
            <a:pPr eaLnBrk="1" hangingPunct="1"/>
            <a:endParaRPr lang="fr-FR" dirty="0">
              <a:solidFill>
                <a:srgbClr val="008000"/>
              </a:solidFill>
              <a:latin typeface="Calibri" pitchFamily="34" charset="0"/>
            </a:endParaRPr>
          </a:p>
          <a:p>
            <a:pPr eaLnBrk="1" hangingPunct="1"/>
            <a:r>
              <a:rPr lang="fr-FR" u="sng" dirty="0">
                <a:solidFill>
                  <a:srgbClr val="FF0000"/>
                </a:solidFill>
                <a:latin typeface="Calibri" pitchFamily="34" charset="0"/>
              </a:rPr>
              <a:t>5.8. Introduction d’espèces exotiques</a:t>
            </a:r>
          </a:p>
          <a:p>
            <a:pPr eaLnBrk="1" hangingPunct="1"/>
            <a:endParaRPr lang="fr-FR" dirty="0">
              <a:solidFill>
                <a:srgbClr val="008000"/>
              </a:solidFill>
              <a:latin typeface="Calibri" pitchFamily="34" charset="0"/>
            </a:endParaRPr>
          </a:p>
          <a:p>
            <a:pPr algn="just" eaLnBrk="1" hangingPunct="1"/>
            <a:r>
              <a:rPr lang="fr-FR" b="1" dirty="0">
                <a:solidFill>
                  <a:srgbClr val="008000"/>
                </a:solidFill>
                <a:latin typeface="Calibri" pitchFamily="34" charset="0"/>
              </a:rPr>
              <a:t>Espèces exotiques envahissantes </a:t>
            </a:r>
            <a:r>
              <a:rPr lang="fr-FR" b="1" dirty="0" smtClean="0">
                <a:solidFill>
                  <a:srgbClr val="008000"/>
                </a:solidFill>
                <a:latin typeface="Calibri" pitchFamily="34" charset="0"/>
              </a:rPr>
              <a:t>(suite)</a:t>
            </a:r>
            <a:endParaRPr lang="fr-FR" b="1" dirty="0">
              <a:solidFill>
                <a:srgbClr val="008000"/>
              </a:solidFill>
              <a:latin typeface="Calibri" pitchFamily="34" charset="0"/>
            </a:endParaRPr>
          </a:p>
          <a:p>
            <a:pPr algn="just" eaLnBrk="1" hangingPunct="1"/>
            <a:endParaRPr lang="fr-FR" dirty="0" smtClean="0">
              <a:solidFill>
                <a:srgbClr val="008000"/>
              </a:solidFill>
              <a:latin typeface="Calibri" pitchFamily="34" charset="0"/>
            </a:endParaRPr>
          </a:p>
          <a:p>
            <a:pPr algn="just" eaLnBrk="1" hangingPunct="1"/>
            <a:r>
              <a:rPr lang="fr-FR" dirty="0" smtClean="0">
                <a:solidFill>
                  <a:srgbClr val="008000"/>
                </a:solidFill>
                <a:latin typeface="Calibri" pitchFamily="34" charset="0"/>
              </a:rPr>
              <a:t>L’introduction d’espèces exotiques, que cela soit </a:t>
            </a:r>
            <a:r>
              <a:rPr lang="fr-FR" i="1" dirty="0" smtClean="0">
                <a:solidFill>
                  <a:srgbClr val="008000"/>
                </a:solidFill>
                <a:latin typeface="Calibri" pitchFamily="34" charset="0"/>
              </a:rPr>
              <a:t>involontairement</a:t>
            </a:r>
            <a:r>
              <a:rPr lang="fr-FR" dirty="0" smtClean="0">
                <a:solidFill>
                  <a:srgbClr val="008000"/>
                </a:solidFill>
                <a:latin typeface="Calibri" pitchFamily="34" charset="0"/>
              </a:rPr>
              <a:t> (rats, serpents (°), ou des maladies (aviaires …) _ via les moustiques, mouches, autres insectes _ ..) ou volontairement (chats, </a:t>
            </a:r>
            <a:r>
              <a:rPr lang="fr-FR" i="1" dirty="0" smtClean="0">
                <a:solidFill>
                  <a:srgbClr val="008000"/>
                </a:solidFill>
                <a:latin typeface="Calibri" pitchFamily="34" charset="0"/>
              </a:rPr>
              <a:t>mangoustes</a:t>
            </a:r>
            <a:r>
              <a:rPr lang="fr-FR" dirty="0" smtClean="0">
                <a:solidFill>
                  <a:srgbClr val="008000"/>
                </a:solidFill>
                <a:latin typeface="Calibri" pitchFamily="34" charset="0"/>
              </a:rPr>
              <a:t> …) sur des îles isolées, a contribué l’extinction de beaucoup d’espèces endémiques / indigènes de ces îles _ tels que oiseaux, lézards (iguanes …).</a:t>
            </a:r>
            <a:endParaRPr lang="fr-FR" dirty="0">
              <a:solidFill>
                <a:srgbClr val="008000"/>
              </a:solidFill>
              <a:latin typeface="Calibri" pitchFamily="34" charset="0"/>
            </a:endParaRPr>
          </a:p>
        </p:txBody>
      </p:sp>
      <p:sp>
        <p:nvSpPr>
          <p:cNvPr id="41988" name="Sous-titre 2"/>
          <p:cNvSpPr txBox="1">
            <a:spLocks/>
          </p:cNvSpPr>
          <p:nvPr/>
        </p:nvSpPr>
        <p:spPr bwMode="auto">
          <a:xfrm>
            <a:off x="3131840" y="18864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24" name="Image 23" descr="Moho braccatus3_s.jpg"/>
          <p:cNvPicPr>
            <a:picLocks noChangeAspect="1"/>
          </p:cNvPicPr>
          <p:nvPr/>
        </p:nvPicPr>
        <p:blipFill>
          <a:blip r:embed="rId2" cstate="print"/>
          <a:stretch>
            <a:fillRect/>
          </a:stretch>
        </p:blipFill>
        <p:spPr>
          <a:xfrm>
            <a:off x="7877478" y="670397"/>
            <a:ext cx="1038225" cy="1495425"/>
          </a:xfrm>
          <a:prstGeom prst="rect">
            <a:avLst/>
          </a:prstGeom>
        </p:spPr>
      </p:pic>
      <p:sp>
        <p:nvSpPr>
          <p:cNvPr id="28" name="ZoneTexte 27"/>
          <p:cNvSpPr txBox="1"/>
          <p:nvPr/>
        </p:nvSpPr>
        <p:spPr>
          <a:xfrm>
            <a:off x="6481910" y="1114655"/>
            <a:ext cx="1378904" cy="276999"/>
          </a:xfrm>
          <a:prstGeom prst="rect">
            <a:avLst/>
          </a:prstGeom>
          <a:noFill/>
        </p:spPr>
        <p:txBody>
          <a:bodyPr wrap="none" rtlCol="0">
            <a:spAutoFit/>
          </a:bodyPr>
          <a:lstStyle/>
          <a:p>
            <a:r>
              <a:rPr lang="fr-FR" sz="1200" dirty="0" err="1" smtClean="0">
                <a:solidFill>
                  <a:schemeClr val="bg1">
                    <a:lumMod val="50000"/>
                  </a:schemeClr>
                </a:solidFill>
              </a:rPr>
              <a:t>Moho</a:t>
            </a:r>
            <a:r>
              <a:rPr lang="fr-FR" sz="1200" dirty="0" smtClean="0">
                <a:solidFill>
                  <a:schemeClr val="bg1">
                    <a:lumMod val="50000"/>
                  </a:schemeClr>
                </a:solidFill>
              </a:rPr>
              <a:t> de </a:t>
            </a:r>
            <a:r>
              <a:rPr lang="fr-FR" sz="1200" dirty="0" err="1" smtClean="0">
                <a:solidFill>
                  <a:schemeClr val="bg1">
                    <a:lumMod val="50000"/>
                  </a:schemeClr>
                </a:solidFill>
              </a:rPr>
              <a:t>Kaua</a:t>
            </a:r>
            <a:r>
              <a:rPr lang="fr-FR" sz="1200" dirty="0" smtClean="0">
                <a:solidFill>
                  <a:schemeClr val="bg1">
                    <a:lumMod val="50000"/>
                  </a:schemeClr>
                </a:solidFill>
              </a:rPr>
              <a:t> </a:t>
            </a:r>
            <a:r>
              <a:rPr lang="fr-FR" sz="1200" dirty="0" smtClean="0">
                <a:solidFill>
                  <a:schemeClr val="bg1">
                    <a:lumMod val="50000"/>
                  </a:schemeClr>
                </a:solidFill>
                <a:latin typeface="Calibri"/>
              </a:rPr>
              <a:t>→</a:t>
            </a:r>
            <a:endParaRPr lang="fr-FR" sz="1200" dirty="0">
              <a:solidFill>
                <a:schemeClr val="bg1">
                  <a:lumMod val="50000"/>
                </a:schemeClr>
              </a:solidFill>
            </a:endParaRPr>
          </a:p>
        </p:txBody>
      </p:sp>
      <p:pic>
        <p:nvPicPr>
          <p:cNvPr id="29" name="Picture 2"/>
          <p:cNvPicPr>
            <a:picLocks noChangeAspect="1" noChangeArrowheads="1"/>
          </p:cNvPicPr>
          <p:nvPr/>
        </p:nvPicPr>
        <p:blipFill>
          <a:blip r:embed="rId3" cstate="print"/>
          <a:srcRect/>
          <a:stretch>
            <a:fillRect/>
          </a:stretch>
        </p:blipFill>
        <p:spPr bwMode="auto">
          <a:xfrm>
            <a:off x="7570061" y="1556792"/>
            <a:ext cx="276225" cy="257175"/>
          </a:xfrm>
          <a:prstGeom prst="rect">
            <a:avLst/>
          </a:prstGeom>
          <a:noFill/>
          <a:ln w="9525">
            <a:noFill/>
            <a:miter lim="800000"/>
            <a:headEnd/>
            <a:tailEnd/>
          </a:ln>
        </p:spPr>
      </p:pic>
      <p:sp>
        <p:nvSpPr>
          <p:cNvPr id="3" name="Rectangle 2"/>
          <p:cNvSpPr/>
          <p:nvPr/>
        </p:nvSpPr>
        <p:spPr>
          <a:xfrm>
            <a:off x="179512" y="5301208"/>
            <a:ext cx="8785225" cy="1413168"/>
          </a:xfrm>
          <a:prstGeom prst="rect">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p:cNvSpPr txBox="1"/>
          <p:nvPr/>
        </p:nvSpPr>
        <p:spPr>
          <a:xfrm>
            <a:off x="1696694" y="6036388"/>
            <a:ext cx="3726321" cy="461665"/>
          </a:xfrm>
          <a:prstGeom prst="rect">
            <a:avLst/>
          </a:prstGeom>
          <a:noFill/>
        </p:spPr>
        <p:txBody>
          <a:bodyPr wrap="square" rtlCol="0">
            <a:spAutoFit/>
          </a:bodyPr>
          <a:lstStyle/>
          <a:p>
            <a:r>
              <a:rPr lang="fr-FR" sz="1200" dirty="0" smtClean="0">
                <a:solidFill>
                  <a:srgbClr val="FF0000"/>
                </a:solidFill>
                <a:latin typeface="Calibri"/>
              </a:rPr>
              <a:t>← </a:t>
            </a:r>
            <a:r>
              <a:rPr lang="fr-FR" sz="1200" dirty="0" smtClean="0">
                <a:solidFill>
                  <a:srgbClr val="FF0000"/>
                </a:solidFill>
              </a:rPr>
              <a:t>(°) Exemple, le </a:t>
            </a:r>
            <a:r>
              <a:rPr lang="fr-FR" sz="1200" i="1" dirty="0" err="1" smtClean="0">
                <a:solidFill>
                  <a:srgbClr val="FF0000"/>
                </a:solidFill>
              </a:rPr>
              <a:t>Boiga</a:t>
            </a:r>
            <a:r>
              <a:rPr lang="fr-FR" sz="1200" i="1" dirty="0" smtClean="0">
                <a:solidFill>
                  <a:srgbClr val="FF0000"/>
                </a:solidFill>
              </a:rPr>
              <a:t> </a:t>
            </a:r>
            <a:r>
              <a:rPr lang="fr-FR" sz="1200" i="1" dirty="0" err="1" smtClean="0">
                <a:solidFill>
                  <a:srgbClr val="FF0000"/>
                </a:solidFill>
              </a:rPr>
              <a:t>irregularis</a:t>
            </a:r>
            <a:r>
              <a:rPr lang="fr-FR" sz="1200" dirty="0" smtClean="0">
                <a:solidFill>
                  <a:srgbClr val="FF0000"/>
                </a:solidFill>
              </a:rPr>
              <a:t>, sur l’île de Guam, sur l'île </a:t>
            </a:r>
            <a:r>
              <a:rPr lang="fr-FR" sz="1200" dirty="0" smtClean="0">
                <a:solidFill>
                  <a:srgbClr val="FF0000"/>
                </a:solidFill>
                <a:hlinkClick r:id="rId4" tooltip="Saipan"/>
              </a:rPr>
              <a:t>Saipan</a:t>
            </a:r>
            <a:r>
              <a:rPr lang="fr-FR" sz="1200" dirty="0" smtClean="0">
                <a:solidFill>
                  <a:srgbClr val="FF0000"/>
                </a:solidFill>
              </a:rPr>
              <a:t> des </a:t>
            </a:r>
            <a:r>
              <a:rPr lang="fr-FR" sz="1200" dirty="0" smtClean="0">
                <a:solidFill>
                  <a:srgbClr val="FF0000"/>
                </a:solidFill>
                <a:hlinkClick r:id="rId5" tooltip="Îles Mariannes du Nord"/>
              </a:rPr>
              <a:t>Mariannes du Nord</a:t>
            </a:r>
            <a:r>
              <a:rPr lang="fr-FR" sz="1200" dirty="0" smtClean="0">
                <a:solidFill>
                  <a:srgbClr val="FF0000"/>
                </a:solidFill>
              </a:rPr>
              <a:t>.</a:t>
            </a:r>
            <a:endParaRPr lang="fr-FR" sz="1200" dirty="0">
              <a:solidFill>
                <a:srgbClr val="FF0000"/>
              </a:solidFill>
            </a:endParaRPr>
          </a:p>
        </p:txBody>
      </p:sp>
      <p:pic>
        <p:nvPicPr>
          <p:cNvPr id="31" name="Image 30" descr="Boiga_irregularis2.jpg"/>
          <p:cNvPicPr>
            <a:picLocks noChangeAspect="1"/>
          </p:cNvPicPr>
          <p:nvPr/>
        </p:nvPicPr>
        <p:blipFill>
          <a:blip r:embed="rId6" cstate="print"/>
          <a:stretch>
            <a:fillRect/>
          </a:stretch>
        </p:blipFill>
        <p:spPr>
          <a:xfrm>
            <a:off x="273109" y="5451756"/>
            <a:ext cx="1295400" cy="1162050"/>
          </a:xfrm>
          <a:prstGeom prst="rect">
            <a:avLst/>
          </a:prstGeom>
        </p:spPr>
      </p:pic>
      <p:pic>
        <p:nvPicPr>
          <p:cNvPr id="32" name="Image 31" descr="chat2_s1.jpg"/>
          <p:cNvPicPr>
            <a:picLocks noChangeAspect="1"/>
          </p:cNvPicPr>
          <p:nvPr/>
        </p:nvPicPr>
        <p:blipFill>
          <a:blip r:embed="rId7" cstate="print"/>
          <a:stretch>
            <a:fillRect/>
          </a:stretch>
        </p:blipFill>
        <p:spPr>
          <a:xfrm>
            <a:off x="7134528" y="5475133"/>
            <a:ext cx="1485900" cy="885825"/>
          </a:xfrm>
          <a:prstGeom prst="rect">
            <a:avLst/>
          </a:prstGeom>
        </p:spPr>
      </p:pic>
      <p:pic>
        <p:nvPicPr>
          <p:cNvPr id="33" name="Image 32" descr="rat_s.jpg"/>
          <p:cNvPicPr>
            <a:picLocks noChangeAspect="1"/>
          </p:cNvPicPr>
          <p:nvPr/>
        </p:nvPicPr>
        <p:blipFill>
          <a:blip r:embed="rId8" cstate="print"/>
          <a:stretch>
            <a:fillRect/>
          </a:stretch>
        </p:blipFill>
        <p:spPr>
          <a:xfrm>
            <a:off x="5622360" y="5475133"/>
            <a:ext cx="1238250" cy="923925"/>
          </a:xfrm>
          <a:prstGeom prst="rect">
            <a:avLst/>
          </a:prstGeom>
        </p:spPr>
      </p:pic>
      <p:sp>
        <p:nvSpPr>
          <p:cNvPr id="34" name="ZoneTexte 33"/>
          <p:cNvSpPr txBox="1"/>
          <p:nvPr/>
        </p:nvSpPr>
        <p:spPr>
          <a:xfrm>
            <a:off x="6121105" y="6378904"/>
            <a:ext cx="441146" cy="276999"/>
          </a:xfrm>
          <a:prstGeom prst="rect">
            <a:avLst/>
          </a:prstGeom>
          <a:noFill/>
        </p:spPr>
        <p:txBody>
          <a:bodyPr wrap="square" rtlCol="0">
            <a:spAutoFit/>
          </a:bodyPr>
          <a:lstStyle/>
          <a:p>
            <a:r>
              <a:rPr lang="fr-FR" sz="1200" dirty="0" smtClean="0">
                <a:solidFill>
                  <a:srgbClr val="FF0000"/>
                </a:solidFill>
              </a:rPr>
              <a:t>rats</a:t>
            </a:r>
            <a:endParaRPr lang="fr-FR" sz="1200" dirty="0">
              <a:solidFill>
                <a:srgbClr val="FF0000"/>
              </a:solidFill>
            </a:endParaRPr>
          </a:p>
        </p:txBody>
      </p:sp>
      <p:sp>
        <p:nvSpPr>
          <p:cNvPr id="35" name="ZoneTexte 34"/>
          <p:cNvSpPr txBox="1"/>
          <p:nvPr/>
        </p:nvSpPr>
        <p:spPr>
          <a:xfrm>
            <a:off x="7638584" y="6339229"/>
            <a:ext cx="551754" cy="276999"/>
          </a:xfrm>
          <a:prstGeom prst="rect">
            <a:avLst/>
          </a:prstGeom>
          <a:noFill/>
        </p:spPr>
        <p:txBody>
          <a:bodyPr wrap="none" rtlCol="0">
            <a:spAutoFit/>
          </a:bodyPr>
          <a:lstStyle/>
          <a:p>
            <a:r>
              <a:rPr lang="fr-FR" sz="1200" dirty="0" smtClean="0">
                <a:solidFill>
                  <a:srgbClr val="FF0000"/>
                </a:solidFill>
              </a:rPr>
              <a:t>chats</a:t>
            </a:r>
            <a:endParaRPr lang="fr-FR" sz="1200" dirty="0">
              <a:solidFill>
                <a:srgbClr val="FF0000"/>
              </a:solidFill>
            </a:endParaRPr>
          </a:p>
        </p:txBody>
      </p:sp>
      <p:sp>
        <p:nvSpPr>
          <p:cNvPr id="36" name="ZoneTexte 35"/>
          <p:cNvSpPr txBox="1"/>
          <p:nvPr/>
        </p:nvSpPr>
        <p:spPr>
          <a:xfrm>
            <a:off x="2216418" y="5445988"/>
            <a:ext cx="2475358" cy="307777"/>
          </a:xfrm>
          <a:prstGeom prst="rect">
            <a:avLst/>
          </a:prstGeom>
          <a:noFill/>
        </p:spPr>
        <p:txBody>
          <a:bodyPr wrap="none" rtlCol="0">
            <a:spAutoFit/>
          </a:bodyPr>
          <a:lstStyle/>
          <a:p>
            <a:r>
              <a:rPr lang="fr-FR" sz="1400" dirty="0" smtClean="0">
                <a:solidFill>
                  <a:srgbClr val="FF0000"/>
                </a:solidFill>
              </a:rPr>
              <a:t>Espèces exotiques invasives</a:t>
            </a:r>
            <a:endParaRPr lang="fr-FR" sz="1400" dirty="0">
              <a:solidFill>
                <a:srgbClr val="FF0000"/>
              </a:solidFill>
            </a:endParaRPr>
          </a:p>
        </p:txBody>
      </p:sp>
      <p:sp>
        <p:nvSpPr>
          <p:cNvPr id="4" name="Rectangle 3"/>
          <p:cNvSpPr/>
          <p:nvPr/>
        </p:nvSpPr>
        <p:spPr>
          <a:xfrm>
            <a:off x="179512" y="3573016"/>
            <a:ext cx="8798102" cy="1584176"/>
          </a:xfrm>
          <a:prstGeom prst="rect">
            <a:avLst/>
          </a:prstGeom>
          <a:solidFill>
            <a:schemeClr val="bg1">
              <a:lumMod val="85000"/>
            </a:schemeClr>
          </a:solid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7" name="Image 36" descr="Myiagra freycineti_s.jpg"/>
          <p:cNvPicPr>
            <a:picLocks noChangeAspect="1"/>
          </p:cNvPicPr>
          <p:nvPr/>
        </p:nvPicPr>
        <p:blipFill>
          <a:blip r:embed="rId9" cstate="print"/>
          <a:stretch>
            <a:fillRect/>
          </a:stretch>
        </p:blipFill>
        <p:spPr>
          <a:xfrm>
            <a:off x="6366500" y="3681639"/>
            <a:ext cx="1609725" cy="1047750"/>
          </a:xfrm>
          <a:prstGeom prst="rect">
            <a:avLst/>
          </a:prstGeom>
        </p:spPr>
      </p:pic>
      <p:pic>
        <p:nvPicPr>
          <p:cNvPr id="38" name="Picture 2"/>
          <p:cNvPicPr>
            <a:picLocks noChangeAspect="1" noChangeArrowheads="1"/>
          </p:cNvPicPr>
          <p:nvPr/>
        </p:nvPicPr>
        <p:blipFill>
          <a:blip r:embed="rId3" cstate="print"/>
          <a:srcRect/>
          <a:stretch>
            <a:fillRect/>
          </a:stretch>
        </p:blipFill>
        <p:spPr bwMode="auto">
          <a:xfrm>
            <a:off x="8096192" y="4236516"/>
            <a:ext cx="276225" cy="257175"/>
          </a:xfrm>
          <a:prstGeom prst="rect">
            <a:avLst/>
          </a:prstGeom>
          <a:noFill/>
          <a:ln w="9525">
            <a:noFill/>
            <a:miter lim="800000"/>
            <a:headEnd/>
            <a:tailEnd/>
          </a:ln>
        </p:spPr>
      </p:pic>
      <p:sp>
        <p:nvSpPr>
          <p:cNvPr id="39" name="ZoneTexte 38"/>
          <p:cNvSpPr txBox="1"/>
          <p:nvPr/>
        </p:nvSpPr>
        <p:spPr>
          <a:xfrm>
            <a:off x="273109" y="4683331"/>
            <a:ext cx="2592288" cy="432048"/>
          </a:xfrm>
          <a:prstGeom prst="rect">
            <a:avLst/>
          </a:prstGeom>
          <a:noFill/>
        </p:spPr>
        <p:txBody>
          <a:bodyPr wrap="square" rtlCol="0">
            <a:spAutoFit/>
          </a:bodyPr>
          <a:lstStyle/>
          <a:p>
            <a:r>
              <a:rPr lang="fr-FR" sz="1100" dirty="0" err="1" smtClean="0">
                <a:solidFill>
                  <a:schemeClr val="bg1">
                    <a:lumMod val="50000"/>
                  </a:schemeClr>
                </a:solidFill>
              </a:rPr>
              <a:t>Xénique</a:t>
            </a:r>
            <a:r>
              <a:rPr lang="fr-FR" sz="1100" dirty="0" smtClean="0">
                <a:solidFill>
                  <a:schemeClr val="bg1">
                    <a:lumMod val="50000"/>
                  </a:schemeClr>
                </a:solidFill>
              </a:rPr>
              <a:t> des buissons ou </a:t>
            </a:r>
            <a:r>
              <a:rPr lang="fr-FR" sz="1100" dirty="0" err="1" smtClean="0">
                <a:solidFill>
                  <a:schemeClr val="bg1">
                    <a:lumMod val="50000"/>
                  </a:schemeClr>
                </a:solidFill>
              </a:rPr>
              <a:t>Mātuhi</a:t>
            </a:r>
            <a:r>
              <a:rPr lang="fr-FR" sz="1100" dirty="0" smtClean="0">
                <a:solidFill>
                  <a:schemeClr val="bg1">
                    <a:lumMod val="50000"/>
                  </a:schemeClr>
                </a:solidFill>
              </a:rPr>
              <a:t> ou Roitelet de brousse (</a:t>
            </a:r>
            <a:r>
              <a:rPr lang="fr-FR" sz="1100" i="1" dirty="0" err="1" smtClean="0">
                <a:solidFill>
                  <a:schemeClr val="bg1">
                    <a:lumMod val="50000"/>
                  </a:schemeClr>
                </a:solidFill>
              </a:rPr>
              <a:t>Xenicus</a:t>
            </a:r>
            <a:r>
              <a:rPr lang="fr-FR" sz="1100" i="1" dirty="0" smtClean="0">
                <a:solidFill>
                  <a:schemeClr val="bg1">
                    <a:lumMod val="50000"/>
                  </a:schemeClr>
                </a:solidFill>
              </a:rPr>
              <a:t> </a:t>
            </a:r>
            <a:r>
              <a:rPr lang="fr-FR" sz="1100" i="1" dirty="0" err="1" smtClean="0">
                <a:solidFill>
                  <a:schemeClr val="bg1">
                    <a:lumMod val="50000"/>
                  </a:schemeClr>
                </a:solidFill>
              </a:rPr>
              <a:t>longipes</a:t>
            </a:r>
            <a:r>
              <a:rPr lang="fr-FR" sz="1100" dirty="0" smtClean="0">
                <a:solidFill>
                  <a:schemeClr val="bg1">
                    <a:lumMod val="50000"/>
                  </a:schemeClr>
                </a:solidFill>
              </a:rPr>
              <a:t>)</a:t>
            </a:r>
            <a:endParaRPr lang="fr-FR" sz="1100" dirty="0">
              <a:solidFill>
                <a:schemeClr val="bg1">
                  <a:lumMod val="50000"/>
                </a:schemeClr>
              </a:solidFill>
            </a:endParaRPr>
          </a:p>
        </p:txBody>
      </p:sp>
      <p:pic>
        <p:nvPicPr>
          <p:cNvPr id="40" name="Image 39" descr="Xenicus longipes2_s.jpg"/>
          <p:cNvPicPr>
            <a:picLocks noChangeAspect="1"/>
          </p:cNvPicPr>
          <p:nvPr/>
        </p:nvPicPr>
        <p:blipFill>
          <a:blip r:embed="rId10" cstate="print"/>
          <a:stretch>
            <a:fillRect/>
          </a:stretch>
        </p:blipFill>
        <p:spPr>
          <a:xfrm>
            <a:off x="920809" y="3665454"/>
            <a:ext cx="971550" cy="1047750"/>
          </a:xfrm>
          <a:prstGeom prst="rect">
            <a:avLst/>
          </a:prstGeom>
        </p:spPr>
      </p:pic>
      <p:pic>
        <p:nvPicPr>
          <p:cNvPr id="41" name="Picture 2"/>
          <p:cNvPicPr>
            <a:picLocks noChangeAspect="1" noChangeArrowheads="1"/>
          </p:cNvPicPr>
          <p:nvPr/>
        </p:nvPicPr>
        <p:blipFill>
          <a:blip r:embed="rId3" cstate="print"/>
          <a:srcRect/>
          <a:stretch>
            <a:fillRect/>
          </a:stretch>
        </p:blipFill>
        <p:spPr bwMode="auto">
          <a:xfrm>
            <a:off x="1953736" y="4189329"/>
            <a:ext cx="276225" cy="257175"/>
          </a:xfrm>
          <a:prstGeom prst="rect">
            <a:avLst/>
          </a:prstGeom>
          <a:noFill/>
          <a:ln w="9525">
            <a:noFill/>
            <a:miter lim="800000"/>
            <a:headEnd/>
            <a:tailEnd/>
          </a:ln>
        </p:spPr>
      </p:pic>
      <p:pic>
        <p:nvPicPr>
          <p:cNvPr id="42" name="Image 41" descr="Moho braccatus4.jpg"/>
          <p:cNvPicPr>
            <a:picLocks noChangeAspect="1"/>
          </p:cNvPicPr>
          <p:nvPr/>
        </p:nvPicPr>
        <p:blipFill>
          <a:blip r:embed="rId11" cstate="print"/>
          <a:stretch>
            <a:fillRect/>
          </a:stretch>
        </p:blipFill>
        <p:spPr>
          <a:xfrm>
            <a:off x="3886144" y="3649269"/>
            <a:ext cx="985069" cy="1080120"/>
          </a:xfrm>
          <a:prstGeom prst="rect">
            <a:avLst/>
          </a:prstGeom>
        </p:spPr>
      </p:pic>
      <p:sp>
        <p:nvSpPr>
          <p:cNvPr id="43" name="ZoneTexte 42"/>
          <p:cNvSpPr txBox="1"/>
          <p:nvPr/>
        </p:nvSpPr>
        <p:spPr>
          <a:xfrm>
            <a:off x="3454097" y="4683331"/>
            <a:ext cx="1872208" cy="461665"/>
          </a:xfrm>
          <a:prstGeom prst="rect">
            <a:avLst/>
          </a:prstGeom>
          <a:noFill/>
        </p:spPr>
        <p:txBody>
          <a:bodyPr wrap="square" rtlCol="0">
            <a:spAutoFit/>
          </a:bodyPr>
          <a:lstStyle/>
          <a:p>
            <a:r>
              <a:rPr lang="fr-FR" sz="1200" dirty="0" err="1" smtClean="0">
                <a:solidFill>
                  <a:schemeClr val="bg1">
                    <a:lumMod val="50000"/>
                  </a:schemeClr>
                </a:solidFill>
              </a:rPr>
              <a:t>Moho</a:t>
            </a:r>
            <a:r>
              <a:rPr lang="fr-FR" sz="1200" dirty="0" smtClean="0">
                <a:solidFill>
                  <a:schemeClr val="bg1">
                    <a:lumMod val="50000"/>
                  </a:schemeClr>
                </a:solidFill>
              </a:rPr>
              <a:t> de Kauai ou Kauai </a:t>
            </a:r>
            <a:r>
              <a:rPr lang="fr-FR" sz="1200" dirty="0" err="1" smtClean="0">
                <a:solidFill>
                  <a:schemeClr val="bg1">
                    <a:lumMod val="50000"/>
                  </a:schemeClr>
                </a:solidFill>
              </a:rPr>
              <a:t>O'o</a:t>
            </a:r>
            <a:r>
              <a:rPr lang="fr-FR" sz="1200" dirty="0" smtClean="0">
                <a:solidFill>
                  <a:schemeClr val="bg1">
                    <a:lumMod val="50000"/>
                  </a:schemeClr>
                </a:solidFill>
              </a:rPr>
              <a:t> (</a:t>
            </a:r>
            <a:r>
              <a:rPr lang="fr-FR" sz="1200" i="1" dirty="0" err="1" smtClean="0">
                <a:solidFill>
                  <a:schemeClr val="bg1">
                    <a:lumMod val="50000"/>
                  </a:schemeClr>
                </a:solidFill>
              </a:rPr>
              <a:t>Moho</a:t>
            </a:r>
            <a:r>
              <a:rPr lang="fr-FR" sz="1200" i="1" dirty="0" smtClean="0">
                <a:solidFill>
                  <a:schemeClr val="bg1">
                    <a:lumMod val="50000"/>
                  </a:schemeClr>
                </a:solidFill>
              </a:rPr>
              <a:t> </a:t>
            </a:r>
            <a:r>
              <a:rPr lang="fr-FR" sz="1200" i="1" dirty="0" err="1" smtClean="0">
                <a:solidFill>
                  <a:schemeClr val="bg1">
                    <a:lumMod val="50000"/>
                  </a:schemeClr>
                </a:solidFill>
              </a:rPr>
              <a:t>braccatus</a:t>
            </a:r>
            <a:r>
              <a:rPr lang="fr-FR" sz="1200" dirty="0" smtClean="0">
                <a:solidFill>
                  <a:schemeClr val="bg1">
                    <a:lumMod val="50000"/>
                  </a:schemeClr>
                </a:solidFill>
              </a:rPr>
              <a:t>)</a:t>
            </a:r>
            <a:endParaRPr lang="fr-FR" sz="1200" dirty="0">
              <a:solidFill>
                <a:schemeClr val="bg1">
                  <a:lumMod val="50000"/>
                </a:schemeClr>
              </a:solidFill>
            </a:endParaRPr>
          </a:p>
        </p:txBody>
      </p:sp>
      <p:pic>
        <p:nvPicPr>
          <p:cNvPr id="44" name="Picture 2"/>
          <p:cNvPicPr>
            <a:picLocks noChangeAspect="1" noChangeArrowheads="1"/>
          </p:cNvPicPr>
          <p:nvPr/>
        </p:nvPicPr>
        <p:blipFill>
          <a:blip r:embed="rId3" cstate="print"/>
          <a:srcRect/>
          <a:stretch>
            <a:fillRect/>
          </a:stretch>
        </p:blipFill>
        <p:spPr bwMode="auto">
          <a:xfrm>
            <a:off x="4973324" y="4232597"/>
            <a:ext cx="276225" cy="257175"/>
          </a:xfrm>
          <a:prstGeom prst="rect">
            <a:avLst/>
          </a:prstGeom>
          <a:noFill/>
          <a:ln w="9525">
            <a:noFill/>
            <a:miter lim="800000"/>
            <a:headEnd/>
            <a:tailEnd/>
          </a:ln>
        </p:spPr>
      </p:pic>
      <p:sp>
        <p:nvSpPr>
          <p:cNvPr id="45" name="ZoneTexte 44"/>
          <p:cNvSpPr txBox="1"/>
          <p:nvPr/>
        </p:nvSpPr>
        <p:spPr>
          <a:xfrm>
            <a:off x="5433755" y="4726305"/>
            <a:ext cx="3635896" cy="430887"/>
          </a:xfrm>
          <a:prstGeom prst="rect">
            <a:avLst/>
          </a:prstGeom>
          <a:noFill/>
        </p:spPr>
        <p:txBody>
          <a:bodyPr wrap="square" rtlCol="0">
            <a:spAutoFit/>
          </a:bodyPr>
          <a:lstStyle/>
          <a:p>
            <a:r>
              <a:rPr lang="fr-FR" sz="1100" dirty="0" smtClean="0">
                <a:solidFill>
                  <a:schemeClr val="bg1">
                    <a:lumMod val="50000"/>
                  </a:schemeClr>
                </a:solidFill>
              </a:rPr>
              <a:t>Monarque de Guam ou Moucherolle de Guam (</a:t>
            </a:r>
            <a:r>
              <a:rPr lang="fr-FR" sz="1100" dirty="0" err="1" smtClean="0">
                <a:solidFill>
                  <a:schemeClr val="bg1">
                    <a:lumMod val="50000"/>
                  </a:schemeClr>
                </a:solidFill>
              </a:rPr>
              <a:t>Myiagra</a:t>
            </a:r>
            <a:r>
              <a:rPr lang="fr-FR" sz="1100" dirty="0" smtClean="0">
                <a:solidFill>
                  <a:schemeClr val="bg1">
                    <a:lumMod val="50000"/>
                  </a:schemeClr>
                </a:solidFill>
              </a:rPr>
              <a:t> </a:t>
            </a:r>
            <a:r>
              <a:rPr lang="fr-FR" sz="1100" dirty="0" err="1" smtClean="0">
                <a:solidFill>
                  <a:schemeClr val="bg1">
                    <a:lumMod val="50000"/>
                  </a:schemeClr>
                </a:solidFill>
              </a:rPr>
              <a:t>freycineti</a:t>
            </a:r>
            <a:r>
              <a:rPr lang="fr-FR" sz="1100" dirty="0" smtClean="0">
                <a:solidFill>
                  <a:schemeClr val="bg1">
                    <a:lumMod val="50000"/>
                  </a:schemeClr>
                </a:solidFill>
              </a:rPr>
              <a:t>), Source : </a:t>
            </a:r>
            <a:r>
              <a:rPr lang="fr-FR" sz="1100" dirty="0" smtClean="0">
                <a:solidFill>
                  <a:schemeClr val="bg1">
                    <a:lumMod val="50000"/>
                  </a:schemeClr>
                </a:solidFill>
                <a:hlinkClick r:id="rId12"/>
              </a:rPr>
              <a:t>http://animal.memozee.com</a:t>
            </a:r>
            <a:r>
              <a:rPr lang="fr-FR" sz="1100" dirty="0" smtClean="0">
                <a:solidFill>
                  <a:schemeClr val="bg1">
                    <a:lumMod val="50000"/>
                  </a:schemeClr>
                </a:solidFill>
              </a:rPr>
              <a:t> </a:t>
            </a:r>
            <a:endParaRPr lang="fr-FR" sz="1100" dirty="0">
              <a:solidFill>
                <a:schemeClr val="bg1">
                  <a:lumMod val="50000"/>
                </a:schemeClr>
              </a:solidFill>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95536" y="260648"/>
            <a:ext cx="549201" cy="292373"/>
          </a:xfrm>
        </p:spPr>
        <p:txBody>
          <a:bodyPr/>
          <a:lstStyle/>
          <a:p>
            <a:pPr>
              <a:defRPr/>
            </a:pPr>
            <a:fld id="{D4A69778-B0C1-48CA-9989-E5FA1ED17F84}" type="slidenum">
              <a:rPr lang="fr-FR"/>
              <a:pPr>
                <a:defRPr/>
              </a:pPr>
              <a:t>53</a:t>
            </a:fld>
            <a:endParaRPr lang="fr-FR" dirty="0"/>
          </a:p>
        </p:txBody>
      </p:sp>
      <p:sp>
        <p:nvSpPr>
          <p:cNvPr id="43011" name="ZoneTexte 2"/>
          <p:cNvSpPr txBox="1">
            <a:spLocks noChangeArrowheads="1"/>
          </p:cNvSpPr>
          <p:nvPr/>
        </p:nvSpPr>
        <p:spPr bwMode="auto">
          <a:xfrm>
            <a:off x="179388" y="836613"/>
            <a:ext cx="8785225"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dirty="0">
                <a:solidFill>
                  <a:srgbClr val="008000"/>
                </a:solidFill>
                <a:latin typeface="Calibri" pitchFamily="34" charset="0"/>
              </a:rPr>
              <a:t>5. Dangers sur la biodiversité</a:t>
            </a:r>
          </a:p>
          <a:p>
            <a:pPr eaLnBrk="1" hangingPunct="1"/>
            <a:endParaRPr lang="fr-FR" dirty="0">
              <a:solidFill>
                <a:srgbClr val="008000"/>
              </a:solidFill>
              <a:latin typeface="Calibri" pitchFamily="34" charset="0"/>
            </a:endParaRPr>
          </a:p>
          <a:p>
            <a:pPr eaLnBrk="1" hangingPunct="1"/>
            <a:r>
              <a:rPr lang="fr-FR" u="sng" dirty="0">
                <a:solidFill>
                  <a:srgbClr val="FF0000"/>
                </a:solidFill>
                <a:latin typeface="Calibri" pitchFamily="34" charset="0"/>
              </a:rPr>
              <a:t>5.9. Artificialisation des sols</a:t>
            </a:r>
          </a:p>
          <a:p>
            <a:pPr eaLnBrk="1" hangingPunct="1"/>
            <a:endParaRPr lang="fr-FR" dirty="0">
              <a:solidFill>
                <a:srgbClr val="7030A0"/>
              </a:solidFill>
              <a:latin typeface="Calibri" pitchFamily="34" charset="0"/>
            </a:endParaRPr>
          </a:p>
          <a:p>
            <a:pPr algn="just" eaLnBrk="1" hangingPunct="1"/>
            <a:r>
              <a:rPr lang="fr-FR" dirty="0">
                <a:solidFill>
                  <a:srgbClr val="7030A0"/>
                </a:solidFill>
                <a:latin typeface="Calibri" pitchFamily="34" charset="0"/>
              </a:rPr>
              <a:t>On parle d’</a:t>
            </a:r>
            <a:r>
              <a:rPr lang="fr-FR" b="1" dirty="0">
                <a:solidFill>
                  <a:srgbClr val="7030A0"/>
                </a:solidFill>
                <a:latin typeface="Calibri" pitchFamily="34" charset="0"/>
              </a:rPr>
              <a:t>artificialisation</a:t>
            </a:r>
            <a:r>
              <a:rPr lang="fr-FR" dirty="0">
                <a:solidFill>
                  <a:srgbClr val="7030A0"/>
                </a:solidFill>
                <a:latin typeface="Calibri" pitchFamily="34" charset="0"/>
              </a:rPr>
              <a:t> du sol ou d'un milieu, d'un </a:t>
            </a:r>
            <a:r>
              <a:rPr lang="fr-FR" dirty="0">
                <a:solidFill>
                  <a:srgbClr val="7030A0"/>
                </a:solidFill>
                <a:latin typeface="Calibri" pitchFamily="34" charset="0"/>
                <a:hlinkClick r:id="rId2" tooltip="Habitat (écologie)"/>
              </a:rPr>
              <a:t>habitat</a:t>
            </a:r>
            <a:r>
              <a:rPr lang="fr-FR" dirty="0">
                <a:solidFill>
                  <a:srgbClr val="7030A0"/>
                </a:solidFill>
                <a:latin typeface="Calibri" pitchFamily="34" charset="0"/>
              </a:rPr>
              <a:t> naturel ou semi-naturel quand ces derniers perdent les qualités qui sont celles d'un milieu naturel (quand les sols perdent leur fertilité, leurs capacités à s’auto-réparer ou a s’auto-cicatriser) et leur biodiversité, comme avec les </a:t>
            </a:r>
            <a:r>
              <a:rPr lang="fr-FR" dirty="0">
                <a:solidFill>
                  <a:srgbClr val="7030A0"/>
                </a:solidFill>
                <a:latin typeface="Calibri" pitchFamily="34" charset="0"/>
                <a:hlinkClick r:id="rId3" tooltip="Espaces verts"/>
              </a:rPr>
              <a:t>espaces verts</a:t>
            </a:r>
            <a:r>
              <a:rPr lang="fr-FR" dirty="0">
                <a:solidFill>
                  <a:srgbClr val="7030A0"/>
                </a:solidFill>
                <a:latin typeface="Calibri" pitchFamily="34" charset="0"/>
              </a:rPr>
              <a:t>, </a:t>
            </a:r>
            <a:r>
              <a:rPr lang="fr-FR" dirty="0">
                <a:solidFill>
                  <a:srgbClr val="7030A0"/>
                </a:solidFill>
                <a:latin typeface="Calibri" pitchFamily="34" charset="0"/>
                <a:hlinkClick r:id="rId4" tooltip="Golfs"/>
              </a:rPr>
              <a:t>golfs</a:t>
            </a:r>
            <a:r>
              <a:rPr lang="fr-FR" dirty="0">
                <a:solidFill>
                  <a:srgbClr val="7030A0"/>
                </a:solidFill>
                <a:latin typeface="Calibri" pitchFamily="34" charset="0"/>
              </a:rPr>
              <a:t>, routes, parkings, immeubles, lotissements, tout ce qui bétonne la nature, zones </a:t>
            </a:r>
            <a:r>
              <a:rPr lang="fr-FR" dirty="0">
                <a:solidFill>
                  <a:srgbClr val="7030A0"/>
                </a:solidFill>
                <a:latin typeface="Calibri" pitchFamily="34" charset="0"/>
                <a:hlinkClick r:id="rId5" tooltip="Agriculture"/>
              </a:rPr>
              <a:t>agricoles</a:t>
            </a:r>
            <a:r>
              <a:rPr lang="fr-FR" dirty="0">
                <a:solidFill>
                  <a:srgbClr val="7030A0"/>
                </a:solidFill>
                <a:latin typeface="Calibri" pitchFamily="34" charset="0"/>
              </a:rPr>
              <a:t> soumises à l’agriculture intensive, futaies régulières, cours d'eau </a:t>
            </a:r>
            <a:r>
              <a:rPr lang="fr-FR" dirty="0">
                <a:solidFill>
                  <a:srgbClr val="7030A0"/>
                </a:solidFill>
                <a:latin typeface="Calibri" pitchFamily="34" charset="0"/>
                <a:hlinkClick r:id="rId6" tooltip="Canal (voie d'eau)"/>
              </a:rPr>
              <a:t>canalisées</a:t>
            </a:r>
            <a:r>
              <a:rPr lang="fr-FR" dirty="0">
                <a:solidFill>
                  <a:srgbClr val="7030A0"/>
                </a:solidFill>
                <a:latin typeface="Calibri" pitchFamily="34" charset="0"/>
              </a:rPr>
              <a:t> et fragmentés par les grands </a:t>
            </a:r>
            <a:r>
              <a:rPr lang="fr-FR" dirty="0">
                <a:solidFill>
                  <a:srgbClr val="7030A0"/>
                </a:solidFill>
                <a:latin typeface="Calibri" pitchFamily="34" charset="0"/>
                <a:hlinkClick r:id="rId7" tooltip="Barrage"/>
              </a:rPr>
              <a:t>barrages</a:t>
            </a:r>
            <a:r>
              <a:rPr lang="fr-FR" dirty="0">
                <a:solidFill>
                  <a:srgbClr val="7030A0"/>
                </a:solidFill>
                <a:latin typeface="Calibri" pitchFamily="34" charset="0"/>
              </a:rPr>
              <a:t>, pistes de skis etc.</a:t>
            </a:r>
          </a:p>
        </p:txBody>
      </p:sp>
      <p:sp>
        <p:nvSpPr>
          <p:cNvPr id="43012" name="Sous-titre 2"/>
          <p:cNvSpPr txBox="1">
            <a:spLocks/>
          </p:cNvSpPr>
          <p:nvPr/>
        </p:nvSpPr>
        <p:spPr bwMode="auto">
          <a:xfrm>
            <a:off x="2627784" y="18864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43013" name="Image 8" descr="aglomeration.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7950" y="3716338"/>
            <a:ext cx="2628900"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Image 9" descr="autoroutes.jpg"/>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771775" y="3716338"/>
            <a:ext cx="2370138"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Image 10" descr="canal.jpg"/>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467600" y="3644900"/>
            <a:ext cx="16764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Image 11" descr="chantiers.jpg"/>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148263" y="3716338"/>
            <a:ext cx="228600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Image 12" descr="canalBeton.jpg"/>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779912" y="692696"/>
            <a:ext cx="2174875" cy="1189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8" name="Image 13" descr="lotissement.jpg"/>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 y="5516563"/>
            <a:ext cx="3348038" cy="122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9" name="Image 14" descr="parking.jp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563938" y="5589588"/>
            <a:ext cx="1520825" cy="113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Image 12" descr="seven-billion-2_ss.jpg"/>
          <p:cNvPicPr>
            <a:picLocks noChangeAspect="1"/>
          </p:cNvPicPr>
          <p:nvPr/>
        </p:nvPicPr>
        <p:blipFill>
          <a:blip r:embed="rId15" cstate="print"/>
          <a:stretch>
            <a:fillRect/>
          </a:stretch>
        </p:blipFill>
        <p:spPr>
          <a:xfrm>
            <a:off x="6679510" y="260648"/>
            <a:ext cx="2309138" cy="1584176"/>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179388" y="908050"/>
            <a:ext cx="8713787"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dirty="0">
                <a:solidFill>
                  <a:srgbClr val="008000"/>
                </a:solidFill>
                <a:latin typeface="Calibri" pitchFamily="34" charset="0"/>
              </a:rPr>
              <a:t>5. Dangers sur la biodiversité</a:t>
            </a:r>
          </a:p>
          <a:p>
            <a:endParaRPr lang="fr-FR" dirty="0">
              <a:solidFill>
                <a:srgbClr val="008000"/>
              </a:solidFill>
              <a:latin typeface="Calibri" pitchFamily="34" charset="0"/>
            </a:endParaRPr>
          </a:p>
          <a:p>
            <a:r>
              <a:rPr lang="fr-FR" u="sng" dirty="0">
                <a:solidFill>
                  <a:srgbClr val="FF0000"/>
                </a:solidFill>
                <a:latin typeface="Calibri" pitchFamily="34" charset="0"/>
              </a:rPr>
              <a:t>5.10. Les feux causés par l’homme</a:t>
            </a:r>
          </a:p>
          <a:p>
            <a:endParaRPr lang="fr-FR" dirty="0">
              <a:solidFill>
                <a:srgbClr val="008000"/>
              </a:solidFill>
              <a:latin typeface="Calibri" pitchFamily="34" charset="0"/>
            </a:endParaRPr>
          </a:p>
          <a:p>
            <a:pPr algn="just">
              <a:buFont typeface="Arial" charset="0"/>
              <a:buChar char="•"/>
            </a:pPr>
            <a:r>
              <a:rPr lang="fr-FR" dirty="0">
                <a:solidFill>
                  <a:srgbClr val="FF0000"/>
                </a:solidFill>
                <a:latin typeface="Calibri" pitchFamily="34" charset="0"/>
              </a:rPr>
              <a:t>Les feux de végétation brûlent chaque année l’équivalent d’une surface égale à la moitié de celle de l'Australie. 386.7 millions d’hectares ont brûlé en 2000, dont 43 millions d’hectares de forêt. Au Burkina Faso, une moyenne de 30% du territoire national part en fumée chaque année. Dans certaines provinces, 70% de la surface est brûlée.</a:t>
            </a:r>
          </a:p>
          <a:p>
            <a:pPr algn="just">
              <a:buFont typeface="Arial" charset="0"/>
              <a:buChar char="•"/>
            </a:pPr>
            <a:r>
              <a:rPr lang="fr-FR" dirty="0">
                <a:solidFill>
                  <a:srgbClr val="FF0000"/>
                </a:solidFill>
                <a:latin typeface="Calibri" pitchFamily="34" charset="0"/>
              </a:rPr>
              <a:t> 1997/98, en Indonésie, un total de 9.7 million d'ha, principalement de forêt tropicale ont été la proie des flammes. L'émission de CO2 atteignit entre 22 et 33% de l'émission globale  des gaz à effet de serre, pour cette année.</a:t>
            </a:r>
          </a:p>
          <a:p>
            <a:pPr algn="just">
              <a:buFont typeface="Arial" charset="0"/>
              <a:buChar char="•"/>
            </a:pPr>
            <a:r>
              <a:rPr lang="fr-FR" dirty="0">
                <a:solidFill>
                  <a:srgbClr val="FF0000"/>
                </a:solidFill>
                <a:latin typeface="Calibri" pitchFamily="34" charset="0"/>
              </a:rPr>
              <a:t>Même si les feux font naturellement partie de nombreux écosystèmes, </a:t>
            </a:r>
            <a:r>
              <a:rPr lang="fr-FR" b="1" dirty="0">
                <a:solidFill>
                  <a:srgbClr val="FF0000"/>
                </a:solidFill>
                <a:latin typeface="Calibri" pitchFamily="34" charset="0"/>
              </a:rPr>
              <a:t>90% d'entre eux sont causés par les activités humaines</a:t>
            </a:r>
            <a:r>
              <a:rPr lang="fr-FR" dirty="0">
                <a:solidFill>
                  <a:srgbClr val="FF0000"/>
                </a:solidFill>
                <a:latin typeface="Calibri" pitchFamily="34" charset="0"/>
              </a:rPr>
              <a:t>.</a:t>
            </a:r>
          </a:p>
          <a:p>
            <a:pPr algn="just">
              <a:buFont typeface="Arial" charset="0"/>
              <a:buChar char="•"/>
            </a:pPr>
            <a:r>
              <a:rPr lang="fr-FR" dirty="0">
                <a:solidFill>
                  <a:srgbClr val="FF0000"/>
                </a:solidFill>
                <a:latin typeface="Calibri" pitchFamily="34" charset="0"/>
              </a:rPr>
              <a:t> Par exemple, la plupart des feux des forêts méditerranéennes sont d'origine humaine provenant de feux de camps, de cigarettes, de débris incandescents ou d'actes criminels. </a:t>
            </a:r>
          </a:p>
          <a:p>
            <a:pPr algn="just">
              <a:buFont typeface="Arial" charset="0"/>
              <a:buChar char="•"/>
            </a:pPr>
            <a:r>
              <a:rPr lang="fr-FR" dirty="0">
                <a:solidFill>
                  <a:srgbClr val="FF0000"/>
                </a:solidFill>
                <a:latin typeface="Calibri" pitchFamily="34" charset="0"/>
              </a:rPr>
              <a:t>Le feux fait partie de l’écosystème, </a:t>
            </a:r>
            <a:r>
              <a:rPr lang="fr-FR" b="1" dirty="0">
                <a:solidFill>
                  <a:srgbClr val="FF0000"/>
                </a:solidFill>
                <a:latin typeface="Calibri" pitchFamily="34" charset="0"/>
              </a:rPr>
              <a:t>toutefois, l’augmentation de leur fréquence a des impacts considérables sur la végétation, la faune, la micro faune, les sols, sur la déforestation, le climat et la perte de biodiversité. </a:t>
            </a:r>
          </a:p>
        </p:txBody>
      </p:sp>
      <p:sp>
        <p:nvSpPr>
          <p:cNvPr id="4" name="Espace réservé du numéro de diapositive 1"/>
          <p:cNvSpPr txBox="1">
            <a:spLocks/>
          </p:cNvSpPr>
          <p:nvPr/>
        </p:nvSpPr>
        <p:spPr>
          <a:xfrm>
            <a:off x="6804025" y="115888"/>
            <a:ext cx="2133600" cy="365125"/>
          </a:xfrm>
          <a:prstGeom prst="rect">
            <a:avLst/>
          </a:prstGeom>
        </p:spPr>
        <p:txBody>
          <a:bodyPr anchor="ctr"/>
          <a:lstStyle/>
          <a:p>
            <a:pPr algn="r" fontAlgn="auto">
              <a:spcBef>
                <a:spcPts val="0"/>
              </a:spcBef>
              <a:spcAft>
                <a:spcPts val="0"/>
              </a:spcAft>
              <a:defRPr/>
            </a:pPr>
            <a:fld id="{DCCBFB73-A737-4AA5-B635-F30664DA5712}" type="slidenum">
              <a:rPr lang="fr-FR" sz="1200">
                <a:solidFill>
                  <a:schemeClr val="tx1">
                    <a:tint val="75000"/>
                  </a:schemeClr>
                </a:solidFill>
                <a:latin typeface="+mn-lt"/>
                <a:cs typeface="+mn-cs"/>
              </a:rPr>
              <a:pPr algn="r" fontAlgn="auto">
                <a:spcBef>
                  <a:spcPts val="0"/>
                </a:spcBef>
                <a:spcAft>
                  <a:spcPts val="0"/>
                </a:spcAft>
                <a:defRPr/>
              </a:pPr>
              <a:t>54</a:t>
            </a:fld>
            <a:endParaRPr lang="fr-FR" sz="1200" dirty="0">
              <a:solidFill>
                <a:schemeClr val="tx1">
                  <a:tint val="75000"/>
                </a:schemeClr>
              </a:solidFill>
              <a:latin typeface="+mn-lt"/>
              <a:cs typeface="+mn-cs"/>
            </a:endParaRPr>
          </a:p>
        </p:txBody>
      </p:sp>
      <p:sp>
        <p:nvSpPr>
          <p:cNvPr id="44036"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44037" name="Image 7" descr="amazonie-en-feu.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9925" y="692150"/>
            <a:ext cx="1924050"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8" name="ZoneTexte 8"/>
          <p:cNvSpPr txBox="1">
            <a:spLocks noChangeArrowheads="1"/>
          </p:cNvSpPr>
          <p:nvPr/>
        </p:nvSpPr>
        <p:spPr bwMode="auto">
          <a:xfrm>
            <a:off x="3708400" y="908050"/>
            <a:ext cx="33734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r" eaLnBrk="1" hangingPunct="1"/>
            <a:r>
              <a:rPr lang="fr-FR" sz="1200" dirty="0">
                <a:solidFill>
                  <a:srgbClr val="FF0000"/>
                </a:solidFill>
              </a:rPr>
              <a:t>L’Amazonie en feu, à cause de la déforestation</a:t>
            </a:r>
          </a:p>
          <a:p>
            <a:pPr algn="r" eaLnBrk="1" hangingPunct="1"/>
            <a:r>
              <a:rPr lang="fr-FR" sz="1200" dirty="0">
                <a:solidFill>
                  <a:srgbClr val="FF0000"/>
                </a:solidFill>
              </a:rPr>
              <a:t>pour faire place à des prairies ou des cultures</a:t>
            </a:r>
          </a:p>
          <a:p>
            <a:pPr algn="r" eaLnBrk="1" hangingPunct="1"/>
            <a:r>
              <a:rPr lang="fr-FR" sz="1200" dirty="0">
                <a:solidFill>
                  <a:srgbClr val="FF0000"/>
                </a:solidFill>
              </a:rPr>
              <a:t>Rentables _ sojas etc. (source Greenpeace).</a:t>
            </a:r>
          </a:p>
        </p:txBody>
      </p:sp>
      <p:pic>
        <p:nvPicPr>
          <p:cNvPr id="44039" name="Image 6" descr="14brazil_cow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4388" y="5661025"/>
            <a:ext cx="152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0" name="ZoneTexte 7"/>
          <p:cNvSpPr txBox="1">
            <a:spLocks noChangeArrowheads="1"/>
          </p:cNvSpPr>
          <p:nvPr/>
        </p:nvSpPr>
        <p:spPr bwMode="auto">
          <a:xfrm>
            <a:off x="1116013" y="6165850"/>
            <a:ext cx="60007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r" eaLnBrk="1" hangingPunct="1"/>
            <a:r>
              <a:rPr lang="fr-FR" sz="1200">
                <a:solidFill>
                  <a:srgbClr val="FF0000"/>
                </a:solidFill>
              </a:rPr>
              <a:t>Déforestation en Amazonie causée par la création de pâture pour l’élevage de bovins destinés à l’exportation de viande vers les pays riches (USA, Europe …) </a:t>
            </a:r>
            <a:r>
              <a:rPr lang="fr-FR" sz="1200">
                <a:solidFill>
                  <a:srgbClr val="FF0000"/>
                </a:solidFill>
                <a:sym typeface="Symbol" pitchFamily="18" charset="2"/>
              </a:rPr>
              <a:t></a:t>
            </a:r>
            <a:r>
              <a:rPr lang="fr-FR" sz="1200">
                <a:solidFill>
                  <a:srgbClr val="6600CC"/>
                </a:solidFill>
              </a:rPr>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494463" y="6005513"/>
            <a:ext cx="2133600" cy="365125"/>
          </a:xfrm>
        </p:spPr>
        <p:txBody>
          <a:bodyPr/>
          <a:lstStyle/>
          <a:p>
            <a:pPr>
              <a:defRPr/>
            </a:pPr>
            <a:fld id="{58439B64-A57D-4C0B-BF98-83EFE2687FB6}" type="slidenum">
              <a:rPr lang="fr-FR"/>
              <a:pPr>
                <a:defRPr/>
              </a:pPr>
              <a:t>55</a:t>
            </a:fld>
            <a:endParaRPr lang="fr-FR"/>
          </a:p>
        </p:txBody>
      </p:sp>
      <p:sp>
        <p:nvSpPr>
          <p:cNvPr id="45059" name="Rectangle 2"/>
          <p:cNvSpPr>
            <a:spLocks noChangeArrowheads="1"/>
          </p:cNvSpPr>
          <p:nvPr/>
        </p:nvSpPr>
        <p:spPr bwMode="auto">
          <a:xfrm>
            <a:off x="179388" y="908050"/>
            <a:ext cx="8713787"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dirty="0">
                <a:solidFill>
                  <a:srgbClr val="008000"/>
                </a:solidFill>
                <a:latin typeface="Calibri" pitchFamily="34" charset="0"/>
              </a:rPr>
              <a:t>5. Dangers sur la biodiversité</a:t>
            </a:r>
          </a:p>
          <a:p>
            <a:endParaRPr lang="fr-FR" dirty="0">
              <a:solidFill>
                <a:srgbClr val="008000"/>
              </a:solidFill>
              <a:latin typeface="Calibri" pitchFamily="34" charset="0"/>
            </a:endParaRPr>
          </a:p>
          <a:p>
            <a:r>
              <a:rPr lang="fr-FR" u="sng" dirty="0">
                <a:solidFill>
                  <a:srgbClr val="FF0000"/>
                </a:solidFill>
                <a:latin typeface="Calibri" pitchFamily="34" charset="0"/>
              </a:rPr>
              <a:t>5.10. Les feux causés par l’homme</a:t>
            </a:r>
          </a:p>
          <a:p>
            <a:endParaRPr lang="fr-FR" dirty="0">
              <a:solidFill>
                <a:srgbClr val="008000"/>
              </a:solidFill>
              <a:latin typeface="Calibri" pitchFamily="34" charset="0"/>
            </a:endParaRPr>
          </a:p>
          <a:p>
            <a:r>
              <a:rPr lang="fr-FR" u="sng" dirty="0" smtClean="0">
                <a:solidFill>
                  <a:srgbClr val="008000"/>
                </a:solidFill>
                <a:latin typeface="Calibri" pitchFamily="34" charset="0"/>
              </a:rPr>
              <a:t>Raisons et avantages </a:t>
            </a:r>
            <a:r>
              <a:rPr lang="fr-FR" u="sng" dirty="0">
                <a:solidFill>
                  <a:srgbClr val="008000"/>
                </a:solidFill>
                <a:latin typeface="Calibri" pitchFamily="34" charset="0"/>
              </a:rPr>
              <a:t>des feux provoqués par </a:t>
            </a:r>
            <a:r>
              <a:rPr lang="fr-FR" u="sng" dirty="0" smtClean="0">
                <a:solidFill>
                  <a:srgbClr val="008000"/>
                </a:solidFill>
                <a:latin typeface="Calibri" pitchFamily="34" charset="0"/>
              </a:rPr>
              <a:t>les êtres humains</a:t>
            </a:r>
            <a:r>
              <a:rPr lang="fr-FR" dirty="0">
                <a:solidFill>
                  <a:srgbClr val="008000"/>
                </a:solidFill>
                <a:latin typeface="Calibri" pitchFamily="34" charset="0"/>
              </a:rPr>
              <a:t> : </a:t>
            </a:r>
          </a:p>
          <a:p>
            <a:endParaRPr lang="fr-FR" dirty="0">
              <a:solidFill>
                <a:srgbClr val="008000"/>
              </a:solidFill>
              <a:latin typeface="Calibri" pitchFamily="34" charset="0"/>
            </a:endParaRPr>
          </a:p>
          <a:p>
            <a:pPr>
              <a:buFont typeface="Arial" charset="0"/>
              <a:buChar char="•"/>
            </a:pPr>
            <a:r>
              <a:rPr lang="fr-FR" dirty="0" smtClean="0">
                <a:solidFill>
                  <a:srgbClr val="008000"/>
                </a:solidFill>
                <a:latin typeface="Calibri" pitchFamily="34" charset="0"/>
              </a:rPr>
              <a:t> C’est une méthode </a:t>
            </a:r>
            <a:r>
              <a:rPr lang="fr-FR" dirty="0">
                <a:solidFill>
                  <a:srgbClr val="008000"/>
                </a:solidFill>
                <a:latin typeface="Calibri" pitchFamily="34" charset="0"/>
              </a:rPr>
              <a:t>rapide de défrichement, ne demandant que peu effort, contrairement à la coupe.</a:t>
            </a:r>
          </a:p>
          <a:p>
            <a:pPr>
              <a:buFont typeface="Arial" charset="0"/>
              <a:buChar char="•"/>
            </a:pPr>
            <a:r>
              <a:rPr lang="fr-FR" dirty="0" smtClean="0">
                <a:solidFill>
                  <a:srgbClr val="008000"/>
                </a:solidFill>
                <a:latin typeface="Calibri" pitchFamily="34" charset="0"/>
              </a:rPr>
              <a:t> Ils provoquent </a:t>
            </a:r>
            <a:r>
              <a:rPr lang="fr-FR" dirty="0">
                <a:solidFill>
                  <a:srgbClr val="008000"/>
                </a:solidFill>
                <a:latin typeface="Calibri" pitchFamily="34" charset="0"/>
              </a:rPr>
              <a:t>de jeunes repousse pour nourrir le bétail.</a:t>
            </a:r>
          </a:p>
          <a:p>
            <a:pPr>
              <a:buFont typeface="Arial" charset="0"/>
              <a:buChar char="•"/>
            </a:pPr>
            <a:r>
              <a:rPr lang="fr-FR" dirty="0" smtClean="0">
                <a:solidFill>
                  <a:srgbClr val="008000"/>
                </a:solidFill>
                <a:latin typeface="Calibri" pitchFamily="34" charset="0"/>
              </a:rPr>
              <a:t> Ils facilitent </a:t>
            </a:r>
            <a:r>
              <a:rPr lang="fr-FR" dirty="0">
                <a:solidFill>
                  <a:srgbClr val="008000"/>
                </a:solidFill>
                <a:latin typeface="Calibri" pitchFamily="34" charset="0"/>
              </a:rPr>
              <a:t>la chasse en rabattant le gibier.</a:t>
            </a:r>
          </a:p>
          <a:p>
            <a:pPr>
              <a:buFont typeface="Arial" charset="0"/>
              <a:buChar char="•"/>
            </a:pPr>
            <a:r>
              <a:rPr lang="fr-FR" dirty="0" smtClean="0">
                <a:solidFill>
                  <a:srgbClr val="008000"/>
                </a:solidFill>
                <a:latin typeface="Calibri" pitchFamily="34" charset="0"/>
              </a:rPr>
              <a:t> Le </a:t>
            </a:r>
            <a:r>
              <a:rPr lang="fr-FR" dirty="0">
                <a:solidFill>
                  <a:srgbClr val="008000"/>
                </a:solidFill>
                <a:latin typeface="Calibri" pitchFamily="34" charset="0"/>
              </a:rPr>
              <a:t>feu élimine les parasites, une alternatives bon marché pour remplacer insecticides et herbicides. </a:t>
            </a:r>
          </a:p>
        </p:txBody>
      </p:sp>
      <p:sp>
        <p:nvSpPr>
          <p:cNvPr id="4" name="Espace réservé du numéro de diapositive 1"/>
          <p:cNvSpPr txBox="1">
            <a:spLocks/>
          </p:cNvSpPr>
          <p:nvPr/>
        </p:nvSpPr>
        <p:spPr>
          <a:xfrm>
            <a:off x="6804025" y="115888"/>
            <a:ext cx="2133600" cy="365125"/>
          </a:xfrm>
          <a:prstGeom prst="rect">
            <a:avLst/>
          </a:prstGeom>
        </p:spPr>
        <p:txBody>
          <a:bodyPr anchor="ctr"/>
          <a:lstStyle/>
          <a:p>
            <a:pPr algn="r" fontAlgn="auto">
              <a:spcBef>
                <a:spcPts val="0"/>
              </a:spcBef>
              <a:spcAft>
                <a:spcPts val="0"/>
              </a:spcAft>
              <a:defRPr/>
            </a:pPr>
            <a:fld id="{99EDEAEB-7A1C-4CA6-8393-438018B9FA60}" type="slidenum">
              <a:rPr lang="fr-FR" sz="1200">
                <a:solidFill>
                  <a:schemeClr val="tx1">
                    <a:tint val="75000"/>
                  </a:schemeClr>
                </a:solidFill>
                <a:latin typeface="+mn-lt"/>
                <a:cs typeface="+mn-cs"/>
              </a:rPr>
              <a:pPr algn="r" fontAlgn="auto">
                <a:spcBef>
                  <a:spcPts val="0"/>
                </a:spcBef>
                <a:spcAft>
                  <a:spcPts val="0"/>
                </a:spcAft>
                <a:defRPr/>
              </a:pPr>
              <a:t>55</a:t>
            </a:fld>
            <a:endParaRPr lang="fr-FR" sz="1200" dirty="0">
              <a:solidFill>
                <a:schemeClr val="tx1">
                  <a:tint val="75000"/>
                </a:schemeClr>
              </a:solidFill>
              <a:latin typeface="+mn-lt"/>
              <a:cs typeface="+mn-cs"/>
            </a:endParaRPr>
          </a:p>
        </p:txBody>
      </p:sp>
      <p:sp>
        <p:nvSpPr>
          <p:cNvPr id="45061"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45062" name="Text Box 11"/>
          <p:cNvSpPr txBox="1">
            <a:spLocks noChangeArrowheads="1"/>
          </p:cNvSpPr>
          <p:nvPr/>
        </p:nvSpPr>
        <p:spPr bwMode="auto">
          <a:xfrm>
            <a:off x="5354085" y="5792788"/>
            <a:ext cx="35285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000" dirty="0">
                <a:solidFill>
                  <a:srgbClr val="FF0000"/>
                </a:solidFill>
              </a:rPr>
              <a:t>Déforestation à Madagascar : feux d’origine humaines</a:t>
            </a:r>
          </a:p>
          <a:p>
            <a:pPr algn="ctr" eaLnBrk="1" hangingPunct="1"/>
            <a:r>
              <a:rPr lang="fr-FR" sz="1000" dirty="0">
                <a:solidFill>
                  <a:srgbClr val="FF0000"/>
                </a:solidFill>
              </a:rPr>
              <a:t>Le long de la RN7 entre Antsirabe et Antananarivo</a:t>
            </a:r>
          </a:p>
          <a:p>
            <a:pPr algn="ctr" eaLnBrk="1" hangingPunct="1"/>
            <a:r>
              <a:rPr lang="fr-FR" sz="1000" dirty="0">
                <a:solidFill>
                  <a:srgbClr val="FF0000"/>
                </a:solidFill>
              </a:rPr>
              <a:t>(Madagascar). Photo prise par l’auteur en septembre </a:t>
            </a:r>
            <a:r>
              <a:rPr lang="fr-FR" sz="1000" dirty="0" smtClean="0">
                <a:solidFill>
                  <a:srgbClr val="FF0000"/>
                </a:solidFill>
              </a:rPr>
              <a:t> 2009</a:t>
            </a:r>
            <a:endParaRPr lang="fr-FR" sz="1000" dirty="0">
              <a:solidFill>
                <a:srgbClr val="FF0000"/>
              </a:solidFill>
            </a:endParaRPr>
          </a:p>
          <a:p>
            <a:pPr algn="ctr" eaLnBrk="1" hangingPunct="1"/>
            <a:r>
              <a:rPr lang="fr-FR" sz="1000" dirty="0">
                <a:solidFill>
                  <a:srgbClr val="FF0000"/>
                </a:solidFill>
              </a:rPr>
              <a:t>© Benjamin Lisan.</a:t>
            </a:r>
          </a:p>
        </p:txBody>
      </p:sp>
      <p:pic>
        <p:nvPicPr>
          <p:cNvPr id="45063" name="Picture 12" descr="TavyLongRN7_Sep200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56325" y="4221163"/>
            <a:ext cx="1944688" cy="157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Image 9" descr="feu_brouss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0825" y="4581525"/>
            <a:ext cx="2286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5" name="Picture 21" descr="MADAGASCAR__32372s_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87675" y="4292600"/>
            <a:ext cx="2152650" cy="143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6" name="Rectangle 11"/>
          <p:cNvSpPr>
            <a:spLocks noChangeArrowheads="1"/>
          </p:cNvSpPr>
          <p:nvPr/>
        </p:nvSpPr>
        <p:spPr bwMode="auto">
          <a:xfrm>
            <a:off x="2987675" y="5876925"/>
            <a:ext cx="214153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1200">
                <a:solidFill>
                  <a:srgbClr val="FF0000"/>
                </a:solidFill>
                <a:latin typeface="Calibri" pitchFamily="34" charset="0"/>
              </a:rPr>
              <a:t>Culture sur brûlis à Madagascar</a:t>
            </a:r>
          </a:p>
        </p:txBody>
      </p:sp>
      <p:sp>
        <p:nvSpPr>
          <p:cNvPr id="45067" name="ZoneTexte 12"/>
          <p:cNvSpPr txBox="1">
            <a:spLocks noChangeArrowheads="1"/>
          </p:cNvSpPr>
          <p:nvPr/>
        </p:nvSpPr>
        <p:spPr bwMode="auto">
          <a:xfrm>
            <a:off x="755650" y="6308725"/>
            <a:ext cx="112871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a:solidFill>
                  <a:srgbClr val="FF0000"/>
                </a:solidFill>
                <a:latin typeface="Calibri" pitchFamily="34" charset="0"/>
              </a:rPr>
              <a:t>Feu de brousse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179388" y="908050"/>
            <a:ext cx="8713787" cy="3970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dirty="0">
                <a:solidFill>
                  <a:srgbClr val="008000"/>
                </a:solidFill>
                <a:latin typeface="Calibri" pitchFamily="34" charset="0"/>
              </a:rPr>
              <a:t>5. Dangers sur la biodiversité</a:t>
            </a:r>
          </a:p>
          <a:p>
            <a:endParaRPr lang="fr-FR" dirty="0">
              <a:solidFill>
                <a:srgbClr val="008000"/>
              </a:solidFill>
              <a:latin typeface="Calibri" pitchFamily="34" charset="0"/>
            </a:endParaRPr>
          </a:p>
          <a:p>
            <a:r>
              <a:rPr lang="fr-FR" u="sng" dirty="0">
                <a:solidFill>
                  <a:srgbClr val="FF0000"/>
                </a:solidFill>
                <a:latin typeface="Calibri" pitchFamily="34" charset="0"/>
              </a:rPr>
              <a:t>5.10. Les feux causés par l’homme</a:t>
            </a:r>
          </a:p>
          <a:p>
            <a:endParaRPr lang="fr-FR" b="1" dirty="0">
              <a:solidFill>
                <a:srgbClr val="FF0000"/>
              </a:solidFill>
              <a:latin typeface="Calibri" pitchFamily="34" charset="0"/>
            </a:endParaRPr>
          </a:p>
          <a:p>
            <a:r>
              <a:rPr lang="fr-FR" b="1" dirty="0">
                <a:solidFill>
                  <a:srgbClr val="FF0000"/>
                </a:solidFill>
                <a:latin typeface="Calibri" pitchFamily="34" charset="0"/>
              </a:rPr>
              <a:t>Impacts négatifs des feux humains sur l’environnement, sur les sols et la végétation</a:t>
            </a:r>
            <a:r>
              <a:rPr lang="fr-FR" dirty="0">
                <a:solidFill>
                  <a:srgbClr val="FF0000"/>
                </a:solidFill>
                <a:latin typeface="Calibri" pitchFamily="34" charset="0"/>
              </a:rPr>
              <a:t> :</a:t>
            </a:r>
          </a:p>
          <a:p>
            <a:endParaRPr lang="fr-FR" dirty="0">
              <a:solidFill>
                <a:srgbClr val="FF0000"/>
              </a:solidFill>
              <a:latin typeface="Calibri" pitchFamily="34" charset="0"/>
            </a:endParaRPr>
          </a:p>
          <a:p>
            <a:pPr algn="just">
              <a:buFont typeface="Arial" charset="0"/>
              <a:buChar char="•"/>
            </a:pPr>
            <a:r>
              <a:rPr lang="fr-FR" dirty="0" smtClean="0">
                <a:solidFill>
                  <a:srgbClr val="FF0000"/>
                </a:solidFill>
                <a:latin typeface="Calibri" pitchFamily="34" charset="0"/>
              </a:rPr>
              <a:t> Libération </a:t>
            </a:r>
            <a:r>
              <a:rPr lang="fr-FR" dirty="0">
                <a:solidFill>
                  <a:srgbClr val="FF0000"/>
                </a:solidFill>
                <a:latin typeface="Calibri" pitchFamily="34" charset="0"/>
              </a:rPr>
              <a:t>d'une grande quantité de CO2 dans l'atmosphère, renforçant le réchauffement climatique (la combustion de biomasse participe, pour les gaz à effets de serre, respectivement à 40% de CO2 et à 16% du méthane).</a:t>
            </a:r>
          </a:p>
          <a:p>
            <a:pPr algn="just">
              <a:buFont typeface="Arial" charset="0"/>
              <a:buChar char="•"/>
            </a:pPr>
            <a:r>
              <a:rPr lang="fr-FR" dirty="0">
                <a:solidFill>
                  <a:srgbClr val="FF0000"/>
                </a:solidFill>
                <a:latin typeface="Calibri" pitchFamily="34" charset="0"/>
              </a:rPr>
              <a:t> Facilite l'érosion par le vent et le ruissellement, réduisant l'infiltration de l’eau dans le sol. </a:t>
            </a:r>
          </a:p>
          <a:p>
            <a:pPr algn="just">
              <a:buFont typeface="Arial" charset="0"/>
              <a:buChar char="•"/>
            </a:pPr>
            <a:r>
              <a:rPr lang="fr-FR" dirty="0" smtClean="0">
                <a:solidFill>
                  <a:srgbClr val="FF0000"/>
                </a:solidFill>
                <a:latin typeface="Calibri" pitchFamily="34" charset="0"/>
              </a:rPr>
              <a:t> Les </a:t>
            </a:r>
            <a:r>
              <a:rPr lang="fr-FR" dirty="0">
                <a:solidFill>
                  <a:srgbClr val="FF0000"/>
                </a:solidFill>
                <a:latin typeface="Calibri" pitchFamily="34" charset="0"/>
              </a:rPr>
              <a:t>cendres sont facilement transportées par l'eau et le vent. Réduit la régénération de l'humus et la biomasse et la quantité de micro-organismes. </a:t>
            </a:r>
          </a:p>
          <a:p>
            <a:pPr algn="just">
              <a:buFont typeface="Arial" charset="0"/>
              <a:buChar char="•"/>
            </a:pPr>
            <a:r>
              <a:rPr lang="fr-FR" dirty="0" smtClean="0">
                <a:solidFill>
                  <a:srgbClr val="FF0000"/>
                </a:solidFill>
                <a:latin typeface="Calibri" pitchFamily="34" charset="0"/>
              </a:rPr>
              <a:t> Les </a:t>
            </a:r>
            <a:r>
              <a:rPr lang="fr-FR" dirty="0">
                <a:solidFill>
                  <a:srgbClr val="FF0000"/>
                </a:solidFill>
                <a:latin typeface="Calibri" pitchFamily="34" charset="0"/>
              </a:rPr>
              <a:t>couches superficielles des sols atteignent de hautes températures réduisant leur cohésion et leur capacité de rétention hydrique (le sol ne joue plus son rôle d’éponge).</a:t>
            </a:r>
          </a:p>
        </p:txBody>
      </p:sp>
      <p:sp>
        <p:nvSpPr>
          <p:cNvPr id="4" name="Espace réservé du numéro de diapositive 1"/>
          <p:cNvSpPr txBox="1">
            <a:spLocks/>
          </p:cNvSpPr>
          <p:nvPr/>
        </p:nvSpPr>
        <p:spPr>
          <a:xfrm>
            <a:off x="6804025" y="115888"/>
            <a:ext cx="2133600" cy="365125"/>
          </a:xfrm>
          <a:prstGeom prst="rect">
            <a:avLst/>
          </a:prstGeom>
        </p:spPr>
        <p:txBody>
          <a:bodyPr anchor="ctr"/>
          <a:lstStyle/>
          <a:p>
            <a:pPr algn="r" fontAlgn="auto">
              <a:spcBef>
                <a:spcPts val="0"/>
              </a:spcBef>
              <a:spcAft>
                <a:spcPts val="0"/>
              </a:spcAft>
              <a:defRPr/>
            </a:pPr>
            <a:fld id="{F65487DB-B063-4AE6-B57D-E2789757E38E}" type="slidenum">
              <a:rPr lang="fr-FR" sz="1200">
                <a:solidFill>
                  <a:schemeClr val="tx1">
                    <a:tint val="75000"/>
                  </a:schemeClr>
                </a:solidFill>
                <a:latin typeface="+mn-lt"/>
                <a:cs typeface="+mn-cs"/>
              </a:rPr>
              <a:pPr algn="r" fontAlgn="auto">
                <a:spcBef>
                  <a:spcPts val="0"/>
                </a:spcBef>
                <a:spcAft>
                  <a:spcPts val="0"/>
                </a:spcAft>
                <a:defRPr/>
              </a:pPr>
              <a:t>56</a:t>
            </a:fld>
            <a:endParaRPr lang="fr-FR" sz="1200" dirty="0">
              <a:solidFill>
                <a:schemeClr val="tx1">
                  <a:tint val="75000"/>
                </a:schemeClr>
              </a:solidFill>
              <a:latin typeface="+mn-lt"/>
              <a:cs typeface="+mn-cs"/>
            </a:endParaRPr>
          </a:p>
        </p:txBody>
      </p:sp>
      <p:sp>
        <p:nvSpPr>
          <p:cNvPr id="46084"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46085" name="Picture 6" descr="S:\inter\Spain.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5013325"/>
            <a:ext cx="2332037"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Image 6" descr="foret_calcinee.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16463" y="4868863"/>
            <a:ext cx="272415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73479" y="633614"/>
            <a:ext cx="8713787"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dirty="0">
                <a:solidFill>
                  <a:srgbClr val="008000"/>
                </a:solidFill>
                <a:latin typeface="Calibri" pitchFamily="34" charset="0"/>
              </a:rPr>
              <a:t>5. Dangers sur la biodiversité</a:t>
            </a:r>
          </a:p>
          <a:p>
            <a:endParaRPr lang="fr-FR" dirty="0">
              <a:solidFill>
                <a:srgbClr val="008000"/>
              </a:solidFill>
              <a:latin typeface="Calibri" pitchFamily="34" charset="0"/>
            </a:endParaRPr>
          </a:p>
          <a:p>
            <a:r>
              <a:rPr lang="fr-FR" u="sng" dirty="0">
                <a:solidFill>
                  <a:srgbClr val="FF0000"/>
                </a:solidFill>
                <a:latin typeface="Calibri" pitchFamily="34" charset="0"/>
              </a:rPr>
              <a:t>5.11. Les trafics d’animaux</a:t>
            </a:r>
          </a:p>
          <a:p>
            <a:endParaRPr lang="fr-FR" dirty="0" smtClean="0">
              <a:solidFill>
                <a:srgbClr val="FF0000"/>
              </a:solidFill>
              <a:latin typeface="Calibri" pitchFamily="34" charset="0"/>
            </a:endParaRPr>
          </a:p>
          <a:p>
            <a:pPr algn="just"/>
            <a:r>
              <a:rPr lang="fr-FR" dirty="0" smtClean="0">
                <a:solidFill>
                  <a:srgbClr val="FF0000"/>
                </a:solidFill>
                <a:latin typeface="Calibri" pitchFamily="34" charset="0"/>
              </a:rPr>
              <a:t>Le </a:t>
            </a:r>
            <a:r>
              <a:rPr lang="fr-FR" dirty="0">
                <a:solidFill>
                  <a:srgbClr val="FF0000"/>
                </a:solidFill>
                <a:latin typeface="Calibri" pitchFamily="34" charset="0"/>
              </a:rPr>
              <a:t>trafic des peaux de félins, des défenses d’éléphants, des cornes de rhinocéros … participe à la disparition de ces espèces, comme la réduction de leur territoire (Source : G. Filoche</a:t>
            </a:r>
            <a:r>
              <a:rPr lang="fr-FR" dirty="0" smtClean="0">
                <a:solidFill>
                  <a:srgbClr val="FF0000"/>
                </a:solidFill>
                <a:latin typeface="Calibri" pitchFamily="34" charset="0"/>
              </a:rPr>
              <a:t>).</a:t>
            </a:r>
          </a:p>
          <a:p>
            <a:pPr algn="just"/>
            <a:r>
              <a:rPr lang="fr-FR" sz="1200" dirty="0" smtClean="0">
                <a:solidFill>
                  <a:srgbClr val="FF0000"/>
                </a:solidFill>
                <a:latin typeface="Calibri" pitchFamily="34" charset="0"/>
              </a:rPr>
              <a:t>Par exemple, selon l’IUCN , en 2011, le rhinocéros noir d'Afrique de l'ouest (</a:t>
            </a:r>
            <a:r>
              <a:rPr lang="fr-FR" sz="1200" i="1" dirty="0" err="1" smtClean="0">
                <a:solidFill>
                  <a:srgbClr val="FF0000"/>
                </a:solidFill>
                <a:latin typeface="Calibri" pitchFamily="34" charset="0"/>
              </a:rPr>
              <a:t>Diceros</a:t>
            </a:r>
            <a:r>
              <a:rPr lang="fr-FR" sz="1200" i="1" dirty="0" smtClean="0">
                <a:solidFill>
                  <a:srgbClr val="FF0000"/>
                </a:solidFill>
                <a:latin typeface="Calibri" pitchFamily="34" charset="0"/>
              </a:rPr>
              <a:t> </a:t>
            </a:r>
            <a:r>
              <a:rPr lang="fr-FR" sz="1200" i="1" dirty="0" err="1" smtClean="0">
                <a:solidFill>
                  <a:srgbClr val="FF0000"/>
                </a:solidFill>
                <a:latin typeface="Calibri" pitchFamily="34" charset="0"/>
              </a:rPr>
              <a:t>bicornis</a:t>
            </a:r>
            <a:r>
              <a:rPr lang="fr-FR" sz="1200" i="1" dirty="0" smtClean="0">
                <a:solidFill>
                  <a:srgbClr val="FF0000"/>
                </a:solidFill>
                <a:latin typeface="Calibri" pitchFamily="34" charset="0"/>
              </a:rPr>
              <a:t> </a:t>
            </a:r>
            <a:r>
              <a:rPr lang="fr-FR" sz="1200" i="1" dirty="0" err="1" smtClean="0">
                <a:solidFill>
                  <a:srgbClr val="FF0000"/>
                </a:solidFill>
                <a:latin typeface="Calibri" pitchFamily="34" charset="0"/>
              </a:rPr>
              <a:t>longipes</a:t>
            </a:r>
            <a:r>
              <a:rPr lang="fr-FR" sz="1200" dirty="0" smtClean="0">
                <a:solidFill>
                  <a:srgbClr val="FF0000"/>
                </a:solidFill>
                <a:latin typeface="Calibri" pitchFamily="34" charset="0"/>
              </a:rPr>
              <a:t>) est officiellement déclaré éteint. Le rhinocéros blanc du Nord, originaire d'Afrique centrale, est de son côté "peut-être éteint" à l'état sauvage tandis que le rhinocéros de Java est "probablement éteint" au Vietnam, où son dernier représentant aurait été tué par des braconniers en 2010.</a:t>
            </a:r>
          </a:p>
          <a:p>
            <a:endParaRPr lang="fr-FR" dirty="0">
              <a:solidFill>
                <a:srgbClr val="FF0000"/>
              </a:solidFill>
              <a:latin typeface="Calibri" pitchFamily="34" charset="0"/>
            </a:endParaRPr>
          </a:p>
        </p:txBody>
      </p:sp>
      <p:sp>
        <p:nvSpPr>
          <p:cNvPr id="4" name="Espace réservé du numéro de diapositive 1"/>
          <p:cNvSpPr txBox="1">
            <a:spLocks/>
          </p:cNvSpPr>
          <p:nvPr/>
        </p:nvSpPr>
        <p:spPr>
          <a:xfrm>
            <a:off x="6804025" y="115888"/>
            <a:ext cx="2133600" cy="365125"/>
          </a:xfrm>
          <a:prstGeom prst="rect">
            <a:avLst/>
          </a:prstGeom>
        </p:spPr>
        <p:txBody>
          <a:bodyPr anchor="ctr"/>
          <a:lstStyle/>
          <a:p>
            <a:pPr algn="r" fontAlgn="auto">
              <a:spcBef>
                <a:spcPts val="0"/>
              </a:spcBef>
              <a:spcAft>
                <a:spcPts val="0"/>
              </a:spcAft>
              <a:defRPr/>
            </a:pPr>
            <a:fld id="{6172E707-818F-461A-AC24-789D54A161B2}" type="slidenum">
              <a:rPr lang="fr-FR" sz="1200">
                <a:solidFill>
                  <a:schemeClr val="tx1">
                    <a:tint val="75000"/>
                  </a:schemeClr>
                </a:solidFill>
                <a:latin typeface="+mn-lt"/>
                <a:cs typeface="+mn-cs"/>
              </a:rPr>
              <a:pPr algn="r" fontAlgn="auto">
                <a:spcBef>
                  <a:spcPts val="0"/>
                </a:spcBef>
                <a:spcAft>
                  <a:spcPts val="0"/>
                </a:spcAft>
                <a:defRPr/>
              </a:pPr>
              <a:t>57</a:t>
            </a:fld>
            <a:endParaRPr lang="fr-FR" sz="1200" dirty="0">
              <a:solidFill>
                <a:schemeClr val="tx1">
                  <a:tint val="75000"/>
                </a:schemeClr>
              </a:solidFill>
              <a:latin typeface="+mn-lt"/>
              <a:cs typeface="+mn-cs"/>
            </a:endParaRPr>
          </a:p>
        </p:txBody>
      </p:sp>
      <p:sp>
        <p:nvSpPr>
          <p:cNvPr id="47108" name="Sous-titre 2"/>
          <p:cNvSpPr txBox="1">
            <a:spLocks/>
          </p:cNvSpPr>
          <p:nvPr/>
        </p:nvSpPr>
        <p:spPr bwMode="auto">
          <a:xfrm>
            <a:off x="2771775" y="130743"/>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47109" name="Imag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2972600"/>
            <a:ext cx="2331343" cy="1551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Imag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48264" y="4581128"/>
            <a:ext cx="19050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Imag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3068960"/>
            <a:ext cx="26670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2" name="Imag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19872" y="2996952"/>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3" name="Image 6"/>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47864" y="4869160"/>
            <a:ext cx="27336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4" name="Image 7"/>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3528" y="4869160"/>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173479" y="633614"/>
            <a:ext cx="8863017"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b="1" dirty="0">
                <a:solidFill>
                  <a:srgbClr val="008000"/>
                </a:solidFill>
                <a:latin typeface="Calibri" pitchFamily="34" charset="0"/>
              </a:rPr>
              <a:t>5. Dangers sur la biodiversité</a:t>
            </a:r>
          </a:p>
          <a:p>
            <a:endParaRPr lang="fr-FR" dirty="0">
              <a:solidFill>
                <a:srgbClr val="008000"/>
              </a:solidFill>
              <a:latin typeface="Calibri" pitchFamily="34" charset="0"/>
            </a:endParaRPr>
          </a:p>
          <a:p>
            <a:r>
              <a:rPr lang="fr-FR" u="sng" dirty="0" smtClean="0">
                <a:solidFill>
                  <a:srgbClr val="FF0000"/>
                </a:solidFill>
                <a:latin typeface="Calibri" pitchFamily="34" charset="0"/>
              </a:rPr>
              <a:t>5.12. La collecte de graines d’espèces menacés</a:t>
            </a:r>
            <a:endParaRPr lang="fr-FR" b="1" dirty="0">
              <a:solidFill>
                <a:srgbClr val="FF0000"/>
              </a:solidFill>
              <a:latin typeface="Calibri" pitchFamily="34" charset="0"/>
            </a:endParaRPr>
          </a:p>
          <a:p>
            <a:endParaRPr lang="fr-FR" dirty="0" smtClean="0">
              <a:solidFill>
                <a:srgbClr val="FF0000"/>
              </a:solidFill>
              <a:latin typeface="Calibri" pitchFamily="34" charset="0"/>
            </a:endParaRPr>
          </a:p>
          <a:p>
            <a:r>
              <a:rPr lang="fr-FR" dirty="0">
                <a:solidFill>
                  <a:srgbClr val="FF0000"/>
                </a:solidFill>
                <a:latin typeface="Calibri" pitchFamily="34" charset="0"/>
              </a:rPr>
              <a:t>La cueillette des graines menace également certaines </a:t>
            </a:r>
            <a:r>
              <a:rPr lang="fr-FR" dirty="0" smtClean="0">
                <a:solidFill>
                  <a:srgbClr val="FF0000"/>
                </a:solidFill>
                <a:latin typeface="Calibri" pitchFamily="34" charset="0"/>
              </a:rPr>
              <a:t>espèces déjà rares.</a:t>
            </a:r>
          </a:p>
          <a:p>
            <a:r>
              <a:rPr lang="fr-FR" dirty="0" smtClean="0">
                <a:solidFill>
                  <a:srgbClr val="FF0000"/>
                </a:solidFill>
                <a:latin typeface="Calibri" pitchFamily="34" charset="0"/>
              </a:rPr>
              <a:t>Soit parce que certaines graines ont du mal à se conserver (quelque soit son mode de stockage (°)) soit parce qu’elles sont conservées dans de mauvaises conditions </a:t>
            </a:r>
            <a:r>
              <a:rPr lang="fr-FR" dirty="0">
                <a:solidFill>
                  <a:srgbClr val="FF0000"/>
                </a:solidFill>
                <a:latin typeface="Calibri" pitchFamily="34" charset="0"/>
              </a:rPr>
              <a:t>de </a:t>
            </a:r>
            <a:r>
              <a:rPr lang="fr-FR" dirty="0" smtClean="0">
                <a:solidFill>
                  <a:srgbClr val="FF0000"/>
                </a:solidFill>
                <a:latin typeface="Calibri" pitchFamily="34" charset="0"/>
              </a:rPr>
              <a:t>stockage.</a:t>
            </a:r>
            <a:endParaRPr lang="fr-FR" dirty="0" smtClean="0">
              <a:solidFill>
                <a:srgbClr val="008000"/>
              </a:solidFill>
              <a:latin typeface="Calibri" pitchFamily="34" charset="0"/>
            </a:endParaRPr>
          </a:p>
          <a:p>
            <a:r>
              <a:rPr lang="fr-FR" dirty="0" smtClean="0">
                <a:solidFill>
                  <a:srgbClr val="008000"/>
                </a:solidFill>
                <a:latin typeface="Calibri" pitchFamily="34" charset="0"/>
              </a:rPr>
              <a:t>Seuls des botanistes experts peuvent les collecter et les stocker dans les banques de graines adéquates.</a:t>
            </a:r>
            <a:endParaRPr lang="fr-FR" dirty="0">
              <a:solidFill>
                <a:srgbClr val="FF0000"/>
              </a:solidFill>
              <a:latin typeface="Calibri" pitchFamily="34" charset="0"/>
            </a:endParaRPr>
          </a:p>
        </p:txBody>
      </p:sp>
      <p:sp>
        <p:nvSpPr>
          <p:cNvPr id="4" name="Espace réservé du numéro de diapositive 1"/>
          <p:cNvSpPr txBox="1">
            <a:spLocks/>
          </p:cNvSpPr>
          <p:nvPr/>
        </p:nvSpPr>
        <p:spPr>
          <a:xfrm>
            <a:off x="453063" y="125981"/>
            <a:ext cx="909241" cy="365125"/>
          </a:xfrm>
          <a:prstGeom prst="rect">
            <a:avLst/>
          </a:prstGeom>
        </p:spPr>
        <p:txBody>
          <a:bodyPr anchor="ctr"/>
          <a:lstStyle/>
          <a:p>
            <a:pPr algn="r" fontAlgn="auto">
              <a:spcBef>
                <a:spcPts val="0"/>
              </a:spcBef>
              <a:spcAft>
                <a:spcPts val="0"/>
              </a:spcAft>
              <a:defRPr/>
            </a:pPr>
            <a:fld id="{6172E707-818F-461A-AC24-789D54A161B2}" type="slidenum">
              <a:rPr lang="fr-FR" sz="1200">
                <a:solidFill>
                  <a:schemeClr val="tx1">
                    <a:tint val="75000"/>
                  </a:schemeClr>
                </a:solidFill>
                <a:latin typeface="+mn-lt"/>
                <a:cs typeface="+mn-cs"/>
              </a:rPr>
              <a:pPr algn="r" fontAlgn="auto">
                <a:spcBef>
                  <a:spcPts val="0"/>
                </a:spcBef>
                <a:spcAft>
                  <a:spcPts val="0"/>
                </a:spcAft>
                <a:defRPr/>
              </a:pPr>
              <a:t>58</a:t>
            </a:fld>
            <a:endParaRPr lang="fr-FR" sz="1200" dirty="0">
              <a:solidFill>
                <a:schemeClr val="tx1">
                  <a:tint val="75000"/>
                </a:schemeClr>
              </a:solidFill>
              <a:latin typeface="+mn-lt"/>
              <a:cs typeface="+mn-cs"/>
            </a:endParaRPr>
          </a:p>
        </p:txBody>
      </p:sp>
      <p:sp>
        <p:nvSpPr>
          <p:cNvPr id="47108" name="Sous-titre 2"/>
          <p:cNvSpPr txBox="1">
            <a:spLocks/>
          </p:cNvSpPr>
          <p:nvPr/>
        </p:nvSpPr>
        <p:spPr bwMode="auto">
          <a:xfrm>
            <a:off x="2771775" y="130743"/>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39623" y="3195639"/>
            <a:ext cx="2438400" cy="1876425"/>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479" y="3218937"/>
            <a:ext cx="1866900" cy="1800225"/>
          </a:xfrm>
          <a:prstGeom prst="rect">
            <a:avLst/>
          </a:prstGeom>
        </p:spPr>
      </p:pic>
      <p:sp>
        <p:nvSpPr>
          <p:cNvPr id="5" name="ZoneTexte 4"/>
          <p:cNvSpPr txBox="1"/>
          <p:nvPr/>
        </p:nvSpPr>
        <p:spPr>
          <a:xfrm>
            <a:off x="118182" y="5092783"/>
            <a:ext cx="4517583" cy="276999"/>
          </a:xfrm>
          <a:prstGeom prst="rect">
            <a:avLst/>
          </a:prstGeom>
          <a:noFill/>
        </p:spPr>
        <p:txBody>
          <a:bodyPr wrap="none" rtlCol="0">
            <a:spAutoFit/>
          </a:bodyPr>
          <a:lstStyle/>
          <a:p>
            <a:r>
              <a:rPr lang="fr-FR" sz="1200" dirty="0" smtClean="0">
                <a:solidFill>
                  <a:srgbClr val="FF0000"/>
                </a:solidFill>
              </a:rPr>
              <a:t>La collecte de graines de certains cycas rares sont réglementés</a:t>
            </a:r>
            <a:endParaRPr lang="fr-FR" sz="1200" dirty="0">
              <a:solidFill>
                <a:srgbClr val="FF0000"/>
              </a:solidFill>
            </a:endParaRPr>
          </a:p>
        </p:txBody>
      </p:sp>
      <p:sp>
        <p:nvSpPr>
          <p:cNvPr id="6" name="ZoneTexte 5"/>
          <p:cNvSpPr txBox="1"/>
          <p:nvPr/>
        </p:nvSpPr>
        <p:spPr>
          <a:xfrm>
            <a:off x="173479" y="6488589"/>
            <a:ext cx="6014788" cy="276999"/>
          </a:xfrm>
          <a:prstGeom prst="rect">
            <a:avLst/>
          </a:prstGeom>
          <a:noFill/>
        </p:spPr>
        <p:txBody>
          <a:bodyPr wrap="none" rtlCol="0">
            <a:spAutoFit/>
          </a:bodyPr>
          <a:lstStyle/>
          <a:p>
            <a:r>
              <a:rPr lang="fr-FR" sz="1200" dirty="0" smtClean="0">
                <a:solidFill>
                  <a:srgbClr val="FF0000"/>
                </a:solidFill>
              </a:rPr>
              <a:t>(°) Cas de beaucoup de graines d’arbres de forêts pluviales tropicales ou équatoriales.</a:t>
            </a:r>
            <a:endParaRPr lang="fr-FR" sz="1200" dirty="0">
              <a:solidFill>
                <a:srgbClr val="FF0000"/>
              </a:solidFill>
            </a:endParaRPr>
          </a:p>
        </p:txBody>
      </p:sp>
      <p:pic>
        <p:nvPicPr>
          <p:cNvPr id="7" name="Imag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43532" y="314942"/>
            <a:ext cx="1192237" cy="1591698"/>
          </a:xfrm>
          <a:prstGeom prst="rect">
            <a:avLst/>
          </a:prstGeom>
        </p:spPr>
      </p:pic>
      <p:sp>
        <p:nvSpPr>
          <p:cNvPr id="8" name="ZoneTexte 7"/>
          <p:cNvSpPr txBox="1"/>
          <p:nvPr/>
        </p:nvSpPr>
        <p:spPr>
          <a:xfrm>
            <a:off x="4788024" y="633614"/>
            <a:ext cx="2955508" cy="938719"/>
          </a:xfrm>
          <a:prstGeom prst="rect">
            <a:avLst/>
          </a:prstGeom>
          <a:noFill/>
        </p:spPr>
        <p:txBody>
          <a:bodyPr wrap="square" rtlCol="0">
            <a:spAutoFit/>
          </a:bodyPr>
          <a:lstStyle/>
          <a:p>
            <a:pPr algn="r"/>
            <a:r>
              <a:rPr lang="fr-FR" sz="1100" dirty="0">
                <a:solidFill>
                  <a:srgbClr val="C00000"/>
                </a:solidFill>
                <a:latin typeface="Arial" panose="020B0604020202020204" pitchFamily="34" charset="0"/>
                <a:cs typeface="Arial" panose="020B0604020202020204" pitchFamily="34" charset="0"/>
              </a:rPr>
              <a:t>Les semences de la </a:t>
            </a:r>
            <a:r>
              <a:rPr lang="fr-FR" sz="1100" dirty="0" err="1">
                <a:solidFill>
                  <a:srgbClr val="C00000"/>
                </a:solidFill>
                <a:latin typeface="Arial" panose="020B0604020202020204" pitchFamily="34" charset="0"/>
                <a:cs typeface="Arial" panose="020B0604020202020204" pitchFamily="34" charset="0"/>
              </a:rPr>
              <a:t>phacélie</a:t>
            </a:r>
            <a:r>
              <a:rPr lang="fr-FR" sz="1100" dirty="0">
                <a:solidFill>
                  <a:srgbClr val="C00000"/>
                </a:solidFill>
                <a:latin typeface="Arial" panose="020B0604020202020204" pitchFamily="34" charset="0"/>
                <a:cs typeface="Arial" panose="020B0604020202020204" pitchFamily="34" charset="0"/>
              </a:rPr>
              <a:t> de Clay </a:t>
            </a:r>
            <a:r>
              <a:rPr lang="fr-FR" sz="1100" dirty="0" smtClean="0">
                <a:solidFill>
                  <a:srgbClr val="C00000"/>
                </a:solidFill>
                <a:latin typeface="Arial" panose="020B0604020202020204" pitchFamily="34" charset="0"/>
                <a:cs typeface="Arial" panose="020B0604020202020204" pitchFamily="34" charset="0"/>
              </a:rPr>
              <a:t>(*) sont cultivées en vue de leur </a:t>
            </a:r>
            <a:r>
              <a:rPr lang="fr-FR" sz="1100" dirty="0">
                <a:solidFill>
                  <a:srgbClr val="C00000"/>
                </a:solidFill>
                <a:latin typeface="Arial" panose="020B0604020202020204" pitchFamily="34" charset="0"/>
                <a:cs typeface="Arial" panose="020B0604020202020204" pitchFamily="34" charset="0"/>
              </a:rPr>
              <a:t>réintroduction dans </a:t>
            </a:r>
            <a:r>
              <a:rPr lang="fr-FR" sz="1100" dirty="0" smtClean="0">
                <a:solidFill>
                  <a:srgbClr val="C00000"/>
                </a:solidFill>
                <a:latin typeface="Arial" panose="020B0604020202020204" pitchFamily="34" charset="0"/>
                <a:cs typeface="Arial" panose="020B0604020202020204" pitchFamily="34" charset="0"/>
              </a:rPr>
              <a:t>un habitat convenable </a:t>
            </a:r>
            <a:r>
              <a:rPr lang="fr-FR" sz="800" dirty="0" smtClean="0">
                <a:solidFill>
                  <a:srgbClr val="C00000"/>
                </a:solidFill>
                <a:latin typeface="Arial" panose="020B0604020202020204" pitchFamily="34" charset="0"/>
                <a:cs typeface="Arial" panose="020B0604020202020204" pitchFamily="34" charset="0"/>
              </a:rPr>
              <a:t>→</a:t>
            </a:r>
          </a:p>
          <a:p>
            <a:pPr algn="r"/>
            <a:endParaRPr lang="fr-FR" sz="1100" dirty="0" smtClean="0">
              <a:solidFill>
                <a:srgbClr val="C00000"/>
              </a:solidFill>
              <a:latin typeface="Arial" panose="020B0604020202020204" pitchFamily="34" charset="0"/>
              <a:cs typeface="Arial" panose="020B0604020202020204" pitchFamily="34" charset="0"/>
            </a:endParaRPr>
          </a:p>
          <a:p>
            <a:pPr algn="r"/>
            <a:r>
              <a:rPr lang="fr-FR" sz="1000" dirty="0" smtClean="0">
                <a:solidFill>
                  <a:srgbClr val="C00000"/>
                </a:solidFill>
                <a:latin typeface="Arial" panose="020B0604020202020204" pitchFamily="34" charset="0"/>
                <a:cs typeface="Arial" panose="020B0604020202020204" pitchFamily="34" charset="0"/>
              </a:rPr>
              <a:t>Statut  TNC G1 « en péril critique ».</a:t>
            </a:r>
            <a:endParaRPr lang="fr-FR" sz="1000" dirty="0">
              <a:solidFill>
                <a:srgbClr val="C00000"/>
              </a:solidFill>
              <a:latin typeface="Arial" panose="020B0604020202020204" pitchFamily="34" charset="0"/>
              <a:cs typeface="Arial" panose="020B0604020202020204" pitchFamily="34" charset="0"/>
            </a:endParaRPr>
          </a:p>
        </p:txBody>
      </p:sp>
      <p:pic>
        <p:nvPicPr>
          <p:cNvPr id="9"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08896" y="3060405"/>
            <a:ext cx="2600325" cy="1752600"/>
          </a:xfrm>
          <a:prstGeom prst="rect">
            <a:avLst/>
          </a:prstGeom>
        </p:spPr>
      </p:pic>
      <p:sp>
        <p:nvSpPr>
          <p:cNvPr id="10" name="ZoneTexte 9"/>
          <p:cNvSpPr txBox="1"/>
          <p:nvPr/>
        </p:nvSpPr>
        <p:spPr>
          <a:xfrm>
            <a:off x="4549448" y="4786094"/>
            <a:ext cx="3294095" cy="615553"/>
          </a:xfrm>
          <a:prstGeom prst="rect">
            <a:avLst/>
          </a:prstGeom>
          <a:noFill/>
        </p:spPr>
        <p:txBody>
          <a:bodyPr wrap="square" rtlCol="0">
            <a:spAutoFit/>
          </a:bodyPr>
          <a:lstStyle/>
          <a:p>
            <a:pPr algn="ctr"/>
            <a:r>
              <a:rPr lang="fr-FR" sz="1200" dirty="0" smtClean="0">
                <a:solidFill>
                  <a:srgbClr val="008000"/>
                </a:solidFill>
              </a:rPr>
              <a:t>Banque de graines, proposant des conditions de température et d’hygrométrie adéquates.</a:t>
            </a:r>
            <a:endParaRPr lang="fr-FR" sz="1000" dirty="0" smtClean="0">
              <a:solidFill>
                <a:srgbClr val="008000"/>
              </a:solidFill>
            </a:endParaRPr>
          </a:p>
          <a:p>
            <a:pPr algn="ctr"/>
            <a:r>
              <a:rPr lang="fr-FR" sz="1000" dirty="0" smtClean="0">
                <a:solidFill>
                  <a:srgbClr val="008000"/>
                </a:solidFill>
              </a:rPr>
              <a:t>Source : </a:t>
            </a:r>
            <a:r>
              <a:rPr lang="en-US" sz="1000" dirty="0" smtClean="0">
                <a:solidFill>
                  <a:srgbClr val="008000"/>
                </a:solidFill>
              </a:rPr>
              <a:t>© R</a:t>
            </a:r>
            <a:r>
              <a:rPr lang="en-US" sz="1000" dirty="0">
                <a:solidFill>
                  <a:srgbClr val="008000"/>
                </a:solidFill>
              </a:rPr>
              <a:t>. C. Johnson, </a:t>
            </a:r>
            <a:r>
              <a:rPr lang="en-US" sz="1000" dirty="0" smtClean="0">
                <a:solidFill>
                  <a:srgbClr val="008000"/>
                </a:solidFill>
              </a:rPr>
              <a:t>Wikipedia Commons.</a:t>
            </a:r>
            <a:endParaRPr lang="fr-FR" sz="1200" dirty="0">
              <a:solidFill>
                <a:srgbClr val="008000"/>
              </a:solidFill>
            </a:endParaRPr>
          </a:p>
        </p:txBody>
      </p:sp>
      <p:sp>
        <p:nvSpPr>
          <p:cNvPr id="11" name="ZoneTexte 10"/>
          <p:cNvSpPr txBox="1"/>
          <p:nvPr/>
        </p:nvSpPr>
        <p:spPr>
          <a:xfrm>
            <a:off x="84028" y="5472926"/>
            <a:ext cx="8928991" cy="861774"/>
          </a:xfrm>
          <a:prstGeom prst="rect">
            <a:avLst/>
          </a:prstGeom>
          <a:noFill/>
        </p:spPr>
        <p:txBody>
          <a:bodyPr wrap="square" rtlCol="0">
            <a:spAutoFit/>
          </a:bodyPr>
          <a:lstStyle/>
          <a:p>
            <a:pPr algn="just"/>
            <a:r>
              <a:rPr lang="fr-FR" sz="1000" dirty="0" smtClean="0">
                <a:solidFill>
                  <a:srgbClr val="C00000"/>
                </a:solidFill>
              </a:rPr>
              <a:t>(*) </a:t>
            </a:r>
            <a:r>
              <a:rPr lang="fr-FR" sz="1000" b="1" i="1" dirty="0" err="1" smtClean="0">
                <a:solidFill>
                  <a:srgbClr val="C00000"/>
                </a:solidFill>
              </a:rPr>
              <a:t>Phacelia</a:t>
            </a:r>
            <a:r>
              <a:rPr lang="fr-FR" sz="1000" b="1" i="1" dirty="0" smtClean="0">
                <a:solidFill>
                  <a:srgbClr val="C00000"/>
                </a:solidFill>
              </a:rPr>
              <a:t> </a:t>
            </a:r>
            <a:r>
              <a:rPr lang="fr-FR" sz="1000" b="1" i="1" dirty="0" err="1" smtClean="0">
                <a:solidFill>
                  <a:srgbClr val="C00000"/>
                </a:solidFill>
              </a:rPr>
              <a:t>argillacea</a:t>
            </a:r>
            <a:r>
              <a:rPr lang="fr-FR" sz="1000" dirty="0">
                <a:solidFill>
                  <a:srgbClr val="C00000"/>
                </a:solidFill>
              </a:rPr>
              <a:t> </a:t>
            </a:r>
            <a:r>
              <a:rPr lang="fr-FR" sz="1000" dirty="0" smtClean="0">
                <a:solidFill>
                  <a:srgbClr val="C00000"/>
                </a:solidFill>
              </a:rPr>
              <a:t>ou </a:t>
            </a:r>
            <a:r>
              <a:rPr lang="fr-FR" sz="1000" i="1" dirty="0" err="1">
                <a:solidFill>
                  <a:srgbClr val="C00000"/>
                </a:solidFill>
              </a:rPr>
              <a:t>phacelie</a:t>
            </a:r>
            <a:r>
              <a:rPr lang="fr-FR" sz="1000" i="1" dirty="0">
                <a:solidFill>
                  <a:srgbClr val="C00000"/>
                </a:solidFill>
              </a:rPr>
              <a:t> de </a:t>
            </a:r>
            <a:r>
              <a:rPr lang="fr-FR" sz="1000" i="1" dirty="0" err="1" smtClean="0">
                <a:solidFill>
                  <a:srgbClr val="C00000"/>
                </a:solidFill>
              </a:rPr>
              <a:t>clay</a:t>
            </a:r>
            <a:r>
              <a:rPr lang="fr-FR" sz="1000" dirty="0">
                <a:solidFill>
                  <a:srgbClr val="C00000"/>
                </a:solidFill>
              </a:rPr>
              <a:t> </a:t>
            </a:r>
            <a:r>
              <a:rPr lang="fr-FR" sz="1000" dirty="0" smtClean="0">
                <a:solidFill>
                  <a:srgbClr val="C00000"/>
                </a:solidFill>
              </a:rPr>
              <a:t>ou </a:t>
            </a:r>
            <a:r>
              <a:rPr lang="fr-FR" sz="1000" i="1" dirty="0" err="1">
                <a:solidFill>
                  <a:srgbClr val="C00000"/>
                </a:solidFill>
              </a:rPr>
              <a:t>phacelie</a:t>
            </a:r>
            <a:r>
              <a:rPr lang="fr-FR" sz="1000" i="1" dirty="0">
                <a:solidFill>
                  <a:srgbClr val="C00000"/>
                </a:solidFill>
              </a:rPr>
              <a:t> </a:t>
            </a:r>
            <a:r>
              <a:rPr lang="fr-FR" sz="1000" dirty="0" smtClean="0">
                <a:solidFill>
                  <a:srgbClr val="C00000"/>
                </a:solidFill>
              </a:rPr>
              <a:t>d’</a:t>
            </a:r>
            <a:r>
              <a:rPr lang="fr-FR" sz="1000" i="1" dirty="0" smtClean="0">
                <a:solidFill>
                  <a:srgbClr val="C00000"/>
                </a:solidFill>
              </a:rPr>
              <a:t>Atwood, </a:t>
            </a:r>
            <a:r>
              <a:rPr lang="fr-FR" sz="1000" dirty="0" smtClean="0">
                <a:solidFill>
                  <a:srgbClr val="C00000"/>
                </a:solidFill>
              </a:rPr>
              <a:t>est </a:t>
            </a:r>
            <a:r>
              <a:rPr lang="fr-FR" sz="1000" dirty="0">
                <a:solidFill>
                  <a:srgbClr val="C00000"/>
                </a:solidFill>
              </a:rPr>
              <a:t>une </a:t>
            </a:r>
            <a:r>
              <a:rPr lang="fr-FR" sz="1000" dirty="0" smtClean="0">
                <a:solidFill>
                  <a:srgbClr val="C00000"/>
                </a:solidFill>
              </a:rPr>
              <a:t>plante rare de </a:t>
            </a:r>
            <a:r>
              <a:rPr lang="fr-FR" sz="1000" dirty="0">
                <a:solidFill>
                  <a:srgbClr val="C00000"/>
                </a:solidFill>
              </a:rPr>
              <a:t>la famille de la </a:t>
            </a:r>
            <a:r>
              <a:rPr lang="fr-FR" sz="1000" dirty="0" smtClean="0">
                <a:solidFill>
                  <a:srgbClr val="C00000"/>
                </a:solidFill>
                <a:hlinkClick r:id="rId6" action="ppaction://hlinkfile" tooltip="Hydrophyllaceae"/>
              </a:rPr>
              <a:t>bourrache</a:t>
            </a:r>
            <a:r>
              <a:rPr lang="fr-FR" sz="1000" dirty="0" smtClean="0">
                <a:solidFill>
                  <a:srgbClr val="C00000"/>
                </a:solidFill>
              </a:rPr>
              <a:t>, l'une des plus </a:t>
            </a:r>
            <a:r>
              <a:rPr lang="fr-FR" sz="1000" dirty="0">
                <a:solidFill>
                  <a:srgbClr val="C00000"/>
                </a:solidFill>
              </a:rPr>
              <a:t>menacées de l'Utah et des </a:t>
            </a:r>
            <a:r>
              <a:rPr lang="fr-FR" sz="1000" dirty="0" smtClean="0">
                <a:solidFill>
                  <a:srgbClr val="C00000"/>
                </a:solidFill>
              </a:rPr>
              <a:t>États-Unis. On ne trouve </a:t>
            </a:r>
            <a:r>
              <a:rPr lang="fr-FR" sz="1000" dirty="0">
                <a:solidFill>
                  <a:srgbClr val="C00000"/>
                </a:solidFill>
              </a:rPr>
              <a:t>que dans un </a:t>
            </a:r>
            <a:r>
              <a:rPr lang="fr-FR" sz="1000" dirty="0">
                <a:solidFill>
                  <a:srgbClr val="C00000"/>
                </a:solidFill>
                <a:hlinkClick r:id="rId7" action="ppaction://hlinkfile" tooltip="Canyon"/>
              </a:rPr>
              <a:t>canyon</a:t>
            </a:r>
            <a:r>
              <a:rPr lang="fr-FR" sz="1000" dirty="0">
                <a:solidFill>
                  <a:srgbClr val="C00000"/>
                </a:solidFill>
              </a:rPr>
              <a:t> du </a:t>
            </a:r>
            <a:r>
              <a:rPr lang="fr-FR" sz="1000" dirty="0">
                <a:solidFill>
                  <a:srgbClr val="C00000"/>
                </a:solidFill>
                <a:hlinkClick r:id="rId8" action="ppaction://hlinkfile" tooltip="Comté d'Utah"/>
              </a:rPr>
              <a:t>comté </a:t>
            </a:r>
            <a:r>
              <a:rPr lang="fr-FR" sz="1000" dirty="0" smtClean="0">
                <a:solidFill>
                  <a:srgbClr val="C00000"/>
                </a:solidFill>
                <a:hlinkClick r:id="rId8" action="ppaction://hlinkfile" tooltip="Comté d'Utah"/>
              </a:rPr>
              <a:t>d'Utah</a:t>
            </a:r>
            <a:r>
              <a:rPr lang="fr-FR" sz="1000" dirty="0" smtClean="0">
                <a:solidFill>
                  <a:srgbClr val="C00000"/>
                </a:solidFill>
              </a:rPr>
              <a:t>. Les </a:t>
            </a:r>
            <a:r>
              <a:rPr lang="fr-FR" sz="1000" dirty="0">
                <a:solidFill>
                  <a:srgbClr val="C00000"/>
                </a:solidFill>
              </a:rPr>
              <a:t>deux populations naturelles poussent sur des terres privées, où elles sont difficiles à protéger </a:t>
            </a:r>
            <a:r>
              <a:rPr lang="fr-FR" sz="1000" dirty="0" smtClean="0">
                <a:solidFill>
                  <a:srgbClr val="C00000"/>
                </a:solidFill>
              </a:rPr>
              <a:t>(à cause des moutons et animaux </a:t>
            </a:r>
            <a:r>
              <a:rPr lang="fr-FR" sz="1000" dirty="0">
                <a:solidFill>
                  <a:srgbClr val="C00000"/>
                </a:solidFill>
              </a:rPr>
              <a:t>indigènes _ cerf hémione, écureuils des rochers ... </a:t>
            </a:r>
            <a:r>
              <a:rPr lang="fr-FR" sz="1000" dirty="0" smtClean="0">
                <a:solidFill>
                  <a:srgbClr val="C00000"/>
                </a:solidFill>
              </a:rPr>
              <a:t>). </a:t>
            </a:r>
            <a:r>
              <a:rPr lang="fr-FR" sz="1000" i="1" dirty="0">
                <a:solidFill>
                  <a:srgbClr val="C00000"/>
                </a:solidFill>
              </a:rPr>
              <a:t>Les mesures de conservation comprennent la collecte des graines </a:t>
            </a:r>
            <a:r>
              <a:rPr lang="fr-FR" sz="1000" i="1" dirty="0" smtClean="0">
                <a:solidFill>
                  <a:srgbClr val="C00000"/>
                </a:solidFill>
              </a:rPr>
              <a:t>et la </a:t>
            </a:r>
            <a:r>
              <a:rPr lang="fr-FR" sz="1000" i="1" dirty="0">
                <a:solidFill>
                  <a:srgbClr val="C00000"/>
                </a:solidFill>
              </a:rPr>
              <a:t>propagation des </a:t>
            </a:r>
            <a:r>
              <a:rPr lang="fr-FR" sz="1000" i="1" dirty="0" smtClean="0">
                <a:solidFill>
                  <a:srgbClr val="C00000"/>
                </a:solidFill>
              </a:rPr>
              <a:t>plantes</a:t>
            </a:r>
            <a:r>
              <a:rPr lang="fr-FR" sz="1000" dirty="0" smtClean="0">
                <a:solidFill>
                  <a:srgbClr val="C00000"/>
                </a:solidFill>
              </a:rPr>
              <a:t>. De </a:t>
            </a:r>
            <a:r>
              <a:rPr lang="fr-FR" sz="1000" dirty="0">
                <a:solidFill>
                  <a:srgbClr val="C00000"/>
                </a:solidFill>
              </a:rPr>
              <a:t>nouveaux plants </a:t>
            </a:r>
            <a:r>
              <a:rPr lang="fr-FR" sz="1000" dirty="0" smtClean="0">
                <a:solidFill>
                  <a:srgbClr val="C00000"/>
                </a:solidFill>
              </a:rPr>
              <a:t>ont été cultivées afin d’établir </a:t>
            </a:r>
            <a:r>
              <a:rPr lang="fr-FR" sz="1000" dirty="0">
                <a:solidFill>
                  <a:srgbClr val="C00000"/>
                </a:solidFill>
              </a:rPr>
              <a:t>des populations </a:t>
            </a:r>
            <a:r>
              <a:rPr lang="fr-FR" sz="1000" dirty="0" smtClean="0">
                <a:solidFill>
                  <a:srgbClr val="C00000"/>
                </a:solidFill>
              </a:rPr>
              <a:t>dans </a:t>
            </a:r>
            <a:r>
              <a:rPr lang="fr-FR" sz="1000" dirty="0">
                <a:solidFill>
                  <a:srgbClr val="C00000"/>
                </a:solidFill>
              </a:rPr>
              <a:t>la </a:t>
            </a:r>
            <a:r>
              <a:rPr lang="fr-FR" sz="1000" dirty="0">
                <a:solidFill>
                  <a:srgbClr val="C00000"/>
                </a:solidFill>
                <a:hlinkClick r:id="rId9" action="ppaction://hlinkfile" tooltip="Forêt nationale d'Uinta (page inexistante)"/>
              </a:rPr>
              <a:t>forêt nationale d'</a:t>
            </a:r>
            <a:r>
              <a:rPr lang="fr-FR" sz="1000" dirty="0" err="1">
                <a:solidFill>
                  <a:srgbClr val="C00000"/>
                </a:solidFill>
                <a:hlinkClick r:id="rId9" action="ppaction://hlinkfile" tooltip="Forêt nationale d'Uinta (page inexistante)"/>
              </a:rPr>
              <a:t>Uinta</a:t>
            </a:r>
            <a:r>
              <a:rPr lang="fr-FR" sz="1000" dirty="0">
                <a:solidFill>
                  <a:srgbClr val="C00000"/>
                </a:solidFill>
              </a:rPr>
              <a:t>, où ils pourront être </a:t>
            </a:r>
            <a:r>
              <a:rPr lang="fr-FR" sz="1000" dirty="0" smtClean="0">
                <a:solidFill>
                  <a:srgbClr val="C00000"/>
                </a:solidFill>
              </a:rPr>
              <a:t>protégés. Sources </a:t>
            </a:r>
            <a:r>
              <a:rPr lang="fr-FR" sz="1000" dirty="0">
                <a:solidFill>
                  <a:srgbClr val="C00000"/>
                </a:solidFill>
              </a:rPr>
              <a:t>: </a:t>
            </a:r>
            <a:r>
              <a:rPr lang="fr-FR" sz="1000" dirty="0">
                <a:solidFill>
                  <a:srgbClr val="C00000"/>
                </a:solidFill>
                <a:hlinkClick r:id="rId10"/>
              </a:rPr>
              <a:t>http://</a:t>
            </a:r>
            <a:r>
              <a:rPr lang="fr-FR" sz="1000" dirty="0" smtClean="0">
                <a:solidFill>
                  <a:srgbClr val="C00000"/>
                </a:solidFill>
                <a:hlinkClick r:id="rId10"/>
              </a:rPr>
              <a:t>fr.wikipedia.org/wiki/Phacelia_argillacea</a:t>
            </a:r>
            <a:r>
              <a:rPr lang="fr-FR" sz="1000" dirty="0" smtClean="0">
                <a:solidFill>
                  <a:srgbClr val="C00000"/>
                </a:solidFill>
              </a:rPr>
              <a:t> &amp; </a:t>
            </a:r>
            <a:r>
              <a:rPr lang="fr-FR" sz="1000" dirty="0">
                <a:solidFill>
                  <a:srgbClr val="C00000"/>
                </a:solidFill>
                <a:latin typeface="Arial" panose="020B0604020202020204" pitchFamily="34" charset="0"/>
                <a:cs typeface="Arial" panose="020B0604020202020204" pitchFamily="34" charset="0"/>
                <a:hlinkClick r:id="rId11"/>
              </a:rPr>
              <a:t>http://www.fs.fed.us/wildflowers/rareplants/ESAat40.shtml</a:t>
            </a:r>
            <a:r>
              <a:rPr lang="fr-FR" sz="1000" dirty="0">
                <a:solidFill>
                  <a:srgbClr val="C00000"/>
                </a:solidFill>
                <a:latin typeface="Arial" panose="020B0604020202020204" pitchFamily="34" charset="0"/>
                <a:cs typeface="Arial" panose="020B0604020202020204" pitchFamily="34" charset="0"/>
              </a:rPr>
              <a:t> </a:t>
            </a:r>
            <a:endParaRPr lang="fr-FR" sz="1000" dirty="0">
              <a:solidFill>
                <a:srgbClr val="C00000"/>
              </a:solidFill>
            </a:endParaRPr>
          </a:p>
        </p:txBody>
      </p:sp>
      <p:pic>
        <p:nvPicPr>
          <p:cNvPr id="1027" name="Picture 3"/>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446523" y="1587751"/>
            <a:ext cx="228600" cy="20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ZoneTexte 15"/>
          <p:cNvSpPr txBox="1"/>
          <p:nvPr/>
        </p:nvSpPr>
        <p:spPr>
          <a:xfrm>
            <a:off x="7496859" y="4416527"/>
            <a:ext cx="1609725" cy="553998"/>
          </a:xfrm>
          <a:prstGeom prst="rect">
            <a:avLst/>
          </a:prstGeom>
          <a:noFill/>
        </p:spPr>
        <p:txBody>
          <a:bodyPr wrap="square" rtlCol="0">
            <a:spAutoFit/>
          </a:bodyPr>
          <a:lstStyle/>
          <a:p>
            <a:pPr algn="ctr"/>
            <a:r>
              <a:rPr lang="fr-FR" sz="1000" i="1" dirty="0" err="1">
                <a:solidFill>
                  <a:srgbClr val="FF0000"/>
                </a:solidFill>
              </a:rPr>
              <a:t>Phacelia</a:t>
            </a:r>
            <a:r>
              <a:rPr lang="fr-FR" sz="1000" i="1" dirty="0">
                <a:solidFill>
                  <a:srgbClr val="FF0000"/>
                </a:solidFill>
              </a:rPr>
              <a:t> </a:t>
            </a:r>
            <a:r>
              <a:rPr lang="fr-FR" sz="1000" i="1" dirty="0" err="1" smtClean="0">
                <a:solidFill>
                  <a:srgbClr val="FF0000"/>
                </a:solidFill>
              </a:rPr>
              <a:t>argillacea</a:t>
            </a:r>
            <a:r>
              <a:rPr lang="fr-FR" sz="1000" i="1" dirty="0" smtClean="0">
                <a:solidFill>
                  <a:srgbClr val="FF0000"/>
                </a:solidFill>
              </a:rPr>
              <a:t> (*)</a:t>
            </a:r>
            <a:r>
              <a:rPr lang="fr-FR" sz="1000" dirty="0" smtClean="0">
                <a:solidFill>
                  <a:srgbClr val="FF0000"/>
                </a:solidFill>
              </a:rPr>
              <a:t>, en </a:t>
            </a:r>
            <a:r>
              <a:rPr lang="fr-FR" sz="1000" dirty="0">
                <a:solidFill>
                  <a:srgbClr val="FF0000"/>
                </a:solidFill>
              </a:rPr>
              <a:t>danger critique </a:t>
            </a:r>
            <a:r>
              <a:rPr lang="fr-FR" sz="1000" dirty="0" smtClean="0">
                <a:solidFill>
                  <a:srgbClr val="FF0000"/>
                </a:solidFill>
              </a:rPr>
              <a:t>d'extinction.</a:t>
            </a:r>
            <a:endParaRPr lang="fr-FR" sz="1000" dirty="0">
              <a:solidFill>
                <a:srgbClr val="FF0000"/>
              </a:solidFill>
            </a:endParaRPr>
          </a:p>
        </p:txBody>
      </p:sp>
      <p:pic>
        <p:nvPicPr>
          <p:cNvPr id="17" name="Picture 2"/>
          <p:cNvPicPr>
            <a:picLocks noChangeAspect="1" noChangeArrowheads="1"/>
          </p:cNvPicPr>
          <p:nvPr/>
        </p:nvPicPr>
        <p:blipFill>
          <a:blip r:embed="rId13" cstate="print"/>
          <a:srcRect/>
          <a:stretch>
            <a:fillRect/>
          </a:stretch>
        </p:blipFill>
        <p:spPr bwMode="auto">
          <a:xfrm>
            <a:off x="8177247" y="4970525"/>
            <a:ext cx="295275" cy="295275"/>
          </a:xfrm>
          <a:prstGeom prst="rect">
            <a:avLst/>
          </a:prstGeom>
          <a:noFill/>
          <a:ln w="9525">
            <a:noFill/>
            <a:miter lim="800000"/>
            <a:headEnd/>
            <a:tailEnd/>
          </a:ln>
        </p:spPr>
      </p:pic>
      <p:pic>
        <p:nvPicPr>
          <p:cNvPr id="12" name="Image 11"/>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403294" y="3049053"/>
            <a:ext cx="1609725" cy="1428750"/>
          </a:xfrm>
          <a:prstGeom prst="rect">
            <a:avLst/>
          </a:prstGeom>
        </p:spPr>
      </p:pic>
      <p:pic>
        <p:nvPicPr>
          <p:cNvPr id="18" name="Picture 2"/>
          <p:cNvPicPr>
            <a:picLocks noChangeAspect="1" noChangeArrowheads="1"/>
          </p:cNvPicPr>
          <p:nvPr/>
        </p:nvPicPr>
        <p:blipFill>
          <a:blip r:embed="rId13" cstate="print"/>
          <a:srcRect/>
          <a:stretch>
            <a:fillRect/>
          </a:stretch>
        </p:blipFill>
        <p:spPr bwMode="auto">
          <a:xfrm>
            <a:off x="7448257" y="308543"/>
            <a:ext cx="295275" cy="295275"/>
          </a:xfrm>
          <a:prstGeom prst="rect">
            <a:avLst/>
          </a:prstGeom>
          <a:noFill/>
          <a:ln w="9525">
            <a:noFill/>
            <a:miter lim="800000"/>
            <a:headEnd/>
            <a:tailEnd/>
          </a:ln>
        </p:spPr>
      </p:pic>
    </p:spTree>
    <p:extLst>
      <p:ext uri="{BB962C8B-B14F-4D97-AF65-F5344CB8AC3E}">
        <p14:creationId xmlns:p14="http://schemas.microsoft.com/office/powerpoint/2010/main" val="32323080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7929586" y="214290"/>
            <a:ext cx="909241" cy="365125"/>
          </a:xfrm>
          <a:prstGeom prst="rect">
            <a:avLst/>
          </a:prstGeom>
        </p:spPr>
        <p:txBody>
          <a:bodyPr anchor="ctr"/>
          <a:lstStyle/>
          <a:p>
            <a:pPr algn="r" fontAlgn="auto">
              <a:spcBef>
                <a:spcPts val="0"/>
              </a:spcBef>
              <a:spcAft>
                <a:spcPts val="0"/>
              </a:spcAft>
              <a:defRPr/>
            </a:pPr>
            <a:fld id="{6172E707-818F-461A-AC24-789D54A161B2}" type="slidenum">
              <a:rPr lang="fr-FR" sz="1200">
                <a:solidFill>
                  <a:schemeClr val="tx1">
                    <a:tint val="75000"/>
                  </a:schemeClr>
                </a:solidFill>
                <a:latin typeface="+mn-lt"/>
                <a:cs typeface="+mn-cs"/>
              </a:rPr>
              <a:pPr algn="r" fontAlgn="auto">
                <a:spcBef>
                  <a:spcPts val="0"/>
                </a:spcBef>
                <a:spcAft>
                  <a:spcPts val="0"/>
                </a:spcAft>
                <a:defRPr/>
              </a:pPr>
              <a:t>59</a:t>
            </a:fld>
            <a:endParaRPr lang="fr-FR" sz="1200" dirty="0">
              <a:solidFill>
                <a:schemeClr val="tx1">
                  <a:tint val="75000"/>
                </a:schemeClr>
              </a:solidFill>
              <a:latin typeface="+mn-lt"/>
              <a:cs typeface="+mn-cs"/>
            </a:endParaRPr>
          </a:p>
        </p:txBody>
      </p:sp>
      <p:sp>
        <p:nvSpPr>
          <p:cNvPr id="4" name="Sous-titre 2"/>
          <p:cNvSpPr txBox="1">
            <a:spLocks/>
          </p:cNvSpPr>
          <p:nvPr/>
        </p:nvSpPr>
        <p:spPr bwMode="auto">
          <a:xfrm>
            <a:off x="3143240" y="142852"/>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214282" y="500042"/>
            <a:ext cx="8715436" cy="4524315"/>
          </a:xfrm>
          <a:prstGeom prst="rect">
            <a:avLst/>
          </a:prstGeom>
        </p:spPr>
        <p:txBody>
          <a:bodyPr wrap="square">
            <a:spAutoFit/>
          </a:bodyPr>
          <a:lstStyle/>
          <a:p>
            <a:r>
              <a:rPr lang="fr-FR" b="1" dirty="0" smtClean="0">
                <a:solidFill>
                  <a:srgbClr val="008000"/>
                </a:solidFill>
                <a:latin typeface="Calibri" pitchFamily="34" charset="0"/>
              </a:rPr>
              <a:t>5. Dangers sur la biodiversité</a:t>
            </a:r>
          </a:p>
          <a:p>
            <a:endParaRPr lang="fr-FR" dirty="0" smtClean="0">
              <a:solidFill>
                <a:srgbClr val="008000"/>
              </a:solidFill>
              <a:latin typeface="Calibri" pitchFamily="34" charset="0"/>
            </a:endParaRPr>
          </a:p>
          <a:p>
            <a:r>
              <a:rPr lang="fr-FR" u="sng" dirty="0" smtClean="0">
                <a:solidFill>
                  <a:srgbClr val="FF0000"/>
                </a:solidFill>
                <a:latin typeface="Calibri" pitchFamily="34" charset="0"/>
              </a:rPr>
              <a:t>5.12bis. La </a:t>
            </a:r>
            <a:r>
              <a:rPr lang="fr-FR" u="sng" dirty="0" err="1" smtClean="0">
                <a:solidFill>
                  <a:srgbClr val="FF0000"/>
                </a:solidFill>
                <a:latin typeface="Calibri" pitchFamily="34" charset="0"/>
              </a:rPr>
              <a:t>biopiraterie</a:t>
            </a:r>
            <a:endParaRPr lang="fr-FR" b="1" dirty="0" smtClean="0">
              <a:solidFill>
                <a:srgbClr val="FF0000"/>
              </a:solidFill>
              <a:latin typeface="Calibri" pitchFamily="34" charset="0"/>
            </a:endParaRPr>
          </a:p>
          <a:p>
            <a:endParaRPr lang="fr-FR" dirty="0" smtClean="0">
              <a:solidFill>
                <a:srgbClr val="FF0000"/>
              </a:solidFill>
              <a:latin typeface="Calibri" pitchFamily="34" charset="0"/>
            </a:endParaRPr>
          </a:p>
          <a:p>
            <a:pPr algn="just"/>
            <a:r>
              <a:rPr lang="fr-FR" dirty="0" smtClean="0">
                <a:solidFill>
                  <a:srgbClr val="FF0000"/>
                </a:solidFill>
                <a:latin typeface="Calibri" pitchFamily="34" charset="0"/>
              </a:rPr>
              <a:t>La </a:t>
            </a:r>
            <a:r>
              <a:rPr lang="fr-FR" b="1" dirty="0" err="1" smtClean="0">
                <a:solidFill>
                  <a:srgbClr val="FF0000"/>
                </a:solidFill>
                <a:latin typeface="Calibri" pitchFamily="34" charset="0"/>
              </a:rPr>
              <a:t>biopiraterie</a:t>
            </a:r>
            <a:r>
              <a:rPr lang="fr-FR" dirty="0" smtClean="0">
                <a:solidFill>
                  <a:srgbClr val="FF0000"/>
                </a:solidFill>
                <a:latin typeface="Calibri" pitchFamily="34" charset="0"/>
              </a:rPr>
              <a:t> (ou </a:t>
            </a:r>
            <a:r>
              <a:rPr lang="fr-FR" dirty="0" err="1" smtClean="0">
                <a:solidFill>
                  <a:srgbClr val="FF0000"/>
                </a:solidFill>
                <a:latin typeface="Calibri" pitchFamily="34" charset="0"/>
              </a:rPr>
              <a:t>biopiratage</a:t>
            </a:r>
            <a:r>
              <a:rPr lang="fr-FR" dirty="0" smtClean="0">
                <a:solidFill>
                  <a:srgbClr val="FF0000"/>
                </a:solidFill>
                <a:latin typeface="Calibri" pitchFamily="34" charset="0"/>
              </a:rPr>
              <a:t>) est l'appropriation illégitime des ressources de la </a:t>
            </a:r>
            <a:r>
              <a:rPr lang="fr-FR" dirty="0" smtClean="0">
                <a:solidFill>
                  <a:srgbClr val="FF0000"/>
                </a:solidFill>
                <a:latin typeface="Calibri" pitchFamily="34" charset="0"/>
                <a:hlinkClick r:id="rId2" tooltip="Biodiversité"/>
              </a:rPr>
              <a:t>biodiversité</a:t>
            </a:r>
            <a:r>
              <a:rPr lang="fr-FR" dirty="0" smtClean="0">
                <a:solidFill>
                  <a:srgbClr val="FF0000"/>
                </a:solidFill>
                <a:latin typeface="Calibri" pitchFamily="34" charset="0"/>
              </a:rPr>
              <a:t> et des connaissances traditionnelles </a:t>
            </a:r>
            <a:r>
              <a:rPr lang="fr-FR" dirty="0" smtClean="0">
                <a:solidFill>
                  <a:srgbClr val="FF0000"/>
                </a:solidFill>
                <a:latin typeface="Calibri" pitchFamily="34" charset="0"/>
                <a:hlinkClick r:id="rId3" tooltip="Peuple autochtone"/>
              </a:rPr>
              <a:t>autochtones</a:t>
            </a:r>
            <a:r>
              <a:rPr lang="fr-FR" dirty="0" smtClean="0">
                <a:solidFill>
                  <a:srgbClr val="FF0000"/>
                </a:solidFill>
                <a:latin typeface="Calibri" pitchFamily="34" charset="0"/>
              </a:rPr>
              <a:t> qui peuvent y être associées. Elle s'exprime sous la forme de dépôts de </a:t>
            </a:r>
            <a:r>
              <a:rPr lang="fr-FR" dirty="0" smtClean="0">
                <a:solidFill>
                  <a:srgbClr val="FF0000"/>
                </a:solidFill>
                <a:latin typeface="Calibri" pitchFamily="34" charset="0"/>
                <a:hlinkClick r:id="rId4" tooltip="Brevet"/>
              </a:rPr>
              <a:t>brevets</a:t>
            </a:r>
            <a:r>
              <a:rPr lang="fr-FR" dirty="0" smtClean="0">
                <a:solidFill>
                  <a:srgbClr val="FF0000"/>
                </a:solidFill>
                <a:latin typeface="Calibri" pitchFamily="34" charset="0"/>
              </a:rPr>
              <a:t>, de marques sur des noms d'espèces ou de variétés typiques d'une région, ou encore par l'absence de </a:t>
            </a:r>
            <a:r>
              <a:rPr lang="fr-FR" i="1" dirty="0" smtClean="0">
                <a:solidFill>
                  <a:srgbClr val="FF0000"/>
                </a:solidFill>
                <a:latin typeface="Calibri" pitchFamily="34" charset="0"/>
              </a:rPr>
              <a:t>juste retour </a:t>
            </a:r>
            <a:r>
              <a:rPr lang="fr-FR" dirty="0" smtClean="0">
                <a:solidFill>
                  <a:srgbClr val="FF0000"/>
                </a:solidFill>
                <a:latin typeface="Calibri" pitchFamily="34" charset="0"/>
              </a:rPr>
              <a:t>aux États et communautés traditionnelles qui en sont les dépositaires. Elle peut être mise en œuvre par des entreprises privées ou par des centres de recherche, qui exploitent ces ressources génétiques sans autorisation préalable ou partagent des avantages ou bénéfices avec l'État et les communautés indigènes ou locales qui ont initialement développé ces connaissances.</a:t>
            </a:r>
          </a:p>
          <a:p>
            <a:pPr algn="just"/>
            <a:r>
              <a:rPr lang="fr-FR" dirty="0" smtClean="0">
                <a:solidFill>
                  <a:srgbClr val="FF0000"/>
                </a:solidFill>
                <a:latin typeface="Calibri" pitchFamily="34" charset="0"/>
              </a:rPr>
              <a:t>Ces dépôts de brevet empêchent souvent les communautés indigènes de jouir ou de commercialiser leurs propres plantes, autres ressources génétiques ou produits de celles-ci. Ou </a:t>
            </a:r>
            <a:r>
              <a:rPr lang="fr-FR" i="1" dirty="0" smtClean="0">
                <a:solidFill>
                  <a:srgbClr val="FF0000"/>
                </a:solidFill>
                <a:latin typeface="Calibri" pitchFamily="34" charset="0"/>
              </a:rPr>
              <a:t>bien elles doivent payer des droits au nouveau propriétaire pour continuer de faire un usage traditionnel de leurs ressources </a:t>
            </a:r>
            <a:r>
              <a:rPr lang="fr-FR" dirty="0" smtClean="0">
                <a:solidFill>
                  <a:srgbClr val="FF0000"/>
                </a:solidFill>
                <a:latin typeface="Calibri" pitchFamily="34" charset="0"/>
              </a:rPr>
              <a:t>(!). Source : </a:t>
            </a:r>
            <a:r>
              <a:rPr lang="fr-FR" dirty="0" smtClean="0">
                <a:solidFill>
                  <a:srgbClr val="FF0000"/>
                </a:solidFill>
                <a:latin typeface="Calibri" pitchFamily="34" charset="0"/>
                <a:hlinkClick r:id="rId5"/>
              </a:rPr>
              <a:t>http://fr.wikipedia.org/wiki/Biopiraterie</a:t>
            </a:r>
            <a:r>
              <a:rPr lang="fr-FR" dirty="0" smtClean="0">
                <a:solidFill>
                  <a:srgbClr val="FF0000"/>
                </a:solidFill>
                <a:latin typeface="Calibri" pitchFamily="34" charset="0"/>
              </a:rPr>
              <a:t> </a:t>
            </a:r>
          </a:p>
        </p:txBody>
      </p:sp>
      <p:pic>
        <p:nvPicPr>
          <p:cNvPr id="7" name="Image 6" descr="Neem_s.jpg"/>
          <p:cNvPicPr>
            <a:picLocks noChangeAspect="1"/>
          </p:cNvPicPr>
          <p:nvPr/>
        </p:nvPicPr>
        <p:blipFill>
          <a:blip r:embed="rId6" cstate="print"/>
          <a:stretch>
            <a:fillRect/>
          </a:stretch>
        </p:blipFill>
        <p:spPr>
          <a:xfrm>
            <a:off x="285720" y="5072074"/>
            <a:ext cx="1270000" cy="1181100"/>
          </a:xfrm>
          <a:prstGeom prst="rect">
            <a:avLst/>
          </a:prstGeom>
        </p:spPr>
      </p:pic>
      <p:pic>
        <p:nvPicPr>
          <p:cNvPr id="8" name="Image 7" descr="Hoodia_gordonii_s.JPG"/>
          <p:cNvPicPr>
            <a:picLocks noChangeAspect="1"/>
          </p:cNvPicPr>
          <p:nvPr/>
        </p:nvPicPr>
        <p:blipFill>
          <a:blip r:embed="rId7" cstate="print"/>
          <a:stretch>
            <a:fillRect/>
          </a:stretch>
        </p:blipFill>
        <p:spPr>
          <a:xfrm>
            <a:off x="3428992" y="5072074"/>
            <a:ext cx="1314450" cy="1076325"/>
          </a:xfrm>
          <a:prstGeom prst="rect">
            <a:avLst/>
          </a:prstGeom>
        </p:spPr>
      </p:pic>
      <p:pic>
        <p:nvPicPr>
          <p:cNvPr id="9" name="Image 8" descr="biopiraterie2.jpg"/>
          <p:cNvPicPr>
            <a:picLocks noChangeAspect="1"/>
          </p:cNvPicPr>
          <p:nvPr/>
        </p:nvPicPr>
        <p:blipFill>
          <a:blip r:embed="rId8" cstate="print"/>
          <a:stretch>
            <a:fillRect/>
          </a:stretch>
        </p:blipFill>
        <p:spPr>
          <a:xfrm>
            <a:off x="6143636" y="5072074"/>
            <a:ext cx="2073160" cy="1285884"/>
          </a:xfrm>
          <a:prstGeom prst="rect">
            <a:avLst/>
          </a:prstGeom>
        </p:spPr>
      </p:pic>
      <p:sp>
        <p:nvSpPr>
          <p:cNvPr id="10" name="Rectangle 9"/>
          <p:cNvSpPr/>
          <p:nvPr/>
        </p:nvSpPr>
        <p:spPr>
          <a:xfrm>
            <a:off x="142844" y="6286520"/>
            <a:ext cx="5072098" cy="461665"/>
          </a:xfrm>
          <a:prstGeom prst="rect">
            <a:avLst/>
          </a:prstGeom>
        </p:spPr>
        <p:txBody>
          <a:bodyPr wrap="square">
            <a:spAutoFit/>
          </a:bodyPr>
          <a:lstStyle/>
          <a:p>
            <a:r>
              <a:rPr lang="fr-FR" sz="1200" dirty="0" smtClean="0">
                <a:solidFill>
                  <a:srgbClr val="FF0000"/>
                </a:solidFill>
                <a:latin typeface="Calibri" pitchFamily="34" charset="0"/>
              </a:rPr>
              <a:t>Le </a:t>
            </a:r>
            <a:r>
              <a:rPr lang="fr-FR" sz="1200" dirty="0" err="1" smtClean="0">
                <a:solidFill>
                  <a:srgbClr val="FF0000"/>
                </a:solidFill>
                <a:latin typeface="Calibri" pitchFamily="34" charset="0"/>
                <a:hlinkClick r:id="rId9" tooltip="Margousier"/>
              </a:rPr>
              <a:t>Margousier</a:t>
            </a:r>
            <a:r>
              <a:rPr lang="fr-FR" sz="1200" dirty="0" smtClean="0">
                <a:solidFill>
                  <a:srgbClr val="FF0000"/>
                </a:solidFill>
                <a:latin typeface="Calibri" pitchFamily="34" charset="0"/>
              </a:rPr>
              <a:t> (</a:t>
            </a:r>
            <a:r>
              <a:rPr lang="fr-FR" sz="1200" dirty="0" err="1" smtClean="0">
                <a:solidFill>
                  <a:srgbClr val="FF0000"/>
                </a:solidFill>
                <a:latin typeface="Calibri" pitchFamily="34" charset="0"/>
              </a:rPr>
              <a:t>neem</a:t>
            </a:r>
            <a:r>
              <a:rPr lang="fr-FR" sz="1200" dirty="0" smtClean="0">
                <a:solidFill>
                  <a:srgbClr val="FF0000"/>
                </a:solidFill>
                <a:latin typeface="Calibri" pitchFamily="34" charset="0"/>
              </a:rPr>
              <a:t>) , le Pélargonium du Cap et le </a:t>
            </a:r>
            <a:r>
              <a:rPr lang="fr-FR" sz="1200" dirty="0" err="1" smtClean="0">
                <a:solidFill>
                  <a:srgbClr val="FF0000"/>
                </a:solidFill>
                <a:latin typeface="Calibri" pitchFamily="34" charset="0"/>
                <a:hlinkClick r:id="rId10" tooltip="Hoodia"/>
              </a:rPr>
              <a:t>Hoodia</a:t>
            </a:r>
            <a:r>
              <a:rPr lang="fr-FR" sz="1200" dirty="0" smtClean="0">
                <a:solidFill>
                  <a:srgbClr val="FF0000"/>
                </a:solidFill>
                <a:latin typeface="Calibri" pitchFamily="34" charset="0"/>
              </a:rPr>
              <a:t> ont donné lieu à des actes de </a:t>
            </a:r>
            <a:r>
              <a:rPr lang="fr-FR" sz="1200" i="1" dirty="0" err="1" smtClean="0">
                <a:solidFill>
                  <a:srgbClr val="FF0000"/>
                </a:solidFill>
                <a:latin typeface="Calibri" pitchFamily="34" charset="0"/>
              </a:rPr>
              <a:t>biopiraterie</a:t>
            </a:r>
            <a:r>
              <a:rPr lang="fr-FR" sz="1200" i="1" dirty="0" smtClean="0">
                <a:solidFill>
                  <a:srgbClr val="FF0000"/>
                </a:solidFill>
                <a:latin typeface="Calibri" pitchFamily="34" charset="0"/>
              </a:rPr>
              <a:t> </a:t>
            </a:r>
            <a:r>
              <a:rPr lang="fr-FR" sz="1200" dirty="0" smtClean="0">
                <a:solidFill>
                  <a:srgbClr val="FF0000"/>
                </a:solidFill>
                <a:latin typeface="Calibri" pitchFamily="34" charset="0"/>
              </a:rPr>
              <a:t>(Source : </a:t>
            </a:r>
            <a:r>
              <a:rPr lang="fr-FR" sz="1200" dirty="0" err="1" smtClean="0">
                <a:solidFill>
                  <a:srgbClr val="FF0000"/>
                </a:solidFill>
                <a:latin typeface="Calibri" pitchFamily="34" charset="0"/>
              </a:rPr>
              <a:t>Wikipedia</a:t>
            </a:r>
            <a:r>
              <a:rPr lang="fr-FR" sz="1200" dirty="0" smtClean="0">
                <a:solidFill>
                  <a:srgbClr val="FF0000"/>
                </a:solidFill>
                <a:latin typeface="Calibri" pitchFamily="34" charset="0"/>
              </a:rPr>
              <a:t>).</a:t>
            </a:r>
            <a:endParaRPr lang="eu-ES" sz="1200" dirty="0">
              <a:solidFill>
                <a:srgbClr val="FF0000"/>
              </a:solidFill>
              <a:latin typeface="Calibri" pitchFamily="34" charset="0"/>
            </a:endParaRPr>
          </a:p>
        </p:txBody>
      </p:sp>
      <p:pic>
        <p:nvPicPr>
          <p:cNvPr id="11" name="Image 10" descr="Pélargonium du Cap.jpg"/>
          <p:cNvPicPr>
            <a:picLocks noChangeAspect="1"/>
          </p:cNvPicPr>
          <p:nvPr/>
        </p:nvPicPr>
        <p:blipFill>
          <a:blip r:embed="rId11" cstate="print"/>
          <a:stretch>
            <a:fillRect/>
          </a:stretch>
        </p:blipFill>
        <p:spPr>
          <a:xfrm>
            <a:off x="1714479" y="5072074"/>
            <a:ext cx="1524011" cy="1143008"/>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69840AA0-2EE1-41AD-BBA9-5A7CD4C9243D}" type="slidenum">
              <a:rPr lang="fr-FR"/>
              <a:pPr>
                <a:defRPr/>
              </a:pPr>
              <a:t>6</a:t>
            </a:fld>
            <a:endParaRPr lang="fr-FR" dirty="0"/>
          </a:p>
        </p:txBody>
      </p:sp>
      <p:sp>
        <p:nvSpPr>
          <p:cNvPr id="5123" name="Rectangle 2"/>
          <p:cNvSpPr>
            <a:spLocks noChangeArrowheads="1"/>
          </p:cNvSpPr>
          <p:nvPr/>
        </p:nvSpPr>
        <p:spPr bwMode="auto">
          <a:xfrm>
            <a:off x="251520" y="394692"/>
            <a:ext cx="8569325"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dirty="0">
                <a:solidFill>
                  <a:srgbClr val="008000"/>
                </a:solidFill>
                <a:latin typeface="Calibri" pitchFamily="34" charset="0"/>
              </a:rPr>
              <a:t>0. Sommaire (suite)</a:t>
            </a:r>
          </a:p>
          <a:p>
            <a:endParaRPr lang="fr-FR" dirty="0">
              <a:solidFill>
                <a:srgbClr val="008000"/>
              </a:solidFill>
              <a:latin typeface="Calibri" pitchFamily="34" charset="0"/>
            </a:endParaRPr>
          </a:p>
          <a:p>
            <a:r>
              <a:rPr lang="fr-FR" dirty="0" smtClean="0">
                <a:solidFill>
                  <a:srgbClr val="008000"/>
                </a:solidFill>
                <a:latin typeface="Calibri" pitchFamily="34" charset="0"/>
              </a:rPr>
              <a:t>10</a:t>
            </a:r>
            <a:r>
              <a:rPr lang="fr-FR" dirty="0">
                <a:solidFill>
                  <a:srgbClr val="008000"/>
                </a:solidFill>
                <a:latin typeface="Calibri" pitchFamily="34" charset="0"/>
              </a:rPr>
              <a:t>. Annexe : </a:t>
            </a:r>
            <a:r>
              <a:rPr lang="fr-FR" dirty="0" smtClean="0">
                <a:solidFill>
                  <a:srgbClr val="008000"/>
                </a:solidFill>
                <a:latin typeface="Calibri" pitchFamily="34" charset="0"/>
              </a:rPr>
              <a:t>Définitions / Lexique</a:t>
            </a:r>
            <a:endParaRPr lang="fr-FR" dirty="0">
              <a:solidFill>
                <a:srgbClr val="008000"/>
              </a:solidFill>
              <a:latin typeface="Calibri" pitchFamily="34" charset="0"/>
            </a:endParaRPr>
          </a:p>
          <a:p>
            <a:r>
              <a:rPr lang="fr-FR" dirty="0" smtClean="0">
                <a:solidFill>
                  <a:srgbClr val="008000"/>
                </a:solidFill>
                <a:latin typeface="Calibri" pitchFamily="34" charset="0"/>
              </a:rPr>
              <a:t>11. Annexe : Animaux disparus à cause de l’homme</a:t>
            </a:r>
          </a:p>
          <a:p>
            <a:r>
              <a:rPr lang="fr-FR" dirty="0" smtClean="0">
                <a:solidFill>
                  <a:srgbClr val="008000"/>
                </a:solidFill>
                <a:latin typeface="Calibri" pitchFamily="34" charset="0"/>
              </a:rPr>
              <a:t>11bis. Annexe : Animaux peut-être disparus à cause de l’homme (?)</a:t>
            </a:r>
          </a:p>
          <a:p>
            <a:r>
              <a:rPr lang="fr-FR" dirty="0" smtClean="0">
                <a:solidFill>
                  <a:srgbClr val="008000"/>
                </a:solidFill>
                <a:latin typeface="Calibri" pitchFamily="34" charset="0"/>
              </a:rPr>
              <a:t>11ter. Annexe : Peuples et hommes disparus à cause d’autres hommes</a:t>
            </a:r>
          </a:p>
          <a:p>
            <a:r>
              <a:rPr lang="fr-FR" dirty="0" smtClean="0">
                <a:solidFill>
                  <a:srgbClr val="008000"/>
                </a:solidFill>
                <a:latin typeface="Calibri" pitchFamily="34" charset="0"/>
              </a:rPr>
              <a:t>12. Annexe : Animaux en voie de disparition</a:t>
            </a:r>
          </a:p>
          <a:p>
            <a:r>
              <a:rPr lang="fr-FR" dirty="0" smtClean="0">
                <a:solidFill>
                  <a:srgbClr val="008000"/>
                </a:solidFill>
                <a:latin typeface="Calibri" pitchFamily="34" charset="0"/>
              </a:rPr>
              <a:t>13. Annexe : Plantes en voie de disparition</a:t>
            </a:r>
          </a:p>
          <a:p>
            <a:r>
              <a:rPr lang="fr-FR" dirty="0" smtClean="0">
                <a:solidFill>
                  <a:srgbClr val="008000"/>
                </a:solidFill>
                <a:latin typeface="Calibri" pitchFamily="34" charset="0"/>
              </a:rPr>
              <a:t>14. Annexe : Plantes disparues ou éteintes à l’état sauvage</a:t>
            </a:r>
          </a:p>
          <a:p>
            <a:r>
              <a:rPr lang="fr-FR" dirty="0" smtClean="0">
                <a:solidFill>
                  <a:srgbClr val="008000"/>
                </a:solidFill>
                <a:latin typeface="Calibri" pitchFamily="34" charset="0"/>
              </a:rPr>
              <a:t>15. Annexe : Classification des espèces en danger ou en voie d’extinction</a:t>
            </a:r>
          </a:p>
          <a:p>
            <a:r>
              <a:rPr lang="fr-FR" dirty="0" smtClean="0">
                <a:solidFill>
                  <a:srgbClr val="008000"/>
                </a:solidFill>
                <a:latin typeface="Calibri" pitchFamily="34" charset="0"/>
              </a:rPr>
              <a:t>16. Annexe : OGM un danger pour la biodiversité ?</a:t>
            </a:r>
          </a:p>
          <a:p>
            <a:r>
              <a:rPr lang="fr-FR" dirty="0" smtClean="0">
                <a:solidFill>
                  <a:srgbClr val="008000"/>
                </a:solidFill>
                <a:latin typeface="Calibri" pitchFamily="34" charset="0"/>
              </a:rPr>
              <a:t>17. Annexe : Vrais ou faux espoirs du génie génétique pour recréer les espèces disparues ?</a:t>
            </a:r>
          </a:p>
          <a:p>
            <a:r>
              <a:rPr lang="fr-FR" dirty="0" smtClean="0">
                <a:solidFill>
                  <a:srgbClr val="008000"/>
                </a:solidFill>
                <a:latin typeface="Calibri" pitchFamily="34" charset="0"/>
              </a:rPr>
              <a:t>18. Annexe : Reconstitution controversée de </a:t>
            </a:r>
            <a:r>
              <a:rPr lang="fr-FR" dirty="0" smtClean="0">
                <a:solidFill>
                  <a:srgbClr val="008000"/>
                </a:solidFill>
                <a:latin typeface="Calibri" pitchFamily="34" charset="0"/>
              </a:rPr>
              <a:t>l’aurochs</a:t>
            </a:r>
          </a:p>
          <a:p>
            <a:r>
              <a:rPr lang="fr-FR" dirty="0">
                <a:solidFill>
                  <a:srgbClr val="008000"/>
                </a:solidFill>
                <a:latin typeface="Calibri" pitchFamily="34" charset="0"/>
              </a:rPr>
              <a:t>18bis. Annexe : Reconstitution controversée du </a:t>
            </a:r>
            <a:r>
              <a:rPr lang="fr-FR" dirty="0">
                <a:solidFill>
                  <a:srgbClr val="008000"/>
                </a:solidFill>
                <a:latin typeface="+mn-lt"/>
              </a:rPr>
              <a:t>Cheval </a:t>
            </a:r>
            <a:r>
              <a:rPr lang="fr-FR" dirty="0" smtClean="0">
                <a:solidFill>
                  <a:srgbClr val="008000"/>
                </a:solidFill>
                <a:latin typeface="+mn-lt"/>
              </a:rPr>
              <a:t>tarpan</a:t>
            </a:r>
            <a:endParaRPr lang="fr-FR" dirty="0">
              <a:solidFill>
                <a:srgbClr val="008000"/>
              </a:solidFill>
              <a:latin typeface="+mn-lt"/>
            </a:endParaRPr>
          </a:p>
        </p:txBody>
      </p:sp>
      <p:sp>
        <p:nvSpPr>
          <p:cNvPr id="5124" name="Sous-titre 2"/>
          <p:cNvSpPr txBox="1">
            <a:spLocks/>
          </p:cNvSpPr>
          <p:nvPr/>
        </p:nvSpPr>
        <p:spPr bwMode="auto">
          <a:xfrm>
            <a:off x="2771775" y="188913"/>
            <a:ext cx="3887788" cy="360362"/>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dirty="0">
                <a:solidFill>
                  <a:srgbClr val="008000"/>
                </a:solidFill>
                <a:latin typeface="Calibri" pitchFamily="34" charset="0"/>
              </a:rPr>
              <a:t>Pourquoi préserver la biodiversité ?</a:t>
            </a:r>
          </a:p>
        </p:txBody>
      </p:sp>
    </p:spTree>
    <p:extLst>
      <p:ext uri="{BB962C8B-B14F-4D97-AF65-F5344CB8AC3E}">
        <p14:creationId xmlns:p14="http://schemas.microsoft.com/office/powerpoint/2010/main" val="30739844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759575" y="188913"/>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AF534E-2897-4049-AE2C-3923DE979485}"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 name="Sous-titre 2"/>
          <p:cNvSpPr txBox="1">
            <a:spLocks/>
          </p:cNvSpPr>
          <p:nvPr/>
        </p:nvSpPr>
        <p:spPr bwMode="auto">
          <a:xfrm>
            <a:off x="4000496" y="21429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214282" y="214290"/>
            <a:ext cx="8644030" cy="6617196"/>
          </a:xfrm>
          <a:prstGeom prst="rect">
            <a:avLst/>
          </a:prstGeom>
        </p:spPr>
        <p:txBody>
          <a:bodyPr wrap="square">
            <a:spAutoFit/>
          </a:bodyPr>
          <a:lstStyle/>
          <a:p>
            <a:r>
              <a:rPr lang="fr-FR" b="1" dirty="0" smtClean="0">
                <a:solidFill>
                  <a:srgbClr val="008000"/>
                </a:solidFill>
                <a:latin typeface="Calibri" pitchFamily="34" charset="0"/>
              </a:rPr>
              <a:t>5. Dangers sur la biodiversité</a:t>
            </a:r>
          </a:p>
          <a:p>
            <a:endParaRPr lang="fr-FR" dirty="0" smtClean="0">
              <a:solidFill>
                <a:srgbClr val="008000"/>
              </a:solidFill>
              <a:latin typeface="Calibri" pitchFamily="34" charset="0"/>
            </a:endParaRPr>
          </a:p>
          <a:p>
            <a:r>
              <a:rPr lang="fr-FR" u="sng" dirty="0" smtClean="0">
                <a:solidFill>
                  <a:srgbClr val="FF0000"/>
                </a:solidFill>
                <a:latin typeface="Calibri" pitchFamily="34" charset="0"/>
              </a:rPr>
              <a:t>5.12bis. La </a:t>
            </a:r>
            <a:r>
              <a:rPr lang="fr-FR" u="sng" dirty="0" err="1" smtClean="0">
                <a:solidFill>
                  <a:srgbClr val="FF0000"/>
                </a:solidFill>
                <a:latin typeface="Calibri" pitchFamily="34" charset="0"/>
              </a:rPr>
              <a:t>biopiraterie</a:t>
            </a:r>
            <a:endParaRPr lang="fr-FR" dirty="0" smtClean="0">
              <a:solidFill>
                <a:srgbClr val="008000"/>
              </a:solidFill>
              <a:latin typeface="Calibri" pitchFamily="34" charset="0"/>
            </a:endParaRPr>
          </a:p>
          <a:p>
            <a:pPr algn="just"/>
            <a:endParaRPr lang="fr-FR" u="sng" dirty="0" smtClean="0">
              <a:solidFill>
                <a:srgbClr val="008000"/>
              </a:solidFill>
              <a:latin typeface="Calibri" pitchFamily="34" charset="0"/>
            </a:endParaRPr>
          </a:p>
          <a:p>
            <a:pPr algn="just"/>
            <a:r>
              <a:rPr lang="fr-FR" u="sng" dirty="0" smtClean="0">
                <a:solidFill>
                  <a:srgbClr val="008000"/>
                </a:solidFill>
                <a:latin typeface="Calibri" pitchFamily="34" charset="0"/>
              </a:rPr>
              <a:t>La lutte pour le libre accès aux semences paysannes</a:t>
            </a:r>
            <a:r>
              <a:rPr lang="fr-FR" dirty="0" smtClean="0">
                <a:solidFill>
                  <a:srgbClr val="008000"/>
                </a:solidFill>
                <a:latin typeface="Calibri" pitchFamily="34" charset="0"/>
              </a:rPr>
              <a:t> (suite) :</a:t>
            </a:r>
          </a:p>
          <a:p>
            <a:pPr algn="just"/>
            <a:r>
              <a:rPr lang="fr-FR" sz="1600" dirty="0" smtClean="0">
                <a:solidFill>
                  <a:srgbClr val="008000"/>
                </a:solidFill>
                <a:latin typeface="+mn-lt"/>
              </a:rPr>
              <a:t>Une forme particulière de « </a:t>
            </a:r>
            <a:r>
              <a:rPr lang="fr-FR" sz="1600" dirty="0" err="1" smtClean="0">
                <a:solidFill>
                  <a:srgbClr val="008000"/>
                </a:solidFill>
                <a:latin typeface="+mn-lt"/>
              </a:rPr>
              <a:t>biopiraterie</a:t>
            </a:r>
            <a:r>
              <a:rPr lang="fr-FR" sz="1600" dirty="0" smtClean="0">
                <a:solidFill>
                  <a:srgbClr val="008000"/>
                </a:solidFill>
                <a:latin typeface="+mn-lt"/>
              </a:rPr>
              <a:t> légale » est constitué par a) le lobbying pour imposer leurs textes juridiques et b) les procès, intentés par les semenciers pour interdire la diffusion des semences paysannes (telles que les légumes anciens souvent non enregistrés au GNIS …) par les associations (en particulier KOKOPELLI), si ces semences ne sont pas inscrites au registre des semences du </a:t>
            </a:r>
            <a:r>
              <a:rPr lang="fr-FR" sz="1600" dirty="0" smtClean="0">
                <a:solidFill>
                  <a:srgbClr val="008000"/>
                </a:solidFill>
                <a:latin typeface="+mn-lt"/>
                <a:hlinkClick r:id="rId2" tooltip="Groupement national interprofessionnel des semences et plants"/>
              </a:rPr>
              <a:t>Groupement national interprofessionnel des semences et plants</a:t>
            </a:r>
            <a:r>
              <a:rPr lang="fr-FR" sz="1600" dirty="0" smtClean="0">
                <a:solidFill>
                  <a:srgbClr val="008000"/>
                </a:solidFill>
                <a:latin typeface="+mn-lt"/>
              </a:rPr>
              <a:t> (GNIS, organisme créé sous le régime de Vichy).</a:t>
            </a:r>
          </a:p>
          <a:p>
            <a:r>
              <a:rPr lang="fr-FR" sz="1600" dirty="0" smtClean="0">
                <a:solidFill>
                  <a:srgbClr val="008000"/>
                </a:solidFill>
                <a:latin typeface="+mn-lt"/>
              </a:rPr>
              <a:t>Par exemple, l’association </a:t>
            </a:r>
            <a:r>
              <a:rPr lang="fr-FR" sz="1600" dirty="0" err="1" smtClean="0">
                <a:solidFill>
                  <a:srgbClr val="008000"/>
                </a:solidFill>
                <a:latin typeface="+mn-lt"/>
              </a:rPr>
              <a:t>Kokopelli</a:t>
            </a:r>
            <a:r>
              <a:rPr lang="fr-FR" sz="1600" dirty="0" smtClean="0">
                <a:solidFill>
                  <a:srgbClr val="008000"/>
                </a:solidFill>
                <a:latin typeface="+mn-lt"/>
              </a:rPr>
              <a:t> a été poursuivie, pour n’avoir pas fait certifier ses semences, par le GNIS) et la Fédération nationale des professionnels de semences potagères et florales (FNPSP), constitués en </a:t>
            </a:r>
            <a:r>
              <a:rPr lang="fr-FR" sz="1600" dirty="0" smtClean="0">
                <a:solidFill>
                  <a:srgbClr val="008000"/>
                </a:solidFill>
                <a:latin typeface="+mn-lt"/>
                <a:hlinkClick r:id="rId3" tooltip="Partie civile en France"/>
              </a:rPr>
              <a:t>parties civiles</a:t>
            </a:r>
            <a:r>
              <a:rPr lang="fr-FR" sz="1600" dirty="0" smtClean="0">
                <a:solidFill>
                  <a:srgbClr val="008000"/>
                </a:solidFill>
                <a:latin typeface="+mn-lt"/>
              </a:rPr>
              <a:t>. Le 22 décembre 2006, la </a:t>
            </a:r>
            <a:r>
              <a:rPr lang="fr-FR" sz="1600" dirty="0" smtClean="0">
                <a:solidFill>
                  <a:srgbClr val="008000"/>
                </a:solidFill>
                <a:latin typeface="+mn-lt"/>
                <a:hlinkClick r:id="rId4" tooltip="Cour d'appel de Nîmes"/>
              </a:rPr>
              <a:t>cour d'appel de Nîmes</a:t>
            </a:r>
            <a:r>
              <a:rPr lang="fr-FR" sz="1600" dirty="0" smtClean="0">
                <a:solidFill>
                  <a:srgbClr val="008000"/>
                </a:solidFill>
                <a:latin typeface="+mn-lt"/>
              </a:rPr>
              <a:t> a déclaré le président de l’association </a:t>
            </a:r>
            <a:r>
              <a:rPr lang="fr-FR" sz="1600" dirty="0" err="1" smtClean="0">
                <a:solidFill>
                  <a:srgbClr val="008000"/>
                </a:solidFill>
                <a:latin typeface="+mn-lt"/>
              </a:rPr>
              <a:t>Kokopelli</a:t>
            </a:r>
            <a:r>
              <a:rPr lang="fr-FR" sz="1600" dirty="0" smtClean="0">
                <a:solidFill>
                  <a:srgbClr val="008000"/>
                </a:solidFill>
                <a:latin typeface="+mn-lt"/>
              </a:rPr>
              <a:t>, Dominique Guillet, coupable, sur procès-verbal de la répression des fraudes, d’avoir commercialisé des semences de variétés non autorisées en violation de la législation et l'a, en conséquence, condamné à 3 426 amendes de 5 euros chacune, soit 17 130 euros.</a:t>
            </a:r>
          </a:p>
          <a:p>
            <a:r>
              <a:rPr lang="fr-FR" sz="1600" dirty="0" smtClean="0">
                <a:solidFill>
                  <a:srgbClr val="008000"/>
                </a:solidFill>
                <a:latin typeface="+mn-lt"/>
              </a:rPr>
              <a:t>La </a:t>
            </a:r>
            <a:r>
              <a:rPr lang="fr-FR" sz="1600" dirty="0" smtClean="0">
                <a:solidFill>
                  <a:srgbClr val="008000"/>
                </a:solidFill>
                <a:latin typeface="+mn-lt"/>
                <a:hlinkClick r:id="rId5" tooltip="Cour de cassation (France)"/>
              </a:rPr>
              <a:t>Cour de cassation</a:t>
            </a:r>
            <a:r>
              <a:rPr lang="fr-FR" sz="1600" dirty="0" smtClean="0">
                <a:solidFill>
                  <a:srgbClr val="008000"/>
                </a:solidFill>
                <a:latin typeface="+mn-lt"/>
              </a:rPr>
              <a:t>, en8 janvier 2008, a confirmé l’arrêt de la cour d’appel de Nîmes.</a:t>
            </a:r>
          </a:p>
          <a:p>
            <a:r>
              <a:rPr lang="fr-FR" sz="1600" dirty="0" smtClean="0">
                <a:solidFill>
                  <a:srgbClr val="008000"/>
                </a:solidFill>
                <a:latin typeface="+mn-lt"/>
              </a:rPr>
              <a:t>Le 9 décembre 2005, le semencier </a:t>
            </a:r>
            <a:r>
              <a:rPr lang="fr-FR" sz="1600" dirty="0" err="1" smtClean="0">
                <a:solidFill>
                  <a:srgbClr val="008000"/>
                </a:solidFill>
                <a:latin typeface="+mn-lt"/>
                <a:hlinkClick r:id="rId6" tooltip="Baumaux"/>
              </a:rPr>
              <a:t>Baumaux</a:t>
            </a:r>
            <a:r>
              <a:rPr lang="fr-FR" sz="1600" dirty="0" smtClean="0">
                <a:solidFill>
                  <a:srgbClr val="008000"/>
                </a:solidFill>
                <a:latin typeface="+mn-lt"/>
              </a:rPr>
              <a:t> a assigné en justice l'association </a:t>
            </a:r>
            <a:r>
              <a:rPr lang="fr-FR" sz="1600" dirty="0" err="1" smtClean="0">
                <a:solidFill>
                  <a:srgbClr val="008000"/>
                </a:solidFill>
                <a:latin typeface="+mn-lt"/>
              </a:rPr>
              <a:t>Kokopelli</a:t>
            </a:r>
            <a:r>
              <a:rPr lang="fr-FR" sz="1600" dirty="0" smtClean="0">
                <a:solidFill>
                  <a:srgbClr val="008000"/>
                </a:solidFill>
                <a:latin typeface="+mn-lt"/>
              </a:rPr>
              <a:t> pour </a:t>
            </a:r>
            <a:r>
              <a:rPr lang="fr-FR" sz="1600" dirty="0" smtClean="0">
                <a:solidFill>
                  <a:srgbClr val="008000"/>
                </a:solidFill>
                <a:latin typeface="+mn-lt"/>
                <a:hlinkClick r:id="rId7" tooltip="Concurrence déloyale"/>
              </a:rPr>
              <a:t>concurrence déloyale</a:t>
            </a:r>
            <a:r>
              <a:rPr lang="fr-FR" sz="1600" dirty="0" smtClean="0">
                <a:solidFill>
                  <a:srgbClr val="008000"/>
                </a:solidFill>
                <a:latin typeface="+mn-lt"/>
              </a:rPr>
              <a:t>. L'association a été condamnée en février 2008 à verser 12 000 euros. </a:t>
            </a:r>
            <a:r>
              <a:rPr lang="fr-FR" sz="1600" dirty="0" err="1" smtClean="0">
                <a:solidFill>
                  <a:srgbClr val="008000"/>
                </a:solidFill>
                <a:latin typeface="+mn-lt"/>
              </a:rPr>
              <a:t>Baumaux</a:t>
            </a:r>
            <a:r>
              <a:rPr lang="fr-FR" sz="1600" dirty="0" smtClean="0">
                <a:solidFill>
                  <a:srgbClr val="008000"/>
                </a:solidFill>
                <a:latin typeface="+mn-lt"/>
              </a:rPr>
              <a:t> demande 100 000 euros de dommage intérêts et la suspension des activités de l'association. </a:t>
            </a:r>
          </a:p>
          <a:p>
            <a:r>
              <a:rPr lang="fr-FR" sz="1600" dirty="0" smtClean="0">
                <a:solidFill>
                  <a:srgbClr val="008000"/>
                </a:solidFill>
                <a:latin typeface="+mn-lt"/>
              </a:rPr>
              <a:t>Ce qui est grave est que a) la « certification » réclamé par le GNIS des 6000 semences de </a:t>
            </a:r>
            <a:r>
              <a:rPr lang="fr-FR" sz="1600" dirty="0" err="1" smtClean="0">
                <a:solidFill>
                  <a:srgbClr val="008000"/>
                </a:solidFill>
                <a:latin typeface="+mn-lt"/>
              </a:rPr>
              <a:t>Kokopelli</a:t>
            </a:r>
            <a:r>
              <a:rPr lang="fr-FR" sz="1600" dirty="0" smtClean="0">
                <a:solidFill>
                  <a:srgbClr val="008000"/>
                </a:solidFill>
                <a:latin typeface="+mn-lt"/>
              </a:rPr>
              <a:t> incriminées est hors des moyens financiers de </a:t>
            </a:r>
            <a:r>
              <a:rPr lang="fr-FR" sz="1600" dirty="0" err="1" smtClean="0">
                <a:solidFill>
                  <a:srgbClr val="008000"/>
                </a:solidFill>
                <a:latin typeface="+mn-lt"/>
              </a:rPr>
              <a:t>Kokopelli</a:t>
            </a:r>
            <a:r>
              <a:rPr lang="fr-FR" sz="1600" dirty="0" smtClean="0">
                <a:solidFill>
                  <a:srgbClr val="008000"/>
                </a:solidFill>
                <a:latin typeface="+mn-lt"/>
              </a:rPr>
              <a:t>, b) Ses semences sont pourtant utilisées sans problèmes par les clients de </a:t>
            </a:r>
            <a:r>
              <a:rPr lang="fr-FR" sz="1600" dirty="0" err="1" smtClean="0">
                <a:solidFill>
                  <a:srgbClr val="008000"/>
                </a:solidFill>
                <a:latin typeface="+mn-lt"/>
              </a:rPr>
              <a:t>Kokopelli</a:t>
            </a:r>
            <a:r>
              <a:rPr lang="fr-FR" sz="1600" dirty="0" smtClean="0">
                <a:solidFill>
                  <a:srgbClr val="008000"/>
                </a:solidFill>
                <a:latin typeface="+mn-lt"/>
              </a:rPr>
              <a:t> (pas de plainte de ces derniers les qualités de ces semences). c) Or </a:t>
            </a:r>
            <a:r>
              <a:rPr lang="fr-FR" sz="1600" dirty="0" err="1" smtClean="0">
                <a:solidFill>
                  <a:srgbClr val="008000"/>
                </a:solidFill>
                <a:latin typeface="+mn-lt"/>
              </a:rPr>
              <a:t>Kokopelli</a:t>
            </a:r>
            <a:r>
              <a:rPr lang="fr-FR" sz="1600" dirty="0" smtClean="0">
                <a:solidFill>
                  <a:srgbClr val="008000"/>
                </a:solidFill>
                <a:latin typeface="+mn-lt"/>
              </a:rPr>
              <a:t> a un rôle important au tiers-monde, en offrant des milliers de semences aux ONG locales, chaque année. Leur destination est répartie ainsi : Afrique 70 %, Amérique centrale et Latine 15 %, Asie 10 %, Europe 5 %. Source : </a:t>
            </a:r>
            <a:r>
              <a:rPr lang="fr-FR" sz="1600" dirty="0" smtClean="0">
                <a:solidFill>
                  <a:srgbClr val="008000"/>
                </a:solidFill>
                <a:latin typeface="+mn-lt"/>
                <a:hlinkClick r:id="rId8"/>
              </a:rPr>
              <a:t>http://fr.wikipedia.org/wiki/Kokopelli_%28association%29</a:t>
            </a:r>
            <a:r>
              <a:rPr lang="fr-FR" sz="1600" dirty="0" smtClean="0">
                <a:solidFill>
                  <a:srgbClr val="008000"/>
                </a:solidFill>
                <a:latin typeface="+mn-lt"/>
              </a:rPr>
              <a:t> </a:t>
            </a:r>
            <a:endParaRPr lang="fr-FR" dirty="0" smtClean="0">
              <a:solidFill>
                <a:srgbClr val="008000"/>
              </a:solidFill>
              <a:latin typeface="+mn-lt"/>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8244408" y="188640"/>
            <a:ext cx="549201"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61</a:t>
            </a:fld>
            <a:endParaRPr lang="fr-FR" sz="1200" dirty="0">
              <a:solidFill>
                <a:schemeClr val="tx1">
                  <a:tint val="75000"/>
                </a:schemeClr>
              </a:solidFill>
              <a:latin typeface="+mn-lt"/>
              <a:cs typeface="+mn-cs"/>
            </a:endParaRPr>
          </a:p>
        </p:txBody>
      </p:sp>
      <p:sp>
        <p:nvSpPr>
          <p:cNvPr id="4" name="Sous-titre 2"/>
          <p:cNvSpPr txBox="1">
            <a:spLocks/>
          </p:cNvSpPr>
          <p:nvPr/>
        </p:nvSpPr>
        <p:spPr bwMode="auto">
          <a:xfrm>
            <a:off x="2771775" y="154867"/>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a:spLocks noChangeArrowheads="1"/>
          </p:cNvSpPr>
          <p:nvPr/>
        </p:nvSpPr>
        <p:spPr bwMode="auto">
          <a:xfrm>
            <a:off x="119477" y="548885"/>
            <a:ext cx="88646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u="sng" dirty="0" smtClean="0">
                <a:solidFill>
                  <a:srgbClr val="FF0000"/>
                </a:solidFill>
                <a:latin typeface="Calibri" pitchFamily="34" charset="0"/>
              </a:rPr>
              <a:t>5.13. Le </a:t>
            </a:r>
            <a:r>
              <a:rPr lang="fr-FR" u="sng" dirty="0">
                <a:solidFill>
                  <a:srgbClr val="FF0000"/>
                </a:solidFill>
                <a:latin typeface="Calibri" pitchFamily="34" charset="0"/>
              </a:rPr>
              <a:t>cas emblématique de Madagascar</a:t>
            </a:r>
            <a:endParaRPr lang="fr-FR" dirty="0" smtClean="0">
              <a:solidFill>
                <a:srgbClr val="FF0000"/>
              </a:solidFill>
            </a:endParaRPr>
          </a:p>
          <a:p>
            <a:pPr algn="just"/>
            <a:endParaRPr lang="fr-FR" dirty="0" smtClean="0">
              <a:solidFill>
                <a:srgbClr val="008000"/>
              </a:solidFill>
              <a:latin typeface="Calibri" pitchFamily="34" charset="0"/>
            </a:endParaRPr>
          </a:p>
          <a:p>
            <a:pPr marL="285750" indent="-285750" algn="just">
              <a:buFont typeface="Arial" panose="020B0604020202020204" pitchFamily="34" charset="0"/>
              <a:buChar char="•"/>
            </a:pPr>
            <a:r>
              <a:rPr lang="fr-FR" dirty="0" smtClean="0">
                <a:solidFill>
                  <a:srgbClr val="008000"/>
                </a:solidFill>
                <a:latin typeface="Calibri" pitchFamily="34" charset="0"/>
              </a:rPr>
              <a:t>Madagascar est un </a:t>
            </a:r>
            <a:r>
              <a:rPr lang="fr-FR" b="1" dirty="0" smtClean="0">
                <a:solidFill>
                  <a:srgbClr val="008000"/>
                </a:solidFill>
                <a:latin typeface="Calibri" pitchFamily="34" charset="0"/>
              </a:rPr>
              <a:t>hot spot </a:t>
            </a:r>
            <a:r>
              <a:rPr lang="fr-FR" dirty="0" smtClean="0">
                <a:solidFill>
                  <a:srgbClr val="008000"/>
                </a:solidFill>
                <a:latin typeface="Calibri" pitchFamily="34" charset="0"/>
              </a:rPr>
              <a:t>de la biodiversité. </a:t>
            </a:r>
            <a:r>
              <a:rPr lang="fr-FR" b="1" dirty="0" smtClean="0">
                <a:solidFill>
                  <a:srgbClr val="008000"/>
                </a:solidFill>
                <a:latin typeface="Calibri" pitchFamily="34" charset="0"/>
              </a:rPr>
              <a:t>Plus de 80% des espèces y </a:t>
            </a:r>
            <a:r>
              <a:rPr lang="fr-FR" b="1" dirty="0">
                <a:solidFill>
                  <a:srgbClr val="008000"/>
                </a:solidFill>
                <a:latin typeface="Calibri" pitchFamily="34" charset="0"/>
              </a:rPr>
              <a:t>sont endémiques </a:t>
            </a:r>
            <a:r>
              <a:rPr lang="fr-FR" dirty="0">
                <a:solidFill>
                  <a:srgbClr val="008000"/>
                </a:solidFill>
                <a:latin typeface="Calibri" pitchFamily="34" charset="0"/>
              </a:rPr>
              <a:t>(dont ~  13 000 espèces de plantes </a:t>
            </a:r>
            <a:r>
              <a:rPr lang="fr-FR" dirty="0" smtClean="0">
                <a:solidFill>
                  <a:srgbClr val="008000"/>
                </a:solidFill>
                <a:latin typeface="Calibri" pitchFamily="34" charset="0"/>
              </a:rPr>
              <a:t>endémiques), </a:t>
            </a:r>
            <a:r>
              <a:rPr lang="fr-FR" i="1" dirty="0" smtClean="0">
                <a:solidFill>
                  <a:srgbClr val="FF0000"/>
                </a:solidFill>
                <a:latin typeface="Calibri" pitchFamily="34" charset="0"/>
              </a:rPr>
              <a:t>dont </a:t>
            </a:r>
            <a:r>
              <a:rPr lang="fr-FR" b="1" i="1" dirty="0" smtClean="0">
                <a:solidFill>
                  <a:srgbClr val="FF0000"/>
                </a:solidFill>
                <a:latin typeface="Calibri" pitchFamily="34" charset="0"/>
              </a:rPr>
              <a:t>80% sont menacés</a:t>
            </a:r>
            <a:r>
              <a:rPr lang="fr-FR" i="1" dirty="0" smtClean="0">
                <a:solidFill>
                  <a:srgbClr val="FF0000"/>
                </a:solidFill>
                <a:latin typeface="Calibri" pitchFamily="34" charset="0"/>
              </a:rPr>
              <a:t>.</a:t>
            </a:r>
            <a:endParaRPr lang="fr-FR" i="1" dirty="0">
              <a:solidFill>
                <a:srgbClr val="FF0000"/>
              </a:solidFill>
              <a:latin typeface="Calibri" pitchFamily="34" charset="0"/>
            </a:endParaRPr>
          </a:p>
          <a:p>
            <a:pPr marL="285750" indent="-285750" algn="just">
              <a:buFont typeface="Arial" panose="020B0604020202020204" pitchFamily="34" charset="0"/>
              <a:buChar char="•"/>
            </a:pPr>
            <a:r>
              <a:rPr lang="fr-FR" dirty="0" smtClean="0">
                <a:solidFill>
                  <a:srgbClr val="FF0000"/>
                </a:solidFill>
                <a:latin typeface="Calibri" panose="020F0502020204030204" pitchFamily="34" charset="0"/>
              </a:rPr>
              <a:t>30 espèces d’oiseaux y sont </a:t>
            </a:r>
            <a:r>
              <a:rPr lang="fr-FR" dirty="0">
                <a:solidFill>
                  <a:srgbClr val="FF0000"/>
                </a:solidFill>
                <a:latin typeface="Calibri" panose="020F0502020204030204" pitchFamily="34" charset="0"/>
              </a:rPr>
              <a:t>menacés </a:t>
            </a:r>
            <a:r>
              <a:rPr lang="fr-FR" dirty="0" smtClean="0">
                <a:solidFill>
                  <a:srgbClr val="FF0000"/>
                </a:solidFill>
                <a:latin typeface="Calibri" panose="020F0502020204030204" pitchFamily="34" charset="0"/>
              </a:rPr>
              <a:t>d’extinction, selon </a:t>
            </a:r>
            <a:r>
              <a:rPr lang="fr-FR" dirty="0">
                <a:solidFill>
                  <a:srgbClr val="FF0000"/>
                </a:solidFill>
                <a:latin typeface="Calibri" panose="020F0502020204030204" pitchFamily="34" charset="0"/>
              </a:rPr>
              <a:t>la classification de L'UICN</a:t>
            </a:r>
            <a:r>
              <a:rPr lang="fr-FR" dirty="0" smtClean="0">
                <a:solidFill>
                  <a:srgbClr val="008000"/>
                </a:solidFill>
                <a:latin typeface="Calibri" panose="020F0502020204030204" pitchFamily="34" charset="0"/>
              </a:rPr>
              <a:t>.</a:t>
            </a:r>
          </a:p>
          <a:p>
            <a:pPr marL="285750" indent="-285750" algn="just">
              <a:buFont typeface="Arial" panose="020B0604020202020204" pitchFamily="34" charset="0"/>
              <a:buChar char="•"/>
            </a:pPr>
            <a:r>
              <a:rPr lang="fr-FR" dirty="0" smtClean="0">
                <a:solidFill>
                  <a:srgbClr val="008000"/>
                </a:solidFill>
                <a:latin typeface="Calibri" panose="020F0502020204030204" pitchFamily="34" charset="0"/>
              </a:rPr>
              <a:t>A Madagascar, </a:t>
            </a:r>
            <a:r>
              <a:rPr lang="fr-FR" dirty="0">
                <a:solidFill>
                  <a:srgbClr val="FF0000"/>
                </a:solidFill>
                <a:latin typeface="Calibri" panose="020F0502020204030204" pitchFamily="34" charset="0"/>
              </a:rPr>
              <a:t>d</a:t>
            </a:r>
            <a:r>
              <a:rPr lang="fr-FR" dirty="0" smtClean="0">
                <a:solidFill>
                  <a:srgbClr val="FF0000"/>
                </a:solidFill>
                <a:latin typeface="Calibri" panose="020F0502020204030204" pitchFamily="34" charset="0"/>
              </a:rPr>
              <a:t>ans </a:t>
            </a:r>
            <a:r>
              <a:rPr lang="fr-FR" dirty="0">
                <a:solidFill>
                  <a:srgbClr val="FF0000"/>
                </a:solidFill>
                <a:latin typeface="Calibri" panose="020F0502020204030204" pitchFamily="34" charset="0"/>
              </a:rPr>
              <a:t>une </a:t>
            </a:r>
            <a:r>
              <a:rPr lang="fr-FR" dirty="0" smtClean="0">
                <a:solidFill>
                  <a:srgbClr val="FF0000"/>
                </a:solidFill>
                <a:latin typeface="Calibri" panose="020F0502020204030204" pitchFamily="34" charset="0"/>
              </a:rPr>
              <a:t>catégorie de </a:t>
            </a:r>
            <a:r>
              <a:rPr lang="fr-FR" dirty="0">
                <a:solidFill>
                  <a:srgbClr val="FF0000"/>
                </a:solidFill>
                <a:latin typeface="Calibri" panose="020F0502020204030204" pitchFamily="34" charset="0"/>
              </a:rPr>
              <a:t>reptiles terrestres</a:t>
            </a:r>
            <a:r>
              <a:rPr lang="fr-FR" dirty="0" smtClean="0">
                <a:solidFill>
                  <a:srgbClr val="FF0000"/>
                </a:solidFill>
                <a:latin typeface="Calibri" panose="020F0502020204030204" pitchFamily="34" charset="0"/>
              </a:rPr>
              <a:t> </a:t>
            </a:r>
            <a:r>
              <a:rPr lang="fr-FR" dirty="0">
                <a:solidFill>
                  <a:srgbClr val="FF0000"/>
                </a:solidFill>
                <a:latin typeface="Calibri" panose="020F0502020204030204" pitchFamily="34" charset="0"/>
              </a:rPr>
              <a:t>comprenant </a:t>
            </a:r>
            <a:r>
              <a:rPr lang="fr-FR" dirty="0" smtClean="0">
                <a:solidFill>
                  <a:srgbClr val="FF0000"/>
                </a:solidFill>
                <a:latin typeface="Calibri" panose="020F0502020204030204" pitchFamily="34" charset="0"/>
              </a:rPr>
              <a:t>caméléons</a:t>
            </a:r>
            <a:r>
              <a:rPr lang="fr-FR" dirty="0">
                <a:solidFill>
                  <a:srgbClr val="FF0000"/>
                </a:solidFill>
                <a:latin typeface="Calibri" panose="020F0502020204030204" pitchFamily="34" charset="0"/>
              </a:rPr>
              <a:t>, </a:t>
            </a:r>
            <a:r>
              <a:rPr lang="fr-FR" dirty="0" smtClean="0">
                <a:solidFill>
                  <a:srgbClr val="FF0000"/>
                </a:solidFill>
                <a:latin typeface="Calibri" panose="020F0502020204030204" pitchFamily="34" charset="0"/>
              </a:rPr>
              <a:t>geckos</a:t>
            </a:r>
            <a:r>
              <a:rPr lang="fr-FR" dirty="0">
                <a:solidFill>
                  <a:srgbClr val="FF0000"/>
                </a:solidFill>
                <a:latin typeface="Calibri" panose="020F0502020204030204" pitchFamily="34" charset="0"/>
              </a:rPr>
              <a:t>, </a:t>
            </a:r>
            <a:r>
              <a:rPr lang="fr-FR" dirty="0" smtClean="0">
                <a:solidFill>
                  <a:srgbClr val="FF0000"/>
                </a:solidFill>
                <a:latin typeface="Calibri" panose="020F0502020204030204" pitchFamily="34" charset="0"/>
              </a:rPr>
              <a:t>scinques </a:t>
            </a:r>
            <a:r>
              <a:rPr lang="fr-FR" dirty="0">
                <a:solidFill>
                  <a:srgbClr val="FF0000"/>
                </a:solidFill>
                <a:latin typeface="Calibri" panose="020F0502020204030204" pitchFamily="34" charset="0"/>
              </a:rPr>
              <a:t>et </a:t>
            </a:r>
            <a:r>
              <a:rPr lang="fr-FR" dirty="0" smtClean="0">
                <a:solidFill>
                  <a:srgbClr val="FF0000"/>
                </a:solidFill>
                <a:latin typeface="Calibri" panose="020F0502020204030204" pitchFamily="34" charset="0"/>
              </a:rPr>
              <a:t>serpents</a:t>
            </a:r>
            <a:r>
              <a:rPr lang="fr-FR" dirty="0">
                <a:solidFill>
                  <a:srgbClr val="FF0000"/>
                </a:solidFill>
                <a:latin typeface="Calibri" panose="020F0502020204030204" pitchFamily="34" charset="0"/>
              </a:rPr>
              <a:t>, </a:t>
            </a:r>
            <a:r>
              <a:rPr lang="fr-FR" b="1" dirty="0">
                <a:solidFill>
                  <a:srgbClr val="FF0000"/>
                </a:solidFill>
                <a:latin typeface="Calibri" panose="020F0502020204030204" pitchFamily="34" charset="0"/>
              </a:rPr>
              <a:t>22 espèces sont classées en danger critique d’extinction</a:t>
            </a:r>
            <a:r>
              <a:rPr lang="fr-FR" dirty="0">
                <a:solidFill>
                  <a:srgbClr val="008000"/>
                </a:solidFill>
                <a:latin typeface="Calibri" panose="020F0502020204030204" pitchFamily="34" charset="0"/>
              </a:rPr>
              <a:t>.</a:t>
            </a:r>
          </a:p>
          <a:p>
            <a:pPr marL="171450" indent="-171450" algn="just">
              <a:buFont typeface="Arial" panose="020B0604020202020204" pitchFamily="34" charset="0"/>
              <a:buChar char="•"/>
            </a:pPr>
            <a:r>
              <a:rPr lang="fr-FR" sz="1200" dirty="0">
                <a:solidFill>
                  <a:srgbClr val="008000"/>
                </a:solidFill>
                <a:latin typeface="Calibri" panose="020F0502020204030204" pitchFamily="34" charset="0"/>
              </a:rPr>
              <a:t>Source : </a:t>
            </a:r>
            <a:r>
              <a:rPr lang="fr-FR" sz="1200" dirty="0">
                <a:solidFill>
                  <a:srgbClr val="008000"/>
                </a:solidFill>
                <a:latin typeface="Calibri" pitchFamily="34" charset="0"/>
                <a:hlinkClick r:id="rId2"/>
              </a:rPr>
              <a:t>http://ile-reunion.pressecologie.com/actualite/Madagascar-%</a:t>
            </a:r>
            <a:r>
              <a:rPr lang="fr-FR" sz="1200" dirty="0" smtClean="0">
                <a:solidFill>
                  <a:srgbClr val="008000"/>
                </a:solidFill>
                <a:latin typeface="Calibri" pitchFamily="34" charset="0"/>
                <a:hlinkClick r:id="rId2"/>
              </a:rPr>
              <a:t>3A-40-des-reptiles-terrestres-en-danger-d-extinction</a:t>
            </a:r>
            <a:endParaRPr lang="fr-FR" sz="1200" dirty="0" smtClean="0">
              <a:solidFill>
                <a:srgbClr val="008000"/>
              </a:solidFill>
              <a:latin typeface="Calibri" pitchFamily="34" charset="0"/>
            </a:endParaRPr>
          </a:p>
          <a:p>
            <a:pPr marL="285750" indent="-285750" algn="just">
              <a:buFont typeface="Arial" panose="020B0604020202020204" pitchFamily="34" charset="0"/>
              <a:buChar char="•"/>
            </a:pPr>
            <a:r>
              <a:rPr lang="fr-FR" dirty="0" smtClean="0">
                <a:solidFill>
                  <a:srgbClr val="008000"/>
                </a:solidFill>
                <a:latin typeface="Calibri" pitchFamily="34" charset="0"/>
              </a:rPr>
              <a:t>Selon l’UICN, </a:t>
            </a:r>
            <a:r>
              <a:rPr lang="fr-FR" b="1" dirty="0" smtClean="0">
                <a:solidFill>
                  <a:srgbClr val="FF0000"/>
                </a:solidFill>
                <a:latin typeface="Calibri" pitchFamily="34" charset="0"/>
              </a:rPr>
              <a:t>83</a:t>
            </a:r>
            <a:r>
              <a:rPr lang="fr-FR" b="1" dirty="0">
                <a:solidFill>
                  <a:srgbClr val="FF0000"/>
                </a:solidFill>
                <a:latin typeface="Calibri" pitchFamily="34" charset="0"/>
              </a:rPr>
              <a:t>% des palmiers de Madagascar sont menacés d’extinction</a:t>
            </a:r>
            <a:r>
              <a:rPr lang="fr-FR" dirty="0">
                <a:solidFill>
                  <a:srgbClr val="FF0000"/>
                </a:solidFill>
                <a:latin typeface="Calibri" pitchFamily="34" charset="0"/>
              </a:rPr>
              <a:t>, </a:t>
            </a:r>
            <a:r>
              <a:rPr lang="fr-FR" i="1" dirty="0">
                <a:solidFill>
                  <a:srgbClr val="FF0000"/>
                </a:solidFill>
                <a:latin typeface="Calibri" pitchFamily="34" charset="0"/>
              </a:rPr>
              <a:t>ce qui met également en danger les moyens de subsistance des populations locales</a:t>
            </a:r>
            <a:r>
              <a:rPr lang="fr-FR" dirty="0">
                <a:solidFill>
                  <a:srgbClr val="008000"/>
                </a:solidFill>
                <a:latin typeface="Calibri" pitchFamily="34" charset="0"/>
              </a:rPr>
              <a:t>. </a:t>
            </a:r>
            <a:endParaRPr lang="fr-FR" dirty="0" smtClean="0">
              <a:solidFill>
                <a:srgbClr val="008000"/>
              </a:solidFill>
              <a:latin typeface="Calibri" pitchFamily="34" charset="0"/>
            </a:endParaRPr>
          </a:p>
          <a:p>
            <a:pPr marL="171450" indent="-171450" algn="just">
              <a:buFont typeface="Arial" panose="020B0604020202020204" pitchFamily="34" charset="0"/>
              <a:buChar char="•"/>
            </a:pPr>
            <a:r>
              <a:rPr lang="fr-FR" sz="1200" dirty="0">
                <a:solidFill>
                  <a:srgbClr val="008000"/>
                </a:solidFill>
                <a:latin typeface="Calibri" pitchFamily="34" charset="0"/>
              </a:rPr>
              <a:t>Source : </a:t>
            </a:r>
            <a:r>
              <a:rPr lang="fr-FR" sz="1200" dirty="0">
                <a:solidFill>
                  <a:srgbClr val="008000"/>
                </a:solidFill>
                <a:latin typeface="Calibri" pitchFamily="34" charset="0"/>
                <a:hlinkClick r:id="rId3"/>
              </a:rPr>
              <a:t>http://www.iucn.org/fr/presse/communiques/?</a:t>
            </a:r>
            <a:r>
              <a:rPr lang="fr-FR" sz="1200" dirty="0" smtClean="0">
                <a:solidFill>
                  <a:srgbClr val="008000"/>
                </a:solidFill>
                <a:latin typeface="Calibri" pitchFamily="34" charset="0"/>
                <a:hlinkClick r:id="rId3"/>
              </a:rPr>
              <a:t>11273/Les-palmiers-de-Madagascar-proches-de-lextinction</a:t>
            </a:r>
            <a:r>
              <a:rPr lang="fr-FR" sz="1200" dirty="0" smtClean="0">
                <a:solidFill>
                  <a:srgbClr val="008000"/>
                </a:solidFill>
                <a:latin typeface="Calibri" pitchFamily="34" charset="0"/>
              </a:rPr>
              <a:t> </a:t>
            </a:r>
            <a:endParaRPr lang="fr-FR" sz="1200" dirty="0">
              <a:solidFill>
                <a:srgbClr val="008000"/>
              </a:solidFill>
              <a:latin typeface="Calibri" pitchFamily="34" charset="0"/>
            </a:endParaRPr>
          </a:p>
          <a:p>
            <a:pPr marL="285750" indent="-285750" algn="just">
              <a:buFont typeface="Arial" panose="020B0604020202020204" pitchFamily="34" charset="0"/>
              <a:buChar char="•"/>
            </a:pPr>
            <a:r>
              <a:rPr lang="fr-FR" dirty="0">
                <a:solidFill>
                  <a:srgbClr val="FF0000"/>
                </a:solidFill>
                <a:latin typeface="Calibri" pitchFamily="34" charset="0"/>
              </a:rPr>
              <a:t>90% des forêts originelles où ils vivent à Madagascar ont été détruites par les activités </a:t>
            </a:r>
            <a:r>
              <a:rPr lang="fr-FR" dirty="0" smtClean="0">
                <a:solidFill>
                  <a:srgbClr val="FF0000"/>
                </a:solidFill>
                <a:latin typeface="Calibri" pitchFamily="34" charset="0"/>
              </a:rPr>
              <a:t>humaines (°). </a:t>
            </a:r>
            <a:r>
              <a:rPr lang="fr-FR" dirty="0">
                <a:solidFill>
                  <a:srgbClr val="FF0000"/>
                </a:solidFill>
                <a:latin typeface="Calibri" pitchFamily="34" charset="0"/>
              </a:rPr>
              <a:t>Les lémuriens </a:t>
            </a:r>
            <a:r>
              <a:rPr lang="fr-FR" dirty="0" smtClean="0">
                <a:solidFill>
                  <a:srgbClr val="FF0000"/>
                </a:solidFill>
                <a:latin typeface="Calibri" pitchFamily="34" charset="0"/>
              </a:rPr>
              <a:t>sont y très </a:t>
            </a:r>
            <a:r>
              <a:rPr lang="fr-FR" dirty="0">
                <a:solidFill>
                  <a:srgbClr val="FF0000"/>
                </a:solidFill>
                <a:latin typeface="Calibri" pitchFamily="34" charset="0"/>
              </a:rPr>
              <a:t>menacés, dont huit en danger critique d'extinction (CR) </a:t>
            </a:r>
            <a:r>
              <a:rPr lang="fr-FR" dirty="0" smtClean="0">
                <a:solidFill>
                  <a:srgbClr val="FF0000"/>
                </a:solidFill>
                <a:latin typeface="Calibri" pitchFamily="34" charset="0"/>
              </a:rPr>
              <a:t>et </a:t>
            </a:r>
            <a:r>
              <a:rPr lang="fr-FR" dirty="0">
                <a:solidFill>
                  <a:srgbClr val="FF0000"/>
                </a:solidFill>
                <a:latin typeface="Calibri" pitchFamily="34" charset="0"/>
              </a:rPr>
              <a:t>18 en danger (EN), soit </a:t>
            </a:r>
            <a:r>
              <a:rPr lang="fr-FR" b="1" dirty="0">
                <a:solidFill>
                  <a:srgbClr val="FF0000"/>
                </a:solidFill>
                <a:latin typeface="Calibri" pitchFamily="34" charset="0"/>
              </a:rPr>
              <a:t>91% des lémuriens de Madagascar menacés d'extinction</a:t>
            </a:r>
            <a:r>
              <a:rPr lang="fr-FR" dirty="0" smtClean="0">
                <a:solidFill>
                  <a:srgbClr val="008000"/>
                </a:solidFill>
                <a:latin typeface="Calibri" pitchFamily="34" charset="0"/>
              </a:rPr>
              <a:t>. </a:t>
            </a:r>
          </a:p>
          <a:p>
            <a:pPr marL="285750" indent="-285750" algn="just">
              <a:buFont typeface="Arial" panose="020B0604020202020204" pitchFamily="34" charset="0"/>
              <a:buChar char="•"/>
            </a:pPr>
            <a:r>
              <a:rPr lang="fr-FR" sz="1200" dirty="0" smtClean="0">
                <a:solidFill>
                  <a:srgbClr val="008000"/>
                </a:solidFill>
                <a:latin typeface="Calibri" pitchFamily="34" charset="0"/>
              </a:rPr>
              <a:t>Note : Les </a:t>
            </a:r>
            <a:r>
              <a:rPr lang="fr-FR" sz="1200" dirty="0">
                <a:solidFill>
                  <a:srgbClr val="008000"/>
                </a:solidFill>
                <a:latin typeface="Calibri" pitchFamily="34" charset="0"/>
              </a:rPr>
              <a:t>forêts primaires couvraient 30% de la surface du pays en 1950</a:t>
            </a:r>
            <a:r>
              <a:rPr lang="fr-FR" sz="1200" dirty="0" smtClean="0">
                <a:solidFill>
                  <a:srgbClr val="008000"/>
                </a:solidFill>
                <a:latin typeface="Calibri" pitchFamily="34" charset="0"/>
              </a:rPr>
              <a:t>.</a:t>
            </a:r>
          </a:p>
          <a:p>
            <a:pPr marL="285750" indent="-285750" algn="just">
              <a:buFont typeface="Arial" panose="020B0604020202020204" pitchFamily="34" charset="0"/>
              <a:buChar char="•"/>
            </a:pPr>
            <a:r>
              <a:rPr lang="fr-FR" sz="1200" i="1" dirty="0">
                <a:solidFill>
                  <a:srgbClr val="008000"/>
                </a:solidFill>
                <a:latin typeface="Calibri" pitchFamily="34" charset="0"/>
              </a:rPr>
              <a:t>Madagascar : 80% d’espèces endémiques menacées</a:t>
            </a:r>
            <a:r>
              <a:rPr lang="fr-FR" sz="1200" dirty="0">
                <a:solidFill>
                  <a:srgbClr val="008000"/>
                </a:solidFill>
                <a:latin typeface="Calibri" pitchFamily="34" charset="0"/>
              </a:rPr>
              <a:t>, Agnès Rougier, RFI, </a:t>
            </a:r>
            <a:r>
              <a:rPr lang="fr-FR" sz="1200" dirty="0" smtClean="0">
                <a:solidFill>
                  <a:srgbClr val="008000"/>
                </a:solidFill>
                <a:latin typeface="Calibri" pitchFamily="34" charset="0"/>
              </a:rPr>
              <a:t>11/04/2008.</a:t>
            </a:r>
          </a:p>
        </p:txBody>
      </p:sp>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2328" y="4474394"/>
            <a:ext cx="1152128" cy="1644983"/>
          </a:xfrm>
          <a:prstGeom prst="rect">
            <a:avLst/>
          </a:prstGeom>
        </p:spPr>
      </p:pic>
      <p:sp>
        <p:nvSpPr>
          <p:cNvPr id="7" name="ZoneTexte 6"/>
          <p:cNvSpPr txBox="1"/>
          <p:nvPr/>
        </p:nvSpPr>
        <p:spPr>
          <a:xfrm>
            <a:off x="6732240" y="6078825"/>
            <a:ext cx="2377702" cy="646331"/>
          </a:xfrm>
          <a:prstGeom prst="rect">
            <a:avLst/>
          </a:prstGeom>
          <a:noFill/>
        </p:spPr>
        <p:txBody>
          <a:bodyPr wrap="square" rtlCol="0">
            <a:spAutoFit/>
          </a:bodyPr>
          <a:lstStyle/>
          <a:p>
            <a:pPr algn="ctr"/>
            <a:r>
              <a:rPr lang="fr-FR" sz="1200" dirty="0">
                <a:solidFill>
                  <a:srgbClr val="008000"/>
                </a:solidFill>
              </a:rPr>
              <a:t>Le </a:t>
            </a:r>
            <a:r>
              <a:rPr lang="fr-FR" sz="1200" dirty="0" err="1">
                <a:solidFill>
                  <a:srgbClr val="008000"/>
                </a:solidFill>
              </a:rPr>
              <a:t>Tahina</a:t>
            </a:r>
            <a:r>
              <a:rPr lang="fr-FR" sz="1200" dirty="0">
                <a:solidFill>
                  <a:srgbClr val="008000"/>
                </a:solidFill>
              </a:rPr>
              <a:t> ou « palmier suicidaire </a:t>
            </a:r>
            <a:r>
              <a:rPr lang="fr-FR" sz="1200" dirty="0" smtClean="0">
                <a:solidFill>
                  <a:srgbClr val="008000"/>
                </a:solidFill>
              </a:rPr>
              <a:t>» (</a:t>
            </a:r>
            <a:r>
              <a:rPr lang="fr-FR" sz="1200" i="1" dirty="0" err="1">
                <a:solidFill>
                  <a:srgbClr val="008000"/>
                </a:solidFill>
              </a:rPr>
              <a:t>Tahina</a:t>
            </a:r>
            <a:r>
              <a:rPr lang="fr-FR" sz="1200" i="1" dirty="0">
                <a:solidFill>
                  <a:srgbClr val="008000"/>
                </a:solidFill>
              </a:rPr>
              <a:t> </a:t>
            </a:r>
            <a:r>
              <a:rPr lang="fr-FR" sz="1200" i="1" dirty="0" err="1">
                <a:solidFill>
                  <a:srgbClr val="008000"/>
                </a:solidFill>
              </a:rPr>
              <a:t>spectabilis</a:t>
            </a:r>
            <a:r>
              <a:rPr lang="fr-FR" sz="1200" dirty="0" smtClean="0">
                <a:solidFill>
                  <a:srgbClr val="008000"/>
                </a:solidFill>
              </a:rPr>
              <a:t>) © Photo</a:t>
            </a:r>
            <a:r>
              <a:rPr lang="fr-FR" sz="1200" dirty="0">
                <a:solidFill>
                  <a:srgbClr val="008000"/>
                </a:solidFill>
              </a:rPr>
              <a:t>: J. </a:t>
            </a:r>
            <a:r>
              <a:rPr lang="fr-FR" sz="1200" dirty="0" err="1">
                <a:solidFill>
                  <a:srgbClr val="008000"/>
                </a:solidFill>
              </a:rPr>
              <a:t>Dransfield</a:t>
            </a:r>
            <a:r>
              <a:rPr lang="fr-FR" sz="1200" dirty="0">
                <a:solidFill>
                  <a:srgbClr val="008000"/>
                </a:solidFill>
              </a:rPr>
              <a:t>/RBG Kew</a:t>
            </a:r>
          </a:p>
        </p:txBody>
      </p:sp>
      <p:pic>
        <p:nvPicPr>
          <p:cNvPr id="8" name="Picture 2"/>
          <p:cNvPicPr>
            <a:picLocks noChangeAspect="1" noChangeArrowheads="1"/>
          </p:cNvPicPr>
          <p:nvPr/>
        </p:nvPicPr>
        <p:blipFill>
          <a:blip r:embed="rId5" cstate="print"/>
          <a:srcRect/>
          <a:stretch>
            <a:fillRect/>
          </a:stretch>
        </p:blipFill>
        <p:spPr bwMode="auto">
          <a:xfrm>
            <a:off x="7270791" y="5783550"/>
            <a:ext cx="295275" cy="295275"/>
          </a:xfrm>
          <a:prstGeom prst="rect">
            <a:avLst/>
          </a:prstGeom>
          <a:noFill/>
          <a:ln w="9525">
            <a:noFill/>
            <a:miter lim="800000"/>
            <a:headEnd/>
            <a:tailEnd/>
          </a:ln>
        </p:spPr>
      </p:pic>
      <p:sp>
        <p:nvSpPr>
          <p:cNvPr id="9" name="ZoneTexte 8"/>
          <p:cNvSpPr txBox="1"/>
          <p:nvPr/>
        </p:nvSpPr>
        <p:spPr>
          <a:xfrm>
            <a:off x="323528" y="6381328"/>
            <a:ext cx="1512168" cy="276999"/>
          </a:xfrm>
          <a:prstGeom prst="rect">
            <a:avLst/>
          </a:prstGeom>
          <a:noFill/>
        </p:spPr>
        <p:txBody>
          <a:bodyPr wrap="square" rtlCol="0">
            <a:spAutoFit/>
          </a:bodyPr>
          <a:lstStyle/>
          <a:p>
            <a:r>
              <a:rPr lang="fr-FR" sz="1200" i="1" dirty="0" err="1" smtClean="0">
                <a:solidFill>
                  <a:srgbClr val="008000"/>
                </a:solidFill>
              </a:rPr>
              <a:t>Calumma</a:t>
            </a:r>
            <a:r>
              <a:rPr lang="fr-FR" sz="1200" i="1" dirty="0" smtClean="0">
                <a:solidFill>
                  <a:srgbClr val="008000"/>
                </a:solidFill>
              </a:rPr>
              <a:t> tarzan</a:t>
            </a:r>
            <a:endParaRPr lang="fr-FR" sz="1200" i="1" dirty="0">
              <a:solidFill>
                <a:srgbClr val="008000"/>
              </a:solidFill>
            </a:endParaRPr>
          </a:p>
        </p:txBody>
      </p:sp>
      <p:pic>
        <p:nvPicPr>
          <p:cNvPr id="10" name="Picture 2"/>
          <p:cNvPicPr>
            <a:picLocks noChangeAspect="1" noChangeArrowheads="1"/>
          </p:cNvPicPr>
          <p:nvPr/>
        </p:nvPicPr>
        <p:blipFill>
          <a:blip r:embed="rId5" cstate="print"/>
          <a:srcRect/>
          <a:stretch>
            <a:fillRect/>
          </a:stretch>
        </p:blipFill>
        <p:spPr bwMode="auto">
          <a:xfrm>
            <a:off x="107504" y="6381328"/>
            <a:ext cx="295275" cy="295275"/>
          </a:xfrm>
          <a:prstGeom prst="rect">
            <a:avLst/>
          </a:prstGeom>
          <a:noFill/>
          <a:ln w="9525">
            <a:noFill/>
            <a:miter lim="800000"/>
            <a:headEnd/>
            <a:tailEnd/>
          </a:ln>
        </p:spPr>
      </p:pic>
      <p:pic>
        <p:nvPicPr>
          <p:cNvPr id="11" name="Imag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7744" y="4641941"/>
            <a:ext cx="809625" cy="1704975"/>
          </a:xfrm>
          <a:prstGeom prst="rect">
            <a:avLst/>
          </a:prstGeom>
        </p:spPr>
      </p:pic>
      <p:sp>
        <p:nvSpPr>
          <p:cNvPr id="12" name="ZoneTexte 11"/>
          <p:cNvSpPr txBox="1"/>
          <p:nvPr/>
        </p:nvSpPr>
        <p:spPr>
          <a:xfrm>
            <a:off x="1705139" y="6335447"/>
            <a:ext cx="2088232" cy="461665"/>
          </a:xfrm>
          <a:prstGeom prst="rect">
            <a:avLst/>
          </a:prstGeom>
          <a:noFill/>
        </p:spPr>
        <p:txBody>
          <a:bodyPr wrap="square" rtlCol="0">
            <a:spAutoFit/>
          </a:bodyPr>
          <a:lstStyle/>
          <a:p>
            <a:pPr algn="ctr"/>
            <a:r>
              <a:rPr lang="fr-FR" sz="1200" i="1" dirty="0" err="1">
                <a:solidFill>
                  <a:srgbClr val="008000"/>
                </a:solidFill>
              </a:rPr>
              <a:t>Dypsis</a:t>
            </a:r>
            <a:r>
              <a:rPr lang="fr-FR" sz="1200" i="1" dirty="0">
                <a:solidFill>
                  <a:srgbClr val="008000"/>
                </a:solidFill>
              </a:rPr>
              <a:t> </a:t>
            </a:r>
            <a:r>
              <a:rPr lang="fr-FR" sz="1200" i="1" dirty="0" err="1">
                <a:solidFill>
                  <a:srgbClr val="008000"/>
                </a:solidFill>
              </a:rPr>
              <a:t>ambositrae</a:t>
            </a:r>
            <a:r>
              <a:rPr lang="fr-FR" sz="1200" i="1" dirty="0">
                <a:solidFill>
                  <a:srgbClr val="008000"/>
                </a:solidFill>
              </a:rPr>
              <a:t> </a:t>
            </a:r>
            <a:r>
              <a:rPr lang="fr-FR" sz="1200" dirty="0" smtClean="0">
                <a:solidFill>
                  <a:srgbClr val="008000"/>
                </a:solidFill>
              </a:rPr>
              <a:t>© Photo </a:t>
            </a:r>
            <a:r>
              <a:rPr lang="fr-FR" sz="1200" dirty="0">
                <a:solidFill>
                  <a:srgbClr val="008000"/>
                </a:solidFill>
              </a:rPr>
              <a:t>J </a:t>
            </a:r>
            <a:r>
              <a:rPr lang="fr-FR" sz="1200" dirty="0" err="1">
                <a:solidFill>
                  <a:srgbClr val="008000"/>
                </a:solidFill>
              </a:rPr>
              <a:t>Dransfield</a:t>
            </a:r>
            <a:r>
              <a:rPr lang="fr-FR" sz="1200" dirty="0">
                <a:solidFill>
                  <a:srgbClr val="008000"/>
                </a:solidFill>
              </a:rPr>
              <a:t> RBG Kew</a:t>
            </a:r>
          </a:p>
        </p:txBody>
      </p:sp>
      <p:pic>
        <p:nvPicPr>
          <p:cNvPr id="13" name="Picture 2"/>
          <p:cNvPicPr>
            <a:picLocks noChangeAspect="1" noChangeArrowheads="1"/>
          </p:cNvPicPr>
          <p:nvPr/>
        </p:nvPicPr>
        <p:blipFill>
          <a:blip r:embed="rId5" cstate="print"/>
          <a:srcRect/>
          <a:stretch>
            <a:fillRect/>
          </a:stretch>
        </p:blipFill>
        <p:spPr bwMode="auto">
          <a:xfrm>
            <a:off x="3124597" y="5988178"/>
            <a:ext cx="295275" cy="295275"/>
          </a:xfrm>
          <a:prstGeom prst="rect">
            <a:avLst/>
          </a:prstGeom>
          <a:noFill/>
          <a:ln w="9525">
            <a:noFill/>
            <a:miter lim="800000"/>
            <a:headEnd/>
            <a:tailEnd/>
          </a:ln>
        </p:spPr>
      </p:pic>
      <p:pic>
        <p:nvPicPr>
          <p:cNvPr id="14" name="Imag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940036" y="4834961"/>
            <a:ext cx="1191989" cy="1591367"/>
          </a:xfrm>
          <a:prstGeom prst="rect">
            <a:avLst/>
          </a:prstGeom>
        </p:spPr>
      </p:pic>
      <p:sp>
        <p:nvSpPr>
          <p:cNvPr id="15" name="ZoneTexte 14"/>
          <p:cNvSpPr txBox="1"/>
          <p:nvPr/>
        </p:nvSpPr>
        <p:spPr>
          <a:xfrm>
            <a:off x="3782889" y="6425544"/>
            <a:ext cx="1486304" cy="276999"/>
          </a:xfrm>
          <a:prstGeom prst="rect">
            <a:avLst/>
          </a:prstGeom>
          <a:noFill/>
        </p:spPr>
        <p:txBody>
          <a:bodyPr wrap="none" rtlCol="0">
            <a:spAutoFit/>
          </a:bodyPr>
          <a:lstStyle/>
          <a:p>
            <a:r>
              <a:rPr lang="fr-FR" sz="1200" i="1" dirty="0" err="1">
                <a:solidFill>
                  <a:srgbClr val="008000"/>
                </a:solidFill>
              </a:rPr>
              <a:t>Ravenea</a:t>
            </a:r>
            <a:r>
              <a:rPr lang="fr-FR" sz="1200" i="1" dirty="0">
                <a:solidFill>
                  <a:srgbClr val="008000"/>
                </a:solidFill>
              </a:rPr>
              <a:t> </a:t>
            </a:r>
            <a:r>
              <a:rPr lang="fr-FR" sz="1200" i="1" dirty="0" err="1">
                <a:solidFill>
                  <a:srgbClr val="008000"/>
                </a:solidFill>
              </a:rPr>
              <a:t>delicatula</a:t>
            </a:r>
            <a:endParaRPr lang="fr-FR" sz="1200" i="1" dirty="0">
              <a:solidFill>
                <a:srgbClr val="008000"/>
              </a:solidFill>
            </a:endParaRPr>
          </a:p>
        </p:txBody>
      </p:sp>
      <p:pic>
        <p:nvPicPr>
          <p:cNvPr id="16" name="Picture 2"/>
          <p:cNvPicPr>
            <a:picLocks noChangeAspect="1" noChangeArrowheads="1"/>
          </p:cNvPicPr>
          <p:nvPr/>
        </p:nvPicPr>
        <p:blipFill>
          <a:blip r:embed="rId5" cstate="print"/>
          <a:srcRect/>
          <a:stretch>
            <a:fillRect/>
          </a:stretch>
        </p:blipFill>
        <p:spPr bwMode="auto">
          <a:xfrm>
            <a:off x="3636224" y="5471556"/>
            <a:ext cx="295275" cy="295275"/>
          </a:xfrm>
          <a:prstGeom prst="rect">
            <a:avLst/>
          </a:prstGeom>
          <a:noFill/>
          <a:ln w="9525">
            <a:noFill/>
            <a:miter lim="800000"/>
            <a:headEnd/>
            <a:tailEnd/>
          </a:ln>
        </p:spPr>
      </p:pic>
      <p:sp>
        <p:nvSpPr>
          <p:cNvPr id="17" name="ZoneTexte 16"/>
          <p:cNvSpPr txBox="1"/>
          <p:nvPr/>
        </p:nvSpPr>
        <p:spPr>
          <a:xfrm>
            <a:off x="5352564" y="6283453"/>
            <a:ext cx="1394934" cy="276999"/>
          </a:xfrm>
          <a:prstGeom prst="rect">
            <a:avLst/>
          </a:prstGeom>
          <a:noFill/>
        </p:spPr>
        <p:txBody>
          <a:bodyPr wrap="none" rtlCol="0">
            <a:spAutoFit/>
          </a:bodyPr>
          <a:lstStyle/>
          <a:p>
            <a:r>
              <a:rPr lang="fr-FR" sz="1200" i="1" dirty="0" err="1">
                <a:solidFill>
                  <a:srgbClr val="008000"/>
                </a:solidFill>
              </a:rPr>
              <a:t>Dypsis</a:t>
            </a:r>
            <a:r>
              <a:rPr lang="fr-FR" sz="1200" i="1" dirty="0">
                <a:solidFill>
                  <a:srgbClr val="008000"/>
                </a:solidFill>
              </a:rPr>
              <a:t> </a:t>
            </a:r>
            <a:r>
              <a:rPr lang="fr-FR" sz="1200" i="1" dirty="0" err="1">
                <a:solidFill>
                  <a:srgbClr val="008000"/>
                </a:solidFill>
              </a:rPr>
              <a:t>tokoravina</a:t>
            </a:r>
            <a:endParaRPr lang="fr-FR" sz="1200" i="1" dirty="0">
              <a:solidFill>
                <a:srgbClr val="008000"/>
              </a:solidFill>
            </a:endParaRPr>
          </a:p>
        </p:txBody>
      </p:sp>
      <p:pic>
        <p:nvPicPr>
          <p:cNvPr id="18" name="Imag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89808" y="4761340"/>
            <a:ext cx="1504950" cy="1504950"/>
          </a:xfrm>
          <a:prstGeom prst="rect">
            <a:avLst/>
          </a:prstGeom>
        </p:spPr>
      </p:pic>
      <p:pic>
        <p:nvPicPr>
          <p:cNvPr id="19" name="Picture 2"/>
          <p:cNvPicPr>
            <a:picLocks noChangeAspect="1" noChangeArrowheads="1"/>
          </p:cNvPicPr>
          <p:nvPr/>
        </p:nvPicPr>
        <p:blipFill>
          <a:blip r:embed="rId5" cstate="print"/>
          <a:srcRect/>
          <a:stretch>
            <a:fillRect/>
          </a:stretch>
        </p:blipFill>
        <p:spPr bwMode="auto">
          <a:xfrm>
            <a:off x="6841357" y="5272915"/>
            <a:ext cx="295275" cy="295275"/>
          </a:xfrm>
          <a:prstGeom prst="rect">
            <a:avLst/>
          </a:prstGeom>
          <a:noFill/>
          <a:ln w="9525">
            <a:noFill/>
            <a:miter lim="800000"/>
            <a:headEnd/>
            <a:tailEnd/>
          </a:ln>
        </p:spPr>
      </p:pic>
      <p:pic>
        <p:nvPicPr>
          <p:cNvPr id="20" name="Image 19" descr="Tarzan Calumma.jpg"/>
          <p:cNvPicPr>
            <a:picLocks noChangeAspect="1"/>
          </p:cNvPicPr>
          <p:nvPr/>
        </p:nvPicPr>
        <p:blipFill>
          <a:blip r:embed="rId9" cstate="print"/>
          <a:stretch>
            <a:fillRect/>
          </a:stretch>
        </p:blipFill>
        <p:spPr>
          <a:xfrm>
            <a:off x="179512" y="4725144"/>
            <a:ext cx="1872208" cy="1588308"/>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A7BD3C86-3EA6-47D9-8192-689BC954F247}" type="slidenum">
              <a:rPr lang="fr-FR" smtClean="0"/>
              <a:pPr>
                <a:defRPr/>
              </a:pPr>
              <a:t>62</a:t>
            </a:fld>
            <a:endParaRPr lang="fr-FR" dirty="0"/>
          </a:p>
        </p:txBody>
      </p:sp>
      <p:sp>
        <p:nvSpPr>
          <p:cNvPr id="3" name="Espace réservé du numéro de diapositive 1"/>
          <p:cNvSpPr txBox="1">
            <a:spLocks/>
          </p:cNvSpPr>
          <p:nvPr/>
        </p:nvSpPr>
        <p:spPr>
          <a:xfrm>
            <a:off x="8244408" y="188640"/>
            <a:ext cx="549201"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62</a:t>
            </a:fld>
            <a:endParaRPr lang="fr-FR" sz="1200" dirty="0">
              <a:solidFill>
                <a:schemeClr val="tx1">
                  <a:tint val="75000"/>
                </a:schemeClr>
              </a:solidFill>
              <a:latin typeface="+mn-lt"/>
              <a:cs typeface="+mn-cs"/>
            </a:endParaRPr>
          </a:p>
        </p:txBody>
      </p:sp>
      <p:sp>
        <p:nvSpPr>
          <p:cNvPr id="4" name="Sous-titre 2"/>
          <p:cNvSpPr txBox="1">
            <a:spLocks/>
          </p:cNvSpPr>
          <p:nvPr/>
        </p:nvSpPr>
        <p:spPr bwMode="auto">
          <a:xfrm>
            <a:off x="2771775" y="154867"/>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a:spLocks noChangeArrowheads="1"/>
          </p:cNvSpPr>
          <p:nvPr/>
        </p:nvSpPr>
        <p:spPr bwMode="auto">
          <a:xfrm>
            <a:off x="119477" y="548885"/>
            <a:ext cx="8864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u="sng" dirty="0" smtClean="0">
                <a:solidFill>
                  <a:srgbClr val="FF0000"/>
                </a:solidFill>
                <a:latin typeface="Calibri" pitchFamily="34" charset="0"/>
              </a:rPr>
              <a:t>5.13.Le </a:t>
            </a:r>
            <a:r>
              <a:rPr lang="fr-FR" u="sng" dirty="0">
                <a:solidFill>
                  <a:srgbClr val="FF0000"/>
                </a:solidFill>
                <a:latin typeface="Calibri" pitchFamily="34" charset="0"/>
              </a:rPr>
              <a:t>cas emblématique de </a:t>
            </a:r>
            <a:r>
              <a:rPr lang="fr-FR" u="sng" dirty="0" smtClean="0">
                <a:solidFill>
                  <a:srgbClr val="FF0000"/>
                </a:solidFill>
                <a:latin typeface="Calibri" pitchFamily="34" charset="0"/>
              </a:rPr>
              <a:t>Madagascar (suite &amp; fin)</a:t>
            </a:r>
            <a:endParaRPr lang="fr-FR" dirty="0" smtClean="0">
              <a:solidFill>
                <a:srgbClr val="FF0000"/>
              </a:solidFill>
              <a:latin typeface="Calibri" pitchFamily="34" charset="0"/>
            </a:endParaRPr>
          </a:p>
        </p:txBody>
      </p:sp>
      <p:pic>
        <p:nvPicPr>
          <p:cNvPr id="6" name="Image 5" descr="Calumma hafahafa.jpg"/>
          <p:cNvPicPr>
            <a:picLocks noChangeAspect="1"/>
          </p:cNvPicPr>
          <p:nvPr/>
        </p:nvPicPr>
        <p:blipFill>
          <a:blip r:embed="rId2" cstate="print"/>
          <a:stretch>
            <a:fillRect/>
          </a:stretch>
        </p:blipFill>
        <p:spPr>
          <a:xfrm>
            <a:off x="251520" y="980729"/>
            <a:ext cx="2989305" cy="864096"/>
          </a:xfrm>
          <a:prstGeom prst="rect">
            <a:avLst/>
          </a:prstGeom>
        </p:spPr>
      </p:pic>
      <p:sp>
        <p:nvSpPr>
          <p:cNvPr id="7" name="ZoneTexte 6"/>
          <p:cNvSpPr txBox="1"/>
          <p:nvPr/>
        </p:nvSpPr>
        <p:spPr>
          <a:xfrm>
            <a:off x="179512" y="1844824"/>
            <a:ext cx="3337773" cy="276999"/>
          </a:xfrm>
          <a:prstGeom prst="rect">
            <a:avLst/>
          </a:prstGeom>
          <a:noFill/>
        </p:spPr>
        <p:txBody>
          <a:bodyPr wrap="none" rtlCol="0">
            <a:spAutoFit/>
          </a:bodyPr>
          <a:lstStyle/>
          <a:p>
            <a:r>
              <a:rPr lang="fr-FR" sz="1200" dirty="0" smtClean="0">
                <a:solidFill>
                  <a:srgbClr val="008000"/>
                </a:solidFill>
              </a:rPr>
              <a:t>Caméléon au nez bizarre (</a:t>
            </a:r>
            <a:r>
              <a:rPr lang="fr-FR" sz="1200" i="1" dirty="0" err="1" smtClean="0">
                <a:solidFill>
                  <a:srgbClr val="008000"/>
                </a:solidFill>
              </a:rPr>
              <a:t>Calumma</a:t>
            </a:r>
            <a:r>
              <a:rPr lang="fr-FR" sz="1200" i="1" dirty="0" smtClean="0">
                <a:solidFill>
                  <a:srgbClr val="008000"/>
                </a:solidFill>
              </a:rPr>
              <a:t> </a:t>
            </a:r>
            <a:r>
              <a:rPr lang="fr-FR" sz="1200" i="1" dirty="0" err="1" smtClean="0">
                <a:solidFill>
                  <a:srgbClr val="008000"/>
                </a:solidFill>
              </a:rPr>
              <a:t>hafahafa</a:t>
            </a:r>
            <a:r>
              <a:rPr lang="fr-FR" sz="1200" dirty="0" smtClean="0">
                <a:solidFill>
                  <a:srgbClr val="008000"/>
                </a:solidFill>
              </a:rPr>
              <a:t>)</a:t>
            </a:r>
            <a:endParaRPr lang="fr-FR" sz="1200" dirty="0">
              <a:solidFill>
                <a:srgbClr val="008000"/>
              </a:solidFill>
            </a:endParaRPr>
          </a:p>
        </p:txBody>
      </p:sp>
      <p:pic>
        <p:nvPicPr>
          <p:cNvPr id="8" name="Image 7" descr="Paracontias fasika_s1.jpg"/>
          <p:cNvPicPr>
            <a:picLocks noChangeAspect="1"/>
          </p:cNvPicPr>
          <p:nvPr/>
        </p:nvPicPr>
        <p:blipFill>
          <a:blip r:embed="rId3" cstate="print"/>
          <a:stretch>
            <a:fillRect/>
          </a:stretch>
        </p:blipFill>
        <p:spPr>
          <a:xfrm>
            <a:off x="3923928" y="980728"/>
            <a:ext cx="1971675" cy="1314450"/>
          </a:xfrm>
          <a:prstGeom prst="rect">
            <a:avLst/>
          </a:prstGeom>
        </p:spPr>
      </p:pic>
      <p:sp>
        <p:nvSpPr>
          <p:cNvPr id="9" name="ZoneTexte 8"/>
          <p:cNvSpPr txBox="1"/>
          <p:nvPr/>
        </p:nvSpPr>
        <p:spPr>
          <a:xfrm>
            <a:off x="3779912" y="2348880"/>
            <a:ext cx="2605200" cy="276999"/>
          </a:xfrm>
          <a:prstGeom prst="rect">
            <a:avLst/>
          </a:prstGeom>
          <a:noFill/>
        </p:spPr>
        <p:txBody>
          <a:bodyPr wrap="none" rtlCol="0">
            <a:spAutoFit/>
          </a:bodyPr>
          <a:lstStyle/>
          <a:p>
            <a:r>
              <a:rPr lang="fr-FR" sz="1200" dirty="0" smtClean="0">
                <a:solidFill>
                  <a:srgbClr val="008000"/>
                </a:solidFill>
              </a:rPr>
              <a:t>Scinque apode (</a:t>
            </a:r>
            <a:r>
              <a:rPr lang="fr-FR" sz="1200" i="1" dirty="0" err="1" smtClean="0">
                <a:solidFill>
                  <a:srgbClr val="008000"/>
                </a:solidFill>
              </a:rPr>
              <a:t>Paracontias</a:t>
            </a:r>
            <a:r>
              <a:rPr lang="fr-FR" sz="1200" i="1" dirty="0" smtClean="0">
                <a:solidFill>
                  <a:srgbClr val="008000"/>
                </a:solidFill>
              </a:rPr>
              <a:t> </a:t>
            </a:r>
            <a:r>
              <a:rPr lang="fr-FR" sz="1200" i="1" dirty="0" err="1" smtClean="0">
                <a:solidFill>
                  <a:srgbClr val="008000"/>
                </a:solidFill>
              </a:rPr>
              <a:t>fasika</a:t>
            </a:r>
            <a:r>
              <a:rPr lang="fr-FR" sz="1200" dirty="0" smtClean="0">
                <a:solidFill>
                  <a:srgbClr val="008000"/>
                </a:solidFill>
              </a:rPr>
              <a:t>)</a:t>
            </a:r>
            <a:endParaRPr lang="fr-FR" sz="1200" dirty="0">
              <a:solidFill>
                <a:srgbClr val="008000"/>
              </a:solidFill>
            </a:endParaRPr>
          </a:p>
        </p:txBody>
      </p:sp>
      <p:pic>
        <p:nvPicPr>
          <p:cNvPr id="10" name="Picture 2"/>
          <p:cNvPicPr>
            <a:picLocks noChangeAspect="1" noChangeArrowheads="1"/>
          </p:cNvPicPr>
          <p:nvPr/>
        </p:nvPicPr>
        <p:blipFill>
          <a:blip r:embed="rId4" cstate="print"/>
          <a:srcRect/>
          <a:stretch>
            <a:fillRect/>
          </a:stretch>
        </p:blipFill>
        <p:spPr bwMode="auto">
          <a:xfrm>
            <a:off x="5940152" y="1988840"/>
            <a:ext cx="295275" cy="295275"/>
          </a:xfrm>
          <a:prstGeom prst="rect">
            <a:avLst/>
          </a:prstGeom>
          <a:noFill/>
          <a:ln w="9525">
            <a:noFill/>
            <a:miter lim="800000"/>
            <a:headEnd/>
            <a:tailEnd/>
          </a:ln>
        </p:spPr>
      </p:pic>
      <p:pic>
        <p:nvPicPr>
          <p:cNvPr id="11" name="Picture 2"/>
          <p:cNvPicPr>
            <a:picLocks noChangeAspect="1" noChangeArrowheads="1"/>
          </p:cNvPicPr>
          <p:nvPr/>
        </p:nvPicPr>
        <p:blipFill>
          <a:blip r:embed="rId4" cstate="print"/>
          <a:srcRect/>
          <a:stretch>
            <a:fillRect/>
          </a:stretch>
        </p:blipFill>
        <p:spPr bwMode="auto">
          <a:xfrm>
            <a:off x="3275856" y="980728"/>
            <a:ext cx="295275" cy="295275"/>
          </a:xfrm>
          <a:prstGeom prst="rect">
            <a:avLst/>
          </a:prstGeom>
          <a:noFill/>
          <a:ln w="9525">
            <a:noFill/>
            <a:miter lim="800000"/>
            <a:headEnd/>
            <a:tailEnd/>
          </a:ln>
        </p:spPr>
      </p:pic>
      <p:pic>
        <p:nvPicPr>
          <p:cNvPr id="12" name="Image 11" descr="Paretroplus menarambo_s1.jpg"/>
          <p:cNvPicPr>
            <a:picLocks noChangeAspect="1"/>
          </p:cNvPicPr>
          <p:nvPr/>
        </p:nvPicPr>
        <p:blipFill>
          <a:blip r:embed="rId5" cstate="print"/>
          <a:stretch>
            <a:fillRect/>
          </a:stretch>
        </p:blipFill>
        <p:spPr>
          <a:xfrm>
            <a:off x="6588224" y="620688"/>
            <a:ext cx="1857375" cy="1390650"/>
          </a:xfrm>
          <a:prstGeom prst="rect">
            <a:avLst/>
          </a:prstGeom>
        </p:spPr>
      </p:pic>
      <p:sp>
        <p:nvSpPr>
          <p:cNvPr id="13" name="ZoneTexte 12"/>
          <p:cNvSpPr txBox="1"/>
          <p:nvPr/>
        </p:nvSpPr>
        <p:spPr>
          <a:xfrm>
            <a:off x="6372200" y="1988840"/>
            <a:ext cx="2520280" cy="646331"/>
          </a:xfrm>
          <a:prstGeom prst="rect">
            <a:avLst/>
          </a:prstGeom>
          <a:noFill/>
        </p:spPr>
        <p:txBody>
          <a:bodyPr wrap="square" rtlCol="0">
            <a:spAutoFit/>
          </a:bodyPr>
          <a:lstStyle/>
          <a:p>
            <a:pPr algn="ctr"/>
            <a:r>
              <a:rPr lang="fr-FR" sz="1200" i="1" dirty="0" err="1" smtClean="0">
                <a:solidFill>
                  <a:srgbClr val="008000"/>
                </a:solidFill>
              </a:rPr>
              <a:t>Paretroplus</a:t>
            </a:r>
            <a:r>
              <a:rPr lang="fr-FR" sz="1200" i="1" dirty="0" smtClean="0">
                <a:solidFill>
                  <a:srgbClr val="008000"/>
                </a:solidFill>
              </a:rPr>
              <a:t> </a:t>
            </a:r>
            <a:r>
              <a:rPr lang="fr-FR" sz="1200" i="1" dirty="0" err="1" smtClean="0">
                <a:solidFill>
                  <a:srgbClr val="008000"/>
                </a:solidFill>
              </a:rPr>
              <a:t>menarambo</a:t>
            </a:r>
            <a:r>
              <a:rPr lang="fr-FR" sz="1200" dirty="0" smtClean="0">
                <a:solidFill>
                  <a:srgbClr val="008000"/>
                </a:solidFill>
              </a:rPr>
              <a:t>, espèce en voie d'extinction ou bien éteinte à l'état sauvage (?)</a:t>
            </a:r>
            <a:endParaRPr lang="fr-FR" sz="1200" dirty="0">
              <a:solidFill>
                <a:srgbClr val="008000"/>
              </a:solidFill>
            </a:endParaRPr>
          </a:p>
        </p:txBody>
      </p:sp>
      <p:pic>
        <p:nvPicPr>
          <p:cNvPr id="14" name="Picture 2"/>
          <p:cNvPicPr>
            <a:picLocks noChangeAspect="1" noChangeArrowheads="1"/>
          </p:cNvPicPr>
          <p:nvPr/>
        </p:nvPicPr>
        <p:blipFill>
          <a:blip r:embed="rId4" cstate="print"/>
          <a:srcRect/>
          <a:stretch>
            <a:fillRect/>
          </a:stretch>
        </p:blipFill>
        <p:spPr bwMode="auto">
          <a:xfrm>
            <a:off x="8604448" y="1628800"/>
            <a:ext cx="295275" cy="295275"/>
          </a:xfrm>
          <a:prstGeom prst="rect">
            <a:avLst/>
          </a:prstGeom>
          <a:noFill/>
          <a:ln w="9525">
            <a:noFill/>
            <a:miter lim="800000"/>
            <a:headEnd/>
            <a:tailEnd/>
          </a:ln>
        </p:spPr>
      </p:pic>
      <p:pic>
        <p:nvPicPr>
          <p:cNvPr id="15" name="Picture 1"/>
          <p:cNvPicPr>
            <a:picLocks noChangeAspect="1" noChangeArrowheads="1"/>
          </p:cNvPicPr>
          <p:nvPr/>
        </p:nvPicPr>
        <p:blipFill>
          <a:blip r:embed="rId6" cstate="print"/>
          <a:srcRect/>
          <a:stretch>
            <a:fillRect/>
          </a:stretch>
        </p:blipFill>
        <p:spPr bwMode="auto">
          <a:xfrm>
            <a:off x="8604448" y="980728"/>
            <a:ext cx="304800" cy="314325"/>
          </a:xfrm>
          <a:prstGeom prst="rect">
            <a:avLst/>
          </a:prstGeom>
          <a:noFill/>
          <a:ln w="9525">
            <a:noFill/>
            <a:miter lim="800000"/>
            <a:headEnd/>
            <a:tailEnd/>
          </a:ln>
        </p:spPr>
      </p:pic>
      <p:sp>
        <p:nvSpPr>
          <p:cNvPr id="16" name="ZoneTexte 15"/>
          <p:cNvSpPr txBox="1"/>
          <p:nvPr/>
        </p:nvSpPr>
        <p:spPr>
          <a:xfrm>
            <a:off x="8532440" y="1340768"/>
            <a:ext cx="433132" cy="276999"/>
          </a:xfrm>
          <a:prstGeom prst="rect">
            <a:avLst/>
          </a:prstGeom>
          <a:noFill/>
        </p:spPr>
        <p:txBody>
          <a:bodyPr wrap="none" rtlCol="0">
            <a:spAutoFit/>
          </a:bodyPr>
          <a:lstStyle/>
          <a:p>
            <a:r>
              <a:rPr lang="fr-FR" sz="1200" dirty="0" smtClean="0">
                <a:solidFill>
                  <a:srgbClr val="008000"/>
                </a:solidFill>
              </a:rPr>
              <a:t>Ou </a:t>
            </a:r>
            <a:endParaRPr lang="fr-FR" sz="1200" dirty="0">
              <a:solidFill>
                <a:srgbClr val="008000"/>
              </a:solidFill>
            </a:endParaRPr>
          </a:p>
        </p:txBody>
      </p:sp>
      <p:pic>
        <p:nvPicPr>
          <p:cNvPr id="17" name="Image 16" descr="Fuligule de Madagascar_Aythya innotata3_s.jpg"/>
          <p:cNvPicPr>
            <a:picLocks noChangeAspect="1"/>
          </p:cNvPicPr>
          <p:nvPr/>
        </p:nvPicPr>
        <p:blipFill>
          <a:blip r:embed="rId7" cstate="print"/>
          <a:stretch>
            <a:fillRect/>
          </a:stretch>
        </p:blipFill>
        <p:spPr>
          <a:xfrm>
            <a:off x="251520" y="2132856"/>
            <a:ext cx="1381125" cy="1162050"/>
          </a:xfrm>
          <a:prstGeom prst="rect">
            <a:avLst/>
          </a:prstGeom>
        </p:spPr>
      </p:pic>
      <p:sp>
        <p:nvSpPr>
          <p:cNvPr id="18" name="ZoneTexte 17"/>
          <p:cNvSpPr txBox="1"/>
          <p:nvPr/>
        </p:nvSpPr>
        <p:spPr>
          <a:xfrm>
            <a:off x="0" y="3284984"/>
            <a:ext cx="1944216" cy="461665"/>
          </a:xfrm>
          <a:prstGeom prst="rect">
            <a:avLst/>
          </a:prstGeom>
          <a:noFill/>
        </p:spPr>
        <p:txBody>
          <a:bodyPr wrap="square" rtlCol="0">
            <a:spAutoFit/>
          </a:bodyPr>
          <a:lstStyle/>
          <a:p>
            <a:pPr algn="ctr"/>
            <a:r>
              <a:rPr lang="fr-FR" sz="1200" dirty="0" smtClean="0">
                <a:solidFill>
                  <a:srgbClr val="008000"/>
                </a:solidFill>
              </a:rPr>
              <a:t>Fuligule de Madagascar </a:t>
            </a:r>
          </a:p>
          <a:p>
            <a:pPr algn="ctr"/>
            <a:r>
              <a:rPr lang="fr-FR" sz="1200" dirty="0" smtClean="0">
                <a:solidFill>
                  <a:srgbClr val="008000"/>
                </a:solidFill>
              </a:rPr>
              <a:t>(</a:t>
            </a:r>
            <a:r>
              <a:rPr lang="fr-FR" sz="1200" i="1" dirty="0" err="1" smtClean="0">
                <a:solidFill>
                  <a:srgbClr val="008000"/>
                </a:solidFill>
              </a:rPr>
              <a:t>Aythya</a:t>
            </a:r>
            <a:r>
              <a:rPr lang="fr-FR" sz="1200" i="1" dirty="0" smtClean="0">
                <a:solidFill>
                  <a:srgbClr val="008000"/>
                </a:solidFill>
              </a:rPr>
              <a:t> </a:t>
            </a:r>
            <a:r>
              <a:rPr lang="fr-FR" sz="1200" i="1" dirty="0" err="1" smtClean="0">
                <a:solidFill>
                  <a:srgbClr val="008000"/>
                </a:solidFill>
              </a:rPr>
              <a:t>innotata</a:t>
            </a:r>
            <a:r>
              <a:rPr lang="fr-FR" sz="1200" dirty="0" smtClean="0">
                <a:solidFill>
                  <a:srgbClr val="008000"/>
                </a:solidFill>
              </a:rPr>
              <a:t>)</a:t>
            </a:r>
            <a:endParaRPr lang="fr-FR" sz="1200" dirty="0">
              <a:solidFill>
                <a:srgbClr val="008000"/>
              </a:solidFill>
            </a:endParaRPr>
          </a:p>
        </p:txBody>
      </p:sp>
      <p:pic>
        <p:nvPicPr>
          <p:cNvPr id="19" name="Picture 2"/>
          <p:cNvPicPr>
            <a:picLocks noChangeAspect="1" noChangeArrowheads="1"/>
          </p:cNvPicPr>
          <p:nvPr/>
        </p:nvPicPr>
        <p:blipFill>
          <a:blip r:embed="rId4" cstate="print"/>
          <a:srcRect/>
          <a:stretch>
            <a:fillRect/>
          </a:stretch>
        </p:blipFill>
        <p:spPr bwMode="auto">
          <a:xfrm>
            <a:off x="1691680" y="2996952"/>
            <a:ext cx="295275" cy="295275"/>
          </a:xfrm>
          <a:prstGeom prst="rect">
            <a:avLst/>
          </a:prstGeom>
          <a:noFill/>
          <a:ln w="9525">
            <a:noFill/>
            <a:miter lim="800000"/>
            <a:headEnd/>
            <a:tailEnd/>
          </a:ln>
        </p:spPr>
      </p:pic>
      <p:pic>
        <p:nvPicPr>
          <p:cNvPr id="20" name="Image 19" descr="Aloe descoingsii ssp augustina_s.jpg"/>
          <p:cNvPicPr>
            <a:picLocks noChangeAspect="1"/>
          </p:cNvPicPr>
          <p:nvPr/>
        </p:nvPicPr>
        <p:blipFill>
          <a:blip r:embed="rId8" cstate="print"/>
          <a:stretch>
            <a:fillRect/>
          </a:stretch>
        </p:blipFill>
        <p:spPr>
          <a:xfrm>
            <a:off x="2123728" y="2204864"/>
            <a:ext cx="1600200" cy="1400175"/>
          </a:xfrm>
          <a:prstGeom prst="rect">
            <a:avLst/>
          </a:prstGeom>
        </p:spPr>
      </p:pic>
      <p:sp>
        <p:nvSpPr>
          <p:cNvPr id="21" name="ZoneTexte 20"/>
          <p:cNvSpPr txBox="1"/>
          <p:nvPr/>
        </p:nvSpPr>
        <p:spPr>
          <a:xfrm>
            <a:off x="1691680" y="3573016"/>
            <a:ext cx="2376265" cy="646331"/>
          </a:xfrm>
          <a:prstGeom prst="rect">
            <a:avLst/>
          </a:prstGeom>
          <a:noFill/>
        </p:spPr>
        <p:txBody>
          <a:bodyPr wrap="square" rtlCol="0">
            <a:spAutoFit/>
          </a:bodyPr>
          <a:lstStyle/>
          <a:p>
            <a:pPr algn="ctr"/>
            <a:r>
              <a:rPr lang="fr-FR" sz="1200" i="1" dirty="0" err="1" smtClean="0">
                <a:solidFill>
                  <a:srgbClr val="008000"/>
                </a:solidFill>
              </a:rPr>
              <a:t>Aloe</a:t>
            </a:r>
            <a:r>
              <a:rPr lang="fr-FR" sz="1200" i="1" dirty="0" smtClean="0">
                <a:solidFill>
                  <a:srgbClr val="008000"/>
                </a:solidFill>
              </a:rPr>
              <a:t> </a:t>
            </a:r>
            <a:r>
              <a:rPr lang="fr-FR" sz="1200" i="1" dirty="0" err="1" smtClean="0">
                <a:solidFill>
                  <a:srgbClr val="008000"/>
                </a:solidFill>
              </a:rPr>
              <a:t>descoingsii</a:t>
            </a:r>
            <a:r>
              <a:rPr lang="fr-FR" sz="1200" i="1" dirty="0" smtClean="0">
                <a:solidFill>
                  <a:srgbClr val="008000"/>
                </a:solidFill>
              </a:rPr>
              <a:t> </a:t>
            </a:r>
            <a:r>
              <a:rPr lang="fr-FR" sz="1200" i="1" dirty="0" err="1" smtClean="0">
                <a:solidFill>
                  <a:srgbClr val="008000"/>
                </a:solidFill>
              </a:rPr>
              <a:t>ssp</a:t>
            </a:r>
            <a:r>
              <a:rPr lang="fr-FR" sz="1200" i="1" dirty="0" smtClean="0">
                <a:solidFill>
                  <a:srgbClr val="008000"/>
                </a:solidFill>
              </a:rPr>
              <a:t>. </a:t>
            </a:r>
            <a:r>
              <a:rPr lang="fr-FR" sz="1200" i="1" dirty="0" err="1" smtClean="0">
                <a:solidFill>
                  <a:srgbClr val="008000"/>
                </a:solidFill>
              </a:rPr>
              <a:t>Augustina</a:t>
            </a:r>
            <a:r>
              <a:rPr lang="fr-FR" sz="1200" i="1" dirty="0" smtClean="0">
                <a:solidFill>
                  <a:srgbClr val="008000"/>
                </a:solidFill>
              </a:rPr>
              <a:t>. </a:t>
            </a:r>
          </a:p>
          <a:p>
            <a:pPr algn="ctr"/>
            <a:r>
              <a:rPr lang="fr-FR" sz="1200" i="1" dirty="0" smtClean="0">
                <a:solidFill>
                  <a:srgbClr val="008000"/>
                </a:solidFill>
              </a:rPr>
              <a:t>Découvert en 1998 et connu seulement dans une localité</a:t>
            </a:r>
            <a:endParaRPr lang="fr-FR" sz="1200" i="1" dirty="0">
              <a:solidFill>
                <a:srgbClr val="008000"/>
              </a:solidFill>
            </a:endParaRPr>
          </a:p>
        </p:txBody>
      </p:sp>
      <p:pic>
        <p:nvPicPr>
          <p:cNvPr id="22" name="Picture 2"/>
          <p:cNvPicPr>
            <a:picLocks noChangeAspect="1" noChangeArrowheads="1"/>
          </p:cNvPicPr>
          <p:nvPr/>
        </p:nvPicPr>
        <p:blipFill>
          <a:blip r:embed="rId4" cstate="print"/>
          <a:srcRect/>
          <a:stretch>
            <a:fillRect/>
          </a:stretch>
        </p:blipFill>
        <p:spPr bwMode="auto">
          <a:xfrm>
            <a:off x="3779912" y="3284984"/>
            <a:ext cx="295275" cy="295275"/>
          </a:xfrm>
          <a:prstGeom prst="rect">
            <a:avLst/>
          </a:prstGeom>
          <a:noFill/>
          <a:ln w="9525">
            <a:noFill/>
            <a:miter lim="800000"/>
            <a:headEnd/>
            <a:tailEnd/>
          </a:ln>
        </p:spPr>
      </p:pic>
      <p:pic>
        <p:nvPicPr>
          <p:cNvPr id="23" name="Image 22" descr="Euphorbia tulearensis_s1.jpg"/>
          <p:cNvPicPr>
            <a:picLocks noChangeAspect="1"/>
          </p:cNvPicPr>
          <p:nvPr/>
        </p:nvPicPr>
        <p:blipFill>
          <a:blip r:embed="rId9" cstate="print"/>
          <a:stretch>
            <a:fillRect/>
          </a:stretch>
        </p:blipFill>
        <p:spPr>
          <a:xfrm>
            <a:off x="4427984" y="2636912"/>
            <a:ext cx="1857375" cy="1390650"/>
          </a:xfrm>
          <a:prstGeom prst="rect">
            <a:avLst/>
          </a:prstGeom>
        </p:spPr>
      </p:pic>
      <p:sp>
        <p:nvSpPr>
          <p:cNvPr id="24" name="ZoneTexte 23"/>
          <p:cNvSpPr txBox="1"/>
          <p:nvPr/>
        </p:nvSpPr>
        <p:spPr>
          <a:xfrm>
            <a:off x="3923928" y="4005064"/>
            <a:ext cx="2808313" cy="646331"/>
          </a:xfrm>
          <a:prstGeom prst="rect">
            <a:avLst/>
          </a:prstGeom>
          <a:noFill/>
        </p:spPr>
        <p:txBody>
          <a:bodyPr wrap="square" rtlCol="0">
            <a:spAutoFit/>
          </a:bodyPr>
          <a:lstStyle/>
          <a:p>
            <a:pPr algn="ctr"/>
            <a:r>
              <a:rPr lang="fr-FR" sz="1200" i="1" dirty="0" err="1" smtClean="0">
                <a:solidFill>
                  <a:srgbClr val="008000"/>
                </a:solidFill>
              </a:rPr>
              <a:t>Euphorbia</a:t>
            </a:r>
            <a:r>
              <a:rPr lang="fr-FR" sz="1200" i="1" dirty="0" smtClean="0">
                <a:solidFill>
                  <a:srgbClr val="008000"/>
                </a:solidFill>
              </a:rPr>
              <a:t> </a:t>
            </a:r>
            <a:r>
              <a:rPr lang="fr-FR" sz="1200" i="1" dirty="0" err="1" smtClean="0">
                <a:solidFill>
                  <a:srgbClr val="008000"/>
                </a:solidFill>
              </a:rPr>
              <a:t>tulearensis</a:t>
            </a:r>
            <a:r>
              <a:rPr lang="fr-FR" sz="1200" i="1" dirty="0" smtClean="0">
                <a:solidFill>
                  <a:srgbClr val="008000"/>
                </a:solidFill>
              </a:rPr>
              <a:t>,</a:t>
            </a:r>
            <a:r>
              <a:rPr lang="fr-FR" sz="1200" dirty="0" smtClean="0">
                <a:solidFill>
                  <a:srgbClr val="008000"/>
                </a:solidFill>
              </a:rPr>
              <a:t> espèce rare connue que dans deux ou trois endroits de la même zone.</a:t>
            </a:r>
            <a:endParaRPr lang="fr-FR" sz="1200" i="1" dirty="0">
              <a:solidFill>
                <a:srgbClr val="008000"/>
              </a:solidFill>
            </a:endParaRPr>
          </a:p>
        </p:txBody>
      </p:sp>
      <p:pic>
        <p:nvPicPr>
          <p:cNvPr id="25" name="Picture 2"/>
          <p:cNvPicPr>
            <a:picLocks noChangeAspect="1" noChangeArrowheads="1"/>
          </p:cNvPicPr>
          <p:nvPr/>
        </p:nvPicPr>
        <p:blipFill>
          <a:blip r:embed="rId4" cstate="print"/>
          <a:srcRect/>
          <a:stretch>
            <a:fillRect/>
          </a:stretch>
        </p:blipFill>
        <p:spPr bwMode="auto">
          <a:xfrm>
            <a:off x="6300192" y="3645024"/>
            <a:ext cx="295275" cy="295275"/>
          </a:xfrm>
          <a:prstGeom prst="rect">
            <a:avLst/>
          </a:prstGeom>
          <a:noFill/>
          <a:ln w="9525">
            <a:noFill/>
            <a:miter lim="800000"/>
            <a:headEnd/>
            <a:tailEnd/>
          </a:ln>
        </p:spPr>
      </p:pic>
      <p:pic>
        <p:nvPicPr>
          <p:cNvPr id="26" name="Image 25" descr="aloe_suzannae_s1.jpg"/>
          <p:cNvPicPr>
            <a:picLocks noChangeAspect="1"/>
          </p:cNvPicPr>
          <p:nvPr/>
        </p:nvPicPr>
        <p:blipFill>
          <a:blip r:embed="rId10" cstate="print"/>
          <a:stretch>
            <a:fillRect/>
          </a:stretch>
        </p:blipFill>
        <p:spPr>
          <a:xfrm>
            <a:off x="6876256" y="2636912"/>
            <a:ext cx="1485900" cy="1762125"/>
          </a:xfrm>
          <a:prstGeom prst="rect">
            <a:avLst/>
          </a:prstGeom>
        </p:spPr>
      </p:pic>
      <p:pic>
        <p:nvPicPr>
          <p:cNvPr id="27" name="Picture 2"/>
          <p:cNvPicPr>
            <a:picLocks noChangeAspect="1" noChangeArrowheads="1"/>
          </p:cNvPicPr>
          <p:nvPr/>
        </p:nvPicPr>
        <p:blipFill>
          <a:blip r:embed="rId4" cstate="print"/>
          <a:srcRect/>
          <a:stretch>
            <a:fillRect/>
          </a:stretch>
        </p:blipFill>
        <p:spPr bwMode="auto">
          <a:xfrm>
            <a:off x="8460432" y="4077072"/>
            <a:ext cx="295275" cy="295275"/>
          </a:xfrm>
          <a:prstGeom prst="rect">
            <a:avLst/>
          </a:prstGeom>
          <a:noFill/>
          <a:ln w="9525">
            <a:noFill/>
            <a:miter lim="800000"/>
            <a:headEnd/>
            <a:tailEnd/>
          </a:ln>
        </p:spPr>
      </p:pic>
      <p:sp>
        <p:nvSpPr>
          <p:cNvPr id="28" name="ZoneTexte 27"/>
          <p:cNvSpPr txBox="1"/>
          <p:nvPr/>
        </p:nvSpPr>
        <p:spPr>
          <a:xfrm>
            <a:off x="6372200" y="4365104"/>
            <a:ext cx="2592288" cy="461665"/>
          </a:xfrm>
          <a:prstGeom prst="rect">
            <a:avLst/>
          </a:prstGeom>
          <a:noFill/>
        </p:spPr>
        <p:txBody>
          <a:bodyPr wrap="square" rtlCol="0">
            <a:spAutoFit/>
          </a:bodyPr>
          <a:lstStyle/>
          <a:p>
            <a:pPr algn="ctr"/>
            <a:r>
              <a:rPr lang="fr-FR" sz="1200" i="1" dirty="0" err="1" smtClean="0">
                <a:solidFill>
                  <a:srgbClr val="008000"/>
                </a:solidFill>
              </a:rPr>
              <a:t>Aloe</a:t>
            </a:r>
            <a:r>
              <a:rPr lang="fr-FR" sz="1200" i="1" dirty="0" smtClean="0">
                <a:solidFill>
                  <a:srgbClr val="008000"/>
                </a:solidFill>
              </a:rPr>
              <a:t> </a:t>
            </a:r>
            <a:r>
              <a:rPr lang="fr-FR" sz="1200" i="1" dirty="0" err="1" smtClean="0">
                <a:solidFill>
                  <a:srgbClr val="008000"/>
                </a:solidFill>
              </a:rPr>
              <a:t>suzannae</a:t>
            </a:r>
            <a:r>
              <a:rPr lang="fr-FR" sz="1200" dirty="0" smtClean="0">
                <a:solidFill>
                  <a:srgbClr val="008000"/>
                </a:solidFill>
              </a:rPr>
              <a:t>, gravement menacée dans son habitat naturel.</a:t>
            </a:r>
            <a:endParaRPr lang="fr-FR" sz="1200" dirty="0">
              <a:solidFill>
                <a:srgbClr val="008000"/>
              </a:solidFill>
            </a:endParaRPr>
          </a:p>
        </p:txBody>
      </p:sp>
      <p:pic>
        <p:nvPicPr>
          <p:cNvPr id="29" name="Image 28" descr="alluaudiopsis_marnieriana.gif"/>
          <p:cNvPicPr>
            <a:picLocks noChangeAspect="1"/>
          </p:cNvPicPr>
          <p:nvPr/>
        </p:nvPicPr>
        <p:blipFill>
          <a:blip r:embed="rId11" cstate="print"/>
          <a:stretch>
            <a:fillRect/>
          </a:stretch>
        </p:blipFill>
        <p:spPr>
          <a:xfrm>
            <a:off x="2627784" y="4437112"/>
            <a:ext cx="857250" cy="800100"/>
          </a:xfrm>
          <a:prstGeom prst="rect">
            <a:avLst/>
          </a:prstGeom>
        </p:spPr>
      </p:pic>
      <p:pic>
        <p:nvPicPr>
          <p:cNvPr id="30" name="Image 29" descr="Alluaudiopsis marnieriana_s.jpg"/>
          <p:cNvPicPr>
            <a:picLocks noChangeAspect="1"/>
          </p:cNvPicPr>
          <p:nvPr/>
        </p:nvPicPr>
        <p:blipFill>
          <a:blip r:embed="rId12" cstate="print"/>
          <a:stretch>
            <a:fillRect/>
          </a:stretch>
        </p:blipFill>
        <p:spPr>
          <a:xfrm>
            <a:off x="1331640" y="4293096"/>
            <a:ext cx="1238250" cy="923925"/>
          </a:xfrm>
          <a:prstGeom prst="rect">
            <a:avLst/>
          </a:prstGeom>
        </p:spPr>
      </p:pic>
      <p:sp>
        <p:nvSpPr>
          <p:cNvPr id="31" name="ZoneTexte 30"/>
          <p:cNvSpPr txBox="1"/>
          <p:nvPr/>
        </p:nvSpPr>
        <p:spPr>
          <a:xfrm>
            <a:off x="0" y="5229200"/>
            <a:ext cx="2987824" cy="1224136"/>
          </a:xfrm>
          <a:prstGeom prst="rect">
            <a:avLst/>
          </a:prstGeom>
          <a:noFill/>
        </p:spPr>
        <p:txBody>
          <a:bodyPr wrap="square" rtlCol="0">
            <a:spAutoFit/>
          </a:bodyPr>
          <a:lstStyle/>
          <a:p>
            <a:pPr algn="ctr"/>
            <a:r>
              <a:rPr lang="fr-FR" sz="1200" i="1" dirty="0" err="1" smtClean="0">
                <a:solidFill>
                  <a:srgbClr val="008000"/>
                </a:solidFill>
              </a:rPr>
              <a:t>Alluaudiopsis</a:t>
            </a:r>
            <a:r>
              <a:rPr lang="fr-FR" sz="1200" i="1" dirty="0" smtClean="0">
                <a:solidFill>
                  <a:srgbClr val="008000"/>
                </a:solidFill>
              </a:rPr>
              <a:t> </a:t>
            </a:r>
            <a:r>
              <a:rPr lang="fr-FR" sz="1200" i="1" dirty="0" err="1" smtClean="0">
                <a:solidFill>
                  <a:srgbClr val="008000"/>
                </a:solidFill>
              </a:rPr>
              <a:t>marnieriana</a:t>
            </a:r>
            <a:r>
              <a:rPr lang="fr-FR" sz="1200" dirty="0" smtClean="0">
                <a:solidFill>
                  <a:srgbClr val="008000"/>
                </a:solidFill>
              </a:rPr>
              <a:t> </a:t>
            </a:r>
            <a:br>
              <a:rPr lang="fr-FR" sz="1200" dirty="0" smtClean="0">
                <a:solidFill>
                  <a:srgbClr val="008000"/>
                </a:solidFill>
              </a:rPr>
            </a:br>
            <a:r>
              <a:rPr lang="fr-FR" sz="1200" dirty="0" smtClean="0">
                <a:solidFill>
                  <a:srgbClr val="008000"/>
                </a:solidFill>
              </a:rPr>
              <a:t>Un arbuste typique de la forêt épineuse. Son habitat est particulièrement vulnérable à la destruction par la production de charbon de bois et le défrichement des terres pour le pâturage.</a:t>
            </a:r>
            <a:endParaRPr lang="fr-FR" sz="1200" dirty="0">
              <a:solidFill>
                <a:srgbClr val="008000"/>
              </a:solidFill>
            </a:endParaRPr>
          </a:p>
        </p:txBody>
      </p:sp>
      <p:pic>
        <p:nvPicPr>
          <p:cNvPr id="32" name="Image 31" descr="Alluaudiopsis marnieriana2_s_s1.jpg"/>
          <p:cNvPicPr>
            <a:picLocks noChangeAspect="1"/>
          </p:cNvPicPr>
          <p:nvPr/>
        </p:nvPicPr>
        <p:blipFill>
          <a:blip r:embed="rId13" cstate="print"/>
          <a:stretch>
            <a:fillRect/>
          </a:stretch>
        </p:blipFill>
        <p:spPr>
          <a:xfrm>
            <a:off x="179512" y="4149080"/>
            <a:ext cx="1066800" cy="1104900"/>
          </a:xfrm>
          <a:prstGeom prst="rect">
            <a:avLst/>
          </a:prstGeom>
        </p:spPr>
      </p:pic>
      <p:pic>
        <p:nvPicPr>
          <p:cNvPr id="33" name="Image 32" descr="Ceropegia petignatii3_s1.jpg"/>
          <p:cNvPicPr>
            <a:picLocks noChangeAspect="1"/>
          </p:cNvPicPr>
          <p:nvPr/>
        </p:nvPicPr>
        <p:blipFill>
          <a:blip r:embed="rId14" cstate="print"/>
          <a:stretch>
            <a:fillRect/>
          </a:stretch>
        </p:blipFill>
        <p:spPr>
          <a:xfrm>
            <a:off x="4860032" y="4653136"/>
            <a:ext cx="1232182" cy="1387173"/>
          </a:xfrm>
          <a:prstGeom prst="rect">
            <a:avLst/>
          </a:prstGeom>
        </p:spPr>
      </p:pic>
      <p:sp>
        <p:nvSpPr>
          <p:cNvPr id="34" name="ZoneTexte 33"/>
          <p:cNvSpPr txBox="1"/>
          <p:nvPr/>
        </p:nvSpPr>
        <p:spPr>
          <a:xfrm>
            <a:off x="3347864" y="6027003"/>
            <a:ext cx="3096344" cy="830997"/>
          </a:xfrm>
          <a:prstGeom prst="rect">
            <a:avLst/>
          </a:prstGeom>
          <a:noFill/>
        </p:spPr>
        <p:txBody>
          <a:bodyPr wrap="square" rtlCol="0">
            <a:spAutoFit/>
          </a:bodyPr>
          <a:lstStyle/>
          <a:p>
            <a:pPr algn="just"/>
            <a:r>
              <a:rPr lang="fr-FR" sz="1200" i="1" dirty="0" err="1" smtClean="0">
                <a:solidFill>
                  <a:srgbClr val="008000"/>
                </a:solidFill>
              </a:rPr>
              <a:t>Ceropegia</a:t>
            </a:r>
            <a:r>
              <a:rPr lang="fr-FR" sz="1200" i="1" dirty="0" smtClean="0">
                <a:solidFill>
                  <a:srgbClr val="008000"/>
                </a:solidFill>
              </a:rPr>
              <a:t> </a:t>
            </a:r>
            <a:r>
              <a:rPr lang="fr-FR" sz="1200" i="1" dirty="0" err="1" smtClean="0">
                <a:solidFill>
                  <a:srgbClr val="008000"/>
                </a:solidFill>
              </a:rPr>
              <a:t>petignatii</a:t>
            </a:r>
            <a:r>
              <a:rPr lang="fr-FR" sz="1200" dirty="0" smtClean="0">
                <a:solidFill>
                  <a:srgbClr val="008000"/>
                </a:solidFill>
              </a:rPr>
              <a:t>, succulente à faible croissance, sujettes aux dommages causés par le pâturage du bétail et du charbon de bois.</a:t>
            </a:r>
            <a:endParaRPr lang="fr-FR" sz="1200" dirty="0">
              <a:solidFill>
                <a:srgbClr val="008000"/>
              </a:solidFill>
            </a:endParaRPr>
          </a:p>
        </p:txBody>
      </p:sp>
      <p:pic>
        <p:nvPicPr>
          <p:cNvPr id="35" name="Picture 2"/>
          <p:cNvPicPr>
            <a:picLocks noChangeAspect="1" noChangeArrowheads="1"/>
          </p:cNvPicPr>
          <p:nvPr/>
        </p:nvPicPr>
        <p:blipFill>
          <a:blip r:embed="rId4" cstate="print"/>
          <a:srcRect/>
          <a:stretch>
            <a:fillRect/>
          </a:stretch>
        </p:blipFill>
        <p:spPr bwMode="auto">
          <a:xfrm>
            <a:off x="2915816" y="5301208"/>
            <a:ext cx="295275" cy="295275"/>
          </a:xfrm>
          <a:prstGeom prst="rect">
            <a:avLst/>
          </a:prstGeom>
          <a:noFill/>
          <a:ln w="9525">
            <a:noFill/>
            <a:miter lim="800000"/>
            <a:headEnd/>
            <a:tailEnd/>
          </a:ln>
        </p:spPr>
      </p:pic>
      <p:pic>
        <p:nvPicPr>
          <p:cNvPr id="36" name="Picture 2"/>
          <p:cNvPicPr>
            <a:picLocks noChangeAspect="1" noChangeArrowheads="1"/>
          </p:cNvPicPr>
          <p:nvPr/>
        </p:nvPicPr>
        <p:blipFill>
          <a:blip r:embed="rId4" cstate="print"/>
          <a:srcRect/>
          <a:stretch>
            <a:fillRect/>
          </a:stretch>
        </p:blipFill>
        <p:spPr bwMode="auto">
          <a:xfrm>
            <a:off x="4499992" y="5013176"/>
            <a:ext cx="295275" cy="295275"/>
          </a:xfrm>
          <a:prstGeom prst="rect">
            <a:avLst/>
          </a:prstGeom>
          <a:noFill/>
          <a:ln w="9525">
            <a:noFill/>
            <a:miter lim="800000"/>
            <a:headEnd/>
            <a:tailEnd/>
          </a:ln>
        </p:spPr>
      </p:pic>
      <p:pic>
        <p:nvPicPr>
          <p:cNvPr id="37" name="Image 36" descr="Ceropegia petignatii2_extract.jpg"/>
          <p:cNvPicPr>
            <a:picLocks noChangeAspect="1"/>
          </p:cNvPicPr>
          <p:nvPr/>
        </p:nvPicPr>
        <p:blipFill>
          <a:blip r:embed="rId15" cstate="print"/>
          <a:stretch>
            <a:fillRect/>
          </a:stretch>
        </p:blipFill>
        <p:spPr>
          <a:xfrm>
            <a:off x="3635896" y="5373216"/>
            <a:ext cx="1171575" cy="647700"/>
          </a:xfrm>
          <a:prstGeom prst="rect">
            <a:avLst/>
          </a:prstGeom>
        </p:spPr>
      </p:pic>
      <p:pic>
        <p:nvPicPr>
          <p:cNvPr id="38" name="Image 37" descr="Euphorbia parvicyathophora_extract_s1.jpg"/>
          <p:cNvPicPr>
            <a:picLocks noChangeAspect="1"/>
          </p:cNvPicPr>
          <p:nvPr/>
        </p:nvPicPr>
        <p:blipFill>
          <a:blip r:embed="rId16" cstate="print"/>
          <a:stretch>
            <a:fillRect/>
          </a:stretch>
        </p:blipFill>
        <p:spPr>
          <a:xfrm>
            <a:off x="6876256" y="4869160"/>
            <a:ext cx="1495425" cy="1362075"/>
          </a:xfrm>
          <a:prstGeom prst="rect">
            <a:avLst/>
          </a:prstGeom>
        </p:spPr>
      </p:pic>
      <p:sp>
        <p:nvSpPr>
          <p:cNvPr id="39" name="ZoneTexte 38"/>
          <p:cNvSpPr txBox="1"/>
          <p:nvPr/>
        </p:nvSpPr>
        <p:spPr>
          <a:xfrm>
            <a:off x="6372200" y="6237312"/>
            <a:ext cx="2771800" cy="461665"/>
          </a:xfrm>
          <a:prstGeom prst="rect">
            <a:avLst/>
          </a:prstGeom>
          <a:noFill/>
        </p:spPr>
        <p:txBody>
          <a:bodyPr wrap="square" rtlCol="0">
            <a:spAutoFit/>
          </a:bodyPr>
          <a:lstStyle/>
          <a:p>
            <a:pPr algn="ctr"/>
            <a:r>
              <a:rPr lang="fr-FR" sz="1200" i="1" dirty="0" err="1" smtClean="0">
                <a:solidFill>
                  <a:srgbClr val="008000"/>
                </a:solidFill>
              </a:rPr>
              <a:t>Euphorbia</a:t>
            </a:r>
            <a:r>
              <a:rPr lang="fr-FR" sz="1200" i="1" dirty="0" smtClean="0">
                <a:solidFill>
                  <a:srgbClr val="008000"/>
                </a:solidFill>
              </a:rPr>
              <a:t> </a:t>
            </a:r>
            <a:r>
              <a:rPr lang="fr-FR" sz="1200" i="1" dirty="0" err="1" smtClean="0">
                <a:solidFill>
                  <a:srgbClr val="008000"/>
                </a:solidFill>
              </a:rPr>
              <a:t>parvicyathophora</a:t>
            </a:r>
            <a:r>
              <a:rPr lang="fr-FR" sz="1200" i="1" dirty="0" smtClean="0">
                <a:solidFill>
                  <a:srgbClr val="008000"/>
                </a:solidFill>
              </a:rPr>
              <a:t> , </a:t>
            </a:r>
            <a:r>
              <a:rPr lang="fr-FR" sz="1200" dirty="0" smtClean="0">
                <a:solidFill>
                  <a:srgbClr val="008000"/>
                </a:solidFill>
              </a:rPr>
              <a:t>connue dans une seule localité inaccessible.</a:t>
            </a:r>
            <a:endParaRPr lang="fr-FR" sz="1200" dirty="0">
              <a:solidFill>
                <a:srgbClr val="008000"/>
              </a:solidFill>
            </a:endParaRPr>
          </a:p>
        </p:txBody>
      </p:sp>
      <p:pic>
        <p:nvPicPr>
          <p:cNvPr id="40" name="Picture 2"/>
          <p:cNvPicPr>
            <a:picLocks noChangeAspect="1" noChangeArrowheads="1"/>
          </p:cNvPicPr>
          <p:nvPr/>
        </p:nvPicPr>
        <p:blipFill>
          <a:blip r:embed="rId4" cstate="print"/>
          <a:srcRect/>
          <a:stretch>
            <a:fillRect/>
          </a:stretch>
        </p:blipFill>
        <p:spPr bwMode="auto">
          <a:xfrm>
            <a:off x="8388424" y="5949280"/>
            <a:ext cx="295275" cy="295275"/>
          </a:xfrm>
          <a:prstGeom prst="rect">
            <a:avLst/>
          </a:prstGeom>
          <a:noFill/>
          <a:ln w="9525">
            <a:noFill/>
            <a:miter lim="800000"/>
            <a:headEnd/>
            <a:tailEnd/>
          </a:ln>
        </p:spPr>
      </p:pic>
      <p:sp>
        <p:nvSpPr>
          <p:cNvPr id="41" name="ZoneTexte 40"/>
          <p:cNvSpPr txBox="1"/>
          <p:nvPr/>
        </p:nvSpPr>
        <p:spPr>
          <a:xfrm>
            <a:off x="179512" y="6381328"/>
            <a:ext cx="3347864" cy="476672"/>
          </a:xfrm>
          <a:prstGeom prst="rect">
            <a:avLst/>
          </a:prstGeom>
          <a:noFill/>
        </p:spPr>
        <p:txBody>
          <a:bodyPr wrap="square" lIns="36000" tIns="36000" rIns="36000" bIns="36000" rtlCol="0">
            <a:normAutofit fontScale="92500"/>
          </a:bodyPr>
          <a:lstStyle/>
          <a:p>
            <a:r>
              <a:rPr lang="fr-FR" sz="1200" dirty="0" smtClean="0">
                <a:solidFill>
                  <a:srgbClr val="008000"/>
                </a:solidFill>
              </a:rPr>
              <a:t>Source :   </a:t>
            </a:r>
            <a:r>
              <a:rPr lang="fr-FR" sz="1200" dirty="0" smtClean="0">
                <a:hlinkClick r:id="rId17"/>
              </a:rPr>
              <a:t>www.kew.org/plants/succulents/madagascar.html</a:t>
            </a:r>
            <a:endParaRPr lang="fr-FR" sz="1200" dirty="0">
              <a:solidFill>
                <a:srgbClr val="008000"/>
              </a:solidFill>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D128ADCD-9BAB-461E-A09D-88A031536914}" type="slidenum">
              <a:rPr lang="fr-FR" sz="1200">
                <a:solidFill>
                  <a:schemeClr val="tx1">
                    <a:tint val="75000"/>
                  </a:schemeClr>
                </a:solidFill>
                <a:latin typeface="+mn-lt"/>
                <a:cs typeface="+mn-cs"/>
              </a:rPr>
              <a:pPr algn="r" fontAlgn="auto">
                <a:spcBef>
                  <a:spcPts val="0"/>
                </a:spcBef>
                <a:spcAft>
                  <a:spcPts val="0"/>
                </a:spcAft>
                <a:defRPr/>
              </a:pPr>
              <a:t>63</a:t>
            </a:fld>
            <a:endParaRPr lang="fr-FR" sz="1200" dirty="0">
              <a:solidFill>
                <a:schemeClr val="tx1">
                  <a:tint val="75000"/>
                </a:schemeClr>
              </a:solidFill>
              <a:latin typeface="+mn-lt"/>
              <a:cs typeface="+mn-cs"/>
            </a:endParaRPr>
          </a:p>
        </p:txBody>
      </p:sp>
      <p:sp>
        <p:nvSpPr>
          <p:cNvPr id="48131" name="Sous-titre 2"/>
          <p:cNvSpPr txBox="1">
            <a:spLocks/>
          </p:cNvSpPr>
          <p:nvPr/>
        </p:nvSpPr>
        <p:spPr bwMode="auto">
          <a:xfrm>
            <a:off x="2865438" y="103188"/>
            <a:ext cx="3889375" cy="360362"/>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ZoneTexte 4"/>
          <p:cNvSpPr txBox="1"/>
          <p:nvPr/>
        </p:nvSpPr>
        <p:spPr>
          <a:xfrm>
            <a:off x="244475" y="260350"/>
            <a:ext cx="8640763" cy="3140075"/>
          </a:xfrm>
          <a:prstGeom prst="rect">
            <a:avLst/>
          </a:prstGeom>
          <a:noFill/>
        </p:spPr>
        <p:txBody>
          <a:bodyPr>
            <a:spAutoFit/>
          </a:bodyPr>
          <a:lstStyle/>
          <a:p>
            <a:pPr fontAlgn="auto">
              <a:spcBef>
                <a:spcPts val="0"/>
              </a:spcBef>
              <a:spcAft>
                <a:spcPts val="0"/>
              </a:spcAft>
              <a:defRPr/>
            </a:pPr>
            <a:r>
              <a:rPr lang="fr-FR" b="1" dirty="0">
                <a:solidFill>
                  <a:srgbClr val="008000"/>
                </a:solidFill>
                <a:latin typeface="+mn-lt"/>
                <a:cs typeface="+mn-cs"/>
              </a:rPr>
              <a:t>6. Solutions</a:t>
            </a:r>
            <a:endParaRPr lang="fr-FR" dirty="0">
              <a:solidFill>
                <a:srgbClr val="008000"/>
              </a:solidFill>
              <a:latin typeface="+mn-lt"/>
              <a:cs typeface="+mn-cs"/>
            </a:endParaRPr>
          </a:p>
          <a:p>
            <a:pPr fontAlgn="auto">
              <a:spcBef>
                <a:spcPts val="0"/>
              </a:spcBef>
              <a:spcAft>
                <a:spcPts val="0"/>
              </a:spcAft>
              <a:defRPr/>
            </a:pPr>
            <a:endParaRPr lang="fr-FR" b="1" dirty="0">
              <a:solidFill>
                <a:srgbClr val="008000"/>
              </a:solidFill>
              <a:latin typeface="+mn-lt"/>
              <a:cs typeface="+mn-cs"/>
            </a:endParaRPr>
          </a:p>
          <a:p>
            <a:pPr fontAlgn="auto">
              <a:spcBef>
                <a:spcPts val="0"/>
              </a:spcBef>
              <a:spcAft>
                <a:spcPts val="0"/>
              </a:spcAft>
              <a:defRPr/>
            </a:pPr>
            <a:r>
              <a:rPr lang="fr-FR" b="1" dirty="0">
                <a:solidFill>
                  <a:srgbClr val="008000"/>
                </a:solidFill>
                <a:latin typeface="+mn-lt"/>
                <a:cs typeface="+mn-cs"/>
              </a:rPr>
              <a:t>6.1. Protéger les zones humides </a:t>
            </a:r>
          </a:p>
          <a:p>
            <a:pPr fontAlgn="auto">
              <a:spcBef>
                <a:spcPts val="0"/>
              </a:spcBef>
              <a:spcAft>
                <a:spcPts val="0"/>
              </a:spcAft>
              <a:defRPr/>
            </a:pPr>
            <a:endParaRPr lang="fr-FR" dirty="0">
              <a:solidFill>
                <a:srgbClr val="008000"/>
              </a:solidFill>
              <a:latin typeface="+mn-lt"/>
              <a:cs typeface="+mn-cs"/>
            </a:endParaRPr>
          </a:p>
          <a:p>
            <a:pPr marL="285750" indent="-285750" algn="just" fontAlgn="auto">
              <a:spcBef>
                <a:spcPts val="0"/>
              </a:spcBef>
              <a:spcAft>
                <a:spcPts val="0"/>
              </a:spcAft>
              <a:buFont typeface="Arial" panose="020B0604020202020204" pitchFamily="34" charset="0"/>
              <a:buChar char="•"/>
              <a:defRPr/>
            </a:pPr>
            <a:r>
              <a:rPr lang="fr-FR" dirty="0">
                <a:solidFill>
                  <a:srgbClr val="008000"/>
                </a:solidFill>
                <a:latin typeface="+mn-lt"/>
                <a:cs typeface="+mn-cs"/>
              </a:rPr>
              <a:t>Eviter d’assécher les zones humides (pour en faire, par exemple, des terres agricoles).</a:t>
            </a:r>
          </a:p>
          <a:p>
            <a:pPr marL="285750" indent="-285750" algn="just" fontAlgn="auto">
              <a:spcBef>
                <a:spcPts val="0"/>
              </a:spcBef>
              <a:spcAft>
                <a:spcPts val="0"/>
              </a:spcAft>
              <a:buFont typeface="Arial" panose="020B0604020202020204" pitchFamily="34" charset="0"/>
              <a:buChar char="•"/>
              <a:defRPr/>
            </a:pPr>
            <a:r>
              <a:rPr lang="fr-FR" dirty="0">
                <a:solidFill>
                  <a:srgbClr val="008000"/>
                </a:solidFill>
                <a:latin typeface="+mn-lt"/>
                <a:cs typeface="+mn-cs"/>
              </a:rPr>
              <a:t>Les marécages sont des zones humides retenant l’eau lorsque surviennent de fortes pluies. </a:t>
            </a:r>
            <a:r>
              <a:rPr lang="fr-FR" dirty="0">
                <a:solidFill>
                  <a:srgbClr val="FF0000"/>
                </a:solidFill>
                <a:latin typeface="+mn-lt"/>
                <a:cs typeface="+mn-cs"/>
              </a:rPr>
              <a:t>S’ils ne sont plus là pour jouer leur rôle d’éponge, il y aura beaucoup plus d’inondations.</a:t>
            </a:r>
          </a:p>
          <a:p>
            <a:pPr marL="285750" indent="-285750" algn="just" fontAlgn="auto">
              <a:spcBef>
                <a:spcPts val="0"/>
              </a:spcBef>
              <a:spcAft>
                <a:spcPts val="0"/>
              </a:spcAft>
              <a:buFont typeface="Arial" panose="020B0604020202020204" pitchFamily="34" charset="0"/>
              <a:buChar char="•"/>
              <a:defRPr/>
            </a:pPr>
            <a:r>
              <a:rPr lang="fr-FR" dirty="0">
                <a:solidFill>
                  <a:srgbClr val="008000"/>
                </a:solidFill>
                <a:latin typeface="+mn-lt"/>
                <a:cs typeface="+mn-cs"/>
              </a:rPr>
              <a:t>Des </a:t>
            </a:r>
            <a:r>
              <a:rPr lang="fr-FR" b="1" dirty="0">
                <a:solidFill>
                  <a:srgbClr val="008000"/>
                </a:solidFill>
                <a:latin typeface="+mn-lt"/>
                <a:cs typeface="+mn-cs"/>
              </a:rPr>
              <a:t>réseaux d'alerte et de lutte spécifique </a:t>
            </a:r>
            <a:r>
              <a:rPr lang="fr-FR" dirty="0">
                <a:solidFill>
                  <a:srgbClr val="008000"/>
                </a:solidFill>
                <a:latin typeface="+mn-lt"/>
                <a:cs typeface="+mn-cs"/>
              </a:rPr>
              <a:t>sont mis en place pour protéger les zones humides des </a:t>
            </a:r>
            <a:r>
              <a:rPr lang="fr-FR" b="1" dirty="0">
                <a:solidFill>
                  <a:srgbClr val="FF0000"/>
                </a:solidFill>
                <a:latin typeface="+mn-lt"/>
                <a:cs typeface="+mn-cs"/>
              </a:rPr>
              <a:t>espèces exotiques envahissantes </a:t>
            </a:r>
            <a:r>
              <a:rPr lang="fr-FR" dirty="0">
                <a:solidFill>
                  <a:srgbClr val="008000"/>
                </a:solidFill>
                <a:latin typeface="+mn-lt"/>
                <a:cs typeface="+mn-cs"/>
              </a:rPr>
              <a:t>introduites par l'homme.</a:t>
            </a:r>
          </a:p>
          <a:p>
            <a:pPr algn="just" fontAlgn="auto">
              <a:spcBef>
                <a:spcPts val="0"/>
              </a:spcBef>
              <a:spcAft>
                <a:spcPts val="0"/>
              </a:spcAft>
              <a:defRPr/>
            </a:pPr>
            <a:endParaRPr lang="fr-FR" dirty="0">
              <a:solidFill>
                <a:srgbClr val="008000"/>
              </a:solidFill>
              <a:latin typeface="+mn-lt"/>
              <a:cs typeface="+mn-cs"/>
            </a:endParaRPr>
          </a:p>
        </p:txBody>
      </p:sp>
      <p:pic>
        <p:nvPicPr>
          <p:cNvPr id="48133" name="Imag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63938" y="3167063"/>
            <a:ext cx="252412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4" name="Imag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4588" y="3143250"/>
            <a:ext cx="2308225" cy="1728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5" name="Image 6"/>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3688" y="4872038"/>
            <a:ext cx="3019425"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6" name="Imag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65513" y="489426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8137" name="Image 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27738" y="4953000"/>
            <a:ext cx="28575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8" name="ZoneTexte 9"/>
          <p:cNvSpPr txBox="1">
            <a:spLocks noChangeArrowheads="1"/>
          </p:cNvSpPr>
          <p:nvPr/>
        </p:nvSpPr>
        <p:spPr bwMode="auto">
          <a:xfrm>
            <a:off x="1374775" y="6386513"/>
            <a:ext cx="1627188"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Jussie, espèce invasive.</a:t>
            </a:r>
          </a:p>
        </p:txBody>
      </p:sp>
      <p:sp>
        <p:nvSpPr>
          <p:cNvPr id="48139" name="ZoneTexte 10"/>
          <p:cNvSpPr txBox="1">
            <a:spLocks noChangeArrowheads="1"/>
          </p:cNvSpPr>
          <p:nvPr/>
        </p:nvSpPr>
        <p:spPr bwMode="auto">
          <a:xfrm>
            <a:off x="7369175" y="6513513"/>
            <a:ext cx="549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Jussie</a:t>
            </a:r>
          </a:p>
        </p:txBody>
      </p:sp>
      <p:sp>
        <p:nvSpPr>
          <p:cNvPr id="48140" name="ZoneTexte 11"/>
          <p:cNvSpPr txBox="1">
            <a:spLocks noChangeArrowheads="1"/>
          </p:cNvSpPr>
          <p:nvPr/>
        </p:nvSpPr>
        <p:spPr bwMode="auto">
          <a:xfrm>
            <a:off x="1182688" y="3848100"/>
            <a:ext cx="2381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Jacinthes d’eau , espèce invasive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179388" y="238125"/>
            <a:ext cx="2133600" cy="365125"/>
          </a:xfrm>
          <a:prstGeom prst="rect">
            <a:avLst/>
          </a:prstGeom>
        </p:spPr>
        <p:txBody>
          <a:bodyPr anchor="ctr"/>
          <a:lstStyle/>
          <a:p>
            <a:pPr algn="r" fontAlgn="auto">
              <a:spcBef>
                <a:spcPts val="0"/>
              </a:spcBef>
              <a:spcAft>
                <a:spcPts val="0"/>
              </a:spcAft>
              <a:defRPr/>
            </a:pPr>
            <a:fld id="{A2638107-D56F-4319-A4BD-0A0D759F58F2}" type="slidenum">
              <a:rPr lang="fr-FR" sz="1200">
                <a:solidFill>
                  <a:schemeClr val="tx1">
                    <a:tint val="75000"/>
                  </a:schemeClr>
                </a:solidFill>
                <a:latin typeface="+mn-lt"/>
                <a:cs typeface="+mn-cs"/>
              </a:rPr>
              <a:pPr algn="r" fontAlgn="auto">
                <a:spcBef>
                  <a:spcPts val="0"/>
                </a:spcBef>
                <a:spcAft>
                  <a:spcPts val="0"/>
                </a:spcAft>
                <a:defRPr/>
              </a:pPr>
              <a:t>64</a:t>
            </a:fld>
            <a:endParaRPr lang="fr-FR" sz="1200" dirty="0">
              <a:solidFill>
                <a:schemeClr val="tx1">
                  <a:tint val="75000"/>
                </a:schemeClr>
              </a:solidFill>
              <a:latin typeface="+mn-lt"/>
              <a:cs typeface="+mn-cs"/>
            </a:endParaRPr>
          </a:p>
        </p:txBody>
      </p:sp>
      <p:sp>
        <p:nvSpPr>
          <p:cNvPr id="49155" name="Sous-titre 2"/>
          <p:cNvSpPr txBox="1">
            <a:spLocks/>
          </p:cNvSpPr>
          <p:nvPr/>
        </p:nvSpPr>
        <p:spPr bwMode="auto">
          <a:xfrm>
            <a:off x="2865438" y="103188"/>
            <a:ext cx="3889375" cy="360362"/>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ZoneTexte 4"/>
          <p:cNvSpPr txBox="1"/>
          <p:nvPr/>
        </p:nvSpPr>
        <p:spPr>
          <a:xfrm>
            <a:off x="323850" y="836613"/>
            <a:ext cx="8640763" cy="3694112"/>
          </a:xfrm>
          <a:prstGeom prst="rect">
            <a:avLst/>
          </a:prstGeom>
          <a:noFill/>
        </p:spPr>
        <p:txBody>
          <a:bodyPr>
            <a:spAutoFit/>
          </a:bodyPr>
          <a:lstStyle/>
          <a:p>
            <a:pPr fontAlgn="auto">
              <a:spcBef>
                <a:spcPts val="0"/>
              </a:spcBef>
              <a:spcAft>
                <a:spcPts val="0"/>
              </a:spcAft>
              <a:defRPr/>
            </a:pPr>
            <a:r>
              <a:rPr lang="fr-FR" b="1" dirty="0">
                <a:solidFill>
                  <a:srgbClr val="008000"/>
                </a:solidFill>
                <a:latin typeface="+mn-lt"/>
                <a:cs typeface="+mn-cs"/>
              </a:rPr>
              <a:t>6. Solutions</a:t>
            </a:r>
            <a:endParaRPr lang="fr-FR" dirty="0">
              <a:solidFill>
                <a:srgbClr val="008000"/>
              </a:solidFill>
              <a:latin typeface="+mn-lt"/>
              <a:cs typeface="+mn-cs"/>
            </a:endParaRPr>
          </a:p>
          <a:p>
            <a:pPr algn="just" fontAlgn="auto">
              <a:spcBef>
                <a:spcPts val="0"/>
              </a:spcBef>
              <a:spcAft>
                <a:spcPts val="0"/>
              </a:spcAft>
              <a:defRPr/>
            </a:pPr>
            <a:endParaRPr lang="fr-FR" dirty="0">
              <a:solidFill>
                <a:srgbClr val="008000"/>
              </a:solidFill>
              <a:latin typeface="+mn-lt"/>
              <a:cs typeface="+mn-cs"/>
            </a:endParaRPr>
          </a:p>
          <a:p>
            <a:pPr algn="just" fontAlgn="auto">
              <a:spcBef>
                <a:spcPts val="0"/>
              </a:spcBef>
              <a:spcAft>
                <a:spcPts val="0"/>
              </a:spcAft>
              <a:defRPr/>
            </a:pPr>
            <a:r>
              <a:rPr lang="fr-FR" b="1" dirty="0">
                <a:solidFill>
                  <a:srgbClr val="008000"/>
                </a:solidFill>
                <a:latin typeface="+mn-lt"/>
                <a:cs typeface="+mn-cs"/>
              </a:rPr>
              <a:t>6.2. Trame verte et bleue (en France)</a:t>
            </a:r>
          </a:p>
          <a:p>
            <a:pPr algn="just" fontAlgn="auto">
              <a:spcBef>
                <a:spcPts val="0"/>
              </a:spcBef>
              <a:spcAft>
                <a:spcPts val="0"/>
              </a:spcAft>
              <a:defRPr/>
            </a:pPr>
            <a:endParaRPr lang="fr-FR" b="1" dirty="0">
              <a:solidFill>
                <a:srgbClr val="008000"/>
              </a:solidFill>
              <a:latin typeface="+mn-lt"/>
              <a:cs typeface="+mn-cs"/>
            </a:endParaRP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La mise en place, à l'échelle nationale, de la trame verte et bleue vise à enrayer l'érosion de la biodiversité.</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La préservation et la reconstitution de la "</a:t>
            </a:r>
            <a:r>
              <a:rPr lang="fr-FR" b="1" dirty="0">
                <a:solidFill>
                  <a:srgbClr val="008000"/>
                </a:solidFill>
                <a:latin typeface="+mn-lt"/>
                <a:cs typeface="+mn-cs"/>
              </a:rPr>
              <a:t>continuité écologique</a:t>
            </a:r>
            <a:r>
              <a:rPr lang="fr-FR" dirty="0">
                <a:solidFill>
                  <a:srgbClr val="008000"/>
                </a:solidFill>
                <a:latin typeface="+mn-lt"/>
                <a:cs typeface="+mn-cs"/>
              </a:rPr>
              <a:t>" facile le déplacement des espèces (restauration de corridors écologiques pour le passage d’animaux etc.).</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En constituant un réseau naturel cohérent de continuums forestiers, bocagers, dunaires..., la </a:t>
            </a:r>
            <a:r>
              <a:rPr lang="fr-FR" i="1" dirty="0">
                <a:solidFill>
                  <a:srgbClr val="008000"/>
                </a:solidFill>
                <a:latin typeface="+mn-lt"/>
                <a:cs typeface="+mn-cs"/>
              </a:rPr>
              <a:t>Trame verte </a:t>
            </a:r>
            <a:r>
              <a:rPr lang="fr-FR" dirty="0">
                <a:solidFill>
                  <a:srgbClr val="008000"/>
                </a:solidFill>
                <a:latin typeface="+mn-lt"/>
                <a:cs typeface="+mn-cs"/>
              </a:rPr>
              <a:t>prévoit une continuité territoriale préservant les identités paysagères et leur richesse biologique. De la même façon, la </a:t>
            </a:r>
            <a:r>
              <a:rPr lang="fr-FR" i="1" dirty="0">
                <a:solidFill>
                  <a:srgbClr val="008000"/>
                </a:solidFill>
                <a:latin typeface="+mn-lt"/>
                <a:cs typeface="+mn-cs"/>
              </a:rPr>
              <a:t>Trame bleue</a:t>
            </a:r>
            <a:r>
              <a:rPr lang="fr-FR" dirty="0">
                <a:solidFill>
                  <a:srgbClr val="008000"/>
                </a:solidFill>
                <a:latin typeface="+mn-lt"/>
                <a:cs typeface="+mn-cs"/>
              </a:rPr>
              <a:t>, formée de cours d'eau, zones humides... complète la démarche.</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La connectivité de ces différents milieux est vitale pour la circulation des espèces. </a:t>
            </a:r>
          </a:p>
        </p:txBody>
      </p:sp>
      <p:pic>
        <p:nvPicPr>
          <p:cNvPr id="49157" name="Imag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225" y="4652963"/>
            <a:ext cx="26098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Imag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67113" y="4654550"/>
            <a:ext cx="215265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Imag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42150" y="420688"/>
            <a:ext cx="1905000"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60" name="Imag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56375" y="4673600"/>
            <a:ext cx="1408113" cy="187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732588" y="188913"/>
            <a:ext cx="2133600" cy="365125"/>
          </a:xfrm>
        </p:spPr>
        <p:txBody>
          <a:bodyPr/>
          <a:lstStyle/>
          <a:p>
            <a:pPr>
              <a:defRPr/>
            </a:pPr>
            <a:fld id="{6353F823-3235-452F-8274-77AFB5F59BCB}" type="slidenum">
              <a:rPr lang="fr-FR" smtClean="0"/>
              <a:pPr>
                <a:defRPr/>
              </a:pPr>
              <a:t>65</a:t>
            </a:fld>
            <a:endParaRPr lang="fr-FR" dirty="0"/>
          </a:p>
        </p:txBody>
      </p:sp>
      <p:sp>
        <p:nvSpPr>
          <p:cNvPr id="50179" name="Rectangle 1"/>
          <p:cNvSpPr>
            <a:spLocks noChangeArrowheads="1"/>
          </p:cNvSpPr>
          <p:nvPr/>
        </p:nvSpPr>
        <p:spPr bwMode="auto">
          <a:xfrm>
            <a:off x="433388" y="3721100"/>
            <a:ext cx="83994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1000">
                <a:solidFill>
                  <a:srgbClr val="008000"/>
                </a:solidFill>
                <a:latin typeface="Calibri" pitchFamily="34" charset="0"/>
              </a:rPr>
              <a:t>↑  </a:t>
            </a:r>
            <a:r>
              <a:rPr lang="fr-FR" sz="1000">
                <a:solidFill>
                  <a:srgbClr val="008000"/>
                </a:solidFill>
              </a:rPr>
              <a:t>Exemples de corridors biologiques et les voies de déplacements des animaux </a:t>
            </a:r>
            <a:r>
              <a:rPr lang="fr-FR" sz="1000">
                <a:solidFill>
                  <a:srgbClr val="008000"/>
                </a:solidFill>
                <a:latin typeface="Calibri" pitchFamily="34" charset="0"/>
              </a:rPr>
              <a:t>↑</a:t>
            </a:r>
            <a:endParaRPr lang="fr-FR" sz="1000">
              <a:solidFill>
                <a:srgbClr val="008000"/>
              </a:solidFill>
            </a:endParaRPr>
          </a:p>
          <a:p>
            <a:pPr algn="ctr"/>
            <a:r>
              <a:rPr lang="fr-FR" sz="1000">
                <a:solidFill>
                  <a:srgbClr val="008000"/>
                </a:solidFill>
              </a:rPr>
              <a:t>Source : Réservoir de biodiversité et corridor écologique, </a:t>
            </a:r>
            <a:r>
              <a:rPr lang="fr-FR" sz="1000">
                <a:solidFill>
                  <a:srgbClr val="008000"/>
                </a:solidFill>
                <a:hlinkClick r:id="rId2"/>
              </a:rPr>
              <a:t>http://www.ville-saint-aubin-les-elbeuf.fr/Biodiversite/reservoir_biodiversite.htm</a:t>
            </a:r>
            <a:r>
              <a:rPr lang="fr-FR" sz="1000">
                <a:solidFill>
                  <a:srgbClr val="008000"/>
                </a:solidFill>
              </a:rPr>
              <a:t> </a:t>
            </a:r>
          </a:p>
        </p:txBody>
      </p:sp>
      <p:pic>
        <p:nvPicPr>
          <p:cNvPr id="50180" name="Imag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43263" y="1779588"/>
            <a:ext cx="244792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Imag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90900" y="4292600"/>
            <a:ext cx="2208213"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Rectangle 6"/>
          <p:cNvSpPr>
            <a:spLocks noChangeArrowheads="1"/>
          </p:cNvSpPr>
          <p:nvPr/>
        </p:nvSpPr>
        <p:spPr bwMode="auto">
          <a:xfrm>
            <a:off x="1984375" y="5949950"/>
            <a:ext cx="52974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1200">
                <a:solidFill>
                  <a:srgbClr val="008000"/>
                </a:solidFill>
                <a:latin typeface="Calibri" pitchFamily="34" charset="0"/>
              </a:rPr>
              <a:t>↑  Une bande non fauchée au bord d’une route peut servir de corridor biologique.</a:t>
            </a:r>
            <a:endParaRPr lang="fr-FR" sz="1200">
              <a:latin typeface="Calibri" pitchFamily="34" charset="0"/>
            </a:endParaRPr>
          </a:p>
        </p:txBody>
      </p:sp>
      <p:sp>
        <p:nvSpPr>
          <p:cNvPr id="50183" name="Sous-titre 2"/>
          <p:cNvSpPr txBox="1">
            <a:spLocks/>
          </p:cNvSpPr>
          <p:nvPr/>
        </p:nvSpPr>
        <p:spPr bwMode="auto">
          <a:xfrm>
            <a:off x="2865438" y="103188"/>
            <a:ext cx="3889375" cy="360362"/>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8" name="ZoneTexte 7"/>
          <p:cNvSpPr txBox="1"/>
          <p:nvPr/>
        </p:nvSpPr>
        <p:spPr>
          <a:xfrm>
            <a:off x="292100" y="747713"/>
            <a:ext cx="6656388" cy="923925"/>
          </a:xfrm>
          <a:prstGeom prst="rect">
            <a:avLst/>
          </a:prstGeom>
          <a:noFill/>
        </p:spPr>
        <p:txBody>
          <a:bodyPr>
            <a:spAutoFit/>
          </a:bodyPr>
          <a:lstStyle/>
          <a:p>
            <a:pPr fontAlgn="auto">
              <a:spcBef>
                <a:spcPts val="0"/>
              </a:spcBef>
              <a:spcAft>
                <a:spcPts val="0"/>
              </a:spcAft>
              <a:defRPr/>
            </a:pPr>
            <a:r>
              <a:rPr lang="fr-FR" b="1" dirty="0">
                <a:solidFill>
                  <a:srgbClr val="008000"/>
                </a:solidFill>
                <a:latin typeface="+mn-lt"/>
                <a:cs typeface="+mn-cs"/>
              </a:rPr>
              <a:t>6. Solutions</a:t>
            </a:r>
            <a:endParaRPr lang="fr-FR" dirty="0">
              <a:solidFill>
                <a:srgbClr val="008000"/>
              </a:solidFill>
              <a:latin typeface="+mn-lt"/>
              <a:cs typeface="+mn-cs"/>
            </a:endParaRPr>
          </a:p>
          <a:p>
            <a:pPr algn="just" fontAlgn="auto">
              <a:spcBef>
                <a:spcPts val="0"/>
              </a:spcBef>
              <a:spcAft>
                <a:spcPts val="0"/>
              </a:spcAft>
              <a:defRPr/>
            </a:pPr>
            <a:endParaRPr lang="fr-FR" dirty="0">
              <a:solidFill>
                <a:srgbClr val="008000"/>
              </a:solidFill>
              <a:latin typeface="+mn-lt"/>
              <a:cs typeface="+mn-cs"/>
            </a:endParaRPr>
          </a:p>
          <a:p>
            <a:pPr algn="just" fontAlgn="auto">
              <a:spcBef>
                <a:spcPts val="0"/>
              </a:spcBef>
              <a:spcAft>
                <a:spcPts val="0"/>
              </a:spcAft>
              <a:defRPr/>
            </a:pPr>
            <a:r>
              <a:rPr lang="fr-FR" b="1" dirty="0">
                <a:solidFill>
                  <a:srgbClr val="008000"/>
                </a:solidFill>
                <a:latin typeface="+mn-lt"/>
                <a:cs typeface="+mn-cs"/>
              </a:rPr>
              <a:t>6.2bis. Corridors biologiques et forestiers</a:t>
            </a:r>
          </a:p>
        </p:txBody>
      </p:sp>
      <p:sp>
        <p:nvSpPr>
          <p:cNvPr id="50185" name="Rectangle 8"/>
          <p:cNvSpPr>
            <a:spLocks noChangeArrowheads="1"/>
          </p:cNvSpPr>
          <p:nvPr/>
        </p:nvSpPr>
        <p:spPr bwMode="auto">
          <a:xfrm>
            <a:off x="1547813" y="6332538"/>
            <a:ext cx="69850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600">
                <a:solidFill>
                  <a:srgbClr val="008000"/>
                </a:solidFill>
              </a:rPr>
              <a:t>Voir aussi plus loin, le paragraphe « 6.7. Circulation fluide ! »</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31013" y="128588"/>
            <a:ext cx="2133600" cy="365125"/>
          </a:xfrm>
          <a:prstGeom prst="rect">
            <a:avLst/>
          </a:prstGeom>
        </p:spPr>
        <p:txBody>
          <a:bodyPr anchor="ctr"/>
          <a:lstStyle/>
          <a:p>
            <a:pPr algn="r" fontAlgn="auto">
              <a:spcBef>
                <a:spcPts val="0"/>
              </a:spcBef>
              <a:spcAft>
                <a:spcPts val="0"/>
              </a:spcAft>
              <a:defRPr/>
            </a:pPr>
            <a:fld id="{131C188F-1AD9-43AD-8E7B-28BB6B328237}" type="slidenum">
              <a:rPr lang="fr-FR" sz="1200">
                <a:solidFill>
                  <a:schemeClr val="tx1">
                    <a:tint val="75000"/>
                  </a:schemeClr>
                </a:solidFill>
                <a:latin typeface="+mn-lt"/>
                <a:cs typeface="+mn-cs"/>
              </a:rPr>
              <a:pPr algn="r" fontAlgn="auto">
                <a:spcBef>
                  <a:spcPts val="0"/>
                </a:spcBef>
                <a:spcAft>
                  <a:spcPts val="0"/>
                </a:spcAft>
                <a:defRPr/>
              </a:pPr>
              <a:t>66</a:t>
            </a:fld>
            <a:endParaRPr lang="fr-FR" sz="1200" dirty="0">
              <a:solidFill>
                <a:schemeClr val="tx1">
                  <a:tint val="75000"/>
                </a:schemeClr>
              </a:solidFill>
              <a:latin typeface="+mn-lt"/>
              <a:cs typeface="+mn-cs"/>
            </a:endParaRPr>
          </a:p>
        </p:txBody>
      </p:sp>
      <p:sp>
        <p:nvSpPr>
          <p:cNvPr id="51203" name="Sous-titre 2"/>
          <p:cNvSpPr txBox="1">
            <a:spLocks/>
          </p:cNvSpPr>
          <p:nvPr/>
        </p:nvSpPr>
        <p:spPr bwMode="auto">
          <a:xfrm>
            <a:off x="2865438" y="103188"/>
            <a:ext cx="3889375" cy="360362"/>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ZoneTexte 4"/>
          <p:cNvSpPr txBox="1"/>
          <p:nvPr/>
        </p:nvSpPr>
        <p:spPr>
          <a:xfrm>
            <a:off x="292100" y="747713"/>
            <a:ext cx="6656388" cy="923925"/>
          </a:xfrm>
          <a:prstGeom prst="rect">
            <a:avLst/>
          </a:prstGeom>
          <a:noFill/>
        </p:spPr>
        <p:txBody>
          <a:bodyPr>
            <a:spAutoFit/>
          </a:bodyPr>
          <a:lstStyle/>
          <a:p>
            <a:pPr fontAlgn="auto">
              <a:spcBef>
                <a:spcPts val="0"/>
              </a:spcBef>
              <a:spcAft>
                <a:spcPts val="0"/>
              </a:spcAft>
              <a:defRPr/>
            </a:pPr>
            <a:r>
              <a:rPr lang="fr-FR" b="1" dirty="0">
                <a:solidFill>
                  <a:srgbClr val="008000"/>
                </a:solidFill>
                <a:latin typeface="+mn-lt"/>
                <a:cs typeface="+mn-cs"/>
              </a:rPr>
              <a:t>6. Solutions</a:t>
            </a:r>
            <a:endParaRPr lang="fr-FR" dirty="0">
              <a:solidFill>
                <a:srgbClr val="008000"/>
              </a:solidFill>
              <a:latin typeface="+mn-lt"/>
              <a:cs typeface="+mn-cs"/>
            </a:endParaRPr>
          </a:p>
          <a:p>
            <a:pPr algn="just" fontAlgn="auto">
              <a:spcBef>
                <a:spcPts val="0"/>
              </a:spcBef>
              <a:spcAft>
                <a:spcPts val="0"/>
              </a:spcAft>
              <a:defRPr/>
            </a:pPr>
            <a:endParaRPr lang="fr-FR" dirty="0">
              <a:solidFill>
                <a:srgbClr val="008000"/>
              </a:solidFill>
              <a:latin typeface="+mn-lt"/>
              <a:cs typeface="+mn-cs"/>
            </a:endParaRPr>
          </a:p>
          <a:p>
            <a:pPr algn="just" fontAlgn="auto">
              <a:spcBef>
                <a:spcPts val="0"/>
              </a:spcBef>
              <a:spcAft>
                <a:spcPts val="0"/>
              </a:spcAft>
              <a:defRPr/>
            </a:pPr>
            <a:r>
              <a:rPr lang="fr-FR" b="1" dirty="0">
                <a:solidFill>
                  <a:srgbClr val="008000"/>
                </a:solidFill>
                <a:latin typeface="+mn-lt"/>
                <a:cs typeface="+mn-cs"/>
              </a:rPr>
              <a:t>6.2bis. Corridors biologiques et forestiers</a:t>
            </a:r>
          </a:p>
        </p:txBody>
      </p:sp>
      <p:pic>
        <p:nvPicPr>
          <p:cNvPr id="51205" name="Imag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700808"/>
            <a:ext cx="8316913"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6" name="Rectangle 9"/>
          <p:cNvSpPr>
            <a:spLocks noChangeArrowheads="1"/>
          </p:cNvSpPr>
          <p:nvPr/>
        </p:nvSpPr>
        <p:spPr bwMode="auto">
          <a:xfrm>
            <a:off x="2555776" y="6453336"/>
            <a:ext cx="4572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000" dirty="0">
                <a:solidFill>
                  <a:srgbClr val="008000"/>
                </a:solidFill>
              </a:rPr>
              <a:t>Source : Trame écologique, </a:t>
            </a:r>
            <a:r>
              <a:rPr lang="fr-FR" sz="1000" dirty="0">
                <a:solidFill>
                  <a:srgbClr val="008000"/>
                </a:solidFill>
                <a:hlinkClick r:id="rId3"/>
              </a:rPr>
              <a:t>http://www.ccra.fr/ccra.asp?idpage=15317</a:t>
            </a:r>
            <a:r>
              <a:rPr lang="fr-FR" sz="1000" dirty="0">
                <a:solidFill>
                  <a:srgbClr val="008000"/>
                </a:solidFill>
              </a:rPr>
              <a:t> </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47896" y="280987"/>
            <a:ext cx="2133601" cy="365125"/>
          </a:xfrm>
          <a:prstGeom prst="rect">
            <a:avLst/>
          </a:prstGeom>
        </p:spPr>
        <p:txBody>
          <a:bodyPr anchor="ctr"/>
          <a:lstStyle/>
          <a:p>
            <a:pPr algn="r" fontAlgn="auto">
              <a:spcBef>
                <a:spcPts val="0"/>
              </a:spcBef>
              <a:spcAft>
                <a:spcPts val="0"/>
              </a:spcAft>
              <a:defRPr/>
            </a:pPr>
            <a:fld id="{C2B4520D-2509-4FD4-84E2-705487142473}" type="slidenum">
              <a:rPr lang="fr-FR" sz="1200">
                <a:solidFill>
                  <a:schemeClr val="tx1">
                    <a:tint val="75000"/>
                  </a:schemeClr>
                </a:solidFill>
                <a:latin typeface="+mn-lt"/>
                <a:cs typeface="+mn-cs"/>
              </a:rPr>
              <a:pPr algn="r" fontAlgn="auto">
                <a:spcBef>
                  <a:spcPts val="0"/>
                </a:spcBef>
                <a:spcAft>
                  <a:spcPts val="0"/>
                </a:spcAft>
                <a:defRPr/>
              </a:pPr>
              <a:t>67</a:t>
            </a:fld>
            <a:endParaRPr lang="fr-FR" sz="1200" dirty="0">
              <a:solidFill>
                <a:schemeClr val="tx1">
                  <a:tint val="75000"/>
                </a:schemeClr>
              </a:solidFill>
              <a:latin typeface="+mn-lt"/>
              <a:cs typeface="+mn-cs"/>
            </a:endParaRPr>
          </a:p>
        </p:txBody>
      </p:sp>
      <p:sp>
        <p:nvSpPr>
          <p:cNvPr id="52227" name="Sous-titre 2"/>
          <p:cNvSpPr txBox="1">
            <a:spLocks/>
          </p:cNvSpPr>
          <p:nvPr/>
        </p:nvSpPr>
        <p:spPr bwMode="auto">
          <a:xfrm>
            <a:off x="2865438" y="103188"/>
            <a:ext cx="3889375" cy="360362"/>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ZoneTexte 4"/>
          <p:cNvSpPr txBox="1"/>
          <p:nvPr/>
        </p:nvSpPr>
        <p:spPr>
          <a:xfrm>
            <a:off x="323850" y="836613"/>
            <a:ext cx="8640763" cy="2862262"/>
          </a:xfrm>
          <a:prstGeom prst="rect">
            <a:avLst/>
          </a:prstGeom>
          <a:noFill/>
        </p:spPr>
        <p:txBody>
          <a:bodyPr>
            <a:spAutoFit/>
          </a:bodyPr>
          <a:lstStyle/>
          <a:p>
            <a:pPr fontAlgn="auto">
              <a:spcBef>
                <a:spcPts val="0"/>
              </a:spcBef>
              <a:spcAft>
                <a:spcPts val="0"/>
              </a:spcAft>
              <a:defRPr/>
            </a:pPr>
            <a:r>
              <a:rPr lang="fr-FR" b="1" dirty="0">
                <a:solidFill>
                  <a:srgbClr val="008000"/>
                </a:solidFill>
                <a:latin typeface="+mn-lt"/>
                <a:cs typeface="+mn-cs"/>
              </a:rPr>
              <a:t>6. Solutions</a:t>
            </a:r>
            <a:endParaRPr lang="fr-FR" dirty="0">
              <a:solidFill>
                <a:srgbClr val="008000"/>
              </a:solidFill>
              <a:latin typeface="+mn-lt"/>
              <a:cs typeface="+mn-cs"/>
            </a:endParaRPr>
          </a:p>
          <a:p>
            <a:pPr algn="just" fontAlgn="auto">
              <a:spcBef>
                <a:spcPts val="0"/>
              </a:spcBef>
              <a:spcAft>
                <a:spcPts val="0"/>
              </a:spcAft>
              <a:defRPr/>
            </a:pPr>
            <a:endParaRPr lang="fr-FR" dirty="0">
              <a:solidFill>
                <a:srgbClr val="008000"/>
              </a:solidFill>
              <a:latin typeface="+mn-lt"/>
              <a:cs typeface="+mn-cs"/>
            </a:endParaRPr>
          </a:p>
          <a:p>
            <a:pPr algn="just" fontAlgn="auto">
              <a:spcBef>
                <a:spcPts val="0"/>
              </a:spcBef>
              <a:spcAft>
                <a:spcPts val="0"/>
              </a:spcAft>
              <a:defRPr/>
            </a:pPr>
            <a:r>
              <a:rPr lang="fr-FR" b="1" dirty="0">
                <a:solidFill>
                  <a:srgbClr val="008000"/>
                </a:solidFill>
                <a:latin typeface="+mn-lt"/>
                <a:cs typeface="+mn-cs"/>
              </a:rPr>
              <a:t>6.2ter. Préserver les haies</a:t>
            </a:r>
          </a:p>
          <a:p>
            <a:pPr algn="just" fontAlgn="auto">
              <a:spcBef>
                <a:spcPts val="0"/>
              </a:spcBef>
              <a:spcAft>
                <a:spcPts val="0"/>
              </a:spcAft>
              <a:defRPr/>
            </a:pPr>
            <a:endParaRPr lang="fr-FR" b="1" dirty="0">
              <a:solidFill>
                <a:srgbClr val="008000"/>
              </a:solidFill>
              <a:latin typeface="+mn-lt"/>
              <a:cs typeface="+mn-cs"/>
            </a:endParaRPr>
          </a:p>
          <a:p>
            <a:pPr algn="just" eaLnBrk="0" hangingPunct="0">
              <a:defRPr/>
            </a:pPr>
            <a:r>
              <a:rPr lang="fr-FR" dirty="0">
                <a:solidFill>
                  <a:srgbClr val="008000"/>
                </a:solidFill>
              </a:rPr>
              <a:t>La destruction des haies est la cause de nombreux bouleversements.</a:t>
            </a:r>
          </a:p>
          <a:p>
            <a:pPr algn="just" eaLnBrk="0" hangingPunct="0">
              <a:defRPr/>
            </a:pPr>
            <a:r>
              <a:rPr lang="fr-FR" dirty="0">
                <a:solidFill>
                  <a:srgbClr val="008000"/>
                </a:solidFill>
              </a:rPr>
              <a:t>Elles jouent un rôle dans l’atténuation des vents violents, retiennent l’eau en cas de forte pluie et servent d’habitat à de nombreuses espèces d’oiseaux ou de rongeurs. Aujourd’hui, dans de nombreuses régions, les agriculteurs créent de nouvelles haies (Source : Gérard Filoche du Muséum).</a:t>
            </a:r>
          </a:p>
          <a:p>
            <a:pPr algn="just" fontAlgn="auto">
              <a:spcBef>
                <a:spcPts val="0"/>
              </a:spcBef>
              <a:spcAft>
                <a:spcPts val="0"/>
              </a:spcAft>
              <a:defRPr/>
            </a:pPr>
            <a:endParaRPr lang="fr-FR" b="1" dirty="0">
              <a:solidFill>
                <a:srgbClr val="008000"/>
              </a:solidFill>
              <a:latin typeface="+mn-lt"/>
              <a:cs typeface="+mn-cs"/>
            </a:endParaRPr>
          </a:p>
        </p:txBody>
      </p:sp>
      <p:pic>
        <p:nvPicPr>
          <p:cNvPr id="52229" name="Imag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0338" y="3676650"/>
            <a:ext cx="2697162"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Imag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0038" y="3687763"/>
            <a:ext cx="215265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Rectangle 3"/>
          <p:cNvSpPr>
            <a:spLocks noChangeArrowheads="1"/>
          </p:cNvSpPr>
          <p:nvPr/>
        </p:nvSpPr>
        <p:spPr bwMode="auto">
          <a:xfrm>
            <a:off x="300038" y="5299075"/>
            <a:ext cx="216058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1200">
                <a:solidFill>
                  <a:srgbClr val="008000"/>
                </a:solidFill>
              </a:rPr>
              <a:t>Source : </a:t>
            </a:r>
            <a:r>
              <a:rPr lang="fr-FR" sz="1200">
                <a:solidFill>
                  <a:srgbClr val="008000"/>
                </a:solidFill>
                <a:hlinkClick r:id="rId4"/>
              </a:rPr>
              <a:t>http://ecoattitude.fr</a:t>
            </a:r>
            <a:r>
              <a:rPr lang="fr-FR" sz="1200">
                <a:solidFill>
                  <a:srgbClr val="008000"/>
                </a:solidFill>
              </a:rPr>
              <a:t>  </a:t>
            </a:r>
          </a:p>
        </p:txBody>
      </p:sp>
      <p:pic>
        <p:nvPicPr>
          <p:cNvPr id="52232" name="Image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16588" y="3887788"/>
            <a:ext cx="3219450" cy="141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3" name="ZoneTexte 7"/>
          <p:cNvSpPr txBox="1">
            <a:spLocks noChangeArrowheads="1"/>
          </p:cNvSpPr>
          <p:nvPr/>
        </p:nvSpPr>
        <p:spPr bwMode="auto">
          <a:xfrm>
            <a:off x="6227763" y="5307013"/>
            <a:ext cx="20732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rPr>
              <a:t>Source : </a:t>
            </a:r>
            <a:r>
              <a:rPr lang="fr-FR" sz="1200">
                <a:solidFill>
                  <a:srgbClr val="008000"/>
                </a:solidFill>
                <a:hlinkClick r:id="rId6"/>
              </a:rPr>
              <a:t>http://jardipedia.fr</a:t>
            </a:r>
            <a:r>
              <a:rPr lang="fr-FR" sz="1200">
                <a:solidFill>
                  <a:srgbClr val="008000"/>
                </a:solidFill>
              </a:rPr>
              <a:t>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1E779091-DACD-462C-B44D-2DA8819EF315}" type="slidenum">
              <a:rPr lang="fr-FR" sz="1200">
                <a:solidFill>
                  <a:schemeClr val="tx1">
                    <a:tint val="75000"/>
                  </a:schemeClr>
                </a:solidFill>
                <a:latin typeface="+mn-lt"/>
                <a:cs typeface="+mn-cs"/>
              </a:rPr>
              <a:pPr algn="r" fontAlgn="auto">
                <a:spcBef>
                  <a:spcPts val="0"/>
                </a:spcBef>
                <a:spcAft>
                  <a:spcPts val="0"/>
                </a:spcAft>
                <a:defRPr/>
              </a:pPr>
              <a:t>68</a:t>
            </a:fld>
            <a:endParaRPr lang="fr-FR" sz="1200" dirty="0">
              <a:solidFill>
                <a:schemeClr val="tx1">
                  <a:tint val="75000"/>
                </a:schemeClr>
              </a:solidFill>
              <a:latin typeface="+mn-lt"/>
              <a:cs typeface="+mn-cs"/>
            </a:endParaRPr>
          </a:p>
        </p:txBody>
      </p:sp>
      <p:sp>
        <p:nvSpPr>
          <p:cNvPr id="53251"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3252" name="ZoneTexte 4"/>
          <p:cNvSpPr txBox="1">
            <a:spLocks noChangeArrowheads="1"/>
          </p:cNvSpPr>
          <p:nvPr/>
        </p:nvSpPr>
        <p:spPr bwMode="auto">
          <a:xfrm>
            <a:off x="323850" y="836613"/>
            <a:ext cx="8640763"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6. Solutions</a:t>
            </a:r>
            <a:endParaRPr lang="fr-FR">
              <a:solidFill>
                <a:srgbClr val="008000"/>
              </a:solidFill>
              <a:latin typeface="Calibri" pitchFamily="34" charset="0"/>
            </a:endParaRPr>
          </a:p>
          <a:p>
            <a:pPr eaLnBrk="1" hangingPunct="1"/>
            <a:endParaRPr lang="fr-FR" b="1">
              <a:solidFill>
                <a:srgbClr val="008000"/>
              </a:solidFill>
              <a:latin typeface="Calibri" pitchFamily="34" charset="0"/>
            </a:endParaRPr>
          </a:p>
          <a:p>
            <a:pPr eaLnBrk="1" hangingPunct="1"/>
            <a:r>
              <a:rPr lang="fr-FR" b="1">
                <a:solidFill>
                  <a:srgbClr val="008000"/>
                </a:solidFill>
                <a:latin typeface="Calibri" pitchFamily="34" charset="0"/>
              </a:rPr>
              <a:t>6.3. Campagnes de sensibilisation</a:t>
            </a:r>
          </a:p>
          <a:p>
            <a:pPr eaLnBrk="1" hangingPunct="1"/>
            <a:endParaRPr lang="fr-FR">
              <a:solidFill>
                <a:srgbClr val="008000"/>
              </a:solidFill>
              <a:latin typeface="Calibri" pitchFamily="34" charset="0"/>
            </a:endParaRPr>
          </a:p>
          <a:p>
            <a:pPr eaLnBrk="1" hangingPunct="1"/>
            <a:r>
              <a:rPr lang="fr-FR">
                <a:solidFill>
                  <a:srgbClr val="008000"/>
                </a:solidFill>
                <a:latin typeface="Calibri" pitchFamily="34" charset="0"/>
              </a:rPr>
              <a:t>Affichages et cours dans les écoles.</a:t>
            </a:r>
          </a:p>
          <a:p>
            <a:pPr eaLnBrk="1" hangingPunct="1"/>
            <a:r>
              <a:rPr lang="fr-FR">
                <a:solidFill>
                  <a:srgbClr val="008000"/>
                </a:solidFill>
                <a:latin typeface="Calibri" pitchFamily="34" charset="0"/>
              </a:rPr>
              <a:t>Expositions (dans le métro …).</a:t>
            </a:r>
          </a:p>
        </p:txBody>
      </p:sp>
      <p:pic>
        <p:nvPicPr>
          <p:cNvPr id="53253" name="Imag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638" y="836613"/>
            <a:ext cx="37147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Rectangle 5"/>
          <p:cNvSpPr>
            <a:spLocks noChangeArrowheads="1"/>
          </p:cNvSpPr>
          <p:nvPr/>
        </p:nvSpPr>
        <p:spPr bwMode="auto">
          <a:xfrm>
            <a:off x="177800" y="5157788"/>
            <a:ext cx="8759825"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a:solidFill>
                  <a:srgbClr val="008000"/>
                </a:solidFill>
                <a:latin typeface="Calibri" pitchFamily="34" charset="0"/>
              </a:rPr>
              <a:t>6.4. Tortues sentinelles</a:t>
            </a:r>
          </a:p>
          <a:p>
            <a:endParaRPr lang="fr-FR">
              <a:solidFill>
                <a:srgbClr val="008000"/>
              </a:solidFill>
              <a:latin typeface="Calibri" pitchFamily="34" charset="0"/>
            </a:endParaRPr>
          </a:p>
          <a:p>
            <a:r>
              <a:rPr lang="fr-FR">
                <a:solidFill>
                  <a:srgbClr val="008000"/>
                </a:solidFill>
                <a:latin typeface="Calibri" pitchFamily="34" charset="0"/>
              </a:rPr>
              <a:t>Les tortues marines attirent l'attention des chercheurs.</a:t>
            </a:r>
          </a:p>
          <a:p>
            <a:r>
              <a:rPr lang="fr-FR">
                <a:solidFill>
                  <a:srgbClr val="008000"/>
                </a:solidFill>
                <a:latin typeface="Calibri" pitchFamily="34" charset="0"/>
              </a:rPr>
              <a:t>Leurs migrations, la variété de leurs conditions de vie, de leurs régimes alimentaires et de leurs types de reproduction en font de très bons indicateurs de l'état des écosystèmes.</a:t>
            </a:r>
          </a:p>
        </p:txBody>
      </p:sp>
      <p:pic>
        <p:nvPicPr>
          <p:cNvPr id="53255" name="Imag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90625" y="3275013"/>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6" name="ZoneTexte 7"/>
          <p:cNvSpPr txBox="1">
            <a:spLocks noChangeArrowheads="1"/>
          </p:cNvSpPr>
          <p:nvPr/>
        </p:nvSpPr>
        <p:spPr bwMode="auto">
          <a:xfrm>
            <a:off x="323850" y="3357563"/>
            <a:ext cx="8715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Tortue luth</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1C434296-1D87-48CC-B1EA-FC16A1C68919}" type="slidenum">
              <a:rPr lang="fr-FR" sz="1200">
                <a:solidFill>
                  <a:schemeClr val="tx1">
                    <a:tint val="75000"/>
                  </a:schemeClr>
                </a:solidFill>
                <a:latin typeface="+mn-lt"/>
                <a:cs typeface="+mn-cs"/>
              </a:rPr>
              <a:pPr algn="r" fontAlgn="auto">
                <a:spcBef>
                  <a:spcPts val="0"/>
                </a:spcBef>
                <a:spcAft>
                  <a:spcPts val="0"/>
                </a:spcAft>
                <a:defRPr/>
              </a:pPr>
              <a:t>69</a:t>
            </a:fld>
            <a:endParaRPr lang="fr-FR" sz="1200" dirty="0">
              <a:solidFill>
                <a:schemeClr val="tx1">
                  <a:tint val="75000"/>
                </a:schemeClr>
              </a:solidFill>
              <a:latin typeface="+mn-lt"/>
              <a:cs typeface="+mn-cs"/>
            </a:endParaRPr>
          </a:p>
        </p:txBody>
      </p:sp>
      <p:sp>
        <p:nvSpPr>
          <p:cNvPr id="5427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ZoneTexte 4"/>
          <p:cNvSpPr txBox="1"/>
          <p:nvPr/>
        </p:nvSpPr>
        <p:spPr>
          <a:xfrm>
            <a:off x="179512" y="548680"/>
            <a:ext cx="8784976" cy="4247317"/>
          </a:xfrm>
          <a:prstGeom prst="rect">
            <a:avLst/>
          </a:prstGeom>
          <a:noFill/>
        </p:spPr>
        <p:txBody>
          <a:bodyPr wrap="square">
            <a:spAutoFit/>
          </a:bodyPr>
          <a:lstStyle/>
          <a:p>
            <a:pPr fontAlgn="auto">
              <a:spcBef>
                <a:spcPts val="0"/>
              </a:spcBef>
              <a:spcAft>
                <a:spcPts val="0"/>
              </a:spcAft>
              <a:defRPr/>
            </a:pPr>
            <a:r>
              <a:rPr lang="fr-FR" b="1" dirty="0">
                <a:solidFill>
                  <a:srgbClr val="008000"/>
                </a:solidFill>
                <a:latin typeface="+mn-lt"/>
                <a:cs typeface="+mn-cs"/>
              </a:rPr>
              <a:t>6. Solutions</a:t>
            </a:r>
            <a:endParaRPr lang="fr-FR" dirty="0">
              <a:solidFill>
                <a:srgbClr val="008000"/>
              </a:solidFill>
              <a:latin typeface="+mn-lt"/>
              <a:cs typeface="+mn-cs"/>
            </a:endParaRPr>
          </a:p>
          <a:p>
            <a:pPr fontAlgn="auto">
              <a:spcBef>
                <a:spcPts val="0"/>
              </a:spcBef>
              <a:spcAft>
                <a:spcPts val="0"/>
              </a:spcAft>
              <a:defRPr/>
            </a:pPr>
            <a:endParaRPr lang="fr-FR" b="1" dirty="0">
              <a:solidFill>
                <a:srgbClr val="008000"/>
              </a:solidFill>
              <a:latin typeface="+mn-lt"/>
              <a:cs typeface="+mn-cs"/>
            </a:endParaRPr>
          </a:p>
          <a:p>
            <a:pPr fontAlgn="auto">
              <a:spcBef>
                <a:spcPts val="0"/>
              </a:spcBef>
              <a:spcAft>
                <a:spcPts val="0"/>
              </a:spcAft>
              <a:defRPr/>
            </a:pPr>
            <a:r>
              <a:rPr lang="fr-FR" b="1" dirty="0">
                <a:solidFill>
                  <a:srgbClr val="008000"/>
                </a:solidFill>
                <a:latin typeface="+mn-lt"/>
                <a:cs typeface="+mn-cs"/>
              </a:rPr>
              <a:t>6.5. Voyager responsable</a:t>
            </a:r>
          </a:p>
          <a:p>
            <a:pPr fontAlgn="auto">
              <a:spcBef>
                <a:spcPts val="0"/>
              </a:spcBef>
              <a:spcAft>
                <a:spcPts val="0"/>
              </a:spcAft>
              <a:defRPr/>
            </a:pPr>
            <a:endParaRPr lang="fr-FR" dirty="0">
              <a:solidFill>
                <a:srgbClr val="008000"/>
              </a:solidFill>
              <a:latin typeface="+mn-lt"/>
              <a:cs typeface="+mn-cs"/>
            </a:endParaRP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Le commerce, notamment international, est une des causes principales de la disparition des espèces.</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A l'occasion d'un voyage à l'étranger, d’une manière générale, il est interdit de ramener un animal, de rapporter une plante ou un produit dérivé (souvenir, objet de décoration,...). Il pourrait s'agir d'une espèce menacée (Convention CITES</a:t>
            </a:r>
            <a:r>
              <a:rPr lang="fr-FR" dirty="0" smtClean="0">
                <a:solidFill>
                  <a:srgbClr val="008000"/>
                </a:solidFill>
                <a:latin typeface="+mn-lt"/>
                <a:cs typeface="+mn-cs"/>
              </a:rPr>
              <a:t>).</a:t>
            </a:r>
          </a:p>
          <a:p>
            <a:pPr fontAlgn="auto">
              <a:spcBef>
                <a:spcPts val="0"/>
              </a:spcBef>
              <a:spcAft>
                <a:spcPts val="0"/>
              </a:spcAft>
              <a:defRPr/>
            </a:pPr>
            <a:endParaRPr lang="fr-FR" b="1" dirty="0" smtClean="0">
              <a:solidFill>
                <a:srgbClr val="008000"/>
              </a:solidFill>
              <a:latin typeface="Calibri" pitchFamily="34" charset="0"/>
            </a:endParaRPr>
          </a:p>
          <a:p>
            <a:pPr fontAlgn="auto">
              <a:spcBef>
                <a:spcPts val="0"/>
              </a:spcBef>
              <a:spcAft>
                <a:spcPts val="0"/>
              </a:spcAft>
              <a:defRPr/>
            </a:pPr>
            <a:r>
              <a:rPr lang="fr-FR" b="1" dirty="0" smtClean="0">
                <a:solidFill>
                  <a:srgbClr val="008000"/>
                </a:solidFill>
                <a:latin typeface="Calibri" pitchFamily="34" charset="0"/>
              </a:rPr>
              <a:t>6.5bis. Interdiction du commerce des espèces menacées</a:t>
            </a:r>
          </a:p>
          <a:p>
            <a:pPr marL="285750" indent="-285750" algn="just" fontAlgn="auto">
              <a:spcBef>
                <a:spcPts val="0"/>
              </a:spcBef>
              <a:spcAft>
                <a:spcPts val="0"/>
              </a:spcAft>
              <a:defRPr/>
            </a:pPr>
            <a:endParaRPr lang="fr-FR" dirty="0" smtClean="0">
              <a:solidFill>
                <a:srgbClr val="008000"/>
              </a:solidFill>
              <a:latin typeface="Calibri" pitchFamily="34" charset="0"/>
              <a:cs typeface="+mn-cs"/>
            </a:endParaRPr>
          </a:p>
          <a:p>
            <a:pPr algn="just" fontAlgn="auto">
              <a:spcBef>
                <a:spcPts val="0"/>
              </a:spcBef>
              <a:spcAft>
                <a:spcPts val="0"/>
              </a:spcAft>
              <a:defRPr/>
            </a:pPr>
            <a:r>
              <a:rPr lang="fr-FR" dirty="0" smtClean="0">
                <a:solidFill>
                  <a:srgbClr val="008000"/>
                </a:solidFill>
                <a:latin typeface="Calibri" pitchFamily="34" charset="0"/>
                <a:cs typeface="+mn-cs"/>
              </a:rPr>
              <a:t>Les espèces menacées sont inscrites sur des listes rouges (liste rouge de l’</a:t>
            </a:r>
            <a:r>
              <a:rPr lang="fr-FR" b="1" dirty="0" smtClean="0">
                <a:solidFill>
                  <a:srgbClr val="008000"/>
                </a:solidFill>
                <a:latin typeface="Calibri" pitchFamily="34" charset="0"/>
                <a:cs typeface="+mn-cs"/>
              </a:rPr>
              <a:t>IUCN</a:t>
            </a:r>
            <a:r>
              <a:rPr lang="fr-FR" dirty="0" smtClean="0">
                <a:solidFill>
                  <a:srgbClr val="008000"/>
                </a:solidFill>
                <a:latin typeface="Calibri" pitchFamily="34" charset="0"/>
                <a:cs typeface="+mn-cs"/>
              </a:rPr>
              <a:t> (°) …) et interdites d’exportations internationales (</a:t>
            </a:r>
            <a:r>
              <a:rPr lang="fr-FR" b="1" dirty="0" smtClean="0">
                <a:solidFill>
                  <a:srgbClr val="008000"/>
                </a:solidFill>
                <a:latin typeface="Calibri" pitchFamily="34" charset="0"/>
                <a:cs typeface="+mn-cs"/>
              </a:rPr>
              <a:t>Convention  de Washington, </a:t>
            </a:r>
            <a:r>
              <a:rPr lang="fr-FR" b="1" dirty="0" smtClean="0">
                <a:solidFill>
                  <a:srgbClr val="008000"/>
                </a:solidFill>
                <a:latin typeface="Calibri" pitchFamily="34" charset="0"/>
              </a:rPr>
              <a:t>Convention </a:t>
            </a:r>
            <a:r>
              <a:rPr lang="fr-FR" b="1" dirty="0" smtClean="0">
                <a:solidFill>
                  <a:srgbClr val="008000"/>
                </a:solidFill>
                <a:latin typeface="Calibri" pitchFamily="34" charset="0"/>
                <a:cs typeface="+mn-cs"/>
              </a:rPr>
              <a:t>CITES </a:t>
            </a:r>
            <a:r>
              <a:rPr lang="fr-FR" dirty="0" smtClean="0">
                <a:solidFill>
                  <a:srgbClr val="008000"/>
                </a:solidFill>
                <a:latin typeface="Calibri" pitchFamily="34" charset="0"/>
                <a:cs typeface="+mn-cs"/>
              </a:rPr>
              <a:t>… Voir le chapitre « </a:t>
            </a:r>
            <a:r>
              <a:rPr lang="fr-FR" i="1" dirty="0" smtClean="0">
                <a:solidFill>
                  <a:srgbClr val="008000"/>
                </a:solidFill>
                <a:latin typeface="Calibri" pitchFamily="34" charset="0"/>
              </a:rPr>
              <a:t>15. Annexe : Classification des espèces en danger ou en voie d’extinction »</a:t>
            </a:r>
            <a:r>
              <a:rPr lang="fr-FR" dirty="0" smtClean="0">
                <a:solidFill>
                  <a:srgbClr val="008000"/>
                </a:solidFill>
                <a:latin typeface="Calibri" pitchFamily="34" charset="0"/>
                <a:cs typeface="+mn-cs"/>
              </a:rPr>
              <a:t>). </a:t>
            </a:r>
            <a:endParaRPr lang="fr-FR" dirty="0">
              <a:solidFill>
                <a:srgbClr val="008000"/>
              </a:solidFill>
              <a:latin typeface="Calibri" pitchFamily="34" charset="0"/>
              <a:cs typeface="+mn-cs"/>
            </a:endParaRPr>
          </a:p>
        </p:txBody>
      </p:sp>
      <p:pic>
        <p:nvPicPr>
          <p:cNvPr id="54277" name="Imag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3689" y="4734086"/>
            <a:ext cx="2520280" cy="1677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ZoneTexte 6"/>
          <p:cNvSpPr txBox="1">
            <a:spLocks noChangeArrowheads="1"/>
          </p:cNvSpPr>
          <p:nvPr/>
        </p:nvSpPr>
        <p:spPr bwMode="auto">
          <a:xfrm>
            <a:off x="2195736" y="6396335"/>
            <a:ext cx="1803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dirty="0">
                <a:solidFill>
                  <a:srgbClr val="008000"/>
                </a:solidFill>
                <a:latin typeface="Calibri" pitchFamily="34" charset="0"/>
              </a:rPr>
              <a:t>Fennec (renard du désert)</a:t>
            </a:r>
          </a:p>
        </p:txBody>
      </p:sp>
      <p:pic>
        <p:nvPicPr>
          <p:cNvPr id="54279"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4740151"/>
            <a:ext cx="1152525"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0" name="ZoneTexte 8"/>
          <p:cNvSpPr txBox="1">
            <a:spLocks noChangeArrowheads="1"/>
          </p:cNvSpPr>
          <p:nvPr/>
        </p:nvSpPr>
        <p:spPr bwMode="auto">
          <a:xfrm>
            <a:off x="229469" y="6291560"/>
            <a:ext cx="129614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dirty="0" smtClean="0">
                <a:solidFill>
                  <a:srgbClr val="008000"/>
                </a:solidFill>
                <a:latin typeface="Calibri" pitchFamily="34" charset="0"/>
              </a:rPr>
              <a:t>Orang-outang, menacé.</a:t>
            </a:r>
            <a:endParaRPr lang="fr-FR" sz="1200" dirty="0">
              <a:solidFill>
                <a:srgbClr val="008000"/>
              </a:solidFill>
              <a:latin typeface="Calibri" pitchFamily="34" charset="0"/>
            </a:endParaRPr>
          </a:p>
        </p:txBody>
      </p:sp>
      <p:pic>
        <p:nvPicPr>
          <p:cNvPr id="54281" name="Image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2000" y="4716499"/>
            <a:ext cx="2537842" cy="1704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82" name="Rectangle 10"/>
          <p:cNvSpPr>
            <a:spLocks noChangeArrowheads="1"/>
          </p:cNvSpPr>
          <p:nvPr/>
        </p:nvSpPr>
        <p:spPr bwMode="auto">
          <a:xfrm>
            <a:off x="4572000" y="6396335"/>
            <a:ext cx="232459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fr-FR" sz="1200" dirty="0">
                <a:solidFill>
                  <a:srgbClr val="008000"/>
                </a:solidFill>
                <a:latin typeface="Calibri" pitchFamily="34" charset="0"/>
              </a:rPr>
              <a:t>Tortue rayonnée de </a:t>
            </a:r>
            <a:r>
              <a:rPr lang="fr-FR" sz="1200" dirty="0" smtClean="0">
                <a:solidFill>
                  <a:srgbClr val="008000"/>
                </a:solidFill>
                <a:latin typeface="Calibri" pitchFamily="34" charset="0"/>
              </a:rPr>
              <a:t>Madagascar, menacée.</a:t>
            </a:r>
            <a:endParaRPr lang="fr-FR" sz="1200" dirty="0">
              <a:solidFill>
                <a:srgbClr val="008000"/>
              </a:solidFill>
              <a:latin typeface="Calibri" pitchFamily="34" charset="0"/>
            </a:endParaRPr>
          </a:p>
        </p:txBody>
      </p:sp>
      <p:sp>
        <p:nvSpPr>
          <p:cNvPr id="13" name="ZoneTexte 12"/>
          <p:cNvSpPr txBox="1"/>
          <p:nvPr/>
        </p:nvSpPr>
        <p:spPr>
          <a:xfrm>
            <a:off x="7236296" y="5373216"/>
            <a:ext cx="1907704" cy="1015663"/>
          </a:xfrm>
          <a:prstGeom prst="rect">
            <a:avLst/>
          </a:prstGeom>
          <a:noFill/>
        </p:spPr>
        <p:txBody>
          <a:bodyPr wrap="square" rtlCol="0">
            <a:spAutoFit/>
          </a:bodyPr>
          <a:lstStyle/>
          <a:p>
            <a:r>
              <a:rPr lang="fr-FR" sz="1200" dirty="0" smtClean="0">
                <a:solidFill>
                  <a:srgbClr val="008000"/>
                </a:solidFill>
              </a:rPr>
              <a:t>(°) </a:t>
            </a:r>
            <a:r>
              <a:rPr lang="fr-FR" sz="1200" b="1" dirty="0" smtClean="0">
                <a:solidFill>
                  <a:srgbClr val="008000"/>
                </a:solidFill>
              </a:rPr>
              <a:t>UICN</a:t>
            </a:r>
            <a:r>
              <a:rPr lang="fr-FR" sz="1200" dirty="0" smtClean="0">
                <a:solidFill>
                  <a:srgbClr val="008000"/>
                </a:solidFill>
              </a:rPr>
              <a:t> : Union internationale pour la conservation de la nature / </a:t>
            </a:r>
            <a:r>
              <a:rPr lang="en-US" sz="1200" dirty="0" smtClean="0">
                <a:solidFill>
                  <a:srgbClr val="008000"/>
                </a:solidFill>
              </a:rPr>
              <a:t> International Union for Conservation of Nature.</a:t>
            </a:r>
            <a:endParaRPr lang="fr-FR" sz="1200" dirty="0">
              <a:solidFill>
                <a:srgbClr val="008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50063" y="255588"/>
            <a:ext cx="2133600" cy="365125"/>
          </a:xfrm>
        </p:spPr>
        <p:txBody>
          <a:bodyPr/>
          <a:lstStyle/>
          <a:p>
            <a:pPr>
              <a:defRPr/>
            </a:pPr>
            <a:fld id="{9F601EAE-9AC0-4E23-88BE-C4BFB9FFEF6C}" type="slidenum">
              <a:rPr lang="fr-FR"/>
              <a:pPr>
                <a:defRPr/>
              </a:pPr>
              <a:t>7</a:t>
            </a:fld>
            <a:endParaRPr lang="fr-FR" dirty="0"/>
          </a:p>
        </p:txBody>
      </p:sp>
      <p:sp>
        <p:nvSpPr>
          <p:cNvPr id="3" name="Rectangle 2"/>
          <p:cNvSpPr/>
          <p:nvPr/>
        </p:nvSpPr>
        <p:spPr>
          <a:xfrm>
            <a:off x="179388" y="440531"/>
            <a:ext cx="8856662" cy="6340197"/>
          </a:xfrm>
          <a:prstGeom prst="rect">
            <a:avLst/>
          </a:prstGeom>
        </p:spPr>
        <p:txBody>
          <a:bodyPr>
            <a:spAutoFit/>
          </a:bodyPr>
          <a:lstStyle/>
          <a:p>
            <a:pPr fontAlgn="auto">
              <a:spcBef>
                <a:spcPts val="0"/>
              </a:spcBef>
              <a:spcAft>
                <a:spcPts val="0"/>
              </a:spcAft>
              <a:defRPr/>
            </a:pPr>
            <a:r>
              <a:rPr lang="fr-FR" b="1" dirty="0">
                <a:solidFill>
                  <a:srgbClr val="008000"/>
                </a:solidFill>
                <a:latin typeface="Calibri" panose="020F0502020204030204" pitchFamily="34" charset="0"/>
                <a:cs typeface="+mn-cs"/>
              </a:rPr>
              <a:t>1. L'arbre du vivant</a:t>
            </a:r>
          </a:p>
          <a:p>
            <a:pPr fontAlgn="auto">
              <a:spcBef>
                <a:spcPts val="0"/>
              </a:spcBef>
              <a:spcAft>
                <a:spcPts val="0"/>
              </a:spcAft>
              <a:defRPr/>
            </a:pPr>
            <a:endParaRPr lang="fr-FR" dirty="0">
              <a:solidFill>
                <a:srgbClr val="008000"/>
              </a:solidFill>
              <a:latin typeface="Calibri" panose="020F0502020204030204" pitchFamily="34" charset="0"/>
              <a:cs typeface="+mn-cs"/>
            </a:endParaRPr>
          </a:p>
          <a:p>
            <a:pPr algn="just" fontAlgn="auto">
              <a:spcBef>
                <a:spcPts val="0"/>
              </a:spcBef>
              <a:spcAft>
                <a:spcPts val="0"/>
              </a:spcAft>
              <a:defRPr/>
            </a:pPr>
            <a:r>
              <a:rPr lang="fr-FR" dirty="0">
                <a:solidFill>
                  <a:srgbClr val="008000"/>
                </a:solidFill>
                <a:latin typeface="Calibri" panose="020F0502020204030204" pitchFamily="34" charset="0"/>
                <a:cs typeface="+mn-cs"/>
              </a:rPr>
              <a:t>Les espèces vivantes (« la Vie ») seraient apparues, sur Terre, il y a 3,6 milliards d'années, toutes issues, à l’origine, d’espèces unicellulaires simples (bactéries ou virus ?).</a:t>
            </a:r>
          </a:p>
          <a:p>
            <a:pPr algn="just" fontAlgn="auto">
              <a:spcBef>
                <a:spcPts val="0"/>
              </a:spcBef>
              <a:spcAft>
                <a:spcPts val="0"/>
              </a:spcAft>
              <a:defRPr/>
            </a:pPr>
            <a:endParaRPr lang="fr-FR" dirty="0">
              <a:solidFill>
                <a:srgbClr val="008000"/>
              </a:solidFill>
              <a:latin typeface="Calibri" panose="020F0502020204030204" pitchFamily="34" charset="0"/>
            </a:endParaRPr>
          </a:p>
          <a:p>
            <a:pPr algn="just" fontAlgn="auto">
              <a:spcBef>
                <a:spcPts val="0"/>
              </a:spcBef>
              <a:spcAft>
                <a:spcPts val="0"/>
              </a:spcAft>
              <a:defRPr/>
            </a:pPr>
            <a:r>
              <a:rPr lang="fr-FR" dirty="0">
                <a:solidFill>
                  <a:srgbClr val="008000"/>
                </a:solidFill>
                <a:latin typeface="Calibri" panose="020F0502020204030204" pitchFamily="34" charset="0"/>
              </a:rPr>
              <a:t>On dénombre en l'état 1,9 million d'espèces, dont 300.000 espèces de plantes, 25.000 espèces d'algues, 15.000 espèces de mousses, 13.000 espèces de fougères et 1.500.000 espèces d'animaux, dont 950.000 espèces d'insectes, 5.000 espèces de crustacés, 120.000 espèces de mollusques, 10.000 espèces d'oiseaux, 8.000 espèces de reptiles et 5.000 espèces de mammifères</a:t>
            </a:r>
            <a:r>
              <a:rPr lang="fr-FR" dirty="0" smtClean="0">
                <a:solidFill>
                  <a:srgbClr val="008000"/>
                </a:solidFill>
                <a:latin typeface="Calibri" panose="020F0502020204030204" pitchFamily="34" charset="0"/>
              </a:rPr>
              <a:t>.</a:t>
            </a:r>
          </a:p>
          <a:p>
            <a:pPr fontAlgn="auto">
              <a:spcBef>
                <a:spcPts val="0"/>
              </a:spcBef>
              <a:spcAft>
                <a:spcPts val="0"/>
              </a:spcAft>
              <a:defRPr/>
            </a:pPr>
            <a:endParaRPr lang="fr-FR" dirty="0">
              <a:solidFill>
                <a:srgbClr val="008000"/>
              </a:solidFill>
              <a:latin typeface="Calibri" panose="020F0502020204030204" pitchFamily="34" charset="0"/>
            </a:endParaRPr>
          </a:p>
          <a:p>
            <a:pPr algn="just" fontAlgn="auto">
              <a:spcBef>
                <a:spcPts val="0"/>
              </a:spcBef>
              <a:spcAft>
                <a:spcPts val="0"/>
              </a:spcAft>
              <a:defRPr/>
            </a:pPr>
            <a:r>
              <a:rPr lang="fr-FR" dirty="0">
                <a:solidFill>
                  <a:srgbClr val="008000"/>
                </a:solidFill>
                <a:latin typeface="Calibri" panose="020F0502020204030204" pitchFamily="34" charset="0"/>
              </a:rPr>
              <a:t>Certaines espèces meurent, d'autres naissent : c'est la loi de l'évolution depuis l'origine du monde, à cette différence près qu'à l'heure actuelle, le taux de disparition des espèces est 100 à 1.000 fois supérieur au rythme naturel. Si bien qu'aujourd'hui, il arrive que l'on découvre des espèces dont on sait déjà prédire qu'elles auront disparu d'ici quelques années.</a:t>
            </a:r>
          </a:p>
          <a:p>
            <a:pPr algn="just" fontAlgn="auto">
              <a:spcBef>
                <a:spcPts val="0"/>
              </a:spcBef>
              <a:spcAft>
                <a:spcPts val="0"/>
              </a:spcAft>
              <a:defRPr/>
            </a:pPr>
            <a:endParaRPr lang="fr-FR" dirty="0">
              <a:solidFill>
                <a:srgbClr val="008000"/>
              </a:solidFill>
              <a:latin typeface="Calibri" panose="020F0502020204030204" pitchFamily="34" charset="0"/>
            </a:endParaRPr>
          </a:p>
          <a:p>
            <a:pPr algn="just" fontAlgn="auto">
              <a:spcBef>
                <a:spcPts val="0"/>
              </a:spcBef>
              <a:spcAft>
                <a:spcPts val="0"/>
              </a:spcAft>
              <a:defRPr/>
            </a:pPr>
            <a:r>
              <a:rPr lang="fr-FR" dirty="0">
                <a:solidFill>
                  <a:srgbClr val="008000"/>
                </a:solidFill>
                <a:latin typeface="Calibri" panose="020F0502020204030204" pitchFamily="34" charset="0"/>
              </a:rPr>
              <a:t>Aux espèces connues, il faut rajouter les millions d'autres qui n'ont encore été découvertes, et que l'on estime à environ 15 millions. Il peut  sembler paradoxal d'estimer le nombre des espèces encore inconnues, puisque par définition elles ne sont pas encore connues. Une série de  paramètres scientifiques permettent cependant de se livrer à ce genre d'estimation, car l'homme a si bien étudié le milieu naturel qu'il peut à présent anticiper ce qu'il n'y a pas encore découvert </a:t>
            </a:r>
            <a:r>
              <a:rPr lang="fr-FR" dirty="0" smtClean="0">
                <a:solidFill>
                  <a:srgbClr val="008000"/>
                </a:solidFill>
                <a:latin typeface="Calibri" panose="020F0502020204030204" pitchFamily="34" charset="0"/>
              </a:rPr>
              <a:t>!</a:t>
            </a:r>
            <a:endParaRPr lang="fr-FR" sz="1000" dirty="0" smtClean="0">
              <a:solidFill>
                <a:srgbClr val="008000"/>
              </a:solidFill>
              <a:latin typeface="Calibri" panose="020F0502020204030204" pitchFamily="34" charset="0"/>
            </a:endParaRPr>
          </a:p>
          <a:p>
            <a:pPr algn="just" fontAlgn="auto">
              <a:spcBef>
                <a:spcPts val="0"/>
              </a:spcBef>
              <a:spcAft>
                <a:spcPts val="0"/>
              </a:spcAft>
              <a:defRPr/>
            </a:pPr>
            <a:r>
              <a:rPr lang="fr-FR" sz="1000" dirty="0" smtClean="0">
                <a:solidFill>
                  <a:srgbClr val="008000"/>
                </a:solidFill>
                <a:latin typeface="Calibri" panose="020F0502020204030204" pitchFamily="34" charset="0"/>
              </a:rPr>
              <a:t>                                             Source </a:t>
            </a:r>
            <a:r>
              <a:rPr lang="fr-FR" sz="1000" dirty="0">
                <a:solidFill>
                  <a:srgbClr val="008000"/>
                </a:solidFill>
                <a:latin typeface="Calibri" panose="020F0502020204030204" pitchFamily="34" charset="0"/>
              </a:rPr>
              <a:t>: Les espèces, Centre de Ressources Sciences &amp; Technologie, </a:t>
            </a:r>
            <a:r>
              <a:rPr lang="fr-FR" sz="1000" dirty="0">
                <a:solidFill>
                  <a:srgbClr val="008000"/>
                </a:solidFill>
                <a:latin typeface="Calibri" panose="020F0502020204030204" pitchFamily="34" charset="0"/>
                <a:hlinkClick r:id="rId2"/>
              </a:rPr>
              <a:t>http://etab.ac-montpellier.fr/IEN34-12/ent/crst/2011/11/01/les-especes</a:t>
            </a:r>
            <a:r>
              <a:rPr lang="fr-FR" sz="1000" dirty="0" smtClean="0">
                <a:solidFill>
                  <a:srgbClr val="008000"/>
                </a:solidFill>
                <a:latin typeface="Calibri" panose="020F0502020204030204" pitchFamily="34" charset="0"/>
                <a:hlinkClick r:id="rId2"/>
              </a:rPr>
              <a:t>/</a:t>
            </a:r>
            <a:r>
              <a:rPr lang="fr-FR" sz="1000" dirty="0" smtClean="0">
                <a:solidFill>
                  <a:srgbClr val="008000"/>
                </a:solidFill>
                <a:latin typeface="Calibri" panose="020F0502020204030204" pitchFamily="34" charset="0"/>
              </a:rPr>
              <a:t> </a:t>
            </a:r>
            <a:endParaRPr lang="fr-FR" sz="1000" dirty="0">
              <a:solidFill>
                <a:srgbClr val="008000"/>
              </a:solidFill>
              <a:latin typeface="Calibri" panose="020F0502020204030204" pitchFamily="34" charset="0"/>
            </a:endParaRPr>
          </a:p>
        </p:txBody>
      </p:sp>
      <p:sp>
        <p:nvSpPr>
          <p:cNvPr id="6148"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dirty="0">
                <a:solidFill>
                  <a:srgbClr val="008000"/>
                </a:solidFill>
                <a:latin typeface="Calibri" pitchFamily="34" charset="0"/>
              </a:rPr>
              <a:t>Pourquoi préserver la biodiversité ?</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pic>
        <p:nvPicPr>
          <p:cNvPr id="3" name="Image 2" descr="photo_1214683486712-1-0.jpg"/>
          <p:cNvPicPr>
            <a:picLocks noChangeAspect="1"/>
          </p:cNvPicPr>
          <p:nvPr/>
        </p:nvPicPr>
        <p:blipFill>
          <a:blip r:embed="rId2" cstate="print"/>
          <a:stretch>
            <a:fillRect/>
          </a:stretch>
        </p:blipFill>
        <p:spPr>
          <a:xfrm>
            <a:off x="3059832" y="1772816"/>
            <a:ext cx="5904656" cy="4659143"/>
          </a:xfrm>
          <a:prstGeom prst="rect">
            <a:avLst/>
          </a:prstGeom>
        </p:spPr>
      </p:pic>
      <p:sp>
        <p:nvSpPr>
          <p:cNvPr id="4" name="Rectangle 3"/>
          <p:cNvSpPr/>
          <p:nvPr/>
        </p:nvSpPr>
        <p:spPr>
          <a:xfrm>
            <a:off x="251520" y="548680"/>
            <a:ext cx="8640960" cy="923330"/>
          </a:xfrm>
          <a:prstGeom prst="rect">
            <a:avLst/>
          </a:prstGeom>
        </p:spPr>
        <p:txBody>
          <a:bodyPr wrap="square">
            <a:spAutoFit/>
          </a:bodyPr>
          <a:lstStyle/>
          <a:p>
            <a:pPr fontAlgn="auto">
              <a:spcBef>
                <a:spcPts val="0"/>
              </a:spcBef>
              <a:spcAft>
                <a:spcPts val="0"/>
              </a:spcAft>
              <a:defRPr/>
            </a:pPr>
            <a:r>
              <a:rPr lang="fr-FR" b="1" dirty="0" smtClean="0">
                <a:solidFill>
                  <a:srgbClr val="008000"/>
                </a:solidFill>
              </a:rPr>
              <a:t>6. Solutions</a:t>
            </a:r>
            <a:endParaRPr lang="fr-FR" dirty="0" smtClean="0">
              <a:solidFill>
                <a:srgbClr val="008000"/>
              </a:solidFill>
            </a:endParaRPr>
          </a:p>
          <a:p>
            <a:pPr fontAlgn="auto">
              <a:spcBef>
                <a:spcPts val="0"/>
              </a:spcBef>
              <a:spcAft>
                <a:spcPts val="0"/>
              </a:spcAft>
              <a:defRPr/>
            </a:pPr>
            <a:endParaRPr lang="fr-FR" b="1" dirty="0" smtClean="0">
              <a:solidFill>
                <a:srgbClr val="008000"/>
              </a:solidFill>
            </a:endParaRPr>
          </a:p>
          <a:p>
            <a:pPr fontAlgn="auto">
              <a:spcBef>
                <a:spcPts val="0"/>
              </a:spcBef>
              <a:spcAft>
                <a:spcPts val="0"/>
              </a:spcAft>
              <a:defRPr/>
            </a:pPr>
            <a:r>
              <a:rPr lang="fr-FR" b="1" dirty="0" smtClean="0">
                <a:solidFill>
                  <a:srgbClr val="008000"/>
                </a:solidFill>
              </a:rPr>
              <a:t>6.5. Voyager responsable</a:t>
            </a:r>
            <a:endParaRPr lang="fr-FR" b="1" dirty="0">
              <a:solidFill>
                <a:srgbClr val="008000"/>
              </a:solidFill>
            </a:endParaRPr>
          </a:p>
        </p:txBody>
      </p:sp>
      <p:sp>
        <p:nvSpPr>
          <p:cNvPr id="5" name="Espace réservé du numéro de diapositive 1"/>
          <p:cNvSpPr txBox="1">
            <a:spLocks/>
          </p:cNvSpPr>
          <p:nvPr/>
        </p:nvSpPr>
        <p:spPr>
          <a:xfrm>
            <a:off x="179512" y="188640"/>
            <a:ext cx="477193" cy="220811"/>
          </a:xfrm>
          <a:prstGeom prst="rect">
            <a:avLst/>
          </a:prstGeom>
        </p:spPr>
        <p:txBody>
          <a:bodyPr anchor="ctr"/>
          <a:lstStyle/>
          <a:p>
            <a:pPr algn="r" fontAlgn="auto">
              <a:spcBef>
                <a:spcPts val="0"/>
              </a:spcBef>
              <a:spcAft>
                <a:spcPts val="0"/>
              </a:spcAft>
              <a:defRPr/>
            </a:pPr>
            <a:fld id="{1C434296-1D87-48CC-B1EA-FC16A1C68919}" type="slidenum">
              <a:rPr lang="fr-FR" sz="1200">
                <a:solidFill>
                  <a:schemeClr val="tx1">
                    <a:tint val="75000"/>
                  </a:schemeClr>
                </a:solidFill>
                <a:latin typeface="+mn-lt"/>
                <a:cs typeface="+mn-cs"/>
              </a:rPr>
              <a:pPr algn="r" fontAlgn="auto">
                <a:spcBef>
                  <a:spcPts val="0"/>
                </a:spcBef>
                <a:spcAft>
                  <a:spcPts val="0"/>
                </a:spcAft>
                <a:defRPr/>
              </a:pPr>
              <a:t>70</a:t>
            </a:fld>
            <a:endParaRPr lang="fr-FR" sz="1200" dirty="0">
              <a:solidFill>
                <a:schemeClr val="tx1">
                  <a:tint val="75000"/>
                </a:schemeClr>
              </a:solidFill>
              <a:latin typeface="+mn-lt"/>
              <a:cs typeface="+mn-cs"/>
            </a:endParaRPr>
          </a:p>
        </p:txBody>
      </p:sp>
      <p:sp>
        <p:nvSpPr>
          <p:cNvPr id="6"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7" name="Rectangle 6"/>
          <p:cNvSpPr/>
          <p:nvPr/>
        </p:nvSpPr>
        <p:spPr>
          <a:xfrm>
            <a:off x="251520" y="1628800"/>
            <a:ext cx="2592288" cy="4278094"/>
          </a:xfrm>
          <a:prstGeom prst="rect">
            <a:avLst/>
          </a:prstGeom>
        </p:spPr>
        <p:txBody>
          <a:bodyPr wrap="square">
            <a:spAutoFit/>
          </a:bodyPr>
          <a:lstStyle/>
          <a:p>
            <a:pPr algn="just"/>
            <a:r>
              <a:rPr lang="fr-FR" sz="1600" b="1" dirty="0" smtClean="0">
                <a:solidFill>
                  <a:srgbClr val="008000"/>
                </a:solidFill>
                <a:latin typeface="+mn-lt"/>
              </a:rPr>
              <a:t>Adopter le passeport vert </a:t>
            </a:r>
            <a:r>
              <a:rPr lang="fr-FR" sz="1600" dirty="0" smtClean="0">
                <a:solidFill>
                  <a:srgbClr val="008000"/>
                </a:solidFill>
                <a:latin typeface="+mn-lt"/>
              </a:rPr>
              <a:t>:</a:t>
            </a:r>
          </a:p>
          <a:p>
            <a:pPr algn="just"/>
            <a:r>
              <a:rPr lang="fr-FR" sz="1600" dirty="0" smtClean="0">
                <a:solidFill>
                  <a:srgbClr val="008000"/>
                </a:solidFill>
                <a:latin typeface="+mn-lt"/>
              </a:rPr>
              <a:t>Lancé par le Programme des Nations Unies pour l'Environnement, il a pour but de sensibiliser les voyageurs à certains principes qui font du tourisme une activité respectueuse de l'environnement. Comment préparer son voyage, par quel moyen se rendre à destination, que faire à destination et même après être rentré : autant de conseils donnés sur </a:t>
            </a:r>
            <a:r>
              <a:rPr lang="fr-FR" sz="1600" dirty="0" smtClean="0">
                <a:solidFill>
                  <a:srgbClr val="008000"/>
                </a:solidFill>
                <a:latin typeface="+mn-lt"/>
                <a:hlinkClick r:id="rId3"/>
              </a:rPr>
              <a:t>www.unep.fr/greenpassport</a:t>
            </a:r>
            <a:r>
              <a:rPr lang="fr-FR" sz="1600" dirty="0" smtClean="0">
                <a:solidFill>
                  <a:srgbClr val="008000"/>
                </a:solidFill>
                <a:latin typeface="+mn-lt"/>
              </a:rPr>
              <a:t> </a:t>
            </a:r>
            <a:endParaRPr lang="fr-FR" sz="1600" dirty="0">
              <a:solidFill>
                <a:srgbClr val="008000"/>
              </a:solidFill>
              <a:latin typeface="+mn-lt"/>
            </a:endParaRPr>
          </a:p>
        </p:txBody>
      </p:sp>
      <p:pic>
        <p:nvPicPr>
          <p:cNvPr id="8" name="Image 7" descr="ecotourisme_t.jpg"/>
          <p:cNvPicPr>
            <a:picLocks noChangeAspect="1"/>
          </p:cNvPicPr>
          <p:nvPr/>
        </p:nvPicPr>
        <p:blipFill>
          <a:blip r:embed="rId4" cstate="print"/>
          <a:stretch>
            <a:fillRect/>
          </a:stretch>
        </p:blipFill>
        <p:spPr>
          <a:xfrm>
            <a:off x="7308304" y="188640"/>
            <a:ext cx="1080120" cy="1407697"/>
          </a:xfrm>
          <a:prstGeom prst="rect">
            <a:avLst/>
          </a:prstGeom>
        </p:spPr>
      </p:pic>
      <p:sp>
        <p:nvSpPr>
          <p:cNvPr id="9" name="ZoneTexte 8"/>
          <p:cNvSpPr txBox="1"/>
          <p:nvPr/>
        </p:nvSpPr>
        <p:spPr>
          <a:xfrm>
            <a:off x="4572000" y="6453336"/>
            <a:ext cx="2512226" cy="276999"/>
          </a:xfrm>
          <a:prstGeom prst="rect">
            <a:avLst/>
          </a:prstGeom>
          <a:noFill/>
        </p:spPr>
        <p:txBody>
          <a:bodyPr wrap="none" rtlCol="0">
            <a:spAutoFit/>
          </a:bodyPr>
          <a:lstStyle/>
          <a:p>
            <a:r>
              <a:rPr lang="fr-FR" sz="1200" dirty="0" smtClean="0">
                <a:solidFill>
                  <a:srgbClr val="008000"/>
                </a:solidFill>
              </a:rPr>
              <a:t>Source : Commission </a:t>
            </a:r>
            <a:r>
              <a:rPr lang="fr-FR" sz="1200" dirty="0" err="1" smtClean="0">
                <a:solidFill>
                  <a:srgbClr val="008000"/>
                </a:solidFill>
              </a:rPr>
              <a:t>ruropéenne</a:t>
            </a:r>
            <a:r>
              <a:rPr lang="fr-FR" sz="1200" dirty="0" smtClean="0">
                <a:solidFill>
                  <a:srgbClr val="008000"/>
                </a:solidFill>
              </a:rPr>
              <a:t>.</a:t>
            </a:r>
            <a:endParaRPr lang="fr-FR" sz="1200" dirty="0">
              <a:solidFill>
                <a:srgbClr val="008000"/>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667CCABB-1C13-4015-91F9-832C0A854BA6}" type="slidenum">
              <a:rPr lang="fr-FR" sz="1200">
                <a:solidFill>
                  <a:schemeClr val="tx1">
                    <a:tint val="75000"/>
                  </a:schemeClr>
                </a:solidFill>
                <a:latin typeface="+mn-lt"/>
                <a:cs typeface="+mn-cs"/>
              </a:rPr>
              <a:pPr algn="r" fontAlgn="auto">
                <a:spcBef>
                  <a:spcPts val="0"/>
                </a:spcBef>
                <a:spcAft>
                  <a:spcPts val="0"/>
                </a:spcAft>
                <a:defRPr/>
              </a:pPr>
              <a:t>71</a:t>
            </a:fld>
            <a:endParaRPr lang="fr-FR" sz="1200" dirty="0">
              <a:solidFill>
                <a:schemeClr val="tx1">
                  <a:tint val="75000"/>
                </a:schemeClr>
              </a:solidFill>
              <a:latin typeface="+mn-lt"/>
              <a:cs typeface="+mn-cs"/>
            </a:endParaRPr>
          </a:p>
        </p:txBody>
      </p:sp>
      <p:sp>
        <p:nvSpPr>
          <p:cNvPr id="55299"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5300" name="ZoneTexte 4"/>
          <p:cNvSpPr txBox="1">
            <a:spLocks noChangeArrowheads="1"/>
          </p:cNvSpPr>
          <p:nvPr/>
        </p:nvSpPr>
        <p:spPr bwMode="auto">
          <a:xfrm>
            <a:off x="296863" y="812800"/>
            <a:ext cx="864076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a:solidFill>
                  <a:srgbClr val="008000"/>
                </a:solidFill>
                <a:latin typeface="Calibri" pitchFamily="34" charset="0"/>
              </a:rPr>
              <a:t>6. Solutions</a:t>
            </a:r>
            <a:endParaRPr lang="fr-FR">
              <a:solidFill>
                <a:srgbClr val="008000"/>
              </a:solidFill>
              <a:latin typeface="Calibri" pitchFamily="34" charset="0"/>
            </a:endParaRPr>
          </a:p>
          <a:p>
            <a:pPr eaLnBrk="1" hangingPunct="1"/>
            <a:endParaRPr lang="fr-FR">
              <a:solidFill>
                <a:srgbClr val="008000"/>
              </a:solidFill>
              <a:latin typeface="Calibri" pitchFamily="34" charset="0"/>
            </a:endParaRPr>
          </a:p>
          <a:p>
            <a:pPr eaLnBrk="1" hangingPunct="1"/>
            <a:r>
              <a:rPr lang="fr-FR" b="1">
                <a:solidFill>
                  <a:srgbClr val="008000"/>
                </a:solidFill>
                <a:latin typeface="Calibri" pitchFamily="34" charset="0"/>
              </a:rPr>
              <a:t>6.6. Le bon choix</a:t>
            </a:r>
          </a:p>
          <a:p>
            <a:pPr eaLnBrk="1" hangingPunct="1"/>
            <a:endParaRPr lang="fr-FR">
              <a:solidFill>
                <a:srgbClr val="008000"/>
              </a:solidFill>
              <a:latin typeface="Calibri" pitchFamily="34" charset="0"/>
            </a:endParaRPr>
          </a:p>
          <a:p>
            <a:pPr eaLnBrk="1" hangingPunct="1"/>
            <a:r>
              <a:rPr lang="fr-FR">
                <a:solidFill>
                  <a:srgbClr val="008000"/>
                </a:solidFill>
                <a:latin typeface="Calibri" pitchFamily="34" charset="0"/>
              </a:rPr>
              <a:t>Certaines essences de bois proviennent de forêts lointaines ou protégées.</a:t>
            </a:r>
          </a:p>
          <a:p>
            <a:pPr eaLnBrk="1" hangingPunct="1"/>
            <a:r>
              <a:rPr lang="fr-FR">
                <a:solidFill>
                  <a:srgbClr val="008000"/>
                </a:solidFill>
                <a:latin typeface="Calibri" pitchFamily="34" charset="0"/>
              </a:rPr>
              <a:t>Choisissez de préférence un bois local et vérifiez qu'il est labellisé </a:t>
            </a:r>
            <a:r>
              <a:rPr lang="fr-FR" b="1">
                <a:solidFill>
                  <a:srgbClr val="008000"/>
                </a:solidFill>
                <a:latin typeface="Calibri" pitchFamily="34" charset="0"/>
              </a:rPr>
              <a:t>PEFC</a:t>
            </a:r>
            <a:r>
              <a:rPr lang="fr-FR">
                <a:solidFill>
                  <a:srgbClr val="008000"/>
                </a:solidFill>
                <a:latin typeface="Calibri" pitchFamily="34" charset="0"/>
              </a:rPr>
              <a:t> ou </a:t>
            </a:r>
            <a:r>
              <a:rPr lang="fr-FR" b="1">
                <a:solidFill>
                  <a:srgbClr val="008000"/>
                </a:solidFill>
                <a:latin typeface="Calibri" pitchFamily="34" charset="0"/>
              </a:rPr>
              <a:t>FSC</a:t>
            </a:r>
            <a:r>
              <a:rPr lang="fr-FR">
                <a:solidFill>
                  <a:srgbClr val="008000"/>
                </a:solidFill>
                <a:latin typeface="Calibri" pitchFamily="34" charset="0"/>
              </a:rPr>
              <a:t>.</a:t>
            </a:r>
          </a:p>
          <a:p>
            <a:pPr eaLnBrk="1" hangingPunct="1"/>
            <a:r>
              <a:rPr lang="fr-FR">
                <a:solidFill>
                  <a:srgbClr val="008000"/>
                </a:solidFill>
                <a:latin typeface="Calibri" pitchFamily="34" charset="0"/>
              </a:rPr>
              <a:t>Le label </a:t>
            </a:r>
            <a:r>
              <a:rPr lang="fr-FR" b="1">
                <a:solidFill>
                  <a:srgbClr val="008000"/>
                </a:solidFill>
                <a:latin typeface="Calibri" pitchFamily="34" charset="0"/>
              </a:rPr>
              <a:t>PEFC</a:t>
            </a:r>
            <a:r>
              <a:rPr lang="fr-FR">
                <a:solidFill>
                  <a:srgbClr val="008000"/>
                </a:solidFill>
                <a:latin typeface="Calibri" pitchFamily="34" charset="0"/>
              </a:rPr>
              <a:t> (Pan European Forest Certification) et le label </a:t>
            </a:r>
            <a:r>
              <a:rPr lang="fr-FR" b="1">
                <a:solidFill>
                  <a:srgbClr val="008000"/>
                </a:solidFill>
                <a:latin typeface="Calibri" pitchFamily="34" charset="0"/>
              </a:rPr>
              <a:t>FSC</a:t>
            </a:r>
            <a:r>
              <a:rPr lang="fr-FR">
                <a:solidFill>
                  <a:srgbClr val="008000"/>
                </a:solidFill>
                <a:latin typeface="Calibri" pitchFamily="34" charset="0"/>
              </a:rPr>
              <a:t> (Forest Stewardship Council) sont attribués aux forêts gérées de manière durable.</a:t>
            </a:r>
          </a:p>
        </p:txBody>
      </p:sp>
      <p:pic>
        <p:nvPicPr>
          <p:cNvPr id="55301" name="Imag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750" y="4195763"/>
            <a:ext cx="1371600"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Image 1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975" y="3573463"/>
            <a:ext cx="2009775" cy="227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3" name="Image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8038" y="3640138"/>
            <a:ext cx="2143125"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4" name="Image 13"/>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67625" y="4057650"/>
            <a:ext cx="1047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5" name="ZoneTexte 14"/>
          <p:cNvSpPr txBox="1">
            <a:spLocks noChangeArrowheads="1"/>
          </p:cNvSpPr>
          <p:nvPr/>
        </p:nvSpPr>
        <p:spPr bwMode="auto">
          <a:xfrm>
            <a:off x="7870825" y="5157788"/>
            <a:ext cx="869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Autre label</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804025" y="260350"/>
            <a:ext cx="2133600" cy="365125"/>
          </a:xfrm>
          <a:prstGeom prst="rect">
            <a:avLst/>
          </a:prstGeom>
        </p:spPr>
        <p:txBody>
          <a:bodyPr anchor="ctr"/>
          <a:lstStyle/>
          <a:p>
            <a:pPr algn="r" fontAlgn="auto">
              <a:spcBef>
                <a:spcPts val="0"/>
              </a:spcBef>
              <a:spcAft>
                <a:spcPts val="0"/>
              </a:spcAft>
              <a:defRPr/>
            </a:pPr>
            <a:fld id="{90ACB0AA-BE31-46B6-A64A-0922553E63A5}" type="slidenum">
              <a:rPr lang="fr-FR" sz="1200">
                <a:solidFill>
                  <a:schemeClr val="tx1">
                    <a:tint val="75000"/>
                  </a:schemeClr>
                </a:solidFill>
                <a:latin typeface="+mn-lt"/>
                <a:cs typeface="+mn-cs"/>
              </a:rPr>
              <a:pPr algn="r" fontAlgn="auto">
                <a:spcBef>
                  <a:spcPts val="0"/>
                </a:spcBef>
                <a:spcAft>
                  <a:spcPts val="0"/>
                </a:spcAft>
                <a:defRPr/>
              </a:pPr>
              <a:t>72</a:t>
            </a:fld>
            <a:endParaRPr lang="fr-FR" sz="1200" dirty="0">
              <a:solidFill>
                <a:schemeClr val="tx1">
                  <a:tint val="75000"/>
                </a:schemeClr>
              </a:solidFill>
              <a:latin typeface="+mn-lt"/>
              <a:cs typeface="+mn-cs"/>
            </a:endParaRPr>
          </a:p>
        </p:txBody>
      </p:sp>
      <p:sp>
        <p:nvSpPr>
          <p:cNvPr id="56323"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ZoneTexte 4"/>
          <p:cNvSpPr txBox="1"/>
          <p:nvPr/>
        </p:nvSpPr>
        <p:spPr>
          <a:xfrm>
            <a:off x="296863" y="812800"/>
            <a:ext cx="8640762" cy="2862263"/>
          </a:xfrm>
          <a:prstGeom prst="rect">
            <a:avLst/>
          </a:prstGeom>
          <a:noFill/>
        </p:spPr>
        <p:txBody>
          <a:bodyPr>
            <a:spAutoFit/>
          </a:bodyPr>
          <a:lstStyle/>
          <a:p>
            <a:pPr fontAlgn="auto">
              <a:spcBef>
                <a:spcPts val="0"/>
              </a:spcBef>
              <a:spcAft>
                <a:spcPts val="0"/>
              </a:spcAft>
              <a:defRPr/>
            </a:pPr>
            <a:r>
              <a:rPr lang="fr-FR" b="1" dirty="0">
                <a:solidFill>
                  <a:srgbClr val="008000"/>
                </a:solidFill>
                <a:latin typeface="+mn-lt"/>
                <a:cs typeface="+mn-cs"/>
              </a:rPr>
              <a:t>6. Solutions</a:t>
            </a:r>
            <a:endParaRPr lang="fr-FR" dirty="0">
              <a:solidFill>
                <a:srgbClr val="008000"/>
              </a:solidFill>
              <a:latin typeface="+mn-lt"/>
              <a:cs typeface="+mn-cs"/>
            </a:endParaRPr>
          </a:p>
          <a:p>
            <a:pPr fontAlgn="auto">
              <a:spcBef>
                <a:spcPts val="0"/>
              </a:spcBef>
              <a:spcAft>
                <a:spcPts val="0"/>
              </a:spcAft>
              <a:defRPr/>
            </a:pPr>
            <a:endParaRPr lang="fr-FR" dirty="0">
              <a:solidFill>
                <a:srgbClr val="008000"/>
              </a:solidFill>
              <a:latin typeface="+mn-lt"/>
              <a:cs typeface="+mn-cs"/>
            </a:endParaRPr>
          </a:p>
          <a:p>
            <a:pPr fontAlgn="auto">
              <a:spcBef>
                <a:spcPts val="0"/>
              </a:spcBef>
              <a:spcAft>
                <a:spcPts val="0"/>
              </a:spcAft>
              <a:defRPr/>
            </a:pPr>
            <a:endParaRPr lang="fr-FR" dirty="0">
              <a:solidFill>
                <a:srgbClr val="008000"/>
              </a:solidFill>
              <a:latin typeface="+mn-lt"/>
              <a:cs typeface="+mn-cs"/>
            </a:endParaRPr>
          </a:p>
          <a:p>
            <a:pPr fontAlgn="auto">
              <a:spcBef>
                <a:spcPts val="0"/>
              </a:spcBef>
              <a:spcAft>
                <a:spcPts val="0"/>
              </a:spcAft>
              <a:defRPr/>
            </a:pPr>
            <a:r>
              <a:rPr lang="fr-FR" b="1" dirty="0">
                <a:solidFill>
                  <a:srgbClr val="008000"/>
                </a:solidFill>
                <a:latin typeface="+mn-lt"/>
                <a:cs typeface="+mn-cs"/>
              </a:rPr>
              <a:t>6.7. Circulation fluide !</a:t>
            </a:r>
          </a:p>
          <a:p>
            <a:pPr fontAlgn="auto">
              <a:spcBef>
                <a:spcPts val="0"/>
              </a:spcBef>
              <a:spcAft>
                <a:spcPts val="0"/>
              </a:spcAft>
              <a:defRPr/>
            </a:pPr>
            <a:endParaRPr lang="fr-FR" dirty="0">
              <a:solidFill>
                <a:srgbClr val="008000"/>
              </a:solidFill>
              <a:latin typeface="+mn-lt"/>
              <a:cs typeface="+mn-cs"/>
            </a:endParaRP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les </a:t>
            </a:r>
            <a:r>
              <a:rPr lang="fr-FR" i="1" dirty="0" err="1">
                <a:solidFill>
                  <a:srgbClr val="008000"/>
                </a:solidFill>
                <a:latin typeface="+mn-lt"/>
                <a:cs typeface="+mn-cs"/>
              </a:rPr>
              <a:t>écoducs</a:t>
            </a:r>
            <a:r>
              <a:rPr lang="fr-FR" dirty="0">
                <a:solidFill>
                  <a:srgbClr val="008000"/>
                </a:solidFill>
                <a:latin typeface="+mn-lt"/>
                <a:cs typeface="+mn-cs"/>
              </a:rPr>
              <a:t> sont des passages sécurisés construits dans un milieu aménagé, pour permettre aux animaux de traverser des obstacles édifiés par l'homme !</a:t>
            </a:r>
          </a:p>
          <a:p>
            <a:pPr marL="285750" indent="-285750" fontAlgn="auto">
              <a:spcBef>
                <a:spcPts val="0"/>
              </a:spcBef>
              <a:spcAft>
                <a:spcPts val="0"/>
              </a:spcAft>
              <a:buFont typeface="Arial" pitchFamily="34" charset="0"/>
              <a:buChar char="•"/>
              <a:defRPr/>
            </a:pPr>
            <a:r>
              <a:rPr lang="fr-FR" i="1" dirty="0">
                <a:solidFill>
                  <a:srgbClr val="008000"/>
                </a:solidFill>
                <a:latin typeface="+mn-lt"/>
                <a:cs typeface="+mn-cs"/>
              </a:rPr>
              <a:t>L’</a:t>
            </a:r>
            <a:r>
              <a:rPr lang="fr-FR" i="1" dirty="0" err="1">
                <a:solidFill>
                  <a:srgbClr val="008000"/>
                </a:solidFill>
                <a:latin typeface="+mn-lt"/>
                <a:cs typeface="+mn-cs"/>
              </a:rPr>
              <a:t>écoduc</a:t>
            </a:r>
            <a:r>
              <a:rPr lang="fr-FR" dirty="0">
                <a:solidFill>
                  <a:srgbClr val="008000"/>
                </a:solidFill>
                <a:latin typeface="+mn-lt"/>
                <a:cs typeface="+mn-cs"/>
              </a:rPr>
              <a:t> est réservé au hérisson, au lapin, à la fouine, au renard ...</a:t>
            </a: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Le </a:t>
            </a:r>
            <a:r>
              <a:rPr lang="fr-FR" i="1" dirty="0">
                <a:solidFill>
                  <a:srgbClr val="008000"/>
                </a:solidFill>
                <a:latin typeface="+mn-lt"/>
                <a:cs typeface="+mn-cs"/>
              </a:rPr>
              <a:t>crapauduc</a:t>
            </a:r>
            <a:r>
              <a:rPr lang="fr-FR" dirty="0">
                <a:solidFill>
                  <a:srgbClr val="008000"/>
                </a:solidFill>
                <a:latin typeface="+mn-lt"/>
                <a:cs typeface="+mn-cs"/>
              </a:rPr>
              <a:t> est réservé aux batraciens (crapauds, grenouilles …).</a:t>
            </a:r>
          </a:p>
          <a:p>
            <a:pPr marL="285750" indent="-285750" fontAlgn="auto">
              <a:spcBef>
                <a:spcPts val="0"/>
              </a:spcBef>
              <a:spcAft>
                <a:spcPts val="0"/>
              </a:spcAft>
              <a:buFont typeface="Arial" pitchFamily="34" charset="0"/>
              <a:buChar char="•"/>
              <a:defRPr/>
            </a:pPr>
            <a:r>
              <a:rPr lang="fr-FR" dirty="0">
                <a:solidFill>
                  <a:srgbClr val="008000"/>
                </a:solidFill>
                <a:latin typeface="+mn-lt"/>
                <a:cs typeface="+mn-cs"/>
              </a:rPr>
              <a:t>Le </a:t>
            </a:r>
            <a:r>
              <a:rPr lang="fr-FR" i="1" dirty="0">
                <a:solidFill>
                  <a:srgbClr val="008000"/>
                </a:solidFill>
                <a:latin typeface="+mn-lt"/>
                <a:cs typeface="+mn-cs"/>
              </a:rPr>
              <a:t>passage hydraulique </a:t>
            </a:r>
            <a:r>
              <a:rPr lang="fr-FR" dirty="0">
                <a:solidFill>
                  <a:srgbClr val="008000"/>
                </a:solidFill>
                <a:latin typeface="+mn-lt"/>
                <a:cs typeface="+mn-cs"/>
              </a:rPr>
              <a:t>est destiné à la musaraigne, au vison d'Europe, à la loutre ...</a:t>
            </a:r>
          </a:p>
        </p:txBody>
      </p:sp>
      <p:pic>
        <p:nvPicPr>
          <p:cNvPr id="56325" name="Imag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3325" y="3817938"/>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6" name="Imag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19925" y="639763"/>
            <a:ext cx="1423988" cy="142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7" name="Imag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8313" y="3932238"/>
            <a:ext cx="26098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8" name="Imag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79838" y="892175"/>
            <a:ext cx="1676400"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329" name="Image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394075" y="3817938"/>
            <a:ext cx="244792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75463" y="241300"/>
            <a:ext cx="2133600" cy="365125"/>
          </a:xfrm>
        </p:spPr>
        <p:txBody>
          <a:bodyPr/>
          <a:lstStyle/>
          <a:p>
            <a:pPr>
              <a:defRPr/>
            </a:pPr>
            <a:fld id="{03BBE452-5ABE-4DBD-9565-70EE61CC57CF}" type="slidenum">
              <a:rPr lang="fr-FR"/>
              <a:pPr>
                <a:defRPr/>
              </a:pPr>
              <a:t>73</a:t>
            </a:fld>
            <a:endParaRPr lang="fr-FR" dirty="0"/>
          </a:p>
        </p:txBody>
      </p:sp>
      <p:sp>
        <p:nvSpPr>
          <p:cNvPr id="57347"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7348" name="ZoneTexte 3"/>
          <p:cNvSpPr txBox="1">
            <a:spLocks noChangeArrowheads="1"/>
          </p:cNvSpPr>
          <p:nvPr/>
        </p:nvSpPr>
        <p:spPr bwMode="auto">
          <a:xfrm>
            <a:off x="296863" y="812800"/>
            <a:ext cx="8640762"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dirty="0">
                <a:solidFill>
                  <a:srgbClr val="008000"/>
                </a:solidFill>
                <a:latin typeface="Calibri" pitchFamily="34" charset="0"/>
              </a:rPr>
              <a:t>6. Solutions</a:t>
            </a:r>
            <a:endParaRPr lang="fr-FR" dirty="0">
              <a:solidFill>
                <a:srgbClr val="008000"/>
              </a:solidFill>
              <a:latin typeface="Calibri" pitchFamily="34" charset="0"/>
            </a:endParaRPr>
          </a:p>
          <a:p>
            <a:pPr eaLnBrk="1" hangingPunct="1"/>
            <a:endParaRPr lang="fr-FR" dirty="0">
              <a:solidFill>
                <a:srgbClr val="008000"/>
              </a:solidFill>
              <a:latin typeface="Calibri" pitchFamily="34" charset="0"/>
            </a:endParaRPr>
          </a:p>
          <a:p>
            <a:pPr eaLnBrk="1" hangingPunct="1"/>
            <a:r>
              <a:rPr lang="fr-FR" b="1" dirty="0">
                <a:solidFill>
                  <a:srgbClr val="008000"/>
                </a:solidFill>
                <a:latin typeface="Calibri" pitchFamily="34" charset="0"/>
              </a:rPr>
              <a:t>6.8. Le recours à l'agriculture et la lutte biologique</a:t>
            </a:r>
          </a:p>
          <a:p>
            <a:pPr eaLnBrk="1" hangingPunct="1"/>
            <a:endParaRPr lang="fr-FR" dirty="0">
              <a:solidFill>
                <a:srgbClr val="008000"/>
              </a:solidFill>
              <a:latin typeface="Calibri" pitchFamily="34" charset="0"/>
            </a:endParaRPr>
          </a:p>
          <a:p>
            <a:pPr eaLnBrk="1" hangingPunct="1"/>
            <a:r>
              <a:rPr lang="fr-FR" dirty="0">
                <a:solidFill>
                  <a:srgbClr val="008000"/>
                </a:solidFill>
                <a:latin typeface="Calibri" pitchFamily="34" charset="0"/>
              </a:rPr>
              <a:t>Dans les jardins comme dans les prairies et les champs, la richesse de la faune et de la flore est considérable et doit être préservée.</a:t>
            </a:r>
          </a:p>
          <a:p>
            <a:pPr eaLnBrk="1" hangingPunct="1"/>
            <a:r>
              <a:rPr lang="fr-FR" dirty="0">
                <a:solidFill>
                  <a:srgbClr val="008000"/>
                </a:solidFill>
                <a:latin typeface="Calibri" pitchFamily="34" charset="0"/>
              </a:rPr>
              <a:t>Pour lutter contre les "nuisibles" (insectes ravageurs), qui ravagent les cultures, le recours aux produits chimiques n'est pas nécessaire</a:t>
            </a:r>
            <a:r>
              <a:rPr lang="fr-FR" dirty="0" smtClean="0">
                <a:solidFill>
                  <a:srgbClr val="008000"/>
                </a:solidFill>
                <a:latin typeface="Calibri" pitchFamily="34" charset="0"/>
              </a:rPr>
              <a:t>. </a:t>
            </a:r>
          </a:p>
          <a:p>
            <a:pPr eaLnBrk="1" hangingPunct="1"/>
            <a:r>
              <a:rPr lang="fr-FR" dirty="0" smtClean="0">
                <a:solidFill>
                  <a:srgbClr val="008000"/>
                </a:solidFill>
                <a:latin typeface="Calibri" pitchFamily="34" charset="0"/>
              </a:rPr>
              <a:t>Les pesticides de synthèse tuent la biodiversité, y compris la microfaune du sol.</a:t>
            </a:r>
            <a:endParaRPr lang="fr-FR" dirty="0">
              <a:solidFill>
                <a:srgbClr val="008000"/>
              </a:solidFill>
              <a:latin typeface="Calibri" pitchFamily="34" charset="0"/>
            </a:endParaRPr>
          </a:p>
          <a:p>
            <a:pPr eaLnBrk="1" hangingPunct="1"/>
            <a:r>
              <a:rPr lang="fr-FR" dirty="0">
                <a:solidFill>
                  <a:srgbClr val="008000"/>
                </a:solidFill>
                <a:latin typeface="Calibri" pitchFamily="34" charset="0"/>
              </a:rPr>
              <a:t>Contre les pucerons, la </a:t>
            </a:r>
            <a:r>
              <a:rPr lang="fr-FR" b="1" dirty="0">
                <a:solidFill>
                  <a:srgbClr val="008000"/>
                </a:solidFill>
                <a:latin typeface="Calibri" pitchFamily="34" charset="0"/>
              </a:rPr>
              <a:t>coccinelle</a:t>
            </a:r>
            <a:r>
              <a:rPr lang="fr-FR" dirty="0">
                <a:solidFill>
                  <a:srgbClr val="008000"/>
                </a:solidFill>
                <a:latin typeface="Calibri" pitchFamily="34" charset="0"/>
              </a:rPr>
              <a:t>, par exemple, est plus efficace que tous les pesticides.</a:t>
            </a:r>
          </a:p>
          <a:p>
            <a:pPr eaLnBrk="1" hangingPunct="1"/>
            <a:r>
              <a:rPr lang="fr-FR" dirty="0">
                <a:solidFill>
                  <a:srgbClr val="008000"/>
                </a:solidFill>
                <a:latin typeface="Calibri" pitchFamily="34" charset="0"/>
              </a:rPr>
              <a:t>Les larves de </a:t>
            </a:r>
            <a:r>
              <a:rPr lang="fr-FR" i="1" dirty="0">
                <a:solidFill>
                  <a:srgbClr val="008000"/>
                </a:solidFill>
                <a:latin typeface="Calibri" pitchFamily="34" charset="0"/>
              </a:rPr>
              <a:t>chrysope verte </a:t>
            </a:r>
            <a:r>
              <a:rPr lang="fr-FR" dirty="0">
                <a:solidFill>
                  <a:srgbClr val="008000"/>
                </a:solidFill>
                <a:latin typeface="Calibri" pitchFamily="34" charset="0"/>
              </a:rPr>
              <a:t>(</a:t>
            </a:r>
            <a:r>
              <a:rPr lang="fr-FR" i="1" dirty="0" err="1">
                <a:solidFill>
                  <a:srgbClr val="008000"/>
                </a:solidFill>
                <a:latin typeface="Calibri" pitchFamily="34" charset="0"/>
              </a:rPr>
              <a:t>Chrysoperla</a:t>
            </a:r>
            <a:r>
              <a:rPr lang="fr-FR" i="1" dirty="0">
                <a:solidFill>
                  <a:srgbClr val="008000"/>
                </a:solidFill>
                <a:latin typeface="Calibri" pitchFamily="34" charset="0"/>
              </a:rPr>
              <a:t> </a:t>
            </a:r>
            <a:r>
              <a:rPr lang="fr-FR" i="1" dirty="0" err="1">
                <a:solidFill>
                  <a:srgbClr val="008000"/>
                </a:solidFill>
                <a:latin typeface="Calibri" pitchFamily="34" charset="0"/>
              </a:rPr>
              <a:t>carnea</a:t>
            </a:r>
            <a:r>
              <a:rPr lang="fr-FR" dirty="0">
                <a:solidFill>
                  <a:srgbClr val="008000"/>
                </a:solidFill>
                <a:latin typeface="Calibri" pitchFamily="34" charset="0"/>
              </a:rPr>
              <a:t>) s'attaquent aux œufs, aux larves et aux adultes de divers insectes (cochenilles, pucerons et chenilles de plusieurs espèces de lépidoptères) ainsi qu'aux acariens (Araignées rouges entre autres). </a:t>
            </a:r>
          </a:p>
          <a:p>
            <a:pPr eaLnBrk="1" hangingPunct="1"/>
            <a:r>
              <a:rPr lang="fr-FR" dirty="0">
                <a:solidFill>
                  <a:srgbClr val="008000"/>
                </a:solidFill>
                <a:latin typeface="Calibri" pitchFamily="34" charset="0"/>
              </a:rPr>
              <a:t>D’autres insectes auxiliaires (trichogrammes …) sont des alliés utiles pour les cultivateurs.</a:t>
            </a:r>
          </a:p>
        </p:txBody>
      </p:sp>
      <p:pic>
        <p:nvPicPr>
          <p:cNvPr id="57349" name="Imag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4869160"/>
            <a:ext cx="1397000" cy="13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0" name="Imag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20855" y="512316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1" name="Imag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00375" y="6000750"/>
            <a:ext cx="1008063" cy="69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2" name="Image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87824" y="5013176"/>
            <a:ext cx="1066800"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Image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9592" y="5013176"/>
            <a:ext cx="1905000"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4" name="ZoneTexte 10"/>
          <p:cNvSpPr txBox="1">
            <a:spLocks noChangeArrowheads="1"/>
          </p:cNvSpPr>
          <p:nvPr/>
        </p:nvSpPr>
        <p:spPr bwMode="auto">
          <a:xfrm>
            <a:off x="1098030" y="6340326"/>
            <a:ext cx="14430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Chrysope et sa larve</a:t>
            </a:r>
          </a:p>
        </p:txBody>
      </p:sp>
      <p:sp>
        <p:nvSpPr>
          <p:cNvPr id="57355" name="ZoneTexte 11"/>
          <p:cNvSpPr txBox="1">
            <a:spLocks noChangeArrowheads="1"/>
          </p:cNvSpPr>
          <p:nvPr/>
        </p:nvSpPr>
        <p:spPr bwMode="auto">
          <a:xfrm>
            <a:off x="6057255" y="6362997"/>
            <a:ext cx="156051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Cocccinelle et sa larve</a:t>
            </a:r>
          </a:p>
        </p:txBody>
      </p:sp>
      <p:pic>
        <p:nvPicPr>
          <p:cNvPr id="57356" name="Image 1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50088" y="441325"/>
            <a:ext cx="120015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7" name="Rectangle 13"/>
          <p:cNvSpPr>
            <a:spLocks noChangeArrowheads="1"/>
          </p:cNvSpPr>
          <p:nvPr/>
        </p:nvSpPr>
        <p:spPr bwMode="auto">
          <a:xfrm>
            <a:off x="7083425" y="1393825"/>
            <a:ext cx="11668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1200">
                <a:solidFill>
                  <a:srgbClr val="008000"/>
                </a:solidFill>
                <a:latin typeface="Calibri" pitchFamily="34" charset="0"/>
              </a:rPr>
              <a:t>trichogrammes </a:t>
            </a:r>
            <a:endParaRPr lang="fr-FR" sz="1200">
              <a:latin typeface="Calibri" pitchFamily="34" charset="0"/>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759575" y="188913"/>
            <a:ext cx="2133600" cy="365125"/>
          </a:xfrm>
        </p:spPr>
        <p:txBody>
          <a:bodyPr/>
          <a:lstStyle/>
          <a:p>
            <a:pPr>
              <a:defRPr/>
            </a:pPr>
            <a:fld id="{C8C40BAE-CDDF-4F70-A942-325F8198EC02}" type="slidenum">
              <a:rPr lang="fr-FR"/>
              <a:pPr>
                <a:defRPr/>
              </a:pPr>
              <a:t>74</a:t>
            </a:fld>
            <a:endParaRPr lang="fr-FR" dirty="0"/>
          </a:p>
        </p:txBody>
      </p:sp>
      <p:sp>
        <p:nvSpPr>
          <p:cNvPr id="58371" name="Rectangle 2"/>
          <p:cNvSpPr>
            <a:spLocks noChangeArrowheads="1"/>
          </p:cNvSpPr>
          <p:nvPr/>
        </p:nvSpPr>
        <p:spPr bwMode="auto">
          <a:xfrm>
            <a:off x="212725" y="639763"/>
            <a:ext cx="8712200" cy="2030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a:solidFill>
                  <a:srgbClr val="008000"/>
                </a:solidFill>
                <a:latin typeface="Calibri" pitchFamily="34" charset="0"/>
              </a:rPr>
              <a:t>6. Solutions</a:t>
            </a:r>
            <a:endParaRPr lang="fr-FR">
              <a:solidFill>
                <a:srgbClr val="008000"/>
              </a:solidFill>
              <a:latin typeface="Calibri" pitchFamily="34" charset="0"/>
            </a:endParaRPr>
          </a:p>
          <a:p>
            <a:endParaRPr lang="fr-FR">
              <a:solidFill>
                <a:srgbClr val="008000"/>
              </a:solidFill>
              <a:latin typeface="Calibri" pitchFamily="34" charset="0"/>
            </a:endParaRPr>
          </a:p>
          <a:p>
            <a:r>
              <a:rPr lang="fr-FR" b="1">
                <a:solidFill>
                  <a:srgbClr val="008000"/>
                </a:solidFill>
                <a:latin typeface="Calibri" pitchFamily="34" charset="0"/>
              </a:rPr>
              <a:t>6.8. Le recours à l'agriculture et la lutte biologique</a:t>
            </a:r>
          </a:p>
          <a:p>
            <a:endParaRPr lang="fr-FR">
              <a:solidFill>
                <a:srgbClr val="008000"/>
              </a:solidFill>
              <a:latin typeface="Calibri" pitchFamily="34" charset="0"/>
            </a:endParaRPr>
          </a:p>
          <a:p>
            <a:r>
              <a:rPr lang="fr-FR">
                <a:solidFill>
                  <a:srgbClr val="008000"/>
                </a:solidFill>
                <a:latin typeface="Calibri" pitchFamily="34" charset="0"/>
              </a:rPr>
              <a:t>Les vers de terre sont essentiels à la fertilisation et au maintien des sols cultivés.</a:t>
            </a:r>
          </a:p>
          <a:p>
            <a:r>
              <a:rPr lang="fr-FR">
                <a:solidFill>
                  <a:srgbClr val="008000"/>
                </a:solidFill>
                <a:latin typeface="Calibri" pitchFamily="34" charset="0"/>
              </a:rPr>
              <a:t>En s'enfonçant à plus de un mètre, ils renouvellent les minéraux de la couche superficielle et leurs déjections améliorent l'humus.</a:t>
            </a:r>
          </a:p>
        </p:txBody>
      </p:sp>
      <p:sp>
        <p:nvSpPr>
          <p:cNvPr id="58372"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58373" name="Imag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95513" y="3500438"/>
            <a:ext cx="1352550" cy="101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Imag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00563" y="2670175"/>
            <a:ext cx="368300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759575" y="188913"/>
            <a:ext cx="2133600" cy="365125"/>
          </a:xfrm>
        </p:spPr>
        <p:txBody>
          <a:bodyPr/>
          <a:lstStyle/>
          <a:p>
            <a:pPr>
              <a:defRPr/>
            </a:pPr>
            <a:fld id="{42AF534E-2897-4049-AE2C-3923DE979485}" type="slidenum">
              <a:rPr lang="fr-FR"/>
              <a:pPr>
                <a:defRPr/>
              </a:pPr>
              <a:t>75</a:t>
            </a:fld>
            <a:endParaRPr lang="fr-FR" dirty="0"/>
          </a:p>
        </p:txBody>
      </p:sp>
      <p:sp>
        <p:nvSpPr>
          <p:cNvPr id="59395" name="Rectangle 2"/>
          <p:cNvSpPr>
            <a:spLocks noChangeArrowheads="1"/>
          </p:cNvSpPr>
          <p:nvPr/>
        </p:nvSpPr>
        <p:spPr bwMode="auto">
          <a:xfrm>
            <a:off x="212725" y="639763"/>
            <a:ext cx="8712200" cy="3692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dirty="0">
                <a:solidFill>
                  <a:srgbClr val="008000"/>
                </a:solidFill>
                <a:latin typeface="Calibri" pitchFamily="34" charset="0"/>
              </a:rPr>
              <a:t>6. Solutions</a:t>
            </a:r>
            <a:endParaRPr lang="fr-FR" dirty="0">
              <a:solidFill>
                <a:srgbClr val="008000"/>
              </a:solidFill>
              <a:latin typeface="Calibri" pitchFamily="34" charset="0"/>
            </a:endParaRPr>
          </a:p>
          <a:p>
            <a:endParaRPr lang="fr-FR" dirty="0">
              <a:solidFill>
                <a:srgbClr val="008000"/>
              </a:solidFill>
              <a:latin typeface="Calibri" pitchFamily="34" charset="0"/>
            </a:endParaRPr>
          </a:p>
          <a:p>
            <a:r>
              <a:rPr lang="fr-FR" b="1" dirty="0">
                <a:solidFill>
                  <a:srgbClr val="008000"/>
                </a:solidFill>
                <a:latin typeface="Calibri" pitchFamily="34" charset="0"/>
              </a:rPr>
              <a:t>6.9. Conserver toutes les variétés des plantes cultivées</a:t>
            </a:r>
          </a:p>
          <a:p>
            <a:endParaRPr lang="fr-FR" dirty="0">
              <a:solidFill>
                <a:srgbClr val="008000"/>
              </a:solidFill>
              <a:latin typeface="Calibri" pitchFamily="34" charset="0"/>
            </a:endParaRPr>
          </a:p>
          <a:p>
            <a:pPr algn="just">
              <a:buFont typeface="Arial" charset="0"/>
              <a:buChar char="•"/>
            </a:pPr>
            <a:r>
              <a:rPr lang="fr-FR" dirty="0">
                <a:solidFill>
                  <a:srgbClr val="008000"/>
                </a:solidFill>
                <a:latin typeface="Calibri" pitchFamily="34" charset="0"/>
              </a:rPr>
              <a:t> Il est important de conserver la diversité génétique des plantes qui nous sont utiles, y compris les variétés rares ou </a:t>
            </a:r>
            <a:r>
              <a:rPr lang="fr-FR" dirty="0" smtClean="0">
                <a:solidFill>
                  <a:srgbClr val="008000"/>
                </a:solidFill>
                <a:latin typeface="Calibri" pitchFamily="34" charset="0"/>
              </a:rPr>
              <a:t>anciennes, </a:t>
            </a:r>
            <a:r>
              <a:rPr lang="fr-FR" b="1" dirty="0" smtClean="0">
                <a:solidFill>
                  <a:srgbClr val="008000"/>
                </a:solidFill>
                <a:latin typeface="Calibri" pitchFamily="34" charset="0"/>
              </a:rPr>
              <a:t>pour </a:t>
            </a:r>
            <a:r>
              <a:rPr lang="fr-FR" b="1" dirty="0">
                <a:solidFill>
                  <a:srgbClr val="008000"/>
                </a:solidFill>
                <a:latin typeface="Calibri" pitchFamily="34" charset="0"/>
              </a:rPr>
              <a:t>nous assurer la sécurité alimentaire et rendre les plantes plus résistances à toutes formes d’agressions (maladies, sècheresses etc. </a:t>
            </a:r>
            <a:r>
              <a:rPr lang="fr-FR" b="1" dirty="0" smtClean="0">
                <a:solidFill>
                  <a:srgbClr val="008000"/>
                </a:solidFill>
                <a:latin typeface="Calibri" pitchFamily="34" charset="0"/>
              </a:rPr>
              <a:t>….).</a:t>
            </a:r>
            <a:endParaRPr lang="fr-FR" b="1" dirty="0">
              <a:solidFill>
                <a:srgbClr val="008000"/>
              </a:solidFill>
              <a:latin typeface="Calibri" pitchFamily="34" charset="0"/>
            </a:endParaRPr>
          </a:p>
          <a:p>
            <a:pPr algn="just">
              <a:buFont typeface="Arial" charset="0"/>
              <a:buChar char="•"/>
            </a:pPr>
            <a:r>
              <a:rPr lang="fr-FR" dirty="0">
                <a:solidFill>
                  <a:srgbClr val="008000"/>
                </a:solidFill>
                <a:latin typeface="Calibri" pitchFamily="34" charset="0"/>
              </a:rPr>
              <a:t> Il est important de conserver toutes les espèces de plantes (utiles ou en danger), et leurs variétés dans des jardins, arborétums et vergers conservatoires.</a:t>
            </a:r>
          </a:p>
          <a:p>
            <a:pPr algn="just">
              <a:buFont typeface="Arial" charset="0"/>
              <a:buChar char="•"/>
            </a:pPr>
            <a:r>
              <a:rPr lang="fr-FR" dirty="0">
                <a:solidFill>
                  <a:srgbClr val="008000"/>
                </a:solidFill>
                <a:latin typeface="Calibri" pitchFamily="34" charset="0"/>
              </a:rPr>
              <a:t> Méli-mélo de tomates : 438 variétés de tomates sont inscrites au catalogue français du GNIS (Groupement National Interprofessionnel des Semences et Plants). Les variétés de tomates sont aussi diverses que les tomates ananas, les noires de Crimée, les </a:t>
            </a:r>
            <a:r>
              <a:rPr lang="fr-FR" dirty="0" err="1">
                <a:solidFill>
                  <a:srgbClr val="008000"/>
                </a:solidFill>
                <a:latin typeface="Calibri" pitchFamily="34" charset="0"/>
              </a:rPr>
              <a:t>pomodoris</a:t>
            </a:r>
            <a:r>
              <a:rPr lang="fr-FR" dirty="0">
                <a:solidFill>
                  <a:srgbClr val="008000"/>
                </a:solidFill>
                <a:latin typeface="Calibri" pitchFamily="34" charset="0"/>
              </a:rPr>
              <a:t>  de </a:t>
            </a:r>
            <a:r>
              <a:rPr lang="fr-FR" dirty="0" err="1">
                <a:solidFill>
                  <a:srgbClr val="008000"/>
                </a:solidFill>
                <a:latin typeface="Calibri" pitchFamily="34" charset="0"/>
              </a:rPr>
              <a:t>Corbara</a:t>
            </a:r>
            <a:r>
              <a:rPr lang="fr-FR" dirty="0">
                <a:solidFill>
                  <a:srgbClr val="008000"/>
                </a:solidFill>
                <a:latin typeface="Calibri" pitchFamily="34" charset="0"/>
              </a:rPr>
              <a:t> de </a:t>
            </a:r>
            <a:r>
              <a:rPr lang="fr-FR" dirty="0" err="1">
                <a:solidFill>
                  <a:srgbClr val="008000"/>
                </a:solidFill>
                <a:latin typeface="Calibri" pitchFamily="34" charset="0"/>
              </a:rPr>
              <a:t>Naple</a:t>
            </a:r>
            <a:r>
              <a:rPr lang="fr-FR" dirty="0">
                <a:solidFill>
                  <a:srgbClr val="008000"/>
                </a:solidFill>
                <a:latin typeface="Calibri" pitchFamily="34" charset="0"/>
              </a:rPr>
              <a:t> …</a:t>
            </a:r>
          </a:p>
        </p:txBody>
      </p:sp>
      <p:sp>
        <p:nvSpPr>
          <p:cNvPr id="59396"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59397" name="Imag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4405149"/>
            <a:ext cx="2428875" cy="162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8" name="ZoneTexte 7"/>
          <p:cNvSpPr txBox="1">
            <a:spLocks noChangeArrowheads="1"/>
          </p:cNvSpPr>
          <p:nvPr/>
        </p:nvSpPr>
        <p:spPr bwMode="auto">
          <a:xfrm>
            <a:off x="3275856" y="6110320"/>
            <a:ext cx="24288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dirty="0">
                <a:solidFill>
                  <a:srgbClr val="008000"/>
                </a:solidFill>
                <a:latin typeface="Calibri" pitchFamily="34" charset="0"/>
              </a:rPr>
              <a:t>Exemple de la diversité des espèces cultivées de maïs au Mexique</a:t>
            </a:r>
          </a:p>
        </p:txBody>
      </p:sp>
      <p:pic>
        <p:nvPicPr>
          <p:cNvPr id="59399" name="Image 8" descr="varieteTomates13.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1675" y="4376737"/>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0" name="ZoneTexte 9"/>
          <p:cNvSpPr txBox="1">
            <a:spLocks noChangeArrowheads="1"/>
          </p:cNvSpPr>
          <p:nvPr/>
        </p:nvSpPr>
        <p:spPr bwMode="auto">
          <a:xfrm>
            <a:off x="238872" y="6215279"/>
            <a:ext cx="26121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dirty="0">
                <a:solidFill>
                  <a:srgbClr val="008000"/>
                </a:solidFill>
                <a:latin typeface="Calibri" pitchFamily="34" charset="0"/>
              </a:rPr>
              <a:t>Il existe une grande variété de tomates dans le monde</a:t>
            </a:r>
          </a:p>
        </p:txBody>
      </p:sp>
      <p:pic>
        <p:nvPicPr>
          <p:cNvPr id="4" name="Imag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12160" y="4344910"/>
            <a:ext cx="2523996" cy="1682664"/>
          </a:xfrm>
          <a:prstGeom prst="rect">
            <a:avLst/>
          </a:prstGeom>
        </p:spPr>
      </p:pic>
      <p:sp>
        <p:nvSpPr>
          <p:cNvPr id="5" name="ZoneTexte 4"/>
          <p:cNvSpPr txBox="1"/>
          <p:nvPr/>
        </p:nvSpPr>
        <p:spPr>
          <a:xfrm>
            <a:off x="5817775" y="6044184"/>
            <a:ext cx="2912765" cy="461665"/>
          </a:xfrm>
          <a:prstGeom prst="rect">
            <a:avLst/>
          </a:prstGeom>
          <a:noFill/>
        </p:spPr>
        <p:txBody>
          <a:bodyPr wrap="square" rtlCol="0">
            <a:spAutoFit/>
          </a:bodyPr>
          <a:lstStyle/>
          <a:p>
            <a:pPr algn="ctr"/>
            <a:r>
              <a:rPr lang="fr-FR" sz="1200" dirty="0">
                <a:solidFill>
                  <a:srgbClr val="008000"/>
                </a:solidFill>
              </a:rPr>
              <a:t>La biodiversité, nourriture de l'humanité</a:t>
            </a:r>
          </a:p>
          <a:p>
            <a:pPr algn="ctr"/>
            <a:r>
              <a:rPr lang="fr-FR" sz="1200" dirty="0">
                <a:solidFill>
                  <a:srgbClr val="008000"/>
                </a:solidFill>
              </a:rPr>
              <a:t>© </a:t>
            </a:r>
            <a:r>
              <a:rPr lang="fr-FR" sz="1200" dirty="0" err="1">
                <a:solidFill>
                  <a:srgbClr val="008000"/>
                </a:solidFill>
              </a:rPr>
              <a:t>C.Thouvenin</a:t>
            </a:r>
            <a:r>
              <a:rPr lang="fr-FR" sz="1200" dirty="0">
                <a:solidFill>
                  <a:srgbClr val="008000"/>
                </a:solidFill>
              </a:rPr>
              <a:t> / </a:t>
            </a:r>
            <a:r>
              <a:rPr lang="fr-FR" sz="1200" dirty="0" err="1" smtClean="0">
                <a:solidFill>
                  <a:srgbClr val="008000"/>
                </a:solidFill>
              </a:rPr>
              <a:t>Biosphoto</a:t>
            </a:r>
            <a:endParaRPr lang="fr-FR" sz="1200" dirty="0">
              <a:solidFill>
                <a:srgbClr val="008000"/>
              </a:solidFill>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759575" y="188913"/>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AF534E-2897-4049-AE2C-3923DE979485}"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 name="Sous-titre 2"/>
          <p:cNvSpPr txBox="1">
            <a:spLocks/>
          </p:cNvSpPr>
          <p:nvPr/>
        </p:nvSpPr>
        <p:spPr bwMode="auto">
          <a:xfrm>
            <a:off x="2786050" y="142852"/>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214282" y="500042"/>
            <a:ext cx="8786874" cy="4770537"/>
          </a:xfrm>
          <a:prstGeom prst="rect">
            <a:avLst/>
          </a:prstGeom>
        </p:spPr>
        <p:txBody>
          <a:bodyPr wrap="square">
            <a:spAutoFit/>
          </a:bodyPr>
          <a:lstStyle/>
          <a:p>
            <a:r>
              <a:rPr lang="fr-FR" b="1" dirty="0" smtClean="0">
                <a:solidFill>
                  <a:srgbClr val="008000"/>
                </a:solidFill>
                <a:latin typeface="Calibri" pitchFamily="34" charset="0"/>
              </a:rPr>
              <a:t>6. Solutions</a:t>
            </a:r>
            <a:endParaRPr lang="fr-FR" dirty="0" smtClean="0">
              <a:solidFill>
                <a:srgbClr val="008000"/>
              </a:solidFill>
              <a:latin typeface="Calibri" pitchFamily="34" charset="0"/>
            </a:endParaRPr>
          </a:p>
          <a:p>
            <a:pPr algn="just"/>
            <a:endParaRPr lang="fr-FR" dirty="0" smtClean="0">
              <a:solidFill>
                <a:srgbClr val="008000"/>
              </a:solidFill>
              <a:latin typeface="Calibri" pitchFamily="34" charset="0"/>
            </a:endParaRPr>
          </a:p>
          <a:p>
            <a:r>
              <a:rPr lang="fr-FR" b="1" dirty="0" smtClean="0">
                <a:solidFill>
                  <a:srgbClr val="008000"/>
                </a:solidFill>
                <a:latin typeface="Calibri" pitchFamily="34" charset="0"/>
              </a:rPr>
              <a:t>6.9bis. Les moyens pour combattre la </a:t>
            </a:r>
            <a:r>
              <a:rPr lang="fr-FR" b="1" dirty="0" err="1" smtClean="0">
                <a:solidFill>
                  <a:srgbClr val="008000"/>
                </a:solidFill>
                <a:latin typeface="Calibri" pitchFamily="34" charset="0"/>
              </a:rPr>
              <a:t>biopiraterie</a:t>
            </a:r>
            <a:endParaRPr lang="fr-FR" dirty="0" smtClean="0">
              <a:solidFill>
                <a:srgbClr val="008000"/>
              </a:solidFill>
              <a:latin typeface="Calibri" pitchFamily="34" charset="0"/>
            </a:endParaRPr>
          </a:p>
          <a:p>
            <a:endParaRPr lang="fr-FR" dirty="0" smtClean="0">
              <a:solidFill>
                <a:srgbClr val="008000"/>
              </a:solidFill>
              <a:latin typeface="Calibri" pitchFamily="34" charset="0"/>
            </a:endParaRPr>
          </a:p>
          <a:p>
            <a:pPr algn="just"/>
            <a:r>
              <a:rPr lang="fr-FR" u="sng" dirty="0" smtClean="0">
                <a:solidFill>
                  <a:srgbClr val="008000"/>
                </a:solidFill>
                <a:latin typeface="Calibri" pitchFamily="34" charset="0"/>
              </a:rPr>
              <a:t>La Convention sur la diversité biologique et le protocole de Nagoya </a:t>
            </a:r>
            <a:r>
              <a:rPr lang="fr-FR" dirty="0" smtClean="0">
                <a:solidFill>
                  <a:srgbClr val="008000"/>
                </a:solidFill>
                <a:latin typeface="Calibri" pitchFamily="34" charset="0"/>
              </a:rPr>
              <a:t>: </a:t>
            </a:r>
          </a:p>
          <a:p>
            <a:pPr algn="just">
              <a:buFont typeface="Arial" pitchFamily="34" charset="0"/>
              <a:buChar char="•"/>
            </a:pPr>
            <a:r>
              <a:rPr lang="fr-FR" dirty="0" smtClean="0">
                <a:solidFill>
                  <a:srgbClr val="008000"/>
                </a:solidFill>
                <a:latin typeface="Calibri" pitchFamily="34" charset="0"/>
              </a:rPr>
              <a:t>Depuis Rio en 1992, les ressources vivantes [ou ressources génétiques] sont considérées comme l'</a:t>
            </a:r>
            <a:r>
              <a:rPr lang="fr-FR" i="1" dirty="0" smtClean="0">
                <a:solidFill>
                  <a:srgbClr val="008000"/>
                </a:solidFill>
                <a:latin typeface="Calibri" pitchFamily="34" charset="0"/>
              </a:rPr>
              <a:t>héritage commun de l'humanité</a:t>
            </a:r>
            <a:r>
              <a:rPr lang="fr-FR" dirty="0" smtClean="0">
                <a:solidFill>
                  <a:srgbClr val="008000"/>
                </a:solidFill>
                <a:latin typeface="Calibri" pitchFamily="34" charset="0"/>
              </a:rPr>
              <a:t> (en anglais, </a:t>
            </a:r>
            <a:r>
              <a:rPr lang="fr-FR" i="1" dirty="0" smtClean="0">
                <a:solidFill>
                  <a:srgbClr val="008000"/>
                </a:solidFill>
                <a:latin typeface="Calibri" pitchFamily="34" charset="0"/>
              </a:rPr>
              <a:t>Common </a:t>
            </a:r>
            <a:r>
              <a:rPr lang="fr-FR" i="1" dirty="0" err="1" smtClean="0">
                <a:solidFill>
                  <a:srgbClr val="008000"/>
                </a:solidFill>
                <a:latin typeface="Calibri" pitchFamily="34" charset="0"/>
              </a:rPr>
              <a:t>Heritage</a:t>
            </a:r>
            <a:r>
              <a:rPr lang="fr-FR" i="1" dirty="0" smtClean="0">
                <a:solidFill>
                  <a:srgbClr val="008000"/>
                </a:solidFill>
                <a:latin typeface="Calibri" pitchFamily="34" charset="0"/>
              </a:rPr>
              <a:t> of </a:t>
            </a:r>
            <a:r>
              <a:rPr lang="fr-FR" i="1" dirty="0" err="1" smtClean="0">
                <a:solidFill>
                  <a:srgbClr val="008000"/>
                </a:solidFill>
                <a:latin typeface="Calibri" pitchFamily="34" charset="0"/>
              </a:rPr>
              <a:t>Mankind</a:t>
            </a:r>
            <a:r>
              <a:rPr lang="fr-FR" dirty="0" smtClean="0">
                <a:solidFill>
                  <a:srgbClr val="008000"/>
                </a:solidFill>
                <a:latin typeface="Calibri" pitchFamily="34" charset="0"/>
              </a:rPr>
              <a:t>). </a:t>
            </a:r>
          </a:p>
          <a:p>
            <a:pPr algn="just">
              <a:buFont typeface="Arial" pitchFamily="34" charset="0"/>
              <a:buChar char="•"/>
            </a:pPr>
            <a:r>
              <a:rPr lang="fr-FR" dirty="0" smtClean="0">
                <a:solidFill>
                  <a:srgbClr val="008000"/>
                </a:solidFill>
                <a:latin typeface="Calibri" pitchFamily="34" charset="0"/>
              </a:rPr>
              <a:t> Actée en 1994, la </a:t>
            </a:r>
            <a:r>
              <a:rPr lang="fr-FR" dirty="0" smtClean="0">
                <a:solidFill>
                  <a:srgbClr val="008000"/>
                </a:solidFill>
                <a:latin typeface="Calibri" pitchFamily="34" charset="0"/>
                <a:hlinkClick r:id="rId2" tooltip="Convention sur la diversité biologique"/>
              </a:rPr>
              <a:t>Convention sur la diversité biologique</a:t>
            </a:r>
            <a:r>
              <a:rPr lang="fr-FR" dirty="0" smtClean="0">
                <a:solidFill>
                  <a:srgbClr val="008000"/>
                </a:solidFill>
                <a:latin typeface="Calibri" pitchFamily="34" charset="0"/>
              </a:rPr>
              <a:t> (</a:t>
            </a:r>
            <a:r>
              <a:rPr lang="fr-FR" i="1" dirty="0" smtClean="0">
                <a:solidFill>
                  <a:srgbClr val="008000"/>
                </a:solidFill>
                <a:latin typeface="Calibri" pitchFamily="34" charset="0"/>
              </a:rPr>
              <a:t>Convention on </a:t>
            </a:r>
            <a:r>
              <a:rPr lang="fr-FR" i="1" dirty="0" err="1" smtClean="0">
                <a:solidFill>
                  <a:srgbClr val="008000"/>
                </a:solidFill>
                <a:latin typeface="Calibri" pitchFamily="34" charset="0"/>
              </a:rPr>
              <a:t>Biological</a:t>
            </a:r>
            <a:r>
              <a:rPr lang="fr-FR" i="1" dirty="0" smtClean="0">
                <a:solidFill>
                  <a:srgbClr val="008000"/>
                </a:solidFill>
                <a:latin typeface="Calibri" pitchFamily="34" charset="0"/>
              </a:rPr>
              <a:t> </a:t>
            </a:r>
            <a:r>
              <a:rPr lang="fr-FR" i="1" dirty="0" err="1" smtClean="0">
                <a:solidFill>
                  <a:srgbClr val="008000"/>
                </a:solidFill>
                <a:latin typeface="Calibri" pitchFamily="34" charset="0"/>
              </a:rPr>
              <a:t>Diversity</a:t>
            </a:r>
            <a:r>
              <a:rPr lang="fr-FR" dirty="0" smtClean="0">
                <a:solidFill>
                  <a:srgbClr val="008000"/>
                </a:solidFill>
                <a:latin typeface="Calibri" pitchFamily="34" charset="0"/>
              </a:rPr>
              <a:t> (CBD)), donne des droits de souveraineté nationaux sur leurs ressources biologiques. </a:t>
            </a:r>
          </a:p>
          <a:p>
            <a:pPr algn="just">
              <a:buFont typeface="Arial" pitchFamily="34" charset="0"/>
              <a:buChar char="•"/>
            </a:pPr>
            <a:r>
              <a:rPr lang="fr-FR" dirty="0" smtClean="0">
                <a:solidFill>
                  <a:srgbClr val="008000"/>
                </a:solidFill>
                <a:latin typeface="Calibri" pitchFamily="34" charset="0"/>
              </a:rPr>
              <a:t>Le </a:t>
            </a:r>
            <a:r>
              <a:rPr lang="fr-FR" dirty="0" smtClean="0">
                <a:solidFill>
                  <a:srgbClr val="008000"/>
                </a:solidFill>
                <a:latin typeface="Calibri" pitchFamily="34" charset="0"/>
                <a:hlinkClick r:id="rId3" tooltip="Protocole de Nagoya"/>
              </a:rPr>
              <a:t>protocole de Nagoya</a:t>
            </a:r>
            <a:r>
              <a:rPr lang="fr-FR" dirty="0" smtClean="0">
                <a:solidFill>
                  <a:srgbClr val="008000"/>
                </a:solidFill>
                <a:latin typeface="Calibri" pitchFamily="34" charset="0"/>
              </a:rPr>
              <a:t>, négocié en 2010 au Japon, a pour but l’application effective de la CBD, notamment via la mise en œuvre d’une législation Accès et Partage des Avantages (APA). </a:t>
            </a:r>
            <a:r>
              <a:rPr lang="fr-FR" i="1" dirty="0" smtClean="0">
                <a:solidFill>
                  <a:srgbClr val="008000"/>
                </a:solidFill>
                <a:latin typeface="Calibri" pitchFamily="34" charset="0"/>
              </a:rPr>
              <a:t>L'objectif du Protocol de Nagoya et de la CBD sont de permettre le partage juste et équitable des avantages découlant de l'utilisation des ressources génétiques et aux pays du Sud de mieux tirer parti (et bénéfice) de leurs ressources et connaissances traditionnelles. Il vise a lutter contre la « </a:t>
            </a:r>
            <a:r>
              <a:rPr lang="fr-FR" i="1" dirty="0" err="1" smtClean="0">
                <a:solidFill>
                  <a:srgbClr val="008000"/>
                </a:solidFill>
                <a:latin typeface="Calibri" pitchFamily="34" charset="0"/>
                <a:hlinkClick r:id="rId4" tooltip="Biopiraterie"/>
              </a:rPr>
              <a:t>Biopiraterie</a:t>
            </a:r>
            <a:r>
              <a:rPr lang="fr-FR" i="1" dirty="0" smtClean="0">
                <a:solidFill>
                  <a:srgbClr val="008000"/>
                </a:solidFill>
                <a:latin typeface="Calibri" pitchFamily="34" charset="0"/>
              </a:rPr>
              <a:t> ». </a:t>
            </a:r>
          </a:p>
          <a:p>
            <a:pPr algn="just">
              <a:buFont typeface="Arial" pitchFamily="34" charset="0"/>
              <a:buChar char="•"/>
            </a:pPr>
            <a:r>
              <a:rPr lang="fr-FR" sz="1700" dirty="0" smtClean="0">
                <a:solidFill>
                  <a:srgbClr val="008000"/>
                </a:solidFill>
                <a:latin typeface="Calibri" pitchFamily="34" charset="0"/>
              </a:rPr>
              <a:t>Les États sont alors encouragés à produire un cadre juridique national autour de l’accès aux ressources et du partage des bénéfices engendrés à partir de ces ressources. </a:t>
            </a:r>
            <a:endParaRPr lang="eu-ES" sz="1700" dirty="0">
              <a:solidFill>
                <a:srgbClr val="008000"/>
              </a:solidFill>
              <a:latin typeface="Calibri" pitchFamily="34" charset="0"/>
            </a:endParaRPr>
          </a:p>
        </p:txBody>
      </p:sp>
      <p:sp>
        <p:nvSpPr>
          <p:cNvPr id="6" name="Rectangle 5"/>
          <p:cNvSpPr/>
          <p:nvPr/>
        </p:nvSpPr>
        <p:spPr>
          <a:xfrm>
            <a:off x="5500694" y="6143644"/>
            <a:ext cx="1601134" cy="461665"/>
          </a:xfrm>
          <a:prstGeom prst="rect">
            <a:avLst/>
          </a:prstGeom>
        </p:spPr>
        <p:txBody>
          <a:bodyPr wrap="square">
            <a:spAutoFit/>
          </a:bodyPr>
          <a:lstStyle/>
          <a:p>
            <a:pPr algn="r"/>
            <a:r>
              <a:rPr lang="fr-FR" sz="1200" dirty="0" smtClean="0">
                <a:solidFill>
                  <a:srgbClr val="008000"/>
                </a:solidFill>
                <a:latin typeface="Calibri" pitchFamily="34" charset="0"/>
              </a:rPr>
              <a:t>Logo de la conférence de Nagoya →</a:t>
            </a:r>
            <a:endParaRPr lang="eu-ES" sz="1200" dirty="0">
              <a:solidFill>
                <a:srgbClr val="008000"/>
              </a:solidFill>
              <a:latin typeface="Calibri" pitchFamily="34" charset="0"/>
            </a:endParaRPr>
          </a:p>
        </p:txBody>
      </p:sp>
      <p:sp>
        <p:nvSpPr>
          <p:cNvPr id="7" name="Rectangle 6"/>
          <p:cNvSpPr/>
          <p:nvPr/>
        </p:nvSpPr>
        <p:spPr>
          <a:xfrm>
            <a:off x="214282" y="5500702"/>
            <a:ext cx="5143536" cy="1200329"/>
          </a:xfrm>
          <a:prstGeom prst="rect">
            <a:avLst/>
          </a:prstGeom>
        </p:spPr>
        <p:txBody>
          <a:bodyPr wrap="square">
            <a:spAutoFit/>
          </a:bodyPr>
          <a:lstStyle/>
          <a:p>
            <a:pPr algn="just">
              <a:buFont typeface="Arial" pitchFamily="34" charset="0"/>
              <a:buChar char="•"/>
            </a:pPr>
            <a:r>
              <a:rPr lang="fr-FR" i="1" dirty="0" smtClean="0">
                <a:solidFill>
                  <a:srgbClr val="FF0000"/>
                </a:solidFill>
                <a:latin typeface="Calibri" pitchFamily="34" charset="0"/>
              </a:rPr>
              <a:t>Mais les États ayant réellement intégré une législation APA dans leur cadre juridique national sont cependant très peu nombreux. Or il faut 50 états « APA » pour que le protocole soit ratifié.</a:t>
            </a:r>
            <a:endParaRPr lang="eu-ES" dirty="0"/>
          </a:p>
        </p:txBody>
      </p:sp>
      <p:pic>
        <p:nvPicPr>
          <p:cNvPr id="8" name="Image 7" descr="Logo_conférence_nagoya_s.jpg"/>
          <p:cNvPicPr>
            <a:picLocks noChangeAspect="1"/>
          </p:cNvPicPr>
          <p:nvPr/>
        </p:nvPicPr>
        <p:blipFill>
          <a:blip r:embed="rId5" cstate="print"/>
          <a:stretch>
            <a:fillRect/>
          </a:stretch>
        </p:blipFill>
        <p:spPr>
          <a:xfrm>
            <a:off x="7143768" y="4961422"/>
            <a:ext cx="1798480" cy="1896578"/>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759575" y="188913"/>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AF534E-2897-4049-AE2C-3923DE979485}"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 name="Sous-titre 2"/>
          <p:cNvSpPr txBox="1">
            <a:spLocks/>
          </p:cNvSpPr>
          <p:nvPr/>
        </p:nvSpPr>
        <p:spPr bwMode="auto">
          <a:xfrm>
            <a:off x="2786050" y="142852"/>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142844" y="500042"/>
            <a:ext cx="8858312" cy="2585323"/>
          </a:xfrm>
          <a:prstGeom prst="rect">
            <a:avLst/>
          </a:prstGeom>
        </p:spPr>
        <p:txBody>
          <a:bodyPr wrap="square">
            <a:spAutoFit/>
          </a:bodyPr>
          <a:lstStyle/>
          <a:p>
            <a:r>
              <a:rPr lang="fr-FR" b="1" dirty="0" smtClean="0">
                <a:solidFill>
                  <a:srgbClr val="008000"/>
                </a:solidFill>
                <a:latin typeface="Calibri" pitchFamily="34" charset="0"/>
              </a:rPr>
              <a:t>6. Solutions</a:t>
            </a:r>
            <a:endParaRPr lang="fr-FR" dirty="0" smtClean="0">
              <a:solidFill>
                <a:srgbClr val="008000"/>
              </a:solidFill>
              <a:latin typeface="Calibri" pitchFamily="34" charset="0"/>
            </a:endParaRPr>
          </a:p>
          <a:p>
            <a:pPr algn="just"/>
            <a:endParaRPr lang="fr-FR" dirty="0" smtClean="0">
              <a:solidFill>
                <a:srgbClr val="008000"/>
              </a:solidFill>
              <a:latin typeface="Calibri" pitchFamily="34" charset="0"/>
            </a:endParaRPr>
          </a:p>
          <a:p>
            <a:r>
              <a:rPr lang="fr-FR" b="1" dirty="0" smtClean="0">
                <a:solidFill>
                  <a:srgbClr val="008000"/>
                </a:solidFill>
                <a:latin typeface="Calibri" pitchFamily="34" charset="0"/>
              </a:rPr>
              <a:t>6.9bis. Les moyens pour combattre la </a:t>
            </a:r>
            <a:r>
              <a:rPr lang="fr-FR" b="1" dirty="0" err="1" smtClean="0">
                <a:solidFill>
                  <a:srgbClr val="008000"/>
                </a:solidFill>
                <a:latin typeface="Calibri" pitchFamily="34" charset="0"/>
              </a:rPr>
              <a:t>biopiraterie</a:t>
            </a:r>
            <a:r>
              <a:rPr lang="fr-FR" b="1" dirty="0" smtClean="0">
                <a:solidFill>
                  <a:srgbClr val="008000"/>
                </a:solidFill>
                <a:latin typeface="Calibri" pitchFamily="34" charset="0"/>
              </a:rPr>
              <a:t> (suite)</a:t>
            </a:r>
            <a:endParaRPr lang="fr-FR" dirty="0" smtClean="0">
              <a:solidFill>
                <a:srgbClr val="008000"/>
              </a:solidFill>
              <a:latin typeface="Calibri" pitchFamily="34" charset="0"/>
            </a:endParaRPr>
          </a:p>
          <a:p>
            <a:endParaRPr lang="fr-FR" dirty="0" smtClean="0">
              <a:solidFill>
                <a:srgbClr val="008000"/>
              </a:solidFill>
              <a:latin typeface="Calibri" pitchFamily="34" charset="0"/>
            </a:endParaRPr>
          </a:p>
          <a:p>
            <a:pPr algn="just"/>
            <a:r>
              <a:rPr lang="fr-FR" u="sng" dirty="0" smtClean="0">
                <a:solidFill>
                  <a:srgbClr val="008000"/>
                </a:solidFill>
                <a:latin typeface="Calibri" pitchFamily="34" charset="0"/>
              </a:rPr>
              <a:t>La Convention sur la diversité biologique et le protocole de Nagoya</a:t>
            </a:r>
            <a:r>
              <a:rPr lang="fr-FR" dirty="0" smtClean="0">
                <a:solidFill>
                  <a:srgbClr val="008000"/>
                </a:solidFill>
                <a:latin typeface="Calibri" pitchFamily="34" charset="0"/>
              </a:rPr>
              <a:t> (suite) :  </a:t>
            </a:r>
          </a:p>
          <a:p>
            <a:pPr algn="just"/>
            <a:endParaRPr lang="fr-FR" dirty="0" smtClean="0">
              <a:solidFill>
                <a:srgbClr val="008000"/>
              </a:solidFill>
              <a:latin typeface="Calibri" pitchFamily="34" charset="0"/>
            </a:endParaRPr>
          </a:p>
          <a:p>
            <a:pPr algn="just">
              <a:buFont typeface="Arial" pitchFamily="34" charset="0"/>
              <a:buChar char="•"/>
            </a:pPr>
            <a:r>
              <a:rPr lang="fr-FR" dirty="0" smtClean="0">
                <a:solidFill>
                  <a:srgbClr val="008000"/>
                </a:solidFill>
                <a:latin typeface="Calibri" pitchFamily="34" charset="0"/>
              </a:rPr>
              <a:t> Il accorde aux communautés autochtones et locales une reconnaissance des connaissances, innovations et pratiques qu'elles ont développé [un droit d’antériorité] et « </a:t>
            </a:r>
            <a:r>
              <a:rPr lang="fr-FR" i="1" dirty="0" smtClean="0">
                <a:solidFill>
                  <a:srgbClr val="008000"/>
                </a:solidFill>
                <a:latin typeface="Calibri" pitchFamily="34" charset="0"/>
              </a:rPr>
              <a:t>un droit reconnu d’accorder [ou non] l’accès à certaines ressources génétiques</a:t>
            </a:r>
            <a:r>
              <a:rPr lang="fr-FR" dirty="0" smtClean="0">
                <a:solidFill>
                  <a:srgbClr val="008000"/>
                </a:solidFill>
                <a:latin typeface="Calibri" pitchFamily="34" charset="0"/>
              </a:rPr>
              <a:t> » à un bénéficiaire.</a:t>
            </a:r>
          </a:p>
        </p:txBody>
      </p:sp>
      <p:pic>
        <p:nvPicPr>
          <p:cNvPr id="10" name="Image 9" descr="jpg_7Illustrbiopiraterie.jpg"/>
          <p:cNvPicPr>
            <a:picLocks noChangeAspect="1"/>
          </p:cNvPicPr>
          <p:nvPr/>
        </p:nvPicPr>
        <p:blipFill>
          <a:blip r:embed="rId2" cstate="print"/>
          <a:stretch>
            <a:fillRect/>
          </a:stretch>
        </p:blipFill>
        <p:spPr>
          <a:xfrm>
            <a:off x="4673600" y="3068960"/>
            <a:ext cx="4470400" cy="3340100"/>
          </a:xfrm>
          <a:prstGeom prst="rect">
            <a:avLst/>
          </a:prstGeom>
        </p:spPr>
      </p:pic>
      <p:sp>
        <p:nvSpPr>
          <p:cNvPr id="11" name="Rectangle 10"/>
          <p:cNvSpPr/>
          <p:nvPr/>
        </p:nvSpPr>
        <p:spPr>
          <a:xfrm>
            <a:off x="214282" y="3143249"/>
            <a:ext cx="4429156" cy="3416320"/>
          </a:xfrm>
          <a:prstGeom prst="rect">
            <a:avLst/>
          </a:prstGeom>
        </p:spPr>
        <p:txBody>
          <a:bodyPr wrap="square">
            <a:spAutoFit/>
          </a:bodyPr>
          <a:lstStyle/>
          <a:p>
            <a:pPr algn="just">
              <a:buFont typeface="Arial" pitchFamily="34" charset="0"/>
              <a:buChar char="•"/>
            </a:pPr>
            <a:r>
              <a:rPr lang="fr-FR" dirty="0" smtClean="0">
                <a:solidFill>
                  <a:srgbClr val="008000"/>
                </a:solidFill>
                <a:latin typeface="Calibri" pitchFamily="34" charset="0"/>
              </a:rPr>
              <a:t> Il insiste sur le « </a:t>
            </a:r>
            <a:r>
              <a:rPr lang="fr-FR" i="1" dirty="0" smtClean="0">
                <a:solidFill>
                  <a:srgbClr val="008000"/>
                </a:solidFill>
                <a:latin typeface="Calibri" pitchFamily="34" charset="0"/>
              </a:rPr>
              <a:t>consentement préalable en connaissance de cause</a:t>
            </a:r>
            <a:r>
              <a:rPr lang="fr-FR" dirty="0" smtClean="0">
                <a:solidFill>
                  <a:srgbClr val="008000"/>
                </a:solidFill>
                <a:latin typeface="Calibri" pitchFamily="34" charset="0"/>
              </a:rPr>
              <a:t> » (CPCC) de ces communautés, de « </a:t>
            </a:r>
            <a:r>
              <a:rPr lang="fr-FR" i="1" dirty="0" smtClean="0">
                <a:solidFill>
                  <a:srgbClr val="008000"/>
                </a:solidFill>
                <a:latin typeface="Calibri" pitchFamily="34" charset="0"/>
              </a:rPr>
              <a:t>conditions convenues d'un commun accord</a:t>
            </a:r>
            <a:r>
              <a:rPr lang="fr-FR" dirty="0" smtClean="0">
                <a:solidFill>
                  <a:srgbClr val="008000"/>
                </a:solidFill>
                <a:latin typeface="Calibri" pitchFamily="34" charset="0"/>
              </a:rPr>
              <a:t> » (CCCA) entre ces communautés, fournisseurs de ces ressources génétiques, et le futur bénéficiaire.</a:t>
            </a:r>
          </a:p>
          <a:p>
            <a:pPr algn="just">
              <a:buFont typeface="Arial" pitchFamily="34" charset="0"/>
              <a:buChar char="•"/>
            </a:pPr>
            <a:r>
              <a:rPr lang="fr-FR" dirty="0" smtClean="0">
                <a:solidFill>
                  <a:srgbClr val="008000"/>
                </a:solidFill>
                <a:latin typeface="Calibri" pitchFamily="34" charset="0"/>
              </a:rPr>
              <a:t> Il insiste aussi sur le fait de « </a:t>
            </a:r>
            <a:r>
              <a:rPr lang="fr-FR" i="1" dirty="0" smtClean="0">
                <a:solidFill>
                  <a:srgbClr val="008000"/>
                </a:solidFill>
                <a:latin typeface="Calibri" pitchFamily="34" charset="0"/>
              </a:rPr>
              <a:t>Développer les capacités de recherche dans chaque pays </a:t>
            </a:r>
            <a:r>
              <a:rPr lang="fr-FR" dirty="0" smtClean="0">
                <a:solidFill>
                  <a:srgbClr val="008000"/>
                </a:solidFill>
                <a:latin typeface="Calibri" pitchFamily="34" charset="0"/>
              </a:rPr>
              <a:t>» (qu’il soit fournisseur ou bénéficiaire de la ressource génétique).</a:t>
            </a:r>
          </a:p>
          <a:p>
            <a:pPr algn="just"/>
            <a:endParaRPr lang="fr-FR" dirty="0" smtClean="0">
              <a:solidFill>
                <a:srgbClr val="008000"/>
              </a:solidFill>
              <a:latin typeface="Calibri" pitchFamily="34" charset="0"/>
            </a:endParaRPr>
          </a:p>
        </p:txBody>
      </p:sp>
      <p:sp>
        <p:nvSpPr>
          <p:cNvPr id="7" name="ZoneTexte 6"/>
          <p:cNvSpPr txBox="1"/>
          <p:nvPr/>
        </p:nvSpPr>
        <p:spPr>
          <a:xfrm>
            <a:off x="2231232" y="6309320"/>
            <a:ext cx="6912768" cy="288032"/>
          </a:xfrm>
          <a:prstGeom prst="rect">
            <a:avLst/>
          </a:prstGeom>
          <a:noFill/>
        </p:spPr>
        <p:txBody>
          <a:bodyPr wrap="square" rtlCol="0">
            <a:spAutoFit/>
          </a:bodyPr>
          <a:lstStyle/>
          <a:p>
            <a:r>
              <a:rPr lang="fr-FR" sz="1200" dirty="0" smtClean="0">
                <a:solidFill>
                  <a:srgbClr val="008000"/>
                </a:solidFill>
              </a:rPr>
              <a:t>Qu’as-tu découvert ?... Une variété d’avocat inconnue (Sur la pancarte : Expert en </a:t>
            </a:r>
            <a:r>
              <a:rPr lang="fr-FR" sz="1200" dirty="0" err="1" smtClean="0">
                <a:solidFill>
                  <a:srgbClr val="008000"/>
                </a:solidFill>
              </a:rPr>
              <a:t>biopiraterie</a:t>
            </a:r>
            <a:r>
              <a:rPr lang="fr-FR" sz="1200" dirty="0" smtClean="0">
                <a:solidFill>
                  <a:srgbClr val="008000"/>
                </a:solidFill>
              </a:rPr>
              <a:t>) </a:t>
            </a:r>
            <a:r>
              <a:rPr lang="fr-FR" sz="1200" dirty="0" smtClean="0">
                <a:solidFill>
                  <a:srgbClr val="008000"/>
                </a:solidFill>
                <a:latin typeface="Calibri"/>
              </a:rPr>
              <a:t>↑</a:t>
            </a:r>
            <a:r>
              <a:rPr lang="fr-FR" sz="1200" dirty="0" smtClean="0">
                <a:solidFill>
                  <a:srgbClr val="008000"/>
                </a:solidFill>
              </a:rPr>
              <a:t> </a:t>
            </a:r>
            <a:endParaRPr lang="fr-FR" sz="1200" dirty="0">
              <a:solidFill>
                <a:srgbClr val="008000"/>
              </a:solidFill>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759575" y="188913"/>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AF534E-2897-4049-AE2C-3923DE979485}"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 name="Sous-titre 2"/>
          <p:cNvSpPr txBox="1">
            <a:spLocks/>
          </p:cNvSpPr>
          <p:nvPr/>
        </p:nvSpPr>
        <p:spPr bwMode="auto">
          <a:xfrm>
            <a:off x="2786050" y="142852"/>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142844" y="500042"/>
            <a:ext cx="8858312" cy="5909310"/>
          </a:xfrm>
          <a:prstGeom prst="rect">
            <a:avLst/>
          </a:prstGeom>
        </p:spPr>
        <p:txBody>
          <a:bodyPr wrap="square">
            <a:spAutoFit/>
          </a:bodyPr>
          <a:lstStyle/>
          <a:p>
            <a:r>
              <a:rPr lang="fr-FR" b="1" dirty="0" smtClean="0">
                <a:solidFill>
                  <a:srgbClr val="008000"/>
                </a:solidFill>
                <a:latin typeface="Calibri" pitchFamily="34" charset="0"/>
              </a:rPr>
              <a:t>6. Solutions</a:t>
            </a:r>
            <a:endParaRPr lang="fr-FR" dirty="0" smtClean="0">
              <a:solidFill>
                <a:srgbClr val="008000"/>
              </a:solidFill>
              <a:latin typeface="Calibri" pitchFamily="34" charset="0"/>
            </a:endParaRPr>
          </a:p>
          <a:p>
            <a:pPr algn="just"/>
            <a:endParaRPr lang="fr-FR" dirty="0" smtClean="0">
              <a:solidFill>
                <a:srgbClr val="008000"/>
              </a:solidFill>
              <a:latin typeface="Calibri" pitchFamily="34" charset="0"/>
            </a:endParaRPr>
          </a:p>
          <a:p>
            <a:r>
              <a:rPr lang="fr-FR" b="1" dirty="0" smtClean="0">
                <a:solidFill>
                  <a:srgbClr val="008000"/>
                </a:solidFill>
                <a:latin typeface="Calibri" pitchFamily="34" charset="0"/>
              </a:rPr>
              <a:t>6.9bis. Les moyens pour combattre la </a:t>
            </a:r>
            <a:r>
              <a:rPr lang="fr-FR" b="1" dirty="0" err="1" smtClean="0">
                <a:solidFill>
                  <a:srgbClr val="008000"/>
                </a:solidFill>
                <a:latin typeface="Calibri" pitchFamily="34" charset="0"/>
              </a:rPr>
              <a:t>biopiraterie</a:t>
            </a:r>
            <a:r>
              <a:rPr lang="fr-FR" b="1" dirty="0" smtClean="0">
                <a:solidFill>
                  <a:srgbClr val="008000"/>
                </a:solidFill>
                <a:latin typeface="Calibri" pitchFamily="34" charset="0"/>
              </a:rPr>
              <a:t> (suite)</a:t>
            </a:r>
            <a:endParaRPr lang="fr-FR" dirty="0" smtClean="0">
              <a:solidFill>
                <a:srgbClr val="008000"/>
              </a:solidFill>
              <a:latin typeface="Calibri" pitchFamily="34" charset="0"/>
            </a:endParaRPr>
          </a:p>
          <a:p>
            <a:endParaRPr lang="fr-FR" dirty="0" smtClean="0">
              <a:solidFill>
                <a:srgbClr val="008000"/>
              </a:solidFill>
              <a:latin typeface="Calibri" pitchFamily="34" charset="0"/>
            </a:endParaRPr>
          </a:p>
          <a:p>
            <a:pPr algn="just"/>
            <a:r>
              <a:rPr lang="fr-FR" u="sng" dirty="0" smtClean="0">
                <a:solidFill>
                  <a:srgbClr val="008000"/>
                </a:solidFill>
                <a:latin typeface="Calibri" pitchFamily="34" charset="0"/>
              </a:rPr>
              <a:t>Ensemble des mécanismes de défense contre la </a:t>
            </a:r>
            <a:r>
              <a:rPr lang="fr-FR" u="sng" dirty="0" err="1" smtClean="0">
                <a:solidFill>
                  <a:srgbClr val="008000"/>
                </a:solidFill>
                <a:latin typeface="Calibri" pitchFamily="34" charset="0"/>
              </a:rPr>
              <a:t>Biopiraterie</a:t>
            </a:r>
            <a:r>
              <a:rPr lang="fr-FR" dirty="0" smtClean="0">
                <a:solidFill>
                  <a:srgbClr val="008000"/>
                </a:solidFill>
                <a:latin typeface="Calibri" pitchFamily="34" charset="0"/>
              </a:rPr>
              <a:t> :</a:t>
            </a:r>
          </a:p>
          <a:p>
            <a:pPr algn="just"/>
            <a:r>
              <a:rPr lang="fr-FR" dirty="0" smtClean="0">
                <a:solidFill>
                  <a:srgbClr val="008000"/>
                </a:solidFill>
                <a:latin typeface="Calibri" pitchFamily="34" charset="0"/>
              </a:rPr>
              <a:t>Les peuples victimes de </a:t>
            </a:r>
            <a:r>
              <a:rPr lang="fr-FR" dirty="0" err="1" smtClean="0">
                <a:solidFill>
                  <a:srgbClr val="008000"/>
                </a:solidFill>
                <a:latin typeface="Calibri" pitchFamily="34" charset="0"/>
              </a:rPr>
              <a:t>Biopiraterie</a:t>
            </a:r>
            <a:r>
              <a:rPr lang="fr-FR" dirty="0" smtClean="0">
                <a:solidFill>
                  <a:srgbClr val="008000"/>
                </a:solidFill>
                <a:latin typeface="Calibri" pitchFamily="34" charset="0"/>
              </a:rPr>
              <a:t>, les États et les ONG ont développé plusieurs mécanismes pour contrer la </a:t>
            </a:r>
            <a:r>
              <a:rPr lang="fr-FR" dirty="0" err="1" smtClean="0">
                <a:solidFill>
                  <a:srgbClr val="008000"/>
                </a:solidFill>
                <a:latin typeface="Calibri" pitchFamily="34" charset="0"/>
              </a:rPr>
              <a:t>Biopiraterie</a:t>
            </a:r>
            <a:r>
              <a:rPr lang="fr-FR" dirty="0" smtClean="0">
                <a:solidFill>
                  <a:srgbClr val="008000"/>
                </a:solidFill>
                <a:latin typeface="Calibri" pitchFamily="34" charset="0"/>
              </a:rPr>
              <a:t> :</a:t>
            </a:r>
          </a:p>
          <a:p>
            <a:pPr algn="just">
              <a:buFont typeface="Arial" pitchFamily="34" charset="0"/>
              <a:buChar char="•"/>
            </a:pPr>
            <a:r>
              <a:rPr lang="fr-FR" dirty="0" smtClean="0">
                <a:solidFill>
                  <a:srgbClr val="008000"/>
                </a:solidFill>
                <a:latin typeface="Calibri" pitchFamily="34" charset="0"/>
              </a:rPr>
              <a:t> La documentation des connaissances traditionnelles. Des registre de savoirs traditionnels nationaux (</a:t>
            </a:r>
            <a:r>
              <a:rPr lang="fr-FR" dirty="0" smtClean="0">
                <a:solidFill>
                  <a:srgbClr val="008000"/>
                </a:solidFill>
                <a:latin typeface="Calibri" pitchFamily="34" charset="0"/>
                <a:hlinkClick r:id="rId2"/>
              </a:rPr>
              <a:t>Bibliothèque Numérique des Savoirs Traditionnels</a:t>
            </a:r>
            <a:r>
              <a:rPr lang="fr-FR" dirty="0" smtClean="0">
                <a:solidFill>
                  <a:srgbClr val="008000"/>
                </a:solidFill>
                <a:latin typeface="Calibri" pitchFamily="34" charset="0"/>
              </a:rPr>
              <a:t> en Inde) ou locaux (</a:t>
            </a:r>
            <a:r>
              <a:rPr lang="fr-FR" dirty="0" smtClean="0">
                <a:solidFill>
                  <a:srgbClr val="008000"/>
                </a:solidFill>
                <a:latin typeface="Calibri" pitchFamily="34" charset="0"/>
                <a:hlinkClick r:id="rId3"/>
              </a:rPr>
              <a:t>Pharmacopées Populaires du </a:t>
            </a:r>
            <a:r>
              <a:rPr lang="fr-FR" dirty="0" err="1" smtClean="0">
                <a:solidFill>
                  <a:srgbClr val="008000"/>
                </a:solidFill>
                <a:latin typeface="Calibri" pitchFamily="34" charset="0"/>
                <a:hlinkClick r:id="rId3"/>
              </a:rPr>
              <a:t>Cerrado</a:t>
            </a:r>
            <a:r>
              <a:rPr lang="fr-FR" dirty="0" smtClean="0">
                <a:solidFill>
                  <a:srgbClr val="008000"/>
                </a:solidFill>
                <a:latin typeface="Calibri" pitchFamily="34" charset="0"/>
              </a:rPr>
              <a:t> au Brésil, par exemple) ont été créés, afin de prouver l’antériorité des savoirs traditionnels.</a:t>
            </a:r>
          </a:p>
          <a:p>
            <a:pPr algn="just">
              <a:buFont typeface="Arial" pitchFamily="34" charset="0"/>
              <a:buChar char="•"/>
            </a:pPr>
            <a:r>
              <a:rPr lang="fr-FR" dirty="0" smtClean="0">
                <a:solidFill>
                  <a:srgbClr val="008000"/>
                </a:solidFill>
                <a:latin typeface="Calibri" pitchFamily="34" charset="0"/>
              </a:rPr>
              <a:t> La mise en place de l’inventaire des ressources génétiques du pays, en particulier, au  travers de l’inventaire forestier national. Par exemple, à partir de 2006, le Bénin a initié son </a:t>
            </a:r>
            <a:r>
              <a:rPr lang="fr-FR" i="1" dirty="0" smtClean="0">
                <a:solidFill>
                  <a:srgbClr val="008000"/>
                </a:solidFill>
                <a:latin typeface="Calibri" pitchFamily="34" charset="0"/>
              </a:rPr>
              <a:t>inventaire forestier national </a:t>
            </a:r>
            <a:r>
              <a:rPr lang="fr-FR" dirty="0" smtClean="0">
                <a:solidFill>
                  <a:srgbClr val="008000"/>
                </a:solidFill>
                <a:latin typeface="Calibri" pitchFamily="34" charset="0"/>
              </a:rPr>
              <a:t>et a déjà répertorié (en 2014) : 2870 plantes, ~ 18.000 champignons, 4370 animaux etc. (Source : inventaire forestier national du Bénin (IFN 2007)).</a:t>
            </a:r>
          </a:p>
          <a:p>
            <a:pPr algn="just">
              <a:buFont typeface="Arial" pitchFamily="34" charset="0"/>
              <a:buChar char="•"/>
            </a:pPr>
            <a:r>
              <a:rPr lang="fr-FR" dirty="0" smtClean="0">
                <a:solidFill>
                  <a:srgbClr val="008000"/>
                </a:solidFill>
                <a:latin typeface="Calibri" pitchFamily="34" charset="0"/>
              </a:rPr>
              <a:t> Les programmes de formations des communautés, permettant d’informer les populations locales sur leurs droits et de s’assurer que leur consentement est libre et éclairé en cas d’accord de bio-prospection. </a:t>
            </a:r>
          </a:p>
          <a:p>
            <a:pPr algn="just">
              <a:buFont typeface="Arial" pitchFamily="34" charset="0"/>
              <a:buChar char="•"/>
            </a:pPr>
            <a:r>
              <a:rPr lang="fr-FR" dirty="0" smtClean="0">
                <a:solidFill>
                  <a:srgbClr val="008000"/>
                </a:solidFill>
                <a:latin typeface="Calibri" pitchFamily="34" charset="0"/>
              </a:rPr>
              <a:t> La protection des ressources par les États : le Pérou a par exemple créé une commission spéciale chargée de contrôler l’accès aux ressources et de maintenir un registre de toute demande de brevet portant sur les ressources ou connaissances péruviennes. </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759575" y="188913"/>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AF534E-2897-4049-AE2C-3923DE979485}"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 name="Sous-titre 2"/>
          <p:cNvSpPr txBox="1">
            <a:spLocks/>
          </p:cNvSpPr>
          <p:nvPr/>
        </p:nvSpPr>
        <p:spPr bwMode="auto">
          <a:xfrm>
            <a:off x="2786050" y="142852"/>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0" y="394692"/>
            <a:ext cx="8858312" cy="6463308"/>
          </a:xfrm>
          <a:prstGeom prst="rect">
            <a:avLst/>
          </a:prstGeom>
        </p:spPr>
        <p:txBody>
          <a:bodyPr wrap="square">
            <a:spAutoFit/>
          </a:bodyPr>
          <a:lstStyle/>
          <a:p>
            <a:r>
              <a:rPr lang="fr-FR" b="1" dirty="0" smtClean="0">
                <a:solidFill>
                  <a:srgbClr val="008000"/>
                </a:solidFill>
                <a:latin typeface="Calibri" pitchFamily="34" charset="0"/>
              </a:rPr>
              <a:t>6. Solutions</a:t>
            </a:r>
            <a:endParaRPr lang="fr-FR" dirty="0" smtClean="0">
              <a:solidFill>
                <a:srgbClr val="008000"/>
              </a:solidFill>
              <a:latin typeface="Calibri" pitchFamily="34" charset="0"/>
            </a:endParaRPr>
          </a:p>
          <a:p>
            <a:pPr algn="just"/>
            <a:endParaRPr lang="fr-FR" dirty="0" smtClean="0">
              <a:solidFill>
                <a:srgbClr val="008000"/>
              </a:solidFill>
              <a:latin typeface="Calibri" pitchFamily="34" charset="0"/>
            </a:endParaRPr>
          </a:p>
          <a:p>
            <a:r>
              <a:rPr lang="fr-FR" b="1" dirty="0" smtClean="0">
                <a:solidFill>
                  <a:srgbClr val="008000"/>
                </a:solidFill>
                <a:latin typeface="Calibri" pitchFamily="34" charset="0"/>
              </a:rPr>
              <a:t>6.9bis. Les moyens pour combattre la </a:t>
            </a:r>
            <a:r>
              <a:rPr lang="fr-FR" b="1" dirty="0" err="1" smtClean="0">
                <a:solidFill>
                  <a:srgbClr val="008000"/>
                </a:solidFill>
                <a:latin typeface="Calibri" pitchFamily="34" charset="0"/>
              </a:rPr>
              <a:t>biopiraterie</a:t>
            </a:r>
            <a:r>
              <a:rPr lang="fr-FR" b="1" dirty="0" smtClean="0">
                <a:solidFill>
                  <a:srgbClr val="008000"/>
                </a:solidFill>
                <a:latin typeface="Calibri" pitchFamily="34" charset="0"/>
              </a:rPr>
              <a:t> (suite)</a:t>
            </a:r>
            <a:endParaRPr lang="fr-FR" dirty="0" smtClean="0">
              <a:solidFill>
                <a:srgbClr val="008000"/>
              </a:solidFill>
              <a:latin typeface="Calibri" pitchFamily="34" charset="0"/>
            </a:endParaRPr>
          </a:p>
          <a:p>
            <a:endParaRPr lang="fr-FR" dirty="0" smtClean="0">
              <a:solidFill>
                <a:srgbClr val="008000"/>
              </a:solidFill>
              <a:latin typeface="Calibri" pitchFamily="34" charset="0"/>
            </a:endParaRPr>
          </a:p>
          <a:p>
            <a:pPr algn="just"/>
            <a:r>
              <a:rPr lang="fr-FR" u="sng" dirty="0" smtClean="0">
                <a:solidFill>
                  <a:srgbClr val="008000"/>
                </a:solidFill>
                <a:latin typeface="Calibri" pitchFamily="34" charset="0"/>
              </a:rPr>
              <a:t>Ensemble des mécanismes de défense contre la </a:t>
            </a:r>
            <a:r>
              <a:rPr lang="fr-FR" u="sng" dirty="0" err="1" smtClean="0">
                <a:solidFill>
                  <a:srgbClr val="008000"/>
                </a:solidFill>
                <a:latin typeface="Calibri" pitchFamily="34" charset="0"/>
              </a:rPr>
              <a:t>Biopiraterie</a:t>
            </a:r>
            <a:r>
              <a:rPr lang="fr-FR" dirty="0" smtClean="0">
                <a:solidFill>
                  <a:srgbClr val="008000"/>
                </a:solidFill>
                <a:latin typeface="Calibri" pitchFamily="34" charset="0"/>
              </a:rPr>
              <a:t> (suite) :</a:t>
            </a:r>
          </a:p>
          <a:p>
            <a:pPr algn="just">
              <a:buFont typeface="Arial" pitchFamily="34" charset="0"/>
              <a:buChar char="•"/>
            </a:pPr>
            <a:r>
              <a:rPr lang="fr-FR" dirty="0" smtClean="0">
                <a:solidFill>
                  <a:srgbClr val="008000"/>
                </a:solidFill>
                <a:latin typeface="Calibri" pitchFamily="34" charset="0"/>
              </a:rPr>
              <a:t> La mise en place de contrôles douaniers pour s’assurer que des ressources génétiques (en particuliers rares et/ou endémiques) ne sont pas exportés illégalement du pays.</a:t>
            </a:r>
          </a:p>
          <a:p>
            <a:pPr algn="just">
              <a:buFont typeface="Arial" pitchFamily="34" charset="0"/>
              <a:buChar char="•"/>
            </a:pPr>
            <a:r>
              <a:rPr lang="fr-FR" dirty="0" smtClean="0">
                <a:solidFill>
                  <a:srgbClr val="008000"/>
                </a:solidFill>
                <a:latin typeface="Calibri" pitchFamily="34" charset="0"/>
              </a:rPr>
              <a:t>La mise en œuvre de sanctions économiques. Le Brésil a ainsi condamné 35 entreprises en 2012 pour des actes de </a:t>
            </a:r>
            <a:r>
              <a:rPr lang="fr-FR" dirty="0" err="1" smtClean="0">
                <a:solidFill>
                  <a:srgbClr val="008000"/>
                </a:solidFill>
                <a:latin typeface="Calibri" pitchFamily="34" charset="0"/>
              </a:rPr>
              <a:t>Biopiraterie</a:t>
            </a:r>
            <a:r>
              <a:rPr lang="fr-FR" dirty="0" smtClean="0">
                <a:solidFill>
                  <a:srgbClr val="008000"/>
                </a:solidFill>
                <a:latin typeface="Calibri" pitchFamily="34" charset="0"/>
              </a:rPr>
              <a:t>, principalement pour non-respect du partage des bénéfices. </a:t>
            </a:r>
          </a:p>
          <a:p>
            <a:pPr algn="just">
              <a:buFont typeface="Arial" pitchFamily="34" charset="0"/>
              <a:buChar char="•"/>
            </a:pPr>
            <a:r>
              <a:rPr lang="fr-FR" dirty="0" smtClean="0">
                <a:solidFill>
                  <a:srgbClr val="008000"/>
                </a:solidFill>
                <a:latin typeface="Calibri" pitchFamily="34" charset="0"/>
              </a:rPr>
              <a:t> Le recours juridique : plusieurs brevets ont ainsi été annulé, puisqu’il a été prouvé qu’ils copiaient les connaissances traditionnelles, et qu’ils n’étaient donc pas nouveaux. </a:t>
            </a:r>
          </a:p>
          <a:p>
            <a:pPr algn="just">
              <a:buFont typeface="Arial" pitchFamily="34" charset="0"/>
              <a:buChar char="•"/>
            </a:pPr>
            <a:r>
              <a:rPr lang="fr-FR" dirty="0" smtClean="0">
                <a:solidFill>
                  <a:srgbClr val="008000"/>
                </a:solidFill>
                <a:latin typeface="Calibri" pitchFamily="34" charset="0"/>
              </a:rPr>
              <a:t> Le développement de systèmes juridiques </a:t>
            </a:r>
            <a:r>
              <a:rPr lang="fr-FR" dirty="0" smtClean="0">
                <a:solidFill>
                  <a:srgbClr val="008000"/>
                </a:solidFill>
                <a:latin typeface="Calibri" pitchFamily="34" charset="0"/>
                <a:hlinkClick r:id="rId2" tooltip="Sui generis"/>
              </a:rPr>
              <a:t>sui generis</a:t>
            </a:r>
            <a:r>
              <a:rPr lang="fr-FR" dirty="0" smtClean="0">
                <a:solidFill>
                  <a:srgbClr val="008000"/>
                </a:solidFill>
                <a:latin typeface="Calibri" pitchFamily="34" charset="0"/>
              </a:rPr>
              <a:t>, afin de donner une valeur au </a:t>
            </a:r>
            <a:r>
              <a:rPr lang="fr-FR" dirty="0" smtClean="0">
                <a:solidFill>
                  <a:srgbClr val="008000"/>
                </a:solidFill>
                <a:latin typeface="Calibri" pitchFamily="34" charset="0"/>
                <a:hlinkClick r:id="rId3" tooltip="Droit coutumier"/>
              </a:rPr>
              <a:t>droit coutumier</a:t>
            </a:r>
            <a:r>
              <a:rPr lang="fr-FR" dirty="0" smtClean="0">
                <a:solidFill>
                  <a:srgbClr val="008000"/>
                </a:solidFill>
                <a:latin typeface="Calibri" pitchFamily="34" charset="0"/>
              </a:rPr>
              <a:t> face au droit des brevets.</a:t>
            </a:r>
          </a:p>
          <a:p>
            <a:pPr algn="just">
              <a:buFont typeface="Arial" pitchFamily="34" charset="0"/>
              <a:buChar char="•"/>
            </a:pPr>
            <a:r>
              <a:rPr lang="fr-FR" dirty="0" smtClean="0">
                <a:solidFill>
                  <a:srgbClr val="008000"/>
                </a:solidFill>
                <a:latin typeface="Calibri" pitchFamily="34" charset="0"/>
              </a:rPr>
              <a:t> Le développement de la recherche locale.</a:t>
            </a:r>
          </a:p>
          <a:p>
            <a:pPr algn="just"/>
            <a:r>
              <a:rPr lang="fr-FR" dirty="0" smtClean="0">
                <a:solidFill>
                  <a:srgbClr val="008000"/>
                </a:solidFill>
                <a:latin typeface="Calibri" pitchFamily="34" charset="0"/>
              </a:rPr>
              <a:t>Source : </a:t>
            </a:r>
            <a:r>
              <a:rPr lang="fr-FR" dirty="0" smtClean="0">
                <a:solidFill>
                  <a:srgbClr val="008000"/>
                </a:solidFill>
                <a:latin typeface="Calibri" pitchFamily="34" charset="0"/>
                <a:hlinkClick r:id="rId4"/>
              </a:rPr>
              <a:t>http://fr.wikipedia.org/wiki/Biopiraterie</a:t>
            </a:r>
            <a:r>
              <a:rPr lang="fr-FR" dirty="0" smtClean="0">
                <a:solidFill>
                  <a:srgbClr val="008000"/>
                </a:solidFill>
                <a:latin typeface="Calibri" pitchFamily="34" charset="0"/>
              </a:rPr>
              <a:t> </a:t>
            </a:r>
          </a:p>
          <a:p>
            <a:pPr>
              <a:buFont typeface="Arial" pitchFamily="34" charset="0"/>
              <a:buChar char="•"/>
            </a:pPr>
            <a:r>
              <a:rPr lang="fr-FR" dirty="0" smtClean="0">
                <a:solidFill>
                  <a:srgbClr val="008000"/>
                </a:solidFill>
                <a:latin typeface="Calibri" pitchFamily="34" charset="0"/>
              </a:rPr>
              <a:t> La lutte contre la </a:t>
            </a:r>
            <a:r>
              <a:rPr lang="fr-FR" dirty="0" err="1" smtClean="0">
                <a:solidFill>
                  <a:srgbClr val="008000"/>
                </a:solidFill>
                <a:latin typeface="Calibri" pitchFamily="34" charset="0"/>
              </a:rPr>
              <a:t>biopiraterie</a:t>
            </a:r>
            <a:r>
              <a:rPr lang="fr-FR" dirty="0" smtClean="0">
                <a:solidFill>
                  <a:srgbClr val="008000"/>
                </a:solidFill>
                <a:latin typeface="Calibri" pitchFamily="34" charset="0"/>
              </a:rPr>
              <a:t> est menée par les pays riches en biodiversité (par exemple, l'</a:t>
            </a:r>
            <a:r>
              <a:rPr lang="fr-FR" dirty="0" smtClean="0">
                <a:solidFill>
                  <a:srgbClr val="008000"/>
                </a:solidFill>
                <a:latin typeface="Calibri" pitchFamily="34" charset="0"/>
                <a:hlinkClick r:id="rId5" tooltip="Inde"/>
              </a:rPr>
              <a:t>Inde</a:t>
            </a:r>
            <a:r>
              <a:rPr lang="fr-FR" dirty="0" smtClean="0">
                <a:solidFill>
                  <a:srgbClr val="008000"/>
                </a:solidFill>
                <a:latin typeface="Calibri" pitchFamily="34" charset="0"/>
              </a:rPr>
              <a:t>, le </a:t>
            </a:r>
            <a:r>
              <a:rPr lang="fr-FR" dirty="0" smtClean="0">
                <a:solidFill>
                  <a:srgbClr val="008000"/>
                </a:solidFill>
                <a:latin typeface="Calibri" pitchFamily="34" charset="0"/>
                <a:hlinkClick r:id="rId6" tooltip="Brésil"/>
              </a:rPr>
              <a:t>Brésil</a:t>
            </a:r>
            <a:r>
              <a:rPr lang="fr-FR" dirty="0" smtClean="0">
                <a:solidFill>
                  <a:srgbClr val="008000"/>
                </a:solidFill>
                <a:latin typeface="Calibri" pitchFamily="34" charset="0"/>
              </a:rPr>
              <a:t>, le </a:t>
            </a:r>
            <a:r>
              <a:rPr lang="fr-FR" dirty="0" smtClean="0">
                <a:solidFill>
                  <a:srgbClr val="008000"/>
                </a:solidFill>
                <a:latin typeface="Calibri" pitchFamily="34" charset="0"/>
                <a:hlinkClick r:id="rId7" tooltip="Pérou"/>
              </a:rPr>
              <a:t>Pérou</a:t>
            </a:r>
            <a:r>
              <a:rPr lang="fr-FR" dirty="0" smtClean="0">
                <a:solidFill>
                  <a:srgbClr val="008000"/>
                </a:solidFill>
                <a:latin typeface="Calibri" pitchFamily="34" charset="0"/>
              </a:rPr>
              <a:t> et la </a:t>
            </a:r>
            <a:r>
              <a:rPr lang="fr-FR" dirty="0" smtClean="0">
                <a:solidFill>
                  <a:srgbClr val="008000"/>
                </a:solidFill>
                <a:latin typeface="Calibri" pitchFamily="34" charset="0"/>
                <a:hlinkClick r:id="rId8" tooltip="Malaisie"/>
              </a:rPr>
              <a:t>Malaisie</a:t>
            </a:r>
            <a:r>
              <a:rPr lang="fr-FR" dirty="0" smtClean="0">
                <a:solidFill>
                  <a:srgbClr val="008000"/>
                </a:solidFill>
                <a:latin typeface="Calibri" pitchFamily="34" charset="0"/>
              </a:rPr>
              <a:t>), les populations locales spoliées (agriculteurs et peuples autochtones principalement) et par certaines </a:t>
            </a:r>
            <a:r>
              <a:rPr lang="fr-FR" dirty="0" smtClean="0">
                <a:solidFill>
                  <a:srgbClr val="008000"/>
                </a:solidFill>
                <a:latin typeface="Calibri" pitchFamily="34" charset="0"/>
                <a:hlinkClick r:id="rId9" tooltip="Organisation non gouvernementale"/>
              </a:rPr>
              <a:t>ONG</a:t>
            </a:r>
            <a:r>
              <a:rPr lang="fr-FR" dirty="0" smtClean="0">
                <a:solidFill>
                  <a:srgbClr val="008000"/>
                </a:solidFill>
                <a:latin typeface="Calibri" pitchFamily="34" charset="0"/>
              </a:rPr>
              <a:t> (</a:t>
            </a:r>
            <a:r>
              <a:rPr lang="fr-FR" dirty="0" smtClean="0">
                <a:solidFill>
                  <a:srgbClr val="008000"/>
                </a:solidFill>
                <a:latin typeface="Calibri" pitchFamily="34" charset="0"/>
                <a:hlinkClick r:id="rId10"/>
              </a:rPr>
              <a:t>Collectif pour une alternative à la </a:t>
            </a:r>
            <a:r>
              <a:rPr lang="fr-FR" dirty="0" err="1" smtClean="0">
                <a:solidFill>
                  <a:srgbClr val="008000"/>
                </a:solidFill>
                <a:latin typeface="Calibri" pitchFamily="34" charset="0"/>
                <a:hlinkClick r:id="rId10"/>
              </a:rPr>
              <a:t>Biopiraterie</a:t>
            </a:r>
            <a:r>
              <a:rPr lang="fr-FR" dirty="0" smtClean="0">
                <a:solidFill>
                  <a:srgbClr val="008000"/>
                </a:solidFill>
                <a:latin typeface="Calibri" pitchFamily="34" charset="0"/>
              </a:rPr>
              <a:t>, </a:t>
            </a:r>
            <a:r>
              <a:rPr lang="fr-FR" dirty="0" err="1" smtClean="0">
                <a:solidFill>
                  <a:srgbClr val="008000"/>
                </a:solidFill>
                <a:latin typeface="Calibri" pitchFamily="34" charset="0"/>
              </a:rPr>
              <a:t>Navdanya</a:t>
            </a:r>
            <a:r>
              <a:rPr lang="fr-FR" dirty="0" smtClean="0">
                <a:solidFill>
                  <a:srgbClr val="008000"/>
                </a:solidFill>
                <a:latin typeface="Calibri" pitchFamily="34" charset="0"/>
              </a:rPr>
              <a:t>, GRAIN, ETC, </a:t>
            </a:r>
            <a:r>
              <a:rPr lang="fr-FR" dirty="0" err="1" smtClean="0">
                <a:solidFill>
                  <a:srgbClr val="008000"/>
                </a:solidFill>
                <a:latin typeface="Calibri" pitchFamily="34" charset="0"/>
              </a:rPr>
              <a:t>Third</a:t>
            </a:r>
            <a:r>
              <a:rPr lang="fr-FR" dirty="0" smtClean="0">
                <a:solidFill>
                  <a:srgbClr val="008000"/>
                </a:solidFill>
                <a:latin typeface="Calibri" pitchFamily="34" charset="0"/>
              </a:rPr>
              <a:t> World Network, </a:t>
            </a:r>
            <a:r>
              <a:rPr lang="fr-FR" dirty="0" err="1" smtClean="0">
                <a:solidFill>
                  <a:srgbClr val="008000"/>
                </a:solidFill>
                <a:latin typeface="Calibri" pitchFamily="34" charset="0"/>
              </a:rPr>
              <a:t>Nomad</a:t>
            </a:r>
            <a:r>
              <a:rPr lang="fr-FR" dirty="0" smtClean="0">
                <a:solidFill>
                  <a:srgbClr val="008000"/>
                </a:solidFill>
                <a:latin typeface="Calibri" pitchFamily="34" charset="0"/>
              </a:rPr>
              <a:t> Plant/RSI etc.). </a:t>
            </a:r>
          </a:p>
          <a:p>
            <a:pPr>
              <a:buFont typeface="Arial" pitchFamily="34" charset="0"/>
              <a:buChar char="•"/>
            </a:pPr>
            <a:r>
              <a:rPr lang="fr-FR" dirty="0" smtClean="0">
                <a:solidFill>
                  <a:srgbClr val="008000"/>
                </a:solidFill>
                <a:latin typeface="Calibri" pitchFamily="34" charset="0"/>
              </a:rPr>
              <a:t> Des juristes tentent d'aider les victimes, notamment s'appuyant sur la convention sur la diversité biologique, le plus connu étant l'environnementaliste altermondialiste indienne </a:t>
            </a:r>
            <a:r>
              <a:rPr lang="fr-FR" dirty="0" err="1" smtClean="0">
                <a:solidFill>
                  <a:srgbClr val="008000"/>
                </a:solidFill>
                <a:latin typeface="Calibri" pitchFamily="34" charset="0"/>
                <a:hlinkClick r:id="rId11" tooltip="Vandana Shiva"/>
              </a:rPr>
              <a:t>Vandana</a:t>
            </a:r>
            <a:r>
              <a:rPr lang="fr-FR" dirty="0" smtClean="0">
                <a:solidFill>
                  <a:srgbClr val="008000"/>
                </a:solidFill>
                <a:latin typeface="Calibri" pitchFamily="34" charset="0"/>
                <a:hlinkClick r:id="rId11" tooltip="Vandana Shiva"/>
              </a:rPr>
              <a:t> Shiva</a:t>
            </a:r>
            <a:r>
              <a:rPr lang="fr-FR" dirty="0" smtClean="0">
                <a:solidFill>
                  <a:srgbClr val="008000"/>
                </a:solidFill>
                <a:latin typeface="Calibri" pitchFamily="34" charset="0"/>
              </a:rPr>
              <a:t>, </a:t>
            </a:r>
            <a:r>
              <a:rPr lang="en-US" dirty="0" smtClean="0">
                <a:solidFill>
                  <a:srgbClr val="008000"/>
                </a:solidFill>
                <a:latin typeface="Calibri" pitchFamily="34" charset="0"/>
              </a:rPr>
              <a:t>auteur du </a:t>
            </a:r>
            <a:r>
              <a:rPr lang="en-US" dirty="0" err="1" smtClean="0">
                <a:solidFill>
                  <a:srgbClr val="008000"/>
                </a:solidFill>
                <a:latin typeface="Calibri" pitchFamily="34" charset="0"/>
              </a:rPr>
              <a:t>livre</a:t>
            </a:r>
            <a:r>
              <a:rPr lang="en-US" dirty="0" smtClean="0">
                <a:solidFill>
                  <a:srgbClr val="008000"/>
                </a:solidFill>
                <a:latin typeface="Calibri" pitchFamily="34" charset="0"/>
              </a:rPr>
              <a:t> "</a:t>
            </a:r>
            <a:r>
              <a:rPr lang="en-US" i="1" dirty="0" err="1" smtClean="0">
                <a:solidFill>
                  <a:srgbClr val="008000"/>
                </a:solidFill>
                <a:latin typeface="Calibri" pitchFamily="34" charset="0"/>
              </a:rPr>
              <a:t>Biopiracy</a:t>
            </a:r>
            <a:r>
              <a:rPr lang="en-US" i="1" dirty="0" smtClean="0">
                <a:solidFill>
                  <a:srgbClr val="008000"/>
                </a:solidFill>
                <a:latin typeface="Calibri" pitchFamily="34" charset="0"/>
              </a:rPr>
              <a:t>: The Plunder of Nature and Knowledge</a:t>
            </a:r>
            <a:r>
              <a:rPr lang="en-US" dirty="0" smtClean="0">
                <a:solidFill>
                  <a:srgbClr val="008000"/>
                </a:solidFill>
                <a:latin typeface="Calibri" pitchFamily="34" charset="0"/>
              </a:rPr>
              <a:t>"</a:t>
            </a:r>
            <a:r>
              <a:rPr lang="fr-FR" dirty="0" smtClean="0">
                <a:solidFill>
                  <a:srgbClr val="008000"/>
                </a:solidFill>
                <a:latin typeface="Calibri" pitchFamily="34" charset="0"/>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50063" y="255588"/>
            <a:ext cx="2133600" cy="365125"/>
          </a:xfrm>
        </p:spPr>
        <p:txBody>
          <a:bodyPr/>
          <a:lstStyle/>
          <a:p>
            <a:pPr>
              <a:defRPr/>
            </a:pPr>
            <a:fld id="{9F601EAE-9AC0-4E23-88BE-C4BFB9FFEF6C}" type="slidenum">
              <a:rPr lang="fr-FR"/>
              <a:pPr>
                <a:defRPr/>
              </a:pPr>
              <a:t>8</a:t>
            </a:fld>
            <a:endParaRPr lang="fr-FR" dirty="0"/>
          </a:p>
        </p:txBody>
      </p:sp>
      <p:sp>
        <p:nvSpPr>
          <p:cNvPr id="3" name="Rectangle 2"/>
          <p:cNvSpPr/>
          <p:nvPr/>
        </p:nvSpPr>
        <p:spPr>
          <a:xfrm>
            <a:off x="179388" y="620713"/>
            <a:ext cx="8856662" cy="6001643"/>
          </a:xfrm>
          <a:prstGeom prst="rect">
            <a:avLst/>
          </a:prstGeom>
        </p:spPr>
        <p:txBody>
          <a:bodyPr>
            <a:spAutoFit/>
          </a:bodyPr>
          <a:lstStyle/>
          <a:p>
            <a:pPr fontAlgn="auto">
              <a:spcBef>
                <a:spcPts val="0"/>
              </a:spcBef>
              <a:spcAft>
                <a:spcPts val="0"/>
              </a:spcAft>
              <a:defRPr/>
            </a:pPr>
            <a:r>
              <a:rPr lang="fr-FR" b="1" dirty="0">
                <a:solidFill>
                  <a:srgbClr val="008000"/>
                </a:solidFill>
                <a:latin typeface="Calibri" panose="020F0502020204030204" pitchFamily="34" charset="0"/>
                <a:cs typeface="+mn-cs"/>
              </a:rPr>
              <a:t>1. L'arbre du vivant</a:t>
            </a:r>
          </a:p>
          <a:p>
            <a:pPr algn="just" fontAlgn="auto">
              <a:spcBef>
                <a:spcPts val="0"/>
              </a:spcBef>
              <a:spcAft>
                <a:spcPts val="0"/>
              </a:spcAft>
              <a:defRPr/>
            </a:pPr>
            <a:endParaRPr lang="fr-FR" dirty="0">
              <a:solidFill>
                <a:srgbClr val="008000"/>
              </a:solidFill>
              <a:latin typeface="Calibri" panose="020F0502020204030204" pitchFamily="34" charset="0"/>
            </a:endParaRPr>
          </a:p>
          <a:p>
            <a:pPr marL="285750" indent="-285750" algn="just" fontAlgn="auto">
              <a:spcBef>
                <a:spcPts val="0"/>
              </a:spcBef>
              <a:spcAft>
                <a:spcPts val="0"/>
              </a:spcAft>
              <a:buFont typeface="Arial" pitchFamily="34" charset="0"/>
              <a:buChar char="•"/>
              <a:defRPr/>
            </a:pPr>
            <a:r>
              <a:rPr lang="fr-FR" dirty="0">
                <a:solidFill>
                  <a:srgbClr val="008000"/>
                </a:solidFill>
                <a:latin typeface="Calibri" panose="020F0502020204030204" pitchFamily="34" charset="0"/>
              </a:rPr>
              <a:t>Il y aurait entre </a:t>
            </a:r>
            <a:r>
              <a:rPr lang="fr-FR" b="1" dirty="0">
                <a:solidFill>
                  <a:srgbClr val="008000"/>
                </a:solidFill>
                <a:latin typeface="Calibri" panose="020F0502020204030204" pitchFamily="34" charset="0"/>
              </a:rPr>
              <a:t>5 et 30 millions d’espèces vivantes </a:t>
            </a:r>
            <a:r>
              <a:rPr lang="fr-FR" dirty="0">
                <a:solidFill>
                  <a:srgbClr val="008000"/>
                </a:solidFill>
                <a:latin typeface="Calibri" panose="020F0502020204030204" pitchFamily="34" charset="0"/>
              </a:rPr>
              <a:t>sur la </a:t>
            </a:r>
            <a:r>
              <a:rPr lang="fr-FR" dirty="0">
                <a:solidFill>
                  <a:srgbClr val="008000"/>
                </a:solidFill>
                <a:latin typeface="Calibri" panose="020F0502020204030204" pitchFamily="34" charset="0"/>
                <a:hlinkClick r:id="rId2" action="ppaction://hlinkfile" tooltip="Planète Terre"/>
              </a:rPr>
              <a:t>planète Terre</a:t>
            </a:r>
            <a:r>
              <a:rPr lang="fr-FR" dirty="0">
                <a:solidFill>
                  <a:srgbClr val="008000"/>
                </a:solidFill>
                <a:latin typeface="Calibri" panose="020F0502020204030204" pitchFamily="34" charset="0"/>
              </a:rPr>
              <a:t>. Mais seulement 1,5 à 1,8 million d'espèces animales et végétales ont été décrites / répertoriées scientifiquement, à travers le monde (ce nombre, lui-même, reste flou). </a:t>
            </a:r>
          </a:p>
          <a:p>
            <a:pPr marL="285750" indent="-285750" algn="just" fontAlgn="auto">
              <a:spcBef>
                <a:spcPts val="0"/>
              </a:spcBef>
              <a:spcAft>
                <a:spcPts val="0"/>
              </a:spcAft>
              <a:buFont typeface="Arial" pitchFamily="34" charset="0"/>
              <a:buChar char="•"/>
              <a:defRPr/>
            </a:pPr>
            <a:r>
              <a:rPr lang="fr-FR" dirty="0">
                <a:solidFill>
                  <a:srgbClr val="008000"/>
                </a:solidFill>
                <a:latin typeface="Calibri" panose="020F0502020204030204" pitchFamily="34" charset="0"/>
              </a:rPr>
              <a:t>Les espèces marines ne représentent que 13 % de l'ensemble des espèces décrites, soit environ 275 000, dont 93 000 pour les seuls écosystèmes coralliens.</a:t>
            </a:r>
          </a:p>
          <a:p>
            <a:pPr marL="285750" indent="-285750" algn="just" fontAlgn="auto">
              <a:spcBef>
                <a:spcPts val="0"/>
              </a:spcBef>
              <a:spcAft>
                <a:spcPts val="0"/>
              </a:spcAft>
              <a:buFont typeface="Arial" pitchFamily="34" charset="0"/>
              <a:buChar char="•"/>
              <a:defRPr/>
            </a:pPr>
            <a:r>
              <a:rPr lang="fr-FR" dirty="0">
                <a:solidFill>
                  <a:srgbClr val="008000"/>
                </a:solidFill>
                <a:latin typeface="Calibri" panose="020F0502020204030204" pitchFamily="34" charset="0"/>
              </a:rPr>
              <a:t>Il y aurait environ 1 250 000 d'espèces animales </a:t>
            </a:r>
            <a:r>
              <a:rPr lang="fr-FR" dirty="0" smtClean="0">
                <a:solidFill>
                  <a:srgbClr val="008000"/>
                </a:solidFill>
                <a:latin typeface="Calibri" panose="020F0502020204030204" pitchFamily="34" charset="0"/>
              </a:rPr>
              <a:t>connues </a:t>
            </a:r>
            <a:r>
              <a:rPr lang="fr-FR" dirty="0">
                <a:solidFill>
                  <a:srgbClr val="008000"/>
                </a:solidFill>
                <a:latin typeface="Calibri" panose="020F0502020204030204" pitchFamily="34" charset="0"/>
              </a:rPr>
              <a:t>et répertoriées sur Terre.</a:t>
            </a:r>
          </a:p>
          <a:p>
            <a:pPr marL="285750" indent="-285750" algn="just" fontAlgn="auto">
              <a:spcBef>
                <a:spcPts val="0"/>
              </a:spcBef>
              <a:spcAft>
                <a:spcPts val="0"/>
              </a:spcAft>
              <a:buFont typeface="Arial" pitchFamily="34" charset="0"/>
              <a:buChar char="•"/>
              <a:defRPr/>
            </a:pPr>
            <a:r>
              <a:rPr lang="fr-FR" dirty="0">
                <a:solidFill>
                  <a:srgbClr val="008000"/>
                </a:solidFill>
                <a:latin typeface="Calibri" panose="020F0502020204030204" pitchFamily="34" charset="0"/>
              </a:rPr>
              <a:t>On répertorie, près de 10 000 espèces d’oiseaux et 5 100 espèces de mammifères.</a:t>
            </a:r>
          </a:p>
          <a:p>
            <a:pPr marL="285750" indent="-285750" algn="just" fontAlgn="auto">
              <a:spcBef>
                <a:spcPts val="0"/>
              </a:spcBef>
              <a:spcAft>
                <a:spcPts val="0"/>
              </a:spcAft>
              <a:buFont typeface="Arial" pitchFamily="34" charset="0"/>
              <a:buChar char="•"/>
              <a:defRPr/>
            </a:pPr>
            <a:r>
              <a:rPr lang="fr-FR" dirty="0">
                <a:solidFill>
                  <a:srgbClr val="008000"/>
                </a:solidFill>
                <a:latin typeface="Calibri" panose="020F0502020204030204" pitchFamily="34" charset="0"/>
              </a:rPr>
              <a:t>Actuellement, on a découvert entre 250000 et 300000 espèces de plantes dans le monde, ce qui représente 14% des espèces animales. </a:t>
            </a:r>
          </a:p>
          <a:p>
            <a:pPr marL="285750" indent="-285750" algn="just" fontAlgn="auto">
              <a:spcBef>
                <a:spcPts val="0"/>
              </a:spcBef>
              <a:spcAft>
                <a:spcPts val="0"/>
              </a:spcAft>
              <a:buFont typeface="Arial" pitchFamily="34" charset="0"/>
              <a:buChar char="•"/>
              <a:defRPr/>
            </a:pPr>
            <a:r>
              <a:rPr lang="fr-FR" dirty="0">
                <a:solidFill>
                  <a:srgbClr val="FF0000"/>
                </a:solidFill>
                <a:latin typeface="Calibri" panose="020F0502020204030204" pitchFamily="34" charset="0"/>
              </a:rPr>
              <a:t>Environ, 20.000 espèces vivantes seraient menacées d'extinction.</a:t>
            </a:r>
          </a:p>
          <a:p>
            <a:pPr marL="285750" indent="-285750" algn="just" fontAlgn="auto">
              <a:spcBef>
                <a:spcPts val="0"/>
              </a:spcBef>
              <a:spcAft>
                <a:spcPts val="0"/>
              </a:spcAft>
              <a:buFont typeface="Arial" pitchFamily="34" charset="0"/>
              <a:buChar char="•"/>
              <a:defRPr/>
            </a:pPr>
            <a:r>
              <a:rPr lang="fr-FR" dirty="0">
                <a:solidFill>
                  <a:srgbClr val="008000"/>
                </a:solidFill>
                <a:latin typeface="Calibri" panose="020F0502020204030204" pitchFamily="34" charset="0"/>
              </a:rPr>
              <a:t>La grande majorité des espèces non décrites sont des </a:t>
            </a:r>
            <a:r>
              <a:rPr lang="fr-FR" dirty="0">
                <a:solidFill>
                  <a:srgbClr val="008000"/>
                </a:solidFill>
                <a:latin typeface="Calibri" panose="020F0502020204030204" pitchFamily="34" charset="0"/>
                <a:hlinkClick r:id="rId3" action="ppaction://hlinkfile" tooltip="Insectes"/>
              </a:rPr>
              <a:t>Insectes</a:t>
            </a:r>
            <a:r>
              <a:rPr lang="fr-FR" dirty="0">
                <a:solidFill>
                  <a:srgbClr val="008000"/>
                </a:solidFill>
                <a:latin typeface="Calibri" panose="020F0502020204030204" pitchFamily="34" charset="0"/>
              </a:rPr>
              <a:t> (4 à 100 millions d'espèces suivant les estimations, qui vivraient principalement sur la </a:t>
            </a:r>
            <a:r>
              <a:rPr lang="fr-FR" dirty="0">
                <a:solidFill>
                  <a:srgbClr val="008000"/>
                </a:solidFill>
                <a:latin typeface="Calibri" panose="020F0502020204030204" pitchFamily="34" charset="0"/>
                <a:hlinkClick r:id="rId4" action="ppaction://hlinkfile" tooltip="Canopée"/>
              </a:rPr>
              <a:t>canopée</a:t>
            </a:r>
            <a:r>
              <a:rPr lang="fr-FR" dirty="0">
                <a:solidFill>
                  <a:srgbClr val="008000"/>
                </a:solidFill>
                <a:latin typeface="Calibri" panose="020F0502020204030204" pitchFamily="34" charset="0"/>
              </a:rPr>
              <a:t> des forêts tropicales), des </a:t>
            </a:r>
            <a:r>
              <a:rPr lang="fr-FR" dirty="0">
                <a:solidFill>
                  <a:srgbClr val="008000"/>
                </a:solidFill>
                <a:latin typeface="Calibri" panose="020F0502020204030204" pitchFamily="34" charset="0"/>
                <a:hlinkClick r:id="rId5" action="ppaction://hlinkfile" tooltip="Némathelminthe"/>
              </a:rPr>
              <a:t>Némathelminthes</a:t>
            </a:r>
            <a:r>
              <a:rPr lang="fr-FR" dirty="0">
                <a:solidFill>
                  <a:srgbClr val="008000"/>
                </a:solidFill>
                <a:latin typeface="Calibri" panose="020F0502020204030204" pitchFamily="34" charset="0"/>
              </a:rPr>
              <a:t> (ou vers ronds : 500 000 à 1 000 000 d'espèces), et des </a:t>
            </a:r>
            <a:r>
              <a:rPr lang="fr-FR" dirty="0">
                <a:solidFill>
                  <a:srgbClr val="008000"/>
                </a:solidFill>
                <a:latin typeface="Calibri" panose="020F0502020204030204" pitchFamily="34" charset="0"/>
                <a:hlinkClick r:id="rId6" action="ppaction://hlinkfile" tooltip="Eucaryote"/>
              </a:rPr>
              <a:t>Eucaryotes</a:t>
            </a:r>
            <a:r>
              <a:rPr lang="fr-FR" dirty="0">
                <a:solidFill>
                  <a:srgbClr val="008000"/>
                </a:solidFill>
                <a:latin typeface="Calibri" panose="020F0502020204030204" pitchFamily="34" charset="0"/>
              </a:rPr>
              <a:t> unicellulaires : </a:t>
            </a:r>
            <a:r>
              <a:rPr lang="fr-FR" dirty="0">
                <a:solidFill>
                  <a:srgbClr val="008000"/>
                </a:solidFill>
                <a:latin typeface="Calibri" panose="020F0502020204030204" pitchFamily="34" charset="0"/>
                <a:hlinkClick r:id="rId7" action="ppaction://hlinkfile" tooltip="Protozoaire"/>
              </a:rPr>
              <a:t>protozoaires</a:t>
            </a:r>
            <a:r>
              <a:rPr lang="fr-FR" dirty="0">
                <a:solidFill>
                  <a:srgbClr val="008000"/>
                </a:solidFill>
                <a:latin typeface="Calibri" panose="020F0502020204030204" pitchFamily="34" charset="0"/>
              </a:rPr>
              <a:t> ou </a:t>
            </a:r>
            <a:r>
              <a:rPr lang="fr-FR" dirty="0">
                <a:solidFill>
                  <a:srgbClr val="008000"/>
                </a:solidFill>
                <a:latin typeface="Calibri" panose="020F0502020204030204" pitchFamily="34" charset="0"/>
                <a:hlinkClick r:id="rId8" action="ppaction://hlinkfile" tooltip="Protophyte"/>
              </a:rPr>
              <a:t>protophytes</a:t>
            </a:r>
            <a:r>
              <a:rPr lang="fr-FR" dirty="0">
                <a:solidFill>
                  <a:srgbClr val="008000"/>
                </a:solidFill>
                <a:latin typeface="Calibri" panose="020F0502020204030204" pitchFamily="34" charset="0"/>
              </a:rPr>
              <a:t>, certains </a:t>
            </a:r>
            <a:r>
              <a:rPr lang="fr-FR" dirty="0">
                <a:solidFill>
                  <a:srgbClr val="008000"/>
                </a:solidFill>
                <a:latin typeface="Calibri" panose="020F0502020204030204" pitchFamily="34" charset="0"/>
                <a:hlinkClick r:id="rId9" action="ppaction://hlinkfile" tooltip="Oomycètes"/>
              </a:rPr>
              <a:t>oomycètes</a:t>
            </a:r>
            <a:r>
              <a:rPr lang="fr-FR" dirty="0">
                <a:solidFill>
                  <a:srgbClr val="008000"/>
                </a:solidFill>
                <a:latin typeface="Calibri" panose="020F0502020204030204" pitchFamily="34" charset="0"/>
              </a:rPr>
              <a:t> (i.e. moisissures visqueuses, anciennement considérées comme des champignons).</a:t>
            </a:r>
          </a:p>
          <a:p>
            <a:pPr algn="just" fontAlgn="auto">
              <a:spcBef>
                <a:spcPts val="0"/>
              </a:spcBef>
              <a:spcAft>
                <a:spcPts val="0"/>
              </a:spcAft>
              <a:defRPr/>
            </a:pPr>
            <a:endParaRPr lang="fr-FR" sz="1200" dirty="0" smtClean="0">
              <a:solidFill>
                <a:srgbClr val="008000"/>
              </a:solidFill>
              <a:latin typeface="Calibri" panose="020F0502020204030204" pitchFamily="34" charset="0"/>
            </a:endParaRPr>
          </a:p>
          <a:p>
            <a:pPr algn="just" fontAlgn="auto">
              <a:spcBef>
                <a:spcPts val="0"/>
              </a:spcBef>
              <a:spcAft>
                <a:spcPts val="0"/>
              </a:spcAft>
              <a:defRPr/>
            </a:pPr>
            <a:r>
              <a:rPr lang="fr-FR" sz="1200" dirty="0" smtClean="0">
                <a:solidFill>
                  <a:srgbClr val="008000"/>
                </a:solidFill>
                <a:latin typeface="Calibri" panose="020F0502020204030204" pitchFamily="34" charset="0"/>
              </a:rPr>
              <a:t>Note </a:t>
            </a:r>
            <a:r>
              <a:rPr lang="fr-FR" sz="1200" dirty="0">
                <a:solidFill>
                  <a:srgbClr val="008000"/>
                </a:solidFill>
                <a:latin typeface="Calibri" panose="020F0502020204030204" pitchFamily="34" charset="0"/>
              </a:rPr>
              <a:t>: nous n’avons pas intégrés dans cette liste, les </a:t>
            </a:r>
            <a:r>
              <a:rPr lang="fr-FR" sz="1200" dirty="0">
                <a:solidFill>
                  <a:srgbClr val="008000"/>
                </a:solidFill>
                <a:latin typeface="Calibri" panose="020F0502020204030204" pitchFamily="34" charset="0"/>
                <a:hlinkClick r:id="rId10" action="ppaction://hlinkfile" tooltip="Procaryote"/>
              </a:rPr>
              <a:t>procaryotes</a:t>
            </a:r>
            <a:r>
              <a:rPr lang="fr-FR" sz="1200" dirty="0">
                <a:solidFill>
                  <a:srgbClr val="008000"/>
                </a:solidFill>
                <a:latin typeface="Calibri" panose="020F0502020204030204" pitchFamily="34" charset="0"/>
              </a:rPr>
              <a:t>, </a:t>
            </a:r>
            <a:r>
              <a:rPr lang="fr-FR" sz="1200" dirty="0">
                <a:solidFill>
                  <a:srgbClr val="008000"/>
                </a:solidFill>
                <a:latin typeface="Calibri" panose="020F0502020204030204" pitchFamily="34" charset="0"/>
                <a:hlinkClick r:id="rId11" action="ppaction://hlinkfile" tooltip="Être vivant"/>
              </a:rPr>
              <a:t>être vivant</a:t>
            </a:r>
            <a:r>
              <a:rPr lang="fr-FR" sz="1200" dirty="0">
                <a:solidFill>
                  <a:srgbClr val="008000"/>
                </a:solidFill>
                <a:latin typeface="Calibri" panose="020F0502020204030204" pitchFamily="34" charset="0"/>
              </a:rPr>
              <a:t> </a:t>
            </a:r>
            <a:r>
              <a:rPr lang="fr-FR" sz="1200" dirty="0">
                <a:solidFill>
                  <a:srgbClr val="008000"/>
                </a:solidFill>
                <a:latin typeface="Calibri" panose="020F0502020204030204" pitchFamily="34" charset="0"/>
                <a:hlinkClick r:id="rId12" action="ppaction://hlinkfile" tooltip="Unicellulaire"/>
              </a:rPr>
              <a:t>unicellulaire</a:t>
            </a:r>
            <a:r>
              <a:rPr lang="fr-FR" sz="1200" dirty="0">
                <a:solidFill>
                  <a:srgbClr val="008000"/>
                </a:solidFill>
                <a:latin typeface="Calibri" panose="020F0502020204030204" pitchFamily="34" charset="0"/>
              </a:rPr>
              <a:t> ne comportant pas de </a:t>
            </a:r>
            <a:r>
              <a:rPr lang="fr-FR" sz="1200" dirty="0">
                <a:solidFill>
                  <a:srgbClr val="008000"/>
                </a:solidFill>
                <a:latin typeface="Calibri" panose="020F0502020204030204" pitchFamily="34" charset="0"/>
                <a:hlinkClick r:id="rId13" action="ppaction://hlinkfile" tooltip="Noyau (biologie)"/>
              </a:rPr>
              <a:t>noyau</a:t>
            </a:r>
            <a:r>
              <a:rPr lang="fr-FR" sz="1200" dirty="0">
                <a:solidFill>
                  <a:srgbClr val="008000"/>
                </a:solidFill>
                <a:latin typeface="Calibri" panose="020F0502020204030204" pitchFamily="34" charset="0"/>
              </a:rPr>
              <a:t> (</a:t>
            </a:r>
            <a:r>
              <a:rPr lang="fr-FR" sz="1200" dirty="0">
                <a:solidFill>
                  <a:srgbClr val="008000"/>
                </a:solidFill>
                <a:latin typeface="Calibri" panose="020F0502020204030204" pitchFamily="34" charset="0"/>
                <a:hlinkClick r:id="rId14" action="ppaction://hlinkfile" tooltip="Archaea"/>
              </a:rPr>
              <a:t>Archées</a:t>
            </a:r>
            <a:r>
              <a:rPr lang="fr-FR" sz="1200" dirty="0">
                <a:solidFill>
                  <a:srgbClr val="008000"/>
                </a:solidFill>
                <a:latin typeface="Calibri" panose="020F0502020204030204" pitchFamily="34" charset="0"/>
              </a:rPr>
              <a:t>, </a:t>
            </a:r>
            <a:r>
              <a:rPr lang="fr-FR" sz="1200" dirty="0">
                <a:solidFill>
                  <a:srgbClr val="008000"/>
                </a:solidFill>
                <a:latin typeface="Calibri" panose="020F0502020204030204" pitchFamily="34" charset="0"/>
                <a:hlinkClick r:id="rId15" action="ppaction://hlinkfile" tooltip="Euryarchaeota"/>
              </a:rPr>
              <a:t>Bactéries</a:t>
            </a:r>
            <a:r>
              <a:rPr lang="fr-FR" sz="1200" dirty="0">
                <a:solidFill>
                  <a:srgbClr val="008000"/>
                </a:solidFill>
                <a:latin typeface="Calibri" panose="020F0502020204030204" pitchFamily="34" charset="0"/>
              </a:rPr>
              <a:t>).</a:t>
            </a:r>
          </a:p>
          <a:p>
            <a:pPr algn="just" fontAlgn="auto">
              <a:spcBef>
                <a:spcPts val="0"/>
              </a:spcBef>
              <a:spcAft>
                <a:spcPts val="0"/>
              </a:spcAft>
              <a:defRPr/>
            </a:pPr>
            <a:endParaRPr lang="fr-FR" sz="1200" dirty="0" smtClean="0">
              <a:solidFill>
                <a:srgbClr val="008000"/>
              </a:solidFill>
              <a:latin typeface="Calibri" panose="020F0502020204030204" pitchFamily="34" charset="0"/>
            </a:endParaRPr>
          </a:p>
          <a:p>
            <a:pPr fontAlgn="auto">
              <a:spcBef>
                <a:spcPts val="0"/>
              </a:spcBef>
              <a:spcAft>
                <a:spcPts val="0"/>
              </a:spcAft>
              <a:defRPr/>
            </a:pPr>
            <a:r>
              <a:rPr lang="fr-FR" sz="1200" dirty="0" smtClean="0">
                <a:solidFill>
                  <a:srgbClr val="008000"/>
                </a:solidFill>
                <a:latin typeface="Calibri" panose="020F0502020204030204" pitchFamily="34" charset="0"/>
              </a:rPr>
              <a:t>Source </a:t>
            </a:r>
            <a:r>
              <a:rPr lang="fr-FR" sz="1200" dirty="0">
                <a:solidFill>
                  <a:srgbClr val="008000"/>
                </a:solidFill>
                <a:latin typeface="Calibri" panose="020F0502020204030204" pitchFamily="34" charset="0"/>
              </a:rPr>
              <a:t>: </a:t>
            </a:r>
            <a:r>
              <a:rPr lang="fr-FR" sz="1200" i="1" dirty="0">
                <a:solidFill>
                  <a:srgbClr val="008000"/>
                </a:solidFill>
                <a:latin typeface="Calibri" panose="020F0502020204030204" pitchFamily="34" charset="0"/>
              </a:rPr>
              <a:t>Près de 8,7 millions d'espèces vivantes peuplent la Terre</a:t>
            </a:r>
            <a:r>
              <a:rPr lang="fr-FR" sz="1200" dirty="0">
                <a:solidFill>
                  <a:srgbClr val="008000"/>
                </a:solidFill>
                <a:latin typeface="Calibri" panose="020F0502020204030204" pitchFamily="34" charset="0"/>
              </a:rPr>
              <a:t>, Le Monde &amp; AFP, 23/08/2011, </a:t>
            </a:r>
            <a:r>
              <a:rPr lang="fr-FR" sz="1200" dirty="0">
                <a:solidFill>
                  <a:srgbClr val="008000"/>
                </a:solidFill>
                <a:latin typeface="Calibri" panose="020F0502020204030204" pitchFamily="34" charset="0"/>
                <a:hlinkClick r:id="rId16"/>
              </a:rPr>
              <a:t>http://www.lemonde.fr/planete/article/2011/08/23/pres-de-8-7-millions-d-especes-vivantes-peuplent-la-terre_1562713_3244.html</a:t>
            </a:r>
            <a:r>
              <a:rPr lang="fr-FR" sz="1200" dirty="0">
                <a:solidFill>
                  <a:srgbClr val="008000"/>
                </a:solidFill>
                <a:latin typeface="Calibri" panose="020F0502020204030204" pitchFamily="34" charset="0"/>
              </a:rPr>
              <a:t> </a:t>
            </a:r>
          </a:p>
          <a:p>
            <a:pPr algn="just" fontAlgn="auto">
              <a:spcBef>
                <a:spcPts val="0"/>
              </a:spcBef>
              <a:spcAft>
                <a:spcPts val="0"/>
              </a:spcAft>
              <a:defRPr/>
            </a:pPr>
            <a:endParaRPr lang="fr-FR" dirty="0">
              <a:solidFill>
                <a:srgbClr val="008000"/>
              </a:solidFill>
              <a:latin typeface="Calibri" panose="020F0502020204030204" pitchFamily="34" charset="0"/>
              <a:cs typeface="+mn-cs"/>
            </a:endParaRPr>
          </a:p>
        </p:txBody>
      </p:sp>
      <p:sp>
        <p:nvSpPr>
          <p:cNvPr id="6148"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dirty="0">
                <a:solidFill>
                  <a:srgbClr val="008000"/>
                </a:solidFill>
                <a:latin typeface="Calibri" pitchFamily="34" charset="0"/>
              </a:rPr>
              <a:t>Pourquoi préserver la biodiversité ?</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759575" y="188913"/>
            <a:ext cx="2133600" cy="365125"/>
          </a:xfrm>
          <a:prstGeom prst="rect">
            <a:avLst/>
          </a:prstGeom>
        </p:spPr>
        <p:txBody>
          <a:bodyPr vert="horz" lIns="91440" tIns="45720" rIns="91440" bIns="4572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42AF534E-2897-4049-AE2C-3923DE979485}" type="slidenum">
              <a:rPr kumimoji="0" lang="fr-FR"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fr-FR"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
        <p:nvSpPr>
          <p:cNvPr id="4" name="Sous-titre 2"/>
          <p:cNvSpPr txBox="1">
            <a:spLocks/>
          </p:cNvSpPr>
          <p:nvPr/>
        </p:nvSpPr>
        <p:spPr bwMode="auto">
          <a:xfrm>
            <a:off x="2786050" y="142852"/>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0" y="394692"/>
            <a:ext cx="8858312" cy="923330"/>
          </a:xfrm>
          <a:prstGeom prst="rect">
            <a:avLst/>
          </a:prstGeom>
        </p:spPr>
        <p:txBody>
          <a:bodyPr wrap="square">
            <a:spAutoFit/>
          </a:bodyPr>
          <a:lstStyle/>
          <a:p>
            <a:r>
              <a:rPr lang="fr-FR" b="1" dirty="0" smtClean="0">
                <a:solidFill>
                  <a:srgbClr val="008000"/>
                </a:solidFill>
                <a:latin typeface="Calibri" pitchFamily="34" charset="0"/>
              </a:rPr>
              <a:t>6. Solutions</a:t>
            </a:r>
            <a:endParaRPr lang="fr-FR" dirty="0" smtClean="0">
              <a:solidFill>
                <a:srgbClr val="008000"/>
              </a:solidFill>
              <a:latin typeface="Calibri" pitchFamily="34" charset="0"/>
            </a:endParaRPr>
          </a:p>
          <a:p>
            <a:pPr algn="just"/>
            <a:endParaRPr lang="fr-FR" dirty="0" smtClean="0">
              <a:solidFill>
                <a:srgbClr val="008000"/>
              </a:solidFill>
              <a:latin typeface="Calibri" pitchFamily="34" charset="0"/>
            </a:endParaRPr>
          </a:p>
          <a:p>
            <a:r>
              <a:rPr lang="fr-FR" b="1" dirty="0" smtClean="0">
                <a:solidFill>
                  <a:srgbClr val="008000"/>
                </a:solidFill>
                <a:latin typeface="Calibri" pitchFamily="34" charset="0"/>
              </a:rPr>
              <a:t>6.9bis. Les moyens pour combattre la </a:t>
            </a:r>
            <a:r>
              <a:rPr lang="fr-FR" b="1" dirty="0" err="1" smtClean="0">
                <a:solidFill>
                  <a:srgbClr val="008000"/>
                </a:solidFill>
                <a:latin typeface="Calibri" pitchFamily="34" charset="0"/>
              </a:rPr>
              <a:t>biopiraterie</a:t>
            </a:r>
            <a:r>
              <a:rPr lang="fr-FR" b="1" dirty="0" smtClean="0">
                <a:solidFill>
                  <a:srgbClr val="008000"/>
                </a:solidFill>
                <a:latin typeface="Calibri" pitchFamily="34" charset="0"/>
              </a:rPr>
              <a:t> (fin)</a:t>
            </a:r>
            <a:endParaRPr lang="fr-FR" dirty="0" smtClean="0">
              <a:solidFill>
                <a:srgbClr val="008000"/>
              </a:solidFill>
              <a:latin typeface="Calibri" pitchFamily="34" charset="0"/>
            </a:endParaRPr>
          </a:p>
        </p:txBody>
      </p:sp>
      <p:pic>
        <p:nvPicPr>
          <p:cNvPr id="7" name="Image 6" descr="biopiraterie_karikatur_s1.jpg"/>
          <p:cNvPicPr>
            <a:picLocks noChangeAspect="1"/>
          </p:cNvPicPr>
          <p:nvPr/>
        </p:nvPicPr>
        <p:blipFill>
          <a:blip r:embed="rId2" cstate="print"/>
          <a:stretch>
            <a:fillRect/>
          </a:stretch>
        </p:blipFill>
        <p:spPr>
          <a:xfrm>
            <a:off x="3851920" y="1484784"/>
            <a:ext cx="5054600" cy="4495800"/>
          </a:xfrm>
          <a:prstGeom prst="rect">
            <a:avLst/>
          </a:prstGeom>
        </p:spPr>
      </p:pic>
      <p:sp>
        <p:nvSpPr>
          <p:cNvPr id="8" name="ZoneTexte 7"/>
          <p:cNvSpPr txBox="1"/>
          <p:nvPr/>
        </p:nvSpPr>
        <p:spPr>
          <a:xfrm>
            <a:off x="107504" y="1484784"/>
            <a:ext cx="3672408" cy="3231654"/>
          </a:xfrm>
          <a:prstGeom prst="rect">
            <a:avLst/>
          </a:prstGeom>
          <a:noFill/>
        </p:spPr>
        <p:txBody>
          <a:bodyPr wrap="square" rtlCol="0">
            <a:spAutoFit/>
          </a:bodyPr>
          <a:lstStyle/>
          <a:p>
            <a:pPr algn="r"/>
            <a:r>
              <a:rPr lang="fr-FR" sz="1200" dirty="0" smtClean="0">
                <a:solidFill>
                  <a:srgbClr val="008000"/>
                </a:solidFill>
              </a:rPr>
              <a:t>En Allemand </a:t>
            </a:r>
            <a:r>
              <a:rPr lang="fr-FR" sz="1200" dirty="0" smtClean="0">
                <a:solidFill>
                  <a:srgbClr val="008000"/>
                </a:solidFill>
                <a:latin typeface="Calibri"/>
              </a:rPr>
              <a:t>→</a:t>
            </a:r>
            <a:endParaRPr lang="fr-FR" sz="1200" dirty="0" smtClean="0">
              <a:solidFill>
                <a:srgbClr val="008000"/>
              </a:solidFill>
            </a:endParaRPr>
          </a:p>
          <a:p>
            <a:pPr algn="r"/>
            <a:r>
              <a:rPr lang="fr-FR" sz="1200" dirty="0" smtClean="0">
                <a:solidFill>
                  <a:srgbClr val="008000"/>
                </a:solidFill>
              </a:rPr>
              <a:t>« </a:t>
            </a:r>
            <a:r>
              <a:rPr lang="fr-FR" sz="1200" i="1" dirty="0" err="1" smtClean="0">
                <a:solidFill>
                  <a:srgbClr val="008000"/>
                </a:solidFill>
              </a:rPr>
              <a:t>Wir</a:t>
            </a:r>
            <a:r>
              <a:rPr lang="fr-FR" sz="1200" i="1" dirty="0" smtClean="0">
                <a:solidFill>
                  <a:srgbClr val="008000"/>
                </a:solidFill>
              </a:rPr>
              <a:t> </a:t>
            </a:r>
            <a:r>
              <a:rPr lang="fr-FR" sz="1200" i="1" dirty="0" err="1" smtClean="0">
                <a:solidFill>
                  <a:srgbClr val="008000"/>
                </a:solidFill>
              </a:rPr>
              <a:t>haben</a:t>
            </a:r>
            <a:r>
              <a:rPr lang="fr-FR" sz="1200" i="1" dirty="0" smtClean="0">
                <a:solidFill>
                  <a:srgbClr val="008000"/>
                </a:solidFill>
              </a:rPr>
              <a:t> </a:t>
            </a:r>
            <a:r>
              <a:rPr lang="fr-FR" sz="1200" i="1" dirty="0" err="1" smtClean="0">
                <a:solidFill>
                  <a:srgbClr val="008000"/>
                </a:solidFill>
              </a:rPr>
              <a:t>ihre</a:t>
            </a:r>
            <a:r>
              <a:rPr lang="fr-FR" sz="1200" i="1" dirty="0" smtClean="0">
                <a:solidFill>
                  <a:srgbClr val="008000"/>
                </a:solidFill>
              </a:rPr>
              <a:t> </a:t>
            </a:r>
            <a:r>
              <a:rPr lang="fr-FR" sz="1200" i="1" dirty="0" err="1" smtClean="0">
                <a:solidFill>
                  <a:srgbClr val="008000"/>
                </a:solidFill>
              </a:rPr>
              <a:t>naturmedizin</a:t>
            </a:r>
            <a:r>
              <a:rPr lang="fr-FR" sz="1200" i="1" dirty="0" smtClean="0">
                <a:solidFill>
                  <a:srgbClr val="008000"/>
                </a:solidFill>
              </a:rPr>
              <a:t> </a:t>
            </a:r>
            <a:r>
              <a:rPr lang="fr-FR" sz="1200" i="1" dirty="0" err="1" smtClean="0">
                <a:solidFill>
                  <a:srgbClr val="008000"/>
                </a:solidFill>
              </a:rPr>
              <a:t>jetzt</a:t>
            </a:r>
            <a:r>
              <a:rPr lang="fr-FR" sz="1200" i="1" dirty="0" smtClean="0">
                <a:solidFill>
                  <a:srgbClr val="008000"/>
                </a:solidFill>
              </a:rPr>
              <a:t> </a:t>
            </a:r>
            <a:r>
              <a:rPr lang="fr-FR" sz="1200" i="1" dirty="0" err="1" smtClean="0">
                <a:solidFill>
                  <a:srgbClr val="008000"/>
                </a:solidFill>
              </a:rPr>
              <a:t>patentieren</a:t>
            </a:r>
            <a:r>
              <a:rPr lang="fr-FR" sz="1200" i="1" dirty="0" smtClean="0">
                <a:solidFill>
                  <a:srgbClr val="008000"/>
                </a:solidFill>
              </a:rPr>
              <a:t> </a:t>
            </a:r>
            <a:r>
              <a:rPr lang="fr-FR" sz="1200" i="1" dirty="0" err="1" smtClean="0">
                <a:solidFill>
                  <a:srgbClr val="008000"/>
                </a:solidFill>
              </a:rPr>
              <a:t>lassen</a:t>
            </a:r>
            <a:r>
              <a:rPr lang="fr-FR" sz="1200" i="1" dirty="0" smtClean="0">
                <a:solidFill>
                  <a:srgbClr val="008000"/>
                </a:solidFill>
              </a:rPr>
              <a:t> </a:t>
            </a:r>
            <a:r>
              <a:rPr lang="fr-FR" sz="1200" i="1" dirty="0" err="1" smtClean="0">
                <a:solidFill>
                  <a:srgbClr val="008000"/>
                </a:solidFill>
              </a:rPr>
              <a:t>und</a:t>
            </a:r>
            <a:r>
              <a:rPr lang="fr-FR" sz="1200" i="1" dirty="0" smtClean="0">
                <a:solidFill>
                  <a:srgbClr val="008000"/>
                </a:solidFill>
              </a:rPr>
              <a:t> </a:t>
            </a:r>
            <a:r>
              <a:rPr lang="fr-FR" sz="1200" i="1" dirty="0" err="1" smtClean="0">
                <a:solidFill>
                  <a:srgbClr val="008000"/>
                </a:solidFill>
              </a:rPr>
              <a:t>verbieten</a:t>
            </a:r>
            <a:r>
              <a:rPr lang="fr-FR" sz="1200" i="1" dirty="0" smtClean="0">
                <a:solidFill>
                  <a:srgbClr val="008000"/>
                </a:solidFill>
              </a:rPr>
              <a:t> </a:t>
            </a:r>
            <a:r>
              <a:rPr lang="fr-FR" sz="1200" i="1" dirty="0" err="1" smtClean="0">
                <a:solidFill>
                  <a:srgbClr val="008000"/>
                </a:solidFill>
              </a:rPr>
              <a:t>ihnen</a:t>
            </a:r>
            <a:r>
              <a:rPr lang="fr-FR" sz="1200" i="1" dirty="0" smtClean="0">
                <a:solidFill>
                  <a:srgbClr val="008000"/>
                </a:solidFill>
              </a:rPr>
              <a:t> </a:t>
            </a:r>
            <a:r>
              <a:rPr lang="fr-FR" sz="1200" i="1" dirty="0" err="1" smtClean="0">
                <a:solidFill>
                  <a:srgbClr val="008000"/>
                </a:solidFill>
              </a:rPr>
              <a:t>hiermit</a:t>
            </a:r>
            <a:r>
              <a:rPr lang="fr-FR" sz="1200" i="1" dirty="0" smtClean="0">
                <a:solidFill>
                  <a:srgbClr val="008000"/>
                </a:solidFill>
              </a:rPr>
              <a:t>, </a:t>
            </a:r>
            <a:r>
              <a:rPr lang="fr-FR" sz="1200" i="1" dirty="0" err="1" smtClean="0">
                <a:solidFill>
                  <a:srgbClr val="008000"/>
                </a:solidFill>
              </a:rPr>
              <a:t>sie</a:t>
            </a:r>
            <a:r>
              <a:rPr lang="fr-FR" sz="1200" i="1" dirty="0" smtClean="0">
                <a:solidFill>
                  <a:srgbClr val="008000"/>
                </a:solidFill>
              </a:rPr>
              <a:t> </a:t>
            </a:r>
            <a:r>
              <a:rPr lang="fr-FR" sz="1200" i="1" dirty="0" err="1" smtClean="0">
                <a:solidFill>
                  <a:srgbClr val="008000"/>
                </a:solidFill>
              </a:rPr>
              <a:t>weiter</a:t>
            </a:r>
            <a:r>
              <a:rPr lang="fr-FR" sz="1200" i="1" dirty="0" smtClean="0">
                <a:solidFill>
                  <a:srgbClr val="008000"/>
                </a:solidFill>
              </a:rPr>
              <a:t> </a:t>
            </a:r>
            <a:r>
              <a:rPr lang="fr-FR" sz="1200" i="1" dirty="0" err="1" smtClean="0">
                <a:solidFill>
                  <a:srgbClr val="008000"/>
                </a:solidFill>
              </a:rPr>
              <a:t>zu</a:t>
            </a:r>
            <a:r>
              <a:rPr lang="fr-FR" sz="1200" i="1" dirty="0" smtClean="0">
                <a:solidFill>
                  <a:srgbClr val="008000"/>
                </a:solidFill>
              </a:rPr>
              <a:t> </a:t>
            </a:r>
            <a:r>
              <a:rPr lang="fr-FR" sz="1200" i="1" dirty="0" err="1" smtClean="0">
                <a:solidFill>
                  <a:srgbClr val="008000"/>
                </a:solidFill>
              </a:rPr>
              <a:t>produzieren</a:t>
            </a:r>
            <a:r>
              <a:rPr lang="fr-FR" sz="1200" i="1" dirty="0" smtClean="0">
                <a:solidFill>
                  <a:srgbClr val="008000"/>
                </a:solidFill>
              </a:rPr>
              <a:t>.</a:t>
            </a:r>
          </a:p>
          <a:p>
            <a:pPr algn="r"/>
            <a:r>
              <a:rPr lang="fr-FR" sz="1200" i="1" dirty="0" err="1" smtClean="0">
                <a:solidFill>
                  <a:srgbClr val="008000"/>
                </a:solidFill>
              </a:rPr>
              <a:t>Sie</a:t>
            </a:r>
            <a:r>
              <a:rPr lang="fr-FR" sz="1200" i="1" dirty="0" smtClean="0">
                <a:solidFill>
                  <a:srgbClr val="008000"/>
                </a:solidFill>
              </a:rPr>
              <a:t> </a:t>
            </a:r>
            <a:r>
              <a:rPr lang="fr-FR" sz="1200" i="1" dirty="0" err="1" smtClean="0">
                <a:solidFill>
                  <a:srgbClr val="008000"/>
                </a:solidFill>
              </a:rPr>
              <a:t>können</a:t>
            </a:r>
            <a:r>
              <a:rPr lang="fr-FR" sz="1200" i="1" dirty="0" smtClean="0">
                <a:solidFill>
                  <a:srgbClr val="008000"/>
                </a:solidFill>
              </a:rPr>
              <a:t> </a:t>
            </a:r>
            <a:r>
              <a:rPr lang="fr-FR" sz="1200" i="1" dirty="0" err="1" smtClean="0">
                <a:solidFill>
                  <a:srgbClr val="008000"/>
                </a:solidFill>
              </a:rPr>
              <a:t>sie</a:t>
            </a:r>
            <a:r>
              <a:rPr lang="fr-FR" sz="1200" i="1" dirty="0" smtClean="0">
                <a:solidFill>
                  <a:srgbClr val="008000"/>
                </a:solidFill>
              </a:rPr>
              <a:t> </a:t>
            </a:r>
            <a:r>
              <a:rPr lang="fr-FR" sz="1200" i="1" dirty="0" err="1" smtClean="0">
                <a:solidFill>
                  <a:srgbClr val="008000"/>
                </a:solidFill>
              </a:rPr>
              <a:t>gerne</a:t>
            </a:r>
            <a:r>
              <a:rPr lang="fr-FR" sz="1200" i="1" dirty="0" smtClean="0">
                <a:solidFill>
                  <a:srgbClr val="008000"/>
                </a:solidFill>
              </a:rPr>
              <a:t> </a:t>
            </a:r>
            <a:r>
              <a:rPr lang="fr-FR" sz="1200" i="1" dirty="0" err="1" smtClean="0">
                <a:solidFill>
                  <a:srgbClr val="008000"/>
                </a:solidFill>
              </a:rPr>
              <a:t>von</a:t>
            </a:r>
            <a:r>
              <a:rPr lang="fr-FR" sz="1200" i="1" dirty="0" smtClean="0">
                <a:solidFill>
                  <a:srgbClr val="008000"/>
                </a:solidFill>
              </a:rPr>
              <a:t> uns </a:t>
            </a:r>
            <a:r>
              <a:rPr lang="fr-FR" sz="1200" i="1" dirty="0" err="1" smtClean="0">
                <a:solidFill>
                  <a:srgbClr val="008000"/>
                </a:solidFill>
              </a:rPr>
              <a:t>kaufen</a:t>
            </a:r>
            <a:r>
              <a:rPr lang="fr-FR" sz="1200" i="1" dirty="0" smtClean="0">
                <a:solidFill>
                  <a:srgbClr val="008000"/>
                </a:solidFill>
              </a:rPr>
              <a:t>.</a:t>
            </a:r>
          </a:p>
          <a:p>
            <a:pPr algn="r"/>
            <a:r>
              <a:rPr lang="fr-FR" sz="1200" i="1" dirty="0" smtClean="0">
                <a:solidFill>
                  <a:srgbClr val="008000"/>
                </a:solidFill>
              </a:rPr>
              <a:t>Der nette </a:t>
            </a:r>
            <a:r>
              <a:rPr lang="fr-FR" sz="1200" i="1" dirty="0" err="1" smtClean="0">
                <a:solidFill>
                  <a:srgbClr val="008000"/>
                </a:solidFill>
              </a:rPr>
              <a:t>mann</a:t>
            </a:r>
            <a:r>
              <a:rPr lang="fr-FR" sz="1200" i="1" dirty="0" smtClean="0">
                <a:solidFill>
                  <a:srgbClr val="008000"/>
                </a:solidFill>
              </a:rPr>
              <a:t> </a:t>
            </a:r>
            <a:r>
              <a:rPr lang="fr-FR" sz="1200" i="1" dirty="0" err="1" smtClean="0">
                <a:solidFill>
                  <a:srgbClr val="008000"/>
                </a:solidFill>
              </a:rPr>
              <a:t>vom</a:t>
            </a:r>
            <a:r>
              <a:rPr lang="fr-FR" sz="1200" i="1" dirty="0" smtClean="0">
                <a:solidFill>
                  <a:srgbClr val="008000"/>
                </a:solidFill>
              </a:rPr>
              <a:t> </a:t>
            </a:r>
            <a:r>
              <a:rPr lang="fr-FR" sz="1200" i="1" dirty="0" err="1" smtClean="0">
                <a:solidFill>
                  <a:srgbClr val="008000"/>
                </a:solidFill>
              </a:rPr>
              <a:t>letzten</a:t>
            </a:r>
            <a:r>
              <a:rPr lang="fr-FR" sz="1200" i="1" dirty="0" smtClean="0">
                <a:solidFill>
                  <a:srgbClr val="008000"/>
                </a:solidFill>
              </a:rPr>
              <a:t> </a:t>
            </a:r>
            <a:r>
              <a:rPr lang="fr-FR" sz="1200" i="1" dirty="0" err="1" smtClean="0">
                <a:solidFill>
                  <a:srgbClr val="008000"/>
                </a:solidFill>
              </a:rPr>
              <a:t>jahr</a:t>
            </a:r>
            <a:r>
              <a:rPr lang="fr-FR" sz="1200" i="1" dirty="0" smtClean="0">
                <a:solidFill>
                  <a:srgbClr val="008000"/>
                </a:solidFill>
              </a:rPr>
              <a:t>.</a:t>
            </a:r>
          </a:p>
          <a:p>
            <a:pPr algn="r"/>
            <a:r>
              <a:rPr lang="fr-FR" sz="1200" i="1" dirty="0" smtClean="0">
                <a:solidFill>
                  <a:srgbClr val="008000"/>
                </a:solidFill>
              </a:rPr>
              <a:t>Pharma konzern</a:t>
            </a:r>
            <a:r>
              <a:rPr lang="fr-FR" sz="1200" dirty="0" smtClean="0">
                <a:solidFill>
                  <a:srgbClr val="008000"/>
                </a:solidFill>
              </a:rPr>
              <a:t> ».</a:t>
            </a:r>
          </a:p>
          <a:p>
            <a:pPr algn="r"/>
            <a:endParaRPr lang="fr-FR" sz="1200" dirty="0" smtClean="0">
              <a:solidFill>
                <a:srgbClr val="008000"/>
              </a:solidFill>
            </a:endParaRPr>
          </a:p>
          <a:p>
            <a:pPr algn="r"/>
            <a:r>
              <a:rPr lang="fr-FR" sz="1200" dirty="0" smtClean="0">
                <a:solidFill>
                  <a:srgbClr val="008000"/>
                </a:solidFill>
              </a:rPr>
              <a:t>Traduction : </a:t>
            </a:r>
          </a:p>
          <a:p>
            <a:pPr algn="r"/>
            <a:r>
              <a:rPr lang="fr-FR" sz="1200" dirty="0" smtClean="0">
                <a:solidFill>
                  <a:srgbClr val="008000"/>
                </a:solidFill>
              </a:rPr>
              <a:t>«</a:t>
            </a:r>
            <a:r>
              <a:rPr lang="fr-FR" sz="1200" i="1" dirty="0" smtClean="0">
                <a:solidFill>
                  <a:srgbClr val="008000"/>
                </a:solidFill>
              </a:rPr>
              <a:t> Nous avons breveté maintenant leur médicament naturel, pour les empêcher de les produire. </a:t>
            </a:r>
          </a:p>
          <a:p>
            <a:pPr algn="r"/>
            <a:r>
              <a:rPr lang="fr-FR" sz="1200" i="1" dirty="0" smtClean="0">
                <a:solidFill>
                  <a:srgbClr val="008000"/>
                </a:solidFill>
              </a:rPr>
              <a:t>Vous êtes les bienvenus pour les acheter auprès de nous. </a:t>
            </a:r>
          </a:p>
          <a:p>
            <a:pPr algn="r"/>
            <a:r>
              <a:rPr lang="fr-FR" sz="1200" i="1" dirty="0" smtClean="0">
                <a:solidFill>
                  <a:srgbClr val="008000"/>
                </a:solidFill>
              </a:rPr>
              <a:t>Le brave homme de l'année dernière.</a:t>
            </a:r>
          </a:p>
          <a:p>
            <a:pPr algn="r"/>
            <a:r>
              <a:rPr lang="fr-FR" sz="1200" i="1" dirty="0" smtClean="0">
                <a:solidFill>
                  <a:srgbClr val="008000"/>
                </a:solidFill>
              </a:rPr>
              <a:t>Groupe Pharma</a:t>
            </a:r>
            <a:r>
              <a:rPr lang="fr-FR" sz="1200" dirty="0" smtClean="0">
                <a:solidFill>
                  <a:srgbClr val="008000"/>
                </a:solidFill>
              </a:rPr>
              <a:t> ».</a:t>
            </a:r>
          </a:p>
          <a:p>
            <a:pPr algn="r"/>
            <a:endParaRPr lang="fr-FR" sz="1200" dirty="0" smtClean="0">
              <a:solidFill>
                <a:srgbClr val="008000"/>
              </a:solidFill>
            </a:endParaRPr>
          </a:p>
          <a:p>
            <a:pPr algn="r"/>
            <a:r>
              <a:rPr lang="fr-FR" sz="1200" dirty="0" smtClean="0">
                <a:solidFill>
                  <a:srgbClr val="008000"/>
                </a:solidFill>
              </a:rPr>
              <a:t>Source : </a:t>
            </a:r>
            <a:r>
              <a:rPr lang="fr-FR" sz="1200" dirty="0" smtClean="0">
                <a:solidFill>
                  <a:srgbClr val="008000"/>
                </a:solidFill>
                <a:hlinkClick r:id="rId3"/>
              </a:rPr>
              <a:t>www.budergeschichten.eu</a:t>
            </a:r>
            <a:r>
              <a:rPr lang="fr-FR" sz="1200" dirty="0" smtClean="0">
                <a:solidFill>
                  <a:srgbClr val="008000"/>
                </a:solidFill>
              </a:rPr>
              <a:t> </a:t>
            </a:r>
            <a:endParaRPr lang="fr-FR" sz="1200" dirty="0">
              <a:solidFill>
                <a:srgbClr val="008000"/>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759575" y="188913"/>
            <a:ext cx="2133600" cy="365125"/>
          </a:xfrm>
        </p:spPr>
        <p:txBody>
          <a:bodyPr/>
          <a:lstStyle/>
          <a:p>
            <a:pPr>
              <a:defRPr/>
            </a:pPr>
            <a:fld id="{238F0D1A-48C0-4E96-8DBE-7B10672196C1}" type="slidenum">
              <a:rPr lang="fr-FR"/>
              <a:pPr>
                <a:defRPr/>
              </a:pPr>
              <a:t>81</a:t>
            </a:fld>
            <a:endParaRPr lang="fr-FR" dirty="0"/>
          </a:p>
        </p:txBody>
      </p:sp>
      <p:sp>
        <p:nvSpPr>
          <p:cNvPr id="60419" name="Rectangle 2"/>
          <p:cNvSpPr>
            <a:spLocks noChangeArrowheads="1"/>
          </p:cNvSpPr>
          <p:nvPr/>
        </p:nvSpPr>
        <p:spPr bwMode="auto">
          <a:xfrm>
            <a:off x="212725" y="639763"/>
            <a:ext cx="8712200" cy="5170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a:solidFill>
                  <a:srgbClr val="008000"/>
                </a:solidFill>
                <a:latin typeface="Calibri" pitchFamily="34" charset="0"/>
              </a:rPr>
              <a:t>6. Solutions</a:t>
            </a:r>
            <a:endParaRPr lang="fr-FR">
              <a:solidFill>
                <a:srgbClr val="008000"/>
              </a:solidFill>
              <a:latin typeface="Calibri" pitchFamily="34" charset="0"/>
            </a:endParaRPr>
          </a:p>
          <a:p>
            <a:endParaRPr lang="fr-FR">
              <a:solidFill>
                <a:srgbClr val="008000"/>
              </a:solidFill>
              <a:latin typeface="Calibri" pitchFamily="34" charset="0"/>
            </a:endParaRPr>
          </a:p>
          <a:p>
            <a:r>
              <a:rPr lang="fr-FR" b="1">
                <a:solidFill>
                  <a:srgbClr val="008000"/>
                </a:solidFill>
                <a:latin typeface="Calibri" pitchFamily="34" charset="0"/>
              </a:rPr>
              <a:t>6.10. Lutter contre les feux d’origine humaine</a:t>
            </a:r>
          </a:p>
          <a:p>
            <a:endParaRPr lang="fr-FR">
              <a:solidFill>
                <a:srgbClr val="008000"/>
              </a:solidFill>
              <a:latin typeface="Calibri" pitchFamily="34" charset="0"/>
            </a:endParaRPr>
          </a:p>
          <a:p>
            <a:pPr algn="just">
              <a:buFont typeface="Arial" charset="0"/>
              <a:buChar char="•"/>
            </a:pPr>
            <a:r>
              <a:rPr lang="fr-FR">
                <a:solidFill>
                  <a:srgbClr val="008000"/>
                </a:solidFill>
                <a:latin typeface="Calibri" pitchFamily="34" charset="0"/>
              </a:rPr>
              <a:t> Il est important de sensibiliser les hommes aux dégâts causés par les feux d’origine humaine répété et qu’il existe des solutions alternatives à la culture sur brûlis et aux brûlages incontrôlés de pâturages.</a:t>
            </a:r>
          </a:p>
          <a:p>
            <a:pPr algn="just">
              <a:buFont typeface="Arial" charset="0"/>
              <a:buChar char="•"/>
            </a:pPr>
            <a:r>
              <a:rPr lang="fr-FR">
                <a:solidFill>
                  <a:srgbClr val="008000"/>
                </a:solidFill>
                <a:latin typeface="Calibri" pitchFamily="34" charset="0"/>
              </a:rPr>
              <a:t> En particulier, on peut le faire par la mise en place de jardins ou fermes scolaires et pédagogiques, qui présentent et sensibiliser les gens aux nouvelles techniques culturales (semis direct, paillage, lombric-compostage …).</a:t>
            </a:r>
          </a:p>
          <a:p>
            <a:pPr algn="just">
              <a:buFont typeface="Arial" charset="0"/>
              <a:buChar char="•"/>
            </a:pPr>
            <a:r>
              <a:rPr lang="fr-FR">
                <a:solidFill>
                  <a:srgbClr val="008000"/>
                </a:solidFill>
                <a:latin typeface="Calibri" pitchFamily="34" charset="0"/>
              </a:rPr>
              <a:t> Il faut apprendre aux gardiens de troupeaux et éleveurs, le concept de "</a:t>
            </a:r>
            <a:r>
              <a:rPr lang="fr-FR" i="1">
                <a:solidFill>
                  <a:srgbClr val="008000"/>
                </a:solidFill>
                <a:latin typeface="Calibri" pitchFamily="34" charset="0"/>
              </a:rPr>
              <a:t>brûlage précoce</a:t>
            </a:r>
            <a:r>
              <a:rPr lang="fr-FR">
                <a:solidFill>
                  <a:srgbClr val="008000"/>
                </a:solidFill>
                <a:latin typeface="Calibri" pitchFamily="34" charset="0"/>
              </a:rPr>
              <a:t>" une pratique pour les régions intertropicales herbeuses. Ces </a:t>
            </a:r>
            <a:r>
              <a:rPr lang="fr-FR" i="1">
                <a:solidFill>
                  <a:srgbClr val="008000"/>
                </a:solidFill>
                <a:latin typeface="Calibri" pitchFamily="34" charset="0"/>
              </a:rPr>
              <a:t>feux dirigés </a:t>
            </a:r>
            <a:r>
              <a:rPr lang="fr-FR">
                <a:solidFill>
                  <a:srgbClr val="008000"/>
                </a:solidFill>
                <a:latin typeface="Calibri" pitchFamily="34" charset="0"/>
              </a:rPr>
              <a:t>sont allumés juste après la saison des pluies, lorsque les herbes sont encore humides et de petite taille, les empêchant de brûler trop longuement. Ainsi le feu reste bas, et n'endommage pas les feuilles des arbres. Sa température est moindre et ne porte pas préjudice aux composants et à la structure du sol, </a:t>
            </a:r>
            <a:r>
              <a:rPr lang="fr-FR" i="1">
                <a:solidFill>
                  <a:srgbClr val="008000"/>
                </a:solidFill>
                <a:latin typeface="Calibri" pitchFamily="34" charset="0"/>
              </a:rPr>
              <a:t>éliminant tout de même les organismes nuisibles</a:t>
            </a:r>
            <a:r>
              <a:rPr lang="fr-FR">
                <a:solidFill>
                  <a:srgbClr val="008000"/>
                </a:solidFill>
                <a:latin typeface="Calibri" pitchFamily="34" charset="0"/>
              </a:rPr>
              <a:t>.</a:t>
            </a:r>
          </a:p>
          <a:p>
            <a:pPr algn="just"/>
            <a:r>
              <a:rPr lang="fr-FR" sz="1200">
                <a:solidFill>
                  <a:srgbClr val="008000"/>
                </a:solidFill>
                <a:latin typeface="Calibri" pitchFamily="34" charset="0"/>
              </a:rPr>
              <a:t>Note : Ses autres buts sont : a) la réduction du nombre d’insectes ravageurs comme la mouche tsé-tsé et b) la diminution de la quantité de déchets susceptibles d’initier des incendies plus importants, pendant la saison sèche.</a:t>
            </a:r>
          </a:p>
          <a:p>
            <a:pPr>
              <a:buFont typeface="Arial" charset="0"/>
              <a:buChar char="•"/>
            </a:pPr>
            <a:endParaRPr lang="fr-FR">
              <a:solidFill>
                <a:srgbClr val="008000"/>
              </a:solidFill>
              <a:latin typeface="Calibri" pitchFamily="34" charset="0"/>
            </a:endParaRPr>
          </a:p>
        </p:txBody>
      </p:sp>
      <p:sp>
        <p:nvSpPr>
          <p:cNvPr id="60420"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60421" name="Image 10" descr="brûlage contrôlé.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3663" y="5373688"/>
            <a:ext cx="2592387" cy="1312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ZoneTexte 11"/>
          <p:cNvSpPr txBox="1">
            <a:spLocks noChangeArrowheads="1"/>
          </p:cNvSpPr>
          <p:nvPr/>
        </p:nvSpPr>
        <p:spPr bwMode="auto">
          <a:xfrm>
            <a:off x="4427538" y="5810250"/>
            <a:ext cx="2030412"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fr-FR" sz="1200">
                <a:solidFill>
                  <a:srgbClr val="008000"/>
                </a:solidFill>
                <a:latin typeface="Calibri" pitchFamily="34" charset="0"/>
              </a:rPr>
              <a:t>Brûlage contrôlé ,</a:t>
            </a:r>
          </a:p>
          <a:p>
            <a:pPr algn="r" eaLnBrk="1" hangingPunct="1"/>
            <a:r>
              <a:rPr lang="fr-FR" sz="1200">
                <a:solidFill>
                  <a:srgbClr val="008000"/>
                </a:solidFill>
                <a:latin typeface="Calibri" pitchFamily="34" charset="0"/>
                <a:hlinkClick r:id="rId3"/>
              </a:rPr>
              <a:t>http://www.fao.org/ag/againfo/programmes/fr/lead/toolbox/Tech/5Conburn.htm</a:t>
            </a:r>
            <a:r>
              <a:rPr lang="fr-FR" sz="1200">
                <a:solidFill>
                  <a:srgbClr val="008000"/>
                </a:solidFill>
                <a:latin typeface="Calibri" pitchFamily="34" charset="0"/>
              </a:rPr>
              <a:t> →</a:t>
            </a:r>
          </a:p>
        </p:txBody>
      </p:sp>
      <p:pic>
        <p:nvPicPr>
          <p:cNvPr id="60423" name="Imag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2725" y="5473700"/>
            <a:ext cx="1812925" cy="121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4" name="ZoneTexte 5"/>
          <p:cNvSpPr txBox="1">
            <a:spLocks noChangeArrowheads="1"/>
          </p:cNvSpPr>
          <p:nvPr/>
        </p:nvSpPr>
        <p:spPr bwMode="auto">
          <a:xfrm>
            <a:off x="2124075" y="6029325"/>
            <a:ext cx="10683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Jardin scolaire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759575" y="188913"/>
            <a:ext cx="2133600" cy="365125"/>
          </a:xfrm>
        </p:spPr>
        <p:txBody>
          <a:bodyPr/>
          <a:lstStyle/>
          <a:p>
            <a:pPr>
              <a:defRPr/>
            </a:pPr>
            <a:fld id="{F5EB1586-D08F-403A-B393-01B72F30CCDA}" type="slidenum">
              <a:rPr lang="fr-FR"/>
              <a:pPr>
                <a:defRPr/>
              </a:pPr>
              <a:t>82</a:t>
            </a:fld>
            <a:endParaRPr lang="fr-FR" dirty="0"/>
          </a:p>
        </p:txBody>
      </p:sp>
      <p:sp>
        <p:nvSpPr>
          <p:cNvPr id="3" name="Rectangle 2"/>
          <p:cNvSpPr/>
          <p:nvPr/>
        </p:nvSpPr>
        <p:spPr>
          <a:xfrm>
            <a:off x="212725" y="639763"/>
            <a:ext cx="8712200" cy="2862262"/>
          </a:xfrm>
          <a:prstGeom prst="rect">
            <a:avLst/>
          </a:prstGeom>
        </p:spPr>
        <p:txBody>
          <a:bodyPr>
            <a:spAutoFit/>
          </a:bodyPr>
          <a:lstStyle/>
          <a:p>
            <a:pPr fontAlgn="auto">
              <a:spcBef>
                <a:spcPts val="0"/>
              </a:spcBef>
              <a:spcAft>
                <a:spcPts val="0"/>
              </a:spcAft>
              <a:defRPr/>
            </a:pPr>
            <a:r>
              <a:rPr lang="fr-FR" b="1" dirty="0">
                <a:solidFill>
                  <a:srgbClr val="008000"/>
                </a:solidFill>
                <a:latin typeface="+mn-lt"/>
                <a:cs typeface="+mn-cs"/>
              </a:rPr>
              <a:t>6. Solutions</a:t>
            </a:r>
            <a:endParaRPr lang="fr-FR" dirty="0">
              <a:solidFill>
                <a:srgbClr val="008000"/>
              </a:solidFill>
              <a:latin typeface="+mn-lt"/>
              <a:cs typeface="+mn-cs"/>
            </a:endParaRPr>
          </a:p>
          <a:p>
            <a:pPr fontAlgn="auto">
              <a:spcBef>
                <a:spcPts val="0"/>
              </a:spcBef>
              <a:spcAft>
                <a:spcPts val="0"/>
              </a:spcAft>
              <a:defRPr/>
            </a:pPr>
            <a:endParaRPr lang="fr-FR" dirty="0">
              <a:solidFill>
                <a:srgbClr val="008000"/>
              </a:solidFill>
              <a:latin typeface="+mn-lt"/>
              <a:cs typeface="+mn-cs"/>
            </a:endParaRPr>
          </a:p>
          <a:p>
            <a:pPr fontAlgn="auto">
              <a:spcBef>
                <a:spcPts val="0"/>
              </a:spcBef>
              <a:spcAft>
                <a:spcPts val="0"/>
              </a:spcAft>
              <a:defRPr/>
            </a:pPr>
            <a:r>
              <a:rPr lang="fr-FR" b="1" dirty="0">
                <a:solidFill>
                  <a:srgbClr val="008000"/>
                </a:solidFill>
                <a:latin typeface="+mn-lt"/>
                <a:cs typeface="+mn-cs"/>
              </a:rPr>
              <a:t>6.11. Lutter contre la surpêche</a:t>
            </a:r>
          </a:p>
          <a:p>
            <a:pPr fontAlgn="auto">
              <a:spcBef>
                <a:spcPts val="0"/>
              </a:spcBef>
              <a:spcAft>
                <a:spcPts val="0"/>
              </a:spcAft>
              <a:defRPr/>
            </a:pPr>
            <a:endParaRPr lang="fr-FR" dirty="0">
              <a:solidFill>
                <a:srgbClr val="008000"/>
              </a:solidFill>
              <a:latin typeface="+mn-lt"/>
              <a:cs typeface="+mn-cs"/>
            </a:endParaRP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Créer des aires marines protégées, dans des zones favorables à la reproduction des poissons (si possible constituant 20% des zones de pêche). Ainsi « </a:t>
            </a:r>
            <a:r>
              <a:rPr lang="fr-FR" i="1" dirty="0">
                <a:solidFill>
                  <a:srgbClr val="008000"/>
                </a:solidFill>
                <a:latin typeface="+mn-lt"/>
                <a:cs typeface="+mn-cs"/>
              </a:rPr>
              <a:t>l’on ne prélève que les intérêts, mais on ne touche pas au capital</a:t>
            </a:r>
            <a:r>
              <a:rPr lang="fr-FR" dirty="0">
                <a:solidFill>
                  <a:srgbClr val="008000"/>
                </a:solidFill>
                <a:latin typeface="+mn-lt"/>
                <a:cs typeface="+mn-cs"/>
              </a:rPr>
              <a:t> » (Hubert Falco).</a:t>
            </a:r>
          </a:p>
          <a:p>
            <a:pPr marL="285750" indent="-285750" algn="just" fontAlgn="auto">
              <a:spcBef>
                <a:spcPts val="0"/>
              </a:spcBef>
              <a:spcAft>
                <a:spcPts val="0"/>
              </a:spcAft>
              <a:buFont typeface="Arial" pitchFamily="34" charset="0"/>
              <a:buChar char="•"/>
              <a:defRPr/>
            </a:pPr>
            <a:r>
              <a:rPr lang="fr-FR" dirty="0">
                <a:solidFill>
                  <a:srgbClr val="008000"/>
                </a:solidFill>
                <a:latin typeface="+mn-lt"/>
                <a:cs typeface="+mn-cs"/>
              </a:rPr>
              <a:t>Il faut interdire certaines pratiques de pêche (à l’explosif etc.) ou certains types de filets (chaluts pélagiques dérivants, moustiquaires …), particulièrement destructeurs  pour l’environnement. Ou bien inciter les pêcher à ne pas les utiliser.</a:t>
            </a:r>
          </a:p>
        </p:txBody>
      </p:sp>
      <p:sp>
        <p:nvSpPr>
          <p:cNvPr id="61444"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61445" name="Imag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3450" y="3525838"/>
            <a:ext cx="5451475" cy="306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775" y="3716338"/>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7" name="ZoneTexte 8"/>
          <p:cNvSpPr txBox="1">
            <a:spLocks noChangeArrowheads="1"/>
          </p:cNvSpPr>
          <p:nvPr/>
        </p:nvSpPr>
        <p:spPr bwMode="auto">
          <a:xfrm>
            <a:off x="358775" y="5540375"/>
            <a:ext cx="2619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a:solidFill>
                  <a:srgbClr val="008000"/>
                </a:solidFill>
                <a:latin typeface="Calibri" pitchFamily="34" charset="0"/>
              </a:rPr>
              <a:t>aire marine protégée du « caillou vert » en Nouvelle Calédonie.</a:t>
            </a:r>
          </a:p>
        </p:txBody>
      </p:sp>
      <p:pic>
        <p:nvPicPr>
          <p:cNvPr id="61448" name="Image 9"/>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1863" y="717550"/>
            <a:ext cx="29241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9" name="ZoneTexte 12"/>
          <p:cNvSpPr txBox="1">
            <a:spLocks noChangeArrowheads="1"/>
          </p:cNvSpPr>
          <p:nvPr/>
        </p:nvSpPr>
        <p:spPr bwMode="auto">
          <a:xfrm>
            <a:off x="4292600" y="1093788"/>
            <a:ext cx="17049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a:solidFill>
                  <a:srgbClr val="008000"/>
                </a:solidFill>
                <a:latin typeface="Calibri" pitchFamily="34" charset="0"/>
              </a:rPr>
              <a:t>Pêche à la moustiquaire</a:t>
            </a:r>
          </a:p>
        </p:txBody>
      </p:sp>
      <p:sp>
        <p:nvSpPr>
          <p:cNvPr id="61450" name="ZoneTexte 13"/>
          <p:cNvSpPr txBox="1">
            <a:spLocks noChangeArrowheads="1"/>
          </p:cNvSpPr>
          <p:nvPr/>
        </p:nvSpPr>
        <p:spPr bwMode="auto">
          <a:xfrm>
            <a:off x="358775" y="6237288"/>
            <a:ext cx="311467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fr-FR" sz="1200">
                <a:solidFill>
                  <a:srgbClr val="008000"/>
                </a:solidFill>
                <a:latin typeface="Calibri" pitchFamily="34" charset="0"/>
              </a:rPr>
              <a:t>Cycle de reproduction des poissons préservé dans les aires marines protégées.</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6759575" y="188913"/>
            <a:ext cx="2133600" cy="365125"/>
          </a:xfrm>
          <a:prstGeom prst="rect">
            <a:avLst/>
          </a:prstGeom>
        </p:spPr>
        <p:txBody>
          <a:bodyPr anchor="ctr"/>
          <a:lstStyle/>
          <a:p>
            <a:pPr algn="r" fontAlgn="auto">
              <a:spcBef>
                <a:spcPts val="0"/>
              </a:spcBef>
              <a:spcAft>
                <a:spcPts val="0"/>
              </a:spcAft>
              <a:defRPr/>
            </a:pPr>
            <a:fld id="{C4EA0FCF-7141-4CDD-BA5E-D868C912D871}" type="slidenum">
              <a:rPr lang="fr-FR" sz="1200">
                <a:solidFill>
                  <a:schemeClr val="tx1">
                    <a:tint val="75000"/>
                  </a:schemeClr>
                </a:solidFill>
                <a:latin typeface="+mn-lt"/>
                <a:cs typeface="+mn-cs"/>
              </a:rPr>
              <a:pPr algn="r" fontAlgn="auto">
                <a:spcBef>
                  <a:spcPts val="0"/>
                </a:spcBef>
                <a:spcAft>
                  <a:spcPts val="0"/>
                </a:spcAft>
                <a:defRPr/>
              </a:pPr>
              <a:t>83</a:t>
            </a:fld>
            <a:endParaRPr lang="fr-FR" sz="1200" dirty="0">
              <a:solidFill>
                <a:schemeClr val="tx1">
                  <a:tint val="75000"/>
                </a:schemeClr>
              </a:solidFill>
              <a:latin typeface="+mn-lt"/>
              <a:cs typeface="+mn-cs"/>
            </a:endParaRPr>
          </a:p>
        </p:txBody>
      </p:sp>
      <p:sp>
        <p:nvSpPr>
          <p:cNvPr id="62467"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62468" name="Rectangle 4"/>
          <p:cNvSpPr>
            <a:spLocks noChangeArrowheads="1"/>
          </p:cNvSpPr>
          <p:nvPr/>
        </p:nvSpPr>
        <p:spPr bwMode="auto">
          <a:xfrm>
            <a:off x="250825" y="836613"/>
            <a:ext cx="8713788"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dirty="0">
                <a:solidFill>
                  <a:srgbClr val="008000"/>
                </a:solidFill>
                <a:latin typeface="Calibri" pitchFamily="34" charset="0"/>
              </a:rPr>
              <a:t>6. Solutions</a:t>
            </a:r>
            <a:endParaRPr lang="fr-FR" dirty="0">
              <a:solidFill>
                <a:srgbClr val="008000"/>
              </a:solidFill>
              <a:latin typeface="Calibri" pitchFamily="34" charset="0"/>
            </a:endParaRPr>
          </a:p>
          <a:p>
            <a:endParaRPr lang="fr-FR" dirty="0">
              <a:solidFill>
                <a:srgbClr val="008000"/>
              </a:solidFill>
              <a:latin typeface="Calibri" pitchFamily="34" charset="0"/>
            </a:endParaRPr>
          </a:p>
          <a:p>
            <a:r>
              <a:rPr lang="fr-FR" b="1" dirty="0">
                <a:solidFill>
                  <a:srgbClr val="008000"/>
                </a:solidFill>
                <a:latin typeface="Calibri" pitchFamily="34" charset="0"/>
              </a:rPr>
              <a:t>6.12. Mise en place des réseaux d’observateurs de la biodiversité _ Vigie-Nature …</a:t>
            </a:r>
          </a:p>
          <a:p>
            <a:endParaRPr lang="fr-FR" dirty="0">
              <a:solidFill>
                <a:srgbClr val="008000"/>
              </a:solidFill>
              <a:latin typeface="Calibri" pitchFamily="34" charset="0"/>
            </a:endParaRPr>
          </a:p>
          <a:p>
            <a:pPr>
              <a:buFont typeface="Arial" charset="0"/>
              <a:buChar char="•"/>
            </a:pPr>
            <a:r>
              <a:rPr lang="fr-FR" dirty="0">
                <a:solidFill>
                  <a:srgbClr val="008000"/>
                </a:solidFill>
                <a:latin typeface="Calibri" pitchFamily="34" charset="0"/>
              </a:rPr>
              <a:t>On ne peut préserver que ce que l’on connaît bien. Or nous connaissons plus de 2 millions d’espèces, mais il reste probablement 10 à 30 fois plus d’espèces à découvrir.</a:t>
            </a:r>
          </a:p>
          <a:p>
            <a:pPr>
              <a:buFont typeface="Arial" charset="0"/>
              <a:buChar char="•"/>
            </a:pPr>
            <a:r>
              <a:rPr lang="fr-FR" dirty="0">
                <a:solidFill>
                  <a:srgbClr val="008000"/>
                </a:solidFill>
                <a:latin typeface="Calibri" pitchFamily="34" charset="0"/>
              </a:rPr>
              <a:t>Le combat actuel pour sauver la biodiversité repose sur Monsieur Tout-le-Monde.</a:t>
            </a:r>
          </a:p>
          <a:p>
            <a:pPr>
              <a:buFont typeface="Arial" charset="0"/>
              <a:buChar char="•"/>
            </a:pPr>
            <a:r>
              <a:rPr lang="fr-FR" dirty="0">
                <a:solidFill>
                  <a:srgbClr val="008000"/>
                </a:solidFill>
                <a:latin typeface="Calibri" pitchFamily="34" charset="0"/>
              </a:rPr>
              <a:t>Les réseaux d’observateurs volontaires de la biodiversité _ </a:t>
            </a:r>
            <a:r>
              <a:rPr lang="fr-FR" b="1" dirty="0">
                <a:solidFill>
                  <a:srgbClr val="008000"/>
                </a:solidFill>
                <a:latin typeface="Calibri" pitchFamily="34" charset="0"/>
              </a:rPr>
              <a:t>Vigie-Nature</a:t>
            </a:r>
            <a:r>
              <a:rPr lang="fr-FR" dirty="0">
                <a:solidFill>
                  <a:srgbClr val="008000"/>
                </a:solidFill>
                <a:latin typeface="Calibri" pitchFamily="34" charset="0"/>
              </a:rPr>
              <a:t> (°) … _ jouent un rôle fondamental dans la collecte d’information sur la Nature.</a:t>
            </a:r>
          </a:p>
          <a:p>
            <a:pPr>
              <a:buFont typeface="Arial" charset="0"/>
              <a:buChar char="•"/>
            </a:pPr>
            <a:r>
              <a:rPr lang="fr-FR" dirty="0">
                <a:solidFill>
                  <a:srgbClr val="008000"/>
                </a:solidFill>
                <a:latin typeface="Calibri" pitchFamily="34" charset="0"/>
              </a:rPr>
              <a:t> Nul besoin d’être docteur ès-sciences, pour les </a:t>
            </a:r>
            <a:r>
              <a:rPr lang="fr-FR" i="1" dirty="0">
                <a:solidFill>
                  <a:srgbClr val="008000"/>
                </a:solidFill>
                <a:latin typeface="Calibri" pitchFamily="34" charset="0"/>
              </a:rPr>
              <a:t>naturalistes-citoyens</a:t>
            </a:r>
            <a:r>
              <a:rPr lang="fr-FR" dirty="0">
                <a:solidFill>
                  <a:srgbClr val="008000"/>
                </a:solidFill>
                <a:latin typeface="Calibri" pitchFamily="34" charset="0"/>
              </a:rPr>
              <a:t>, pour observer les papillons, oiseaux, plantes, chauves-souris, escargots … et fournir des </a:t>
            </a:r>
            <a:r>
              <a:rPr lang="fr-FR" dirty="0" err="1">
                <a:solidFill>
                  <a:srgbClr val="008000"/>
                </a:solidFill>
                <a:latin typeface="Calibri" pitchFamily="34" charset="0"/>
              </a:rPr>
              <a:t>comptes-rendus</a:t>
            </a:r>
            <a:r>
              <a:rPr lang="fr-FR" dirty="0">
                <a:solidFill>
                  <a:srgbClr val="008000"/>
                </a:solidFill>
                <a:latin typeface="Calibri" pitchFamily="34" charset="0"/>
              </a:rPr>
              <a:t> d’observations aux Muséums d’Histoire Naturelle (cf. </a:t>
            </a:r>
            <a:r>
              <a:rPr lang="fr-FR" dirty="0">
                <a:latin typeface="Calibri" pitchFamily="34" charset="0"/>
                <a:hlinkClick r:id="rId2"/>
              </a:rPr>
              <a:t>http://vigienature.mnhn.fr/</a:t>
            </a:r>
            <a:r>
              <a:rPr lang="fr-FR" dirty="0">
                <a:solidFill>
                  <a:srgbClr val="008000"/>
                </a:solidFill>
                <a:latin typeface="Calibri" pitchFamily="34" charset="0"/>
              </a:rPr>
              <a:t>).</a:t>
            </a:r>
          </a:p>
        </p:txBody>
      </p:sp>
      <p:pic>
        <p:nvPicPr>
          <p:cNvPr id="6246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188" y="4437063"/>
            <a:ext cx="2733675" cy="125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0" name="ZoneTexte 6"/>
          <p:cNvSpPr txBox="1">
            <a:spLocks noChangeArrowheads="1"/>
          </p:cNvSpPr>
          <p:nvPr/>
        </p:nvSpPr>
        <p:spPr bwMode="auto">
          <a:xfrm>
            <a:off x="900113" y="5661025"/>
            <a:ext cx="190023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a:solidFill>
                  <a:srgbClr val="008000"/>
                </a:solidFill>
                <a:latin typeface="Calibri" pitchFamily="34" charset="0"/>
              </a:rPr>
              <a:t>© Photo vigie-Nature</a:t>
            </a:r>
          </a:p>
          <a:p>
            <a:pPr algn="ctr" eaLnBrk="1" hangingPunct="1"/>
            <a:r>
              <a:rPr lang="fr-FR" sz="1200">
                <a:latin typeface="Calibri" pitchFamily="34" charset="0"/>
                <a:hlinkClick r:id="rId2"/>
              </a:rPr>
              <a:t>http://vigienature.mnhn.fr/</a:t>
            </a:r>
            <a:endParaRPr lang="fr-FR" sz="1200">
              <a:solidFill>
                <a:srgbClr val="008000"/>
              </a:solidFill>
              <a:latin typeface="Calibri" pitchFamily="34" charset="0"/>
            </a:endParaRPr>
          </a:p>
        </p:txBody>
      </p:sp>
      <p:pic>
        <p:nvPicPr>
          <p:cNvPr id="624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19700" y="4437063"/>
            <a:ext cx="2190750"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72" name="ZoneTexte 8"/>
          <p:cNvSpPr txBox="1">
            <a:spLocks noChangeArrowheads="1"/>
          </p:cNvSpPr>
          <p:nvPr/>
        </p:nvSpPr>
        <p:spPr bwMode="auto">
          <a:xfrm>
            <a:off x="5657850" y="5805488"/>
            <a:ext cx="190023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a:solidFill>
                  <a:srgbClr val="008000"/>
                </a:solidFill>
                <a:latin typeface="Calibri" pitchFamily="34" charset="0"/>
              </a:rPr>
              <a:t>© Photo vigie-Nature</a:t>
            </a:r>
          </a:p>
          <a:p>
            <a:pPr algn="ctr" eaLnBrk="1" hangingPunct="1"/>
            <a:r>
              <a:rPr lang="fr-FR" sz="1200">
                <a:latin typeface="Calibri" pitchFamily="34" charset="0"/>
                <a:hlinkClick r:id="rId2"/>
              </a:rPr>
              <a:t>http://vigienature.mnhn.fr/</a:t>
            </a:r>
            <a:endParaRPr lang="fr-FR" sz="1200">
              <a:solidFill>
                <a:srgbClr val="008000"/>
              </a:solidFill>
              <a:latin typeface="Calibri" pitchFamily="34" charset="0"/>
            </a:endParaRPr>
          </a:p>
        </p:txBody>
      </p:sp>
      <p:sp>
        <p:nvSpPr>
          <p:cNvPr id="62473" name="Rectangle 9"/>
          <p:cNvSpPr>
            <a:spLocks noChangeArrowheads="1"/>
          </p:cNvSpPr>
          <p:nvPr/>
        </p:nvSpPr>
        <p:spPr bwMode="auto">
          <a:xfrm>
            <a:off x="395288" y="6237288"/>
            <a:ext cx="8353425"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sz="1200">
                <a:solidFill>
                  <a:srgbClr val="008000"/>
                </a:solidFill>
                <a:latin typeface="Calibri" pitchFamily="34" charset="0"/>
              </a:rPr>
              <a:t>(°) Vigie-Nature est un programme de sciences participatives ouvert à tous les curieux de nature, du débutant au plus expérimenté.</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179512" y="188640"/>
            <a:ext cx="864791" cy="365125"/>
          </a:xfrm>
          <a:prstGeom prst="rect">
            <a:avLst/>
          </a:prstGeom>
        </p:spPr>
        <p:txBody>
          <a:bodyPr anchor="ctr"/>
          <a:lstStyle/>
          <a:p>
            <a:pPr fontAlgn="auto">
              <a:spcBef>
                <a:spcPts val="0"/>
              </a:spcBef>
              <a:spcAft>
                <a:spcPts val="0"/>
              </a:spcAft>
              <a:defRPr/>
            </a:pPr>
            <a:fld id="{C4EA0FCF-7141-4CDD-BA5E-D868C912D871}" type="slidenum">
              <a:rPr lang="fr-FR" sz="1200">
                <a:solidFill>
                  <a:schemeClr val="tx1">
                    <a:tint val="75000"/>
                  </a:schemeClr>
                </a:solidFill>
                <a:latin typeface="+mn-lt"/>
                <a:cs typeface="+mn-cs"/>
              </a:rPr>
              <a:pPr fontAlgn="auto">
                <a:spcBef>
                  <a:spcPts val="0"/>
                </a:spcBef>
                <a:spcAft>
                  <a:spcPts val="0"/>
                </a:spcAft>
                <a:defRPr/>
              </a:pPr>
              <a:t>84</a:t>
            </a:fld>
            <a:endParaRPr lang="fr-FR" sz="1200" dirty="0">
              <a:solidFill>
                <a:schemeClr val="tx1">
                  <a:tint val="75000"/>
                </a:schemeClr>
              </a:solidFill>
              <a:latin typeface="+mn-lt"/>
              <a:cs typeface="+mn-cs"/>
            </a:endParaRPr>
          </a:p>
        </p:txBody>
      </p:sp>
      <p:sp>
        <p:nvSpPr>
          <p:cNvPr id="62467"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62468" name="Rectangle 4"/>
          <p:cNvSpPr>
            <a:spLocks noChangeArrowheads="1"/>
          </p:cNvSpPr>
          <p:nvPr/>
        </p:nvSpPr>
        <p:spPr bwMode="auto">
          <a:xfrm>
            <a:off x="179512" y="640913"/>
            <a:ext cx="8713788" cy="621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dirty="0">
                <a:solidFill>
                  <a:srgbClr val="008000"/>
                </a:solidFill>
                <a:latin typeface="Calibri" pitchFamily="34" charset="0"/>
              </a:rPr>
              <a:t>6. Solutions</a:t>
            </a:r>
            <a:endParaRPr lang="fr-FR" dirty="0">
              <a:solidFill>
                <a:srgbClr val="008000"/>
              </a:solidFill>
              <a:latin typeface="Calibri" pitchFamily="34" charset="0"/>
            </a:endParaRPr>
          </a:p>
          <a:p>
            <a:endParaRPr lang="fr-FR" dirty="0">
              <a:solidFill>
                <a:srgbClr val="008000"/>
              </a:solidFill>
              <a:latin typeface="Calibri" pitchFamily="34" charset="0"/>
            </a:endParaRPr>
          </a:p>
          <a:p>
            <a:r>
              <a:rPr lang="fr-FR" b="1" dirty="0" smtClean="0">
                <a:solidFill>
                  <a:srgbClr val="008000"/>
                </a:solidFill>
                <a:latin typeface="Calibri" pitchFamily="34" charset="0"/>
              </a:rPr>
              <a:t>6.13. Inscrire les enfants à un stage nature</a:t>
            </a:r>
            <a:endParaRPr lang="fr-FR" b="1" dirty="0">
              <a:solidFill>
                <a:srgbClr val="008000"/>
              </a:solidFill>
              <a:latin typeface="Calibri" pitchFamily="34" charset="0"/>
            </a:endParaRPr>
          </a:p>
          <a:p>
            <a:endParaRPr lang="fr-FR" dirty="0" smtClean="0">
              <a:solidFill>
                <a:srgbClr val="008000"/>
              </a:solidFill>
              <a:latin typeface="Calibri" pitchFamily="34" charset="0"/>
            </a:endParaRPr>
          </a:p>
          <a:p>
            <a:pPr algn="just"/>
            <a:r>
              <a:rPr lang="fr-FR" dirty="0" smtClean="0">
                <a:solidFill>
                  <a:srgbClr val="008000"/>
                </a:solidFill>
                <a:latin typeface="Calibri" pitchFamily="34" charset="0"/>
              </a:rPr>
              <a:t>En fonction du stage choisi, l'enfant pourra créer un potager en appliquant les techniques du jardinage bio, cuisiner les plantes sauvages qu'il aura cueillies le jour même, découvrir la biodiversité en ville, construire des hôtels à insectes, apprendre identifier les oiseaux par leur chant, pister les animaux dans la forêt... autant de moyens de les sensibiliser très tôt à la biodiversité.</a:t>
            </a:r>
          </a:p>
          <a:p>
            <a:pPr algn="just"/>
            <a:endParaRPr lang="fr-FR" dirty="0" smtClean="0">
              <a:solidFill>
                <a:srgbClr val="008000"/>
              </a:solidFill>
              <a:latin typeface="Calibri" pitchFamily="34" charset="0"/>
            </a:endParaRPr>
          </a:p>
          <a:p>
            <a:pPr algn="just"/>
            <a:r>
              <a:rPr lang="fr-FR" b="1" dirty="0" smtClean="0">
                <a:solidFill>
                  <a:srgbClr val="008000"/>
                </a:solidFill>
                <a:latin typeface="Calibri" pitchFamily="34" charset="0"/>
              </a:rPr>
              <a:t>6.14. Acheter des jouets respectueux de la biodiversité</a:t>
            </a:r>
          </a:p>
          <a:p>
            <a:pPr algn="just"/>
            <a:r>
              <a:rPr lang="fr-FR" dirty="0" smtClean="0">
                <a:solidFill>
                  <a:srgbClr val="008000"/>
                </a:solidFill>
                <a:latin typeface="Calibri" pitchFamily="34" charset="0"/>
              </a:rPr>
              <a:t>Pour les petits, préférer les doudous en fibres naturelles, les hochets et jeux de construction en bois, les puzzles en carton recyclé et encre végétale, et les jeux de société en matériaux recyclés et recyclables.</a:t>
            </a:r>
          </a:p>
          <a:p>
            <a:pPr algn="just"/>
            <a:endParaRPr lang="fr-FR" dirty="0" smtClean="0">
              <a:solidFill>
                <a:srgbClr val="008000"/>
              </a:solidFill>
              <a:latin typeface="Calibri" pitchFamily="34" charset="0"/>
            </a:endParaRPr>
          </a:p>
          <a:p>
            <a:pPr algn="just"/>
            <a:r>
              <a:rPr lang="fr-FR" b="1" dirty="0" smtClean="0">
                <a:solidFill>
                  <a:srgbClr val="008000"/>
                </a:solidFill>
                <a:latin typeface="Calibri" pitchFamily="34" charset="0"/>
              </a:rPr>
              <a:t>6.16. Aménager un endroit pour la biodiversité dans son jardin ou sur son balcon</a:t>
            </a:r>
          </a:p>
          <a:p>
            <a:pPr algn="just"/>
            <a:r>
              <a:rPr lang="fr-FR" dirty="0" smtClean="0">
                <a:solidFill>
                  <a:srgbClr val="008000"/>
                </a:solidFill>
                <a:latin typeface="Calibri" pitchFamily="34" charset="0"/>
              </a:rPr>
              <a:t>Délaisser la pelouse tondue à outrance, pour privilégier les plantes et fleurs locales : il existe des semences indigènes dans toutes les régions. Grâce à cela, le nombre d’espèces de papillons et d’oiseaux augmentera tout naturellement et assez vite.</a:t>
            </a:r>
          </a:p>
          <a:p>
            <a:pPr algn="just"/>
            <a:r>
              <a:rPr lang="fr-FR" dirty="0" smtClean="0">
                <a:solidFill>
                  <a:srgbClr val="008000"/>
                </a:solidFill>
                <a:latin typeface="Calibri" pitchFamily="34" charset="0"/>
              </a:rPr>
              <a:t>Vous pouvez aussi créer un </a:t>
            </a:r>
            <a:r>
              <a:rPr lang="fr-FR" b="1" dirty="0" smtClean="0">
                <a:solidFill>
                  <a:srgbClr val="008000"/>
                </a:solidFill>
                <a:latin typeface="Calibri" pitchFamily="34" charset="0"/>
              </a:rPr>
              <a:t>refuge LPO</a:t>
            </a:r>
            <a:r>
              <a:rPr lang="fr-FR" dirty="0" smtClean="0">
                <a:solidFill>
                  <a:srgbClr val="008000"/>
                </a:solidFill>
                <a:latin typeface="Calibri" pitchFamily="34" charset="0"/>
              </a:rPr>
              <a:t> (°), dans votre jardin.</a:t>
            </a:r>
          </a:p>
          <a:p>
            <a:pPr algn="just"/>
            <a:endParaRPr lang="fr-FR" sz="1000" dirty="0" smtClean="0">
              <a:solidFill>
                <a:srgbClr val="008000"/>
              </a:solidFill>
              <a:latin typeface="Calibri" pitchFamily="34" charset="0"/>
            </a:endParaRPr>
          </a:p>
          <a:p>
            <a:pPr algn="just"/>
            <a:r>
              <a:rPr lang="fr-FR" sz="1000" dirty="0" smtClean="0">
                <a:solidFill>
                  <a:srgbClr val="008000"/>
                </a:solidFill>
                <a:latin typeface="Calibri" pitchFamily="34" charset="0"/>
              </a:rPr>
              <a:t>((°) Cf. Refuges LPO - Fonderies Royales - CS 90263 - 17305 ROCHEFORT CEDEX. Tél 05 46 82 12 34 - </a:t>
            </a:r>
            <a:r>
              <a:rPr lang="fr-FR" sz="1000" dirty="0" smtClean="0">
                <a:solidFill>
                  <a:srgbClr val="008000"/>
                </a:solidFill>
                <a:latin typeface="Calibri" pitchFamily="34" charset="0"/>
                <a:hlinkClick r:id="rId2"/>
              </a:rPr>
              <a:t>refuges@lpo.fr</a:t>
            </a:r>
            <a:r>
              <a:rPr lang="fr-FR" sz="1000" dirty="0" smtClean="0">
                <a:solidFill>
                  <a:srgbClr val="008000"/>
                </a:solidFill>
                <a:latin typeface="Calibri" pitchFamily="34" charset="0"/>
              </a:rPr>
              <a:t> </a:t>
            </a:r>
          </a:p>
          <a:p>
            <a:pPr algn="just"/>
            <a:r>
              <a:rPr lang="fr-FR" sz="1000" dirty="0" smtClean="0">
                <a:hlinkClick r:id="rId3"/>
              </a:rPr>
              <a:t>http://www.lpo.fr/index.php?option=com_content&amp;view=article&amp;id=381&amp;Itemid=409</a:t>
            </a:r>
            <a:r>
              <a:rPr lang="fr-FR" sz="1000" dirty="0" smtClean="0"/>
              <a:t> </a:t>
            </a:r>
            <a:r>
              <a:rPr lang="fr-FR" sz="1000" dirty="0" smtClean="0">
                <a:solidFill>
                  <a:srgbClr val="008000"/>
                </a:solidFill>
                <a:latin typeface="Calibri" pitchFamily="34" charset="0"/>
              </a:rPr>
              <a:t>).</a:t>
            </a:r>
          </a:p>
        </p:txBody>
      </p:sp>
      <p:pic>
        <p:nvPicPr>
          <p:cNvPr id="2" name="Imag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8304" y="5805264"/>
            <a:ext cx="1285875" cy="895350"/>
          </a:xfrm>
          <a:prstGeom prst="rect">
            <a:avLst/>
          </a:prstGeom>
        </p:spPr>
      </p:pic>
      <p:pic>
        <p:nvPicPr>
          <p:cNvPr id="4" name="Imag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58974" y="19162"/>
            <a:ext cx="1767053" cy="1712801"/>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31013" y="188913"/>
            <a:ext cx="2133600" cy="365125"/>
          </a:xfrm>
        </p:spPr>
        <p:txBody>
          <a:bodyPr/>
          <a:lstStyle/>
          <a:p>
            <a:pPr>
              <a:defRPr/>
            </a:pPr>
            <a:fld id="{B1A252E3-60C0-4066-A7D1-150EA7288170}" type="slidenum">
              <a:rPr lang="fr-FR" smtClean="0"/>
              <a:pPr>
                <a:defRPr/>
              </a:pPr>
              <a:t>85</a:t>
            </a:fld>
            <a:endParaRPr lang="fr-FR" dirty="0"/>
          </a:p>
        </p:txBody>
      </p:sp>
      <p:sp>
        <p:nvSpPr>
          <p:cNvPr id="63491" name="Rectangle 2"/>
          <p:cNvSpPr>
            <a:spLocks noChangeArrowheads="1"/>
          </p:cNvSpPr>
          <p:nvPr/>
        </p:nvSpPr>
        <p:spPr bwMode="auto">
          <a:xfrm>
            <a:off x="117475" y="1220788"/>
            <a:ext cx="8807450" cy="147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fr-FR">
                <a:solidFill>
                  <a:srgbClr val="008000"/>
                </a:solidFill>
              </a:rPr>
              <a:t>Les zoos sont des centres de conservation, de recherche et de protection d'espèces menacées, ayant pour premier objectif leur préservation. Des programmes d’élevages en captivité sont mis en place afin de réintroduire certaines espèces disparues dans leur milieu d’origine. Par exemple, La reproduction en captivité de l’</a:t>
            </a:r>
            <a:r>
              <a:rPr lang="fr-FR" b="1">
                <a:solidFill>
                  <a:srgbClr val="008000"/>
                </a:solidFill>
              </a:rPr>
              <a:t>Oryx</a:t>
            </a:r>
            <a:r>
              <a:rPr lang="fr-FR">
                <a:solidFill>
                  <a:srgbClr val="008000"/>
                </a:solidFill>
              </a:rPr>
              <a:t> a permis de sauver cette antilope d’une disparition certaine.</a:t>
            </a:r>
          </a:p>
        </p:txBody>
      </p:sp>
      <p:sp>
        <p:nvSpPr>
          <p:cNvPr id="63492"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63493" name="Imag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53175" y="2636838"/>
            <a:ext cx="257175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4" name="Rectangle 5"/>
          <p:cNvSpPr>
            <a:spLocks noChangeArrowheads="1"/>
          </p:cNvSpPr>
          <p:nvPr/>
        </p:nvSpPr>
        <p:spPr bwMode="auto">
          <a:xfrm>
            <a:off x="6197600" y="5494338"/>
            <a:ext cx="2881313" cy="127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fr-FR" sz="1100">
                <a:solidFill>
                  <a:srgbClr val="7030A0"/>
                </a:solidFill>
              </a:rPr>
              <a:t>Premier petit oryx algazelle né le 15 avril 2010 à l’Institut de conservation biologique Smithsonian (SCBI, USA). Les oryx algazelles ont disparu à l’état naturel. Source : </a:t>
            </a:r>
            <a:r>
              <a:rPr lang="fr-FR" sz="1100">
                <a:solidFill>
                  <a:srgbClr val="7030A0"/>
                </a:solidFill>
                <a:hlinkClick r:id="rId3"/>
              </a:rPr>
              <a:t>http://iipdigital.usembassy.gov/st/french/article/2013/07/20130716278703.html</a:t>
            </a:r>
            <a:r>
              <a:rPr lang="fr-FR" sz="1100">
                <a:solidFill>
                  <a:srgbClr val="7030A0"/>
                </a:solidFill>
              </a:rPr>
              <a:t> </a:t>
            </a:r>
          </a:p>
        </p:txBody>
      </p:sp>
      <p:sp>
        <p:nvSpPr>
          <p:cNvPr id="63495" name="Rectangle 6"/>
          <p:cNvSpPr>
            <a:spLocks noChangeArrowheads="1"/>
          </p:cNvSpPr>
          <p:nvPr/>
        </p:nvSpPr>
        <p:spPr bwMode="auto">
          <a:xfrm>
            <a:off x="117475" y="836613"/>
            <a:ext cx="8807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dirty="0" smtClean="0">
                <a:solidFill>
                  <a:srgbClr val="008000"/>
                </a:solidFill>
              </a:rPr>
              <a:t>6.17. </a:t>
            </a:r>
            <a:r>
              <a:rPr lang="fr-FR" b="1" dirty="0">
                <a:solidFill>
                  <a:srgbClr val="008000"/>
                </a:solidFill>
              </a:rPr>
              <a:t>Rôle des zoos dans la préservation de la biodiversité</a:t>
            </a:r>
          </a:p>
        </p:txBody>
      </p:sp>
      <p:sp>
        <p:nvSpPr>
          <p:cNvPr id="63496" name="Rectangle 7"/>
          <p:cNvSpPr>
            <a:spLocks noChangeArrowheads="1"/>
          </p:cNvSpPr>
          <p:nvPr/>
        </p:nvSpPr>
        <p:spPr bwMode="auto">
          <a:xfrm>
            <a:off x="179388" y="2697163"/>
            <a:ext cx="617378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r>
              <a:rPr lang="fr-FR">
                <a:solidFill>
                  <a:srgbClr val="008000"/>
                </a:solidFill>
              </a:rPr>
              <a:t>Le </a:t>
            </a:r>
            <a:r>
              <a:rPr lang="fr-FR" b="1">
                <a:solidFill>
                  <a:srgbClr val="008000"/>
                </a:solidFill>
              </a:rPr>
              <a:t>cheval de Prjevalski </a:t>
            </a:r>
            <a:r>
              <a:rPr lang="fr-FR">
                <a:solidFill>
                  <a:srgbClr val="008000"/>
                </a:solidFill>
              </a:rPr>
              <a:t>a été « découvert », en </a:t>
            </a:r>
            <a:r>
              <a:rPr lang="fr-FR">
                <a:solidFill>
                  <a:srgbClr val="008000"/>
                </a:solidFill>
                <a:hlinkClick r:id="rId4" action="ppaction://hlinkfile" tooltip="1879"/>
              </a:rPr>
              <a:t>1879</a:t>
            </a:r>
            <a:r>
              <a:rPr lang="fr-FR">
                <a:solidFill>
                  <a:srgbClr val="008000"/>
                </a:solidFill>
              </a:rPr>
              <a:t>, dans les montagnes qui bordent le </a:t>
            </a:r>
            <a:r>
              <a:rPr lang="fr-FR">
                <a:solidFill>
                  <a:srgbClr val="008000"/>
                </a:solidFill>
                <a:hlinkClick r:id="rId5" action="ppaction://hlinkfile" tooltip="Désert de Gobi"/>
              </a:rPr>
              <a:t>désert de Gobi</a:t>
            </a:r>
            <a:r>
              <a:rPr lang="fr-FR">
                <a:solidFill>
                  <a:srgbClr val="008000"/>
                </a:solidFill>
              </a:rPr>
              <a:t>. Il a été décimée pour sa viande par les chasseurs </a:t>
            </a:r>
            <a:r>
              <a:rPr lang="fr-FR">
                <a:solidFill>
                  <a:srgbClr val="008000"/>
                </a:solidFill>
                <a:hlinkClick r:id="rId6" action="ppaction://hlinkfile" tooltip="Mongolie"/>
              </a:rPr>
              <a:t>mongols</a:t>
            </a:r>
            <a:r>
              <a:rPr lang="fr-FR">
                <a:solidFill>
                  <a:srgbClr val="008000"/>
                </a:solidFill>
              </a:rPr>
              <a:t>. les derniers individus sauvages ont été aperçus en Mongolie en 1969. À compter de cette date, l'espèce a été considérée comme disparue dans la nature. Or, l'espèce a été perpétuée par les spécimens des zoos. </a:t>
            </a:r>
          </a:p>
        </p:txBody>
      </p:sp>
      <p:pic>
        <p:nvPicPr>
          <p:cNvPr id="63497" name="Image 8"/>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6063" y="4730750"/>
            <a:ext cx="29527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498" name="Rectangle 9"/>
          <p:cNvSpPr>
            <a:spLocks noChangeArrowheads="1"/>
          </p:cNvSpPr>
          <p:nvPr/>
        </p:nvSpPr>
        <p:spPr bwMode="auto">
          <a:xfrm>
            <a:off x="117475" y="6273800"/>
            <a:ext cx="294163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1100">
                <a:solidFill>
                  <a:srgbClr val="7030A0"/>
                </a:solidFill>
              </a:rPr>
              <a:t>Source : </a:t>
            </a:r>
            <a:r>
              <a:rPr lang="fr-FR" sz="1100">
                <a:solidFill>
                  <a:srgbClr val="7030A0"/>
                </a:solidFill>
                <a:hlinkClick r:id="rId8"/>
              </a:rPr>
              <a:t>http://www.haut-thorenc.com/en/cheval_de_przewalski.html</a:t>
            </a:r>
            <a:r>
              <a:rPr lang="fr-FR" sz="1100">
                <a:solidFill>
                  <a:srgbClr val="7030A0"/>
                </a:solidFill>
              </a:rPr>
              <a:t> </a:t>
            </a:r>
          </a:p>
        </p:txBody>
      </p:sp>
      <p:pic>
        <p:nvPicPr>
          <p:cNvPr id="63499" name="Image 10"/>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075113" y="4703763"/>
            <a:ext cx="1281112"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3500" name="Rectangle 11"/>
          <p:cNvSpPr>
            <a:spLocks noChangeArrowheads="1"/>
          </p:cNvSpPr>
          <p:nvPr/>
        </p:nvSpPr>
        <p:spPr bwMode="auto">
          <a:xfrm>
            <a:off x="3292475" y="6008688"/>
            <a:ext cx="29051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1000">
                <a:solidFill>
                  <a:srgbClr val="7030A0"/>
                </a:solidFill>
              </a:rPr>
              <a:t>Tortue rayonnée très menacée à Madagascar et élevée au zoo de Mulhouse.</a:t>
            </a:r>
          </a:p>
          <a:p>
            <a:pPr algn="ctr"/>
            <a:r>
              <a:rPr lang="fr-FR" sz="1000">
                <a:solidFill>
                  <a:srgbClr val="7030A0"/>
                </a:solidFill>
                <a:hlinkClick r:id="rId10"/>
              </a:rPr>
              <a:t>http://www.zoo-mulhouse.com/fr/reptiles/tortue.html</a:t>
            </a:r>
            <a:r>
              <a:rPr lang="fr-FR" sz="1000">
                <a:solidFill>
                  <a:srgbClr val="7030A0"/>
                </a:solidFill>
              </a:rPr>
              <a:t> </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64514" name="Espace réservé du numéro de diapositive 1"/>
          <p:cNvSpPr txBox="1">
            <a:spLocks/>
          </p:cNvSpPr>
          <p:nvPr/>
        </p:nvSpPr>
        <p:spPr bwMode="auto">
          <a:xfrm>
            <a:off x="6831013" y="1889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00CC29DE-DC89-4FB6-BD95-217A72D1E199}" type="slidenum">
              <a:rPr lang="fr-FR" sz="1200">
                <a:solidFill>
                  <a:srgbClr val="898989"/>
                </a:solidFill>
                <a:latin typeface="Calibri" pitchFamily="34" charset="0"/>
              </a:rPr>
              <a:pPr algn="r" eaLnBrk="1" hangingPunct="1"/>
              <a:t>86</a:t>
            </a:fld>
            <a:endParaRPr lang="fr-FR" sz="1200">
              <a:solidFill>
                <a:srgbClr val="898989"/>
              </a:solidFill>
              <a:latin typeface="Calibri" pitchFamily="34" charset="0"/>
            </a:endParaRPr>
          </a:p>
        </p:txBody>
      </p:sp>
      <p:sp>
        <p:nvSpPr>
          <p:cNvPr id="6451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64516" name="Rectangle 6"/>
          <p:cNvSpPr>
            <a:spLocks noChangeArrowheads="1"/>
          </p:cNvSpPr>
          <p:nvPr/>
        </p:nvSpPr>
        <p:spPr bwMode="auto">
          <a:xfrm>
            <a:off x="117475" y="836613"/>
            <a:ext cx="88074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dirty="0" smtClean="0">
                <a:solidFill>
                  <a:srgbClr val="008000"/>
                </a:solidFill>
              </a:rPr>
              <a:t>6.18. </a:t>
            </a:r>
            <a:r>
              <a:rPr lang="fr-FR" b="1" dirty="0">
                <a:solidFill>
                  <a:srgbClr val="008000"/>
                </a:solidFill>
              </a:rPr>
              <a:t>Rôle des parcs et réserves</a:t>
            </a:r>
          </a:p>
        </p:txBody>
      </p:sp>
      <p:sp>
        <p:nvSpPr>
          <p:cNvPr id="64517" name="Rectangle 5"/>
          <p:cNvSpPr>
            <a:spLocks noChangeArrowheads="1"/>
          </p:cNvSpPr>
          <p:nvPr/>
        </p:nvSpPr>
        <p:spPr bwMode="auto">
          <a:xfrm>
            <a:off x="117475" y="1484313"/>
            <a:ext cx="89185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dirty="0">
                <a:solidFill>
                  <a:srgbClr val="008000"/>
                </a:solidFill>
              </a:rPr>
              <a:t>La sauvegarde de notre environnement passe par la mise en place de mesures de protection. Par exemple, la protection des zones humides ou la création de parcs nationaux permet de protéger des milieux riches en biodiversité (Source : G. Filoche). </a:t>
            </a:r>
          </a:p>
        </p:txBody>
      </p:sp>
      <p:pic>
        <p:nvPicPr>
          <p:cNvPr id="64518" name="Imag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97263" y="2781300"/>
            <a:ext cx="2159000" cy="180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9" name="Rectangle 7"/>
          <p:cNvSpPr>
            <a:spLocks noChangeArrowheads="1"/>
          </p:cNvSpPr>
          <p:nvPr/>
        </p:nvSpPr>
        <p:spPr bwMode="auto">
          <a:xfrm>
            <a:off x="1331640" y="4797151"/>
            <a:ext cx="58326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a:r>
              <a:rPr lang="fr-FR" sz="1200" dirty="0">
                <a:solidFill>
                  <a:srgbClr val="008000"/>
                </a:solidFill>
              </a:rPr>
              <a:t>Source : </a:t>
            </a:r>
            <a:r>
              <a:rPr lang="fr-FR" sz="1200" dirty="0">
                <a:solidFill>
                  <a:srgbClr val="008000"/>
                </a:solidFill>
                <a:hlinkClick r:id="rId3"/>
              </a:rPr>
              <a:t>http://www.indianetzone.com/39/pachmarhi_biosphere_reserve.htm</a:t>
            </a:r>
            <a:r>
              <a:rPr lang="fr-FR" sz="1200" dirty="0">
                <a:solidFill>
                  <a:srgbClr val="008000"/>
                </a:solidFill>
              </a:rPr>
              <a:t> </a:t>
            </a:r>
          </a:p>
        </p:txBody>
      </p:sp>
      <p:pic>
        <p:nvPicPr>
          <p:cNvPr id="64520" name="Imag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4638" y="2635250"/>
            <a:ext cx="24669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1" name="Rectangle 9"/>
          <p:cNvSpPr>
            <a:spLocks noChangeArrowheads="1"/>
          </p:cNvSpPr>
          <p:nvPr/>
        </p:nvSpPr>
        <p:spPr bwMode="auto">
          <a:xfrm>
            <a:off x="231775" y="4483100"/>
            <a:ext cx="25098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1200">
                <a:solidFill>
                  <a:srgbClr val="008000"/>
                </a:solidFill>
              </a:rPr>
              <a:t>Parc naturel régional de la Brenne</a:t>
            </a:r>
          </a:p>
        </p:txBody>
      </p:sp>
      <p:pic>
        <p:nvPicPr>
          <p:cNvPr id="64522" name="Imag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84888" y="2555875"/>
            <a:ext cx="2619375"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23" name="Rectangle 11"/>
          <p:cNvSpPr>
            <a:spLocks noChangeArrowheads="1"/>
          </p:cNvSpPr>
          <p:nvPr/>
        </p:nvSpPr>
        <p:spPr bwMode="auto">
          <a:xfrm>
            <a:off x="6076950" y="4343400"/>
            <a:ext cx="256540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fr-FR" sz="1200">
                <a:solidFill>
                  <a:srgbClr val="008000"/>
                </a:solidFill>
              </a:rPr>
              <a:t>Parc naturel du Massif des Bauges</a:t>
            </a:r>
          </a:p>
        </p:txBody>
      </p:sp>
      <p:sp>
        <p:nvSpPr>
          <p:cNvPr id="12" name="Rectangle 11"/>
          <p:cNvSpPr/>
          <p:nvPr/>
        </p:nvSpPr>
        <p:spPr>
          <a:xfrm>
            <a:off x="179512" y="5157192"/>
            <a:ext cx="8784976" cy="1477328"/>
          </a:xfrm>
          <a:prstGeom prst="rect">
            <a:avLst/>
          </a:prstGeom>
        </p:spPr>
        <p:txBody>
          <a:bodyPr wrap="square">
            <a:spAutoFit/>
          </a:bodyPr>
          <a:lstStyle/>
          <a:p>
            <a:pPr algn="just"/>
            <a:r>
              <a:rPr lang="fr-FR" b="1" dirty="0" smtClean="0">
                <a:solidFill>
                  <a:srgbClr val="008000"/>
                </a:solidFill>
              </a:rPr>
              <a:t>6.19. Soutenir les associations de protection de la nature</a:t>
            </a:r>
          </a:p>
          <a:p>
            <a:pPr algn="just"/>
            <a:r>
              <a:rPr lang="fr-FR" dirty="0" smtClean="0">
                <a:solidFill>
                  <a:srgbClr val="008000"/>
                </a:solidFill>
              </a:rPr>
              <a:t>Il est également loisible à chacun de soutenir et de rejoindre des associations de protection de la nature comme France Nature Environnement, WWF, la Ligue pour la protection des oiseaux (LPO) ou encore les Amis de la Terre, GREENPEACE etc., qui </a:t>
            </a:r>
            <a:r>
              <a:rPr lang="fr-FR" dirty="0" err="1" smtClean="0">
                <a:solidFill>
                  <a:srgbClr val="008000"/>
                </a:solidFill>
              </a:rPr>
              <a:t>oeuvrent</a:t>
            </a:r>
            <a:r>
              <a:rPr lang="fr-FR" dirty="0" smtClean="0">
                <a:solidFill>
                  <a:srgbClr val="008000"/>
                </a:solidFill>
              </a:rPr>
              <a:t> au quotidien pour la sauvegarde de la biodiversité.</a:t>
            </a:r>
            <a:endParaRPr lang="fr-FR" dirty="0">
              <a:solidFill>
                <a:srgbClr val="008000"/>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179388" y="981075"/>
            <a:ext cx="8713787"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eaLnBrk="0" hangingPunct="0"/>
            <a:r>
              <a:rPr lang="fr-FR" b="1" dirty="0" smtClean="0">
                <a:solidFill>
                  <a:srgbClr val="008000"/>
                </a:solidFill>
              </a:rPr>
              <a:t>6.20. </a:t>
            </a:r>
            <a:r>
              <a:rPr lang="fr-FR" b="1" dirty="0">
                <a:solidFill>
                  <a:srgbClr val="008000"/>
                </a:solidFill>
              </a:rPr>
              <a:t>L’éducation à l’environnement</a:t>
            </a:r>
            <a:endParaRPr lang="fr-FR" dirty="0">
              <a:solidFill>
                <a:srgbClr val="008000"/>
              </a:solidFill>
            </a:endParaRPr>
          </a:p>
          <a:p>
            <a:pPr algn="just" eaLnBrk="0" hangingPunct="0"/>
            <a:endParaRPr lang="fr-FR" dirty="0" smtClean="0">
              <a:solidFill>
                <a:srgbClr val="008000"/>
              </a:solidFill>
            </a:endParaRPr>
          </a:p>
          <a:p>
            <a:pPr algn="just" eaLnBrk="0" hangingPunct="0"/>
            <a:r>
              <a:rPr lang="fr-FR" dirty="0" smtClean="0">
                <a:solidFill>
                  <a:srgbClr val="008000"/>
                </a:solidFill>
              </a:rPr>
              <a:t>Le </a:t>
            </a:r>
            <a:r>
              <a:rPr lang="fr-FR" dirty="0">
                <a:solidFill>
                  <a:srgbClr val="008000"/>
                </a:solidFill>
              </a:rPr>
              <a:t>recyclage de nos déchets, les économies d’énergie et la lutte contre le gaspillage sont indispensables à la sauvegarde de la biodiversité. Par exemple, le recyclage d’une tonne de papier permet de faire l’économie de 2 tonnes de bois, de 100 000 litres d’eau et de 200 kg de pétrole. Le tri sélectif des déchets permet donc de faire de nombreuses économies et limite la destruction de certains habitats.</a:t>
            </a:r>
          </a:p>
          <a:p>
            <a:pPr algn="just" eaLnBrk="0" hangingPunct="0"/>
            <a:r>
              <a:rPr lang="fr-FR" dirty="0">
                <a:solidFill>
                  <a:srgbClr val="008000"/>
                </a:solidFill>
              </a:rPr>
              <a:t>Vous aussi, contribuer à sauvegarder la biodiversité : par exemple en triant vos déchets, en évitant le gaspillage de l’eau, en respectant votre environnement.</a:t>
            </a:r>
          </a:p>
        </p:txBody>
      </p:sp>
      <p:sp>
        <p:nvSpPr>
          <p:cNvPr id="65539" name="Espace réservé du numéro de diapositive 1"/>
          <p:cNvSpPr txBox="1">
            <a:spLocks/>
          </p:cNvSpPr>
          <p:nvPr/>
        </p:nvSpPr>
        <p:spPr bwMode="auto">
          <a:xfrm>
            <a:off x="6831013" y="1889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AA7CD2F-D8EF-4283-B17A-81556DE53A7B}" type="slidenum">
              <a:rPr lang="fr-FR" sz="1200">
                <a:solidFill>
                  <a:srgbClr val="898989"/>
                </a:solidFill>
                <a:latin typeface="Calibri" pitchFamily="34" charset="0"/>
              </a:rPr>
              <a:pPr algn="r" eaLnBrk="1" hangingPunct="1"/>
              <a:t>87</a:t>
            </a:fld>
            <a:endParaRPr lang="fr-FR" sz="1200">
              <a:solidFill>
                <a:srgbClr val="898989"/>
              </a:solidFill>
              <a:latin typeface="Calibri" pitchFamily="34" charset="0"/>
            </a:endParaRPr>
          </a:p>
        </p:txBody>
      </p:sp>
      <p:sp>
        <p:nvSpPr>
          <p:cNvPr id="65540"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65541" name="Rectangle 5"/>
          <p:cNvSpPr>
            <a:spLocks noChangeArrowheads="1"/>
          </p:cNvSpPr>
          <p:nvPr/>
        </p:nvSpPr>
        <p:spPr bwMode="auto">
          <a:xfrm>
            <a:off x="3492500" y="5851525"/>
            <a:ext cx="302418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1200">
                <a:solidFill>
                  <a:srgbClr val="008000"/>
                </a:solidFill>
              </a:rPr>
              <a:t>Déchets d’une famille française actuelle de 4 personnes, pendant 10 jours.</a:t>
            </a:r>
          </a:p>
        </p:txBody>
      </p:sp>
      <p:pic>
        <p:nvPicPr>
          <p:cNvPr id="65542" name="Imag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95738" y="3930650"/>
            <a:ext cx="182880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3" name="Imag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5038" y="4027488"/>
            <a:ext cx="2886075" cy="158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4" name="Image 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288" y="4130675"/>
            <a:ext cx="30289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bwMode="auto">
          <a:xfrm>
            <a:off x="6831013" y="18891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6AA7CD2F-D8EF-4283-B17A-81556DE53A7B}" type="slidenum">
              <a:rPr lang="fr-FR" sz="1200">
                <a:solidFill>
                  <a:srgbClr val="898989"/>
                </a:solidFill>
                <a:latin typeface="Calibri" pitchFamily="34" charset="0"/>
              </a:rPr>
              <a:pPr algn="r" eaLnBrk="1" hangingPunct="1"/>
              <a:t>88</a:t>
            </a:fld>
            <a:endParaRPr lang="fr-FR" sz="1200">
              <a:solidFill>
                <a:srgbClr val="898989"/>
              </a:solidFill>
              <a:latin typeface="Calibri" pitchFamily="34" charset="0"/>
            </a:endParaRPr>
          </a:p>
        </p:txBody>
      </p:sp>
      <p:sp>
        <p:nvSpPr>
          <p:cNvPr id="4" name="Sous-titre 2"/>
          <p:cNvSpPr txBox="1">
            <a:spLocks/>
          </p:cNvSpPr>
          <p:nvPr/>
        </p:nvSpPr>
        <p:spPr bwMode="auto">
          <a:xfrm>
            <a:off x="2771800" y="18864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p:nvPr/>
        </p:nvSpPr>
        <p:spPr>
          <a:xfrm>
            <a:off x="107504" y="692696"/>
            <a:ext cx="8856984" cy="2585323"/>
          </a:xfrm>
          <a:prstGeom prst="rect">
            <a:avLst/>
          </a:prstGeom>
        </p:spPr>
        <p:txBody>
          <a:bodyPr wrap="square">
            <a:spAutoFit/>
          </a:bodyPr>
          <a:lstStyle/>
          <a:p>
            <a:pPr algn="just" eaLnBrk="0" hangingPunct="0"/>
            <a:r>
              <a:rPr lang="fr-FR" b="1" dirty="0" smtClean="0">
                <a:solidFill>
                  <a:srgbClr val="008000"/>
                </a:solidFill>
              </a:rPr>
              <a:t>6.20. L’éducation à l’environnement (suite et fin)</a:t>
            </a:r>
            <a:endParaRPr lang="fr-FR" dirty="0" smtClean="0">
              <a:solidFill>
                <a:srgbClr val="008000"/>
              </a:solidFill>
            </a:endParaRPr>
          </a:p>
          <a:p>
            <a:pPr algn="just" eaLnBrk="0" hangingPunct="0"/>
            <a:endParaRPr lang="fr-FR" dirty="0" smtClean="0">
              <a:solidFill>
                <a:srgbClr val="008000"/>
              </a:solidFill>
            </a:endParaRPr>
          </a:p>
          <a:p>
            <a:pPr algn="just" eaLnBrk="0" hangingPunct="0"/>
            <a:r>
              <a:rPr lang="fr-FR" dirty="0" smtClean="0">
                <a:solidFill>
                  <a:srgbClr val="008000"/>
                </a:solidFill>
              </a:rPr>
              <a:t>Dans les pays en voie de développement, pour sensibiliser les populations environnantes à la protection de leur environnement, pour éviter qu’elles détruisent les forêts à cause de la culture sur brûlis, par la coupe de bois et le charbonnage excessifs et qu’elles appauvrissent les sols, pour leur permettre d’assurer leur sécurité alimentaire et améliorer leur niveau de vie, des jardins scolaires, des fermes pédagogiques, des centres de formations agro-écologiques, formant ces populations à des solutions agricoles … innovantes, alternatives …, sont mis en place …</a:t>
            </a: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fr-FR"/>
          </a:p>
        </p:txBody>
      </p:sp>
      <p:pic>
        <p:nvPicPr>
          <p:cNvPr id="1025" name="Image 54"/>
          <p:cNvPicPr>
            <a:picLocks noChangeAspect="1" noChangeArrowheads="1"/>
          </p:cNvPicPr>
          <p:nvPr/>
        </p:nvPicPr>
        <p:blipFill>
          <a:blip r:embed="rId2" cstate="print"/>
          <a:srcRect/>
          <a:stretch>
            <a:fillRect/>
          </a:stretch>
        </p:blipFill>
        <p:spPr bwMode="auto">
          <a:xfrm>
            <a:off x="251520" y="3356992"/>
            <a:ext cx="2981325" cy="2238375"/>
          </a:xfrm>
          <a:prstGeom prst="rect">
            <a:avLst/>
          </a:prstGeom>
          <a:noFill/>
        </p:spPr>
      </p:pic>
      <p:sp>
        <p:nvSpPr>
          <p:cNvPr id="1027" name="Rectangle 3"/>
          <p:cNvSpPr>
            <a:spLocks noChangeArrowheads="1"/>
          </p:cNvSpPr>
          <p:nvPr/>
        </p:nvSpPr>
        <p:spPr bwMode="auto">
          <a:xfrm>
            <a:off x="179512" y="5661248"/>
            <a:ext cx="3096344" cy="55399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000" b="0" i="0" u="none" strike="noStrike" cap="none" normalizeH="0" baseline="0" dirty="0" smtClean="0">
                <a:ln>
                  <a:noFill/>
                </a:ln>
                <a:solidFill>
                  <a:srgbClr val="008000"/>
                </a:solidFill>
                <a:effectLst/>
                <a:latin typeface="Arial" pitchFamily="34" charset="0"/>
                <a:ea typeface="Calibri" pitchFamily="34" charset="0"/>
                <a:cs typeface="Times New Roman" pitchFamily="18" charset="0"/>
              </a:rPr>
              <a:t>Panneau explicatif posé à l’entrée de la ferme  pédagogique de </a:t>
            </a:r>
            <a:r>
              <a:rPr kumimoji="0" lang="fr-FR" sz="1000" b="0" i="0" u="none" strike="noStrike" cap="none" normalizeH="0" baseline="0" dirty="0" err="1" smtClean="0">
                <a:ln>
                  <a:noFill/>
                </a:ln>
                <a:solidFill>
                  <a:srgbClr val="008000"/>
                </a:solidFill>
                <a:effectLst/>
                <a:latin typeface="Arial" pitchFamily="34" charset="0"/>
                <a:ea typeface="Calibri" pitchFamily="34" charset="0"/>
                <a:cs typeface="Times New Roman" pitchFamily="18" charset="0"/>
              </a:rPr>
              <a:t>Manonpana</a:t>
            </a:r>
            <a:r>
              <a:rPr kumimoji="0" lang="fr-FR" sz="1000" b="0" i="0" u="none" strike="noStrike" cap="none" normalizeH="0" baseline="0" dirty="0" smtClean="0">
                <a:ln>
                  <a:noFill/>
                </a:ln>
                <a:solidFill>
                  <a:srgbClr val="008000"/>
                </a:solidFill>
                <a:effectLst/>
                <a:latin typeface="Arial" pitchFamily="34" charset="0"/>
                <a:ea typeface="Calibri" pitchFamily="34" charset="0"/>
                <a:cs typeface="Times New Roman" pitchFamily="18" charset="0"/>
              </a:rPr>
              <a:t> (Madagascar</a:t>
            </a:r>
            <a:r>
              <a:rPr lang="fr-FR" sz="1000" dirty="0" smtClean="0">
                <a:solidFill>
                  <a:srgbClr val="008000"/>
                </a:solidFill>
                <a:latin typeface="Arial" pitchFamily="34" charset="0"/>
                <a:ea typeface="Calibri" pitchFamily="34" charset="0"/>
                <a:cs typeface="Times New Roman" pitchFamily="18" charset="0"/>
              </a:rPr>
              <a:t>) , projets des ONG ADEFA-YAPLUKA </a:t>
            </a:r>
            <a:r>
              <a:rPr kumimoji="0" lang="fr-FR" sz="1000" b="0" i="0" u="none" strike="noStrike" cap="none" normalizeH="0" baseline="0" dirty="0" smtClean="0">
                <a:ln>
                  <a:noFill/>
                </a:ln>
                <a:solidFill>
                  <a:srgbClr val="008000"/>
                </a:solidFill>
                <a:effectLst/>
                <a:latin typeface="Arial" pitchFamily="34" charset="0"/>
                <a:ea typeface="Calibri" pitchFamily="34" charset="0"/>
                <a:cs typeface="Times New Roman" pitchFamily="18" charset="0"/>
              </a:rPr>
              <a:t>(© Benjamin Lisan)</a:t>
            </a:r>
            <a:r>
              <a:rPr kumimoji="0" lang="fr-FR" sz="800" b="0" i="0" u="none" strike="noStrike" cap="none" normalizeH="0" baseline="0" dirty="0" smtClean="0">
                <a:ln>
                  <a:noFill/>
                </a:ln>
                <a:solidFill>
                  <a:srgbClr val="008000"/>
                </a:solidFill>
                <a:effectLst/>
                <a:latin typeface="Arial" pitchFamily="34" charset="0"/>
                <a:cs typeface="Arial" pitchFamily="34" charset="0"/>
              </a:rPr>
              <a:t> </a:t>
            </a:r>
            <a:endParaRPr kumimoji="0" lang="fr-FR" sz="1800" b="0" i="0" u="none" strike="noStrike" cap="none" normalizeH="0" baseline="0" dirty="0" smtClean="0">
              <a:ln>
                <a:noFill/>
              </a:ln>
              <a:solidFill>
                <a:srgbClr val="008000"/>
              </a:solidFill>
              <a:effectLst/>
              <a:latin typeface="Arial" pitchFamily="34" charset="0"/>
              <a:cs typeface="Arial" pitchFamily="34" charset="0"/>
            </a:endParaRPr>
          </a:p>
        </p:txBody>
      </p:sp>
      <p:pic>
        <p:nvPicPr>
          <p:cNvPr id="9" name="Image 8" descr="centre songhai2.jpg"/>
          <p:cNvPicPr>
            <a:picLocks noChangeAspect="1"/>
          </p:cNvPicPr>
          <p:nvPr/>
        </p:nvPicPr>
        <p:blipFill>
          <a:blip r:embed="rId3" cstate="print"/>
          <a:stretch>
            <a:fillRect/>
          </a:stretch>
        </p:blipFill>
        <p:spPr>
          <a:xfrm>
            <a:off x="6372200" y="4941168"/>
            <a:ext cx="2619375" cy="1743075"/>
          </a:xfrm>
          <a:prstGeom prst="rect">
            <a:avLst/>
          </a:prstGeom>
        </p:spPr>
      </p:pic>
      <p:pic>
        <p:nvPicPr>
          <p:cNvPr id="10" name="Image 9" descr="centre songhai3.jpg"/>
          <p:cNvPicPr>
            <a:picLocks noChangeAspect="1"/>
          </p:cNvPicPr>
          <p:nvPr/>
        </p:nvPicPr>
        <p:blipFill>
          <a:blip r:embed="rId4" cstate="print"/>
          <a:stretch>
            <a:fillRect/>
          </a:stretch>
        </p:blipFill>
        <p:spPr>
          <a:xfrm>
            <a:off x="3635896" y="4797152"/>
            <a:ext cx="2466975" cy="1847850"/>
          </a:xfrm>
          <a:prstGeom prst="rect">
            <a:avLst/>
          </a:prstGeom>
        </p:spPr>
      </p:pic>
      <p:pic>
        <p:nvPicPr>
          <p:cNvPr id="11" name="Image 10" descr="centre songhai6.jpg"/>
          <p:cNvPicPr>
            <a:picLocks noChangeAspect="1"/>
          </p:cNvPicPr>
          <p:nvPr/>
        </p:nvPicPr>
        <p:blipFill>
          <a:blip r:embed="rId5" cstate="print"/>
          <a:stretch>
            <a:fillRect/>
          </a:stretch>
        </p:blipFill>
        <p:spPr>
          <a:xfrm>
            <a:off x="6516216" y="3284722"/>
            <a:ext cx="2403351" cy="1599321"/>
          </a:xfrm>
          <a:prstGeom prst="rect">
            <a:avLst/>
          </a:prstGeom>
        </p:spPr>
      </p:pic>
      <p:sp>
        <p:nvSpPr>
          <p:cNvPr id="12" name="ZoneTexte 11"/>
          <p:cNvSpPr txBox="1"/>
          <p:nvPr/>
        </p:nvSpPr>
        <p:spPr>
          <a:xfrm>
            <a:off x="3563888" y="3861048"/>
            <a:ext cx="2808312" cy="830997"/>
          </a:xfrm>
          <a:prstGeom prst="rect">
            <a:avLst/>
          </a:prstGeom>
          <a:noFill/>
        </p:spPr>
        <p:txBody>
          <a:bodyPr wrap="square" rtlCol="0">
            <a:spAutoFit/>
          </a:bodyPr>
          <a:lstStyle/>
          <a:p>
            <a:pPr algn="r"/>
            <a:r>
              <a:rPr lang="fr-FR" sz="1200" dirty="0" smtClean="0">
                <a:solidFill>
                  <a:srgbClr val="008000"/>
                </a:solidFill>
                <a:latin typeface="Calibri" pitchFamily="34" charset="0"/>
              </a:rPr>
              <a:t>Centre Songhaï (Porto-Novo, Bénin)</a:t>
            </a:r>
          </a:p>
          <a:p>
            <a:pPr algn="r"/>
            <a:r>
              <a:rPr lang="fr-FR" sz="1200" dirty="0" smtClean="0">
                <a:solidFill>
                  <a:srgbClr val="008000"/>
                </a:solidFill>
                <a:latin typeface="Calibri" pitchFamily="34" charset="0"/>
              </a:rPr>
              <a:t>Pisciculture →, Maraichage ↘, Atelier de fabrication d’outils agricoles </a:t>
            </a:r>
            <a:r>
              <a:rPr lang="fr-FR" sz="1200" dirty="0" smtClean="0">
                <a:solidFill>
                  <a:srgbClr val="008000"/>
                </a:solidFill>
                <a:latin typeface="Calibri"/>
              </a:rPr>
              <a:t>↓</a:t>
            </a:r>
            <a:r>
              <a:rPr lang="fr-FR" sz="1200" dirty="0" smtClean="0">
                <a:solidFill>
                  <a:srgbClr val="008000"/>
                </a:solidFill>
                <a:latin typeface="Calibri" pitchFamily="34" charset="0"/>
              </a:rPr>
              <a:t> </a:t>
            </a:r>
          </a:p>
          <a:p>
            <a:pPr algn="r"/>
            <a:r>
              <a:rPr lang="fr-FR" sz="1200" dirty="0" smtClean="0">
                <a:solidFill>
                  <a:srgbClr val="008000"/>
                </a:solidFill>
                <a:latin typeface="Calibri" pitchFamily="34" charset="0"/>
              </a:rPr>
              <a:t>Source : </a:t>
            </a:r>
            <a:r>
              <a:rPr lang="fr-FR" sz="1200" dirty="0" smtClean="0">
                <a:solidFill>
                  <a:srgbClr val="008000"/>
                </a:solidFill>
                <a:latin typeface="Calibri" pitchFamily="34" charset="0"/>
                <a:hlinkClick r:id="rId6"/>
              </a:rPr>
              <a:t>www.songhai.org</a:t>
            </a:r>
            <a:r>
              <a:rPr lang="fr-FR" sz="1200" dirty="0" smtClean="0">
                <a:solidFill>
                  <a:srgbClr val="008000"/>
                </a:solidFill>
                <a:latin typeface="Calibri" pitchFamily="34" charset="0"/>
              </a:rPr>
              <a:t> </a:t>
            </a:r>
            <a:endParaRPr lang="fr-FR" sz="1200" dirty="0">
              <a:solidFill>
                <a:srgbClr val="008000"/>
              </a:solidFill>
              <a:latin typeface="Calibri" pitchFamily="34" charset="0"/>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A7BD3C86-3EA6-47D9-8192-689BC954F247}" type="slidenum">
              <a:rPr lang="fr-FR" smtClean="0"/>
              <a:pPr>
                <a:defRPr/>
              </a:pPr>
              <a:t>89</a:t>
            </a:fld>
            <a:endParaRPr lang="fr-FR"/>
          </a:p>
        </p:txBody>
      </p:sp>
      <p:sp>
        <p:nvSpPr>
          <p:cNvPr id="3" name="Espace réservé du numéro de diapositive 1"/>
          <p:cNvSpPr txBox="1">
            <a:spLocks/>
          </p:cNvSpPr>
          <p:nvPr/>
        </p:nvSpPr>
        <p:spPr>
          <a:xfrm>
            <a:off x="6759575" y="188913"/>
            <a:ext cx="2133600" cy="365125"/>
          </a:xfrm>
          <a:prstGeom prst="rect">
            <a:avLst/>
          </a:prstGeom>
        </p:spPr>
        <p:txBody>
          <a:bodyPr anchor="ctr"/>
          <a:lstStyle/>
          <a:p>
            <a:pPr algn="r" fontAlgn="auto">
              <a:spcBef>
                <a:spcPts val="0"/>
              </a:spcBef>
              <a:spcAft>
                <a:spcPts val="0"/>
              </a:spcAft>
              <a:defRPr/>
            </a:pPr>
            <a:fld id="{C4EA0FCF-7141-4CDD-BA5E-D868C912D871}" type="slidenum">
              <a:rPr lang="fr-FR" sz="1200">
                <a:solidFill>
                  <a:schemeClr val="tx1">
                    <a:tint val="75000"/>
                  </a:schemeClr>
                </a:solidFill>
                <a:latin typeface="+mn-lt"/>
                <a:cs typeface="+mn-cs"/>
              </a:rPr>
              <a:pPr algn="r" fontAlgn="auto">
                <a:spcBef>
                  <a:spcPts val="0"/>
                </a:spcBef>
                <a:spcAft>
                  <a:spcPts val="0"/>
                </a:spcAft>
                <a:defRPr/>
              </a:pPr>
              <a:t>89</a:t>
            </a:fld>
            <a:endParaRPr lang="fr-FR" sz="1200" dirty="0">
              <a:solidFill>
                <a:schemeClr val="tx1">
                  <a:tint val="75000"/>
                </a:schemeClr>
              </a:solidFill>
              <a:latin typeface="+mn-lt"/>
              <a:cs typeface="+mn-cs"/>
            </a:endParaRPr>
          </a:p>
        </p:txBody>
      </p:sp>
      <p:sp>
        <p:nvSpPr>
          <p:cNvPr id="4" name="Sous-titre 2"/>
          <p:cNvSpPr txBox="1">
            <a:spLocks/>
          </p:cNvSpPr>
          <p:nvPr/>
        </p:nvSpPr>
        <p:spPr bwMode="auto">
          <a:xfrm>
            <a:off x="2771800" y="116632"/>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a:spLocks noChangeArrowheads="1"/>
          </p:cNvSpPr>
          <p:nvPr/>
        </p:nvSpPr>
        <p:spPr bwMode="auto">
          <a:xfrm>
            <a:off x="179512" y="394692"/>
            <a:ext cx="8784976" cy="6278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fr-FR" b="1" dirty="0">
                <a:solidFill>
                  <a:srgbClr val="008000"/>
                </a:solidFill>
                <a:latin typeface="Calibri" pitchFamily="34" charset="0"/>
              </a:rPr>
              <a:t>6. Solutions</a:t>
            </a:r>
            <a:endParaRPr lang="fr-FR" dirty="0">
              <a:solidFill>
                <a:srgbClr val="008000"/>
              </a:solidFill>
              <a:latin typeface="Calibri" pitchFamily="34" charset="0"/>
            </a:endParaRPr>
          </a:p>
          <a:p>
            <a:endParaRPr lang="fr-FR" dirty="0">
              <a:solidFill>
                <a:srgbClr val="008000"/>
              </a:solidFill>
              <a:latin typeface="Calibri" pitchFamily="34" charset="0"/>
            </a:endParaRPr>
          </a:p>
          <a:p>
            <a:r>
              <a:rPr lang="fr-FR" b="1" dirty="0" smtClean="0">
                <a:solidFill>
                  <a:srgbClr val="008000"/>
                </a:solidFill>
                <a:latin typeface="Calibri" pitchFamily="34" charset="0"/>
              </a:rPr>
              <a:t>6.21. Mettre en place une gouvernance écologique mondiale [vœux pieux]</a:t>
            </a:r>
            <a:endParaRPr lang="fr-FR" b="1" dirty="0">
              <a:solidFill>
                <a:srgbClr val="008000"/>
              </a:solidFill>
              <a:latin typeface="Calibri" pitchFamily="34" charset="0"/>
            </a:endParaRPr>
          </a:p>
          <a:p>
            <a:endParaRPr lang="fr-FR" dirty="0" smtClean="0">
              <a:solidFill>
                <a:srgbClr val="008000"/>
              </a:solidFill>
              <a:latin typeface="Calibri" pitchFamily="34" charset="0"/>
            </a:endParaRPr>
          </a:p>
          <a:p>
            <a:r>
              <a:rPr lang="fr-FR" dirty="0" smtClean="0">
                <a:solidFill>
                  <a:srgbClr val="008000"/>
                </a:solidFill>
                <a:latin typeface="Calibri" pitchFamily="34" charset="0"/>
              </a:rPr>
              <a:t>Qui doit :</a:t>
            </a:r>
          </a:p>
          <a:p>
            <a:r>
              <a:rPr lang="fr-FR" dirty="0" smtClean="0">
                <a:solidFill>
                  <a:srgbClr val="008000"/>
                </a:solidFill>
                <a:latin typeface="Calibri" pitchFamily="34" charset="0"/>
              </a:rPr>
              <a:t>1. Lutter contre le dérèglement climatique,</a:t>
            </a:r>
          </a:p>
          <a:p>
            <a:r>
              <a:rPr lang="fr-FR" dirty="0" smtClean="0">
                <a:solidFill>
                  <a:srgbClr val="008000"/>
                </a:solidFill>
                <a:latin typeface="Calibri" pitchFamily="34" charset="0"/>
              </a:rPr>
              <a:t>2. Agir ensemble pour sauvegarder la biodiversité,</a:t>
            </a:r>
          </a:p>
          <a:p>
            <a:r>
              <a:rPr lang="fr-FR" dirty="0" smtClean="0">
                <a:solidFill>
                  <a:srgbClr val="008000"/>
                </a:solidFill>
                <a:latin typeface="Calibri" pitchFamily="34" charset="0"/>
              </a:rPr>
              <a:t>3. Combattre les pollutions et préserver la santé,</a:t>
            </a:r>
          </a:p>
          <a:p>
            <a:r>
              <a:rPr lang="fr-FR" dirty="0" smtClean="0">
                <a:solidFill>
                  <a:srgbClr val="008000"/>
                </a:solidFill>
                <a:latin typeface="Calibri" pitchFamily="34" charset="0"/>
              </a:rPr>
              <a:t>4. Faire de l’eau un enjeu partagé,</a:t>
            </a:r>
          </a:p>
          <a:p>
            <a:r>
              <a:rPr lang="fr-FR" dirty="0" smtClean="0">
                <a:solidFill>
                  <a:srgbClr val="008000"/>
                </a:solidFill>
                <a:latin typeface="Calibri" pitchFamily="34" charset="0"/>
              </a:rPr>
              <a:t>5. Inventer la croissance écologique au travers du changement des mentalités, des modes de production et de consommation,</a:t>
            </a:r>
          </a:p>
          <a:p>
            <a:endParaRPr lang="fr-FR" sz="1200" dirty="0" smtClean="0">
              <a:solidFill>
                <a:srgbClr val="008000"/>
              </a:solidFill>
              <a:latin typeface="Calibri" pitchFamily="34" charset="0"/>
            </a:endParaRPr>
          </a:p>
          <a:p>
            <a:r>
              <a:rPr lang="fr-FR" sz="1200" dirty="0" smtClean="0">
                <a:solidFill>
                  <a:srgbClr val="008000"/>
                </a:solidFill>
                <a:latin typeface="Calibri" pitchFamily="34" charset="0"/>
              </a:rPr>
              <a:t>Source : </a:t>
            </a:r>
            <a:r>
              <a:rPr lang="fr-FR" sz="1200" i="1" dirty="0" smtClean="0">
                <a:solidFill>
                  <a:srgbClr val="008000"/>
                </a:solidFill>
                <a:latin typeface="Calibri" pitchFamily="34" charset="0"/>
              </a:rPr>
              <a:t>Appel de Paris pour une ONUE, Conférence de Paris pour une gouvernance écologique mondiale</a:t>
            </a:r>
            <a:r>
              <a:rPr lang="fr-FR" sz="1200" dirty="0" smtClean="0">
                <a:solidFill>
                  <a:srgbClr val="008000"/>
                </a:solidFill>
                <a:latin typeface="Calibri" pitchFamily="34" charset="0"/>
              </a:rPr>
              <a:t>, 2–3 février 2007.</a:t>
            </a:r>
          </a:p>
          <a:p>
            <a:r>
              <a:rPr lang="fr-FR" sz="1200" dirty="0" smtClean="0">
                <a:solidFill>
                  <a:srgbClr val="008000"/>
                </a:solidFill>
                <a:latin typeface="Calibri" pitchFamily="34" charset="0"/>
                <a:hlinkClick r:id="rId2"/>
              </a:rPr>
              <a:t>http://www.ambafrance-pk.org/IMG/pdf/7-ENVIRONNEMENT.pdf</a:t>
            </a:r>
            <a:r>
              <a:rPr lang="fr-FR" sz="1200" dirty="0" smtClean="0">
                <a:solidFill>
                  <a:srgbClr val="008000"/>
                </a:solidFill>
                <a:latin typeface="Calibri" pitchFamily="34" charset="0"/>
              </a:rPr>
              <a:t> </a:t>
            </a:r>
          </a:p>
          <a:p>
            <a:endParaRPr lang="fr-FR" sz="1200" dirty="0" smtClean="0">
              <a:solidFill>
                <a:srgbClr val="008000"/>
              </a:solidFill>
              <a:latin typeface="Calibri" pitchFamily="34" charset="0"/>
            </a:endParaRPr>
          </a:p>
          <a:p>
            <a:r>
              <a:rPr lang="fr-FR" sz="1600" dirty="0" smtClean="0">
                <a:solidFill>
                  <a:srgbClr val="008000"/>
                </a:solidFill>
                <a:latin typeface="Calibri" pitchFamily="34" charset="0"/>
              </a:rPr>
              <a:t>La biodiversité c’est :</a:t>
            </a:r>
          </a:p>
          <a:p>
            <a:endParaRPr lang="fr-FR" sz="1600" dirty="0" smtClean="0">
              <a:solidFill>
                <a:srgbClr val="008000"/>
              </a:solidFill>
              <a:latin typeface="Calibri" pitchFamily="34" charset="0"/>
            </a:endParaRPr>
          </a:p>
          <a:p>
            <a:pPr marL="342900" indent="-342900">
              <a:buFont typeface="+mj-lt"/>
              <a:buAutoNum type="arabicPeriod"/>
            </a:pPr>
            <a:r>
              <a:rPr lang="fr-FR" sz="1600" dirty="0" smtClean="0">
                <a:solidFill>
                  <a:srgbClr val="008000"/>
                </a:solidFill>
                <a:latin typeface="Calibri" pitchFamily="34" charset="0"/>
              </a:rPr>
              <a:t>Une priorité scientifique (comprendre sa genèse, ses fonctions et enrayer son érosion),</a:t>
            </a:r>
          </a:p>
          <a:p>
            <a:pPr marL="342900" indent="-342900">
              <a:buFont typeface="+mj-lt"/>
              <a:buAutoNum type="arabicPeriod"/>
            </a:pPr>
            <a:r>
              <a:rPr lang="fr-FR" sz="1600" dirty="0" smtClean="0">
                <a:solidFill>
                  <a:srgbClr val="008000"/>
                </a:solidFill>
                <a:latin typeface="Calibri" pitchFamily="34" charset="0"/>
              </a:rPr>
              <a:t>Un enjeu économique (ressources biologiques et génétiques à valoriser et partager),</a:t>
            </a:r>
          </a:p>
          <a:p>
            <a:pPr marL="342900" indent="-342900">
              <a:buFont typeface="+mj-lt"/>
              <a:buAutoNum type="arabicPeriod"/>
            </a:pPr>
            <a:r>
              <a:rPr lang="fr-FR" sz="1600" dirty="0" smtClean="0">
                <a:solidFill>
                  <a:srgbClr val="008000"/>
                </a:solidFill>
                <a:latin typeface="Calibri" pitchFamily="34" charset="0"/>
              </a:rPr>
              <a:t>Un enjeu éthique (droit à la vie des espèces),</a:t>
            </a:r>
          </a:p>
          <a:p>
            <a:pPr marL="342900" indent="-342900">
              <a:buFont typeface="+mj-lt"/>
              <a:buAutoNum type="arabicPeriod"/>
            </a:pPr>
            <a:r>
              <a:rPr lang="fr-FR" sz="1600" dirty="0" smtClean="0">
                <a:solidFill>
                  <a:srgbClr val="008000"/>
                </a:solidFill>
                <a:latin typeface="Calibri" pitchFamily="34" charset="0"/>
              </a:rPr>
              <a:t>Un enjeu social (partage des valeurs et des avantages).</a:t>
            </a:r>
          </a:p>
          <a:p>
            <a:endParaRPr lang="fr-FR" sz="1200" dirty="0" smtClean="0">
              <a:solidFill>
                <a:srgbClr val="008000"/>
              </a:solidFill>
              <a:latin typeface="Calibri" pitchFamily="34" charset="0"/>
            </a:endParaRPr>
          </a:p>
          <a:p>
            <a:r>
              <a:rPr lang="fr-FR" sz="1200" dirty="0" smtClean="0">
                <a:solidFill>
                  <a:srgbClr val="008000"/>
                </a:solidFill>
                <a:latin typeface="+mn-lt"/>
              </a:rPr>
              <a:t>Source : Termes de la Convention sur la diversité biologique (CDB) (</a:t>
            </a:r>
            <a:r>
              <a:rPr lang="pt-BR" sz="1200" dirty="0" smtClean="0">
                <a:solidFill>
                  <a:srgbClr val="008000"/>
                </a:solidFill>
                <a:latin typeface="+mn-lt"/>
                <a:hlinkClick r:id="rId3" tooltip="Rio de Janeiro"/>
              </a:rPr>
              <a:t>Rio de Janeiro</a:t>
            </a:r>
            <a:r>
              <a:rPr lang="pt-BR" sz="1200" dirty="0" smtClean="0">
                <a:solidFill>
                  <a:srgbClr val="008000"/>
                </a:solidFill>
                <a:latin typeface="+mn-lt"/>
              </a:rPr>
              <a:t> en </a:t>
            </a:r>
            <a:r>
              <a:rPr lang="pt-BR" sz="1200" dirty="0" smtClean="0">
                <a:solidFill>
                  <a:srgbClr val="008000"/>
                </a:solidFill>
                <a:latin typeface="+mn-lt"/>
                <a:hlinkClick r:id="rId4" tooltip="1992"/>
              </a:rPr>
              <a:t>1992</a:t>
            </a:r>
            <a:r>
              <a:rPr lang="pt-BR" sz="1200" dirty="0" smtClean="0">
                <a:solidFill>
                  <a:srgbClr val="008000"/>
                </a:solidFill>
                <a:latin typeface="+mn-lt"/>
              </a:rPr>
              <a:t>)</a:t>
            </a:r>
            <a:r>
              <a:rPr lang="fr-FR" sz="1200" dirty="0" smtClean="0">
                <a:solidFill>
                  <a:srgbClr val="008000"/>
                </a:solidFill>
                <a:latin typeface="+mn-lt"/>
              </a:rPr>
              <a:t> qui a établi trois buts principaux :</a:t>
            </a:r>
          </a:p>
          <a:p>
            <a:pPr>
              <a:buFont typeface="Arial" pitchFamily="34" charset="0"/>
              <a:buChar char="•"/>
            </a:pPr>
            <a:r>
              <a:rPr lang="fr-FR" sz="1200" dirty="0" smtClean="0">
                <a:solidFill>
                  <a:srgbClr val="008000"/>
                </a:solidFill>
                <a:latin typeface="+mn-lt"/>
              </a:rPr>
              <a:t>la conservation de la </a:t>
            </a:r>
            <a:r>
              <a:rPr lang="fr-FR" sz="1200" dirty="0" smtClean="0">
                <a:solidFill>
                  <a:srgbClr val="008000"/>
                </a:solidFill>
                <a:latin typeface="+mn-lt"/>
                <a:hlinkClick r:id="rId5" tooltip="Biodiversité"/>
              </a:rPr>
              <a:t>biodiversité</a:t>
            </a:r>
            <a:r>
              <a:rPr lang="fr-FR" sz="1200" dirty="0" smtClean="0">
                <a:solidFill>
                  <a:srgbClr val="008000"/>
                </a:solidFill>
                <a:latin typeface="+mn-lt"/>
              </a:rPr>
              <a:t> ; </a:t>
            </a:r>
          </a:p>
          <a:p>
            <a:pPr>
              <a:buFont typeface="Arial" pitchFamily="34" charset="0"/>
              <a:buChar char="•"/>
            </a:pPr>
            <a:r>
              <a:rPr lang="fr-FR" sz="1200" dirty="0" smtClean="0">
                <a:solidFill>
                  <a:srgbClr val="008000"/>
                </a:solidFill>
                <a:latin typeface="+mn-lt"/>
              </a:rPr>
              <a:t>l'</a:t>
            </a:r>
            <a:r>
              <a:rPr lang="fr-FR" sz="1200" dirty="0" smtClean="0">
                <a:solidFill>
                  <a:srgbClr val="008000"/>
                </a:solidFill>
                <a:latin typeface="+mn-lt"/>
                <a:hlinkClick r:id="rId6" tooltip="Utilisation durable"/>
              </a:rPr>
              <a:t>utilisation durable</a:t>
            </a:r>
            <a:r>
              <a:rPr lang="fr-FR" sz="1200" dirty="0" smtClean="0">
                <a:solidFill>
                  <a:srgbClr val="008000"/>
                </a:solidFill>
                <a:latin typeface="+mn-lt"/>
              </a:rPr>
              <a:t> de ses éléments ;</a:t>
            </a:r>
          </a:p>
          <a:p>
            <a:pPr>
              <a:buFont typeface="Arial" pitchFamily="34" charset="0"/>
              <a:buChar char="•"/>
            </a:pPr>
            <a:r>
              <a:rPr lang="fr-FR" sz="1200" dirty="0" smtClean="0">
                <a:solidFill>
                  <a:srgbClr val="008000"/>
                </a:solidFill>
                <a:latin typeface="+mn-lt"/>
              </a:rPr>
              <a:t>le partage juste et équitable des avantages découlant de l'exploitation des </a:t>
            </a:r>
            <a:r>
              <a:rPr lang="fr-FR" sz="1200" dirty="0" smtClean="0">
                <a:solidFill>
                  <a:srgbClr val="008000"/>
                </a:solidFill>
                <a:latin typeface="+mn-lt"/>
                <a:hlinkClick r:id="rId7" tooltip="Ressource génétique"/>
              </a:rPr>
              <a:t>ressources génétiques</a:t>
            </a:r>
            <a:r>
              <a:rPr lang="fr-FR" sz="1200" dirty="0" smtClean="0">
                <a:solidFill>
                  <a:srgbClr val="008000"/>
                </a:solidFill>
                <a:latin typeface="+mn-lt"/>
              </a:rPr>
              <a:t>.</a:t>
            </a:r>
            <a:endParaRPr lang="fr-FR" sz="1200" dirty="0">
              <a:solidFill>
                <a:srgbClr val="008000"/>
              </a:solidFill>
              <a:latin typeface="+mn-lt"/>
            </a:endParaRPr>
          </a:p>
        </p:txBody>
      </p:sp>
    </p:spTree>
    <p:extLst>
      <p:ext uri="{BB962C8B-B14F-4D97-AF65-F5344CB8AC3E}">
        <p14:creationId xmlns:p14="http://schemas.microsoft.com/office/powerpoint/2010/main" val="3240307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55588"/>
            <a:ext cx="2133600" cy="365125"/>
          </a:xfrm>
        </p:spPr>
        <p:txBody>
          <a:bodyPr/>
          <a:lstStyle/>
          <a:p>
            <a:pPr>
              <a:defRPr/>
            </a:pPr>
            <a:fld id="{F54EFFE5-1E3B-4EED-BD50-7DBE26C6A16E}" type="slidenum">
              <a:rPr lang="fr-FR"/>
              <a:pPr>
                <a:defRPr/>
              </a:pPr>
              <a:t>9</a:t>
            </a:fld>
            <a:endParaRPr lang="fr-FR" dirty="0"/>
          </a:p>
        </p:txBody>
      </p:sp>
      <p:sp>
        <p:nvSpPr>
          <p:cNvPr id="7171"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dirty="0">
                <a:solidFill>
                  <a:srgbClr val="008000"/>
                </a:solidFill>
                <a:latin typeface="Calibri" pitchFamily="34" charset="0"/>
              </a:rPr>
              <a:t>Pourquoi préserver la biodiversité ?</a:t>
            </a:r>
          </a:p>
        </p:txBody>
      </p:sp>
      <p:sp>
        <p:nvSpPr>
          <p:cNvPr id="7172" name="ZoneTexte 3"/>
          <p:cNvSpPr txBox="1">
            <a:spLocks noChangeArrowheads="1"/>
          </p:cNvSpPr>
          <p:nvPr/>
        </p:nvSpPr>
        <p:spPr bwMode="auto">
          <a:xfrm>
            <a:off x="250825" y="836613"/>
            <a:ext cx="856932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b="1" dirty="0">
                <a:solidFill>
                  <a:srgbClr val="008000"/>
                </a:solidFill>
                <a:latin typeface="Calibri" pitchFamily="34" charset="0"/>
              </a:rPr>
              <a:t>1. L'arbre du vivant</a:t>
            </a:r>
          </a:p>
          <a:p>
            <a:pPr eaLnBrk="1" hangingPunct="1"/>
            <a:endParaRPr lang="fr-FR" dirty="0">
              <a:solidFill>
                <a:srgbClr val="008000"/>
              </a:solidFill>
              <a:latin typeface="Calibri" pitchFamily="34" charset="0"/>
            </a:endParaRPr>
          </a:p>
          <a:p>
            <a:pPr algn="just" eaLnBrk="1" hangingPunct="1"/>
            <a:r>
              <a:rPr lang="fr-FR" dirty="0">
                <a:solidFill>
                  <a:srgbClr val="008000"/>
                </a:solidFill>
                <a:latin typeface="Calibri" pitchFamily="34" charset="0"/>
              </a:rPr>
              <a:t>En dépit de leur extrême diversité, les espèces vivantes partagent toutes les mêmes composants élémentaires et les mêmes activités fondamentales, ce qui témoigne d'un lien de parenté universel. </a:t>
            </a:r>
            <a:r>
              <a:rPr lang="fr-FR" i="1" dirty="0">
                <a:solidFill>
                  <a:srgbClr val="008000"/>
                </a:solidFill>
                <a:latin typeface="Calibri" pitchFamily="34" charset="0"/>
              </a:rPr>
              <a:t>Elles ont évolué à partir d'ancêtres microscopiques dont les représentants actuels, les bactéries</a:t>
            </a:r>
            <a:r>
              <a:rPr lang="fr-FR" dirty="0">
                <a:solidFill>
                  <a:srgbClr val="008000"/>
                </a:solidFill>
                <a:latin typeface="Calibri" pitchFamily="34" charset="0"/>
              </a:rPr>
              <a:t>, se situent à la souche de l'arbre de la classification des espèces, qu’on représente souvent comme un arbre généalogique (voir page suivante).</a:t>
            </a:r>
          </a:p>
          <a:p>
            <a:pPr algn="just" eaLnBrk="1" hangingPunct="1"/>
            <a:r>
              <a:rPr lang="fr-FR" sz="1200" dirty="0">
                <a:solidFill>
                  <a:srgbClr val="008000"/>
                </a:solidFill>
                <a:latin typeface="Calibri" pitchFamily="34" charset="0"/>
              </a:rPr>
              <a:t>Source : </a:t>
            </a:r>
            <a:r>
              <a:rPr lang="fr-FR" sz="1200" dirty="0">
                <a:solidFill>
                  <a:srgbClr val="008000"/>
                </a:solidFill>
                <a:latin typeface="Calibri" pitchFamily="34" charset="0"/>
                <a:hlinkClick r:id="rId2"/>
              </a:rPr>
              <a:t>http://www.larousse.fr/encyclopedie/cartes/Classification_des_esp%C3%A8ces_vivantes/1309193</a:t>
            </a:r>
            <a:r>
              <a:rPr lang="fr-FR" sz="1200" dirty="0">
                <a:solidFill>
                  <a:srgbClr val="008000"/>
                </a:solidFill>
                <a:latin typeface="Calibri" pitchFamily="34" charset="0"/>
              </a:rPr>
              <a:t> </a:t>
            </a:r>
          </a:p>
        </p:txBody>
      </p:sp>
      <p:pic>
        <p:nvPicPr>
          <p:cNvPr id="7173" name="Imag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501008"/>
            <a:ext cx="3810000" cy="303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Image 5" descr="corail.jpg"/>
          <p:cNvPicPr>
            <a:picLocks noChangeAspect="1"/>
          </p:cNvPicPr>
          <p:nvPr/>
        </p:nvPicPr>
        <p:blipFill>
          <a:blip r:embed="rId4" cstate="print"/>
          <a:stretch>
            <a:fillRect/>
          </a:stretch>
        </p:blipFill>
        <p:spPr>
          <a:xfrm>
            <a:off x="5868144" y="3717032"/>
            <a:ext cx="2466975" cy="1857375"/>
          </a:xfrm>
          <a:prstGeom prst="rect">
            <a:avLst/>
          </a:prstGeom>
        </p:spPr>
      </p:pic>
      <p:sp>
        <p:nvSpPr>
          <p:cNvPr id="8" name="ZoneTexte 7"/>
          <p:cNvSpPr txBox="1"/>
          <p:nvPr/>
        </p:nvSpPr>
        <p:spPr>
          <a:xfrm>
            <a:off x="5724128" y="5589241"/>
            <a:ext cx="2592288" cy="830998"/>
          </a:xfrm>
          <a:prstGeom prst="rect">
            <a:avLst/>
          </a:prstGeom>
          <a:noFill/>
        </p:spPr>
        <p:txBody>
          <a:bodyPr wrap="square" rtlCol="0">
            <a:spAutoFit/>
          </a:bodyPr>
          <a:lstStyle/>
          <a:p>
            <a:pPr algn="ctr"/>
            <a:r>
              <a:rPr lang="fr-FR" sz="1200" dirty="0" smtClean="0">
                <a:solidFill>
                  <a:srgbClr val="008000"/>
                </a:solidFill>
                <a:latin typeface="Calibri"/>
              </a:rPr>
              <a:t>↑ </a:t>
            </a:r>
            <a:r>
              <a:rPr lang="fr-FR" sz="1200" dirty="0" smtClean="0">
                <a:solidFill>
                  <a:srgbClr val="008000"/>
                </a:solidFill>
              </a:rPr>
              <a:t>Darwin préférait employer l’image d’un corail arborescent pour décrire l’évolution des espèces vivantes (ou « corail de la vie »). </a:t>
            </a:r>
            <a:endParaRPr lang="fr-FR" sz="1200" dirty="0">
              <a:solidFill>
                <a:srgbClr val="008000"/>
              </a:solidFil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588125" y="188913"/>
            <a:ext cx="2133600" cy="365125"/>
          </a:xfrm>
        </p:spPr>
        <p:txBody>
          <a:bodyPr/>
          <a:lstStyle/>
          <a:p>
            <a:pPr>
              <a:defRPr/>
            </a:pPr>
            <a:fld id="{FE1D913E-ABD2-460A-9C2E-6C077F7239DE}" type="slidenum">
              <a:rPr lang="fr-FR"/>
              <a:pPr>
                <a:defRPr/>
              </a:pPr>
              <a:t>90</a:t>
            </a:fld>
            <a:endParaRPr lang="fr-FR" dirty="0"/>
          </a:p>
        </p:txBody>
      </p:sp>
      <p:sp>
        <p:nvSpPr>
          <p:cNvPr id="66563"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4" name="ZoneTexte 4"/>
          <p:cNvSpPr txBox="1">
            <a:spLocks noChangeArrowheads="1"/>
          </p:cNvSpPr>
          <p:nvPr/>
        </p:nvSpPr>
        <p:spPr bwMode="auto">
          <a:xfrm>
            <a:off x="209550" y="854075"/>
            <a:ext cx="8683625" cy="2032000"/>
          </a:xfrm>
          <a:prstGeom prst="rect">
            <a:avLst/>
          </a:prstGeom>
          <a:noFill/>
          <a:ln>
            <a:noFill/>
          </a:ln>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fr-FR" u="sng" kern="0" dirty="0" smtClean="0">
                <a:solidFill>
                  <a:srgbClr val="6600CC"/>
                </a:solidFill>
                <a:cs typeface="+mn-cs"/>
              </a:rPr>
              <a:t>7. </a:t>
            </a:r>
            <a:r>
              <a:rPr lang="fr-FR" u="sng" kern="0" dirty="0">
                <a:solidFill>
                  <a:srgbClr val="6600CC"/>
                </a:solidFill>
                <a:cs typeface="+mn-cs"/>
              </a:rPr>
              <a:t>Annexe : Le modèle du « château de carte » de la biodiversité</a:t>
            </a:r>
            <a:endParaRPr lang="fr-FR" b="0" kern="0" dirty="0">
              <a:solidFill>
                <a:srgbClr val="6600CC"/>
              </a:solidFill>
              <a:cs typeface="+mn-cs"/>
            </a:endParaRPr>
          </a:p>
          <a:p>
            <a:pPr algn="just" eaLnBrk="1" fontAlgn="auto" hangingPunct="1">
              <a:spcBef>
                <a:spcPts val="0"/>
              </a:spcBef>
              <a:spcAft>
                <a:spcPts val="0"/>
              </a:spcAft>
              <a:defRPr/>
            </a:pPr>
            <a:endParaRPr lang="fr-FR" b="0" kern="0" dirty="0">
              <a:solidFill>
                <a:srgbClr val="6600CC"/>
              </a:solidFill>
              <a:cs typeface="+mn-cs"/>
            </a:endParaRPr>
          </a:p>
          <a:p>
            <a:pPr algn="just" eaLnBrk="1" fontAlgn="auto" hangingPunct="1">
              <a:spcBef>
                <a:spcPts val="0"/>
              </a:spcBef>
              <a:spcAft>
                <a:spcPts val="0"/>
              </a:spcAft>
              <a:defRPr/>
            </a:pPr>
            <a:r>
              <a:rPr lang="fr-FR" b="0" kern="0" dirty="0">
                <a:solidFill>
                  <a:srgbClr val="6600CC"/>
                </a:solidFill>
                <a:cs typeface="+mn-cs"/>
              </a:rPr>
              <a:t>Les forêts primaires hébergent ~ 80% de la biodiversité terrestres. </a:t>
            </a:r>
          </a:p>
          <a:p>
            <a:pPr algn="just" eaLnBrk="1" fontAlgn="auto" hangingPunct="1">
              <a:spcBef>
                <a:spcPts val="0"/>
              </a:spcBef>
              <a:spcAft>
                <a:spcPts val="0"/>
              </a:spcAft>
              <a:defRPr/>
            </a:pPr>
            <a:r>
              <a:rPr lang="fr-FR" b="0" kern="0" dirty="0">
                <a:solidFill>
                  <a:srgbClr val="6600CC"/>
                </a:solidFill>
                <a:cs typeface="+mn-cs"/>
              </a:rPr>
              <a:t>Quelles conséquences dans le cas de leur disparition ? </a:t>
            </a:r>
          </a:p>
          <a:p>
            <a:pPr algn="just" eaLnBrk="1" fontAlgn="auto" hangingPunct="1">
              <a:spcBef>
                <a:spcPts val="0"/>
              </a:spcBef>
              <a:spcAft>
                <a:spcPts val="0"/>
              </a:spcAft>
              <a:buFont typeface="Symbol" pitchFamily="18" charset="2"/>
              <a:buChar char="Þ"/>
              <a:defRPr/>
            </a:pPr>
            <a:r>
              <a:rPr lang="fr-FR" b="0" kern="0" dirty="0" smtClean="0">
                <a:solidFill>
                  <a:srgbClr val="6600CC"/>
                </a:solidFill>
                <a:cs typeface="+mn-cs"/>
              </a:rPr>
              <a:t> Le </a:t>
            </a:r>
            <a:r>
              <a:rPr lang="fr-FR" b="0" kern="0" dirty="0">
                <a:solidFill>
                  <a:srgbClr val="6600CC"/>
                </a:solidFill>
                <a:cs typeface="+mn-cs"/>
              </a:rPr>
              <a:t>modèle du château de carte :  La biodiversité est comme un château de cartes. Chaque carte représente une espèce vivante. Trop de cartes </a:t>
            </a:r>
            <a:r>
              <a:rPr lang="fr-FR" b="0" kern="0" dirty="0" smtClean="0">
                <a:solidFill>
                  <a:srgbClr val="6600CC"/>
                </a:solidFill>
                <a:cs typeface="+mn-cs"/>
              </a:rPr>
              <a:t>disparaissent?</a:t>
            </a:r>
          </a:p>
          <a:p>
            <a:pPr algn="just" eaLnBrk="1" fontAlgn="auto" hangingPunct="1">
              <a:spcBef>
                <a:spcPts val="0"/>
              </a:spcBef>
              <a:spcAft>
                <a:spcPts val="0"/>
              </a:spcAft>
              <a:buFont typeface="Symbol" pitchFamily="18" charset="2"/>
              <a:buChar char="Þ"/>
              <a:defRPr/>
            </a:pPr>
            <a:r>
              <a:rPr lang="fr-FR" b="0" kern="0" dirty="0">
                <a:solidFill>
                  <a:srgbClr val="6600CC"/>
                </a:solidFill>
                <a:cs typeface="+mn-cs"/>
              </a:rPr>
              <a:t> </a:t>
            </a:r>
            <a:r>
              <a:rPr lang="fr-FR" b="0" kern="0" dirty="0" smtClean="0">
                <a:solidFill>
                  <a:srgbClr val="6600CC"/>
                </a:solidFill>
                <a:cs typeface="+mn-cs"/>
              </a:rPr>
              <a:t>Le </a:t>
            </a:r>
            <a:r>
              <a:rPr lang="fr-FR" b="0" kern="0" dirty="0">
                <a:solidFill>
                  <a:srgbClr val="6600CC"/>
                </a:solidFill>
                <a:cs typeface="+mn-cs"/>
              </a:rPr>
              <a:t>château risque de s’effondrer à cause des interaction entre espèces. </a:t>
            </a:r>
            <a:endParaRPr lang="fr-FR" sz="1400" b="0" kern="0" dirty="0">
              <a:solidFill>
                <a:srgbClr val="6600CC"/>
              </a:solidFill>
              <a:cs typeface="+mn-cs"/>
            </a:endParaRPr>
          </a:p>
        </p:txBody>
      </p:sp>
      <p:pic>
        <p:nvPicPr>
          <p:cNvPr id="66565" name="Image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6000" y="3186113"/>
            <a:ext cx="2763838" cy="207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ZoneTexte 8"/>
          <p:cNvSpPr txBox="1">
            <a:spLocks noChangeArrowheads="1"/>
          </p:cNvSpPr>
          <p:nvPr/>
        </p:nvSpPr>
        <p:spPr bwMode="auto">
          <a:xfrm>
            <a:off x="157163" y="5235575"/>
            <a:ext cx="44815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a:solidFill>
                  <a:srgbClr val="7030A0"/>
                </a:solidFill>
                <a:latin typeface="Calibri" pitchFamily="34" charset="0"/>
              </a:rPr>
              <a:t>Modèle du château de cartes qui s’écroule.</a:t>
            </a:r>
          </a:p>
          <a:p>
            <a:pPr algn="ctr" eaLnBrk="1" hangingPunct="1"/>
            <a:r>
              <a:rPr lang="fr-FR" sz="1200">
                <a:solidFill>
                  <a:srgbClr val="7030A0"/>
                </a:solidFill>
                <a:latin typeface="Calibri" pitchFamily="34" charset="0"/>
              </a:rPr>
              <a:t>Source : </a:t>
            </a:r>
            <a:r>
              <a:rPr lang="fr-FR" sz="1200">
                <a:solidFill>
                  <a:srgbClr val="7030A0"/>
                </a:solidFill>
                <a:latin typeface="Calibri" pitchFamily="34" charset="0"/>
                <a:hlinkClick r:id="rId3"/>
              </a:rPr>
              <a:t>http://never-surrender.over-blog.com/article-vers-un-krach-systemique-global-106021303.html</a:t>
            </a:r>
            <a:r>
              <a:rPr lang="fr-FR" sz="1200">
                <a:solidFill>
                  <a:srgbClr val="7030A0"/>
                </a:solidFill>
                <a:latin typeface="Calibri" pitchFamily="34" charset="0"/>
              </a:rPr>
              <a:t> </a:t>
            </a:r>
          </a:p>
        </p:txBody>
      </p:sp>
      <p:sp>
        <p:nvSpPr>
          <p:cNvPr id="66567" name="Rectangle 9"/>
          <p:cNvSpPr>
            <a:spLocks noChangeArrowheads="1"/>
          </p:cNvSpPr>
          <p:nvPr/>
        </p:nvSpPr>
        <p:spPr bwMode="auto">
          <a:xfrm>
            <a:off x="4700588" y="5235575"/>
            <a:ext cx="38322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sz="1200">
                <a:solidFill>
                  <a:srgbClr val="7030A0"/>
                </a:solidFill>
                <a:latin typeface="Calibri" pitchFamily="34" charset="0"/>
              </a:rPr>
              <a:t>Image du château de carte de la biodiversité. </a:t>
            </a:r>
          </a:p>
          <a:p>
            <a:pPr algn="ctr"/>
            <a:r>
              <a:rPr lang="fr-FR" sz="1200">
                <a:solidFill>
                  <a:srgbClr val="7030A0"/>
                </a:solidFill>
                <a:latin typeface="Calibri" pitchFamily="34" charset="0"/>
              </a:rPr>
              <a:t>Source :  </a:t>
            </a:r>
            <a:r>
              <a:rPr lang="fr-FR" sz="1200">
                <a:latin typeface="Calibri" pitchFamily="34" charset="0"/>
                <a:hlinkClick r:id="rId4"/>
              </a:rPr>
              <a:t>http://www.flickr.com/photos/sharman/4570412801/sizes/m/in/photostream/</a:t>
            </a:r>
            <a:r>
              <a:rPr lang="fr-FR" sz="1200">
                <a:latin typeface="Calibri" pitchFamily="34" charset="0"/>
              </a:rPr>
              <a:t> </a:t>
            </a:r>
          </a:p>
        </p:txBody>
      </p:sp>
      <p:pic>
        <p:nvPicPr>
          <p:cNvPr id="66568" name="Image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03800" y="3251200"/>
            <a:ext cx="3000375" cy="2005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588125" y="188913"/>
            <a:ext cx="2133600" cy="365125"/>
          </a:xfrm>
        </p:spPr>
        <p:txBody>
          <a:bodyPr/>
          <a:lstStyle/>
          <a:p>
            <a:pPr>
              <a:defRPr/>
            </a:pPr>
            <a:fld id="{20EF5DBF-8F0B-4350-ADF9-9AA490FE713F}" type="slidenum">
              <a:rPr lang="fr-FR"/>
              <a:pPr>
                <a:defRPr/>
              </a:pPr>
              <a:t>91</a:t>
            </a:fld>
            <a:endParaRPr lang="fr-FR" dirty="0"/>
          </a:p>
        </p:txBody>
      </p:sp>
      <p:sp>
        <p:nvSpPr>
          <p:cNvPr id="67587"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4" name="ZoneTexte 4"/>
          <p:cNvSpPr txBox="1">
            <a:spLocks noChangeArrowheads="1"/>
          </p:cNvSpPr>
          <p:nvPr/>
        </p:nvSpPr>
        <p:spPr bwMode="auto">
          <a:xfrm>
            <a:off x="209550" y="854075"/>
            <a:ext cx="8858250" cy="2154238"/>
          </a:xfrm>
          <a:prstGeom prst="rect">
            <a:avLst/>
          </a:prstGeom>
          <a:noFill/>
          <a:ln>
            <a:noFill/>
          </a:ln>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fr-FR" u="sng" kern="0" dirty="0" smtClean="0">
                <a:solidFill>
                  <a:srgbClr val="6600CC"/>
                </a:solidFill>
                <a:cs typeface="+mn-cs"/>
              </a:rPr>
              <a:t>7. </a:t>
            </a:r>
            <a:r>
              <a:rPr lang="fr-FR" u="sng" kern="0" dirty="0">
                <a:solidFill>
                  <a:srgbClr val="6600CC"/>
                </a:solidFill>
                <a:cs typeface="+mn-cs"/>
              </a:rPr>
              <a:t>Annexe : Le modèle du « château de carte » de la biodiversité</a:t>
            </a:r>
            <a:endParaRPr lang="fr-FR" b="0" kern="0" dirty="0">
              <a:solidFill>
                <a:srgbClr val="6600CC"/>
              </a:solidFill>
              <a:cs typeface="+mn-cs"/>
            </a:endParaRPr>
          </a:p>
          <a:p>
            <a:pPr algn="just" eaLnBrk="1" fontAlgn="auto" hangingPunct="1">
              <a:spcBef>
                <a:spcPts val="0"/>
              </a:spcBef>
              <a:spcAft>
                <a:spcPts val="0"/>
              </a:spcAft>
              <a:defRPr/>
            </a:pPr>
            <a:endParaRPr lang="fr-FR" b="0" kern="0" dirty="0">
              <a:solidFill>
                <a:srgbClr val="6600CC"/>
              </a:solidFill>
              <a:cs typeface="+mn-cs"/>
            </a:endParaRPr>
          </a:p>
          <a:p>
            <a:pPr algn="just" eaLnBrk="1" fontAlgn="auto" hangingPunct="1">
              <a:spcBef>
                <a:spcPts val="0"/>
              </a:spcBef>
              <a:spcAft>
                <a:spcPts val="0"/>
              </a:spcAft>
              <a:defRPr/>
            </a:pPr>
            <a:r>
              <a:rPr lang="fr-FR" sz="1400" b="0" kern="0" dirty="0" smtClean="0">
                <a:solidFill>
                  <a:srgbClr val="6600CC"/>
                </a:solidFill>
                <a:cs typeface="+mn-cs"/>
              </a:rPr>
              <a:t>Selon </a:t>
            </a:r>
            <a:r>
              <a:rPr lang="fr-FR" sz="1400" b="0" kern="0" dirty="0">
                <a:solidFill>
                  <a:srgbClr val="6600CC"/>
                </a:solidFill>
                <a:cs typeface="+mn-cs"/>
              </a:rPr>
              <a:t>Peter Ward, paléontologue, Université Washington «  </a:t>
            </a:r>
            <a:r>
              <a:rPr lang="fr-FR" sz="1400" b="0" i="1" kern="0" dirty="0">
                <a:solidFill>
                  <a:srgbClr val="6600CC"/>
                </a:solidFill>
                <a:cs typeface="+mn-cs"/>
              </a:rPr>
              <a:t>A l’échelle biologique, l’espèce homo sapiens est une carte comme les autres. En un sens, chaque espèce en soutient une autre.  L’animal que vous mangez (qui vous donne votre énergie) est la carte en dessous. Imaginons que l’on se mette à enlever une carte,  puis une autre et ainsi de suite… C’est ce que fait une extinction de masse : elle commence à éliminer une espèce, mais rapidement beaucoup d’espèces disparaissent. Il n’est plus seulement question de disparitions d’espèces : Il y a un effet boule de neige</a:t>
            </a:r>
            <a:r>
              <a:rPr lang="fr-FR" sz="1400" b="0" kern="0" dirty="0">
                <a:solidFill>
                  <a:srgbClr val="6600CC"/>
                </a:solidFill>
                <a:cs typeface="+mn-cs"/>
              </a:rPr>
              <a:t> » (Source: </a:t>
            </a:r>
            <a:r>
              <a:rPr lang="fr-FR" sz="1400" b="0" i="1" kern="0" dirty="0">
                <a:solidFill>
                  <a:srgbClr val="6600CC"/>
                </a:solidFill>
                <a:cs typeface="+mn-cs"/>
              </a:rPr>
              <a:t>Vie et mort de la planète Terre</a:t>
            </a:r>
            <a:r>
              <a:rPr lang="fr-FR" sz="1400" b="0" kern="0" dirty="0">
                <a:solidFill>
                  <a:srgbClr val="6600CC"/>
                </a:solidFill>
                <a:cs typeface="+mn-cs"/>
              </a:rPr>
              <a:t>, Peter Ward, Donald </a:t>
            </a:r>
            <a:r>
              <a:rPr lang="fr-FR" sz="1400" b="0" kern="0" dirty="0" err="1">
                <a:solidFill>
                  <a:srgbClr val="6600CC"/>
                </a:solidFill>
                <a:cs typeface="+mn-cs"/>
              </a:rPr>
              <a:t>Brownlee</a:t>
            </a:r>
            <a:r>
              <a:rPr lang="fr-FR" sz="1400" b="0" kern="0" dirty="0">
                <a:solidFill>
                  <a:srgbClr val="6600CC"/>
                </a:solidFill>
                <a:cs typeface="+mn-cs"/>
              </a:rPr>
              <a:t>, et Michel </a:t>
            </a:r>
            <a:r>
              <a:rPr lang="fr-FR" sz="1400" b="0" kern="0" dirty="0" err="1">
                <a:solidFill>
                  <a:srgbClr val="6600CC"/>
                </a:solidFill>
                <a:cs typeface="+mn-cs"/>
              </a:rPr>
              <a:t>Cabart</a:t>
            </a:r>
            <a:r>
              <a:rPr lang="fr-FR" sz="1400" b="0" kern="0" dirty="0">
                <a:solidFill>
                  <a:srgbClr val="6600CC"/>
                </a:solidFill>
                <a:cs typeface="+mn-cs"/>
              </a:rPr>
              <a:t>, Editions La Huppe, 7 février 2008). </a:t>
            </a:r>
          </a:p>
        </p:txBody>
      </p:sp>
      <p:pic>
        <p:nvPicPr>
          <p:cNvPr id="67589" name="Image 5" descr="biodiv3_s.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6575" y="3427413"/>
            <a:ext cx="3805238" cy="259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8"/>
          <p:cNvSpPr txBox="1">
            <a:spLocks noChangeArrowheads="1"/>
          </p:cNvSpPr>
          <p:nvPr/>
        </p:nvSpPr>
        <p:spPr bwMode="auto">
          <a:xfrm>
            <a:off x="3635375" y="6262688"/>
            <a:ext cx="3656013" cy="276225"/>
          </a:xfrm>
          <a:prstGeom prst="rect">
            <a:avLst/>
          </a:prstGeom>
          <a:noFill/>
          <a:ln>
            <a:noFill/>
          </a:ln>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fr-FR" sz="1200" b="0" kern="0" dirty="0" smtClean="0">
                <a:solidFill>
                  <a:srgbClr val="6600CC"/>
                </a:solidFill>
                <a:latin typeface="Calibri"/>
                <a:cs typeface="+mn-cs"/>
              </a:rPr>
              <a:t>↖ </a:t>
            </a:r>
            <a:r>
              <a:rPr lang="fr-FR" sz="1200" b="0" kern="0" dirty="0" smtClean="0">
                <a:solidFill>
                  <a:srgbClr val="6600CC"/>
                </a:solidFill>
                <a:cs typeface="+mn-cs"/>
              </a:rPr>
              <a:t>Liens </a:t>
            </a:r>
            <a:r>
              <a:rPr lang="fr-FR" sz="1200" b="0" kern="0" dirty="0">
                <a:solidFill>
                  <a:srgbClr val="6600CC"/>
                </a:solidFill>
                <a:cs typeface="+mn-cs"/>
              </a:rPr>
              <a:t>entre animaux (chaîne alimentaire</a:t>
            </a:r>
            <a:r>
              <a:rPr lang="fr-FR" sz="1200" b="0" kern="0" dirty="0" smtClean="0">
                <a:solidFill>
                  <a:srgbClr val="6600CC"/>
                </a:solidFill>
                <a:cs typeface="+mn-cs"/>
              </a:rPr>
              <a:t>) </a:t>
            </a:r>
            <a:r>
              <a:rPr lang="fr-FR" sz="1200" b="0" kern="0" dirty="0" smtClean="0">
                <a:solidFill>
                  <a:srgbClr val="6600CC"/>
                </a:solidFill>
                <a:latin typeface="Calibri"/>
                <a:cs typeface="+mn-cs"/>
              </a:rPr>
              <a:t>↑</a:t>
            </a:r>
            <a:endParaRPr lang="fr-FR" sz="1200" b="0" kern="0" dirty="0">
              <a:solidFill>
                <a:srgbClr val="6600CC"/>
              </a:solidFill>
              <a:cs typeface="+mn-cs"/>
            </a:endParaRPr>
          </a:p>
        </p:txBody>
      </p:sp>
      <p:pic>
        <p:nvPicPr>
          <p:cNvPr id="67591" name="Image 10" descr="RTEmagicC_littoatl_401.jpg.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450" y="3500438"/>
            <a:ext cx="2876550" cy="276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31775"/>
            <a:ext cx="2133600" cy="365125"/>
          </a:xfrm>
        </p:spPr>
        <p:txBody>
          <a:bodyPr/>
          <a:lstStyle/>
          <a:p>
            <a:pPr>
              <a:defRPr/>
            </a:pPr>
            <a:fld id="{DB2038B4-6B43-4516-9C88-AE06FC791ADF}" type="slidenum">
              <a:rPr lang="fr-FR"/>
              <a:pPr>
                <a:defRPr/>
              </a:pPr>
              <a:t>92</a:t>
            </a:fld>
            <a:endParaRPr lang="fr-FR"/>
          </a:p>
        </p:txBody>
      </p:sp>
      <p:sp>
        <p:nvSpPr>
          <p:cNvPr id="68611"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4" name="ZoneTexte 4"/>
          <p:cNvSpPr txBox="1">
            <a:spLocks noChangeArrowheads="1"/>
          </p:cNvSpPr>
          <p:nvPr/>
        </p:nvSpPr>
        <p:spPr bwMode="auto">
          <a:xfrm>
            <a:off x="285750" y="1143000"/>
            <a:ext cx="8715375" cy="2524125"/>
          </a:xfrm>
          <a:prstGeom prst="rect">
            <a:avLst/>
          </a:prstGeom>
          <a:noFill/>
          <a:ln>
            <a:noFill/>
          </a:ln>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fr-FR" u="sng" kern="0" dirty="0" smtClean="0">
                <a:solidFill>
                  <a:srgbClr val="6600CC"/>
                </a:solidFill>
                <a:cs typeface="+mn-cs"/>
              </a:rPr>
              <a:t>7. </a:t>
            </a:r>
            <a:r>
              <a:rPr lang="fr-FR" u="sng" kern="0" dirty="0">
                <a:solidFill>
                  <a:srgbClr val="6600CC"/>
                </a:solidFill>
                <a:cs typeface="+mn-cs"/>
              </a:rPr>
              <a:t>Annexe : Le modèle du « château de carte » de la biodiversité (suite)</a:t>
            </a:r>
            <a:endParaRPr lang="fr-FR" b="0" kern="0" dirty="0">
              <a:solidFill>
                <a:srgbClr val="6600CC"/>
              </a:solidFill>
              <a:cs typeface="+mn-cs"/>
            </a:endParaRPr>
          </a:p>
          <a:p>
            <a:pPr algn="just" eaLnBrk="1" fontAlgn="auto" hangingPunct="1">
              <a:spcBef>
                <a:spcPts val="0"/>
              </a:spcBef>
              <a:spcAft>
                <a:spcPts val="0"/>
              </a:spcAft>
              <a:defRPr/>
            </a:pPr>
            <a:endParaRPr lang="fr-FR" sz="1400" b="0" kern="0" dirty="0">
              <a:solidFill>
                <a:srgbClr val="6600CC"/>
              </a:solidFill>
              <a:cs typeface="+mn-cs"/>
            </a:endParaRPr>
          </a:p>
          <a:p>
            <a:pPr algn="just" eaLnBrk="1" fontAlgn="auto" hangingPunct="1">
              <a:spcBef>
                <a:spcPts val="0"/>
              </a:spcBef>
              <a:spcAft>
                <a:spcPts val="0"/>
              </a:spcAft>
              <a:defRPr/>
            </a:pPr>
            <a:r>
              <a:rPr lang="fr-FR" sz="1400" b="0" kern="0" dirty="0">
                <a:solidFill>
                  <a:srgbClr val="6600CC"/>
                </a:solidFill>
                <a:cs typeface="+mn-cs"/>
              </a:rPr>
              <a:t>« </a:t>
            </a:r>
            <a:r>
              <a:rPr lang="fr-FR" sz="1400" b="0" i="1" kern="0" dirty="0">
                <a:solidFill>
                  <a:srgbClr val="6600CC"/>
                </a:solidFill>
                <a:cs typeface="+mn-cs"/>
              </a:rPr>
              <a:t>Plusieurs auteurs (Goodman, 1975</a:t>
            </a:r>
            <a:r>
              <a:rPr lang="fr-FR" sz="1400" b="0" i="1" kern="0" dirty="0" smtClean="0">
                <a:solidFill>
                  <a:srgbClr val="6600CC"/>
                </a:solidFill>
                <a:cs typeface="+mn-cs"/>
              </a:rPr>
              <a:t>; Horn</a:t>
            </a:r>
            <a:r>
              <a:rPr lang="fr-FR" sz="1400" b="0" i="1" kern="0" dirty="0">
                <a:solidFill>
                  <a:srgbClr val="6600CC"/>
                </a:solidFill>
                <a:cs typeface="+mn-cs"/>
              </a:rPr>
              <a:t>, 1988; </a:t>
            </a:r>
            <a:r>
              <a:rPr lang="fr-FR" sz="1400" b="0" i="1" kern="0" dirty="0" err="1">
                <a:solidFill>
                  <a:srgbClr val="6600CC"/>
                </a:solidFill>
                <a:cs typeface="+mn-cs"/>
              </a:rPr>
              <a:t>Kimmerer</a:t>
            </a:r>
            <a:r>
              <a:rPr lang="fr-FR" sz="1400" b="0" i="1" kern="0" dirty="0">
                <a:solidFill>
                  <a:srgbClr val="6600CC"/>
                </a:solidFill>
                <a:cs typeface="+mn-cs"/>
              </a:rPr>
              <a:t>, 1984) affirment en effet que des écosystèmes complexes ayant un grand nombre de relations trophiques (chaîne alimentaire) peuvent amoindrir les effets de changements brusques de densité d’une des composantes (élasticité et résistance élevées). La disparition d'une espèce peut être compensée sans détérioration majeure du réseau. Dans des systèmes simplifiés comme les monocultures agricoles ou les plantations </a:t>
            </a:r>
            <a:r>
              <a:rPr lang="fr-FR" sz="1400" b="0" i="1" kern="0" dirty="0" smtClean="0">
                <a:solidFill>
                  <a:srgbClr val="6600CC"/>
                </a:solidFill>
                <a:cs typeface="+mn-cs"/>
              </a:rPr>
              <a:t>mono-spécifiques </a:t>
            </a:r>
            <a:r>
              <a:rPr lang="fr-FR" sz="1400" b="0" i="1" kern="0" dirty="0">
                <a:solidFill>
                  <a:srgbClr val="6600CC"/>
                </a:solidFill>
                <a:cs typeface="+mn-cs"/>
              </a:rPr>
              <a:t>d'arbres, le nombre d'interactions est considérablement réduit [… voir figure ci-dessous]. En raison de leur faible niveau d'élasticité et de résistance, ces systèmes sont plus vulnérables aux perturbations. La disparition ou, au contraire, l’augmentation marquée de l'abondance d'une des espèces aura des effets directs sur les autres composantes, ce qui laissera au système peu de possibilité de récupérer son équilibre</a:t>
            </a:r>
            <a:r>
              <a:rPr lang="fr-FR" sz="1400" b="0" kern="0" dirty="0">
                <a:solidFill>
                  <a:srgbClr val="6600CC"/>
                </a:solidFill>
                <a:cs typeface="+mn-cs"/>
              </a:rPr>
              <a:t> ».</a:t>
            </a:r>
          </a:p>
        </p:txBody>
      </p:sp>
      <p:pic>
        <p:nvPicPr>
          <p:cNvPr id="68613" name="Image 5" descr="Biodiv1_s.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7313" y="3714750"/>
            <a:ext cx="364331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4" name="Image 6" descr="Biodiv2_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43688" y="3714750"/>
            <a:ext cx="1785937"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ZoneTexte 7"/>
          <p:cNvSpPr txBox="1">
            <a:spLocks noChangeArrowheads="1"/>
          </p:cNvSpPr>
          <p:nvPr/>
        </p:nvSpPr>
        <p:spPr bwMode="auto">
          <a:xfrm>
            <a:off x="142875" y="6286500"/>
            <a:ext cx="8858250" cy="461963"/>
          </a:xfrm>
          <a:prstGeom prst="rect">
            <a:avLst/>
          </a:prstGeom>
          <a:noFill/>
          <a:ln>
            <a:noFill/>
          </a:ln>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algn="ctr" eaLnBrk="1" fontAlgn="auto" hangingPunct="1">
              <a:spcBef>
                <a:spcPts val="0"/>
              </a:spcBef>
              <a:spcAft>
                <a:spcPts val="0"/>
              </a:spcAft>
              <a:defRPr/>
            </a:pPr>
            <a:r>
              <a:rPr lang="fr-FR" sz="1200" b="0" kern="0">
                <a:solidFill>
                  <a:srgbClr val="6600CC"/>
                </a:solidFill>
                <a:cs typeface="+mn-cs"/>
              </a:rPr>
              <a:t>Schéma des relations horizontales et verticales du réseau trophique des systèmes naturels et perturbés (source: </a:t>
            </a:r>
            <a:r>
              <a:rPr lang="fr-FR" sz="1200" b="0" i="1" kern="0">
                <a:solidFill>
                  <a:srgbClr val="6600CC"/>
                </a:solidFill>
                <a:cs typeface="+mn-cs"/>
              </a:rPr>
              <a:t>La lutte biologique</a:t>
            </a:r>
            <a:r>
              <a:rPr lang="fr-FR" sz="1200" b="0" kern="0">
                <a:solidFill>
                  <a:srgbClr val="6600CC"/>
                </a:solidFill>
                <a:cs typeface="+mn-cs"/>
              </a:rPr>
              <a:t>, Daniel Coderre, Charles Vincent, Ed. Gaétan Morin,1992, page 6).</a:t>
            </a:r>
          </a:p>
        </p:txBody>
      </p:sp>
      <p:sp>
        <p:nvSpPr>
          <p:cNvPr id="8" name="ZoneTexte 8"/>
          <p:cNvSpPr txBox="1">
            <a:spLocks noChangeArrowheads="1"/>
          </p:cNvSpPr>
          <p:nvPr/>
        </p:nvSpPr>
        <p:spPr bwMode="auto">
          <a:xfrm>
            <a:off x="642938" y="3786188"/>
            <a:ext cx="1143000" cy="461962"/>
          </a:xfrm>
          <a:prstGeom prst="rect">
            <a:avLst/>
          </a:prstGeom>
          <a:noFill/>
          <a:ln>
            <a:noFill/>
          </a:ln>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fr-FR" sz="1200" b="0" kern="0">
                <a:solidFill>
                  <a:srgbClr val="6600CC"/>
                </a:solidFill>
                <a:cs typeface="+mn-cs"/>
              </a:rPr>
              <a:t>Prédateurs et parasitoïdes</a:t>
            </a:r>
          </a:p>
        </p:txBody>
      </p:sp>
      <p:sp>
        <p:nvSpPr>
          <p:cNvPr id="9" name="ZoneTexte 9"/>
          <p:cNvSpPr txBox="1">
            <a:spLocks noChangeArrowheads="1"/>
          </p:cNvSpPr>
          <p:nvPr/>
        </p:nvSpPr>
        <p:spPr bwMode="auto">
          <a:xfrm>
            <a:off x="5500688" y="3786188"/>
            <a:ext cx="1143000" cy="461962"/>
          </a:xfrm>
          <a:prstGeom prst="rect">
            <a:avLst/>
          </a:prstGeom>
          <a:noFill/>
          <a:ln>
            <a:noFill/>
          </a:ln>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fr-FR" sz="1200" b="0" kern="0">
                <a:solidFill>
                  <a:srgbClr val="6600CC"/>
                </a:solidFill>
                <a:cs typeface="+mn-cs"/>
              </a:rPr>
              <a:t>Prédateurs et parasitoïdes</a:t>
            </a:r>
          </a:p>
        </p:txBody>
      </p:sp>
      <p:sp>
        <p:nvSpPr>
          <p:cNvPr id="10" name="ZoneTexte 10"/>
          <p:cNvSpPr txBox="1">
            <a:spLocks noChangeArrowheads="1"/>
          </p:cNvSpPr>
          <p:nvPr/>
        </p:nvSpPr>
        <p:spPr bwMode="auto">
          <a:xfrm>
            <a:off x="5715000" y="4786313"/>
            <a:ext cx="928688" cy="285750"/>
          </a:xfrm>
          <a:prstGeom prst="rect">
            <a:avLst/>
          </a:prstGeom>
          <a:noFill/>
          <a:ln>
            <a:noFill/>
          </a:ln>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fr-FR" sz="1200" b="0" kern="0">
                <a:solidFill>
                  <a:srgbClr val="6600CC"/>
                </a:solidFill>
                <a:cs typeface="+mn-cs"/>
              </a:rPr>
              <a:t>Herbivores</a:t>
            </a:r>
          </a:p>
        </p:txBody>
      </p:sp>
      <p:sp>
        <p:nvSpPr>
          <p:cNvPr id="11" name="ZoneTexte 11"/>
          <p:cNvSpPr txBox="1">
            <a:spLocks noChangeArrowheads="1"/>
          </p:cNvSpPr>
          <p:nvPr/>
        </p:nvSpPr>
        <p:spPr bwMode="auto">
          <a:xfrm>
            <a:off x="428625" y="4714875"/>
            <a:ext cx="928688" cy="285750"/>
          </a:xfrm>
          <a:prstGeom prst="rect">
            <a:avLst/>
          </a:prstGeom>
          <a:noFill/>
          <a:ln>
            <a:noFill/>
          </a:ln>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fr-FR" sz="1200" b="0" kern="0">
                <a:solidFill>
                  <a:srgbClr val="6600CC"/>
                </a:solidFill>
                <a:cs typeface="+mn-cs"/>
              </a:rPr>
              <a:t>Herbivores</a:t>
            </a:r>
          </a:p>
        </p:txBody>
      </p:sp>
      <p:sp>
        <p:nvSpPr>
          <p:cNvPr id="12" name="ZoneTexte 12"/>
          <p:cNvSpPr txBox="1">
            <a:spLocks noChangeArrowheads="1"/>
          </p:cNvSpPr>
          <p:nvPr/>
        </p:nvSpPr>
        <p:spPr bwMode="auto">
          <a:xfrm>
            <a:off x="6500813" y="5857875"/>
            <a:ext cx="785812" cy="285750"/>
          </a:xfrm>
          <a:prstGeom prst="rect">
            <a:avLst/>
          </a:prstGeom>
          <a:noFill/>
          <a:ln>
            <a:noFill/>
          </a:ln>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fr-FR" sz="1200" b="0" kern="0">
                <a:solidFill>
                  <a:srgbClr val="6600CC"/>
                </a:solidFill>
                <a:cs typeface="+mn-cs"/>
              </a:rPr>
              <a:t>Plantes</a:t>
            </a:r>
          </a:p>
        </p:txBody>
      </p:sp>
      <p:sp>
        <p:nvSpPr>
          <p:cNvPr id="13" name="ZoneTexte 13"/>
          <p:cNvSpPr txBox="1">
            <a:spLocks noChangeArrowheads="1"/>
          </p:cNvSpPr>
          <p:nvPr/>
        </p:nvSpPr>
        <p:spPr bwMode="auto">
          <a:xfrm>
            <a:off x="500063" y="5786438"/>
            <a:ext cx="785812" cy="285750"/>
          </a:xfrm>
          <a:prstGeom prst="rect">
            <a:avLst/>
          </a:prstGeom>
          <a:noFill/>
          <a:ln>
            <a:noFill/>
          </a:ln>
          <a:extLst/>
        </p:spPr>
        <p:txBody>
          <a:bodyPr>
            <a:spAutoFit/>
          </a:bodyPr>
          <a:lstStyle>
            <a:lvl1pPr defTabSz="912813" eaLnBrk="0" hangingPunct="0">
              <a:defRPr b="1">
                <a:solidFill>
                  <a:schemeClr val="tx1"/>
                </a:solidFill>
                <a:latin typeface="Arial" charset="0"/>
              </a:defRPr>
            </a:lvl1pPr>
            <a:lvl2pPr marL="742950" indent="-285750" defTabSz="912813" eaLnBrk="0" hangingPunct="0">
              <a:defRPr b="1">
                <a:solidFill>
                  <a:schemeClr val="tx1"/>
                </a:solidFill>
                <a:latin typeface="Arial" charset="0"/>
              </a:defRPr>
            </a:lvl2pPr>
            <a:lvl3pPr marL="1143000" indent="-228600" defTabSz="912813" eaLnBrk="0" hangingPunct="0">
              <a:defRPr b="1">
                <a:solidFill>
                  <a:schemeClr val="tx1"/>
                </a:solidFill>
                <a:latin typeface="Arial" charset="0"/>
              </a:defRPr>
            </a:lvl3pPr>
            <a:lvl4pPr marL="1600200" indent="-228600" defTabSz="912813" eaLnBrk="0" hangingPunct="0">
              <a:defRPr b="1">
                <a:solidFill>
                  <a:schemeClr val="tx1"/>
                </a:solidFill>
                <a:latin typeface="Arial" charset="0"/>
              </a:defRPr>
            </a:lvl4pPr>
            <a:lvl5pPr marL="2057400" indent="-228600" defTabSz="912813" eaLnBrk="0" hangingPunct="0">
              <a:defRPr b="1">
                <a:solidFill>
                  <a:schemeClr val="tx1"/>
                </a:solidFill>
                <a:latin typeface="Arial" charset="0"/>
              </a:defRPr>
            </a:lvl5pPr>
            <a:lvl6pPr marL="2514600" indent="-228600" defTabSz="912813" eaLnBrk="0" fontAlgn="base" hangingPunct="0">
              <a:spcBef>
                <a:spcPct val="0"/>
              </a:spcBef>
              <a:spcAft>
                <a:spcPct val="0"/>
              </a:spcAft>
              <a:defRPr b="1">
                <a:solidFill>
                  <a:schemeClr val="tx1"/>
                </a:solidFill>
                <a:latin typeface="Arial" charset="0"/>
              </a:defRPr>
            </a:lvl6pPr>
            <a:lvl7pPr marL="2971800" indent="-228600" defTabSz="912813" eaLnBrk="0" fontAlgn="base" hangingPunct="0">
              <a:spcBef>
                <a:spcPct val="0"/>
              </a:spcBef>
              <a:spcAft>
                <a:spcPct val="0"/>
              </a:spcAft>
              <a:defRPr b="1">
                <a:solidFill>
                  <a:schemeClr val="tx1"/>
                </a:solidFill>
                <a:latin typeface="Arial" charset="0"/>
              </a:defRPr>
            </a:lvl7pPr>
            <a:lvl8pPr marL="3429000" indent="-228600" defTabSz="912813" eaLnBrk="0" fontAlgn="base" hangingPunct="0">
              <a:spcBef>
                <a:spcPct val="0"/>
              </a:spcBef>
              <a:spcAft>
                <a:spcPct val="0"/>
              </a:spcAft>
              <a:defRPr b="1">
                <a:solidFill>
                  <a:schemeClr val="tx1"/>
                </a:solidFill>
                <a:latin typeface="Arial" charset="0"/>
              </a:defRPr>
            </a:lvl8pPr>
            <a:lvl9pPr marL="3886200" indent="-228600" defTabSz="912813"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fr-FR" sz="1200" b="0" kern="0">
                <a:solidFill>
                  <a:srgbClr val="6600CC"/>
                </a:solidFill>
                <a:cs typeface="+mn-cs"/>
              </a:rPr>
              <a:t>Plantes</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75463" y="231775"/>
            <a:ext cx="2133600" cy="365125"/>
          </a:xfrm>
        </p:spPr>
        <p:txBody>
          <a:bodyPr/>
          <a:lstStyle/>
          <a:p>
            <a:pPr>
              <a:defRPr/>
            </a:pPr>
            <a:fld id="{E909F108-7B63-47F8-AAE5-C5FAF3301DDD}" type="slidenum">
              <a:rPr lang="fr-FR"/>
              <a:pPr>
                <a:defRPr/>
              </a:pPr>
              <a:t>93</a:t>
            </a:fld>
            <a:endParaRPr lang="fr-FR" dirty="0"/>
          </a:p>
        </p:txBody>
      </p:sp>
      <p:sp>
        <p:nvSpPr>
          <p:cNvPr id="69635"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69636" name="ZoneTexte 4"/>
          <p:cNvSpPr txBox="1">
            <a:spLocks noChangeArrowheads="1"/>
          </p:cNvSpPr>
          <p:nvPr/>
        </p:nvSpPr>
        <p:spPr bwMode="auto">
          <a:xfrm>
            <a:off x="285750" y="1000125"/>
            <a:ext cx="8715375" cy="187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r>
              <a:rPr lang="fr-FR" b="1" u="sng">
                <a:solidFill>
                  <a:srgbClr val="6600CC"/>
                </a:solidFill>
              </a:rPr>
              <a:t>7. Annexe : Le modèle du « château de carte » de la biodiversité (suite &amp; fin)</a:t>
            </a:r>
            <a:endParaRPr lang="fr-FR">
              <a:solidFill>
                <a:srgbClr val="6600CC"/>
              </a:solidFill>
            </a:endParaRPr>
          </a:p>
          <a:p>
            <a:pPr algn="just" eaLnBrk="1" hangingPunct="1"/>
            <a:endParaRPr lang="fr-FR" sz="1400">
              <a:solidFill>
                <a:srgbClr val="6600CC"/>
              </a:solidFill>
            </a:endParaRPr>
          </a:p>
          <a:p>
            <a:pPr algn="just" eaLnBrk="1" hangingPunct="1">
              <a:buFont typeface="Arial" charset="0"/>
              <a:buChar char="•"/>
            </a:pPr>
            <a:r>
              <a:rPr lang="fr-FR" sz="1600">
                <a:solidFill>
                  <a:srgbClr val="6600CC"/>
                </a:solidFill>
              </a:rPr>
              <a:t>Une image sur les risques pesant sur la biodiversité : celle d’un avion en vol : « </a:t>
            </a:r>
            <a:r>
              <a:rPr lang="fr-FR" sz="1600" i="1">
                <a:solidFill>
                  <a:srgbClr val="6600CC"/>
                </a:solidFill>
              </a:rPr>
              <a:t>Enlevez un boulon au hasard : il est probable que l’avion continuera de voler. Puis un autre, et encore un autre… Au bout de combien de boulons l’avion finira-t-il par tomber, avec ses passagers ?</a:t>
            </a:r>
            <a:r>
              <a:rPr lang="fr-FR" sz="1600">
                <a:solidFill>
                  <a:srgbClr val="6600CC"/>
                </a:solidFill>
              </a:rPr>
              <a:t> ».</a:t>
            </a:r>
          </a:p>
          <a:p>
            <a:pPr algn="just" eaLnBrk="1" hangingPunct="1"/>
            <a:r>
              <a:rPr lang="fr-FR" sz="1200">
                <a:solidFill>
                  <a:srgbClr val="6600CC"/>
                </a:solidFill>
              </a:rPr>
              <a:t>Source : « Comme un avion dont les boulons tombent » </a:t>
            </a:r>
            <a:r>
              <a:rPr lang="fr-FR" sz="1200">
                <a:hlinkClick r:id="rId2"/>
              </a:rPr>
              <a:t>http://www.hubertreeves.info/chroniques/pdf_jdm/20080420.pdf</a:t>
            </a:r>
            <a:r>
              <a:rPr lang="fr-FR" sz="1200"/>
              <a:t> </a:t>
            </a:r>
          </a:p>
          <a:p>
            <a:pPr algn="just" eaLnBrk="1" hangingPunct="1"/>
            <a:endParaRPr lang="fr-FR" sz="1200"/>
          </a:p>
          <a:p>
            <a:pPr algn="just" eaLnBrk="1" hangingPunct="1"/>
            <a:endParaRPr lang="fr-FR" sz="1200"/>
          </a:p>
        </p:txBody>
      </p:sp>
      <p:pic>
        <p:nvPicPr>
          <p:cNvPr id="69637" name="Picture 7" descr="AvionPerdantSesBoul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48375" y="2500313"/>
            <a:ext cx="3095625" cy="206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8" name="Picture 8" descr="BoulonsQuiTomben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56338" y="4149725"/>
            <a:ext cx="2601912"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9" name="Rectangle 8"/>
          <p:cNvSpPr>
            <a:spLocks noChangeArrowheads="1"/>
          </p:cNvSpPr>
          <p:nvPr/>
        </p:nvSpPr>
        <p:spPr bwMode="auto">
          <a:xfrm>
            <a:off x="71438" y="2736850"/>
            <a:ext cx="59769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a:buFont typeface="Arial" charset="0"/>
              <a:buChar char="•"/>
            </a:pPr>
            <a:r>
              <a:rPr lang="fr-FR" sz="1600">
                <a:solidFill>
                  <a:srgbClr val="000000"/>
                </a:solidFill>
                <a:latin typeface="Calibri" pitchFamily="34" charset="0"/>
              </a:rPr>
              <a:t> </a:t>
            </a:r>
            <a:r>
              <a:rPr lang="fr-FR" sz="1600">
                <a:solidFill>
                  <a:srgbClr val="6600CC"/>
                </a:solidFill>
                <a:latin typeface="Calibri" pitchFamily="34" charset="0"/>
              </a:rPr>
              <a:t>Citation de Jane Goodall, la primatologue : « </a:t>
            </a:r>
            <a:r>
              <a:rPr lang="fr-FR" sz="1600" i="1">
                <a:solidFill>
                  <a:srgbClr val="6600CC"/>
                </a:solidFill>
                <a:latin typeface="Calibri" pitchFamily="34" charset="0"/>
              </a:rPr>
              <a:t>la toile de la vie [de la biodiversité] : si on tire un fil, on détruit tout. [ … ] c’est cette toile qui nous soutient.</a:t>
            </a:r>
            <a:r>
              <a:rPr lang="fr-FR" sz="1600">
                <a:solidFill>
                  <a:srgbClr val="6600CC"/>
                </a:solidFill>
                <a:latin typeface="Calibri" pitchFamily="34" charset="0"/>
              </a:rPr>
              <a:t> » Sources : </a:t>
            </a:r>
            <a:r>
              <a:rPr lang="fr-FR" sz="1600" i="1">
                <a:solidFill>
                  <a:srgbClr val="6600CC"/>
                </a:solidFill>
                <a:latin typeface="Calibri" pitchFamily="34" charset="0"/>
              </a:rPr>
              <a:t>Jane Goodall, une lady de la nature</a:t>
            </a:r>
            <a:r>
              <a:rPr lang="fr-FR" sz="1600">
                <a:solidFill>
                  <a:srgbClr val="6600CC"/>
                </a:solidFill>
                <a:latin typeface="Calibri" pitchFamily="34" charset="0"/>
              </a:rPr>
              <a:t>, 23-6-2010, METROFRANCE, </a:t>
            </a:r>
            <a:r>
              <a:rPr lang="fr-FR" sz="1600">
                <a:solidFill>
                  <a:srgbClr val="6600CC"/>
                </a:solidFill>
                <a:latin typeface="Calibri" pitchFamily="34" charset="0"/>
                <a:hlinkClick r:id="rId5"/>
              </a:rPr>
              <a:t>http://www.metrofrance.com/info/jane-goodall-une-lady-de-la-nature/mjfw!vGklK5IDnv45g/</a:t>
            </a:r>
            <a:r>
              <a:rPr lang="fr-FR" sz="1600">
                <a:solidFill>
                  <a:srgbClr val="6600CC"/>
                </a:solidFill>
                <a:latin typeface="Calibri" pitchFamily="34" charset="0"/>
              </a:rPr>
              <a:t> </a:t>
            </a:r>
          </a:p>
          <a:p>
            <a:pPr algn="just">
              <a:buFont typeface="Arial" charset="0"/>
              <a:buChar char="•"/>
            </a:pPr>
            <a:r>
              <a:rPr lang="fr-FR" sz="1600">
                <a:solidFill>
                  <a:srgbClr val="6600CC"/>
                </a:solidFill>
                <a:latin typeface="Calibri" pitchFamily="34" charset="0"/>
              </a:rPr>
              <a:t>Elle parle de « </a:t>
            </a:r>
            <a:r>
              <a:rPr lang="fr-FR" sz="1600" i="1">
                <a:solidFill>
                  <a:srgbClr val="6600CC"/>
                </a:solidFill>
                <a:latin typeface="Calibri" pitchFamily="34" charset="0"/>
              </a:rPr>
              <a:t>The Tattered Web of Life </a:t>
            </a:r>
            <a:r>
              <a:rPr lang="fr-FR" sz="1600">
                <a:solidFill>
                  <a:srgbClr val="6600CC"/>
                </a:solidFill>
                <a:latin typeface="Calibri" pitchFamily="34" charset="0"/>
              </a:rPr>
              <a:t>» : la toile de la vie en lambeau.</a:t>
            </a:r>
          </a:p>
        </p:txBody>
      </p:sp>
      <p:pic>
        <p:nvPicPr>
          <p:cNvPr id="69640" name="Image 9"/>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5650" y="4552950"/>
            <a:ext cx="2095500" cy="218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41" name="Image 10"/>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419475" y="4616450"/>
            <a:ext cx="1776413"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948488" y="222250"/>
            <a:ext cx="2133600" cy="365125"/>
          </a:xfrm>
        </p:spPr>
        <p:txBody>
          <a:bodyPr/>
          <a:lstStyle/>
          <a:p>
            <a:pPr>
              <a:defRPr/>
            </a:pPr>
            <a:fld id="{C9C8CD2F-E93D-46B0-83A3-8ED48FF7D0EF}" type="slidenum">
              <a:rPr lang="fr-FR"/>
              <a:pPr>
                <a:defRPr/>
              </a:pPr>
              <a:t>94</a:t>
            </a:fld>
            <a:endParaRPr lang="fr-FR" dirty="0"/>
          </a:p>
        </p:txBody>
      </p:sp>
      <p:sp>
        <p:nvSpPr>
          <p:cNvPr id="70659"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70660" name="ZoneTexte 4"/>
          <p:cNvSpPr txBox="1">
            <a:spLocks noChangeArrowheads="1"/>
          </p:cNvSpPr>
          <p:nvPr/>
        </p:nvSpPr>
        <p:spPr bwMode="auto">
          <a:xfrm>
            <a:off x="285750" y="1000125"/>
            <a:ext cx="8715375"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eaLnBrk="1" hangingPunct="1"/>
            <a:r>
              <a:rPr lang="fr-FR" b="1" u="sng">
                <a:solidFill>
                  <a:srgbClr val="6600CC"/>
                </a:solidFill>
              </a:rPr>
              <a:t>7. Annexe : Le modèle du « château de carte » de la biodiversité (suite &amp; fin)</a:t>
            </a:r>
            <a:endParaRPr lang="fr-FR">
              <a:solidFill>
                <a:srgbClr val="6600CC"/>
              </a:solidFill>
            </a:endParaRPr>
          </a:p>
          <a:p>
            <a:pPr algn="just" eaLnBrk="1" hangingPunct="1">
              <a:spcBef>
                <a:spcPct val="50000"/>
              </a:spcBef>
            </a:pPr>
            <a:r>
              <a:rPr lang="fr-FR">
                <a:solidFill>
                  <a:srgbClr val="6600CC"/>
                </a:solidFill>
              </a:rPr>
              <a:t>Certains mettent la prolifération actuelle des méduses dans les mers du globe, en particulier en mer de Chine, sur le compte de la surpêche, </a:t>
            </a:r>
            <a:r>
              <a:rPr lang="fr-FR" i="1">
                <a:solidFill>
                  <a:srgbClr val="6600CC"/>
                </a:solidFill>
              </a:rPr>
              <a:t>d’autres sur le réchauffement climatique</a:t>
            </a:r>
            <a:r>
              <a:rPr lang="fr-FR">
                <a:solidFill>
                  <a:srgbClr val="6600CC"/>
                </a:solidFill>
              </a:rPr>
              <a:t>. </a:t>
            </a:r>
          </a:p>
          <a:p>
            <a:pPr algn="just" eaLnBrk="1" hangingPunct="1">
              <a:spcBef>
                <a:spcPct val="50000"/>
              </a:spcBef>
            </a:pPr>
            <a:r>
              <a:rPr lang="fr-FR">
                <a:solidFill>
                  <a:srgbClr val="6600CC"/>
                </a:solidFill>
              </a:rPr>
              <a:t>Une certitude : s’il y a disparition de tous les poissons des mers du globe </a:t>
            </a:r>
            <a:r>
              <a:rPr lang="fr-FR">
                <a:solidFill>
                  <a:srgbClr val="6600CC"/>
                </a:solidFill>
                <a:sym typeface="Symbol" pitchFamily="18" charset="2"/>
              </a:rPr>
              <a:t></a:t>
            </a:r>
            <a:r>
              <a:rPr lang="fr-FR">
                <a:solidFill>
                  <a:srgbClr val="6600CC"/>
                </a:solidFill>
              </a:rPr>
              <a:t> il y aura risque de prolifération des méduses </a:t>
            </a:r>
            <a:r>
              <a:rPr lang="fr-FR" sz="1600">
                <a:solidFill>
                  <a:srgbClr val="6600CC"/>
                </a:solidFill>
              </a:rPr>
              <a:t>(voir photo de la pêche de méduses géantes en mer de Chine, Source : </a:t>
            </a:r>
            <a:r>
              <a:rPr lang="fr-FR" sz="1600">
                <a:solidFill>
                  <a:srgbClr val="6600CC"/>
                </a:solidFill>
                <a:hlinkClick r:id="rId2"/>
              </a:rPr>
              <a:t>http://www.maxisciences.com</a:t>
            </a:r>
            <a:r>
              <a:rPr lang="fr-FR" sz="1600">
                <a:solidFill>
                  <a:srgbClr val="6600CC"/>
                </a:solidFill>
              </a:rPr>
              <a:t>).</a:t>
            </a:r>
          </a:p>
          <a:p>
            <a:pPr algn="just" eaLnBrk="1" hangingPunct="1"/>
            <a:endParaRPr lang="fr-FR" sz="1400">
              <a:solidFill>
                <a:srgbClr val="6600CC"/>
              </a:solidFill>
            </a:endParaRPr>
          </a:p>
        </p:txBody>
      </p:sp>
      <p:pic>
        <p:nvPicPr>
          <p:cNvPr id="70661" name="Image 5" descr="medusesGeantes2.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750" y="3429000"/>
            <a:ext cx="3595688" cy="269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62" name="Image 7" descr="MedusesGeantes3.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1638" y="3429000"/>
            <a:ext cx="4111625" cy="266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3" name="ZoneTexte 8"/>
          <p:cNvSpPr txBox="1">
            <a:spLocks noChangeArrowheads="1"/>
          </p:cNvSpPr>
          <p:nvPr/>
        </p:nvSpPr>
        <p:spPr bwMode="auto">
          <a:xfrm>
            <a:off x="179388" y="6092825"/>
            <a:ext cx="8561387"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12813" eaLnBrk="0" hangingPunct="0">
              <a:defRPr>
                <a:solidFill>
                  <a:schemeClr val="tx1"/>
                </a:solidFill>
                <a:latin typeface="Arial" charset="0"/>
                <a:cs typeface="Arial" charset="0"/>
              </a:defRPr>
            </a:lvl1pPr>
            <a:lvl2pPr marL="742950" indent="-285750" defTabSz="912813" eaLnBrk="0" hangingPunct="0">
              <a:defRPr>
                <a:solidFill>
                  <a:schemeClr val="tx1"/>
                </a:solidFill>
                <a:latin typeface="Arial" charset="0"/>
                <a:cs typeface="Arial" charset="0"/>
              </a:defRPr>
            </a:lvl2pPr>
            <a:lvl3pPr marL="1143000" indent="-228600" defTabSz="912813" eaLnBrk="0" hangingPunct="0">
              <a:defRPr>
                <a:solidFill>
                  <a:schemeClr val="tx1"/>
                </a:solidFill>
                <a:latin typeface="Arial" charset="0"/>
                <a:cs typeface="Arial" charset="0"/>
              </a:defRPr>
            </a:lvl3pPr>
            <a:lvl4pPr marL="1600200" indent="-228600" defTabSz="912813" eaLnBrk="0" hangingPunct="0">
              <a:defRPr>
                <a:solidFill>
                  <a:schemeClr val="tx1"/>
                </a:solidFill>
                <a:latin typeface="Arial" charset="0"/>
                <a:cs typeface="Arial" charset="0"/>
              </a:defRPr>
            </a:lvl4pPr>
            <a:lvl5pPr marL="2057400" indent="-228600" defTabSz="912813" eaLnBrk="0" hangingPunct="0">
              <a:defRPr>
                <a:solidFill>
                  <a:schemeClr val="tx1"/>
                </a:solidFill>
                <a:latin typeface="Arial" charset="0"/>
                <a:cs typeface="Arial" charset="0"/>
              </a:defRPr>
            </a:lvl5pPr>
            <a:lvl6pPr marL="2514600" indent="-228600" defTabSz="912813" eaLnBrk="0" fontAlgn="base" hangingPunct="0">
              <a:spcBef>
                <a:spcPct val="0"/>
              </a:spcBef>
              <a:spcAft>
                <a:spcPct val="0"/>
              </a:spcAft>
              <a:defRPr>
                <a:solidFill>
                  <a:schemeClr val="tx1"/>
                </a:solidFill>
                <a:latin typeface="Arial" charset="0"/>
                <a:cs typeface="Arial" charset="0"/>
              </a:defRPr>
            </a:lvl6pPr>
            <a:lvl7pPr marL="2971800" indent="-228600" defTabSz="912813" eaLnBrk="0" fontAlgn="base" hangingPunct="0">
              <a:spcBef>
                <a:spcPct val="0"/>
              </a:spcBef>
              <a:spcAft>
                <a:spcPct val="0"/>
              </a:spcAft>
              <a:defRPr>
                <a:solidFill>
                  <a:schemeClr val="tx1"/>
                </a:solidFill>
                <a:latin typeface="Arial" charset="0"/>
                <a:cs typeface="Arial" charset="0"/>
              </a:defRPr>
            </a:lvl7pPr>
            <a:lvl8pPr marL="3429000" indent="-228600" defTabSz="912813" eaLnBrk="0" fontAlgn="base" hangingPunct="0">
              <a:spcBef>
                <a:spcPct val="0"/>
              </a:spcBef>
              <a:spcAft>
                <a:spcPct val="0"/>
              </a:spcAft>
              <a:defRPr>
                <a:solidFill>
                  <a:schemeClr val="tx1"/>
                </a:solidFill>
                <a:latin typeface="Arial" charset="0"/>
                <a:cs typeface="Arial" charset="0"/>
              </a:defRPr>
            </a:lvl8pPr>
            <a:lvl9pPr marL="3886200" indent="-228600" defTabSz="912813" eaLnBrk="0" fontAlgn="base" hangingPunct="0">
              <a:spcBef>
                <a:spcPct val="0"/>
              </a:spcBef>
              <a:spcAft>
                <a:spcPct val="0"/>
              </a:spcAft>
              <a:defRPr>
                <a:solidFill>
                  <a:schemeClr val="tx1"/>
                </a:solidFill>
                <a:latin typeface="Arial" charset="0"/>
                <a:cs typeface="Arial" charset="0"/>
              </a:defRPr>
            </a:lvl9pPr>
          </a:lstStyle>
          <a:p>
            <a:pPr algn="ctr" eaLnBrk="1" hangingPunct="1"/>
            <a:r>
              <a:rPr lang="fr-FR" sz="1200">
                <a:solidFill>
                  <a:srgbClr val="6600CC"/>
                </a:solidFill>
              </a:rPr>
              <a:t>Prolifération des méduses géantes, peut-être à cause de la surpêche et du réchauffement climatique.</a:t>
            </a:r>
          </a:p>
          <a:p>
            <a:pPr algn="ctr" eaLnBrk="1" hangingPunct="1"/>
            <a:r>
              <a:rPr lang="fr-FR" sz="1200">
                <a:solidFill>
                  <a:srgbClr val="6600CC"/>
                </a:solidFill>
              </a:rPr>
              <a:t>Sources : </a:t>
            </a:r>
            <a:r>
              <a:rPr lang="fr-FR" sz="1200">
                <a:solidFill>
                  <a:srgbClr val="6600CC"/>
                </a:solidFill>
                <a:hlinkClick r:id="rId5"/>
              </a:rPr>
              <a:t>http://www.lepost.fr/article/2009/03/11/1453683_des-proteines-de-meduses-pour-reparer-le-cartilage-humain.html</a:t>
            </a:r>
            <a:endParaRPr lang="fr-FR" sz="1200">
              <a:solidFill>
                <a:srgbClr val="6600CC"/>
              </a:solidFill>
            </a:endParaRPr>
          </a:p>
          <a:p>
            <a:pPr algn="ctr" eaLnBrk="1" hangingPunct="1"/>
            <a:r>
              <a:rPr lang="fr-FR" sz="1200">
                <a:solidFill>
                  <a:srgbClr val="6600CC"/>
                </a:solidFill>
                <a:hlinkClick r:id="rId6"/>
              </a:rPr>
              <a:t>http://trefaucube.free.fr/index.php?id=40</a:t>
            </a:r>
            <a:r>
              <a:rPr lang="fr-FR" sz="1200">
                <a:solidFill>
                  <a:srgbClr val="6600CC"/>
                </a:solidFill>
              </a:rPr>
              <a:t> </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5F87F2A2-8917-47E4-9A96-F5ECEE2D0FBD}" type="slidenum">
              <a:rPr lang="fr-FR"/>
              <a:pPr>
                <a:defRPr/>
              </a:pPr>
              <a:t>95</a:t>
            </a:fld>
            <a:endParaRPr lang="fr-FR"/>
          </a:p>
        </p:txBody>
      </p:sp>
      <p:sp>
        <p:nvSpPr>
          <p:cNvPr id="71683" name="Sous-titre 2"/>
          <p:cNvSpPr txBox="1">
            <a:spLocks/>
          </p:cNvSpPr>
          <p:nvPr/>
        </p:nvSpPr>
        <p:spPr bwMode="auto">
          <a:xfrm>
            <a:off x="2771775" y="260350"/>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pic>
        <p:nvPicPr>
          <p:cNvPr id="71684" name="Imag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7238" y="1412875"/>
            <a:ext cx="75819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5" name="Rectangle 6"/>
          <p:cNvSpPr>
            <a:spLocks noChangeArrowheads="1"/>
          </p:cNvSpPr>
          <p:nvPr/>
        </p:nvSpPr>
        <p:spPr bwMode="auto">
          <a:xfrm>
            <a:off x="180975" y="804863"/>
            <a:ext cx="8736013"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u="sng" dirty="0">
                <a:solidFill>
                  <a:srgbClr val="6600CC"/>
                </a:solidFill>
                <a:latin typeface="Calibri" pitchFamily="34" charset="0"/>
              </a:rPr>
              <a:t>7. Annexe : Le modèle du « château de carte » de la biodiversité (suite &amp; fin)</a:t>
            </a:r>
            <a:endParaRPr lang="fr-FR" b="1" dirty="0">
              <a:solidFill>
                <a:srgbClr val="6600CC"/>
              </a:solidFill>
              <a:latin typeface="Calibri" pitchFamily="34" charset="0"/>
            </a:endParaRPr>
          </a:p>
        </p:txBody>
      </p:sp>
      <p:sp>
        <p:nvSpPr>
          <p:cNvPr id="71686" name="ZoneTexte 7"/>
          <p:cNvSpPr txBox="1">
            <a:spLocks noChangeArrowheads="1"/>
          </p:cNvSpPr>
          <p:nvPr/>
        </p:nvSpPr>
        <p:spPr bwMode="auto">
          <a:xfrm>
            <a:off x="7740352" y="3429000"/>
            <a:ext cx="623888"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fr-FR" sz="1200" dirty="0">
                <a:solidFill>
                  <a:srgbClr val="7030A0"/>
                </a:solidFill>
                <a:latin typeface="Calibri" pitchFamily="34" charset="0"/>
              </a:rPr>
              <a:t>© CGT.</a:t>
            </a:r>
          </a:p>
        </p:txBody>
      </p:sp>
      <p:sp>
        <p:nvSpPr>
          <p:cNvPr id="7" name="Rectangle 6"/>
          <p:cNvSpPr/>
          <p:nvPr/>
        </p:nvSpPr>
        <p:spPr>
          <a:xfrm>
            <a:off x="251520" y="3789040"/>
            <a:ext cx="8640960" cy="1200329"/>
          </a:xfrm>
          <a:prstGeom prst="rect">
            <a:avLst/>
          </a:prstGeom>
        </p:spPr>
        <p:txBody>
          <a:bodyPr wrap="square">
            <a:spAutoFit/>
          </a:bodyPr>
          <a:lstStyle/>
          <a:p>
            <a:pPr algn="just"/>
            <a:r>
              <a:rPr lang="fr-FR" b="1" u="sng" dirty="0" smtClean="0">
                <a:solidFill>
                  <a:srgbClr val="6600CC"/>
                </a:solidFill>
                <a:latin typeface="Calibri" pitchFamily="34" charset="0"/>
              </a:rPr>
              <a:t>7bis. Annexe : Le modèle du « pull-over »</a:t>
            </a:r>
            <a:endParaRPr lang="fr-FR" dirty="0" smtClean="0">
              <a:solidFill>
                <a:srgbClr val="7030A0"/>
              </a:solidFill>
            </a:endParaRPr>
          </a:p>
          <a:p>
            <a:pPr algn="just"/>
            <a:r>
              <a:rPr lang="fr-FR" dirty="0" smtClean="0">
                <a:solidFill>
                  <a:srgbClr val="7030A0"/>
                </a:solidFill>
              </a:rPr>
              <a:t>L'écosystème est aussi comparable à un pull-over dont chaque maille est une espèce. Une maille qui se défait risque d'entraîner ses voisines avec elle, et de détruire le pull-over tout entier.</a:t>
            </a:r>
            <a:endParaRPr lang="fr-FR" dirty="0">
              <a:solidFill>
                <a:srgbClr val="7030A0"/>
              </a:solidFill>
            </a:endParaRPr>
          </a:p>
        </p:txBody>
      </p:sp>
      <p:pic>
        <p:nvPicPr>
          <p:cNvPr id="8" name="Image 7" descr="pull déchiré.jpg"/>
          <p:cNvPicPr>
            <a:picLocks noChangeAspect="1"/>
          </p:cNvPicPr>
          <p:nvPr/>
        </p:nvPicPr>
        <p:blipFill>
          <a:blip r:embed="rId3" cstate="print"/>
          <a:stretch>
            <a:fillRect/>
          </a:stretch>
        </p:blipFill>
        <p:spPr>
          <a:xfrm>
            <a:off x="7308304" y="4797152"/>
            <a:ext cx="1445354" cy="1844824"/>
          </a:xfrm>
          <a:prstGeom prst="rect">
            <a:avLst/>
          </a:prstGeom>
        </p:spPr>
      </p:pic>
      <p:sp>
        <p:nvSpPr>
          <p:cNvPr id="9" name="ZoneTexte 8"/>
          <p:cNvSpPr txBox="1"/>
          <p:nvPr/>
        </p:nvSpPr>
        <p:spPr>
          <a:xfrm>
            <a:off x="323528" y="5085184"/>
            <a:ext cx="4392488" cy="1584176"/>
          </a:xfrm>
          <a:prstGeom prst="rect">
            <a:avLst/>
          </a:prstGeom>
          <a:noFill/>
        </p:spPr>
        <p:txBody>
          <a:bodyPr wrap="square" rtlCol="0">
            <a:spAutoFit/>
          </a:bodyPr>
          <a:lstStyle/>
          <a:p>
            <a:r>
              <a:rPr lang="fr-FR" sz="1600" b="1" dirty="0" smtClean="0">
                <a:solidFill>
                  <a:srgbClr val="7030A0"/>
                </a:solidFill>
              </a:rPr>
              <a:t>Effet domino</a:t>
            </a:r>
          </a:p>
          <a:p>
            <a:pPr algn="just"/>
            <a:r>
              <a:rPr lang="fr-FR" sz="1600" dirty="0" smtClean="0">
                <a:solidFill>
                  <a:srgbClr val="7030A0"/>
                </a:solidFill>
              </a:rPr>
              <a:t>Selon le point de vue de l’auteur, au-delà d’un certain taux de destruction de l’écosystème, il peut y avoir un effondrement du nombre d’espèces (comme dans le cas de la destruction des forêts pluviales équatoriales).</a:t>
            </a:r>
            <a:endParaRPr lang="fr-FR" sz="1600" dirty="0">
              <a:solidFill>
                <a:srgbClr val="7030A0"/>
              </a:solidFill>
            </a:endParaRPr>
          </a:p>
        </p:txBody>
      </p:sp>
      <p:pic>
        <p:nvPicPr>
          <p:cNvPr id="10" name="Image 9" descr="effet domino_s.jpg"/>
          <p:cNvPicPr>
            <a:picLocks noChangeAspect="1"/>
          </p:cNvPicPr>
          <p:nvPr/>
        </p:nvPicPr>
        <p:blipFill>
          <a:blip r:embed="rId4" cstate="print"/>
          <a:stretch>
            <a:fillRect/>
          </a:stretch>
        </p:blipFill>
        <p:spPr>
          <a:xfrm>
            <a:off x="4860032" y="5373216"/>
            <a:ext cx="1219200" cy="914400"/>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Espace réservé du numéro de diapositive 1"/>
          <p:cNvSpPr txBox="1">
            <a:spLocks/>
          </p:cNvSpPr>
          <p:nvPr/>
        </p:nvSpPr>
        <p:spPr>
          <a:xfrm>
            <a:off x="8244408" y="188640"/>
            <a:ext cx="549201" cy="292819"/>
          </a:xfrm>
          <a:prstGeom prst="rect">
            <a:avLst/>
          </a:prstGeom>
        </p:spPr>
        <p:txBody>
          <a:bodyPr anchor="ctr"/>
          <a:lstStyle/>
          <a:p>
            <a:pPr algn="r" fontAlgn="auto">
              <a:spcBef>
                <a:spcPts val="0"/>
              </a:spcBef>
              <a:spcAft>
                <a:spcPts val="0"/>
              </a:spcAft>
              <a:defRPr/>
            </a:pPr>
            <a:fld id="{DA5ABB4A-FC8E-475B-947C-D38C441F108E}" type="slidenum">
              <a:rPr lang="fr-FR" sz="1200">
                <a:solidFill>
                  <a:schemeClr val="tx1">
                    <a:tint val="75000"/>
                  </a:schemeClr>
                </a:solidFill>
                <a:latin typeface="+mn-lt"/>
                <a:cs typeface="+mn-cs"/>
              </a:rPr>
              <a:pPr algn="r" fontAlgn="auto">
                <a:spcBef>
                  <a:spcPts val="0"/>
                </a:spcBef>
                <a:spcAft>
                  <a:spcPts val="0"/>
                </a:spcAft>
                <a:defRPr/>
              </a:pPr>
              <a:t>96</a:t>
            </a:fld>
            <a:endParaRPr lang="fr-FR" sz="1200" dirty="0">
              <a:solidFill>
                <a:schemeClr val="tx1">
                  <a:tint val="75000"/>
                </a:schemeClr>
              </a:solidFill>
              <a:latin typeface="+mn-lt"/>
              <a:cs typeface="+mn-cs"/>
            </a:endParaRPr>
          </a:p>
        </p:txBody>
      </p:sp>
      <p:sp>
        <p:nvSpPr>
          <p:cNvPr id="4" name="Sous-titre 2"/>
          <p:cNvSpPr txBox="1">
            <a:spLocks/>
          </p:cNvSpPr>
          <p:nvPr/>
        </p:nvSpPr>
        <p:spPr bwMode="auto">
          <a:xfrm>
            <a:off x="2771775" y="154867"/>
            <a:ext cx="3887788" cy="360363"/>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5" name="Rectangle 4"/>
          <p:cNvSpPr>
            <a:spLocks noChangeArrowheads="1"/>
          </p:cNvSpPr>
          <p:nvPr/>
        </p:nvSpPr>
        <p:spPr bwMode="auto">
          <a:xfrm>
            <a:off x="107504" y="517803"/>
            <a:ext cx="8864600" cy="6340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b="1" u="sng" dirty="0" smtClean="0">
                <a:solidFill>
                  <a:srgbClr val="008000"/>
                </a:solidFill>
                <a:latin typeface="Calibri" pitchFamily="34" charset="0"/>
              </a:rPr>
              <a:t>8. </a:t>
            </a:r>
            <a:r>
              <a:rPr lang="fr-FR" b="1" u="sng" dirty="0">
                <a:solidFill>
                  <a:srgbClr val="008000"/>
                </a:solidFill>
                <a:latin typeface="Calibri" pitchFamily="34" charset="0"/>
              </a:rPr>
              <a:t>Annexe : </a:t>
            </a:r>
            <a:r>
              <a:rPr lang="fr-FR" b="1" u="sng" dirty="0" smtClean="0">
                <a:solidFill>
                  <a:srgbClr val="008000"/>
                </a:solidFill>
                <a:latin typeface="Calibri" pitchFamily="34" charset="0"/>
              </a:rPr>
              <a:t>La sixième extinction de masse ou extinction de l'Holocène</a:t>
            </a:r>
            <a:endParaRPr lang="fr-FR" dirty="0" smtClean="0">
              <a:solidFill>
                <a:srgbClr val="008000"/>
              </a:solidFill>
              <a:latin typeface="Calibri" pitchFamily="34" charset="0"/>
            </a:endParaRPr>
          </a:p>
          <a:p>
            <a:endParaRPr lang="fr-FR" dirty="0" smtClean="0">
              <a:solidFill>
                <a:srgbClr val="008000"/>
              </a:solidFill>
              <a:latin typeface="Calibri" pitchFamily="34" charset="0"/>
            </a:endParaRPr>
          </a:p>
          <a:p>
            <a:pPr algn="just">
              <a:buFont typeface="Arial" pitchFamily="34" charset="0"/>
              <a:buChar char="•"/>
            </a:pPr>
            <a:r>
              <a:rPr lang="fr-FR" dirty="0" smtClean="0">
                <a:solidFill>
                  <a:srgbClr val="008000"/>
                </a:solidFill>
              </a:rPr>
              <a:t> </a:t>
            </a:r>
            <a:r>
              <a:rPr lang="fr-FR" sz="1700" dirty="0" smtClean="0">
                <a:solidFill>
                  <a:srgbClr val="008000"/>
                </a:solidFill>
                <a:latin typeface="Calibri" pitchFamily="34" charset="0"/>
              </a:rPr>
              <a:t>L’</a:t>
            </a:r>
            <a:r>
              <a:rPr lang="fr-FR" sz="1700" b="1" dirty="0" smtClean="0">
                <a:solidFill>
                  <a:srgbClr val="008000"/>
                </a:solidFill>
                <a:latin typeface="Calibri" pitchFamily="34" charset="0"/>
              </a:rPr>
              <a:t>extinction de l'Holocène</a:t>
            </a:r>
            <a:r>
              <a:rPr lang="fr-FR" sz="1700" dirty="0" smtClean="0">
                <a:solidFill>
                  <a:srgbClr val="008000"/>
                </a:solidFill>
                <a:latin typeface="Calibri" pitchFamily="34" charset="0"/>
              </a:rPr>
              <a:t> est le nom donné habituellement à l'</a:t>
            </a:r>
            <a:r>
              <a:rPr lang="fr-FR" sz="1700" dirty="0" smtClean="0">
                <a:solidFill>
                  <a:srgbClr val="008000"/>
                </a:solidFill>
                <a:latin typeface="Calibri" pitchFamily="34" charset="0"/>
                <a:hlinkClick r:id="rId2" tooltip="Extinction massive"/>
              </a:rPr>
              <a:t>extinction massive</a:t>
            </a:r>
            <a:r>
              <a:rPr lang="fr-FR" sz="1700" dirty="0" smtClean="0">
                <a:solidFill>
                  <a:srgbClr val="008000"/>
                </a:solidFill>
                <a:latin typeface="Calibri" pitchFamily="34" charset="0"/>
              </a:rPr>
              <a:t> et étendue des </a:t>
            </a:r>
            <a:r>
              <a:rPr lang="fr-FR" sz="1700" dirty="0" smtClean="0">
                <a:solidFill>
                  <a:srgbClr val="008000"/>
                </a:solidFill>
                <a:latin typeface="Calibri" pitchFamily="34" charset="0"/>
                <a:hlinkClick r:id="rId3" tooltip="Espèce"/>
              </a:rPr>
              <a:t>espèces</a:t>
            </a:r>
            <a:r>
              <a:rPr lang="fr-FR" sz="1700" dirty="0" smtClean="0">
                <a:solidFill>
                  <a:srgbClr val="008000"/>
                </a:solidFill>
                <a:latin typeface="Calibri" pitchFamily="34" charset="0"/>
              </a:rPr>
              <a:t> durant l'</a:t>
            </a:r>
            <a:r>
              <a:rPr lang="fr-FR" sz="1700" dirty="0" smtClean="0">
                <a:solidFill>
                  <a:srgbClr val="008000"/>
                </a:solidFill>
                <a:latin typeface="Calibri" pitchFamily="34" charset="0"/>
                <a:hlinkClick r:id="rId4" tooltip="Échelle des temps géologiques"/>
              </a:rPr>
              <a:t>époque</a:t>
            </a:r>
            <a:r>
              <a:rPr lang="fr-FR" sz="1700" dirty="0" smtClean="0">
                <a:solidFill>
                  <a:srgbClr val="008000"/>
                </a:solidFill>
                <a:latin typeface="Calibri" pitchFamily="34" charset="0"/>
              </a:rPr>
              <a:t> contemporaine, ou dite </a:t>
            </a:r>
            <a:r>
              <a:rPr lang="fr-FR" sz="1700" i="1" dirty="0" smtClean="0">
                <a:solidFill>
                  <a:srgbClr val="008000"/>
                </a:solidFill>
                <a:latin typeface="Calibri" pitchFamily="34" charset="0"/>
              </a:rPr>
              <a:t>« moderne »</a:t>
            </a:r>
            <a:r>
              <a:rPr lang="fr-FR" sz="1700" dirty="0" smtClean="0">
                <a:solidFill>
                  <a:srgbClr val="008000"/>
                </a:solidFill>
                <a:latin typeface="Calibri" pitchFamily="34" charset="0"/>
              </a:rPr>
              <a:t> de l'</a:t>
            </a:r>
            <a:r>
              <a:rPr lang="fr-FR" sz="1700" dirty="0" smtClean="0">
                <a:solidFill>
                  <a:srgbClr val="008000"/>
                </a:solidFill>
                <a:latin typeface="Calibri" pitchFamily="34" charset="0"/>
                <a:hlinkClick r:id="rId5" tooltip="Holocène"/>
              </a:rPr>
              <a:t>Holocène</a:t>
            </a:r>
            <a:r>
              <a:rPr lang="fr-FR" sz="1700" dirty="0" smtClean="0">
                <a:solidFill>
                  <a:srgbClr val="008000"/>
                </a:solidFill>
                <a:latin typeface="Calibri" pitchFamily="34" charset="0"/>
              </a:rPr>
              <a:t> qui continue actuellement.</a:t>
            </a:r>
          </a:p>
          <a:p>
            <a:pPr algn="just">
              <a:buFont typeface="Arial" pitchFamily="34" charset="0"/>
              <a:buChar char="•"/>
            </a:pPr>
            <a:r>
              <a:rPr lang="fr-FR" sz="1700" dirty="0" smtClean="0">
                <a:solidFill>
                  <a:srgbClr val="008000"/>
                </a:solidFill>
                <a:latin typeface="Calibri" pitchFamily="34" charset="0"/>
              </a:rPr>
              <a:t> On parle de </a:t>
            </a:r>
            <a:r>
              <a:rPr lang="fr-FR" sz="1700" b="1" i="1" dirty="0" smtClean="0">
                <a:solidFill>
                  <a:srgbClr val="008000"/>
                </a:solidFill>
                <a:latin typeface="Calibri" pitchFamily="34" charset="0"/>
              </a:rPr>
              <a:t>Sixième Extinction</a:t>
            </a:r>
            <a:r>
              <a:rPr lang="fr-FR" sz="1700" dirty="0" smtClean="0">
                <a:solidFill>
                  <a:srgbClr val="008000"/>
                </a:solidFill>
                <a:latin typeface="Calibri" pitchFamily="34" charset="0"/>
              </a:rPr>
              <a:t> car le nombre des disparitions est comparable, sur une courte période, aux autres « </a:t>
            </a:r>
            <a:r>
              <a:rPr lang="fr-FR" sz="1700" i="1" dirty="0" smtClean="0">
                <a:solidFill>
                  <a:srgbClr val="008000"/>
                </a:solidFill>
                <a:latin typeface="Calibri" pitchFamily="34" charset="0"/>
              </a:rPr>
              <a:t>cinq grandes</a:t>
            </a:r>
            <a:r>
              <a:rPr lang="fr-FR" sz="1700" dirty="0" smtClean="0">
                <a:solidFill>
                  <a:srgbClr val="008000"/>
                </a:solidFill>
                <a:latin typeface="Calibri" pitchFamily="34" charset="0"/>
              </a:rPr>
              <a:t> » extinctions massives ayant marqué le passé géologique de la Terre.</a:t>
            </a:r>
          </a:p>
          <a:p>
            <a:pPr algn="just">
              <a:buFont typeface="Arial" pitchFamily="34" charset="0"/>
              <a:buChar char="•"/>
            </a:pPr>
            <a:r>
              <a:rPr lang="fr-FR" sz="1700" dirty="0" smtClean="0">
                <a:solidFill>
                  <a:srgbClr val="008000"/>
                </a:solidFill>
                <a:latin typeface="Calibri" pitchFamily="34" charset="0"/>
              </a:rPr>
              <a:t> La plus grande partie des indices indique les activités humaines comme cause directe ou indirecte des extinctions de l'holocène : </a:t>
            </a:r>
            <a:endParaRPr lang="fr-FR" sz="1700" baseline="30000" dirty="0" smtClean="0">
              <a:solidFill>
                <a:srgbClr val="008000"/>
              </a:solidFill>
              <a:latin typeface="Calibri" pitchFamily="34" charset="0"/>
            </a:endParaRPr>
          </a:p>
          <a:p>
            <a:pPr algn="just">
              <a:buFont typeface="Wingdings" pitchFamily="2" charset="2"/>
              <a:buChar char="Ø"/>
            </a:pPr>
            <a:r>
              <a:rPr lang="fr-FR" sz="1700" baseline="30000" dirty="0" smtClean="0">
                <a:solidFill>
                  <a:srgbClr val="008000"/>
                </a:solidFill>
                <a:latin typeface="Calibri" pitchFamily="34" charset="0"/>
              </a:rPr>
              <a:t>  </a:t>
            </a:r>
            <a:r>
              <a:rPr lang="fr-FR" sz="1700" dirty="0" smtClean="0">
                <a:solidFill>
                  <a:srgbClr val="008000"/>
                </a:solidFill>
                <a:latin typeface="Calibri" pitchFamily="34" charset="0"/>
              </a:rPr>
              <a:t>l'extermination par </a:t>
            </a:r>
            <a:r>
              <a:rPr lang="fr-FR" sz="1700" i="1" dirty="0" smtClean="0">
                <a:solidFill>
                  <a:srgbClr val="008000"/>
                </a:solidFill>
                <a:latin typeface="Calibri" pitchFamily="34" charset="0"/>
              </a:rPr>
              <a:t>« </a:t>
            </a:r>
            <a:r>
              <a:rPr lang="fr-FR" sz="1700" b="1" i="1" dirty="0" err="1" smtClean="0">
                <a:solidFill>
                  <a:srgbClr val="008000"/>
                </a:solidFill>
                <a:latin typeface="Calibri" pitchFamily="34" charset="0"/>
              </a:rPr>
              <a:t>surchasse</a:t>
            </a:r>
            <a:r>
              <a:rPr lang="fr-FR" sz="1700" i="1" dirty="0" smtClean="0">
                <a:solidFill>
                  <a:srgbClr val="008000"/>
                </a:solidFill>
                <a:latin typeface="Calibri" pitchFamily="34" charset="0"/>
              </a:rPr>
              <a:t> »</a:t>
            </a:r>
            <a:r>
              <a:rPr lang="fr-FR" sz="1700" dirty="0" smtClean="0">
                <a:solidFill>
                  <a:srgbClr val="008000"/>
                </a:solidFill>
                <a:latin typeface="Calibri" pitchFamily="34" charset="0"/>
              </a:rPr>
              <a:t> de grands animaux,</a:t>
            </a:r>
          </a:p>
          <a:p>
            <a:pPr algn="just">
              <a:buFont typeface="Wingdings" pitchFamily="2" charset="2"/>
              <a:buChar char="Ø"/>
            </a:pPr>
            <a:r>
              <a:rPr lang="fr-FR" sz="1700" dirty="0" smtClean="0">
                <a:solidFill>
                  <a:srgbClr val="008000"/>
                </a:solidFill>
                <a:latin typeface="Calibri" pitchFamily="34" charset="0"/>
              </a:rPr>
              <a:t> la transformation du milieu (</a:t>
            </a:r>
            <a:r>
              <a:rPr lang="fr-FR" sz="1700" dirty="0" smtClean="0">
                <a:solidFill>
                  <a:srgbClr val="008000"/>
                </a:solidFill>
                <a:latin typeface="Calibri" pitchFamily="34" charset="0"/>
                <a:hlinkClick r:id="rId6" tooltip="Anthropisation"/>
              </a:rPr>
              <a:t>anthropisation</a:t>
            </a:r>
            <a:r>
              <a:rPr lang="fr-FR" sz="1700" dirty="0" smtClean="0">
                <a:solidFill>
                  <a:srgbClr val="008000"/>
                </a:solidFill>
                <a:latin typeface="Calibri" pitchFamily="34" charset="0"/>
              </a:rPr>
              <a:t>) par </a:t>
            </a:r>
            <a:r>
              <a:rPr lang="fr-FR" sz="1700" b="1" dirty="0" smtClean="0">
                <a:solidFill>
                  <a:srgbClr val="008000"/>
                </a:solidFill>
                <a:latin typeface="Calibri" pitchFamily="34" charset="0"/>
              </a:rPr>
              <a:t>incendies</a:t>
            </a:r>
            <a:r>
              <a:rPr lang="fr-FR" sz="1700" dirty="0" smtClean="0">
                <a:solidFill>
                  <a:srgbClr val="008000"/>
                </a:solidFill>
                <a:latin typeface="Calibri" pitchFamily="34" charset="0"/>
              </a:rPr>
              <a:t> (</a:t>
            </a:r>
            <a:r>
              <a:rPr lang="fr-FR" sz="1700" dirty="0" smtClean="0">
                <a:solidFill>
                  <a:srgbClr val="008000"/>
                </a:solidFill>
                <a:latin typeface="Calibri" pitchFamily="34" charset="0"/>
                <a:hlinkClick r:id="rId7" tooltip="Écobuage"/>
              </a:rPr>
              <a:t>écobuage</a:t>
            </a:r>
            <a:r>
              <a:rPr lang="fr-FR" sz="1700" dirty="0" smtClean="0">
                <a:solidFill>
                  <a:srgbClr val="008000"/>
                </a:solidFill>
                <a:latin typeface="Calibri" pitchFamily="34" charset="0"/>
              </a:rPr>
              <a:t>), </a:t>
            </a:r>
            <a:r>
              <a:rPr lang="fr-FR" sz="1700" b="1" dirty="0" smtClean="0">
                <a:solidFill>
                  <a:srgbClr val="008000"/>
                </a:solidFill>
                <a:latin typeface="Calibri" pitchFamily="34" charset="0"/>
              </a:rPr>
              <a:t>défrichement</a:t>
            </a:r>
            <a:r>
              <a:rPr lang="fr-FR" sz="1700" dirty="0" smtClean="0">
                <a:solidFill>
                  <a:srgbClr val="008000"/>
                </a:solidFill>
                <a:latin typeface="Calibri" pitchFamily="34" charset="0"/>
              </a:rPr>
              <a:t>, mise en culture, et leurs effets notamment d'érosion (les grandes destructions de forêts par le feu dès la fin de la préhistoire, en Chine notamment, il y a 8 000 ans environ, ont conduit à un apport massif de sédiments et de carbone dans les cours d'eau et les </a:t>
            </a:r>
            <a:r>
              <a:rPr lang="fr-FR" sz="1700" dirty="0" smtClean="0">
                <a:solidFill>
                  <a:srgbClr val="008000"/>
                </a:solidFill>
                <a:latin typeface="Calibri" pitchFamily="34" charset="0"/>
                <a:hlinkClick r:id="rId8" tooltip="Estuaire"/>
              </a:rPr>
              <a:t>estuaires</a:t>
            </a:r>
            <a:r>
              <a:rPr lang="fr-FR" sz="1700" dirty="0" smtClean="0">
                <a:solidFill>
                  <a:srgbClr val="008000"/>
                </a:solidFill>
                <a:latin typeface="Calibri" pitchFamily="34" charset="0"/>
              </a:rPr>
              <a:t>…).</a:t>
            </a:r>
          </a:p>
          <a:p>
            <a:pPr algn="just">
              <a:buFont typeface="Wingdings" pitchFamily="2" charset="2"/>
              <a:buChar char="Ø"/>
            </a:pPr>
            <a:r>
              <a:rPr lang="fr-FR" sz="1700" dirty="0" smtClean="0">
                <a:solidFill>
                  <a:srgbClr val="008000"/>
                </a:solidFill>
                <a:latin typeface="Calibri" pitchFamily="34" charset="0"/>
              </a:rPr>
              <a:t> le </a:t>
            </a:r>
            <a:r>
              <a:rPr lang="fr-FR" sz="1700" b="1" dirty="0" smtClean="0">
                <a:solidFill>
                  <a:srgbClr val="008000"/>
                </a:solidFill>
                <a:latin typeface="Calibri" pitchFamily="34" charset="0"/>
              </a:rPr>
              <a:t>transport d'espèces </a:t>
            </a:r>
            <a:r>
              <a:rPr lang="fr-FR" sz="1700" dirty="0" smtClean="0">
                <a:solidFill>
                  <a:srgbClr val="008000"/>
                </a:solidFill>
                <a:latin typeface="Calibri" pitchFamily="34" charset="0"/>
              </a:rPr>
              <a:t>dans de nouveaux milieux où elles entrent en concurrence [espèces invasives …] avec les espèces locales et conduisent à leur disparition.</a:t>
            </a:r>
          </a:p>
          <a:p>
            <a:pPr algn="just"/>
            <a:r>
              <a:rPr lang="fr-FR" sz="1700" b="1" dirty="0" smtClean="0">
                <a:solidFill>
                  <a:srgbClr val="008000"/>
                </a:solidFill>
                <a:latin typeface="Calibri" pitchFamily="34" charset="0"/>
              </a:rPr>
              <a:t>Pour la période historique et moderne,</a:t>
            </a:r>
            <a:r>
              <a:rPr lang="fr-FR" sz="1700" dirty="0" smtClean="0">
                <a:solidFill>
                  <a:srgbClr val="008000"/>
                </a:solidFill>
                <a:latin typeface="Calibri" pitchFamily="34" charset="0"/>
              </a:rPr>
              <a:t> les causes sont plus diverses et s'appliquent à plus vaste échelle : a) modifications des habitats des espèces (</a:t>
            </a:r>
            <a:r>
              <a:rPr lang="fr-FR" sz="1700" b="1" dirty="0" smtClean="0">
                <a:solidFill>
                  <a:srgbClr val="008000"/>
                </a:solidFill>
                <a:latin typeface="Calibri" pitchFamily="34" charset="0"/>
              </a:rPr>
              <a:t>destruction</a:t>
            </a:r>
            <a:r>
              <a:rPr lang="fr-FR" sz="1700" dirty="0" smtClean="0">
                <a:solidFill>
                  <a:srgbClr val="008000"/>
                </a:solidFill>
                <a:latin typeface="Calibri" pitchFamily="34" charset="0"/>
              </a:rPr>
              <a:t>, banalisation, </a:t>
            </a:r>
            <a:r>
              <a:rPr lang="fr-FR" sz="1700" b="1" dirty="0" smtClean="0">
                <a:solidFill>
                  <a:srgbClr val="008000"/>
                </a:solidFill>
                <a:latin typeface="Calibri" pitchFamily="34" charset="0"/>
              </a:rPr>
              <a:t>fragmentation</a:t>
            </a:r>
            <a:r>
              <a:rPr lang="fr-FR" sz="1700" dirty="0" smtClean="0">
                <a:solidFill>
                  <a:srgbClr val="008000"/>
                </a:solidFill>
                <a:latin typeface="Calibri" pitchFamily="34" charset="0"/>
              </a:rPr>
              <a:t>, </a:t>
            </a:r>
            <a:r>
              <a:rPr lang="fr-FR" sz="1700" b="1" dirty="0" smtClean="0">
                <a:solidFill>
                  <a:srgbClr val="008000"/>
                </a:solidFill>
                <a:latin typeface="Calibri" pitchFamily="34" charset="0"/>
              </a:rPr>
              <a:t>artificialisation</a:t>
            </a:r>
            <a:r>
              <a:rPr lang="fr-FR" sz="1700" dirty="0" smtClean="0">
                <a:solidFill>
                  <a:srgbClr val="008000"/>
                </a:solidFill>
                <a:latin typeface="Calibri" pitchFamily="34" charset="0"/>
              </a:rPr>
              <a:t>, </a:t>
            </a:r>
            <a:r>
              <a:rPr lang="fr-FR" sz="1700" b="1" dirty="0" smtClean="0">
                <a:solidFill>
                  <a:srgbClr val="008000"/>
                </a:solidFill>
                <a:latin typeface="Calibri" pitchFamily="34" charset="0"/>
              </a:rPr>
              <a:t>déforestation</a:t>
            </a:r>
            <a:r>
              <a:rPr lang="fr-FR" sz="1700" dirty="0" smtClean="0">
                <a:solidFill>
                  <a:srgbClr val="008000"/>
                </a:solidFill>
                <a:latin typeface="Calibri" pitchFamily="34" charset="0"/>
              </a:rPr>
              <a:t>, </a:t>
            </a:r>
            <a:r>
              <a:rPr lang="fr-FR" sz="1700" b="1" dirty="0" smtClean="0">
                <a:solidFill>
                  <a:srgbClr val="008000"/>
                </a:solidFill>
                <a:latin typeface="Calibri" pitchFamily="34" charset="0"/>
              </a:rPr>
              <a:t>drainage</a:t>
            </a:r>
            <a:r>
              <a:rPr lang="fr-FR" sz="1700" dirty="0" smtClean="0">
                <a:solidFill>
                  <a:srgbClr val="008000"/>
                </a:solidFill>
                <a:latin typeface="Calibri" pitchFamily="34" charset="0"/>
              </a:rPr>
              <a:t>, </a:t>
            </a:r>
            <a:r>
              <a:rPr lang="fr-FR" sz="1700" b="1" dirty="0" smtClean="0">
                <a:solidFill>
                  <a:srgbClr val="008000"/>
                </a:solidFill>
                <a:latin typeface="Calibri" pitchFamily="34" charset="0"/>
              </a:rPr>
              <a:t>mise en culture</a:t>
            </a:r>
            <a:r>
              <a:rPr lang="fr-FR" sz="1700" dirty="0" smtClean="0">
                <a:solidFill>
                  <a:srgbClr val="008000"/>
                </a:solidFill>
                <a:latin typeface="Calibri" pitchFamily="34" charset="0"/>
              </a:rPr>
              <a:t>, </a:t>
            </a:r>
            <a:r>
              <a:rPr lang="fr-FR" sz="1700" dirty="0" smtClean="0">
                <a:solidFill>
                  <a:srgbClr val="008000"/>
                </a:solidFill>
                <a:latin typeface="Calibri" pitchFamily="34" charset="0"/>
                <a:hlinkClick r:id="rId9" tooltip="Pollution lumineuse"/>
              </a:rPr>
              <a:t>pollution lumineuse</a:t>
            </a:r>
            <a:r>
              <a:rPr lang="fr-FR" sz="1700" dirty="0" smtClean="0">
                <a:solidFill>
                  <a:srgbClr val="008000"/>
                </a:solidFill>
                <a:latin typeface="Calibri" pitchFamily="34" charset="0"/>
              </a:rPr>
              <a:t>, etc...) ; b) </a:t>
            </a:r>
            <a:r>
              <a:rPr lang="fr-FR" sz="1700" dirty="0" smtClean="0">
                <a:solidFill>
                  <a:srgbClr val="008000"/>
                </a:solidFill>
                <a:latin typeface="Calibri" pitchFamily="34" charset="0"/>
                <a:hlinkClick r:id="rId10" tooltip="Surexploitation"/>
              </a:rPr>
              <a:t>surexploitation</a:t>
            </a:r>
            <a:r>
              <a:rPr lang="fr-FR" sz="1700" dirty="0" smtClean="0">
                <a:solidFill>
                  <a:srgbClr val="008000"/>
                </a:solidFill>
                <a:latin typeface="Calibri" pitchFamily="34" charset="0"/>
              </a:rPr>
              <a:t> ; c) </a:t>
            </a:r>
            <a:r>
              <a:rPr lang="fr-FR" sz="1700" b="1" dirty="0" smtClean="0">
                <a:solidFill>
                  <a:srgbClr val="008000"/>
                </a:solidFill>
                <a:latin typeface="Calibri" pitchFamily="34" charset="0"/>
                <a:hlinkClick r:id="rId11" tooltip="Pollution"/>
              </a:rPr>
              <a:t>pollution</a:t>
            </a:r>
            <a:r>
              <a:rPr lang="fr-FR" sz="1700" dirty="0" smtClean="0">
                <a:solidFill>
                  <a:srgbClr val="008000"/>
                </a:solidFill>
                <a:latin typeface="Calibri" pitchFamily="34" charset="0"/>
              </a:rPr>
              <a:t> ; d) l'introduction d'</a:t>
            </a:r>
            <a:r>
              <a:rPr lang="fr-FR" sz="1700" b="1" dirty="0" smtClean="0">
                <a:solidFill>
                  <a:srgbClr val="008000"/>
                </a:solidFill>
                <a:latin typeface="Calibri" pitchFamily="34" charset="0"/>
                <a:hlinkClick r:id="rId12" tooltip="Espèces exotiques envahissantes"/>
              </a:rPr>
              <a:t>espèces exotiques envahissantes</a:t>
            </a:r>
            <a:r>
              <a:rPr lang="fr-FR" sz="1700" dirty="0" smtClean="0">
                <a:solidFill>
                  <a:srgbClr val="008000"/>
                </a:solidFill>
                <a:latin typeface="Calibri" pitchFamily="34" charset="0"/>
              </a:rPr>
              <a:t>; e) les </a:t>
            </a:r>
            <a:r>
              <a:rPr lang="fr-FR" sz="1700" b="1" u="sng" dirty="0" smtClean="0">
                <a:solidFill>
                  <a:srgbClr val="008000"/>
                </a:solidFill>
                <a:latin typeface="Calibri" pitchFamily="34" charset="0"/>
                <a:hlinkClick r:id="rId13" tooltip="Changements climatiques"/>
              </a:rPr>
              <a:t>changements climatiques</a:t>
            </a:r>
            <a:r>
              <a:rPr lang="fr-FR" sz="1700" dirty="0" smtClean="0">
                <a:solidFill>
                  <a:srgbClr val="008000"/>
                </a:solidFill>
                <a:latin typeface="Calibri" pitchFamily="34" charset="0"/>
              </a:rPr>
              <a:t>, f) perte de </a:t>
            </a:r>
            <a:r>
              <a:rPr lang="fr-FR" sz="1700" dirty="0" smtClean="0">
                <a:solidFill>
                  <a:srgbClr val="008000"/>
                </a:solidFill>
                <a:latin typeface="Calibri" pitchFamily="34" charset="0"/>
                <a:hlinkClick r:id="rId14" tooltip="Diversité génétique"/>
              </a:rPr>
              <a:t>diversité génétique</a:t>
            </a:r>
            <a:r>
              <a:rPr lang="fr-FR" sz="1700" dirty="0" smtClean="0">
                <a:solidFill>
                  <a:srgbClr val="008000"/>
                </a:solidFill>
                <a:latin typeface="Calibri" pitchFamily="34" charset="0"/>
              </a:rPr>
              <a:t>, induite par la sélection et le clonage, en agriculture et en élevage.</a:t>
            </a:r>
            <a:r>
              <a:rPr lang="fr-FR" sz="1200" dirty="0" smtClean="0">
                <a:solidFill>
                  <a:srgbClr val="008000"/>
                </a:solidFill>
                <a:latin typeface="Calibri" pitchFamily="34" charset="0"/>
              </a:rPr>
              <a:t> </a:t>
            </a:r>
          </a:p>
          <a:p>
            <a:pPr algn="r"/>
            <a:r>
              <a:rPr lang="fr-FR" sz="1200" dirty="0" smtClean="0">
                <a:solidFill>
                  <a:srgbClr val="008000"/>
                </a:solidFill>
                <a:latin typeface="Calibri" pitchFamily="34" charset="0"/>
              </a:rPr>
              <a:t>Source : </a:t>
            </a:r>
            <a:r>
              <a:rPr lang="fr-FR" sz="1200" dirty="0" smtClean="0">
                <a:hlinkClick r:id="rId15"/>
              </a:rPr>
              <a:t>http://fr.wikipedia.org/wiki/Extinction_de_l'Holoc%C3%A8ne</a:t>
            </a:r>
            <a:endParaRPr lang="fr-FR" sz="1200" dirty="0" smtClean="0">
              <a:solidFill>
                <a:srgbClr val="008000"/>
              </a:solidFill>
              <a:latin typeface="Calibri" pitchFamily="34"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210DA6CE-CC8F-4231-A9BF-DCEEB2903CA0}" type="slidenum">
              <a:rPr lang="fr-FR"/>
              <a:pPr>
                <a:defRPr/>
              </a:pPr>
              <a:t>97</a:t>
            </a:fld>
            <a:endParaRPr lang="fr-FR" dirty="0"/>
          </a:p>
        </p:txBody>
      </p:sp>
      <p:sp>
        <p:nvSpPr>
          <p:cNvPr id="72707" name="Sous-titre 2"/>
          <p:cNvSpPr txBox="1">
            <a:spLocks/>
          </p:cNvSpPr>
          <p:nvPr/>
        </p:nvSpPr>
        <p:spPr bwMode="auto">
          <a:xfrm>
            <a:off x="2782888" y="188913"/>
            <a:ext cx="3887787" cy="360362"/>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4" name="Rectangle 3"/>
          <p:cNvSpPr/>
          <p:nvPr/>
        </p:nvSpPr>
        <p:spPr>
          <a:xfrm>
            <a:off x="180975" y="549275"/>
            <a:ext cx="8736013" cy="3600986"/>
          </a:xfrm>
          <a:prstGeom prst="rect">
            <a:avLst/>
          </a:prstGeom>
        </p:spPr>
        <p:txBody>
          <a:bodyPr>
            <a:spAutoFit/>
          </a:bodyPr>
          <a:lstStyle/>
          <a:p>
            <a:pPr fontAlgn="auto">
              <a:spcBef>
                <a:spcPts val="0"/>
              </a:spcBef>
              <a:spcAft>
                <a:spcPts val="0"/>
              </a:spcAft>
              <a:defRPr/>
            </a:pPr>
            <a:r>
              <a:rPr lang="fr-FR" b="1" u="sng" dirty="0">
                <a:solidFill>
                  <a:srgbClr val="008000"/>
                </a:solidFill>
                <a:latin typeface="+mn-lt"/>
                <a:cs typeface="+mn-cs"/>
              </a:rPr>
              <a:t>9</a:t>
            </a:r>
            <a:r>
              <a:rPr lang="fr-FR" b="1" u="sng" dirty="0" smtClean="0">
                <a:solidFill>
                  <a:srgbClr val="008000"/>
                </a:solidFill>
                <a:latin typeface="+mn-lt"/>
                <a:cs typeface="+mn-cs"/>
              </a:rPr>
              <a:t>. </a:t>
            </a:r>
            <a:r>
              <a:rPr lang="fr-FR" b="1" u="sng" dirty="0">
                <a:solidFill>
                  <a:srgbClr val="008000"/>
                </a:solidFill>
                <a:latin typeface="+mn-lt"/>
                <a:cs typeface="+mn-cs"/>
              </a:rPr>
              <a:t>Annexe : Bibliographie</a:t>
            </a:r>
          </a:p>
          <a:p>
            <a:pPr marL="285750" indent="-285750" fontAlgn="auto">
              <a:spcBef>
                <a:spcPts val="0"/>
              </a:spcBef>
              <a:spcAft>
                <a:spcPts val="0"/>
              </a:spcAft>
              <a:buFont typeface="Arial" pitchFamily="34" charset="0"/>
              <a:buChar char="•"/>
              <a:defRPr/>
            </a:pPr>
            <a:endParaRPr lang="fr-FR" dirty="0">
              <a:solidFill>
                <a:srgbClr val="008000"/>
              </a:solidFill>
              <a:latin typeface="+mn-lt"/>
              <a:cs typeface="+mn-cs"/>
            </a:endParaRPr>
          </a:p>
          <a:p>
            <a:pPr marL="285750" indent="-285750" algn="just" fontAlgn="auto">
              <a:spcBef>
                <a:spcPts val="0"/>
              </a:spcBef>
              <a:spcAft>
                <a:spcPts val="0"/>
              </a:spcAft>
              <a:buFont typeface="Arial" pitchFamily="34" charset="0"/>
              <a:buChar char="•"/>
              <a:defRPr/>
            </a:pPr>
            <a:r>
              <a:rPr lang="fr-FR" sz="1600" i="1" dirty="0">
                <a:solidFill>
                  <a:srgbClr val="008000"/>
                </a:solidFill>
                <a:latin typeface="Calibri" pitchFamily="34" charset="0"/>
                <a:cs typeface="+mn-cs"/>
                <a:hlinkClick r:id="rId2"/>
              </a:rPr>
              <a:t>Biodiversité : L'avenir du vivant</a:t>
            </a:r>
            <a:r>
              <a:rPr lang="fr-FR" sz="1600" i="1" dirty="0">
                <a:solidFill>
                  <a:srgbClr val="008000"/>
                </a:solidFill>
                <a:latin typeface="Calibri" pitchFamily="34" charset="0"/>
                <a:cs typeface="+mn-cs"/>
              </a:rPr>
              <a:t> </a:t>
            </a:r>
            <a:r>
              <a:rPr lang="fr-FR" sz="1600" dirty="0">
                <a:solidFill>
                  <a:srgbClr val="008000"/>
                </a:solidFill>
                <a:latin typeface="Calibri" pitchFamily="34" charset="0"/>
                <a:cs typeface="+mn-cs"/>
              </a:rPr>
              <a:t>de </a:t>
            </a:r>
            <a:r>
              <a:rPr lang="fr-FR" sz="1600" dirty="0">
                <a:solidFill>
                  <a:srgbClr val="008000"/>
                </a:solidFill>
                <a:latin typeface="Calibri" pitchFamily="34" charset="0"/>
                <a:cs typeface="+mn-cs"/>
                <a:hlinkClick r:id="rId3" action="ppaction://hlinkfile"/>
              </a:rPr>
              <a:t>Patrick Blandin</a:t>
            </a:r>
            <a:r>
              <a:rPr lang="fr-FR" sz="1600" dirty="0">
                <a:solidFill>
                  <a:srgbClr val="008000"/>
                </a:solidFill>
                <a:latin typeface="Calibri" pitchFamily="34" charset="0"/>
                <a:cs typeface="+mn-cs"/>
              </a:rPr>
              <a:t>, éditions Albin Michel (3 février 2010). </a:t>
            </a:r>
          </a:p>
          <a:p>
            <a:pPr marL="285750" indent="-285750" algn="just" fontAlgn="auto">
              <a:spcBef>
                <a:spcPts val="0"/>
              </a:spcBef>
              <a:spcAft>
                <a:spcPts val="0"/>
              </a:spcAft>
              <a:buFont typeface="Arial" pitchFamily="34" charset="0"/>
              <a:buChar char="•"/>
              <a:defRPr/>
            </a:pPr>
            <a:r>
              <a:rPr lang="fr-FR" sz="1600" i="1" dirty="0">
                <a:solidFill>
                  <a:srgbClr val="008000"/>
                </a:solidFill>
                <a:latin typeface="Calibri" pitchFamily="34" charset="0"/>
                <a:cs typeface="+mn-cs"/>
                <a:hlinkClick r:id="rId4"/>
              </a:rPr>
              <a:t>Biodiversité et évolution du monde vivant</a:t>
            </a:r>
            <a:r>
              <a:rPr lang="fr-FR" sz="1600" i="1" dirty="0">
                <a:solidFill>
                  <a:srgbClr val="008000"/>
                </a:solidFill>
                <a:latin typeface="Calibri" pitchFamily="34" charset="0"/>
                <a:cs typeface="+mn-cs"/>
              </a:rPr>
              <a:t> </a:t>
            </a:r>
            <a:r>
              <a:rPr lang="fr-FR" sz="1600" dirty="0">
                <a:solidFill>
                  <a:srgbClr val="008000"/>
                </a:solidFill>
                <a:latin typeface="Calibri" pitchFamily="34" charset="0"/>
                <a:cs typeface="+mn-cs"/>
              </a:rPr>
              <a:t>de </a:t>
            </a:r>
            <a:r>
              <a:rPr lang="fr-FR" sz="1600" dirty="0">
                <a:solidFill>
                  <a:srgbClr val="008000"/>
                </a:solidFill>
                <a:latin typeface="Calibri" pitchFamily="34" charset="0"/>
                <a:cs typeface="+mn-cs"/>
                <a:hlinkClick r:id="rId5" action="ppaction://hlinkfile"/>
              </a:rPr>
              <a:t>David </a:t>
            </a:r>
            <a:r>
              <a:rPr lang="fr-FR" sz="1600" dirty="0" err="1">
                <a:solidFill>
                  <a:srgbClr val="008000"/>
                </a:solidFill>
                <a:latin typeface="Calibri" pitchFamily="34" charset="0"/>
                <a:cs typeface="+mn-cs"/>
                <a:hlinkClick r:id="rId5" action="ppaction://hlinkfile"/>
              </a:rPr>
              <a:t>Garon</a:t>
            </a:r>
            <a:r>
              <a:rPr lang="fr-FR" sz="1600" dirty="0">
                <a:solidFill>
                  <a:srgbClr val="008000"/>
                </a:solidFill>
                <a:latin typeface="Calibri" pitchFamily="34" charset="0"/>
                <a:cs typeface="+mn-cs"/>
              </a:rPr>
              <a:t>, </a:t>
            </a:r>
            <a:r>
              <a:rPr lang="fr-FR" sz="1600" dirty="0">
                <a:solidFill>
                  <a:srgbClr val="008000"/>
                </a:solidFill>
                <a:latin typeface="Calibri" pitchFamily="34" charset="0"/>
                <a:cs typeface="+mn-cs"/>
                <a:hlinkClick r:id="rId6" action="ppaction://hlinkfile"/>
              </a:rPr>
              <a:t>Jean-Philippe </a:t>
            </a:r>
            <a:r>
              <a:rPr lang="fr-FR" sz="1600" dirty="0" err="1">
                <a:solidFill>
                  <a:srgbClr val="008000"/>
                </a:solidFill>
                <a:latin typeface="Calibri" pitchFamily="34" charset="0"/>
                <a:cs typeface="+mn-cs"/>
                <a:hlinkClick r:id="rId6" action="ppaction://hlinkfile"/>
              </a:rPr>
              <a:t>Rioult</a:t>
            </a:r>
            <a:r>
              <a:rPr lang="fr-FR" sz="1600" dirty="0">
                <a:solidFill>
                  <a:srgbClr val="008000"/>
                </a:solidFill>
                <a:latin typeface="Calibri" pitchFamily="34" charset="0"/>
                <a:cs typeface="+mn-cs"/>
              </a:rPr>
              <a:t>, Jean-Christophe </a:t>
            </a:r>
            <a:r>
              <a:rPr lang="fr-FR" sz="1600" dirty="0" err="1">
                <a:solidFill>
                  <a:srgbClr val="008000"/>
                </a:solidFill>
                <a:latin typeface="Calibri" pitchFamily="34" charset="0"/>
                <a:cs typeface="+mn-cs"/>
              </a:rPr>
              <a:t>Guéguen</a:t>
            </a:r>
            <a:r>
              <a:rPr lang="fr-FR" sz="1600" dirty="0">
                <a:solidFill>
                  <a:srgbClr val="008000"/>
                </a:solidFill>
                <a:latin typeface="Calibri" pitchFamily="34" charset="0"/>
                <a:cs typeface="+mn-cs"/>
              </a:rPr>
              <a:t> et Jean-Marie </a:t>
            </a:r>
            <a:r>
              <a:rPr lang="fr-FR" sz="1600" dirty="0" err="1">
                <a:solidFill>
                  <a:srgbClr val="008000"/>
                </a:solidFill>
                <a:latin typeface="Calibri" pitchFamily="34" charset="0"/>
                <a:cs typeface="+mn-cs"/>
              </a:rPr>
              <a:t>Pelt</a:t>
            </a:r>
            <a:r>
              <a:rPr lang="fr-FR" sz="1600" dirty="0">
                <a:solidFill>
                  <a:srgbClr val="008000"/>
                </a:solidFill>
                <a:latin typeface="Calibri" pitchFamily="34" charset="0"/>
                <a:cs typeface="+mn-cs"/>
              </a:rPr>
              <a:t>, Edition EDP Sciences (5 septembre 2013). </a:t>
            </a:r>
          </a:p>
          <a:p>
            <a:pPr marL="285750" indent="-285750" algn="just" fontAlgn="auto">
              <a:spcBef>
                <a:spcPts val="0"/>
              </a:spcBef>
              <a:spcAft>
                <a:spcPts val="0"/>
              </a:spcAft>
              <a:buFont typeface="Arial" pitchFamily="34" charset="0"/>
              <a:buChar char="•"/>
              <a:defRPr/>
            </a:pPr>
            <a:r>
              <a:rPr lang="fr-FR" sz="1600" i="1" dirty="0">
                <a:solidFill>
                  <a:srgbClr val="008000"/>
                </a:solidFill>
                <a:latin typeface="Calibri" pitchFamily="34" charset="0"/>
                <a:cs typeface="+mn-cs"/>
                <a:hlinkClick r:id="rId7"/>
              </a:rPr>
              <a:t>La biodiversité</a:t>
            </a:r>
            <a:r>
              <a:rPr lang="fr-FR" sz="1600" i="1" dirty="0">
                <a:solidFill>
                  <a:srgbClr val="008000"/>
                </a:solidFill>
                <a:latin typeface="Calibri" pitchFamily="34" charset="0"/>
                <a:cs typeface="+mn-cs"/>
              </a:rPr>
              <a:t> </a:t>
            </a:r>
            <a:r>
              <a:rPr lang="fr-FR" sz="1600" dirty="0">
                <a:solidFill>
                  <a:srgbClr val="008000"/>
                </a:solidFill>
                <a:latin typeface="Calibri" pitchFamily="34" charset="0"/>
                <a:cs typeface="+mn-cs"/>
              </a:rPr>
              <a:t>de </a:t>
            </a:r>
            <a:r>
              <a:rPr lang="fr-FR" sz="1600" dirty="0">
                <a:solidFill>
                  <a:srgbClr val="008000"/>
                </a:solidFill>
                <a:latin typeface="Calibri" pitchFamily="34" charset="0"/>
                <a:cs typeface="+mn-cs"/>
                <a:hlinkClick r:id="rId8" action="ppaction://hlinkfile"/>
              </a:rPr>
              <a:t>Lise </a:t>
            </a:r>
            <a:r>
              <a:rPr lang="fr-FR" sz="1600" dirty="0" err="1">
                <a:solidFill>
                  <a:srgbClr val="008000"/>
                </a:solidFill>
                <a:latin typeface="Calibri" pitchFamily="34" charset="0"/>
                <a:cs typeface="+mn-cs"/>
                <a:hlinkClick r:id="rId8" action="ppaction://hlinkfile"/>
              </a:rPr>
              <a:t>Barnéoud</a:t>
            </a:r>
            <a:r>
              <a:rPr lang="fr-FR" sz="1600" dirty="0">
                <a:solidFill>
                  <a:srgbClr val="008000"/>
                </a:solidFill>
                <a:latin typeface="Calibri" pitchFamily="34" charset="0"/>
                <a:cs typeface="+mn-cs"/>
              </a:rPr>
              <a:t>, Edition Belin (30 août 2013).</a:t>
            </a:r>
          </a:p>
          <a:p>
            <a:pPr marL="285750" indent="-285750" algn="just" fontAlgn="auto">
              <a:spcBef>
                <a:spcPts val="0"/>
              </a:spcBef>
              <a:spcAft>
                <a:spcPts val="0"/>
              </a:spcAft>
              <a:buFont typeface="Arial" pitchFamily="34" charset="0"/>
              <a:buChar char="•"/>
              <a:defRPr/>
            </a:pPr>
            <a:r>
              <a:rPr lang="fr-FR" sz="1600" i="1" dirty="0">
                <a:solidFill>
                  <a:srgbClr val="008000"/>
                </a:solidFill>
                <a:latin typeface="Calibri" pitchFamily="34" charset="0"/>
                <a:cs typeface="+mn-cs"/>
                <a:hlinkClick r:id="rId9"/>
              </a:rPr>
              <a:t>Philosophie de la biodiversité : Petite éthique pour une nature en péril</a:t>
            </a:r>
            <a:r>
              <a:rPr lang="fr-FR" sz="1600" i="1" dirty="0">
                <a:solidFill>
                  <a:srgbClr val="008000"/>
                </a:solidFill>
                <a:latin typeface="Calibri" pitchFamily="34" charset="0"/>
                <a:cs typeface="+mn-cs"/>
              </a:rPr>
              <a:t> </a:t>
            </a:r>
            <a:r>
              <a:rPr lang="fr-FR" sz="1600" dirty="0">
                <a:solidFill>
                  <a:srgbClr val="008000"/>
                </a:solidFill>
                <a:latin typeface="Calibri" pitchFamily="34" charset="0"/>
                <a:cs typeface="+mn-cs"/>
              </a:rPr>
              <a:t>de </a:t>
            </a:r>
            <a:r>
              <a:rPr lang="fr-FR" sz="1600" dirty="0">
                <a:solidFill>
                  <a:srgbClr val="008000"/>
                </a:solidFill>
                <a:latin typeface="Calibri" pitchFamily="34" charset="0"/>
                <a:cs typeface="+mn-cs"/>
                <a:hlinkClick r:id="rId10" action="ppaction://hlinkfile"/>
              </a:rPr>
              <a:t>Virginie Maris</a:t>
            </a:r>
            <a:r>
              <a:rPr lang="fr-FR" sz="1600" dirty="0">
                <a:solidFill>
                  <a:srgbClr val="008000"/>
                </a:solidFill>
                <a:latin typeface="Calibri" pitchFamily="34" charset="0"/>
                <a:cs typeface="+mn-cs"/>
              </a:rPr>
              <a:t>, Editions </a:t>
            </a:r>
            <a:r>
              <a:rPr lang="fr-FR" sz="1600" dirty="0" err="1">
                <a:solidFill>
                  <a:srgbClr val="008000"/>
                </a:solidFill>
                <a:latin typeface="Calibri" pitchFamily="34" charset="0"/>
                <a:cs typeface="+mn-cs"/>
              </a:rPr>
              <a:t>Buchet</a:t>
            </a:r>
            <a:r>
              <a:rPr lang="fr-FR" sz="1600" dirty="0">
                <a:solidFill>
                  <a:srgbClr val="008000"/>
                </a:solidFill>
                <a:latin typeface="Calibri" pitchFamily="34" charset="0"/>
                <a:cs typeface="+mn-cs"/>
              </a:rPr>
              <a:t> Chastel/Ecologie (16 septembre 2010). </a:t>
            </a:r>
          </a:p>
          <a:p>
            <a:pPr marL="285750" indent="-285750" algn="just" fontAlgn="auto">
              <a:spcBef>
                <a:spcPts val="0"/>
              </a:spcBef>
              <a:spcAft>
                <a:spcPts val="0"/>
              </a:spcAft>
              <a:buFont typeface="Arial" pitchFamily="34" charset="0"/>
              <a:buChar char="•"/>
              <a:defRPr/>
            </a:pPr>
            <a:r>
              <a:rPr lang="fr-FR" sz="1600" i="1" dirty="0">
                <a:solidFill>
                  <a:srgbClr val="008000"/>
                </a:solidFill>
                <a:latin typeface="Calibri" pitchFamily="34" charset="0"/>
                <a:cs typeface="+mn-cs"/>
                <a:hlinkClick r:id="rId11"/>
              </a:rPr>
              <a:t>La biodiversité, c'est maintenant</a:t>
            </a:r>
            <a:r>
              <a:rPr lang="fr-FR" sz="1600" i="1" dirty="0">
                <a:solidFill>
                  <a:srgbClr val="008000"/>
                </a:solidFill>
                <a:latin typeface="Calibri" pitchFamily="34" charset="0"/>
                <a:cs typeface="+mn-cs"/>
              </a:rPr>
              <a:t> </a:t>
            </a:r>
            <a:r>
              <a:rPr lang="fr-FR" sz="1600" dirty="0">
                <a:solidFill>
                  <a:srgbClr val="008000"/>
                </a:solidFill>
                <a:latin typeface="Calibri" pitchFamily="34" charset="0"/>
                <a:cs typeface="+mn-cs"/>
              </a:rPr>
              <a:t>de </a:t>
            </a:r>
            <a:r>
              <a:rPr lang="fr-FR" sz="1600" dirty="0">
                <a:solidFill>
                  <a:srgbClr val="008000"/>
                </a:solidFill>
                <a:latin typeface="Calibri" pitchFamily="34" charset="0"/>
                <a:cs typeface="+mn-cs"/>
                <a:hlinkClick r:id="rId12" action="ppaction://hlinkfile"/>
              </a:rPr>
              <a:t>Bernard </a:t>
            </a:r>
            <a:r>
              <a:rPr lang="fr-FR" sz="1600" dirty="0" err="1">
                <a:solidFill>
                  <a:srgbClr val="008000"/>
                </a:solidFill>
                <a:latin typeface="Calibri" pitchFamily="34" charset="0"/>
                <a:cs typeface="+mn-cs"/>
                <a:hlinkClick r:id="rId12" action="ppaction://hlinkfile"/>
              </a:rPr>
              <a:t>Chevassus</a:t>
            </a:r>
            <a:r>
              <a:rPr lang="fr-FR" sz="1600" dirty="0">
                <a:solidFill>
                  <a:srgbClr val="008000"/>
                </a:solidFill>
                <a:latin typeface="Calibri" pitchFamily="34" charset="0"/>
                <a:cs typeface="+mn-cs"/>
                <a:hlinkClick r:id="rId12" action="ppaction://hlinkfile"/>
              </a:rPr>
              <a:t>-au-Louis</a:t>
            </a:r>
            <a:r>
              <a:rPr lang="fr-FR" sz="1600" dirty="0">
                <a:solidFill>
                  <a:srgbClr val="008000"/>
                </a:solidFill>
                <a:latin typeface="Calibri" pitchFamily="34" charset="0"/>
                <a:cs typeface="+mn-cs"/>
              </a:rPr>
              <a:t> et Hubert Reeves, Editions de l'Aube (17 janvier 2013). </a:t>
            </a:r>
          </a:p>
          <a:p>
            <a:pPr marL="285750" indent="-285750" algn="just" fontAlgn="auto">
              <a:spcBef>
                <a:spcPts val="0"/>
              </a:spcBef>
              <a:spcAft>
                <a:spcPts val="0"/>
              </a:spcAft>
              <a:buFont typeface="Arial" pitchFamily="34" charset="0"/>
              <a:buChar char="•"/>
              <a:defRPr/>
            </a:pPr>
            <a:r>
              <a:rPr lang="fr-FR" sz="1600" i="1" dirty="0">
                <a:solidFill>
                  <a:srgbClr val="008000"/>
                </a:solidFill>
                <a:latin typeface="Calibri" pitchFamily="34" charset="0"/>
                <a:cs typeface="+mn-cs"/>
                <a:hlinkClick r:id="rId13"/>
              </a:rPr>
              <a:t>La biodiversité</a:t>
            </a:r>
            <a:r>
              <a:rPr lang="fr-FR" sz="1600" i="1" dirty="0">
                <a:solidFill>
                  <a:srgbClr val="008000"/>
                </a:solidFill>
                <a:latin typeface="Calibri" pitchFamily="34" charset="0"/>
                <a:cs typeface="+mn-cs"/>
              </a:rPr>
              <a:t> </a:t>
            </a:r>
            <a:r>
              <a:rPr lang="fr-FR" sz="1600" dirty="0">
                <a:solidFill>
                  <a:srgbClr val="008000"/>
                </a:solidFill>
                <a:latin typeface="Calibri" pitchFamily="34" charset="0"/>
                <a:cs typeface="+mn-cs"/>
              </a:rPr>
              <a:t>à petits pas de </a:t>
            </a:r>
            <a:r>
              <a:rPr lang="fr-FR" sz="1600" dirty="0">
                <a:solidFill>
                  <a:srgbClr val="008000"/>
                </a:solidFill>
                <a:latin typeface="Calibri" pitchFamily="34" charset="0"/>
                <a:cs typeface="+mn-cs"/>
                <a:hlinkClick r:id="rId14" action="ppaction://hlinkfile"/>
              </a:rPr>
              <a:t>Catherine Stern</a:t>
            </a:r>
            <a:r>
              <a:rPr lang="fr-FR" sz="1600" dirty="0">
                <a:solidFill>
                  <a:srgbClr val="008000"/>
                </a:solidFill>
                <a:latin typeface="Calibri" pitchFamily="34" charset="0"/>
                <a:cs typeface="+mn-cs"/>
              </a:rPr>
              <a:t> et </a:t>
            </a:r>
            <a:r>
              <a:rPr lang="fr-FR" sz="1600" dirty="0">
                <a:solidFill>
                  <a:srgbClr val="008000"/>
                </a:solidFill>
                <a:latin typeface="Calibri" pitchFamily="34" charset="0"/>
                <a:cs typeface="+mn-cs"/>
                <a:hlinkClick r:id="rId15" action="ppaction://hlinkfile"/>
              </a:rPr>
              <a:t>Benjamin </a:t>
            </a:r>
            <a:r>
              <a:rPr lang="fr-FR" sz="1600" dirty="0" err="1">
                <a:solidFill>
                  <a:srgbClr val="008000"/>
                </a:solidFill>
                <a:latin typeface="Calibri" pitchFamily="34" charset="0"/>
                <a:cs typeface="+mn-cs"/>
                <a:hlinkClick r:id="rId15" action="ppaction://hlinkfile"/>
              </a:rPr>
              <a:t>Lebègue</a:t>
            </a:r>
            <a:r>
              <a:rPr lang="fr-FR" sz="1600" dirty="0">
                <a:solidFill>
                  <a:srgbClr val="008000"/>
                </a:solidFill>
                <a:latin typeface="Calibri" pitchFamily="34" charset="0"/>
                <a:cs typeface="+mn-cs"/>
              </a:rPr>
              <a:t>, éditions Acte Sud Junior (5 mai 2010</a:t>
            </a:r>
            <a:r>
              <a:rPr lang="fr-FR" sz="1600" dirty="0" smtClean="0">
                <a:solidFill>
                  <a:srgbClr val="008000"/>
                </a:solidFill>
                <a:latin typeface="Calibri" pitchFamily="34" charset="0"/>
                <a:cs typeface="+mn-cs"/>
              </a:rPr>
              <a:t>).</a:t>
            </a:r>
            <a:endParaRPr lang="fr-FR" dirty="0">
              <a:solidFill>
                <a:srgbClr val="008000"/>
              </a:solidFill>
              <a:latin typeface="+mn-lt"/>
              <a:cs typeface="+mn-cs"/>
            </a:endParaRPr>
          </a:p>
          <a:p>
            <a:pPr marL="285750" indent="-285750" algn="just" fontAlgn="auto">
              <a:spcBef>
                <a:spcPts val="0"/>
              </a:spcBef>
              <a:spcAft>
                <a:spcPts val="0"/>
              </a:spcAft>
              <a:buFont typeface="Arial" pitchFamily="34" charset="0"/>
              <a:buChar char="•"/>
              <a:defRPr/>
            </a:pPr>
            <a:r>
              <a:rPr lang="fr-FR" sz="1600" i="1" dirty="0" smtClean="0">
                <a:solidFill>
                  <a:srgbClr val="008000"/>
                </a:solidFill>
                <a:latin typeface="Calibri" pitchFamily="34" charset="0"/>
                <a:cs typeface="+mn-cs"/>
              </a:rPr>
              <a:t>Toutes les idées géniales qu'on a piquées à la nature</a:t>
            </a:r>
            <a:r>
              <a:rPr lang="fr-FR" sz="1600" dirty="0" smtClean="0">
                <a:solidFill>
                  <a:srgbClr val="008000"/>
                </a:solidFill>
                <a:latin typeface="Calibri" pitchFamily="34" charset="0"/>
                <a:cs typeface="+mn-cs"/>
              </a:rPr>
              <a:t>, Anne </a:t>
            </a:r>
            <a:r>
              <a:rPr lang="fr-FR" sz="1600" dirty="0" err="1" smtClean="0">
                <a:solidFill>
                  <a:srgbClr val="008000"/>
                </a:solidFill>
                <a:latin typeface="Calibri" pitchFamily="34" charset="0"/>
                <a:cs typeface="+mn-cs"/>
              </a:rPr>
              <a:t>Jankéliowitch</a:t>
            </a:r>
            <a:r>
              <a:rPr lang="fr-FR" sz="1600" dirty="0" smtClean="0">
                <a:solidFill>
                  <a:srgbClr val="008000"/>
                </a:solidFill>
                <a:latin typeface="Calibri" pitchFamily="34" charset="0"/>
                <a:cs typeface="+mn-cs"/>
              </a:rPr>
              <a:t> &amp; Roland Garrigue, Editions </a:t>
            </a:r>
            <a:r>
              <a:rPr lang="fr-FR" sz="1600" dirty="0" err="1" smtClean="0">
                <a:solidFill>
                  <a:srgbClr val="008000"/>
                </a:solidFill>
                <a:latin typeface="Calibri" pitchFamily="34" charset="0"/>
                <a:cs typeface="+mn-cs"/>
              </a:rPr>
              <a:t>Delachaux</a:t>
            </a:r>
            <a:r>
              <a:rPr lang="fr-FR" sz="1600" dirty="0" smtClean="0">
                <a:solidFill>
                  <a:srgbClr val="008000"/>
                </a:solidFill>
                <a:latin typeface="Calibri" pitchFamily="34" charset="0"/>
                <a:cs typeface="+mn-cs"/>
              </a:rPr>
              <a:t> et </a:t>
            </a:r>
            <a:r>
              <a:rPr lang="fr-FR" sz="1600" dirty="0" err="1" smtClean="0">
                <a:solidFill>
                  <a:srgbClr val="008000"/>
                </a:solidFill>
                <a:latin typeface="Calibri" pitchFamily="34" charset="0"/>
                <a:cs typeface="+mn-cs"/>
              </a:rPr>
              <a:t>Niestlé</a:t>
            </a:r>
            <a:r>
              <a:rPr lang="fr-FR" sz="1600" dirty="0" smtClean="0">
                <a:solidFill>
                  <a:srgbClr val="008000"/>
                </a:solidFill>
                <a:latin typeface="Calibri" pitchFamily="34" charset="0"/>
                <a:cs typeface="+mn-cs"/>
              </a:rPr>
              <a:t>, 2013.</a:t>
            </a:r>
            <a:endParaRPr lang="fr-FR" sz="1600" dirty="0">
              <a:solidFill>
                <a:srgbClr val="008000"/>
              </a:solidFill>
              <a:latin typeface="Calibri" pitchFamily="34" charset="0"/>
              <a:cs typeface="+mn-cs"/>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FF250BAE-0457-426F-A063-AFB07D4D12B9}" type="slidenum">
              <a:rPr lang="fr-FR"/>
              <a:pPr>
                <a:defRPr/>
              </a:pPr>
              <a:t>98</a:t>
            </a:fld>
            <a:endParaRPr lang="fr-FR" dirty="0"/>
          </a:p>
        </p:txBody>
      </p:sp>
      <p:sp>
        <p:nvSpPr>
          <p:cNvPr id="73731" name="Sous-titre 2"/>
          <p:cNvSpPr txBox="1">
            <a:spLocks/>
          </p:cNvSpPr>
          <p:nvPr/>
        </p:nvSpPr>
        <p:spPr bwMode="auto">
          <a:xfrm>
            <a:off x="2782888" y="188913"/>
            <a:ext cx="3887787" cy="360362"/>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4" name="Rectangle 3"/>
          <p:cNvSpPr/>
          <p:nvPr/>
        </p:nvSpPr>
        <p:spPr>
          <a:xfrm>
            <a:off x="180975" y="836613"/>
            <a:ext cx="8736013" cy="4339650"/>
          </a:xfrm>
          <a:prstGeom prst="rect">
            <a:avLst/>
          </a:prstGeom>
        </p:spPr>
        <p:txBody>
          <a:bodyPr>
            <a:spAutoFit/>
          </a:bodyPr>
          <a:lstStyle/>
          <a:p>
            <a:pPr fontAlgn="auto">
              <a:spcBef>
                <a:spcPts val="0"/>
              </a:spcBef>
              <a:spcAft>
                <a:spcPts val="0"/>
              </a:spcAft>
              <a:defRPr/>
            </a:pPr>
            <a:r>
              <a:rPr lang="fr-FR" b="1" u="sng" dirty="0">
                <a:solidFill>
                  <a:srgbClr val="008000"/>
                </a:solidFill>
                <a:latin typeface="+mn-lt"/>
                <a:cs typeface="+mn-cs"/>
              </a:rPr>
              <a:t>9</a:t>
            </a:r>
            <a:r>
              <a:rPr lang="fr-FR" b="1" u="sng" dirty="0" smtClean="0">
                <a:solidFill>
                  <a:srgbClr val="008000"/>
                </a:solidFill>
                <a:latin typeface="+mn-lt"/>
                <a:cs typeface="+mn-cs"/>
              </a:rPr>
              <a:t>. </a:t>
            </a:r>
            <a:r>
              <a:rPr lang="fr-FR" b="1" u="sng" dirty="0">
                <a:solidFill>
                  <a:srgbClr val="008000"/>
                </a:solidFill>
                <a:latin typeface="+mn-lt"/>
                <a:cs typeface="+mn-cs"/>
              </a:rPr>
              <a:t>Annexe : Bibliographie (suite)</a:t>
            </a:r>
          </a:p>
          <a:p>
            <a:pPr marL="285750" indent="-285750" fontAlgn="auto">
              <a:spcBef>
                <a:spcPts val="0"/>
              </a:spcBef>
              <a:spcAft>
                <a:spcPts val="0"/>
              </a:spcAft>
              <a:buFont typeface="Arial" pitchFamily="34" charset="0"/>
              <a:buChar char="•"/>
              <a:defRPr/>
            </a:pPr>
            <a:endParaRPr lang="fr-FR" dirty="0">
              <a:solidFill>
                <a:srgbClr val="008000"/>
              </a:solidFill>
              <a:latin typeface="+mn-lt"/>
              <a:cs typeface="+mn-cs"/>
            </a:endParaRPr>
          </a:p>
          <a:p>
            <a:pPr marL="285750" indent="-285750" algn="just" fontAlgn="auto">
              <a:spcBef>
                <a:spcPts val="0"/>
              </a:spcBef>
              <a:spcAft>
                <a:spcPts val="0"/>
              </a:spcAft>
              <a:buFont typeface="Arial" pitchFamily="34" charset="0"/>
              <a:buChar char="•"/>
              <a:defRPr/>
            </a:pPr>
            <a:r>
              <a:rPr lang="fr-FR" sz="1600" i="1" dirty="0">
                <a:solidFill>
                  <a:srgbClr val="008000"/>
                </a:solidFill>
                <a:latin typeface="+mn-lt"/>
              </a:rPr>
              <a:t>L’Homme peut-il s’adapter à lui-même</a:t>
            </a:r>
            <a:r>
              <a:rPr lang="fr-FR" sz="1600" dirty="0">
                <a:solidFill>
                  <a:srgbClr val="008000"/>
                </a:solidFill>
                <a:latin typeface="+mn-lt"/>
              </a:rPr>
              <a:t>. Ouvrage collectif dirigé par Giles </a:t>
            </a:r>
            <a:r>
              <a:rPr lang="fr-FR" sz="1600" dirty="0" err="1">
                <a:solidFill>
                  <a:srgbClr val="008000"/>
                </a:solidFill>
                <a:latin typeface="+mn-lt"/>
              </a:rPr>
              <a:t>Boeuf</a:t>
            </a:r>
            <a:r>
              <a:rPr lang="fr-FR" sz="1600" dirty="0">
                <a:solidFill>
                  <a:srgbClr val="008000"/>
                </a:solidFill>
                <a:latin typeface="+mn-lt"/>
              </a:rPr>
              <a:t>, Jean-François Toussaint et Bernard </a:t>
            </a:r>
            <a:r>
              <a:rPr lang="fr-FR" sz="1600" dirty="0" err="1">
                <a:solidFill>
                  <a:srgbClr val="008000"/>
                </a:solidFill>
                <a:latin typeface="+mn-lt"/>
              </a:rPr>
              <a:t>Swynghedauw</a:t>
            </a:r>
            <a:r>
              <a:rPr lang="fr-FR" sz="1600" dirty="0">
                <a:solidFill>
                  <a:srgbClr val="008000"/>
                </a:solidFill>
                <a:latin typeface="+mn-lt"/>
              </a:rPr>
              <a:t>(</a:t>
            </a:r>
            <a:r>
              <a:rPr lang="fr-FR" sz="1600" dirty="0" err="1">
                <a:solidFill>
                  <a:srgbClr val="008000"/>
                </a:solidFill>
                <a:latin typeface="+mn-lt"/>
              </a:rPr>
              <a:t>Quae</a:t>
            </a:r>
            <a:r>
              <a:rPr lang="fr-FR" sz="1600" dirty="0">
                <a:solidFill>
                  <a:srgbClr val="008000"/>
                </a:solidFill>
                <a:latin typeface="+mn-lt"/>
              </a:rPr>
              <a:t> éditions, 2012. 188 p.).</a:t>
            </a:r>
          </a:p>
          <a:p>
            <a:pPr marL="285750" indent="-285750" algn="just" fontAlgn="auto">
              <a:spcBef>
                <a:spcPts val="0"/>
              </a:spcBef>
              <a:spcAft>
                <a:spcPts val="0"/>
              </a:spcAft>
              <a:buFont typeface="Arial" pitchFamily="34" charset="0"/>
              <a:buChar char="•"/>
              <a:defRPr/>
            </a:pPr>
            <a:r>
              <a:rPr lang="fr-FR" sz="1600" i="1" dirty="0">
                <a:solidFill>
                  <a:srgbClr val="008000"/>
                </a:solidFill>
                <a:latin typeface="+mn-lt"/>
              </a:rPr>
              <a:t>La Peur de la Nature</a:t>
            </a:r>
            <a:r>
              <a:rPr lang="fr-FR" sz="1600" dirty="0">
                <a:solidFill>
                  <a:srgbClr val="008000"/>
                </a:solidFill>
                <a:latin typeface="+mn-lt"/>
              </a:rPr>
              <a:t>, François </a:t>
            </a:r>
            <a:r>
              <a:rPr lang="fr-FR" sz="1600" dirty="0" err="1">
                <a:solidFill>
                  <a:srgbClr val="008000"/>
                </a:solidFill>
                <a:latin typeface="+mn-lt"/>
              </a:rPr>
              <a:t>Terrasson</a:t>
            </a:r>
            <a:r>
              <a:rPr lang="fr-FR" sz="1600" dirty="0">
                <a:solidFill>
                  <a:srgbClr val="008000"/>
                </a:solidFill>
                <a:latin typeface="+mn-lt"/>
              </a:rPr>
              <a:t>, 1988, réédité aux Editions "Sang de Terre" en 2007.</a:t>
            </a:r>
          </a:p>
          <a:p>
            <a:pPr marL="285750" indent="-285750" algn="just" fontAlgn="auto">
              <a:spcBef>
                <a:spcPts val="0"/>
              </a:spcBef>
              <a:spcAft>
                <a:spcPts val="0"/>
              </a:spcAft>
              <a:buFont typeface="Arial" pitchFamily="34" charset="0"/>
              <a:buChar char="•"/>
              <a:defRPr/>
            </a:pPr>
            <a:r>
              <a:rPr lang="fr-FR" sz="1600" i="1" dirty="0">
                <a:solidFill>
                  <a:srgbClr val="008000"/>
                </a:solidFill>
                <a:latin typeface="+mn-lt"/>
              </a:rPr>
              <a:t>Collapse: How </a:t>
            </a:r>
            <a:r>
              <a:rPr lang="fr-FR" sz="1600" i="1" dirty="0" err="1">
                <a:solidFill>
                  <a:srgbClr val="008000"/>
                </a:solidFill>
                <a:latin typeface="+mn-lt"/>
              </a:rPr>
              <a:t>Societies</a:t>
            </a:r>
            <a:r>
              <a:rPr lang="fr-FR" sz="1600" i="1" dirty="0">
                <a:solidFill>
                  <a:srgbClr val="008000"/>
                </a:solidFill>
                <a:latin typeface="+mn-lt"/>
              </a:rPr>
              <a:t> </a:t>
            </a:r>
            <a:r>
              <a:rPr lang="fr-FR" sz="1600" i="1" dirty="0" err="1">
                <a:solidFill>
                  <a:srgbClr val="008000"/>
                </a:solidFill>
                <a:latin typeface="+mn-lt"/>
              </a:rPr>
              <a:t>Choose</a:t>
            </a:r>
            <a:r>
              <a:rPr lang="fr-FR" sz="1600" i="1" dirty="0">
                <a:solidFill>
                  <a:srgbClr val="008000"/>
                </a:solidFill>
                <a:latin typeface="+mn-lt"/>
              </a:rPr>
              <a:t> to Fail or </a:t>
            </a:r>
            <a:r>
              <a:rPr lang="fr-FR" sz="1600" i="1" dirty="0" err="1">
                <a:solidFill>
                  <a:srgbClr val="008000"/>
                </a:solidFill>
                <a:latin typeface="+mn-lt"/>
              </a:rPr>
              <a:t>Succeed</a:t>
            </a:r>
            <a:r>
              <a:rPr lang="fr-FR" sz="1600" dirty="0">
                <a:solidFill>
                  <a:srgbClr val="008000"/>
                </a:solidFill>
                <a:latin typeface="+mn-lt"/>
              </a:rPr>
              <a:t>, Jared </a:t>
            </a:r>
            <a:r>
              <a:rPr lang="fr-FR" sz="1600" dirty="0" err="1">
                <a:solidFill>
                  <a:srgbClr val="008000"/>
                </a:solidFill>
                <a:latin typeface="+mn-lt"/>
              </a:rPr>
              <a:t>Diamond</a:t>
            </a:r>
            <a:r>
              <a:rPr lang="fr-FR" sz="1600" dirty="0">
                <a:solidFill>
                  <a:srgbClr val="008000"/>
                </a:solidFill>
                <a:latin typeface="+mn-lt"/>
              </a:rPr>
              <a:t>, </a:t>
            </a:r>
            <a:r>
              <a:rPr lang="fr-FR" sz="1600" dirty="0" err="1">
                <a:solidFill>
                  <a:srgbClr val="008000"/>
                </a:solidFill>
                <a:latin typeface="+mn-lt"/>
              </a:rPr>
              <a:t>Penguin</a:t>
            </a:r>
            <a:r>
              <a:rPr lang="fr-FR" sz="1600" dirty="0">
                <a:solidFill>
                  <a:srgbClr val="008000"/>
                </a:solidFill>
                <a:latin typeface="+mn-lt"/>
              </a:rPr>
              <a:t> Books, 2005.</a:t>
            </a:r>
          </a:p>
          <a:p>
            <a:pPr marL="285750" indent="-285750" algn="just" fontAlgn="auto">
              <a:spcBef>
                <a:spcPts val="0"/>
              </a:spcBef>
              <a:spcAft>
                <a:spcPts val="0"/>
              </a:spcAft>
              <a:buFont typeface="Arial" pitchFamily="34" charset="0"/>
              <a:buChar char="•"/>
              <a:defRPr/>
            </a:pPr>
            <a:r>
              <a:rPr lang="fr-FR" sz="1600" i="1" dirty="0">
                <a:solidFill>
                  <a:srgbClr val="008000"/>
                </a:solidFill>
                <a:latin typeface="+mn-lt"/>
              </a:rPr>
              <a:t>Effondrement. Comment les sociétés décident de leur disparition ou de leur survie</a:t>
            </a:r>
            <a:r>
              <a:rPr lang="fr-FR" sz="1600" dirty="0">
                <a:solidFill>
                  <a:srgbClr val="008000"/>
                </a:solidFill>
                <a:latin typeface="+mn-lt"/>
              </a:rPr>
              <a:t>, Jared </a:t>
            </a:r>
            <a:r>
              <a:rPr lang="fr-FR" sz="1600" dirty="0" err="1">
                <a:solidFill>
                  <a:srgbClr val="008000"/>
                </a:solidFill>
                <a:latin typeface="+mn-lt"/>
              </a:rPr>
              <a:t>Diamond</a:t>
            </a:r>
            <a:r>
              <a:rPr lang="fr-FR" sz="1600" dirty="0">
                <a:solidFill>
                  <a:srgbClr val="008000"/>
                </a:solidFill>
                <a:latin typeface="+mn-lt"/>
              </a:rPr>
              <a:t>, Gallimard, NRF Essais, 2006</a:t>
            </a:r>
            <a:r>
              <a:rPr lang="fr-FR" sz="1600" dirty="0" smtClean="0">
                <a:solidFill>
                  <a:srgbClr val="008000"/>
                </a:solidFill>
                <a:latin typeface="+mn-lt"/>
              </a:rPr>
              <a:t>.</a:t>
            </a:r>
          </a:p>
          <a:p>
            <a:pPr marL="285750" indent="-285750" algn="just" fontAlgn="auto">
              <a:spcBef>
                <a:spcPts val="0"/>
              </a:spcBef>
              <a:spcAft>
                <a:spcPts val="0"/>
              </a:spcAft>
              <a:buFont typeface="Arial" pitchFamily="34" charset="0"/>
              <a:buChar char="•"/>
              <a:defRPr/>
            </a:pPr>
            <a:r>
              <a:rPr lang="fr-FR" sz="1600" dirty="0" smtClean="0">
                <a:solidFill>
                  <a:srgbClr val="008000"/>
                </a:solidFill>
                <a:latin typeface="+mn-lt"/>
              </a:rPr>
              <a:t>Georges DAUBLON, </a:t>
            </a:r>
            <a:r>
              <a:rPr lang="fr-FR" sz="1600" i="1" dirty="0" smtClean="0">
                <a:solidFill>
                  <a:srgbClr val="008000"/>
                </a:solidFill>
                <a:latin typeface="+mn-lt"/>
              </a:rPr>
              <a:t>A la rencontre des animaux disparus : plus de 100 espèces disparues ou très menacées</a:t>
            </a:r>
            <a:r>
              <a:rPr lang="fr-FR" sz="1600" dirty="0" smtClean="0">
                <a:solidFill>
                  <a:srgbClr val="008000"/>
                </a:solidFill>
                <a:latin typeface="+mn-lt"/>
              </a:rPr>
              <a:t>, Flammarion, 2004</a:t>
            </a:r>
          </a:p>
          <a:p>
            <a:pPr marL="285750" indent="-285750" algn="just" fontAlgn="auto">
              <a:spcBef>
                <a:spcPts val="0"/>
              </a:spcBef>
              <a:spcAft>
                <a:spcPts val="0"/>
              </a:spcAft>
              <a:buFont typeface="Arial" pitchFamily="34" charset="0"/>
              <a:buChar char="•"/>
              <a:defRPr/>
            </a:pPr>
            <a:r>
              <a:rPr lang="fr-FR" sz="1600" dirty="0" smtClean="0">
                <a:solidFill>
                  <a:srgbClr val="008000"/>
                </a:solidFill>
                <a:latin typeface="+mn-lt"/>
              </a:rPr>
              <a:t>Claude-Marie VADROT, </a:t>
            </a:r>
            <a:r>
              <a:rPr lang="fr-FR" sz="1600" i="1" dirty="0" smtClean="0">
                <a:solidFill>
                  <a:srgbClr val="008000"/>
                </a:solidFill>
                <a:latin typeface="+mn-lt"/>
              </a:rPr>
              <a:t>Espèces en danger : enquête sur la biodiversité franç</a:t>
            </a:r>
            <a:r>
              <a:rPr lang="fr-FR" sz="1600" dirty="0" smtClean="0">
                <a:solidFill>
                  <a:srgbClr val="008000"/>
                </a:solidFill>
                <a:latin typeface="+mn-lt"/>
              </a:rPr>
              <a:t>aise, Les carnets de l'info, 2007</a:t>
            </a:r>
          </a:p>
          <a:p>
            <a:pPr marL="285750" indent="-285750" algn="just" fontAlgn="auto">
              <a:spcBef>
                <a:spcPts val="0"/>
              </a:spcBef>
              <a:spcAft>
                <a:spcPts val="0"/>
              </a:spcAft>
              <a:buFont typeface="Arial" pitchFamily="34" charset="0"/>
              <a:buChar char="•"/>
              <a:defRPr/>
            </a:pPr>
            <a:r>
              <a:rPr lang="fr-FR" sz="1600" dirty="0" smtClean="0">
                <a:solidFill>
                  <a:srgbClr val="008000"/>
                </a:solidFill>
                <a:latin typeface="+mn-lt"/>
              </a:rPr>
              <a:t>Christian LEVEQUE, </a:t>
            </a:r>
            <a:r>
              <a:rPr lang="fr-FR" sz="1600" i="1" dirty="0" smtClean="0">
                <a:solidFill>
                  <a:srgbClr val="008000"/>
                </a:solidFill>
                <a:latin typeface="+mn-lt"/>
              </a:rPr>
              <a:t>La biodiversité au quotidien : le développement durable à l'épreuve des faits</a:t>
            </a:r>
            <a:r>
              <a:rPr lang="fr-FR" sz="1600" dirty="0" smtClean="0">
                <a:solidFill>
                  <a:srgbClr val="008000"/>
                </a:solidFill>
                <a:latin typeface="+mn-lt"/>
              </a:rPr>
              <a:t>, </a:t>
            </a:r>
            <a:r>
              <a:rPr lang="fr-FR" sz="1600" dirty="0" err="1" smtClean="0">
                <a:solidFill>
                  <a:srgbClr val="008000"/>
                </a:solidFill>
                <a:latin typeface="+mn-lt"/>
              </a:rPr>
              <a:t>Quae</a:t>
            </a:r>
            <a:r>
              <a:rPr lang="fr-FR" sz="1600" dirty="0" smtClean="0">
                <a:solidFill>
                  <a:srgbClr val="008000"/>
                </a:solidFill>
                <a:latin typeface="+mn-lt"/>
              </a:rPr>
              <a:t>, 2008</a:t>
            </a:r>
          </a:p>
          <a:p>
            <a:pPr marL="285750" indent="-285750" algn="just" fontAlgn="auto">
              <a:spcBef>
                <a:spcPts val="0"/>
              </a:spcBef>
              <a:spcAft>
                <a:spcPts val="0"/>
              </a:spcAft>
              <a:buFont typeface="Arial" pitchFamily="34" charset="0"/>
              <a:buChar char="•"/>
              <a:defRPr/>
            </a:pPr>
            <a:r>
              <a:rPr lang="fr-FR" sz="1600" dirty="0" smtClean="0">
                <a:solidFill>
                  <a:srgbClr val="008000"/>
                </a:solidFill>
                <a:latin typeface="+mn-lt"/>
              </a:rPr>
              <a:t>Vincent TARDIEU, Lise BARNEOUD, </a:t>
            </a:r>
            <a:r>
              <a:rPr lang="fr-FR" sz="1600" i="1" dirty="0" smtClean="0">
                <a:solidFill>
                  <a:srgbClr val="008000"/>
                </a:solidFill>
                <a:latin typeface="+mn-lt"/>
              </a:rPr>
              <a:t>Santo, les explorateurs de l'île planète</a:t>
            </a:r>
            <a:r>
              <a:rPr lang="fr-FR" sz="1600" dirty="0" smtClean="0">
                <a:solidFill>
                  <a:srgbClr val="008000"/>
                </a:solidFill>
                <a:latin typeface="+mn-lt"/>
              </a:rPr>
              <a:t>, Editions Belin, 2007</a:t>
            </a:r>
          </a:p>
          <a:p>
            <a:pPr marL="285750" indent="-285750" algn="just" fontAlgn="auto">
              <a:spcBef>
                <a:spcPts val="0"/>
              </a:spcBef>
              <a:spcAft>
                <a:spcPts val="0"/>
              </a:spcAft>
              <a:buFont typeface="Arial" pitchFamily="34" charset="0"/>
              <a:buChar char="•"/>
              <a:defRPr/>
            </a:pPr>
            <a:r>
              <a:rPr lang="fr-FR" sz="1600" dirty="0" smtClean="0">
                <a:solidFill>
                  <a:srgbClr val="008000"/>
                </a:solidFill>
                <a:latin typeface="+mn-lt"/>
              </a:rPr>
              <a:t>Philippe J. DUBOIS, </a:t>
            </a:r>
            <a:r>
              <a:rPr lang="fr-FR" sz="1600" i="1" dirty="0" smtClean="0">
                <a:solidFill>
                  <a:srgbClr val="008000"/>
                </a:solidFill>
                <a:latin typeface="+mn-lt"/>
              </a:rPr>
              <a:t>Vers l'ultime extinction? La biodiversité en danger</a:t>
            </a:r>
            <a:r>
              <a:rPr lang="fr-FR" sz="1600" dirty="0" smtClean="0">
                <a:solidFill>
                  <a:srgbClr val="008000"/>
                </a:solidFill>
                <a:latin typeface="+mn-lt"/>
              </a:rPr>
              <a:t>, La </a:t>
            </a:r>
            <a:r>
              <a:rPr lang="fr-FR" sz="1600" dirty="0" err="1" smtClean="0">
                <a:solidFill>
                  <a:srgbClr val="008000"/>
                </a:solidFill>
                <a:latin typeface="+mn-lt"/>
              </a:rPr>
              <a:t>Martinière</a:t>
            </a:r>
            <a:r>
              <a:rPr lang="fr-FR" sz="1600" dirty="0" smtClean="0">
                <a:solidFill>
                  <a:srgbClr val="008000"/>
                </a:solidFill>
                <a:latin typeface="+mn-lt"/>
              </a:rPr>
              <a:t>, 2004.</a:t>
            </a:r>
          </a:p>
          <a:p>
            <a:pPr marL="285750" indent="-285750" algn="just" fontAlgn="auto">
              <a:spcBef>
                <a:spcPts val="0"/>
              </a:spcBef>
              <a:spcAft>
                <a:spcPts val="0"/>
              </a:spcAft>
              <a:buFont typeface="Arial" pitchFamily="34" charset="0"/>
              <a:buChar char="•"/>
              <a:defRPr/>
            </a:pPr>
            <a:r>
              <a:rPr lang="fr-FR" sz="1600" dirty="0" smtClean="0">
                <a:solidFill>
                  <a:srgbClr val="008000"/>
                </a:solidFill>
                <a:latin typeface="+mn-lt"/>
              </a:rPr>
              <a:t>Luc Semal, </a:t>
            </a:r>
            <a:r>
              <a:rPr lang="fr-FR" sz="1600" i="1" dirty="0" smtClean="0">
                <a:solidFill>
                  <a:srgbClr val="008000"/>
                </a:solidFill>
                <a:latin typeface="+mn-lt"/>
              </a:rPr>
              <a:t>Bestiaire disparu – Histoire de la dernière grande extinction</a:t>
            </a:r>
            <a:r>
              <a:rPr lang="fr-FR" sz="1600" dirty="0" smtClean="0">
                <a:solidFill>
                  <a:srgbClr val="008000"/>
                </a:solidFill>
                <a:latin typeface="+mn-lt"/>
              </a:rPr>
              <a:t>, Plume de carotte, 2013.</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6804025" y="260350"/>
            <a:ext cx="2133600" cy="365125"/>
          </a:xfrm>
        </p:spPr>
        <p:txBody>
          <a:bodyPr/>
          <a:lstStyle/>
          <a:p>
            <a:pPr>
              <a:defRPr/>
            </a:pPr>
            <a:fld id="{FF250BAE-0457-426F-A063-AFB07D4D12B9}" type="slidenum">
              <a:rPr lang="fr-FR"/>
              <a:pPr>
                <a:defRPr/>
              </a:pPr>
              <a:t>99</a:t>
            </a:fld>
            <a:endParaRPr lang="fr-FR" dirty="0"/>
          </a:p>
        </p:txBody>
      </p:sp>
      <p:sp>
        <p:nvSpPr>
          <p:cNvPr id="73731" name="Sous-titre 2"/>
          <p:cNvSpPr txBox="1">
            <a:spLocks/>
          </p:cNvSpPr>
          <p:nvPr/>
        </p:nvSpPr>
        <p:spPr bwMode="auto">
          <a:xfrm>
            <a:off x="2782888" y="188913"/>
            <a:ext cx="3887787" cy="360362"/>
          </a:xfrm>
          <a:prstGeom prst="rect">
            <a:avLst/>
          </a:prstGeom>
          <a:noFill/>
          <a:ln w="9525">
            <a:solidFill>
              <a:srgbClr val="008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buFont typeface="Arial" charset="0"/>
              <a:buNone/>
            </a:pPr>
            <a:r>
              <a:rPr lang="fr-FR" sz="2000">
                <a:solidFill>
                  <a:srgbClr val="008000"/>
                </a:solidFill>
                <a:latin typeface="Calibri" pitchFamily="34" charset="0"/>
              </a:rPr>
              <a:t>Pourquoi préserver la biodiversité ?</a:t>
            </a:r>
          </a:p>
        </p:txBody>
      </p:sp>
      <p:sp>
        <p:nvSpPr>
          <p:cNvPr id="4" name="Rectangle 3"/>
          <p:cNvSpPr/>
          <p:nvPr/>
        </p:nvSpPr>
        <p:spPr>
          <a:xfrm>
            <a:off x="180975" y="836613"/>
            <a:ext cx="8736013" cy="5909310"/>
          </a:xfrm>
          <a:prstGeom prst="rect">
            <a:avLst/>
          </a:prstGeom>
        </p:spPr>
        <p:txBody>
          <a:bodyPr>
            <a:spAutoFit/>
          </a:bodyPr>
          <a:lstStyle/>
          <a:p>
            <a:pPr fontAlgn="auto">
              <a:spcBef>
                <a:spcPts val="0"/>
              </a:spcBef>
              <a:spcAft>
                <a:spcPts val="0"/>
              </a:spcAft>
              <a:defRPr/>
            </a:pPr>
            <a:r>
              <a:rPr lang="fr-FR" b="1" u="sng" dirty="0">
                <a:solidFill>
                  <a:srgbClr val="008000"/>
                </a:solidFill>
                <a:latin typeface="Calibri" pitchFamily="34" charset="0"/>
                <a:cs typeface="+mn-cs"/>
              </a:rPr>
              <a:t>9</a:t>
            </a:r>
            <a:r>
              <a:rPr lang="fr-FR" b="1" u="sng" dirty="0" smtClean="0">
                <a:solidFill>
                  <a:srgbClr val="008000"/>
                </a:solidFill>
                <a:latin typeface="Calibri" pitchFamily="34" charset="0"/>
                <a:cs typeface="+mn-cs"/>
              </a:rPr>
              <a:t>. </a:t>
            </a:r>
            <a:r>
              <a:rPr lang="fr-FR" b="1" u="sng" dirty="0">
                <a:solidFill>
                  <a:srgbClr val="008000"/>
                </a:solidFill>
                <a:latin typeface="Calibri" pitchFamily="34" charset="0"/>
                <a:cs typeface="+mn-cs"/>
              </a:rPr>
              <a:t>Annexe : Bibliographie (suite)</a:t>
            </a:r>
          </a:p>
          <a:p>
            <a:pPr marL="285750" indent="-285750" fontAlgn="auto">
              <a:spcBef>
                <a:spcPts val="0"/>
              </a:spcBef>
              <a:spcAft>
                <a:spcPts val="0"/>
              </a:spcAft>
              <a:buFont typeface="Arial" pitchFamily="34" charset="0"/>
              <a:buChar char="•"/>
              <a:defRPr/>
            </a:pPr>
            <a:endParaRPr lang="fr-FR" dirty="0">
              <a:solidFill>
                <a:srgbClr val="008000"/>
              </a:solidFill>
              <a:latin typeface="Calibri" pitchFamily="34" charset="0"/>
              <a:cs typeface="+mn-cs"/>
            </a:endParaRPr>
          </a:p>
          <a:p>
            <a:pPr marL="285750" indent="-285750" algn="just" fontAlgn="auto">
              <a:spcBef>
                <a:spcPts val="0"/>
              </a:spcBef>
              <a:spcAft>
                <a:spcPts val="0"/>
              </a:spcAft>
              <a:buFont typeface="Arial" pitchFamily="34" charset="0"/>
              <a:buChar char="•"/>
              <a:defRPr/>
            </a:pPr>
            <a:r>
              <a:rPr lang="fr-FR" sz="1600" dirty="0" smtClean="0">
                <a:solidFill>
                  <a:srgbClr val="008000"/>
                </a:solidFill>
                <a:latin typeface="Calibri" pitchFamily="34" charset="0"/>
              </a:rPr>
              <a:t>Jean-Marie PELT, </a:t>
            </a:r>
            <a:r>
              <a:rPr lang="fr-FR" sz="1600" i="1" dirty="0" smtClean="0">
                <a:solidFill>
                  <a:srgbClr val="008000"/>
                </a:solidFill>
                <a:latin typeface="Calibri" pitchFamily="34" charset="0"/>
              </a:rPr>
              <a:t>Nouveau tour du monde écologiste</a:t>
            </a:r>
            <a:r>
              <a:rPr lang="fr-FR" sz="1600" dirty="0" smtClean="0">
                <a:solidFill>
                  <a:srgbClr val="008000"/>
                </a:solidFill>
                <a:latin typeface="Calibri" pitchFamily="34" charset="0"/>
              </a:rPr>
              <a:t>, Fayard, 2005</a:t>
            </a:r>
          </a:p>
          <a:p>
            <a:pPr marL="285750" indent="-285750" algn="just" fontAlgn="auto">
              <a:spcBef>
                <a:spcPts val="0"/>
              </a:spcBef>
              <a:spcAft>
                <a:spcPts val="0"/>
              </a:spcAft>
              <a:buFont typeface="Arial" pitchFamily="34" charset="0"/>
              <a:buChar char="•"/>
              <a:defRPr/>
            </a:pPr>
            <a:r>
              <a:rPr lang="fr-FR" sz="1600" dirty="0" smtClean="0">
                <a:solidFill>
                  <a:srgbClr val="008000"/>
                </a:solidFill>
                <a:latin typeface="Calibri" pitchFamily="34" charset="0"/>
              </a:rPr>
              <a:t>Eric PIERRAT, </a:t>
            </a:r>
            <a:r>
              <a:rPr lang="fr-FR" sz="1600" i="1" dirty="0" smtClean="0">
                <a:solidFill>
                  <a:srgbClr val="008000"/>
                </a:solidFill>
                <a:latin typeface="Calibri" pitchFamily="34" charset="0"/>
              </a:rPr>
              <a:t>Le règne animal : Encyclopédie universelle</a:t>
            </a:r>
            <a:r>
              <a:rPr lang="fr-FR" sz="1600" dirty="0" smtClean="0">
                <a:solidFill>
                  <a:srgbClr val="008000"/>
                </a:solidFill>
                <a:latin typeface="Calibri" pitchFamily="34" charset="0"/>
              </a:rPr>
              <a:t>, Gallimard, 2002</a:t>
            </a:r>
          </a:p>
          <a:p>
            <a:pPr marL="285750" indent="-285750" algn="just" fontAlgn="auto">
              <a:spcBef>
                <a:spcPts val="0"/>
              </a:spcBef>
              <a:spcAft>
                <a:spcPts val="0"/>
              </a:spcAft>
              <a:buFont typeface="Arial" pitchFamily="34" charset="0"/>
              <a:buChar char="•"/>
              <a:defRPr/>
            </a:pPr>
            <a:r>
              <a:rPr lang="fr-FR" sz="1600" dirty="0" smtClean="0">
                <a:solidFill>
                  <a:srgbClr val="008000"/>
                </a:solidFill>
                <a:latin typeface="Calibri" pitchFamily="34" charset="0"/>
              </a:rPr>
              <a:t>Yves SCIAMA, </a:t>
            </a:r>
            <a:r>
              <a:rPr lang="fr-FR" sz="1600" i="1" dirty="0" smtClean="0">
                <a:solidFill>
                  <a:srgbClr val="008000"/>
                </a:solidFill>
                <a:latin typeface="Calibri" pitchFamily="34" charset="0"/>
              </a:rPr>
              <a:t>Petit atlas des espèces menacées</a:t>
            </a:r>
            <a:r>
              <a:rPr lang="fr-FR" sz="1600" dirty="0" smtClean="0">
                <a:solidFill>
                  <a:srgbClr val="008000"/>
                </a:solidFill>
                <a:latin typeface="Calibri" pitchFamily="34" charset="0"/>
              </a:rPr>
              <a:t>, Larousse, 2003</a:t>
            </a:r>
          </a:p>
          <a:p>
            <a:pPr marL="285750" indent="-285750" algn="just" fontAlgn="auto">
              <a:spcBef>
                <a:spcPts val="0"/>
              </a:spcBef>
              <a:spcAft>
                <a:spcPts val="0"/>
              </a:spcAft>
              <a:buFont typeface="Arial" pitchFamily="34" charset="0"/>
              <a:buChar char="•"/>
              <a:defRPr/>
            </a:pPr>
            <a:r>
              <a:rPr lang="fr-FR" sz="1600" dirty="0" smtClean="0">
                <a:solidFill>
                  <a:srgbClr val="008000"/>
                </a:solidFill>
                <a:latin typeface="Calibri" pitchFamily="34" charset="0"/>
              </a:rPr>
              <a:t>Edward O. WILSON, </a:t>
            </a:r>
            <a:r>
              <a:rPr lang="fr-FR" sz="1600" i="1" dirty="0" smtClean="0">
                <a:solidFill>
                  <a:srgbClr val="008000"/>
                </a:solidFill>
                <a:latin typeface="Calibri" pitchFamily="34" charset="0"/>
              </a:rPr>
              <a:t>Sauvons la biodiversité</a:t>
            </a:r>
            <a:r>
              <a:rPr lang="fr-FR" sz="1600" dirty="0" smtClean="0">
                <a:solidFill>
                  <a:srgbClr val="008000"/>
                </a:solidFill>
                <a:latin typeface="Calibri" pitchFamily="34" charset="0"/>
              </a:rPr>
              <a:t>, </a:t>
            </a:r>
            <a:r>
              <a:rPr lang="fr-FR" sz="1600" dirty="0" err="1" smtClean="0">
                <a:solidFill>
                  <a:srgbClr val="008000"/>
                </a:solidFill>
                <a:latin typeface="Calibri" pitchFamily="34" charset="0"/>
              </a:rPr>
              <a:t>Dunod</a:t>
            </a:r>
            <a:r>
              <a:rPr lang="fr-FR" sz="1600" dirty="0" smtClean="0">
                <a:solidFill>
                  <a:srgbClr val="008000"/>
                </a:solidFill>
                <a:latin typeface="Calibri" pitchFamily="34" charset="0"/>
              </a:rPr>
              <a:t>, 2007.</a:t>
            </a:r>
            <a:endParaRPr lang="fr-FR" sz="1600" dirty="0">
              <a:solidFill>
                <a:srgbClr val="008000"/>
              </a:solidFill>
              <a:latin typeface="Calibri" pitchFamily="34" charset="0"/>
            </a:endParaRPr>
          </a:p>
          <a:p>
            <a:pPr marL="285750" indent="-285750" fontAlgn="auto">
              <a:spcBef>
                <a:spcPts val="0"/>
              </a:spcBef>
              <a:spcAft>
                <a:spcPts val="0"/>
              </a:spcAft>
              <a:buFont typeface="Arial" pitchFamily="34" charset="0"/>
              <a:buChar char="•"/>
              <a:defRPr/>
            </a:pPr>
            <a:r>
              <a:rPr lang="fr-FR" sz="1600" dirty="0" smtClean="0">
                <a:solidFill>
                  <a:srgbClr val="008000"/>
                </a:solidFill>
                <a:latin typeface="Calibri" pitchFamily="34" charset="0"/>
                <a:cs typeface="+mn-cs"/>
              </a:rPr>
              <a:t>Pascal Picq, </a:t>
            </a:r>
            <a:r>
              <a:rPr lang="fr-FR" sz="1600" i="1" dirty="0" smtClean="0">
                <a:solidFill>
                  <a:srgbClr val="008000"/>
                </a:solidFill>
                <a:latin typeface="Calibri" pitchFamily="34" charset="0"/>
                <a:cs typeface="+mn-cs"/>
              </a:rPr>
              <a:t>De Darwin à Lévi-Strauss, la biodiversité en danger</a:t>
            </a:r>
            <a:r>
              <a:rPr lang="fr-FR" sz="1600" dirty="0" smtClean="0">
                <a:solidFill>
                  <a:srgbClr val="008000"/>
                </a:solidFill>
                <a:latin typeface="Calibri" pitchFamily="34" charset="0"/>
                <a:cs typeface="+mn-cs"/>
              </a:rPr>
              <a:t>, Odile Jacob, 2013.</a:t>
            </a:r>
          </a:p>
          <a:p>
            <a:pPr marL="285750" indent="-285750" fontAlgn="auto">
              <a:spcBef>
                <a:spcPts val="0"/>
              </a:spcBef>
              <a:spcAft>
                <a:spcPts val="0"/>
              </a:spcAft>
              <a:buFont typeface="Arial" pitchFamily="34" charset="0"/>
              <a:buChar char="•"/>
              <a:defRPr/>
            </a:pPr>
            <a:r>
              <a:rPr lang="fr-FR" sz="1600" i="1" dirty="0">
                <a:solidFill>
                  <a:srgbClr val="008000"/>
                </a:solidFill>
                <a:latin typeface="Calibri" pitchFamily="34" charset="0"/>
              </a:rPr>
              <a:t>La biodiversité à la portée de tous</a:t>
            </a:r>
            <a:r>
              <a:rPr lang="fr-FR" sz="1600" dirty="0">
                <a:solidFill>
                  <a:srgbClr val="008000"/>
                </a:solidFill>
                <a:latin typeface="Calibri" pitchFamily="34" charset="0"/>
              </a:rPr>
              <a:t>, Sébastien Filoche, Plaquette réalisée par le Conservatoire botanique national du Bassin parisien avec le soutien de </a:t>
            </a:r>
            <a:r>
              <a:rPr lang="fr-FR" sz="1600" dirty="0" err="1">
                <a:solidFill>
                  <a:srgbClr val="008000"/>
                </a:solidFill>
                <a:latin typeface="Calibri" pitchFamily="34" charset="0"/>
              </a:rPr>
              <a:t>GRTgaz</a:t>
            </a:r>
            <a:r>
              <a:rPr lang="fr-FR" sz="1600" dirty="0">
                <a:solidFill>
                  <a:srgbClr val="008000"/>
                </a:solidFill>
                <a:latin typeface="Calibri" pitchFamily="34" charset="0"/>
              </a:rPr>
              <a:t>,  </a:t>
            </a:r>
            <a:r>
              <a:rPr lang="fr-FR" sz="1600" dirty="0">
                <a:solidFill>
                  <a:srgbClr val="008000"/>
                </a:solidFill>
                <a:latin typeface="Calibri" pitchFamily="34" charset="0"/>
                <a:hlinkClick r:id="rId2"/>
              </a:rPr>
              <a:t>http://www.grtgaz.com/fileadmin/engagements/documents/partenariat-museum-brochure-pedagogique.pdf</a:t>
            </a:r>
            <a:r>
              <a:rPr lang="fr-FR" sz="1600" dirty="0">
                <a:solidFill>
                  <a:srgbClr val="008000"/>
                </a:solidFill>
                <a:latin typeface="Calibri" pitchFamily="34" charset="0"/>
              </a:rPr>
              <a:t> </a:t>
            </a:r>
            <a:endParaRPr lang="en-US" sz="1600" dirty="0">
              <a:solidFill>
                <a:srgbClr val="008000"/>
              </a:solidFill>
              <a:latin typeface="Calibri" pitchFamily="34" charset="0"/>
            </a:endParaRPr>
          </a:p>
          <a:p>
            <a:pPr fontAlgn="auto">
              <a:spcBef>
                <a:spcPts val="0"/>
              </a:spcBef>
              <a:spcAft>
                <a:spcPts val="0"/>
              </a:spcAft>
              <a:defRPr/>
            </a:pPr>
            <a:endParaRPr lang="fr-FR" dirty="0">
              <a:solidFill>
                <a:srgbClr val="008000"/>
              </a:solidFill>
              <a:latin typeface="Calibri" pitchFamily="34" charset="0"/>
              <a:cs typeface="+mn-cs"/>
            </a:endParaRPr>
          </a:p>
          <a:p>
            <a:pPr fontAlgn="auto">
              <a:spcBef>
                <a:spcPts val="0"/>
              </a:spcBef>
              <a:spcAft>
                <a:spcPts val="0"/>
              </a:spcAft>
              <a:defRPr/>
            </a:pPr>
            <a:r>
              <a:rPr lang="fr-FR" u="sng" dirty="0" smtClean="0">
                <a:solidFill>
                  <a:srgbClr val="008000"/>
                </a:solidFill>
                <a:latin typeface="Calibri" pitchFamily="34" charset="0"/>
                <a:cs typeface="+mn-cs"/>
              </a:rPr>
              <a:t>En Anglais </a:t>
            </a:r>
            <a:r>
              <a:rPr lang="fr-FR" dirty="0" smtClean="0">
                <a:solidFill>
                  <a:srgbClr val="008000"/>
                </a:solidFill>
                <a:latin typeface="Calibri" pitchFamily="34" charset="0"/>
                <a:cs typeface="+mn-cs"/>
              </a:rPr>
              <a:t>:</a:t>
            </a:r>
          </a:p>
          <a:p>
            <a:pPr algn="just" fontAlgn="auto">
              <a:spcBef>
                <a:spcPts val="0"/>
              </a:spcBef>
              <a:spcAft>
                <a:spcPts val="0"/>
              </a:spcAft>
              <a:defRPr/>
            </a:pPr>
            <a:endParaRPr lang="fr-FR" dirty="0">
              <a:solidFill>
                <a:srgbClr val="008000"/>
              </a:solidFill>
              <a:latin typeface="Calibri" pitchFamily="34" charset="0"/>
            </a:endParaRPr>
          </a:p>
          <a:p>
            <a:pPr marL="285750" indent="-285750" fontAlgn="auto">
              <a:spcBef>
                <a:spcPts val="0"/>
              </a:spcBef>
              <a:spcAft>
                <a:spcPts val="0"/>
              </a:spcAft>
              <a:buFont typeface="Arial" pitchFamily="34" charset="0"/>
              <a:buChar char="•"/>
              <a:defRPr/>
            </a:pPr>
            <a:r>
              <a:rPr lang="en-US" sz="1600" i="1" dirty="0">
                <a:solidFill>
                  <a:srgbClr val="008000"/>
                </a:solidFill>
                <a:latin typeface="Calibri" pitchFamily="34" charset="0"/>
                <a:hlinkClick r:id="rId3"/>
              </a:rPr>
              <a:t>Biodiversity: Conserving Endangered Species (Green Technology)</a:t>
            </a:r>
            <a:r>
              <a:rPr lang="en-US" sz="1600" dirty="0">
                <a:solidFill>
                  <a:srgbClr val="008000"/>
                </a:solidFill>
                <a:latin typeface="Calibri" pitchFamily="34" charset="0"/>
              </a:rPr>
              <a:t>, Publisher: Facts on File; 1 edition (October 2009).</a:t>
            </a:r>
          </a:p>
          <a:p>
            <a:pPr marL="285750" indent="-285750" fontAlgn="auto">
              <a:spcBef>
                <a:spcPts val="0"/>
              </a:spcBef>
              <a:spcAft>
                <a:spcPts val="0"/>
              </a:spcAft>
              <a:buFont typeface="Arial" pitchFamily="34" charset="0"/>
              <a:buChar char="•"/>
              <a:defRPr/>
            </a:pPr>
            <a:r>
              <a:rPr lang="fr-FR" sz="1600" i="1" dirty="0" err="1">
                <a:solidFill>
                  <a:srgbClr val="008000"/>
                </a:solidFill>
                <a:latin typeface="Calibri" pitchFamily="34" charset="0"/>
                <a:hlinkClick r:id="rId4"/>
              </a:rPr>
              <a:t>BIODIVERSITY:Concept</a:t>
            </a:r>
            <a:r>
              <a:rPr lang="fr-FR" sz="1600" i="1" dirty="0">
                <a:solidFill>
                  <a:srgbClr val="008000"/>
                </a:solidFill>
                <a:latin typeface="Calibri" pitchFamily="34" charset="0"/>
                <a:hlinkClick r:id="rId4"/>
              </a:rPr>
              <a:t> Conservation &amp; </a:t>
            </a:r>
            <a:r>
              <a:rPr lang="fr-FR" sz="1600" i="1" dirty="0" err="1">
                <a:solidFill>
                  <a:srgbClr val="008000"/>
                </a:solidFill>
                <a:latin typeface="Calibri" pitchFamily="34" charset="0"/>
                <a:hlinkClick r:id="rId4"/>
              </a:rPr>
              <a:t>Biofuture</a:t>
            </a:r>
            <a:r>
              <a:rPr lang="fr-FR" sz="1600" dirty="0">
                <a:solidFill>
                  <a:srgbClr val="008000"/>
                </a:solidFill>
                <a:latin typeface="Calibri" pitchFamily="34" charset="0"/>
              </a:rPr>
              <a:t>, </a:t>
            </a:r>
            <a:r>
              <a:rPr lang="fr-FR" sz="1600" dirty="0" err="1">
                <a:solidFill>
                  <a:srgbClr val="008000"/>
                </a:solidFill>
                <a:latin typeface="Calibri" pitchFamily="34" charset="0"/>
              </a:rPr>
              <a:t>Asian</a:t>
            </a:r>
            <a:r>
              <a:rPr lang="fr-FR" sz="1600" dirty="0">
                <a:solidFill>
                  <a:srgbClr val="008000"/>
                </a:solidFill>
                <a:latin typeface="Calibri" pitchFamily="34" charset="0"/>
              </a:rPr>
              <a:t> Books, 2009.</a:t>
            </a:r>
          </a:p>
          <a:p>
            <a:pPr marL="285750" indent="-285750" fontAlgn="auto">
              <a:spcBef>
                <a:spcPts val="0"/>
              </a:spcBef>
              <a:spcAft>
                <a:spcPts val="0"/>
              </a:spcAft>
              <a:buFont typeface="Arial" pitchFamily="34" charset="0"/>
              <a:buChar char="•"/>
              <a:defRPr/>
            </a:pPr>
            <a:r>
              <a:rPr lang="en-US" sz="1600" i="1" dirty="0">
                <a:solidFill>
                  <a:srgbClr val="008000"/>
                </a:solidFill>
                <a:latin typeface="Calibri" pitchFamily="34" charset="0"/>
                <a:hlinkClick r:id="rId5"/>
              </a:rPr>
              <a:t>Biodiversity Assessment: A Guide to Good Practice - Review</a:t>
            </a:r>
            <a:r>
              <a:rPr lang="en-US" sz="1600" dirty="0">
                <a:solidFill>
                  <a:srgbClr val="008000"/>
                </a:solidFill>
                <a:latin typeface="Calibri" pitchFamily="34" charset="0"/>
              </a:rPr>
              <a:t>, Publisher H.M. Stationery Office (HMSO), 1996</a:t>
            </a:r>
            <a:r>
              <a:rPr lang="en-US" sz="1600" dirty="0" smtClean="0">
                <a:solidFill>
                  <a:srgbClr val="008000"/>
                </a:solidFill>
                <a:latin typeface="Calibri" pitchFamily="34" charset="0"/>
              </a:rPr>
              <a:t>.</a:t>
            </a:r>
          </a:p>
          <a:p>
            <a:pPr marL="285750" indent="-285750" fontAlgn="auto">
              <a:spcBef>
                <a:spcPts val="0"/>
              </a:spcBef>
              <a:spcAft>
                <a:spcPts val="0"/>
              </a:spcAft>
              <a:buFont typeface="Arial" pitchFamily="34" charset="0"/>
              <a:buChar char="•"/>
              <a:defRPr/>
            </a:pPr>
            <a:r>
              <a:rPr lang="en-US" sz="1600" dirty="0" err="1" smtClean="0">
                <a:solidFill>
                  <a:srgbClr val="008000"/>
                </a:solidFill>
                <a:latin typeface="Calibri" pitchFamily="34" charset="0"/>
              </a:rPr>
              <a:t>Baz</a:t>
            </a:r>
            <a:r>
              <a:rPr lang="en-US" sz="1600" dirty="0" smtClean="0">
                <a:solidFill>
                  <a:srgbClr val="008000"/>
                </a:solidFill>
                <a:latin typeface="Calibri" pitchFamily="34" charset="0"/>
              </a:rPr>
              <a:t> </a:t>
            </a:r>
            <a:r>
              <a:rPr lang="en-US" sz="1600" dirty="0" err="1" smtClean="0">
                <a:solidFill>
                  <a:srgbClr val="008000"/>
                </a:solidFill>
                <a:latin typeface="Calibri" pitchFamily="34" charset="0"/>
              </a:rPr>
              <a:t>Edmeades</a:t>
            </a:r>
            <a:r>
              <a:rPr lang="en-US" sz="1600" dirty="0" smtClean="0">
                <a:solidFill>
                  <a:srgbClr val="008000"/>
                </a:solidFill>
                <a:latin typeface="Calibri" pitchFamily="34" charset="0"/>
              </a:rPr>
              <a:t>, </a:t>
            </a:r>
            <a:r>
              <a:rPr lang="en-US" sz="1600" i="1" dirty="0" err="1" smtClean="0">
                <a:solidFill>
                  <a:srgbClr val="008000"/>
                </a:solidFill>
                <a:latin typeface="Calibri" pitchFamily="34" charset="0"/>
              </a:rPr>
              <a:t>Megafauna</a:t>
            </a:r>
            <a:r>
              <a:rPr lang="en-US" sz="1600" i="1" dirty="0" smtClean="0">
                <a:solidFill>
                  <a:srgbClr val="008000"/>
                </a:solidFill>
                <a:latin typeface="Calibri" pitchFamily="34" charset="0"/>
              </a:rPr>
              <a:t>: First Victims of the Human-Caused Extinction</a:t>
            </a:r>
            <a:r>
              <a:rPr lang="en-US" sz="1600" dirty="0" smtClean="0">
                <a:solidFill>
                  <a:srgbClr val="008000"/>
                </a:solidFill>
                <a:latin typeface="Calibri" pitchFamily="34" charset="0"/>
              </a:rPr>
              <a:t>, </a:t>
            </a:r>
            <a:r>
              <a:rPr lang="en-US" sz="1600" dirty="0" smtClean="0">
                <a:solidFill>
                  <a:srgbClr val="008000"/>
                </a:solidFill>
                <a:latin typeface="Calibri" pitchFamily="34" charset="0"/>
                <a:hlinkClick r:id="rId6"/>
              </a:rPr>
              <a:t>http://megafauna.com/</a:t>
            </a:r>
            <a:r>
              <a:rPr lang="en-US" sz="1600" dirty="0" smtClean="0">
                <a:solidFill>
                  <a:srgbClr val="008000"/>
                </a:solidFill>
                <a:latin typeface="Calibri" pitchFamily="34" charset="0"/>
              </a:rPr>
              <a:t> </a:t>
            </a:r>
          </a:p>
          <a:p>
            <a:pPr marL="285750" indent="-285750" fontAlgn="auto">
              <a:spcBef>
                <a:spcPts val="0"/>
              </a:spcBef>
              <a:spcAft>
                <a:spcPts val="0"/>
              </a:spcAft>
              <a:buFont typeface="Arial" pitchFamily="34" charset="0"/>
              <a:buChar char="•"/>
              <a:defRPr/>
            </a:pPr>
            <a:r>
              <a:rPr lang="en-US" sz="1600" i="1" dirty="0" smtClean="0">
                <a:solidFill>
                  <a:srgbClr val="008000"/>
                </a:solidFill>
                <a:latin typeface="Calibri" pitchFamily="34" charset="0"/>
              </a:rPr>
              <a:t>IUCN Red List of Threatened Species </a:t>
            </a:r>
            <a:r>
              <a:rPr lang="fr-FR" sz="1600" i="1" dirty="0" smtClean="0">
                <a:solidFill>
                  <a:srgbClr val="008000"/>
                </a:solidFill>
                <a:latin typeface="Calibri" pitchFamily="34" charset="0"/>
              </a:rPr>
              <a:t>[Liste rouge UICN des espèces menacées]</a:t>
            </a:r>
            <a:r>
              <a:rPr lang="fr-FR" sz="1600" dirty="0" smtClean="0">
                <a:solidFill>
                  <a:srgbClr val="008000"/>
                </a:solidFill>
                <a:latin typeface="Calibri" pitchFamily="34" charset="0"/>
              </a:rPr>
              <a:t>, </a:t>
            </a:r>
            <a:r>
              <a:rPr lang="fr-FR" sz="1600" dirty="0" smtClean="0">
                <a:solidFill>
                  <a:srgbClr val="008000"/>
                </a:solidFill>
                <a:latin typeface="Calibri" pitchFamily="34" charset="0"/>
                <a:hlinkClick r:id="rId7"/>
              </a:rPr>
              <a:t>http://www.iucnredlist.org/</a:t>
            </a:r>
            <a:r>
              <a:rPr lang="fr-FR" sz="1600" dirty="0" smtClean="0">
                <a:solidFill>
                  <a:srgbClr val="008000"/>
                </a:solidFill>
                <a:latin typeface="Calibri" pitchFamily="34" charset="0"/>
              </a:rPr>
              <a:t> </a:t>
            </a:r>
          </a:p>
          <a:p>
            <a:pPr marL="285750" indent="-285750" fontAlgn="auto">
              <a:spcBef>
                <a:spcPts val="0"/>
              </a:spcBef>
              <a:spcAft>
                <a:spcPts val="0"/>
              </a:spcAft>
              <a:buFont typeface="Arial" pitchFamily="34" charset="0"/>
              <a:buChar char="•"/>
              <a:defRPr/>
            </a:pPr>
            <a:r>
              <a:rPr lang="fr-FR" sz="1600" i="1" dirty="0" smtClean="0">
                <a:solidFill>
                  <a:srgbClr val="008000"/>
                </a:solidFill>
                <a:latin typeface="Calibri" pitchFamily="34" charset="0"/>
              </a:rPr>
              <a:t>Base de donnée CITES</a:t>
            </a:r>
            <a:r>
              <a:rPr lang="fr-FR" sz="1600" dirty="0" smtClean="0">
                <a:solidFill>
                  <a:srgbClr val="008000"/>
                </a:solidFill>
                <a:latin typeface="Calibri" pitchFamily="34" charset="0"/>
              </a:rPr>
              <a:t>, </a:t>
            </a:r>
            <a:r>
              <a:rPr lang="fr-FR" sz="1600" dirty="0" smtClean="0">
                <a:solidFill>
                  <a:srgbClr val="008000"/>
                </a:solidFill>
                <a:latin typeface="Calibri" pitchFamily="34" charset="0"/>
                <a:hlinkClick r:id="rId8"/>
              </a:rPr>
              <a:t>http://www.cites.org/fra/resources/species.html</a:t>
            </a:r>
            <a:r>
              <a:rPr lang="fr-FR" sz="1600" dirty="0" smtClean="0">
                <a:solidFill>
                  <a:srgbClr val="008000"/>
                </a:solidFill>
                <a:latin typeface="Calibri" pitchFamily="34" charset="0"/>
              </a:rPr>
              <a:t> </a:t>
            </a:r>
            <a:endParaRPr lang="en-US" sz="1600" dirty="0">
              <a:solidFill>
                <a:srgbClr val="008000"/>
              </a:solidFill>
              <a:latin typeface="Calibri" pitchFamily="34" charset="0"/>
            </a:endParaRPr>
          </a:p>
        </p:txBody>
      </p:sp>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3175</TotalTime>
  <Words>17416</Words>
  <Application>Microsoft Office PowerPoint</Application>
  <PresentationFormat>Affichage à l'écran (4:3)</PresentationFormat>
  <Paragraphs>1688</Paragraphs>
  <Slides>137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137</vt:i4>
      </vt:variant>
    </vt:vector>
  </HeadingPairs>
  <TitlesOfParts>
    <vt:vector size="143" baseType="lpstr">
      <vt:lpstr>Arial</vt:lpstr>
      <vt:lpstr>Calibri</vt:lpstr>
      <vt:lpstr>Symbol</vt:lpstr>
      <vt:lpstr>Times New Roman</vt:lpstr>
      <vt:lpstr>Wingdings</vt:lpstr>
      <vt:lpstr>Thème Office</vt:lpstr>
      <vt:lpstr>La biodiversité, c’est la vie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SFR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biodiversité, c’est la vie</dc:title>
  <dc:creator>LISAN, Benjamin (ext.)</dc:creator>
  <cp:lastModifiedBy>Benjamin LISAN</cp:lastModifiedBy>
  <cp:revision>549</cp:revision>
  <cp:lastPrinted>2013-11-26T16:27:03Z</cp:lastPrinted>
  <dcterms:created xsi:type="dcterms:W3CDTF">2013-09-10T12:05:28Z</dcterms:created>
  <dcterms:modified xsi:type="dcterms:W3CDTF">2015-02-19T21:35:54Z</dcterms:modified>
</cp:coreProperties>
</file>