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8"/>
  </p:notesMasterIdLst>
  <p:sldIdLst>
    <p:sldId id="256" r:id="rId2"/>
    <p:sldId id="257" r:id="rId3"/>
    <p:sldId id="438" r:id="rId4"/>
    <p:sldId id="439" r:id="rId5"/>
    <p:sldId id="258" r:id="rId6"/>
    <p:sldId id="259" r:id="rId7"/>
    <p:sldId id="375" r:id="rId8"/>
    <p:sldId id="283" r:id="rId9"/>
    <p:sldId id="284" r:id="rId10"/>
    <p:sldId id="376" r:id="rId11"/>
    <p:sldId id="362" r:id="rId12"/>
    <p:sldId id="363" r:id="rId13"/>
    <p:sldId id="260" r:id="rId14"/>
    <p:sldId id="314" r:id="rId15"/>
    <p:sldId id="323" r:id="rId16"/>
    <p:sldId id="334" r:id="rId17"/>
    <p:sldId id="307" r:id="rId18"/>
    <p:sldId id="308" r:id="rId19"/>
    <p:sldId id="386" r:id="rId20"/>
    <p:sldId id="436" r:id="rId21"/>
    <p:sldId id="442" r:id="rId22"/>
    <p:sldId id="444" r:id="rId23"/>
    <p:sldId id="271" r:id="rId24"/>
    <p:sldId id="336" r:id="rId25"/>
    <p:sldId id="374" r:id="rId26"/>
    <p:sldId id="443" r:id="rId27"/>
    <p:sldId id="261" r:id="rId28"/>
    <p:sldId id="279" r:id="rId29"/>
    <p:sldId id="280" r:id="rId30"/>
    <p:sldId id="281" r:id="rId31"/>
    <p:sldId id="282" r:id="rId32"/>
    <p:sldId id="409" r:id="rId33"/>
    <p:sldId id="301" r:id="rId34"/>
    <p:sldId id="341" r:id="rId35"/>
    <p:sldId id="302" r:id="rId36"/>
    <p:sldId id="312" r:id="rId37"/>
    <p:sldId id="315" r:id="rId38"/>
    <p:sldId id="316" r:id="rId39"/>
    <p:sldId id="318" r:id="rId40"/>
    <p:sldId id="285" r:id="rId41"/>
    <p:sldId id="434" r:id="rId42"/>
    <p:sldId id="435" r:id="rId43"/>
    <p:sldId id="278" r:id="rId44"/>
    <p:sldId id="286" r:id="rId45"/>
    <p:sldId id="287" r:id="rId46"/>
    <p:sldId id="290" r:id="rId47"/>
    <p:sldId id="288" r:id="rId48"/>
    <p:sldId id="291" r:id="rId49"/>
    <p:sldId id="292" r:id="rId50"/>
    <p:sldId id="293" r:id="rId51"/>
    <p:sldId id="296" r:id="rId52"/>
    <p:sldId id="310" r:id="rId53"/>
    <p:sldId id="311" r:id="rId54"/>
    <p:sldId id="332" r:id="rId55"/>
    <p:sldId id="333" r:id="rId56"/>
    <p:sldId id="340" r:id="rId57"/>
    <p:sldId id="368" r:id="rId58"/>
    <p:sldId id="346" r:id="rId59"/>
    <p:sldId id="381" r:id="rId60"/>
    <p:sldId id="387" r:id="rId61"/>
    <p:sldId id="388" r:id="rId62"/>
    <p:sldId id="299" r:id="rId63"/>
    <p:sldId id="300" r:id="rId64"/>
    <p:sldId id="389" r:id="rId65"/>
    <p:sldId id="441" r:id="rId66"/>
    <p:sldId id="309" r:id="rId67"/>
    <p:sldId id="289" r:id="rId68"/>
    <p:sldId id="445" r:id="rId69"/>
    <p:sldId id="446" r:id="rId70"/>
    <p:sldId id="447" r:id="rId71"/>
    <p:sldId id="448" r:id="rId72"/>
    <p:sldId id="449" r:id="rId73"/>
    <p:sldId id="450" r:id="rId74"/>
    <p:sldId id="451" r:id="rId75"/>
    <p:sldId id="452" r:id="rId76"/>
    <p:sldId id="453" r:id="rId77"/>
    <p:sldId id="454" r:id="rId78"/>
    <p:sldId id="273" r:id="rId79"/>
    <p:sldId id="294" r:id="rId80"/>
    <p:sldId id="295" r:id="rId81"/>
    <p:sldId id="297" r:id="rId82"/>
    <p:sldId id="298" r:id="rId83"/>
    <p:sldId id="324" r:id="rId84"/>
    <p:sldId id="272" r:id="rId85"/>
    <p:sldId id="267" r:id="rId86"/>
    <p:sldId id="370" r:id="rId87"/>
    <p:sldId id="268" r:id="rId88"/>
    <p:sldId id="371" r:id="rId89"/>
    <p:sldId id="372" r:id="rId90"/>
    <p:sldId id="269" r:id="rId91"/>
    <p:sldId id="270" r:id="rId92"/>
    <p:sldId id="373" r:id="rId93"/>
    <p:sldId id="377" r:id="rId94"/>
    <p:sldId id="378" r:id="rId95"/>
    <p:sldId id="263" r:id="rId96"/>
    <p:sldId id="379" r:id="rId97"/>
    <p:sldId id="264" r:id="rId98"/>
    <p:sldId id="274" r:id="rId99"/>
    <p:sldId id="304" r:id="rId100"/>
    <p:sldId id="383" r:id="rId101"/>
    <p:sldId id="384" r:id="rId102"/>
    <p:sldId id="390" r:id="rId103"/>
    <p:sldId id="391" r:id="rId104"/>
    <p:sldId id="265" r:id="rId105"/>
    <p:sldId id="276" r:id="rId106"/>
    <p:sldId id="411" r:id="rId107"/>
    <p:sldId id="385" r:id="rId108"/>
    <p:sldId id="410" r:id="rId109"/>
    <p:sldId id="412" r:id="rId110"/>
    <p:sldId id="413" r:id="rId111"/>
    <p:sldId id="303" r:id="rId112"/>
    <p:sldId id="392" r:id="rId113"/>
    <p:sldId id="305" r:id="rId114"/>
    <p:sldId id="437" r:id="rId115"/>
    <p:sldId id="404" r:id="rId116"/>
    <p:sldId id="405" r:id="rId117"/>
    <p:sldId id="406" r:id="rId118"/>
    <p:sldId id="407" r:id="rId119"/>
    <p:sldId id="408" r:id="rId120"/>
    <p:sldId id="414" r:id="rId121"/>
    <p:sldId id="415" r:id="rId122"/>
    <p:sldId id="417" r:id="rId123"/>
    <p:sldId id="418" r:id="rId124"/>
    <p:sldId id="419" r:id="rId125"/>
    <p:sldId id="420" r:id="rId126"/>
    <p:sldId id="306" r:id="rId127"/>
    <p:sldId id="325" r:id="rId128"/>
    <p:sldId id="326" r:id="rId129"/>
    <p:sldId id="327" r:id="rId130"/>
    <p:sldId id="328" r:id="rId131"/>
    <p:sldId id="330" r:id="rId132"/>
    <p:sldId id="338" r:id="rId133"/>
    <p:sldId id="343" r:id="rId134"/>
    <p:sldId id="344" r:id="rId135"/>
    <p:sldId id="345" r:id="rId136"/>
    <p:sldId id="347" r:id="rId137"/>
    <p:sldId id="348" r:id="rId138"/>
    <p:sldId id="350" r:id="rId139"/>
    <p:sldId id="364" r:id="rId140"/>
    <p:sldId id="365" r:id="rId141"/>
    <p:sldId id="367" r:id="rId142"/>
    <p:sldId id="351" r:id="rId143"/>
    <p:sldId id="382" r:id="rId144"/>
    <p:sldId id="352" r:id="rId145"/>
    <p:sldId id="353" r:id="rId146"/>
    <p:sldId id="354" r:id="rId147"/>
    <p:sldId id="355" r:id="rId148"/>
    <p:sldId id="426" r:id="rId149"/>
    <p:sldId id="369" r:id="rId150"/>
    <p:sldId id="356" r:id="rId151"/>
    <p:sldId id="366" r:id="rId152"/>
    <p:sldId id="428" r:id="rId153"/>
    <p:sldId id="331" r:id="rId154"/>
    <p:sldId id="342" r:id="rId155"/>
    <p:sldId id="349" r:id="rId156"/>
    <p:sldId id="422" r:id="rId157"/>
    <p:sldId id="423" r:id="rId158"/>
    <p:sldId id="427" r:id="rId159"/>
    <p:sldId id="424" r:id="rId160"/>
    <p:sldId id="425" r:id="rId161"/>
    <p:sldId id="440" r:id="rId162"/>
    <p:sldId id="313" r:id="rId163"/>
    <p:sldId id="266" r:id="rId164"/>
    <p:sldId id="393" r:id="rId165"/>
    <p:sldId id="262" r:id="rId166"/>
    <p:sldId id="320" r:id="rId167"/>
    <p:sldId id="335" r:id="rId168"/>
    <p:sldId id="421" r:id="rId169"/>
    <p:sldId id="329" r:id="rId170"/>
    <p:sldId id="432" r:id="rId171"/>
    <p:sldId id="317" r:id="rId172"/>
    <p:sldId id="275" r:id="rId173"/>
    <p:sldId id="319" r:id="rId174"/>
    <p:sldId id="277" r:id="rId175"/>
    <p:sldId id="337" r:id="rId176"/>
    <p:sldId id="416" r:id="rId177"/>
    <p:sldId id="357" r:id="rId178"/>
    <p:sldId id="360" r:id="rId179"/>
    <p:sldId id="358" r:id="rId180"/>
    <p:sldId id="361" r:id="rId181"/>
    <p:sldId id="359" r:id="rId182"/>
    <p:sldId id="395" r:id="rId183"/>
    <p:sldId id="396" r:id="rId184"/>
    <p:sldId id="397" r:id="rId185"/>
    <p:sldId id="398" r:id="rId186"/>
    <p:sldId id="399" r:id="rId187"/>
    <p:sldId id="400" r:id="rId188"/>
    <p:sldId id="401" r:id="rId189"/>
    <p:sldId id="402" r:id="rId190"/>
    <p:sldId id="403" r:id="rId191"/>
    <p:sldId id="394" r:id="rId192"/>
    <p:sldId id="429" r:id="rId193"/>
    <p:sldId id="430" r:id="rId194"/>
    <p:sldId id="433" r:id="rId195"/>
    <p:sldId id="431" r:id="rId196"/>
    <p:sldId id="339" r:id="rId197"/>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8" autoAdjust="0"/>
    <p:restoredTop sz="94660"/>
  </p:normalViewPr>
  <p:slideViewPr>
    <p:cSldViewPr snapToGrid="0">
      <p:cViewPr varScale="1">
        <p:scale>
          <a:sx n="75" d="100"/>
          <a:sy n="75" d="100"/>
        </p:scale>
        <p:origin x="54" y="4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20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149CE61-16B0-4FFD-A7F5-3AAEB86D9768}" type="datetimeFigureOut">
              <a:rPr lang="fr-FR"/>
              <a:pPr>
                <a:defRPr/>
              </a:pPr>
              <a:t>20/05/2017</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300D642-91DE-4D10-B3E0-5150F44844C6}" type="slidenum">
              <a:rPr lang="fr-FR"/>
              <a:pPr>
                <a:defRPr/>
              </a:pPr>
              <a:t>‹N°›</a:t>
            </a:fld>
            <a:endParaRPr lang="fr-FR" dirty="0"/>
          </a:p>
        </p:txBody>
      </p:sp>
    </p:spTree>
    <p:extLst>
      <p:ext uri="{BB962C8B-B14F-4D97-AF65-F5344CB8AC3E}">
        <p14:creationId xmlns:p14="http://schemas.microsoft.com/office/powerpoint/2010/main" val="1744844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9E1E6-D197-4EE7-BA63-A79274445381}" type="slidenum">
              <a:rPr lang="fr-FR" altLang="fr-FR" smtClean="0"/>
              <a:pPr fontAlgn="base">
                <a:spcBef>
                  <a:spcPct val="0"/>
                </a:spcBef>
                <a:spcAft>
                  <a:spcPct val="0"/>
                </a:spcAft>
              </a:pPr>
              <a:t>2</a:t>
            </a:fld>
            <a:endParaRPr lang="fr-FR" altLang="fr-FR"/>
          </a:p>
        </p:txBody>
      </p:sp>
    </p:spTree>
    <p:extLst>
      <p:ext uri="{BB962C8B-B14F-4D97-AF65-F5344CB8AC3E}">
        <p14:creationId xmlns:p14="http://schemas.microsoft.com/office/powerpoint/2010/main" val="36755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7272D8-C748-4758-BF85-F773BACF2D22}" type="slidenum">
              <a:rPr lang="fr-FR" altLang="fr-FR" smtClean="0"/>
              <a:pPr fontAlgn="base">
                <a:spcBef>
                  <a:spcPct val="0"/>
                </a:spcBef>
                <a:spcAft>
                  <a:spcPct val="0"/>
                </a:spcAft>
              </a:pPr>
              <a:t>18</a:t>
            </a:fld>
            <a:endParaRPr lang="fr-FR" altLang="fr-FR"/>
          </a:p>
        </p:txBody>
      </p:sp>
    </p:spTree>
    <p:extLst>
      <p:ext uri="{BB962C8B-B14F-4D97-AF65-F5344CB8AC3E}">
        <p14:creationId xmlns:p14="http://schemas.microsoft.com/office/powerpoint/2010/main" val="358324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054532-39DD-405C-8C6A-7DB65D0B9C41}" type="slidenum">
              <a:rPr lang="fr-FR" altLang="fr-FR" smtClean="0"/>
              <a:pPr fontAlgn="base">
                <a:spcBef>
                  <a:spcPct val="0"/>
                </a:spcBef>
                <a:spcAft>
                  <a:spcPct val="0"/>
                </a:spcAft>
              </a:pPr>
              <a:t>23</a:t>
            </a:fld>
            <a:endParaRPr lang="fr-FR" altLang="fr-FR"/>
          </a:p>
        </p:txBody>
      </p:sp>
    </p:spTree>
    <p:extLst>
      <p:ext uri="{BB962C8B-B14F-4D97-AF65-F5344CB8AC3E}">
        <p14:creationId xmlns:p14="http://schemas.microsoft.com/office/powerpoint/2010/main" val="54905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C93370-9C71-4D01-915D-5F0E09C0BE0D}" type="slidenum">
              <a:rPr lang="fr-FR" altLang="fr-FR" smtClean="0"/>
              <a:pPr fontAlgn="base">
                <a:spcBef>
                  <a:spcPct val="0"/>
                </a:spcBef>
                <a:spcAft>
                  <a:spcPct val="0"/>
                </a:spcAft>
              </a:pPr>
              <a:t>24</a:t>
            </a:fld>
            <a:endParaRPr lang="fr-FR" altLang="fr-FR"/>
          </a:p>
        </p:txBody>
      </p:sp>
    </p:spTree>
    <p:extLst>
      <p:ext uri="{BB962C8B-B14F-4D97-AF65-F5344CB8AC3E}">
        <p14:creationId xmlns:p14="http://schemas.microsoft.com/office/powerpoint/2010/main" val="4062839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ED5955-B1D2-446C-AD5E-E9EC71EE0CD5}" type="slidenum">
              <a:rPr lang="fr-FR" altLang="fr-FR" smtClean="0"/>
              <a:pPr fontAlgn="base">
                <a:spcBef>
                  <a:spcPct val="0"/>
                </a:spcBef>
                <a:spcAft>
                  <a:spcPct val="0"/>
                </a:spcAft>
              </a:pPr>
              <a:t>27</a:t>
            </a:fld>
            <a:endParaRPr lang="fr-FR" altLang="fr-FR"/>
          </a:p>
        </p:txBody>
      </p:sp>
    </p:spTree>
    <p:extLst>
      <p:ext uri="{BB962C8B-B14F-4D97-AF65-F5344CB8AC3E}">
        <p14:creationId xmlns:p14="http://schemas.microsoft.com/office/powerpoint/2010/main" val="222459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A5F1C4-1E93-454A-8BF8-F37E4E48ABEF}" type="slidenum">
              <a:rPr lang="fr-FR" altLang="fr-FR" smtClean="0"/>
              <a:pPr fontAlgn="base">
                <a:spcBef>
                  <a:spcPct val="0"/>
                </a:spcBef>
                <a:spcAft>
                  <a:spcPct val="0"/>
                </a:spcAft>
              </a:pPr>
              <a:t>28</a:t>
            </a:fld>
            <a:endParaRPr lang="fr-FR" altLang="fr-FR"/>
          </a:p>
        </p:txBody>
      </p:sp>
    </p:spTree>
    <p:extLst>
      <p:ext uri="{BB962C8B-B14F-4D97-AF65-F5344CB8AC3E}">
        <p14:creationId xmlns:p14="http://schemas.microsoft.com/office/powerpoint/2010/main" val="144869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2C5617-6EAD-44E4-8E3A-A19E8AA7BCD0}" type="slidenum">
              <a:rPr lang="fr-FR" altLang="fr-FR" smtClean="0"/>
              <a:pPr fontAlgn="base">
                <a:spcBef>
                  <a:spcPct val="0"/>
                </a:spcBef>
                <a:spcAft>
                  <a:spcPct val="0"/>
                </a:spcAft>
              </a:pPr>
              <a:t>29</a:t>
            </a:fld>
            <a:endParaRPr lang="fr-FR" altLang="fr-FR"/>
          </a:p>
        </p:txBody>
      </p:sp>
    </p:spTree>
    <p:extLst>
      <p:ext uri="{BB962C8B-B14F-4D97-AF65-F5344CB8AC3E}">
        <p14:creationId xmlns:p14="http://schemas.microsoft.com/office/powerpoint/2010/main" val="2413071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57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D35D04-1A5F-47A0-8861-D3B2CA2E9FC1}" type="slidenum">
              <a:rPr lang="fr-FR" altLang="fr-FR" smtClean="0"/>
              <a:pPr fontAlgn="base">
                <a:spcBef>
                  <a:spcPct val="0"/>
                </a:spcBef>
                <a:spcAft>
                  <a:spcPct val="0"/>
                </a:spcAft>
              </a:pPr>
              <a:t>78</a:t>
            </a:fld>
            <a:endParaRPr lang="fr-FR" altLang="fr-FR"/>
          </a:p>
        </p:txBody>
      </p:sp>
    </p:spTree>
    <p:extLst>
      <p:ext uri="{BB962C8B-B14F-4D97-AF65-F5344CB8AC3E}">
        <p14:creationId xmlns:p14="http://schemas.microsoft.com/office/powerpoint/2010/main" val="115007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29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B3849E-9A41-43C0-9851-72BD2F534A9B}" type="slidenum">
              <a:rPr lang="fr-FR" altLang="fr-FR" smtClean="0"/>
              <a:pPr fontAlgn="base">
                <a:spcBef>
                  <a:spcPct val="0"/>
                </a:spcBef>
                <a:spcAft>
                  <a:spcPct val="0"/>
                </a:spcAft>
              </a:pPr>
              <a:t>84</a:t>
            </a:fld>
            <a:endParaRPr lang="fr-FR" altLang="fr-FR"/>
          </a:p>
        </p:txBody>
      </p:sp>
    </p:spTree>
    <p:extLst>
      <p:ext uri="{BB962C8B-B14F-4D97-AF65-F5344CB8AC3E}">
        <p14:creationId xmlns:p14="http://schemas.microsoft.com/office/powerpoint/2010/main" val="428551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49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EB373C-FFFE-4CA9-BD31-43865A2249C2}" type="slidenum">
              <a:rPr lang="fr-FR" altLang="fr-FR" smtClean="0"/>
              <a:pPr fontAlgn="base">
                <a:spcBef>
                  <a:spcPct val="0"/>
                </a:spcBef>
                <a:spcAft>
                  <a:spcPct val="0"/>
                </a:spcAft>
              </a:pPr>
              <a:t>85</a:t>
            </a:fld>
            <a:endParaRPr lang="fr-FR" altLang="fr-FR"/>
          </a:p>
        </p:txBody>
      </p:sp>
    </p:spTree>
    <p:extLst>
      <p:ext uri="{BB962C8B-B14F-4D97-AF65-F5344CB8AC3E}">
        <p14:creationId xmlns:p14="http://schemas.microsoft.com/office/powerpoint/2010/main" val="187813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70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E77F725-84D5-43D1-AEB6-C32040A52847}" type="slidenum">
              <a:rPr lang="fr-FR" altLang="fr-FR" smtClean="0"/>
              <a:pPr fontAlgn="base">
                <a:spcBef>
                  <a:spcPct val="0"/>
                </a:spcBef>
                <a:spcAft>
                  <a:spcPct val="0"/>
                </a:spcAft>
              </a:pPr>
              <a:t>86</a:t>
            </a:fld>
            <a:endParaRPr lang="fr-FR" altLang="fr-FR"/>
          </a:p>
        </p:txBody>
      </p:sp>
    </p:spTree>
    <p:extLst>
      <p:ext uri="{BB962C8B-B14F-4D97-AF65-F5344CB8AC3E}">
        <p14:creationId xmlns:p14="http://schemas.microsoft.com/office/powerpoint/2010/main" val="392645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9E1E6-D197-4EE7-BA63-A79274445381}" type="slidenum">
              <a:rPr lang="fr-FR" altLang="fr-FR" smtClean="0"/>
              <a:pPr fontAlgn="base">
                <a:spcBef>
                  <a:spcPct val="0"/>
                </a:spcBef>
                <a:spcAft>
                  <a:spcPct val="0"/>
                </a:spcAft>
              </a:pPr>
              <a:t>3</a:t>
            </a:fld>
            <a:endParaRPr lang="fr-FR" altLang="fr-FR"/>
          </a:p>
        </p:txBody>
      </p:sp>
    </p:spTree>
    <p:extLst>
      <p:ext uri="{BB962C8B-B14F-4D97-AF65-F5344CB8AC3E}">
        <p14:creationId xmlns:p14="http://schemas.microsoft.com/office/powerpoint/2010/main" val="3124905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90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7C637DF-A7C3-4706-B3CA-660DA0CC9068}" type="slidenum">
              <a:rPr lang="fr-FR" altLang="fr-FR" smtClean="0"/>
              <a:pPr fontAlgn="base">
                <a:spcBef>
                  <a:spcPct val="0"/>
                </a:spcBef>
                <a:spcAft>
                  <a:spcPct val="0"/>
                </a:spcAft>
              </a:pPr>
              <a:t>87</a:t>
            </a:fld>
            <a:endParaRPr lang="fr-FR" altLang="fr-FR"/>
          </a:p>
        </p:txBody>
      </p:sp>
    </p:spTree>
    <p:extLst>
      <p:ext uri="{BB962C8B-B14F-4D97-AF65-F5344CB8AC3E}">
        <p14:creationId xmlns:p14="http://schemas.microsoft.com/office/powerpoint/2010/main" val="280442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DB4687-77CB-4D9A-A126-39F6B1DD6A3A}" type="slidenum">
              <a:rPr lang="fr-FR" altLang="fr-FR" smtClean="0"/>
              <a:pPr fontAlgn="base">
                <a:spcBef>
                  <a:spcPct val="0"/>
                </a:spcBef>
                <a:spcAft>
                  <a:spcPct val="0"/>
                </a:spcAft>
              </a:pPr>
              <a:t>90</a:t>
            </a:fld>
            <a:endParaRPr lang="fr-FR" altLang="fr-FR"/>
          </a:p>
        </p:txBody>
      </p:sp>
    </p:spTree>
    <p:extLst>
      <p:ext uri="{BB962C8B-B14F-4D97-AF65-F5344CB8AC3E}">
        <p14:creationId xmlns:p14="http://schemas.microsoft.com/office/powerpoint/2010/main" val="132817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5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DDF4F0-ED34-4B36-8067-0E5348AB320A}" type="slidenum">
              <a:rPr lang="fr-FR" altLang="fr-FR" smtClean="0"/>
              <a:pPr fontAlgn="base">
                <a:spcBef>
                  <a:spcPct val="0"/>
                </a:spcBef>
                <a:spcAft>
                  <a:spcPct val="0"/>
                </a:spcAft>
              </a:pPr>
              <a:t>91</a:t>
            </a:fld>
            <a:endParaRPr lang="fr-FR" altLang="fr-FR"/>
          </a:p>
        </p:txBody>
      </p:sp>
    </p:spTree>
    <p:extLst>
      <p:ext uri="{BB962C8B-B14F-4D97-AF65-F5344CB8AC3E}">
        <p14:creationId xmlns:p14="http://schemas.microsoft.com/office/powerpoint/2010/main" val="873422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AA3C59-D5E4-4516-B095-9D012A2F0A7E}" type="slidenum">
              <a:rPr lang="fr-FR" altLang="fr-FR" smtClean="0"/>
              <a:pPr fontAlgn="base">
                <a:spcBef>
                  <a:spcPct val="0"/>
                </a:spcBef>
                <a:spcAft>
                  <a:spcPct val="0"/>
                </a:spcAft>
              </a:pPr>
              <a:t>95</a:t>
            </a:fld>
            <a:endParaRPr lang="fr-FR" altLang="fr-FR"/>
          </a:p>
        </p:txBody>
      </p:sp>
    </p:spTree>
    <p:extLst>
      <p:ext uri="{BB962C8B-B14F-4D97-AF65-F5344CB8AC3E}">
        <p14:creationId xmlns:p14="http://schemas.microsoft.com/office/powerpoint/2010/main" val="2636757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03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6F5CDA-E04C-4A84-BCD1-E7DC293690F2}" type="slidenum">
              <a:rPr lang="fr-FR" altLang="fr-FR" smtClean="0"/>
              <a:pPr fontAlgn="base">
                <a:spcBef>
                  <a:spcPct val="0"/>
                </a:spcBef>
                <a:spcAft>
                  <a:spcPct val="0"/>
                </a:spcAft>
              </a:pPr>
              <a:t>97</a:t>
            </a:fld>
            <a:endParaRPr lang="fr-FR" altLang="fr-FR"/>
          </a:p>
        </p:txBody>
      </p:sp>
    </p:spTree>
    <p:extLst>
      <p:ext uri="{BB962C8B-B14F-4D97-AF65-F5344CB8AC3E}">
        <p14:creationId xmlns:p14="http://schemas.microsoft.com/office/powerpoint/2010/main" val="344552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054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258E8F-E54E-4257-AA0B-F6CF8431AEE6}" type="slidenum">
              <a:rPr lang="fr-FR" altLang="fr-FR" smtClean="0"/>
              <a:pPr fontAlgn="base">
                <a:spcBef>
                  <a:spcPct val="0"/>
                </a:spcBef>
                <a:spcAft>
                  <a:spcPct val="0"/>
                </a:spcAft>
              </a:pPr>
              <a:t>98</a:t>
            </a:fld>
            <a:endParaRPr lang="fr-FR" altLang="fr-FR"/>
          </a:p>
        </p:txBody>
      </p:sp>
    </p:spTree>
    <p:extLst>
      <p:ext uri="{BB962C8B-B14F-4D97-AF65-F5344CB8AC3E}">
        <p14:creationId xmlns:p14="http://schemas.microsoft.com/office/powerpoint/2010/main" val="244301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126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50074C-3CA0-4B89-AF27-5D5E8C55E3A8}" type="slidenum">
              <a:rPr lang="fr-FR" altLang="fr-FR" smtClean="0"/>
              <a:pPr fontAlgn="base">
                <a:spcBef>
                  <a:spcPct val="0"/>
                </a:spcBef>
                <a:spcAft>
                  <a:spcPct val="0"/>
                </a:spcAft>
              </a:pPr>
              <a:t>104</a:t>
            </a:fld>
            <a:endParaRPr lang="fr-FR" altLang="fr-FR"/>
          </a:p>
        </p:txBody>
      </p:sp>
    </p:spTree>
    <p:extLst>
      <p:ext uri="{BB962C8B-B14F-4D97-AF65-F5344CB8AC3E}">
        <p14:creationId xmlns:p14="http://schemas.microsoft.com/office/powerpoint/2010/main" val="1125129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4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80F17A-0585-4A7A-824B-2D8962133893}" type="slidenum">
              <a:rPr lang="fr-FR" altLang="fr-FR" smtClean="0"/>
              <a:pPr fontAlgn="base">
                <a:spcBef>
                  <a:spcPct val="0"/>
                </a:spcBef>
                <a:spcAft>
                  <a:spcPct val="0"/>
                </a:spcAft>
              </a:pPr>
              <a:t>163</a:t>
            </a:fld>
            <a:endParaRPr lang="fr-FR" altLang="fr-FR"/>
          </a:p>
        </p:txBody>
      </p:sp>
    </p:spTree>
    <p:extLst>
      <p:ext uri="{BB962C8B-B14F-4D97-AF65-F5344CB8AC3E}">
        <p14:creationId xmlns:p14="http://schemas.microsoft.com/office/powerpoint/2010/main" val="2645771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7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17D64F-EBEE-4E32-A67D-ED6032E2554A}" type="slidenum">
              <a:rPr lang="fr-FR" altLang="fr-FR" smtClean="0"/>
              <a:pPr fontAlgn="base">
                <a:spcBef>
                  <a:spcPct val="0"/>
                </a:spcBef>
                <a:spcAft>
                  <a:spcPct val="0"/>
                </a:spcAft>
              </a:pPr>
              <a:t>165</a:t>
            </a:fld>
            <a:endParaRPr lang="fr-FR" altLang="fr-FR"/>
          </a:p>
        </p:txBody>
      </p:sp>
    </p:spTree>
    <p:extLst>
      <p:ext uri="{BB962C8B-B14F-4D97-AF65-F5344CB8AC3E}">
        <p14:creationId xmlns:p14="http://schemas.microsoft.com/office/powerpoint/2010/main" val="1433527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9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D34659-2067-44A5-B0B7-384A77A9CF3A}" type="slidenum">
              <a:rPr lang="fr-FR" altLang="fr-FR" smtClean="0"/>
              <a:pPr fontAlgn="base">
                <a:spcBef>
                  <a:spcPct val="0"/>
                </a:spcBef>
                <a:spcAft>
                  <a:spcPct val="0"/>
                </a:spcAft>
              </a:pPr>
              <a:t>166</a:t>
            </a:fld>
            <a:endParaRPr lang="fr-FR" altLang="fr-FR"/>
          </a:p>
        </p:txBody>
      </p:sp>
    </p:spTree>
    <p:extLst>
      <p:ext uri="{BB962C8B-B14F-4D97-AF65-F5344CB8AC3E}">
        <p14:creationId xmlns:p14="http://schemas.microsoft.com/office/powerpoint/2010/main" val="276592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9E1E6-D197-4EE7-BA63-A79274445381}" type="slidenum">
              <a:rPr lang="fr-FR" altLang="fr-FR" smtClean="0"/>
              <a:pPr fontAlgn="base">
                <a:spcBef>
                  <a:spcPct val="0"/>
                </a:spcBef>
                <a:spcAft>
                  <a:spcPct val="0"/>
                </a:spcAft>
              </a:pPr>
              <a:t>4</a:t>
            </a:fld>
            <a:endParaRPr lang="fr-FR" altLang="fr-FR"/>
          </a:p>
        </p:txBody>
      </p:sp>
    </p:spTree>
    <p:extLst>
      <p:ext uri="{BB962C8B-B14F-4D97-AF65-F5344CB8AC3E}">
        <p14:creationId xmlns:p14="http://schemas.microsoft.com/office/powerpoint/2010/main" val="798734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0BA886-F76B-487B-92C8-207764B815FD}" type="slidenum">
              <a:rPr lang="fr-FR" altLang="fr-FR" smtClean="0"/>
              <a:pPr fontAlgn="base">
                <a:spcBef>
                  <a:spcPct val="0"/>
                </a:spcBef>
                <a:spcAft>
                  <a:spcPct val="0"/>
                </a:spcAft>
              </a:pPr>
              <a:t>167</a:t>
            </a:fld>
            <a:endParaRPr lang="fr-FR" altLang="fr-FR"/>
          </a:p>
        </p:txBody>
      </p:sp>
    </p:spTree>
    <p:extLst>
      <p:ext uri="{BB962C8B-B14F-4D97-AF65-F5344CB8AC3E}">
        <p14:creationId xmlns:p14="http://schemas.microsoft.com/office/powerpoint/2010/main" val="1303901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0BA886-F76B-487B-92C8-207764B815FD}" type="slidenum">
              <a:rPr lang="fr-FR" altLang="fr-FR" smtClean="0"/>
              <a:pPr fontAlgn="base">
                <a:spcBef>
                  <a:spcPct val="0"/>
                </a:spcBef>
                <a:spcAft>
                  <a:spcPct val="0"/>
                </a:spcAft>
              </a:pPr>
              <a:t>168</a:t>
            </a:fld>
            <a:endParaRPr lang="fr-FR" altLang="fr-FR"/>
          </a:p>
        </p:txBody>
      </p:sp>
    </p:spTree>
    <p:extLst>
      <p:ext uri="{BB962C8B-B14F-4D97-AF65-F5344CB8AC3E}">
        <p14:creationId xmlns:p14="http://schemas.microsoft.com/office/powerpoint/2010/main" val="3821333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38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18E9B2-90DF-43F3-856F-F23235655043}" type="slidenum">
              <a:rPr lang="fr-FR" altLang="fr-FR" smtClean="0"/>
              <a:pPr fontAlgn="base">
                <a:spcBef>
                  <a:spcPct val="0"/>
                </a:spcBef>
                <a:spcAft>
                  <a:spcPct val="0"/>
                </a:spcAft>
              </a:pPr>
              <a:t>169</a:t>
            </a:fld>
            <a:endParaRPr lang="fr-FR" altLang="fr-FR"/>
          </a:p>
        </p:txBody>
      </p:sp>
    </p:spTree>
    <p:extLst>
      <p:ext uri="{BB962C8B-B14F-4D97-AF65-F5344CB8AC3E}">
        <p14:creationId xmlns:p14="http://schemas.microsoft.com/office/powerpoint/2010/main" val="2551077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6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2B5113-6141-4935-87B9-2125CFBB5412}" type="slidenum">
              <a:rPr lang="fr-FR" altLang="fr-FR" smtClean="0"/>
              <a:pPr fontAlgn="base">
                <a:spcBef>
                  <a:spcPct val="0"/>
                </a:spcBef>
                <a:spcAft>
                  <a:spcPct val="0"/>
                </a:spcAft>
              </a:pPr>
              <a:t>172</a:t>
            </a:fld>
            <a:endParaRPr lang="fr-FR" altLang="fr-FR"/>
          </a:p>
        </p:txBody>
      </p:sp>
    </p:spTree>
    <p:extLst>
      <p:ext uri="{BB962C8B-B14F-4D97-AF65-F5344CB8AC3E}">
        <p14:creationId xmlns:p14="http://schemas.microsoft.com/office/powerpoint/2010/main" val="374941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5EF496-421A-43FD-824C-7B86B172531E}" type="slidenum">
              <a:rPr lang="fr-FR" altLang="fr-FR" smtClean="0"/>
              <a:pPr fontAlgn="base">
                <a:spcBef>
                  <a:spcPct val="0"/>
                </a:spcBef>
                <a:spcAft>
                  <a:spcPct val="0"/>
                </a:spcAft>
              </a:pPr>
              <a:t>5</a:t>
            </a:fld>
            <a:endParaRPr lang="fr-FR" altLang="fr-FR"/>
          </a:p>
        </p:txBody>
      </p:sp>
    </p:spTree>
    <p:extLst>
      <p:ext uri="{BB962C8B-B14F-4D97-AF65-F5344CB8AC3E}">
        <p14:creationId xmlns:p14="http://schemas.microsoft.com/office/powerpoint/2010/main" val="159364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2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9256F8-BB59-4F3E-809B-447651A6ECEC}" type="slidenum">
              <a:rPr lang="fr-FR" altLang="fr-FR" smtClean="0"/>
              <a:pPr fontAlgn="base">
                <a:spcBef>
                  <a:spcPct val="0"/>
                </a:spcBef>
                <a:spcAft>
                  <a:spcPct val="0"/>
                </a:spcAft>
              </a:pPr>
              <a:t>6</a:t>
            </a:fld>
            <a:endParaRPr lang="fr-FR" altLang="fr-FR"/>
          </a:p>
        </p:txBody>
      </p:sp>
    </p:spTree>
    <p:extLst>
      <p:ext uri="{BB962C8B-B14F-4D97-AF65-F5344CB8AC3E}">
        <p14:creationId xmlns:p14="http://schemas.microsoft.com/office/powerpoint/2010/main" val="5956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7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11B306-556F-4A3D-8F87-C610B80D9DDA}" type="slidenum">
              <a:rPr lang="fr-FR" altLang="fr-FR" smtClean="0"/>
              <a:pPr fontAlgn="base">
                <a:spcBef>
                  <a:spcPct val="0"/>
                </a:spcBef>
                <a:spcAft>
                  <a:spcPct val="0"/>
                </a:spcAft>
              </a:pPr>
              <a:t>13</a:t>
            </a:fld>
            <a:endParaRPr lang="fr-FR" altLang="fr-FR"/>
          </a:p>
        </p:txBody>
      </p:sp>
    </p:spTree>
    <p:extLst>
      <p:ext uri="{BB962C8B-B14F-4D97-AF65-F5344CB8AC3E}">
        <p14:creationId xmlns:p14="http://schemas.microsoft.com/office/powerpoint/2010/main" val="333561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9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2331C3-FE5F-4B52-9C79-4AFFE311E305}" type="slidenum">
              <a:rPr lang="fr-FR" altLang="fr-FR" smtClean="0"/>
              <a:pPr fontAlgn="base">
                <a:spcBef>
                  <a:spcPct val="0"/>
                </a:spcBef>
                <a:spcAft>
                  <a:spcPct val="0"/>
                </a:spcAft>
              </a:pPr>
              <a:t>14</a:t>
            </a:fld>
            <a:endParaRPr lang="fr-FR" altLang="fr-FR"/>
          </a:p>
        </p:txBody>
      </p:sp>
    </p:spTree>
    <p:extLst>
      <p:ext uri="{BB962C8B-B14F-4D97-AF65-F5344CB8AC3E}">
        <p14:creationId xmlns:p14="http://schemas.microsoft.com/office/powerpoint/2010/main" val="195017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AA19AC-D63C-40DE-B189-6436B98A29D0}" type="slidenum">
              <a:rPr lang="fr-FR" altLang="fr-FR" smtClean="0"/>
              <a:pPr fontAlgn="base">
                <a:spcBef>
                  <a:spcPct val="0"/>
                </a:spcBef>
                <a:spcAft>
                  <a:spcPct val="0"/>
                </a:spcAft>
              </a:pPr>
              <a:t>15</a:t>
            </a:fld>
            <a:endParaRPr lang="fr-FR" altLang="fr-FR"/>
          </a:p>
        </p:txBody>
      </p:sp>
    </p:spTree>
    <p:extLst>
      <p:ext uri="{BB962C8B-B14F-4D97-AF65-F5344CB8AC3E}">
        <p14:creationId xmlns:p14="http://schemas.microsoft.com/office/powerpoint/2010/main" val="56019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4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7AADF0-A0C7-44DA-9D2A-06A31E2CBE5F}" type="slidenum">
              <a:rPr lang="fr-FR" altLang="fr-FR" smtClean="0"/>
              <a:pPr fontAlgn="base">
                <a:spcBef>
                  <a:spcPct val="0"/>
                </a:spcBef>
                <a:spcAft>
                  <a:spcPct val="0"/>
                </a:spcAft>
              </a:pPr>
              <a:t>17</a:t>
            </a:fld>
            <a:endParaRPr lang="fr-FR" altLang="fr-FR"/>
          </a:p>
        </p:txBody>
      </p:sp>
    </p:spTree>
    <p:extLst>
      <p:ext uri="{BB962C8B-B14F-4D97-AF65-F5344CB8AC3E}">
        <p14:creationId xmlns:p14="http://schemas.microsoft.com/office/powerpoint/2010/main" val="200226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764C42D9-6FA0-49C6-8C13-E38489FBD7CD}" type="datetime1">
              <a:rPr lang="fr-FR"/>
              <a:pPr>
                <a:defRPr/>
              </a:pPr>
              <a:t>20/05/2017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4A774D8-B3AA-48DB-9B79-A39E5309D71D}" type="slidenum">
              <a:rPr lang="fr-FR"/>
              <a:pPr>
                <a:defRPr/>
              </a:pPr>
              <a:t>‹N°›</a:t>
            </a:fld>
            <a:endParaRPr lang="fr-FR" dirty="0"/>
          </a:p>
        </p:txBody>
      </p:sp>
    </p:spTree>
    <p:extLst>
      <p:ext uri="{BB962C8B-B14F-4D97-AF65-F5344CB8AC3E}">
        <p14:creationId xmlns:p14="http://schemas.microsoft.com/office/powerpoint/2010/main" val="10764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0FD2340E-E0B9-4F5D-8EDA-EAA0C290795D}" type="datetime1">
              <a:rPr lang="fr-FR"/>
              <a:pPr>
                <a:defRPr/>
              </a:pPr>
              <a:t>20/05/2017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97B9176-9BEB-4EB7-83DF-BA31AC48145D}" type="slidenum">
              <a:rPr lang="fr-FR"/>
              <a:pPr>
                <a:defRPr/>
              </a:pPr>
              <a:t>‹N°›</a:t>
            </a:fld>
            <a:endParaRPr lang="fr-FR" dirty="0"/>
          </a:p>
        </p:txBody>
      </p:sp>
    </p:spTree>
    <p:extLst>
      <p:ext uri="{BB962C8B-B14F-4D97-AF65-F5344CB8AC3E}">
        <p14:creationId xmlns:p14="http://schemas.microsoft.com/office/powerpoint/2010/main" val="241139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6529DEF-4B6E-40E8-8CDE-FB4EA5163989}" type="datetime1">
              <a:rPr lang="fr-FR"/>
              <a:pPr>
                <a:defRPr/>
              </a:pPr>
              <a:t>20/05/2017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BD92DCB-4719-4542-A3A6-D472761BE0F3}" type="slidenum">
              <a:rPr lang="fr-FR"/>
              <a:pPr>
                <a:defRPr/>
              </a:pPr>
              <a:t>‹N°›</a:t>
            </a:fld>
            <a:endParaRPr lang="fr-FR" dirty="0"/>
          </a:p>
        </p:txBody>
      </p:sp>
    </p:spTree>
    <p:extLst>
      <p:ext uri="{BB962C8B-B14F-4D97-AF65-F5344CB8AC3E}">
        <p14:creationId xmlns:p14="http://schemas.microsoft.com/office/powerpoint/2010/main" val="375952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D26FAAC0-83D1-4003-BC90-AB8A0C91139C}" type="datetime1">
              <a:rPr lang="fr-FR"/>
              <a:pPr>
                <a:defRPr/>
              </a:pPr>
              <a:t>20/05/2017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356BEDD-54AB-41C3-9852-F467B38F6B2D}" type="slidenum">
              <a:rPr lang="fr-FR"/>
              <a:pPr>
                <a:defRPr/>
              </a:pPr>
              <a:t>‹N°›</a:t>
            </a:fld>
            <a:endParaRPr lang="fr-FR" dirty="0"/>
          </a:p>
        </p:txBody>
      </p:sp>
    </p:spTree>
    <p:extLst>
      <p:ext uri="{BB962C8B-B14F-4D97-AF65-F5344CB8AC3E}">
        <p14:creationId xmlns:p14="http://schemas.microsoft.com/office/powerpoint/2010/main" val="274287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BA50BE1-820B-40CF-8717-9966D0273AB4}" type="datetime1">
              <a:rPr lang="fr-FR"/>
              <a:pPr>
                <a:defRPr/>
              </a:pPr>
              <a:t>20/05/2017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EFA5278-0D68-4F2F-924D-D86C9653AF0C}" type="slidenum">
              <a:rPr lang="fr-FR"/>
              <a:pPr>
                <a:defRPr/>
              </a:pPr>
              <a:t>‹N°›</a:t>
            </a:fld>
            <a:endParaRPr lang="fr-FR" dirty="0"/>
          </a:p>
        </p:txBody>
      </p:sp>
    </p:spTree>
    <p:extLst>
      <p:ext uri="{BB962C8B-B14F-4D97-AF65-F5344CB8AC3E}">
        <p14:creationId xmlns:p14="http://schemas.microsoft.com/office/powerpoint/2010/main" val="4374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8DB6DD79-44BC-4B62-B3D2-62DAD7EDFA33}" type="datetime1">
              <a:rPr lang="fr-FR"/>
              <a:pPr>
                <a:defRPr/>
              </a:pPr>
              <a:t>20/05/2017</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2435A4F-DBBB-4C91-8ADC-A1275F69EA74}" type="slidenum">
              <a:rPr lang="fr-FR"/>
              <a:pPr>
                <a:defRPr/>
              </a:pPr>
              <a:t>‹N°›</a:t>
            </a:fld>
            <a:endParaRPr lang="fr-FR" dirty="0"/>
          </a:p>
        </p:txBody>
      </p:sp>
    </p:spTree>
    <p:extLst>
      <p:ext uri="{BB962C8B-B14F-4D97-AF65-F5344CB8AC3E}">
        <p14:creationId xmlns:p14="http://schemas.microsoft.com/office/powerpoint/2010/main" val="336392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9FDD7EA-1EBC-48C7-8E8F-613495D8E555}" type="datetime1">
              <a:rPr lang="fr-FR"/>
              <a:pPr>
                <a:defRPr/>
              </a:pPr>
              <a:t>20/05/2017</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CADBEEE-BA40-4544-A07F-865A5D097CFB}" type="slidenum">
              <a:rPr lang="fr-FR"/>
              <a:pPr>
                <a:defRPr/>
              </a:pPr>
              <a:t>‹N°›</a:t>
            </a:fld>
            <a:endParaRPr lang="fr-FR" dirty="0"/>
          </a:p>
        </p:txBody>
      </p:sp>
    </p:spTree>
    <p:extLst>
      <p:ext uri="{BB962C8B-B14F-4D97-AF65-F5344CB8AC3E}">
        <p14:creationId xmlns:p14="http://schemas.microsoft.com/office/powerpoint/2010/main" val="325746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8F94442E-6113-4764-85A6-C36813D475FA}" type="datetime1">
              <a:rPr lang="fr-FR"/>
              <a:pPr>
                <a:defRPr/>
              </a:pPr>
              <a:t>20/05/2017</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BC6ECE74-14EC-42CB-8A06-58DC99D3E7BF}" type="slidenum">
              <a:rPr lang="fr-FR"/>
              <a:pPr>
                <a:defRPr/>
              </a:pPr>
              <a:t>‹N°›</a:t>
            </a:fld>
            <a:endParaRPr lang="fr-FR" dirty="0"/>
          </a:p>
        </p:txBody>
      </p:sp>
    </p:spTree>
    <p:extLst>
      <p:ext uri="{BB962C8B-B14F-4D97-AF65-F5344CB8AC3E}">
        <p14:creationId xmlns:p14="http://schemas.microsoft.com/office/powerpoint/2010/main" val="425607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DA944C05-3B7E-4C1C-B3FE-516F3AA61C8F}" type="datetime1">
              <a:rPr lang="fr-FR"/>
              <a:pPr>
                <a:defRPr/>
              </a:pPr>
              <a:t>20/05/2017</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0CA9924-A8D7-4C71-8542-91A819A0E213}" type="slidenum">
              <a:rPr lang="fr-FR"/>
              <a:pPr>
                <a:defRPr/>
              </a:pPr>
              <a:t>‹N°›</a:t>
            </a:fld>
            <a:endParaRPr lang="fr-FR" dirty="0"/>
          </a:p>
        </p:txBody>
      </p:sp>
    </p:spTree>
    <p:extLst>
      <p:ext uri="{BB962C8B-B14F-4D97-AF65-F5344CB8AC3E}">
        <p14:creationId xmlns:p14="http://schemas.microsoft.com/office/powerpoint/2010/main" val="20230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B64F91F-FF9E-42A4-A676-589C892BDE3B}" type="datetime1">
              <a:rPr lang="fr-FR"/>
              <a:pPr>
                <a:defRPr/>
              </a:pPr>
              <a:t>20/05/2017</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F26B66A-1B7C-4410-8F5B-58F1E1A817C8}" type="slidenum">
              <a:rPr lang="fr-FR"/>
              <a:pPr>
                <a:defRPr/>
              </a:pPr>
              <a:t>‹N°›</a:t>
            </a:fld>
            <a:endParaRPr lang="fr-FR" dirty="0"/>
          </a:p>
        </p:txBody>
      </p:sp>
    </p:spTree>
    <p:extLst>
      <p:ext uri="{BB962C8B-B14F-4D97-AF65-F5344CB8AC3E}">
        <p14:creationId xmlns:p14="http://schemas.microsoft.com/office/powerpoint/2010/main" val="1680499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82B8408-A8C0-483C-99A6-C1D4A24B6197}" type="datetime1">
              <a:rPr lang="fr-FR"/>
              <a:pPr>
                <a:defRPr/>
              </a:pPr>
              <a:t>20/05/2017</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EC1F861-8204-4C16-850F-DA04794EB6D8}" type="slidenum">
              <a:rPr lang="fr-FR"/>
              <a:pPr>
                <a:defRPr/>
              </a:pPr>
              <a:t>‹N°›</a:t>
            </a:fld>
            <a:endParaRPr lang="fr-FR" dirty="0"/>
          </a:p>
        </p:txBody>
      </p:sp>
    </p:spTree>
    <p:extLst>
      <p:ext uri="{BB962C8B-B14F-4D97-AF65-F5344CB8AC3E}">
        <p14:creationId xmlns:p14="http://schemas.microsoft.com/office/powerpoint/2010/main" val="384270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2CAC16C-CECB-4570-B5E7-DD09A05A3CC2}" type="datetime1">
              <a:rPr lang="fr-FR"/>
              <a:pPr>
                <a:defRPr/>
              </a:pPr>
              <a:t>20/05/2017</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064ED2E-9570-4C01-AC11-EB3ABB7D5615}"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fr.wikipedia.org/wiki/Henri_de_Toulouse-Lautrec"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hadithdujour.com/hadiths/hadith-sur-L-homosexualite_1066.asp" TargetMode="External"/><Relationship Id="rId7" Type="http://schemas.openxmlformats.org/officeDocument/2006/relationships/hyperlink" Target="http://v2.e-llico.com/article.htm?rubrique=actu&amp;articleID=12154" TargetMode="External"/><Relationship Id="rId2" Type="http://schemas.openxmlformats.org/officeDocument/2006/relationships/hyperlink" Target="https://fr.wikipedia.org/wiki/Homosexualit%C3%A9_dans_l'islam" TargetMode="External"/><Relationship Id="rId1" Type="http://schemas.openxmlformats.org/officeDocument/2006/relationships/slideLayout" Target="../slideLayouts/slideLayout7.xml"/><Relationship Id="rId6" Type="http://schemas.openxmlformats.org/officeDocument/2006/relationships/hyperlink" Target="http://www.slate.fr/story/13611/sida-le-calvaire-des-homosexuels-africains" TargetMode="External"/><Relationship Id="rId5" Type="http://schemas.openxmlformats.org/officeDocument/2006/relationships/image" Target="../media/image32.jpeg"/><Relationship Id="rId4" Type="http://schemas.openxmlformats.org/officeDocument/2006/relationships/hyperlink" Target="http://www.wat.tv/video/islam-homosexualite-6axbz_2p37t_.html"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fr.wikipedia.org/wiki/Harry_Benjamin" TargetMode="External"/><Relationship Id="rId7" Type="http://schemas.openxmlformats.org/officeDocument/2006/relationships/hyperlink" Target="http://www.shb-info.org/id21.html" TargetMode="External"/><Relationship Id="rId2" Type="http://schemas.openxmlformats.org/officeDocument/2006/relationships/hyperlink" Target="http://fr.wikipedia.org/wiki/%C3%89pig%C3%A9n%C3%A9tique" TargetMode="External"/><Relationship Id="rId1" Type="http://schemas.openxmlformats.org/officeDocument/2006/relationships/slideLayout" Target="../slideLayouts/slideLayout7.xml"/><Relationship Id="rId6" Type="http://schemas.openxmlformats.org/officeDocument/2006/relationships/hyperlink" Target="http://www.changelingaspects.com/Articles/Harry_Benjamins_Syndrome.htm" TargetMode="External"/><Relationship Id="rId5" Type="http://schemas.openxmlformats.org/officeDocument/2006/relationships/hyperlink" Target="http://www.genderpsychology.org/transsexual/benjamin_gd.html" TargetMode="External"/><Relationship Id="rId4" Type="http://schemas.openxmlformats.org/officeDocument/2006/relationships/hyperlink" Target="http://assoc.aat.free.fr/index2.php?dir=definition"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stophomophobie.com/le-saviez-vous-fumer-pendant-la-grossesse-peut-influer-sur-lorientation-sexuelle-de-lenfant/" TargetMode="External"/><Relationship Id="rId2" Type="http://schemas.openxmlformats.org/officeDocument/2006/relationships/hyperlink" Target="http://www4.inra.fr/societeneuroendocrino/Breves/07-Differences-sexuelles-dans-le-cerveau"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jpeg"/><Relationship Id="rId1" Type="http://schemas.openxmlformats.org/officeDocument/2006/relationships/slideLayout" Target="../slideLayouts/slideLayout7.xml"/><Relationship Id="rId4" Type="http://schemas.openxmlformats.org/officeDocument/2006/relationships/hyperlink" Target="http://slideplayer.fr/slide/1326635"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hyperlink" Target="http://slideplayer.fr/slide/1326635" TargetMode="External"/><Relationship Id="rId1" Type="http://schemas.openxmlformats.org/officeDocument/2006/relationships/slideLayout" Target="../slideLayouts/slideLayout7.xml"/><Relationship Id="rId4" Type="http://schemas.openxmlformats.org/officeDocument/2006/relationships/image" Target="../media/image401.jpeg"/></Relationships>
</file>

<file path=ppt/slides/_rels/slide104.xml.rels><?xml version="1.0" encoding="UTF-8" standalone="yes"?>
<Relationships xmlns="http://schemas.openxmlformats.org/package/2006/relationships"><Relationship Id="rId3" Type="http://schemas.openxmlformats.org/officeDocument/2006/relationships/hyperlink" Target="http://www.monfilsgai.org/savoir/lhomosexualite-cest-une-maladie-ca-se-soign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4.jpg"/><Relationship Id="rId5" Type="http://schemas.openxmlformats.org/officeDocument/2006/relationships/image" Target="../media/image403.jpg"/><Relationship Id="rId4" Type="http://schemas.openxmlformats.org/officeDocument/2006/relationships/image" Target="../media/image402.jpeg"/></Relationships>
</file>

<file path=ppt/slides/_rels/slide105.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hyperlink" Target="http://www.monfilsgai.org/savoir/lhomosexualite-cest-une-maladie-ca-se-soigne/" TargetMode="External"/><Relationship Id="rId1" Type="http://schemas.openxmlformats.org/officeDocument/2006/relationships/slideLayout" Target="../slideLayouts/slideLayout7.xml"/><Relationship Id="rId6" Type="http://schemas.openxmlformats.org/officeDocument/2006/relationships/hyperlink" Target="http://www.marianne.net/Angleterre-les-cathos-integristes-veulent-guerir-les-homos_a234622.html" TargetMode="External"/><Relationship Id="rId5" Type="http://schemas.openxmlformats.org/officeDocument/2006/relationships/image" Target="../media/image406.jpg"/><Relationship Id="rId4" Type="http://schemas.openxmlformats.org/officeDocument/2006/relationships/hyperlink" Target="https://www.stophomophobie.com/eglise-evangelique-de-cognac-prison-avec-sursis-et-amende-a-lencontre-des-auteurs-du-tract-homophob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apadivisions.org/division-44/resources/advocacy/transgender-adolescents.pdf" TargetMode="External"/><Relationship Id="rId2" Type="http://schemas.openxmlformats.org/officeDocument/2006/relationships/hyperlink" Target="http://www.marianne.net/Angleterre-les-cathos-integristes-veulent-guerir-les-homos_a234622.html" TargetMode="External"/><Relationship Id="rId1" Type="http://schemas.openxmlformats.org/officeDocument/2006/relationships/slideLayout" Target="../slideLayouts/slideLayout7.xml"/><Relationship Id="rId5" Type="http://schemas.openxmlformats.org/officeDocument/2006/relationships/image" Target="../media/image407.jpg"/><Relationship Id="rId4" Type="http://schemas.openxmlformats.org/officeDocument/2006/relationships/hyperlink" Target="http://www.huffingtonpost.com/brynn-tannehill/its-time-to-ban-reparative-therapy_b_6458224.html"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www.splcenter.org/conversion-therapy" TargetMode="External"/><Relationship Id="rId3" Type="http://schemas.openxmlformats.org/officeDocument/2006/relationships/hyperlink" Target="https://petitions.whitehouse.gov/response/response-your-petition-conversion-therapy" TargetMode="External"/><Relationship Id="rId7" Type="http://schemas.openxmlformats.org/officeDocument/2006/relationships/hyperlink" Target="http://www.huffingtonpost.fr/2012/10/01/californie-interdit-therapies-conversion-jeunes-homosexuels_n_1930369.html" TargetMode="External"/><Relationship Id="rId2" Type="http://schemas.openxmlformats.org/officeDocument/2006/relationships/hyperlink" Target="http://www.huffingtonpost.fr/2014/06/06/parti-republicain-texas-therapie-couvertir-homosexuels_n_5460251.html" TargetMode="External"/><Relationship Id="rId1" Type="http://schemas.openxmlformats.org/officeDocument/2006/relationships/slideLayout" Target="../slideLayouts/slideLayout7.xml"/><Relationship Id="rId6" Type="http://schemas.openxmlformats.org/officeDocument/2006/relationships/hyperlink" Target="http://www.hrc.org/resources/entry/the-lies-and-dangers-of-reparative-therapy" TargetMode="External"/><Relationship Id="rId11" Type="http://schemas.openxmlformats.org/officeDocument/2006/relationships/image" Target="../media/image408.jpg"/><Relationship Id="rId5" Type="http://schemas.openxmlformats.org/officeDocument/2006/relationships/hyperlink" Target="http://www.huffingtonpost.com/2015/04/08/obama-lgbt-conversion-therapy_n_7029648.html" TargetMode="External"/><Relationship Id="rId10" Type="http://schemas.openxmlformats.org/officeDocument/2006/relationships/hyperlink" Target="http://www.huffingtonpost.fr/2015/04/09/obama-therapies-conversion-homosexuels_n_7031104.html" TargetMode="External"/><Relationship Id="rId4" Type="http://schemas.openxmlformats.org/officeDocument/2006/relationships/hyperlink" Target="http://fr.wikipedia.org/wiki/Queer" TargetMode="External"/><Relationship Id="rId9" Type="http://schemas.openxmlformats.org/officeDocument/2006/relationships/hyperlink" Target="http://www.huffingtonpost.fr/marine-le-breton/"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www.ctlibrary.com/ct/2000/octoberweb-only/53.0.html" TargetMode="External"/><Relationship Id="rId13" Type="http://schemas.openxmlformats.org/officeDocument/2006/relationships/hyperlink" Target="http://www.msnbc.msn.com/id/31528426/ns/us_news-faith/t/church-creates-stir-gay-exorcism-video/#.Tq8TLGVPlcg" TargetMode="External"/><Relationship Id="rId18" Type="http://schemas.openxmlformats.org/officeDocument/2006/relationships/hyperlink" Target="http://www.francetvinfo.fr/societe/transsexualite-transidentite-un-tabou-francais_891103.html" TargetMode="External"/><Relationship Id="rId3" Type="http://schemas.openxmlformats.org/officeDocument/2006/relationships/hyperlink" Target="http://www.nytimes.com/2013/06/21/us/group-that-promoted-curing-gays-ceases-operations.html?_r=0" TargetMode="External"/><Relationship Id="rId7" Type="http://schemas.openxmlformats.org/officeDocument/2006/relationships/hyperlink" Target="http://archive.wikiwix.com/cache/?url=http://query.nytimes.com/gst/fullpage.html?res%3D9B00E4DA1E3DF934A25754C0A9639C8B63" TargetMode="External"/><Relationship Id="rId12" Type="http://schemas.openxmlformats.org/officeDocument/2006/relationships/hyperlink" Target="https://fr.wikipedia.org/wiki/Ex-homosexuel" TargetMode="External"/><Relationship Id="rId17" Type="http://schemas.openxmlformats.org/officeDocument/2006/relationships/image" Target="../media/image412.jpg"/><Relationship Id="rId2" Type="http://schemas.openxmlformats.org/officeDocument/2006/relationships/image" Target="../media/image409.jpg"/><Relationship Id="rId16" Type="http://schemas.openxmlformats.org/officeDocument/2006/relationships/image" Target="../media/image411.jpg"/><Relationship Id="rId1" Type="http://schemas.openxmlformats.org/officeDocument/2006/relationships/slideLayout" Target="../slideLayouts/slideLayout7.xml"/><Relationship Id="rId6" Type="http://schemas.openxmlformats.org/officeDocument/2006/relationships/hyperlink" Target="http://query.nytimes.com/gst/fullpage.html?res=9B00E4DA1E3DF934A25754C0A9639C8B63" TargetMode="External"/><Relationship Id="rId11" Type="http://schemas.openxmlformats.org/officeDocument/2006/relationships/hyperlink" Target="http://archive.wikiwix.com/cache/?url=http://www.edgeboston.com/index.php?ch%3Dnews%26sc%3Dglbt%26sc2%3Dnews%26sc3%3D%26id%3D23018" TargetMode="External"/><Relationship Id="rId5" Type="http://schemas.openxmlformats.org/officeDocument/2006/relationships/hyperlink" Target="https://fr.wikipedia.org/wiki/The_New_York_Times" TargetMode="External"/><Relationship Id="rId15" Type="http://schemas.openxmlformats.org/officeDocument/2006/relationships/image" Target="../media/image410.jpg"/><Relationship Id="rId10" Type="http://schemas.openxmlformats.org/officeDocument/2006/relationships/hyperlink" Target="http://www.edgeboston.com/index.php?ch=news&amp;sc=glbt&amp;sc2=news&amp;sc3=&amp;id=23018" TargetMode="External"/><Relationship Id="rId19" Type="http://schemas.openxmlformats.org/officeDocument/2006/relationships/image" Target="../media/image413.jpg"/><Relationship Id="rId4" Type="http://schemas.openxmlformats.org/officeDocument/2006/relationships/hyperlink" Target="http://archive.wikiwix.com/cache/?url=http://www2.paho.org/HQ/index.php?option%3Dcom_docman%26task%3Ddoc_view%26gid%3D17703%26Itemid" TargetMode="External"/><Relationship Id="rId9" Type="http://schemas.openxmlformats.org/officeDocument/2006/relationships/hyperlink" Target="http://archive.wikiwix.com/cache/?url=http://www.ctlibrary.com/ct/2000/octoberweb-only/53.0.html" TargetMode="External"/><Relationship Id="rId14" Type="http://schemas.openxmlformats.org/officeDocument/2006/relationships/hyperlink" Target="http://www.huffingtonpost.com/2015/03/03/conversion-therapy-psychology-today_n_6787622.html?ncid=fcbklnkushpmg00000050"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415.jpg"/><Relationship Id="rId3" Type="http://schemas.openxmlformats.org/officeDocument/2006/relationships/hyperlink" Target="https://fr.wikipedia.org/wiki/Orientation_sexuelle" TargetMode="External"/><Relationship Id="rId7" Type="http://schemas.openxmlformats.org/officeDocument/2006/relationships/image" Target="../media/image414.jpg"/><Relationship Id="rId12" Type="http://schemas.openxmlformats.org/officeDocument/2006/relationships/image" Target="../media/image419.jpg"/><Relationship Id="rId2" Type="http://schemas.openxmlformats.org/officeDocument/2006/relationships/hyperlink" Target="https://fr.wikipedia.org/wiki/Martin_Seligman" TargetMode="External"/><Relationship Id="rId1" Type="http://schemas.openxmlformats.org/officeDocument/2006/relationships/slideLayout" Target="../slideLayouts/slideLayout7.xml"/><Relationship Id="rId6" Type="http://schemas.openxmlformats.org/officeDocument/2006/relationships/hyperlink" Target="http://archive.wikiwix.com/cache/?url=http://www.mask.org.za/sections/AfricaPerCountry/southafrica/aversion.pdf" TargetMode="External"/><Relationship Id="rId11" Type="http://schemas.openxmlformats.org/officeDocument/2006/relationships/image" Target="../media/image418.jpg"/><Relationship Id="rId5" Type="http://schemas.openxmlformats.org/officeDocument/2006/relationships/hyperlink" Target="http://www.mask.org.za/sections/AfricaPerCountry/southafrica/aversion.pdf" TargetMode="External"/><Relationship Id="rId10" Type="http://schemas.openxmlformats.org/officeDocument/2006/relationships/image" Target="../media/image417.jpg"/><Relationship Id="rId4" Type="http://schemas.openxmlformats.org/officeDocument/2006/relationships/hyperlink" Target="https://fr.wikipedia.org/wiki/Sp%C3%A9cial:Ouvrages_de_r%C3%A9f%C3%A9rence/0679410244" TargetMode="External"/><Relationship Id="rId9" Type="http://schemas.openxmlformats.org/officeDocument/2006/relationships/image" Target="../media/image416.jpg"/></Relationships>
</file>

<file path=ppt/slides/_rels/slide11.xml.rels><?xml version="1.0" encoding="UTF-8" standalone="yes"?>
<Relationships xmlns="http://schemas.openxmlformats.org/package/2006/relationships"><Relationship Id="rId8" Type="http://schemas.openxmlformats.org/officeDocument/2006/relationships/hyperlink" Target="http://musique.arabe.over-blog.com/article-29173516.html" TargetMode="External"/><Relationship Id="rId13" Type="http://schemas.openxmlformats.org/officeDocument/2006/relationships/image" Target="../media/image40.jpeg"/><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image" Target="../media/image39.jpeg"/><Relationship Id="rId17" Type="http://schemas.openxmlformats.org/officeDocument/2006/relationships/hyperlink" Target="http://www.raymondibrahim.com/in-the-media/gay-muslims-running-towards-the-accepting-embrace-of-isis/" TargetMode="External"/><Relationship Id="rId2" Type="http://schemas.openxmlformats.org/officeDocument/2006/relationships/image" Target="../media/image33.jpeg"/><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journalmetro.com/opinions/autrement-dit/84803/islam-et-homosexualite-le-cas-du-maroc/" TargetMode="External"/><Relationship Id="rId11" Type="http://schemas.openxmlformats.org/officeDocument/2006/relationships/image" Target="../media/image38.jpeg"/><Relationship Id="rId5" Type="http://schemas.openxmlformats.org/officeDocument/2006/relationships/hyperlink" Target="http://www.radiogrenouille.com/actualites-2/sujets/islam-et-homosexualite/" TargetMode="External"/><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5.jpeg"/><Relationship Id="rId9" Type="http://schemas.openxmlformats.org/officeDocument/2006/relationships/hyperlink" Target="http://www.yabiladi.com/articles/details/13765/homosexualite-islam-bientot-premiere-mosquee.html" TargetMode="External"/><Relationship Id="rId14" Type="http://schemas.openxmlformats.org/officeDocument/2006/relationships/image" Target="../media/image41.jpeg"/></Relationships>
</file>

<file path=ppt/slides/_rels/slide110.xml.rels><?xml version="1.0" encoding="UTF-8" standalone="yes"?>
<Relationships xmlns="http://schemas.openxmlformats.org/package/2006/relationships"><Relationship Id="rId8" Type="http://schemas.openxmlformats.org/officeDocument/2006/relationships/image" Target="../media/image426.jpg"/><Relationship Id="rId13" Type="http://schemas.openxmlformats.org/officeDocument/2006/relationships/image" Target="../media/image431.jpg"/><Relationship Id="rId3" Type="http://schemas.openxmlformats.org/officeDocument/2006/relationships/image" Target="../media/image421.jpg"/><Relationship Id="rId7" Type="http://schemas.openxmlformats.org/officeDocument/2006/relationships/image" Target="../media/image425.jpg"/><Relationship Id="rId12" Type="http://schemas.openxmlformats.org/officeDocument/2006/relationships/image" Target="../media/image430.jpg"/><Relationship Id="rId2" Type="http://schemas.openxmlformats.org/officeDocument/2006/relationships/image" Target="../media/image420.jpg"/><Relationship Id="rId1" Type="http://schemas.openxmlformats.org/officeDocument/2006/relationships/slideLayout" Target="../slideLayouts/slideLayout7.xml"/><Relationship Id="rId6" Type="http://schemas.openxmlformats.org/officeDocument/2006/relationships/image" Target="../media/image424.jpg"/><Relationship Id="rId11" Type="http://schemas.openxmlformats.org/officeDocument/2006/relationships/image" Target="../media/image429.jpg"/><Relationship Id="rId5" Type="http://schemas.openxmlformats.org/officeDocument/2006/relationships/image" Target="../media/image423.jpg"/><Relationship Id="rId10" Type="http://schemas.openxmlformats.org/officeDocument/2006/relationships/image" Target="../media/image428.jpg"/><Relationship Id="rId4" Type="http://schemas.openxmlformats.org/officeDocument/2006/relationships/image" Target="../media/image422.jpg"/><Relationship Id="rId9" Type="http://schemas.openxmlformats.org/officeDocument/2006/relationships/image" Target="../media/image427.jpg"/><Relationship Id="rId14" Type="http://schemas.openxmlformats.org/officeDocument/2006/relationships/image" Target="../media/image432.jpg"/></Relationships>
</file>

<file path=ppt/slides/_rels/slide111.xml.rels><?xml version="1.0" encoding="UTF-8" standalone="yes"?>
<Relationships xmlns="http://schemas.openxmlformats.org/package/2006/relationships"><Relationship Id="rId8" Type="http://schemas.openxmlformats.org/officeDocument/2006/relationships/hyperlink" Target="https://fr.wikipedia.org/wiki/Violence" TargetMode="External"/><Relationship Id="rId13" Type="http://schemas.openxmlformats.org/officeDocument/2006/relationships/hyperlink" Target="https://fr.wikipedia.org/wiki/Homophobie" TargetMode="External"/><Relationship Id="rId18" Type="http://schemas.openxmlformats.org/officeDocument/2006/relationships/image" Target="../media/image433.jpeg"/><Relationship Id="rId3" Type="http://schemas.openxmlformats.org/officeDocument/2006/relationships/hyperlink" Target="https://fr.wikipedia.org/wiki/Discrimination" TargetMode="External"/><Relationship Id="rId7" Type="http://schemas.openxmlformats.org/officeDocument/2006/relationships/hyperlink" Target="https://fr.wikipedia.org/wiki/Harc%C3%A8lement" TargetMode="External"/><Relationship Id="rId12" Type="http://schemas.openxmlformats.org/officeDocument/2006/relationships/hyperlink" Target="https://fr.wikipedia.org/wiki/Antis%C3%A9mitisme" TargetMode="External"/><Relationship Id="rId17" Type="http://schemas.openxmlformats.org/officeDocument/2006/relationships/hyperlink" Target="https://fr.wikipedia.org/wiki/Psychologie" TargetMode="External"/><Relationship Id="rId2" Type="http://schemas.openxmlformats.org/officeDocument/2006/relationships/hyperlink" Target="https://fr.wikipedia.org/wiki/Pr%C3%A9jug%C3%A9" TargetMode="External"/><Relationship Id="rId16" Type="http://schemas.openxmlformats.org/officeDocument/2006/relationships/hyperlink" Target="https://fr.wikipedia.org/wiki/Psychiatrie" TargetMode="External"/><Relationship Id="rId1" Type="http://schemas.openxmlformats.org/officeDocument/2006/relationships/slideLayout" Target="../slideLayouts/slideLayout7.xml"/><Relationship Id="rId6" Type="http://schemas.openxmlformats.org/officeDocument/2006/relationships/hyperlink" Target="https://fr.wiktionary.org/wiki/aversion" TargetMode="External"/><Relationship Id="rId11" Type="http://schemas.openxmlformats.org/officeDocument/2006/relationships/hyperlink" Target="https://fr.wikipedia.org/wiki/Racisme" TargetMode="External"/><Relationship Id="rId5" Type="http://schemas.openxmlformats.org/officeDocument/2006/relationships/hyperlink" Target="https://fr.wikipedia.org/wiki/Haine" TargetMode="External"/><Relationship Id="rId15" Type="http://schemas.openxmlformats.org/officeDocument/2006/relationships/hyperlink" Target="https://fr.wikipedia.org/wiki/M%C3%A9decine" TargetMode="External"/><Relationship Id="rId10" Type="http://schemas.openxmlformats.org/officeDocument/2006/relationships/hyperlink" Target="https://fr.wikipedia.org/wiki/X%C3%A9nophobie" TargetMode="External"/><Relationship Id="rId19" Type="http://schemas.openxmlformats.org/officeDocument/2006/relationships/image" Target="../media/image434.jpeg"/><Relationship Id="rId4" Type="http://schemas.openxmlformats.org/officeDocument/2006/relationships/hyperlink" Target="https://fr.wikipedia.org/wiki/Peur" TargetMode="External"/><Relationship Id="rId9" Type="http://schemas.openxmlformats.org/officeDocument/2006/relationships/hyperlink" Target="https://fr.wikipedia.org/wiki/Communaut%C3%A9_LGBT" TargetMode="External"/><Relationship Id="rId14" Type="http://schemas.openxmlformats.org/officeDocument/2006/relationships/hyperlink" Target="https://fr.wikipedia.org/wiki/Homosexualit%C3%A9_dans_les_religions"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en.wikipedia.org/wiki/Ted_Haggard" TargetMode="External"/><Relationship Id="rId13" Type="http://schemas.openxmlformats.org/officeDocument/2006/relationships/hyperlink" Target="http://www.nytimes.com/2010/06/05/opinion/05blow.html?_r=1" TargetMode="External"/><Relationship Id="rId3" Type="http://schemas.openxmlformats.org/officeDocument/2006/relationships/hyperlink" Target="https://fr.wikipedia.org/wiki/1914" TargetMode="External"/><Relationship Id="rId7" Type="http://schemas.openxmlformats.org/officeDocument/2006/relationships/hyperlink" Target="https://fr.wikipedia.org/w/index.php?title=Ted_Haggard&amp;action=edit&amp;redlink=1" TargetMode="External"/><Relationship Id="rId12" Type="http://schemas.openxmlformats.org/officeDocument/2006/relationships/hyperlink" Target="http://archive.wikiwix.com/cache/?url=http://www.gq.com/news-politics/newsmakers/201102/pastor-ted-haggard?printable=true" TargetMode="External"/><Relationship Id="rId2" Type="http://schemas.openxmlformats.org/officeDocument/2006/relationships/hyperlink" Target="https://fr.wikipedia.org/wiki/Psychanalyse" TargetMode="External"/><Relationship Id="rId1" Type="http://schemas.openxmlformats.org/officeDocument/2006/relationships/slideLayout" Target="../slideLayouts/slideLayout7.xml"/><Relationship Id="rId6" Type="http://schemas.openxmlformats.org/officeDocument/2006/relationships/hyperlink" Target="https://fr.wikipedia.org/wiki/T%C3%A9l%C3%A9vang%C3%A9liste" TargetMode="External"/><Relationship Id="rId11" Type="http://schemas.openxmlformats.org/officeDocument/2006/relationships/hyperlink" Target="http://www.gq.com/news-politics/newsmakers/201102/pastor-ted-haggard?printable=true" TargetMode="External"/><Relationship Id="rId5" Type="http://schemas.openxmlformats.org/officeDocument/2006/relationships/hyperlink" Target="https://fr.wikipedia.org/wiki/%C3%89tats-Unis" TargetMode="External"/><Relationship Id="rId15" Type="http://schemas.openxmlformats.org/officeDocument/2006/relationships/image" Target="../media/image435.jpg"/><Relationship Id="rId10" Type="http://schemas.openxmlformats.org/officeDocument/2006/relationships/hyperlink" Target="https://fr.wikipedia.org/wiki/XY,_De_l'identit%C3%A9_masculine" TargetMode="External"/><Relationship Id="rId4" Type="http://schemas.openxmlformats.org/officeDocument/2006/relationships/hyperlink" Target="https://fr.wikipedia.org/wiki/%C3%89lisabeth_Badinter" TargetMode="External"/><Relationship Id="rId9" Type="http://schemas.openxmlformats.org/officeDocument/2006/relationships/hyperlink" Target="https://fr.wikipedia.org/wiki/Bisexualit%C3%A9" TargetMode="External"/><Relationship Id="rId14" Type="http://schemas.openxmlformats.org/officeDocument/2006/relationships/hyperlink" Target="http://archive.wikiwix.com/cache/?url=http://www.nytimes.com/2010/06/05/opinion/05blow.html?_r=1"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fr.wikipedia.org/wiki/Homosexualit%C3%A9" TargetMode="External"/><Relationship Id="rId3" Type="http://schemas.openxmlformats.org/officeDocument/2006/relationships/hyperlink" Target="https://fr.wikipedia.org/wiki/Europ%C3%A9ens" TargetMode="External"/><Relationship Id="rId7" Type="http://schemas.openxmlformats.org/officeDocument/2006/relationships/hyperlink" Target="http://infokiosques.net/article.php3?id_article=111" TargetMode="External"/><Relationship Id="rId12" Type="http://schemas.openxmlformats.org/officeDocument/2006/relationships/hyperlink" Target="https://fr.wikipedia.org/wiki/Suicide" TargetMode="External"/><Relationship Id="rId2" Type="http://schemas.openxmlformats.org/officeDocument/2006/relationships/hyperlink" Target="https://fr.wikipedia.org/wiki/Islam" TargetMode="External"/><Relationship Id="rId1" Type="http://schemas.openxmlformats.org/officeDocument/2006/relationships/slideLayout" Target="../slideLayouts/slideLayout7.xml"/><Relationship Id="rId6" Type="http://schemas.openxmlformats.org/officeDocument/2006/relationships/hyperlink" Target="http://archive.wikiwix.com/cache/?url=http://www.lemonde.fr/culture/article/2012/11/01/des-jeunes-fideles-a-l-islam_1784520_3246.html" TargetMode="External"/><Relationship Id="rId11" Type="http://schemas.openxmlformats.org/officeDocument/2006/relationships/hyperlink" Target="https://fr.wikipedia.org/wiki/D%C3%A9pression_(psychiatrie)" TargetMode="External"/><Relationship Id="rId5" Type="http://schemas.openxmlformats.org/officeDocument/2006/relationships/hyperlink" Target="http://www.lemonde.fr/culture/article/2012/11/01/des-jeunes-fideles-a-l-islam_1784520_3246.html" TargetMode="External"/><Relationship Id="rId10" Type="http://schemas.openxmlformats.org/officeDocument/2006/relationships/hyperlink" Target="https://fr.wikipedia.org/wiki/Honte" TargetMode="External"/><Relationship Id="rId4" Type="http://schemas.openxmlformats.org/officeDocument/2006/relationships/hyperlink" Target="https://fr.wikipedia.org/wiki/Virilit%C3%A9" TargetMode="External"/><Relationship Id="rId9" Type="http://schemas.openxmlformats.org/officeDocument/2006/relationships/hyperlink" Target="https://fr.wikipedia.org/wiki/Culpabilit%C3%A9"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huffingtonpost.fr/2014/05/12/sos-homophobie-rapport-2014_n_5312335.html" TargetMode="External"/><Relationship Id="rId2" Type="http://schemas.openxmlformats.org/officeDocument/2006/relationships/hyperlink" Target="http://television.telerama.fr/television/homophobie-un-sociologue-se-penche-sur-les-raisons-de-la-haine,119914.php"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3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image" Target="../media/image43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hyperlink" Target="http://www.scienceshumaines.com/d-ou-vient-le-besoin-de-croire_fr_15110.html" TargetMode="External"/><Relationship Id="rId1" Type="http://schemas.openxmlformats.org/officeDocument/2006/relationships/slideLayout" Target="../slideLayouts/slideLayout7.xml"/><Relationship Id="rId4" Type="http://schemas.openxmlformats.org/officeDocument/2006/relationships/image" Target="../media/image440.jpeg"/></Relationships>
</file>

<file path=ppt/slides/_rels/slide118.xml.rels><?xml version="1.0" encoding="UTF-8" standalone="yes"?>
<Relationships xmlns="http://schemas.openxmlformats.org/package/2006/relationships"><Relationship Id="rId3" Type="http://schemas.openxmlformats.org/officeDocument/2006/relationships/image" Target="../media/image441.jpeg"/><Relationship Id="rId7" Type="http://schemas.openxmlformats.org/officeDocument/2006/relationships/image" Target="../media/image445.jpeg"/><Relationship Id="rId2" Type="http://schemas.openxmlformats.org/officeDocument/2006/relationships/hyperlink" Target="http://www.scienceshumaines.com/d-ou-vient-le-besoin-de-croire_fr_15110.html" TargetMode="External"/><Relationship Id="rId1" Type="http://schemas.openxmlformats.org/officeDocument/2006/relationships/slideLayout" Target="../slideLayouts/slideLayout7.xml"/><Relationship Id="rId6" Type="http://schemas.openxmlformats.org/officeDocument/2006/relationships/image" Target="../media/image444.jpeg"/><Relationship Id="rId5" Type="http://schemas.openxmlformats.org/officeDocument/2006/relationships/image" Target="../media/image443.jpeg"/><Relationship Id="rId4" Type="http://schemas.openxmlformats.org/officeDocument/2006/relationships/image" Target="../media/image442.jpeg"/></Relationships>
</file>

<file path=ppt/slides/_rels/slide119.xml.rels><?xml version="1.0" encoding="UTF-8" standalone="yes"?>
<Relationships xmlns="http://schemas.openxmlformats.org/package/2006/relationships"><Relationship Id="rId3" Type="http://schemas.openxmlformats.org/officeDocument/2006/relationships/hyperlink" Target="https://fr.wikipedia.org/wiki/Aspects_de_la_psychologie_de_Mahomet" TargetMode="External"/><Relationship Id="rId2" Type="http://schemas.openxmlformats.org/officeDocument/2006/relationships/hyperlink" Target="https://fr.wikipedia.org/wiki/Maxime_Rodinson" TargetMode="External"/><Relationship Id="rId1" Type="http://schemas.openxmlformats.org/officeDocument/2006/relationships/slideLayout" Target="../slideLayouts/slideLayout7.xml"/><Relationship Id="rId5" Type="http://schemas.openxmlformats.org/officeDocument/2006/relationships/image" Target="../media/image447.jpg"/><Relationship Id="rId4" Type="http://schemas.openxmlformats.org/officeDocument/2006/relationships/image" Target="../media/image446.jp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hyperlink" Target="http://www.lesbuzzduquebec.com/le-groupe-etat-islamique-decapite-trois-hommes-dont-deux-accuses-dhomosexualite/2015/03" TargetMode="External"/><Relationship Id="rId12" Type="http://schemas.openxmlformats.org/officeDocument/2006/relationships/hyperlink" Target="http://www.bbc.com/news/10480987" TargetMode="Externa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https://www.stophomophobie.com/homophobie-lislam-est-innocent-de-ce-que-font-les-musulmans/" TargetMode="External"/><Relationship Id="rId11" Type="http://schemas.openxmlformats.org/officeDocument/2006/relationships/image" Target="../media/image49.jpeg"/><Relationship Id="rId5" Type="http://schemas.openxmlformats.org/officeDocument/2006/relationships/image" Target="../media/image46.jpeg"/><Relationship Id="rId10" Type="http://schemas.openxmlformats.org/officeDocument/2006/relationships/image" Target="../media/image48.jpeg"/><Relationship Id="rId4" Type="http://schemas.openxmlformats.org/officeDocument/2006/relationships/hyperlink" Target="http://gayscelebres.hautetfort.com/archive/2010/08/05/soliman-l-amant-magnifique.html" TargetMode="External"/><Relationship Id="rId9" Type="http://schemas.openxmlformats.org/officeDocument/2006/relationships/hyperlink" Target="https://fr.wikipedia.org/wiki/Abo%C3%BB_Nouw%C3%A2s" TargetMode="External"/><Relationship Id="rId14" Type="http://schemas.openxmlformats.org/officeDocument/2006/relationships/image" Target="../media/image51.jpeg"/></Relationships>
</file>

<file path=ppt/slides/_rels/slide120.xml.rels><?xml version="1.0" encoding="UTF-8" standalone="yes"?>
<Relationships xmlns="http://schemas.openxmlformats.org/package/2006/relationships"><Relationship Id="rId3" Type="http://schemas.openxmlformats.org/officeDocument/2006/relationships/hyperlink" Target="https://fr.wikipedia.org/wiki/Miniature_(enluminure)" TargetMode="External"/><Relationship Id="rId2" Type="http://schemas.openxmlformats.org/officeDocument/2006/relationships/image" Target="../media/image448.jpg"/><Relationship Id="rId1" Type="http://schemas.openxmlformats.org/officeDocument/2006/relationships/slideLayout" Target="../slideLayouts/slideLayout7.xml"/><Relationship Id="rId6" Type="http://schemas.openxmlformats.org/officeDocument/2006/relationships/image" Target="../media/image449.jpg"/><Relationship Id="rId5" Type="http://schemas.openxmlformats.org/officeDocument/2006/relationships/hyperlink" Target="https://fr.wikipedia.org/wiki/%CA%BFAl%C4%AB_ibn_Ab%C4%AB_T%CC%A9%C4%81lib" TargetMode="External"/><Relationship Id="rId4" Type="http://schemas.openxmlformats.org/officeDocument/2006/relationships/hyperlink" Target="https://fr.wikipedia.org/wiki/Mahomet"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450.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hyperlink" Target="http://www.clio.fr/bibliotheque/bible_et_archeologie_un_rapport_conflictuel_.asp" TargetMode="External"/><Relationship Id="rId3" Type="http://schemas.openxmlformats.org/officeDocument/2006/relationships/image" Target="../media/image452.jpg"/><Relationship Id="rId7" Type="http://schemas.openxmlformats.org/officeDocument/2006/relationships/hyperlink" Target="https://fr.wikipedia.org/wiki/Donn%C3%A9es_arch%C3%A9ologiques_sur_les_premiers_Isra%C3%A9lites" TargetMode="External"/><Relationship Id="rId2" Type="http://schemas.openxmlformats.org/officeDocument/2006/relationships/image" Target="../media/image451.jpg"/><Relationship Id="rId1" Type="http://schemas.openxmlformats.org/officeDocument/2006/relationships/slideLayout" Target="../slideLayouts/slideLayout7.xml"/><Relationship Id="rId6" Type="http://schemas.openxmlformats.org/officeDocument/2006/relationships/hyperlink" Target="https://fr.wikipedia.org/wiki/La_Bible_d%C3%A9voil%C3%A9e" TargetMode="External"/><Relationship Id="rId5" Type="http://schemas.openxmlformats.org/officeDocument/2006/relationships/image" Target="../media/image454.jpg"/><Relationship Id="rId10" Type="http://schemas.openxmlformats.org/officeDocument/2006/relationships/image" Target="../media/image456.jpg"/><Relationship Id="rId4" Type="http://schemas.openxmlformats.org/officeDocument/2006/relationships/image" Target="../media/image453.jpg"/><Relationship Id="rId9" Type="http://schemas.openxmlformats.org/officeDocument/2006/relationships/image" Target="../media/image455.jpg"/></Relationships>
</file>

<file path=ppt/slides/_rels/slide123.xml.rels><?xml version="1.0" encoding="UTF-8" standalone="yes"?>
<Relationships xmlns="http://schemas.openxmlformats.org/package/2006/relationships"><Relationship Id="rId8" Type="http://schemas.openxmlformats.org/officeDocument/2006/relationships/hyperlink" Target="https://fr.wikipedia.org/wiki/%CA%BFAl%C4%AB_ibn_Ab%C4%AB_T%CC%A9%C4%81lib" TargetMode="External"/><Relationship Id="rId3" Type="http://schemas.openxmlformats.org/officeDocument/2006/relationships/hyperlink" Target="https://fr.wikipedia.org/wiki/Banu_Qurayza#cite_note-7" TargetMode="External"/><Relationship Id="rId7" Type="http://schemas.openxmlformats.org/officeDocument/2006/relationships/hyperlink" Target="https://fr.wikipedia.org/wiki/M%C3%A9dine" TargetMode="External"/><Relationship Id="rId2" Type="http://schemas.openxmlformats.org/officeDocument/2006/relationships/hyperlink" Target="https://fr.wikisource.org/wiki/Bible_Segond_1910/Exode_(complet)#Exode_32" TargetMode="External"/><Relationship Id="rId1" Type="http://schemas.openxmlformats.org/officeDocument/2006/relationships/slideLayout" Target="../slideLayouts/slideLayout7.xml"/><Relationship Id="rId6" Type="http://schemas.openxmlformats.org/officeDocument/2006/relationships/hyperlink" Target="https://fr.wikipedia.org/wiki/Sa%E2%80%99d_ibn_Mu'adh" TargetMode="External"/><Relationship Id="rId5" Type="http://schemas.openxmlformats.org/officeDocument/2006/relationships/hyperlink" Target="https://fr.wikipedia.org/wiki/Tabari" TargetMode="External"/><Relationship Id="rId4" Type="http://schemas.openxmlformats.org/officeDocument/2006/relationships/hyperlink" Target="https://fr.wikipedia.org/wiki/Sira_(biographie)" TargetMode="External"/><Relationship Id="rId9" Type="http://schemas.openxmlformats.org/officeDocument/2006/relationships/image" Target="../media/image457.jpg"/></Relationships>
</file>

<file path=ppt/slides/_rels/slide124.xml.rels><?xml version="1.0" encoding="UTF-8" standalone="yes"?>
<Relationships xmlns="http://schemas.openxmlformats.org/package/2006/relationships"><Relationship Id="rId8" Type="http://schemas.openxmlformats.org/officeDocument/2006/relationships/hyperlink" Target="http://archive.wikiwix.com/cache/?url=http://www.cmje.org/religious-texts/hadith/muslim/008-smt.php#008.3309" TargetMode="External"/><Relationship Id="rId13" Type="http://schemas.openxmlformats.org/officeDocument/2006/relationships/hyperlink" Target="http://www.cmje.org/religious-texts/hadith/abudawud/041-sat.php#041.4915" TargetMode="External"/><Relationship Id="rId18" Type="http://schemas.openxmlformats.org/officeDocument/2006/relationships/hyperlink" Target="https://fr.wikipedia.org/wiki/A%C3%AFcha#al-Tabari1990" TargetMode="External"/><Relationship Id="rId3" Type="http://schemas.openxmlformats.org/officeDocument/2006/relationships/hyperlink" Target="https://fr.wikipedia.org/wiki/Consommation_du_mariage" TargetMode="External"/><Relationship Id="rId21" Type="http://schemas.openxmlformats.org/officeDocument/2006/relationships/hyperlink" Target="http://www.cmje.org/religious-texts/hadith/bukhari/073-sbt.php" TargetMode="External"/><Relationship Id="rId7" Type="http://schemas.openxmlformats.org/officeDocument/2006/relationships/hyperlink" Target="http://www.cmje.org/religious-texts/hadith/muslim/008-smt.php#008.3309" TargetMode="External"/><Relationship Id="rId12" Type="http://schemas.openxmlformats.org/officeDocument/2006/relationships/hyperlink" Target="http://archive.wikiwix.com/cache/?url=http://www.cmje.org/religious-texts/hadith/muslim/008-smt.php#008.3311" TargetMode="External"/><Relationship Id="rId17" Type="http://schemas.openxmlformats.org/officeDocument/2006/relationships/hyperlink" Target="https://fr.wikipedia.org/wiki/A%C3%AFcha#al-Tabari1987" TargetMode="External"/><Relationship Id="rId2" Type="http://schemas.openxmlformats.org/officeDocument/2006/relationships/hyperlink" Target="https://fr.wikipedia.org/wiki/Hadith" TargetMode="External"/><Relationship Id="rId16" Type="http://schemas.openxmlformats.org/officeDocument/2006/relationships/hyperlink" Target="http://www.cmje.org/religious-texts/hadith/abudawud/041-sat.php#041.4917" TargetMode="External"/><Relationship Id="rId20" Type="http://schemas.openxmlformats.org/officeDocument/2006/relationships/image" Target="../media/image458.jpg"/><Relationship Id="rId1" Type="http://schemas.openxmlformats.org/officeDocument/2006/relationships/slideLayout" Target="../slideLayouts/slideLayout7.xml"/><Relationship Id="rId6" Type="http://schemas.openxmlformats.org/officeDocument/2006/relationships/hyperlink" Target="https://fr.wikipedia.org/wiki/Sahih_Muslim" TargetMode="External"/><Relationship Id="rId11" Type="http://schemas.openxmlformats.org/officeDocument/2006/relationships/hyperlink" Target="http://www.cmje.org/religious-texts/hadith/muslim/008-smt.php#008.3311" TargetMode="External"/><Relationship Id="rId5" Type="http://schemas.openxmlformats.org/officeDocument/2006/relationships/hyperlink" Target="https://fr.wikipedia.org/wiki/A%C3%AFcha#Armstrong1992" TargetMode="External"/><Relationship Id="rId15" Type="http://schemas.openxmlformats.org/officeDocument/2006/relationships/hyperlink" Target="https://fr.wikipedia.org/wiki/Sunan_Abi_Dawood" TargetMode="External"/><Relationship Id="rId10" Type="http://schemas.openxmlformats.org/officeDocument/2006/relationships/hyperlink" Target="http://archive.wikiwix.com/cache/?url=http://www.cmje.org/religious-texts/hadith/muslim/008-smt.php#008.3310" TargetMode="External"/><Relationship Id="rId19" Type="http://schemas.openxmlformats.org/officeDocument/2006/relationships/hyperlink" Target="https://fr.wikipedia.org/wiki/A%C3%AFcha#Barlas2002" TargetMode="External"/><Relationship Id="rId4" Type="http://schemas.openxmlformats.org/officeDocument/2006/relationships/hyperlink" Target="https://fr.wikipedia.org/wiki/A%C3%AFcha#Spellberg1994" TargetMode="External"/><Relationship Id="rId9" Type="http://schemas.openxmlformats.org/officeDocument/2006/relationships/hyperlink" Target="http://www.cmje.org/religious-texts/hadith/muslim/008-smt.php#008.3310" TargetMode="External"/><Relationship Id="rId14" Type="http://schemas.openxmlformats.org/officeDocument/2006/relationships/hyperlink" Target="http://archive.wikiwix.com/cache/?url=http://www.cmje.org/religious-texts/hadith/abudawud/041-sat.php#041.4915" TargetMode="External"/><Relationship Id="rId22" Type="http://schemas.openxmlformats.org/officeDocument/2006/relationships/image" Target="../media/image459.jpg"/></Relationships>
</file>

<file path=ppt/slides/_rels/slide125.xml.rels><?xml version="1.0" encoding="UTF-8" standalone="yes"?>
<Relationships xmlns="http://schemas.openxmlformats.org/package/2006/relationships"><Relationship Id="rId8" Type="http://schemas.openxmlformats.org/officeDocument/2006/relationships/image" Target="../media/image461.jpeg"/><Relationship Id="rId3" Type="http://schemas.openxmlformats.org/officeDocument/2006/relationships/hyperlink" Target="http://islamqa.info/fr/7461" TargetMode="External"/><Relationship Id="rId7" Type="http://schemas.openxmlformats.org/officeDocument/2006/relationships/hyperlink" Target="http://www.culturebaatonu.com/?id=awm&amp;w=66" TargetMode="External"/><Relationship Id="rId2" Type="http://schemas.openxmlformats.org/officeDocument/2006/relationships/hyperlink" Target="http://www.mosquee-lyon.org/forum3/index.php?topic=15938.15;wap2" TargetMode="External"/><Relationship Id="rId1" Type="http://schemas.openxmlformats.org/officeDocument/2006/relationships/slideLayout" Target="../slideLayouts/slideLayout7.xml"/><Relationship Id="rId6" Type="http://schemas.openxmlformats.org/officeDocument/2006/relationships/hyperlink" Target="https://fr.wikipedia.org/wiki/1814" TargetMode="External"/><Relationship Id="rId5" Type="http://schemas.openxmlformats.org/officeDocument/2006/relationships/image" Target="../media/image460.png"/><Relationship Id="rId10" Type="http://schemas.openxmlformats.org/officeDocument/2006/relationships/hyperlink" Target="https://fr.wikipedia.org/wiki/Paris" TargetMode="External"/><Relationship Id="rId4" Type="http://schemas.openxmlformats.org/officeDocument/2006/relationships/hyperlink" Target="https://fr.wikipedia.org/wiki/Razzia" TargetMode="External"/><Relationship Id="rId9" Type="http://schemas.openxmlformats.org/officeDocument/2006/relationships/hyperlink" Target="https://fr.wikipedia.org/wiki/Capitation"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fr.wikipedia.org/wiki/Homophobie" TargetMode="External"/><Relationship Id="rId3" Type="http://schemas.openxmlformats.org/officeDocument/2006/relationships/hyperlink" Target="https://fr.wikipedia.org/wiki/Juillet_1881" TargetMode="External"/><Relationship Id="rId7" Type="http://schemas.openxmlformats.org/officeDocument/2006/relationships/hyperlink" Target="https://fr.wikipedia.org/wiki/Loi" TargetMode="External"/><Relationship Id="rId2" Type="http://schemas.openxmlformats.org/officeDocument/2006/relationships/hyperlink" Target="https://fr.wikipedia.org/wiki/29_juillet" TargetMode="External"/><Relationship Id="rId1" Type="http://schemas.openxmlformats.org/officeDocument/2006/relationships/slideLayout" Target="../slideLayouts/slideLayout7.xml"/><Relationship Id="rId6" Type="http://schemas.openxmlformats.org/officeDocument/2006/relationships/hyperlink" Target="https://fr.wikipedia.org/wiki/Orientation_sexuelle" TargetMode="External"/><Relationship Id="rId11" Type="http://schemas.openxmlformats.org/officeDocument/2006/relationships/image" Target="../media/image463.jpeg"/><Relationship Id="rId5" Type="http://schemas.openxmlformats.org/officeDocument/2006/relationships/hyperlink" Target="https://fr.wikipedia.org/wiki/Agression" TargetMode="External"/><Relationship Id="rId10" Type="http://schemas.openxmlformats.org/officeDocument/2006/relationships/image" Target="../media/image462.png"/><Relationship Id="rId4" Type="http://schemas.openxmlformats.org/officeDocument/2006/relationships/hyperlink" Target="https://fr.wikipedia.org/wiki/1881" TargetMode="External"/><Relationship Id="rId9" Type="http://schemas.openxmlformats.org/officeDocument/2006/relationships/hyperlink" Target="https://fr.wikipedia.org/wiki/Lois_contre_le_racisme_et_les_discours_de_haine"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64.jpeg"/><Relationship Id="rId1" Type="http://schemas.openxmlformats.org/officeDocument/2006/relationships/slideLayout" Target="../slideLayouts/slideLayout7.xml"/><Relationship Id="rId5" Type="http://schemas.openxmlformats.org/officeDocument/2006/relationships/hyperlink" Target="https://www.pinterest.com/ilgaeurope/different-families-same-love/" TargetMode="External"/><Relationship Id="rId4" Type="http://schemas.openxmlformats.org/officeDocument/2006/relationships/image" Target="../media/image466.jpeg"/></Relationships>
</file>

<file path=ppt/slides/_rels/slide128.xml.rels><?xml version="1.0" encoding="UTF-8" standalone="yes"?>
<Relationships xmlns="http://schemas.openxmlformats.org/package/2006/relationships"><Relationship Id="rId3" Type="http://schemas.openxmlformats.org/officeDocument/2006/relationships/image" Target="../media/image468.jpeg"/><Relationship Id="rId2" Type="http://schemas.openxmlformats.org/officeDocument/2006/relationships/image" Target="../media/image467.jpeg"/><Relationship Id="rId1" Type="http://schemas.openxmlformats.org/officeDocument/2006/relationships/slideLayout" Target="../slideLayouts/slideLayout7.xml"/><Relationship Id="rId5" Type="http://schemas.openxmlformats.org/officeDocument/2006/relationships/hyperlink" Target="http://federation-pro-europa-christiana.org/wordpress/a-critical-review-of-the-photo-exhibition-%E2%80%9Cdifferent-families-same-love%E2%80%9D-hosted-by-the-european-commission/" TargetMode="External"/><Relationship Id="rId4" Type="http://schemas.openxmlformats.org/officeDocument/2006/relationships/image" Target="../media/image469.jpeg"/></Relationships>
</file>

<file path=ppt/slides/_rels/slide129.xml.rels><?xml version="1.0" encoding="UTF-8" standalone="yes"?>
<Relationships xmlns="http://schemas.openxmlformats.org/package/2006/relationships"><Relationship Id="rId8" Type="http://schemas.openxmlformats.org/officeDocument/2006/relationships/hyperlink" Target="http://www.goodreads.com/author/show/16904.Richard_Bach" TargetMode="External"/><Relationship Id="rId3" Type="http://schemas.openxmlformats.org/officeDocument/2006/relationships/image" Target="../media/image471.jpeg"/><Relationship Id="rId7" Type="http://schemas.openxmlformats.org/officeDocument/2006/relationships/hyperlink" Target="http://www.sopeople.fr/portfolio-view/mes-papas-te-petent-la-gueule-quand-tu-veux/" TargetMode="External"/><Relationship Id="rId12" Type="http://schemas.openxmlformats.org/officeDocument/2006/relationships/image" Target="../media/image474.jpeg"/><Relationship Id="rId2" Type="http://schemas.openxmlformats.org/officeDocument/2006/relationships/image" Target="../media/image470.jpeg"/><Relationship Id="rId1" Type="http://schemas.openxmlformats.org/officeDocument/2006/relationships/slideLayout" Target="../slideLayouts/slideLayout7.xml"/><Relationship Id="rId6" Type="http://schemas.openxmlformats.org/officeDocument/2006/relationships/hyperlink" Target="http://www.bfmtv.com/politique/cafe-politique-mes-deux-papas-cetera-434370.html" TargetMode="External"/><Relationship Id="rId11" Type="http://schemas.openxmlformats.org/officeDocument/2006/relationships/hyperlink" Target="https://www.pinterest.com/jonatemps/mariage-pour-tous/" TargetMode="External"/><Relationship Id="rId5" Type="http://schemas.openxmlformats.org/officeDocument/2006/relationships/image" Target="../media/image473.jpeg"/><Relationship Id="rId10" Type="http://schemas.openxmlformats.org/officeDocument/2006/relationships/hyperlink" Target="http://togetherness.demotivationalposters.net/tags/togetherness" TargetMode="External"/><Relationship Id="rId4" Type="http://schemas.openxmlformats.org/officeDocument/2006/relationships/image" Target="../media/image472.jpeg"/><Relationship Id="rId9" Type="http://schemas.openxmlformats.org/officeDocument/2006/relationships/hyperlink" Target="http://www.goodreads.com/work/quotes/3036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Homosexualit%C3%A9"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liberation.fr/societe/2013/04/18/philippe-cochet-sur-le-mariage-pour-tous-vous-assassinez-des-enfants_897143" TargetMode="External"/><Relationship Id="rId5" Type="http://schemas.openxmlformats.org/officeDocument/2006/relationships/hyperlink" Target="https://fr.wikipedia.org/wiki/Assembl%C3%A9e_g%C3%A9n%C3%A9rale_des_Nations_unies" TargetMode="External"/><Relationship Id="rId4" Type="http://schemas.openxmlformats.org/officeDocument/2006/relationships/hyperlink" Target="https://fr.wikipedia.org/wiki/Syrie"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480.jpeg"/><Relationship Id="rId3" Type="http://schemas.openxmlformats.org/officeDocument/2006/relationships/hyperlink" Target="http://edition.cnn.com/2013/08/20/sport/athletics-russian-athletes-gay-kiss-denial/" TargetMode="External"/><Relationship Id="rId7" Type="http://schemas.openxmlformats.org/officeDocument/2006/relationships/image" Target="../media/image479.jpeg"/><Relationship Id="rId2" Type="http://schemas.openxmlformats.org/officeDocument/2006/relationships/image" Target="../media/image475.jpeg"/><Relationship Id="rId1" Type="http://schemas.openxmlformats.org/officeDocument/2006/relationships/slideLayout" Target="../slideLayouts/slideLayout7.xml"/><Relationship Id="rId6" Type="http://schemas.openxmlformats.org/officeDocument/2006/relationships/image" Target="../media/image478.jpeg"/><Relationship Id="rId5" Type="http://schemas.openxmlformats.org/officeDocument/2006/relationships/image" Target="../media/image477.jpeg"/><Relationship Id="rId10" Type="http://schemas.openxmlformats.org/officeDocument/2006/relationships/image" Target="../media/image482.jpeg"/><Relationship Id="rId4" Type="http://schemas.openxmlformats.org/officeDocument/2006/relationships/image" Target="../media/image476.jpeg"/><Relationship Id="rId9" Type="http://schemas.openxmlformats.org/officeDocument/2006/relationships/image" Target="../media/image481.jpeg"/></Relationships>
</file>

<file path=ppt/slides/_rels/slide131.xml.rels><?xml version="1.0" encoding="UTF-8" standalone="yes"?>
<Relationships xmlns="http://schemas.openxmlformats.org/package/2006/relationships"><Relationship Id="rId3" Type="http://schemas.openxmlformats.org/officeDocument/2006/relationships/image" Target="../media/image484.jpeg"/><Relationship Id="rId7" Type="http://schemas.openxmlformats.org/officeDocument/2006/relationships/image" Target="../media/image488.jpeg"/><Relationship Id="rId2" Type="http://schemas.openxmlformats.org/officeDocument/2006/relationships/image" Target="../media/image483.jpeg"/><Relationship Id="rId1" Type="http://schemas.openxmlformats.org/officeDocument/2006/relationships/slideLayout" Target="../slideLayouts/slideLayout7.xml"/><Relationship Id="rId6" Type="http://schemas.openxmlformats.org/officeDocument/2006/relationships/image" Target="../media/image487.jpeg"/><Relationship Id="rId5" Type="http://schemas.openxmlformats.org/officeDocument/2006/relationships/image" Target="../media/image486.jpeg"/><Relationship Id="rId4" Type="http://schemas.openxmlformats.org/officeDocument/2006/relationships/image" Target="../media/image485.jpeg"/></Relationships>
</file>

<file path=ppt/slides/_rels/slide132.xml.rels><?xml version="1.0" encoding="UTF-8" standalone="yes"?>
<Relationships xmlns="http://schemas.openxmlformats.org/package/2006/relationships"><Relationship Id="rId8" Type="http://schemas.openxmlformats.org/officeDocument/2006/relationships/image" Target="../media/image495.jpeg"/><Relationship Id="rId3" Type="http://schemas.openxmlformats.org/officeDocument/2006/relationships/image" Target="../media/image490.jpeg"/><Relationship Id="rId7" Type="http://schemas.openxmlformats.org/officeDocument/2006/relationships/image" Target="../media/image494.jpeg"/><Relationship Id="rId2" Type="http://schemas.openxmlformats.org/officeDocument/2006/relationships/image" Target="../media/image489.jpeg"/><Relationship Id="rId1" Type="http://schemas.openxmlformats.org/officeDocument/2006/relationships/slideLayout" Target="../slideLayouts/slideLayout7.xml"/><Relationship Id="rId6" Type="http://schemas.openxmlformats.org/officeDocument/2006/relationships/image" Target="../media/image493.jpeg"/><Relationship Id="rId5" Type="http://schemas.openxmlformats.org/officeDocument/2006/relationships/image" Target="../media/image492.jpeg"/><Relationship Id="rId10" Type="http://schemas.openxmlformats.org/officeDocument/2006/relationships/image" Target="../media/image497.jpeg"/><Relationship Id="rId4" Type="http://schemas.openxmlformats.org/officeDocument/2006/relationships/image" Target="../media/image491.jpeg"/><Relationship Id="rId9" Type="http://schemas.openxmlformats.org/officeDocument/2006/relationships/image" Target="../media/image496.jpeg"/></Relationships>
</file>

<file path=ppt/slides/_rels/slide133.xml.rels><?xml version="1.0" encoding="UTF-8" standalone="yes"?>
<Relationships xmlns="http://schemas.openxmlformats.org/package/2006/relationships"><Relationship Id="rId8" Type="http://schemas.openxmlformats.org/officeDocument/2006/relationships/image" Target="../media/image504.jpeg"/><Relationship Id="rId3" Type="http://schemas.openxmlformats.org/officeDocument/2006/relationships/image" Target="../media/image499.jpeg"/><Relationship Id="rId7" Type="http://schemas.openxmlformats.org/officeDocument/2006/relationships/image" Target="../media/image503.jpeg"/><Relationship Id="rId2" Type="http://schemas.openxmlformats.org/officeDocument/2006/relationships/image" Target="../media/image498.jpeg"/><Relationship Id="rId1" Type="http://schemas.openxmlformats.org/officeDocument/2006/relationships/slideLayout" Target="../slideLayouts/slideLayout7.xml"/><Relationship Id="rId6" Type="http://schemas.openxmlformats.org/officeDocument/2006/relationships/image" Target="../media/image502.jpeg"/><Relationship Id="rId11" Type="http://schemas.openxmlformats.org/officeDocument/2006/relationships/image" Target="../media/image507.png"/><Relationship Id="rId5" Type="http://schemas.openxmlformats.org/officeDocument/2006/relationships/image" Target="../media/image501.jpeg"/><Relationship Id="rId10" Type="http://schemas.openxmlformats.org/officeDocument/2006/relationships/image" Target="../media/image506.jpeg"/><Relationship Id="rId4" Type="http://schemas.openxmlformats.org/officeDocument/2006/relationships/image" Target="../media/image500.jpeg"/><Relationship Id="rId9" Type="http://schemas.openxmlformats.org/officeDocument/2006/relationships/image" Target="../media/image505.jpeg"/></Relationships>
</file>

<file path=ppt/slides/_rels/slide134.xml.rels><?xml version="1.0" encoding="UTF-8" standalone="yes"?>
<Relationships xmlns="http://schemas.openxmlformats.org/package/2006/relationships"><Relationship Id="rId8" Type="http://schemas.openxmlformats.org/officeDocument/2006/relationships/image" Target="../media/image514.jpeg"/><Relationship Id="rId13" Type="http://schemas.openxmlformats.org/officeDocument/2006/relationships/image" Target="../media/image519.jpg"/><Relationship Id="rId3" Type="http://schemas.openxmlformats.org/officeDocument/2006/relationships/image" Target="../media/image509.png"/><Relationship Id="rId7" Type="http://schemas.openxmlformats.org/officeDocument/2006/relationships/image" Target="../media/image513.png"/><Relationship Id="rId12" Type="http://schemas.openxmlformats.org/officeDocument/2006/relationships/image" Target="../media/image518.jpeg"/><Relationship Id="rId2" Type="http://schemas.openxmlformats.org/officeDocument/2006/relationships/image" Target="../media/image508.png"/><Relationship Id="rId1" Type="http://schemas.openxmlformats.org/officeDocument/2006/relationships/slideLayout" Target="../slideLayouts/slideLayout7.xml"/><Relationship Id="rId6" Type="http://schemas.openxmlformats.org/officeDocument/2006/relationships/image" Target="../media/image512.png"/><Relationship Id="rId11" Type="http://schemas.openxmlformats.org/officeDocument/2006/relationships/image" Target="../media/image517.jpeg"/><Relationship Id="rId5" Type="http://schemas.openxmlformats.org/officeDocument/2006/relationships/image" Target="../media/image511.jpeg"/><Relationship Id="rId10" Type="http://schemas.openxmlformats.org/officeDocument/2006/relationships/image" Target="../media/image516.jpeg"/><Relationship Id="rId4" Type="http://schemas.openxmlformats.org/officeDocument/2006/relationships/image" Target="../media/image510.jpeg"/><Relationship Id="rId9" Type="http://schemas.openxmlformats.org/officeDocument/2006/relationships/image" Target="../media/image515.jpeg"/></Relationships>
</file>

<file path=ppt/slides/_rels/slide135.xml.rels><?xml version="1.0" encoding="UTF-8" standalone="yes"?>
<Relationships xmlns="http://schemas.openxmlformats.org/package/2006/relationships"><Relationship Id="rId8" Type="http://schemas.openxmlformats.org/officeDocument/2006/relationships/image" Target="../media/image526.jpeg"/><Relationship Id="rId13" Type="http://schemas.openxmlformats.org/officeDocument/2006/relationships/image" Target="../media/image531.jpeg"/><Relationship Id="rId3" Type="http://schemas.openxmlformats.org/officeDocument/2006/relationships/image" Target="../media/image521.jpeg"/><Relationship Id="rId7" Type="http://schemas.openxmlformats.org/officeDocument/2006/relationships/image" Target="../media/image525.jpeg"/><Relationship Id="rId12" Type="http://schemas.openxmlformats.org/officeDocument/2006/relationships/image" Target="../media/image530.jpeg"/><Relationship Id="rId2" Type="http://schemas.openxmlformats.org/officeDocument/2006/relationships/image" Target="../media/image520.jpeg"/><Relationship Id="rId16" Type="http://schemas.openxmlformats.org/officeDocument/2006/relationships/image" Target="../media/image534.jpeg"/><Relationship Id="rId1" Type="http://schemas.openxmlformats.org/officeDocument/2006/relationships/slideLayout" Target="../slideLayouts/slideLayout7.xml"/><Relationship Id="rId6" Type="http://schemas.openxmlformats.org/officeDocument/2006/relationships/image" Target="../media/image524.jpeg"/><Relationship Id="rId11" Type="http://schemas.openxmlformats.org/officeDocument/2006/relationships/image" Target="../media/image529.jpeg"/><Relationship Id="rId5" Type="http://schemas.openxmlformats.org/officeDocument/2006/relationships/image" Target="../media/image523.jpeg"/><Relationship Id="rId15" Type="http://schemas.openxmlformats.org/officeDocument/2006/relationships/image" Target="../media/image533.jpeg"/><Relationship Id="rId10" Type="http://schemas.openxmlformats.org/officeDocument/2006/relationships/image" Target="../media/image528.jpeg"/><Relationship Id="rId4" Type="http://schemas.openxmlformats.org/officeDocument/2006/relationships/image" Target="../media/image522.jpeg"/><Relationship Id="rId9" Type="http://schemas.openxmlformats.org/officeDocument/2006/relationships/image" Target="../media/image527.jpeg"/><Relationship Id="rId14" Type="http://schemas.openxmlformats.org/officeDocument/2006/relationships/image" Target="../media/image532.jpeg"/></Relationships>
</file>

<file path=ppt/slides/_rels/slide136.xml.rels><?xml version="1.0" encoding="UTF-8" standalone="yes"?>
<Relationships xmlns="http://schemas.openxmlformats.org/package/2006/relationships"><Relationship Id="rId8" Type="http://schemas.openxmlformats.org/officeDocument/2006/relationships/image" Target="../media/image541.jpeg"/><Relationship Id="rId13" Type="http://schemas.openxmlformats.org/officeDocument/2006/relationships/image" Target="../media/image546.jpg"/><Relationship Id="rId3" Type="http://schemas.openxmlformats.org/officeDocument/2006/relationships/image" Target="../media/image536.jpeg"/><Relationship Id="rId7" Type="http://schemas.openxmlformats.org/officeDocument/2006/relationships/image" Target="../media/image540.jpeg"/><Relationship Id="rId12" Type="http://schemas.openxmlformats.org/officeDocument/2006/relationships/image" Target="../media/image545.jpeg"/><Relationship Id="rId2" Type="http://schemas.openxmlformats.org/officeDocument/2006/relationships/image" Target="../media/image535.jpeg"/><Relationship Id="rId1" Type="http://schemas.openxmlformats.org/officeDocument/2006/relationships/slideLayout" Target="../slideLayouts/slideLayout7.xml"/><Relationship Id="rId6" Type="http://schemas.openxmlformats.org/officeDocument/2006/relationships/image" Target="../media/image539.jpeg"/><Relationship Id="rId11" Type="http://schemas.openxmlformats.org/officeDocument/2006/relationships/image" Target="../media/image544.jpeg"/><Relationship Id="rId5" Type="http://schemas.openxmlformats.org/officeDocument/2006/relationships/image" Target="../media/image538.jpeg"/><Relationship Id="rId10" Type="http://schemas.openxmlformats.org/officeDocument/2006/relationships/image" Target="../media/image543.jpeg"/><Relationship Id="rId4" Type="http://schemas.openxmlformats.org/officeDocument/2006/relationships/image" Target="../media/image537.jpeg"/><Relationship Id="rId9" Type="http://schemas.openxmlformats.org/officeDocument/2006/relationships/image" Target="../media/image542.jpeg"/></Relationships>
</file>

<file path=ppt/slides/_rels/slide137.xml.rels><?xml version="1.0" encoding="UTF-8" standalone="yes"?>
<Relationships xmlns="http://schemas.openxmlformats.org/package/2006/relationships"><Relationship Id="rId8" Type="http://schemas.openxmlformats.org/officeDocument/2006/relationships/image" Target="../media/image552.jpeg"/><Relationship Id="rId13" Type="http://schemas.openxmlformats.org/officeDocument/2006/relationships/image" Target="../media/image557.jpeg"/><Relationship Id="rId3" Type="http://schemas.openxmlformats.org/officeDocument/2006/relationships/image" Target="../media/image548.jpeg"/><Relationship Id="rId7" Type="http://schemas.openxmlformats.org/officeDocument/2006/relationships/image" Target="../media/image488.jpeg"/><Relationship Id="rId12" Type="http://schemas.openxmlformats.org/officeDocument/2006/relationships/image" Target="../media/image556.jpeg"/><Relationship Id="rId17" Type="http://schemas.openxmlformats.org/officeDocument/2006/relationships/image" Target="../media/image561.jpeg"/><Relationship Id="rId2" Type="http://schemas.openxmlformats.org/officeDocument/2006/relationships/image" Target="../media/image547.jpeg"/><Relationship Id="rId16" Type="http://schemas.openxmlformats.org/officeDocument/2006/relationships/image" Target="../media/image560.jpeg"/><Relationship Id="rId1" Type="http://schemas.openxmlformats.org/officeDocument/2006/relationships/slideLayout" Target="../slideLayouts/slideLayout7.xml"/><Relationship Id="rId6" Type="http://schemas.openxmlformats.org/officeDocument/2006/relationships/image" Target="../media/image551.jpeg"/><Relationship Id="rId11" Type="http://schemas.openxmlformats.org/officeDocument/2006/relationships/image" Target="../media/image555.jpeg"/><Relationship Id="rId5" Type="http://schemas.openxmlformats.org/officeDocument/2006/relationships/image" Target="../media/image550.jpeg"/><Relationship Id="rId15" Type="http://schemas.openxmlformats.org/officeDocument/2006/relationships/image" Target="../media/image559.jpeg"/><Relationship Id="rId10" Type="http://schemas.openxmlformats.org/officeDocument/2006/relationships/image" Target="../media/image554.jpeg"/><Relationship Id="rId4" Type="http://schemas.openxmlformats.org/officeDocument/2006/relationships/image" Target="../media/image549.jpeg"/><Relationship Id="rId9" Type="http://schemas.openxmlformats.org/officeDocument/2006/relationships/image" Target="../media/image553.jpeg"/><Relationship Id="rId14" Type="http://schemas.openxmlformats.org/officeDocument/2006/relationships/image" Target="../media/image558.jpeg"/></Relationships>
</file>

<file path=ppt/slides/_rels/slide138.xml.rels><?xml version="1.0" encoding="UTF-8" standalone="yes"?>
<Relationships xmlns="http://schemas.openxmlformats.org/package/2006/relationships"><Relationship Id="rId8" Type="http://schemas.openxmlformats.org/officeDocument/2006/relationships/image" Target="../media/image568.jpeg"/><Relationship Id="rId13" Type="http://schemas.openxmlformats.org/officeDocument/2006/relationships/image" Target="../media/image573.jpeg"/><Relationship Id="rId3" Type="http://schemas.openxmlformats.org/officeDocument/2006/relationships/image" Target="../media/image563.jpeg"/><Relationship Id="rId7" Type="http://schemas.openxmlformats.org/officeDocument/2006/relationships/image" Target="../media/image567.jpeg"/><Relationship Id="rId12" Type="http://schemas.openxmlformats.org/officeDocument/2006/relationships/image" Target="../media/image572.jpeg"/><Relationship Id="rId2" Type="http://schemas.openxmlformats.org/officeDocument/2006/relationships/image" Target="../media/image562.jpeg"/><Relationship Id="rId1" Type="http://schemas.openxmlformats.org/officeDocument/2006/relationships/slideLayout" Target="../slideLayouts/slideLayout7.xml"/><Relationship Id="rId6" Type="http://schemas.openxmlformats.org/officeDocument/2006/relationships/image" Target="../media/image566.jpeg"/><Relationship Id="rId11" Type="http://schemas.openxmlformats.org/officeDocument/2006/relationships/image" Target="../media/image571.jpeg"/><Relationship Id="rId5" Type="http://schemas.openxmlformats.org/officeDocument/2006/relationships/image" Target="../media/image565.jpeg"/><Relationship Id="rId15" Type="http://schemas.openxmlformats.org/officeDocument/2006/relationships/image" Target="../media/image575.png"/><Relationship Id="rId10" Type="http://schemas.openxmlformats.org/officeDocument/2006/relationships/image" Target="../media/image570.jpeg"/><Relationship Id="rId4" Type="http://schemas.openxmlformats.org/officeDocument/2006/relationships/image" Target="../media/image564.jpeg"/><Relationship Id="rId9" Type="http://schemas.openxmlformats.org/officeDocument/2006/relationships/image" Target="../media/image569.jpeg"/><Relationship Id="rId14" Type="http://schemas.openxmlformats.org/officeDocument/2006/relationships/image" Target="../media/image574.png"/></Relationships>
</file>

<file path=ppt/slides/_rels/slide139.xml.rels><?xml version="1.0" encoding="UTF-8" standalone="yes"?>
<Relationships xmlns="http://schemas.openxmlformats.org/package/2006/relationships"><Relationship Id="rId8" Type="http://schemas.openxmlformats.org/officeDocument/2006/relationships/image" Target="../media/image581.jpeg"/><Relationship Id="rId13" Type="http://schemas.openxmlformats.org/officeDocument/2006/relationships/image" Target="../media/image586.jpeg"/><Relationship Id="rId3" Type="http://schemas.openxmlformats.org/officeDocument/2006/relationships/image" Target="../media/image576.jpeg"/><Relationship Id="rId7" Type="http://schemas.openxmlformats.org/officeDocument/2006/relationships/image" Target="../media/image580.jpeg"/><Relationship Id="rId12" Type="http://schemas.openxmlformats.org/officeDocument/2006/relationships/image" Target="../media/image585.jpeg"/><Relationship Id="rId2" Type="http://schemas.openxmlformats.org/officeDocument/2006/relationships/image" Target="../media/image481.jpeg"/><Relationship Id="rId1" Type="http://schemas.openxmlformats.org/officeDocument/2006/relationships/slideLayout" Target="../slideLayouts/slideLayout7.xml"/><Relationship Id="rId6" Type="http://schemas.openxmlformats.org/officeDocument/2006/relationships/image" Target="../media/image579.jpeg"/><Relationship Id="rId11" Type="http://schemas.openxmlformats.org/officeDocument/2006/relationships/image" Target="../media/image584.jpeg"/><Relationship Id="rId5" Type="http://schemas.openxmlformats.org/officeDocument/2006/relationships/image" Target="../media/image578.jpeg"/><Relationship Id="rId10" Type="http://schemas.openxmlformats.org/officeDocument/2006/relationships/image" Target="../media/image583.jpeg"/><Relationship Id="rId4" Type="http://schemas.openxmlformats.org/officeDocument/2006/relationships/image" Target="../media/image577.jpeg"/><Relationship Id="rId9" Type="http://schemas.openxmlformats.org/officeDocument/2006/relationships/image" Target="../media/image582.jpeg"/><Relationship Id="rId14" Type="http://schemas.openxmlformats.org/officeDocument/2006/relationships/image" Target="../media/image587.jpeg"/></Relationships>
</file>

<file path=ppt/slides/_rels/slide14.xml.rels><?xml version="1.0" encoding="UTF-8" standalone="yes"?>
<Relationships xmlns="http://schemas.openxmlformats.org/package/2006/relationships"><Relationship Id="rId3" Type="http://schemas.openxmlformats.org/officeDocument/2006/relationships/hyperlink" Target="http://www.evous.fr/Sexion-d-Assaut.html" TargetMode="External"/><Relationship Id="rId7" Type="http://schemas.openxmlformats.org/officeDocument/2006/relationships/hyperlink" Target="https://fr.wikipedia.org/wiki/200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fr.wikipedia.org/wiki/22_juin" TargetMode="External"/><Relationship Id="rId5" Type="http://schemas.openxmlformats.org/officeDocument/2006/relationships/hyperlink" Target="https://fr.wikipedia.org/wiki/Nouvel_Observateur" TargetMode="External"/><Relationship Id="rId4" Type="http://schemas.openxmlformats.org/officeDocument/2006/relationships/hyperlink" Target="http://archives-lepost.huffingtonpost.fr/article/2011/06/14/2522885_mariage-homo-florilege-des-pires-poussees-homophobes-des-politiques.html"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594.jpeg"/><Relationship Id="rId3" Type="http://schemas.openxmlformats.org/officeDocument/2006/relationships/image" Target="../media/image589.jpeg"/><Relationship Id="rId7" Type="http://schemas.openxmlformats.org/officeDocument/2006/relationships/image" Target="../media/image593.jpeg"/><Relationship Id="rId2" Type="http://schemas.openxmlformats.org/officeDocument/2006/relationships/image" Target="../media/image588.jpeg"/><Relationship Id="rId1" Type="http://schemas.openxmlformats.org/officeDocument/2006/relationships/slideLayout" Target="../slideLayouts/slideLayout7.xml"/><Relationship Id="rId6" Type="http://schemas.openxmlformats.org/officeDocument/2006/relationships/image" Target="../media/image592.jpeg"/><Relationship Id="rId11" Type="http://schemas.openxmlformats.org/officeDocument/2006/relationships/image" Target="../media/image597.jpeg"/><Relationship Id="rId5" Type="http://schemas.openxmlformats.org/officeDocument/2006/relationships/image" Target="../media/image591.jpeg"/><Relationship Id="rId10" Type="http://schemas.openxmlformats.org/officeDocument/2006/relationships/image" Target="../media/image596.jpeg"/><Relationship Id="rId4" Type="http://schemas.openxmlformats.org/officeDocument/2006/relationships/image" Target="../media/image590.jpeg"/><Relationship Id="rId9" Type="http://schemas.openxmlformats.org/officeDocument/2006/relationships/image" Target="../media/image595.png"/></Relationships>
</file>

<file path=ppt/slides/_rels/slide141.xml.rels><?xml version="1.0" encoding="UTF-8" standalone="yes"?>
<Relationships xmlns="http://schemas.openxmlformats.org/package/2006/relationships"><Relationship Id="rId8" Type="http://schemas.openxmlformats.org/officeDocument/2006/relationships/image" Target="../media/image604.jpeg"/><Relationship Id="rId13" Type="http://schemas.openxmlformats.org/officeDocument/2006/relationships/image" Target="../media/image609.jpg"/><Relationship Id="rId3" Type="http://schemas.openxmlformats.org/officeDocument/2006/relationships/image" Target="../media/image599.jpeg"/><Relationship Id="rId7" Type="http://schemas.openxmlformats.org/officeDocument/2006/relationships/image" Target="../media/image603.jpeg"/><Relationship Id="rId12" Type="http://schemas.openxmlformats.org/officeDocument/2006/relationships/image" Target="../media/image608.jpeg"/><Relationship Id="rId2" Type="http://schemas.openxmlformats.org/officeDocument/2006/relationships/image" Target="../media/image598.jpeg"/><Relationship Id="rId1" Type="http://schemas.openxmlformats.org/officeDocument/2006/relationships/slideLayout" Target="../slideLayouts/slideLayout7.xml"/><Relationship Id="rId6" Type="http://schemas.openxmlformats.org/officeDocument/2006/relationships/image" Target="../media/image602.jpeg"/><Relationship Id="rId11" Type="http://schemas.openxmlformats.org/officeDocument/2006/relationships/image" Target="../media/image607.jpeg"/><Relationship Id="rId5" Type="http://schemas.openxmlformats.org/officeDocument/2006/relationships/image" Target="../media/image601.jpeg"/><Relationship Id="rId10" Type="http://schemas.openxmlformats.org/officeDocument/2006/relationships/image" Target="../media/image606.jpeg"/><Relationship Id="rId4" Type="http://schemas.openxmlformats.org/officeDocument/2006/relationships/image" Target="../media/image600.jpeg"/><Relationship Id="rId9" Type="http://schemas.openxmlformats.org/officeDocument/2006/relationships/image" Target="../media/image605.jpeg"/></Relationships>
</file>

<file path=ppt/slides/_rels/slide142.xml.rels><?xml version="1.0" encoding="UTF-8" standalone="yes"?>
<Relationships xmlns="http://schemas.openxmlformats.org/package/2006/relationships"><Relationship Id="rId8" Type="http://schemas.openxmlformats.org/officeDocument/2006/relationships/image" Target="../media/image614.jpeg"/><Relationship Id="rId3" Type="http://schemas.openxmlformats.org/officeDocument/2006/relationships/image" Target="../media/image22.jpeg"/><Relationship Id="rId7" Type="http://schemas.openxmlformats.org/officeDocument/2006/relationships/image" Target="../media/image613.jpeg"/><Relationship Id="rId2" Type="http://schemas.openxmlformats.org/officeDocument/2006/relationships/image" Target="../media/image610.jpe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617.jpeg"/><Relationship Id="rId5" Type="http://schemas.openxmlformats.org/officeDocument/2006/relationships/image" Target="../media/image612.jpeg"/><Relationship Id="rId10" Type="http://schemas.openxmlformats.org/officeDocument/2006/relationships/image" Target="../media/image616.jpeg"/><Relationship Id="rId4" Type="http://schemas.openxmlformats.org/officeDocument/2006/relationships/image" Target="../media/image611.jpeg"/><Relationship Id="rId9" Type="http://schemas.openxmlformats.org/officeDocument/2006/relationships/image" Target="../media/image615.jpeg"/></Relationships>
</file>

<file path=ppt/slides/_rels/slide143.xml.rels><?xml version="1.0" encoding="UTF-8" standalone="yes"?>
<Relationships xmlns="http://schemas.openxmlformats.org/package/2006/relationships"><Relationship Id="rId8" Type="http://schemas.openxmlformats.org/officeDocument/2006/relationships/image" Target="../media/image624.jpeg"/><Relationship Id="rId13" Type="http://schemas.openxmlformats.org/officeDocument/2006/relationships/image" Target="../media/image629.jpeg"/><Relationship Id="rId3" Type="http://schemas.openxmlformats.org/officeDocument/2006/relationships/image" Target="../media/image619.jpeg"/><Relationship Id="rId7" Type="http://schemas.openxmlformats.org/officeDocument/2006/relationships/image" Target="../media/image623.jpeg"/><Relationship Id="rId12" Type="http://schemas.openxmlformats.org/officeDocument/2006/relationships/image" Target="../media/image628.jpeg"/><Relationship Id="rId2" Type="http://schemas.openxmlformats.org/officeDocument/2006/relationships/image" Target="../media/image618.jpeg"/><Relationship Id="rId1" Type="http://schemas.openxmlformats.org/officeDocument/2006/relationships/slideLayout" Target="../slideLayouts/slideLayout7.xml"/><Relationship Id="rId6" Type="http://schemas.openxmlformats.org/officeDocument/2006/relationships/image" Target="../media/image622.jpeg"/><Relationship Id="rId11" Type="http://schemas.openxmlformats.org/officeDocument/2006/relationships/image" Target="../media/image627.jpeg"/><Relationship Id="rId5" Type="http://schemas.openxmlformats.org/officeDocument/2006/relationships/image" Target="../media/image621.jpeg"/><Relationship Id="rId10" Type="http://schemas.openxmlformats.org/officeDocument/2006/relationships/image" Target="../media/image626.jpeg"/><Relationship Id="rId4" Type="http://schemas.openxmlformats.org/officeDocument/2006/relationships/image" Target="../media/image620.jpeg"/><Relationship Id="rId9" Type="http://schemas.openxmlformats.org/officeDocument/2006/relationships/image" Target="../media/image625.jpeg"/><Relationship Id="rId14" Type="http://schemas.openxmlformats.org/officeDocument/2006/relationships/image" Target="../media/image630.jpeg"/></Relationships>
</file>

<file path=ppt/slides/_rels/slide144.xml.rels><?xml version="1.0" encoding="UTF-8" standalone="yes"?>
<Relationships xmlns="http://schemas.openxmlformats.org/package/2006/relationships"><Relationship Id="rId8" Type="http://schemas.openxmlformats.org/officeDocument/2006/relationships/image" Target="../media/image637.jpeg"/><Relationship Id="rId13" Type="http://schemas.openxmlformats.org/officeDocument/2006/relationships/image" Target="../media/image641.jpeg"/><Relationship Id="rId3" Type="http://schemas.openxmlformats.org/officeDocument/2006/relationships/image" Target="../media/image632.jpeg"/><Relationship Id="rId7" Type="http://schemas.openxmlformats.org/officeDocument/2006/relationships/image" Target="../media/image636.jpeg"/><Relationship Id="rId12" Type="http://schemas.openxmlformats.org/officeDocument/2006/relationships/image" Target="../media/image21.jpeg"/><Relationship Id="rId2" Type="http://schemas.openxmlformats.org/officeDocument/2006/relationships/image" Target="../media/image631.jpeg"/><Relationship Id="rId1" Type="http://schemas.openxmlformats.org/officeDocument/2006/relationships/slideLayout" Target="../slideLayouts/slideLayout7.xml"/><Relationship Id="rId6" Type="http://schemas.openxmlformats.org/officeDocument/2006/relationships/image" Target="../media/image635.jpeg"/><Relationship Id="rId11" Type="http://schemas.openxmlformats.org/officeDocument/2006/relationships/image" Target="../media/image640.jpeg"/><Relationship Id="rId5" Type="http://schemas.openxmlformats.org/officeDocument/2006/relationships/image" Target="../media/image634.jpeg"/><Relationship Id="rId15" Type="http://schemas.openxmlformats.org/officeDocument/2006/relationships/image" Target="../media/image643.jpg"/><Relationship Id="rId10" Type="http://schemas.openxmlformats.org/officeDocument/2006/relationships/image" Target="../media/image639.jpeg"/><Relationship Id="rId4" Type="http://schemas.openxmlformats.org/officeDocument/2006/relationships/image" Target="../media/image633.jpeg"/><Relationship Id="rId9" Type="http://schemas.openxmlformats.org/officeDocument/2006/relationships/image" Target="../media/image638.jpeg"/><Relationship Id="rId14" Type="http://schemas.openxmlformats.org/officeDocument/2006/relationships/image" Target="../media/image642.jpg"/></Relationships>
</file>

<file path=ppt/slides/_rels/slide145.xml.rels><?xml version="1.0" encoding="UTF-8" standalone="yes"?>
<Relationships xmlns="http://schemas.openxmlformats.org/package/2006/relationships"><Relationship Id="rId8" Type="http://schemas.openxmlformats.org/officeDocument/2006/relationships/image" Target="../media/image650.jpeg"/><Relationship Id="rId13" Type="http://schemas.openxmlformats.org/officeDocument/2006/relationships/image" Target="../media/image655.jpeg"/><Relationship Id="rId3" Type="http://schemas.openxmlformats.org/officeDocument/2006/relationships/image" Target="../media/image645.jpeg"/><Relationship Id="rId7" Type="http://schemas.openxmlformats.org/officeDocument/2006/relationships/image" Target="../media/image649.jpeg"/><Relationship Id="rId12" Type="http://schemas.openxmlformats.org/officeDocument/2006/relationships/image" Target="../media/image654.jpeg"/><Relationship Id="rId2" Type="http://schemas.openxmlformats.org/officeDocument/2006/relationships/image" Target="../media/image644.jpeg"/><Relationship Id="rId1" Type="http://schemas.openxmlformats.org/officeDocument/2006/relationships/slideLayout" Target="../slideLayouts/slideLayout7.xml"/><Relationship Id="rId6" Type="http://schemas.openxmlformats.org/officeDocument/2006/relationships/image" Target="../media/image648.jpeg"/><Relationship Id="rId11" Type="http://schemas.openxmlformats.org/officeDocument/2006/relationships/image" Target="../media/image653.jpeg"/><Relationship Id="rId5" Type="http://schemas.openxmlformats.org/officeDocument/2006/relationships/image" Target="../media/image647.png"/><Relationship Id="rId10" Type="http://schemas.openxmlformats.org/officeDocument/2006/relationships/image" Target="../media/image652.jpeg"/><Relationship Id="rId4" Type="http://schemas.openxmlformats.org/officeDocument/2006/relationships/image" Target="../media/image646.jpeg"/><Relationship Id="rId9" Type="http://schemas.openxmlformats.org/officeDocument/2006/relationships/image" Target="../media/image651.jpeg"/><Relationship Id="rId14" Type="http://schemas.openxmlformats.org/officeDocument/2006/relationships/image" Target="../media/image656.jpeg"/></Relationships>
</file>

<file path=ppt/slides/_rels/slide146.xml.rels><?xml version="1.0" encoding="UTF-8" standalone="yes"?>
<Relationships xmlns="http://schemas.openxmlformats.org/package/2006/relationships"><Relationship Id="rId8" Type="http://schemas.openxmlformats.org/officeDocument/2006/relationships/image" Target="../media/image663.jpeg"/><Relationship Id="rId3" Type="http://schemas.openxmlformats.org/officeDocument/2006/relationships/image" Target="../media/image658.jpeg"/><Relationship Id="rId7" Type="http://schemas.openxmlformats.org/officeDocument/2006/relationships/image" Target="../media/image662.jpeg"/><Relationship Id="rId12" Type="http://schemas.openxmlformats.org/officeDocument/2006/relationships/image" Target="../media/image667.jpeg"/><Relationship Id="rId2" Type="http://schemas.openxmlformats.org/officeDocument/2006/relationships/image" Target="../media/image657.jpeg"/><Relationship Id="rId1" Type="http://schemas.openxmlformats.org/officeDocument/2006/relationships/slideLayout" Target="../slideLayouts/slideLayout7.xml"/><Relationship Id="rId6" Type="http://schemas.openxmlformats.org/officeDocument/2006/relationships/image" Target="../media/image661.jpeg"/><Relationship Id="rId11" Type="http://schemas.openxmlformats.org/officeDocument/2006/relationships/image" Target="../media/image666.jpeg"/><Relationship Id="rId5" Type="http://schemas.openxmlformats.org/officeDocument/2006/relationships/image" Target="../media/image660.jpeg"/><Relationship Id="rId10" Type="http://schemas.openxmlformats.org/officeDocument/2006/relationships/image" Target="../media/image665.jpeg"/><Relationship Id="rId4" Type="http://schemas.openxmlformats.org/officeDocument/2006/relationships/image" Target="../media/image659.jpeg"/><Relationship Id="rId9" Type="http://schemas.openxmlformats.org/officeDocument/2006/relationships/image" Target="../media/image664.png"/></Relationships>
</file>

<file path=ppt/slides/_rels/slide147.xml.rels><?xml version="1.0" encoding="UTF-8" standalone="yes"?>
<Relationships xmlns="http://schemas.openxmlformats.org/package/2006/relationships"><Relationship Id="rId8" Type="http://schemas.openxmlformats.org/officeDocument/2006/relationships/image" Target="../media/image674.jpeg"/><Relationship Id="rId13" Type="http://schemas.openxmlformats.org/officeDocument/2006/relationships/image" Target="../media/image679.jpeg"/><Relationship Id="rId3" Type="http://schemas.openxmlformats.org/officeDocument/2006/relationships/image" Target="../media/image669.jpeg"/><Relationship Id="rId7" Type="http://schemas.openxmlformats.org/officeDocument/2006/relationships/image" Target="../media/image673.jpeg"/><Relationship Id="rId12" Type="http://schemas.openxmlformats.org/officeDocument/2006/relationships/image" Target="../media/image678.jpeg"/><Relationship Id="rId2" Type="http://schemas.openxmlformats.org/officeDocument/2006/relationships/image" Target="../media/image668.jpeg"/><Relationship Id="rId1" Type="http://schemas.openxmlformats.org/officeDocument/2006/relationships/slideLayout" Target="../slideLayouts/slideLayout7.xml"/><Relationship Id="rId6" Type="http://schemas.openxmlformats.org/officeDocument/2006/relationships/image" Target="../media/image672.jpeg"/><Relationship Id="rId11" Type="http://schemas.openxmlformats.org/officeDocument/2006/relationships/image" Target="../media/image677.jpeg"/><Relationship Id="rId5" Type="http://schemas.openxmlformats.org/officeDocument/2006/relationships/image" Target="../media/image671.jpeg"/><Relationship Id="rId15" Type="http://schemas.openxmlformats.org/officeDocument/2006/relationships/image" Target="../media/image681.jpeg"/><Relationship Id="rId10" Type="http://schemas.openxmlformats.org/officeDocument/2006/relationships/image" Target="../media/image676.jpeg"/><Relationship Id="rId4" Type="http://schemas.openxmlformats.org/officeDocument/2006/relationships/image" Target="../media/image670.jpeg"/><Relationship Id="rId9" Type="http://schemas.openxmlformats.org/officeDocument/2006/relationships/image" Target="../media/image675.jpeg"/><Relationship Id="rId14" Type="http://schemas.openxmlformats.org/officeDocument/2006/relationships/image" Target="../media/image680.jpeg"/></Relationships>
</file>

<file path=ppt/slides/_rels/slide148.xml.rels><?xml version="1.0" encoding="UTF-8" standalone="yes"?>
<Relationships xmlns="http://schemas.openxmlformats.org/package/2006/relationships"><Relationship Id="rId8" Type="http://schemas.openxmlformats.org/officeDocument/2006/relationships/image" Target="../media/image688.jpg"/><Relationship Id="rId13" Type="http://schemas.openxmlformats.org/officeDocument/2006/relationships/image" Target="../media/image693.jpg"/><Relationship Id="rId3" Type="http://schemas.openxmlformats.org/officeDocument/2006/relationships/image" Target="../media/image683.jpg"/><Relationship Id="rId7" Type="http://schemas.openxmlformats.org/officeDocument/2006/relationships/image" Target="../media/image687.jpg"/><Relationship Id="rId12" Type="http://schemas.openxmlformats.org/officeDocument/2006/relationships/image" Target="../media/image692.jpg"/><Relationship Id="rId17" Type="http://schemas.openxmlformats.org/officeDocument/2006/relationships/image" Target="../media/image697.jpg"/><Relationship Id="rId2" Type="http://schemas.openxmlformats.org/officeDocument/2006/relationships/image" Target="../media/image682.jpg"/><Relationship Id="rId16" Type="http://schemas.openxmlformats.org/officeDocument/2006/relationships/image" Target="../media/image696.jpg"/><Relationship Id="rId1" Type="http://schemas.openxmlformats.org/officeDocument/2006/relationships/slideLayout" Target="../slideLayouts/slideLayout7.xml"/><Relationship Id="rId6" Type="http://schemas.openxmlformats.org/officeDocument/2006/relationships/image" Target="../media/image686.jpg"/><Relationship Id="rId11" Type="http://schemas.openxmlformats.org/officeDocument/2006/relationships/image" Target="../media/image691.jpg"/><Relationship Id="rId5" Type="http://schemas.openxmlformats.org/officeDocument/2006/relationships/image" Target="../media/image685.jpg"/><Relationship Id="rId15" Type="http://schemas.openxmlformats.org/officeDocument/2006/relationships/image" Target="../media/image695.jpg"/><Relationship Id="rId10" Type="http://schemas.openxmlformats.org/officeDocument/2006/relationships/image" Target="../media/image690.jpg"/><Relationship Id="rId4" Type="http://schemas.openxmlformats.org/officeDocument/2006/relationships/image" Target="../media/image684.jpg"/><Relationship Id="rId9" Type="http://schemas.openxmlformats.org/officeDocument/2006/relationships/image" Target="../media/image689.jpg"/><Relationship Id="rId14" Type="http://schemas.openxmlformats.org/officeDocument/2006/relationships/image" Target="../media/image694.jpg"/></Relationships>
</file>

<file path=ppt/slides/_rels/slide149.xml.rels><?xml version="1.0" encoding="UTF-8" standalone="yes"?>
<Relationships xmlns="http://schemas.openxmlformats.org/package/2006/relationships"><Relationship Id="rId8" Type="http://schemas.openxmlformats.org/officeDocument/2006/relationships/image" Target="../media/image704.jpeg"/><Relationship Id="rId13" Type="http://schemas.openxmlformats.org/officeDocument/2006/relationships/hyperlink" Target="https://translate.googleusercontent.com/translate_c?depth=1&amp;hl=fr&amp;prev=search&amp;rurl=translate.google.fr&amp;sl=en&amp;u=https://en.wikipedia.org/wiki/Police_raid&amp;usg=ALkJrhjnupUeWGWx5WWA11zjGcYnq-QO-A" TargetMode="External"/><Relationship Id="rId18" Type="http://schemas.openxmlformats.org/officeDocument/2006/relationships/hyperlink" Target="https://translate.googleusercontent.com/translate_c?depth=1&amp;hl=fr&amp;prev=search&amp;rurl=translate.google.fr&amp;sl=en&amp;u=https://en.wikipedia.org/wiki/Gay_liberation&amp;usg=ALkJrhhPLXAsCNwur-PwI7hZb59cv_MdtA" TargetMode="External"/><Relationship Id="rId3" Type="http://schemas.openxmlformats.org/officeDocument/2006/relationships/image" Target="../media/image699.jpeg"/><Relationship Id="rId7" Type="http://schemas.openxmlformats.org/officeDocument/2006/relationships/image" Target="../media/image703.jpeg"/><Relationship Id="rId12" Type="http://schemas.openxmlformats.org/officeDocument/2006/relationships/hyperlink" Target="https://translate.googleusercontent.com/translate_c?depth=1&amp;hl=fr&amp;prev=search&amp;rurl=translate.google.fr&amp;sl=en&amp;u=https://en.wikipedia.org/wiki/LGBT_community&amp;usg=ALkJrhgCHtGzEud0duwczDdM_SVbud-Miw" TargetMode="External"/><Relationship Id="rId17" Type="http://schemas.openxmlformats.org/officeDocument/2006/relationships/hyperlink" Target="https://translate.googleusercontent.com/translate_c?depth=1&amp;hl=fr&amp;prev=search&amp;rurl=translate.google.fr&amp;sl=en&amp;u=https://en.wikipedia.org/wiki/New_York_City&amp;usg=ALkJrhj1IZjXrGK4-2oJp1cs7HZSrYolwg" TargetMode="External"/><Relationship Id="rId2" Type="http://schemas.openxmlformats.org/officeDocument/2006/relationships/image" Target="../media/image698.jpeg"/><Relationship Id="rId16" Type="http://schemas.openxmlformats.org/officeDocument/2006/relationships/hyperlink" Target="https://translate.googleusercontent.com/translate_c?depth=1&amp;hl=fr&amp;prev=search&amp;rurl=translate.google.fr&amp;sl=en&amp;u=https://en.wikipedia.org/wiki/Manhattan&amp;usg=ALkJrhhafhfTRUVh3cbGXHgRSNSoBQEqPw" TargetMode="External"/><Relationship Id="rId20" Type="http://schemas.openxmlformats.org/officeDocument/2006/relationships/image" Target="../media/image708.jpeg"/><Relationship Id="rId1" Type="http://schemas.openxmlformats.org/officeDocument/2006/relationships/slideLayout" Target="../slideLayouts/slideLayout7.xml"/><Relationship Id="rId6" Type="http://schemas.openxmlformats.org/officeDocument/2006/relationships/image" Target="../media/image702.jpeg"/><Relationship Id="rId11" Type="http://schemas.openxmlformats.org/officeDocument/2006/relationships/image" Target="../media/image707.jpeg"/><Relationship Id="rId5" Type="http://schemas.openxmlformats.org/officeDocument/2006/relationships/image" Target="../media/image701.jpeg"/><Relationship Id="rId15" Type="http://schemas.openxmlformats.org/officeDocument/2006/relationships/hyperlink" Target="https://translate.googleusercontent.com/translate_c?depth=1&amp;hl=fr&amp;prev=search&amp;rurl=translate.google.fr&amp;sl=en&amp;u=https://en.wikipedia.org/wiki/Greenwich_Village&amp;usg=ALkJrhi1ya1pKP5w8UJP52BiN5N6Qn3vAA" TargetMode="External"/><Relationship Id="rId10" Type="http://schemas.openxmlformats.org/officeDocument/2006/relationships/image" Target="../media/image706.jpeg"/><Relationship Id="rId19" Type="http://schemas.openxmlformats.org/officeDocument/2006/relationships/hyperlink" Target="https://translate.googleusercontent.com/translate_c?depth=1&amp;hl=fr&amp;prev=search&amp;rurl=translate.google.fr&amp;sl=en&amp;u=https://en.wikipedia.org/wiki/LGBT_rights_in_the_United_States&amp;usg=ALkJrhgIMO9gUDkz2xjyZBHvu9KotmzISQ" TargetMode="External"/><Relationship Id="rId4" Type="http://schemas.openxmlformats.org/officeDocument/2006/relationships/image" Target="../media/image700.jpeg"/><Relationship Id="rId9" Type="http://schemas.openxmlformats.org/officeDocument/2006/relationships/image" Target="../media/image705.jpeg"/><Relationship Id="rId14" Type="http://schemas.openxmlformats.org/officeDocument/2006/relationships/hyperlink" Target="https://translate.googleusercontent.com/translate_c?depth=1&amp;hl=fr&amp;prev=search&amp;rurl=translate.google.fr&amp;sl=en&amp;u=https://en.wikipedia.org/wiki/Stonewall_Inn&amp;usg=ALkJrhg0tE3VDfJqS_6WFypeXhf2vwew-w"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aius-sexogyn.fr/files/67/BONIERBALE.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lexpress.fr/actualite/monde/europe/mariage-gay-l-irlande-scrute-les-resultats-d-un-referendum-historique_1682545.html" TargetMode="External"/><Relationship Id="rId5" Type="http://schemas.openxmlformats.org/officeDocument/2006/relationships/hyperlink" Target="http://www.lexpress.fr/actualite/societe/religion/le-pape-francois-choisit-l-italien-parolin-comme-n-2-du-vatican_1277622.html" TargetMode="External"/><Relationship Id="rId4" Type="http://schemas.openxmlformats.org/officeDocument/2006/relationships/hyperlink" Target="http://www.lexpress.fr/actualite/societe/religion/francois-nouveau-pape-elu-au-vatican_1231566.html" TargetMode="External"/></Relationships>
</file>

<file path=ppt/slides/_rels/slide150.xml.rels><?xml version="1.0" encoding="UTF-8" standalone="yes"?>
<Relationships xmlns="http://schemas.openxmlformats.org/package/2006/relationships"><Relationship Id="rId8" Type="http://schemas.openxmlformats.org/officeDocument/2006/relationships/image" Target="../media/image715.jpeg"/><Relationship Id="rId13" Type="http://schemas.openxmlformats.org/officeDocument/2006/relationships/image" Target="../media/image720.jpeg"/><Relationship Id="rId3" Type="http://schemas.openxmlformats.org/officeDocument/2006/relationships/image" Target="../media/image710.jpeg"/><Relationship Id="rId7" Type="http://schemas.openxmlformats.org/officeDocument/2006/relationships/image" Target="../media/image714.jpeg"/><Relationship Id="rId12" Type="http://schemas.openxmlformats.org/officeDocument/2006/relationships/image" Target="../media/image719.jpeg"/><Relationship Id="rId2" Type="http://schemas.openxmlformats.org/officeDocument/2006/relationships/image" Target="../media/image709.jpeg"/><Relationship Id="rId1" Type="http://schemas.openxmlformats.org/officeDocument/2006/relationships/slideLayout" Target="../slideLayouts/slideLayout7.xml"/><Relationship Id="rId6" Type="http://schemas.openxmlformats.org/officeDocument/2006/relationships/image" Target="../media/image713.jpeg"/><Relationship Id="rId11" Type="http://schemas.openxmlformats.org/officeDocument/2006/relationships/image" Target="../media/image718.jpeg"/><Relationship Id="rId5" Type="http://schemas.openxmlformats.org/officeDocument/2006/relationships/image" Target="../media/image712.jpeg"/><Relationship Id="rId15" Type="http://schemas.openxmlformats.org/officeDocument/2006/relationships/image" Target="../media/image722.jpeg"/><Relationship Id="rId10" Type="http://schemas.openxmlformats.org/officeDocument/2006/relationships/image" Target="../media/image717.jpeg"/><Relationship Id="rId4" Type="http://schemas.openxmlformats.org/officeDocument/2006/relationships/image" Target="../media/image711.jpeg"/><Relationship Id="rId9" Type="http://schemas.openxmlformats.org/officeDocument/2006/relationships/image" Target="../media/image716.jpeg"/><Relationship Id="rId14" Type="http://schemas.openxmlformats.org/officeDocument/2006/relationships/image" Target="../media/image721.jpeg"/></Relationships>
</file>

<file path=ppt/slides/_rels/slide151.xml.rels><?xml version="1.0" encoding="UTF-8" standalone="yes"?>
<Relationships xmlns="http://schemas.openxmlformats.org/package/2006/relationships"><Relationship Id="rId8" Type="http://schemas.openxmlformats.org/officeDocument/2006/relationships/image" Target="../media/image729.jpeg"/><Relationship Id="rId13" Type="http://schemas.openxmlformats.org/officeDocument/2006/relationships/image" Target="../media/image733.jpeg"/><Relationship Id="rId3" Type="http://schemas.openxmlformats.org/officeDocument/2006/relationships/image" Target="../media/image724.jpeg"/><Relationship Id="rId7" Type="http://schemas.openxmlformats.org/officeDocument/2006/relationships/image" Target="../media/image728.jpeg"/><Relationship Id="rId12" Type="http://schemas.openxmlformats.org/officeDocument/2006/relationships/image" Target="../media/image732.jpeg"/><Relationship Id="rId2" Type="http://schemas.openxmlformats.org/officeDocument/2006/relationships/image" Target="../media/image723.jpeg"/><Relationship Id="rId1" Type="http://schemas.openxmlformats.org/officeDocument/2006/relationships/slideLayout" Target="../slideLayouts/slideLayout7.xml"/><Relationship Id="rId6" Type="http://schemas.openxmlformats.org/officeDocument/2006/relationships/image" Target="../media/image727.jpeg"/><Relationship Id="rId11" Type="http://schemas.openxmlformats.org/officeDocument/2006/relationships/hyperlink" Target="http://www.algerie-dz.com/forums/showthread.php?t=347009" TargetMode="External"/><Relationship Id="rId5" Type="http://schemas.openxmlformats.org/officeDocument/2006/relationships/image" Target="../media/image726.jpeg"/><Relationship Id="rId10" Type="http://schemas.openxmlformats.org/officeDocument/2006/relationships/image" Target="../media/image731.jpeg"/><Relationship Id="rId4" Type="http://schemas.openxmlformats.org/officeDocument/2006/relationships/image" Target="../media/image725.jpeg"/><Relationship Id="rId9" Type="http://schemas.openxmlformats.org/officeDocument/2006/relationships/image" Target="../media/image730.jpeg"/></Relationships>
</file>

<file path=ppt/slides/_rels/slide152.xml.rels><?xml version="1.0" encoding="UTF-8" standalone="yes"?>
<Relationships xmlns="http://schemas.openxmlformats.org/package/2006/relationships"><Relationship Id="rId2" Type="http://schemas.openxmlformats.org/officeDocument/2006/relationships/hyperlink" Target="http://www.journaldemontreal.com/2016/02/19/grandir-avec-deux-mamans"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hyperlink" Target="http://www.sopeople.fr/portfolio-view/mes-papas-te-petent-la-gueule-quand-tu-veux/"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image" Target="../media/image740.jpeg"/><Relationship Id="rId3" Type="http://schemas.openxmlformats.org/officeDocument/2006/relationships/image" Target="../media/image735.jpeg"/><Relationship Id="rId7" Type="http://schemas.openxmlformats.org/officeDocument/2006/relationships/image" Target="../media/image739.jpeg"/><Relationship Id="rId2" Type="http://schemas.openxmlformats.org/officeDocument/2006/relationships/image" Target="../media/image734.jpeg"/><Relationship Id="rId1" Type="http://schemas.openxmlformats.org/officeDocument/2006/relationships/slideLayout" Target="../slideLayouts/slideLayout7.xml"/><Relationship Id="rId6" Type="http://schemas.openxmlformats.org/officeDocument/2006/relationships/image" Target="../media/image738.jpeg"/><Relationship Id="rId5" Type="http://schemas.openxmlformats.org/officeDocument/2006/relationships/image" Target="../media/image737.jpeg"/><Relationship Id="rId4" Type="http://schemas.openxmlformats.org/officeDocument/2006/relationships/image" Target="../media/image736.jpeg"/></Relationships>
</file>

<file path=ppt/slides/_rels/slide155.xml.rels><?xml version="1.0" encoding="UTF-8" standalone="yes"?>
<Relationships xmlns="http://schemas.openxmlformats.org/package/2006/relationships"><Relationship Id="rId3" Type="http://schemas.openxmlformats.org/officeDocument/2006/relationships/image" Target="../media/image742.png"/><Relationship Id="rId7" Type="http://schemas.openxmlformats.org/officeDocument/2006/relationships/image" Target="../media/image745.jpeg"/><Relationship Id="rId2" Type="http://schemas.openxmlformats.org/officeDocument/2006/relationships/image" Target="../media/image741.jpeg"/><Relationship Id="rId1" Type="http://schemas.openxmlformats.org/officeDocument/2006/relationships/slideLayout" Target="../slideLayouts/slideLayout7.xml"/><Relationship Id="rId6" Type="http://schemas.openxmlformats.org/officeDocument/2006/relationships/image" Target="../media/image744.jpeg"/><Relationship Id="rId5" Type="http://schemas.openxmlformats.org/officeDocument/2006/relationships/image" Target="../media/image743.jpeg"/><Relationship Id="rId4" Type="http://schemas.openxmlformats.org/officeDocument/2006/relationships/hyperlink" Target="https://medium.com/matter/being-gay-in-egypt-is-worse-today-than-it-was-under-islamist-rule-61c1c2115c81" TargetMode="External"/></Relationships>
</file>

<file path=ppt/slides/_rels/slide156.xml.rels><?xml version="1.0" encoding="UTF-8" standalone="yes"?>
<Relationships xmlns="http://schemas.openxmlformats.org/package/2006/relationships"><Relationship Id="rId8" Type="http://schemas.openxmlformats.org/officeDocument/2006/relationships/image" Target="../media/image752.jpg"/><Relationship Id="rId13" Type="http://schemas.openxmlformats.org/officeDocument/2006/relationships/hyperlink" Target="https://fr.wikipedia.org/wiki/Pr%C3%AAtre_catholique" TargetMode="External"/><Relationship Id="rId18" Type="http://schemas.openxmlformats.org/officeDocument/2006/relationships/hyperlink" Target="https://fr.wikipedia.org/wiki/3_octobre" TargetMode="External"/><Relationship Id="rId26" Type="http://schemas.openxmlformats.org/officeDocument/2006/relationships/hyperlink" Target="https://en.wikipedia.org/wiki/Keith_Haring" TargetMode="External"/><Relationship Id="rId3" Type="http://schemas.openxmlformats.org/officeDocument/2006/relationships/image" Target="../media/image747.jpg"/><Relationship Id="rId21" Type="http://schemas.openxmlformats.org/officeDocument/2006/relationships/hyperlink" Target="https://fr.wikipedia.org/wiki/Rome" TargetMode="External"/><Relationship Id="rId7" Type="http://schemas.openxmlformats.org/officeDocument/2006/relationships/image" Target="../media/image751.jpg"/><Relationship Id="rId12" Type="http://schemas.openxmlformats.org/officeDocument/2006/relationships/image" Target="../media/image756.jpg"/><Relationship Id="rId17" Type="http://schemas.openxmlformats.org/officeDocument/2006/relationships/hyperlink" Target="https://fr.wikipedia.org/wiki/Coming_out" TargetMode="External"/><Relationship Id="rId25" Type="http://schemas.openxmlformats.org/officeDocument/2006/relationships/hyperlink" Target="https://fr.wikipedia.org/wiki/Congr%C3%A9gation_pour_la_doctrine_de_la_foi" TargetMode="External"/><Relationship Id="rId2" Type="http://schemas.openxmlformats.org/officeDocument/2006/relationships/image" Target="../media/image746.png"/><Relationship Id="rId16" Type="http://schemas.openxmlformats.org/officeDocument/2006/relationships/hyperlink" Target="https://fr.wikipedia.org/wiki/Pologne" TargetMode="External"/><Relationship Id="rId20" Type="http://schemas.openxmlformats.org/officeDocument/2006/relationships/hyperlink" Target="https://fr.wikipedia.org/wiki/2015" TargetMode="External"/><Relationship Id="rId1" Type="http://schemas.openxmlformats.org/officeDocument/2006/relationships/slideLayout" Target="../slideLayouts/slideLayout7.xml"/><Relationship Id="rId6" Type="http://schemas.openxmlformats.org/officeDocument/2006/relationships/image" Target="../media/image750.jpg"/><Relationship Id="rId11" Type="http://schemas.openxmlformats.org/officeDocument/2006/relationships/image" Target="../media/image755.jpg"/><Relationship Id="rId24" Type="http://schemas.openxmlformats.org/officeDocument/2006/relationships/hyperlink" Target="https://fr.wikipedia.org/wiki/Commission_th%C3%A9ologique_internationale" TargetMode="External"/><Relationship Id="rId5" Type="http://schemas.openxmlformats.org/officeDocument/2006/relationships/image" Target="../media/image749.jpg"/><Relationship Id="rId15" Type="http://schemas.openxmlformats.org/officeDocument/2006/relationships/hyperlink" Target="https://fr.wikipedia.org/wiki/Th%C3%A9ologie" TargetMode="External"/><Relationship Id="rId23" Type="http://schemas.openxmlformats.org/officeDocument/2006/relationships/hyperlink" Target="https://fr.wikipedia.org/wiki/Synode_des_%C3%A9v%C3%AAques_sur_la_mission_de_la_famille_dans_l'%C3%89glise_et_dans_le_monde" TargetMode="External"/><Relationship Id="rId10" Type="http://schemas.openxmlformats.org/officeDocument/2006/relationships/image" Target="../media/image754.jpg"/><Relationship Id="rId19" Type="http://schemas.openxmlformats.org/officeDocument/2006/relationships/hyperlink" Target="https://fr.wikipedia.org/wiki/Octobre_2015" TargetMode="External"/><Relationship Id="rId4" Type="http://schemas.openxmlformats.org/officeDocument/2006/relationships/image" Target="../media/image748.jpg"/><Relationship Id="rId9" Type="http://schemas.openxmlformats.org/officeDocument/2006/relationships/image" Target="../media/image753.jpg"/><Relationship Id="rId14" Type="http://schemas.openxmlformats.org/officeDocument/2006/relationships/hyperlink" Target="https://fr.wikipedia.org/wiki/Philosophe" TargetMode="External"/><Relationship Id="rId22" Type="http://schemas.openxmlformats.org/officeDocument/2006/relationships/hyperlink" Target="https://fr.wikipedia.org/wiki/Homosexualit%C3%A9"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757.jpg"/><Relationship Id="rId2" Type="http://schemas.openxmlformats.org/officeDocument/2006/relationships/hyperlink" Target="http://easycomingout-voshistoires.tumblr.com/" TargetMode="Externa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hyperlink" Target="http://easycomingout-voshistoires.tumblr.com/"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8" Type="http://schemas.openxmlformats.org/officeDocument/2006/relationships/image" Target="../media/image759.jpg"/><Relationship Id="rId13" Type="http://schemas.openxmlformats.org/officeDocument/2006/relationships/image" Target="../media/image764.jpg"/><Relationship Id="rId3" Type="http://schemas.openxmlformats.org/officeDocument/2006/relationships/hyperlink" Target="http://www.non-stop-people.com/actu/cinema/johnny-depp-les-declarations-etonnantes-sur-la-bisexualite-de-sa-fille-91688" TargetMode="External"/><Relationship Id="rId7" Type="http://schemas.openxmlformats.org/officeDocument/2006/relationships/image" Target="../media/image758.jpg"/><Relationship Id="rId12" Type="http://schemas.openxmlformats.org/officeDocument/2006/relationships/image" Target="../media/image763.jpg"/><Relationship Id="rId2" Type="http://schemas.openxmlformats.org/officeDocument/2006/relationships/hyperlink" Target="http://www.huffingtonpost.fr/2015/11/24/johnny-depp-coming-out-lily-rose_n_8633096.html" TargetMode="External"/><Relationship Id="rId1" Type="http://schemas.openxmlformats.org/officeDocument/2006/relationships/slideLayout" Target="../slideLayouts/slideLayout7.xml"/><Relationship Id="rId6" Type="http://schemas.openxmlformats.org/officeDocument/2006/relationships/hyperlink" Target="http://hollywoodlife.com/2015/08/24/lily-rose-depp-comes-out-sexually-fluid-instagram/" TargetMode="External"/><Relationship Id="rId11" Type="http://schemas.openxmlformats.org/officeDocument/2006/relationships/image" Target="../media/image762.jpg"/><Relationship Id="rId5" Type="http://schemas.openxmlformats.org/officeDocument/2006/relationships/hyperlink" Target="http://www.madmoizelle.com/lily-rose-depp-coming-out-416639" TargetMode="External"/><Relationship Id="rId10" Type="http://schemas.openxmlformats.org/officeDocument/2006/relationships/image" Target="../media/image761.jpg"/><Relationship Id="rId4" Type="http://schemas.openxmlformats.org/officeDocument/2006/relationships/hyperlink" Target="http://www.parismatch.com/People/Mode/Lily-Rose-Depp-fait-son-coming-out-817369" TargetMode="External"/><Relationship Id="rId9" Type="http://schemas.openxmlformats.org/officeDocument/2006/relationships/image" Target="../media/image760.jpg"/></Relationships>
</file>

<file path=ppt/slides/_rels/slide16.xml.rels><?xml version="1.0" encoding="UTF-8" standalone="yes"?>
<Relationships xmlns="http://schemas.openxmlformats.org/package/2006/relationships"><Relationship Id="rId3" Type="http://schemas.openxmlformats.org/officeDocument/2006/relationships/hyperlink" Target="http://yagg.com/2011/09/03/theorie-du-genre-dans-les-manuels-scolaires-pour-lionnel-luca-on-veut-legitimer-la-pedophilie/" TargetMode="External"/><Relationship Id="rId2" Type="http://schemas.openxmlformats.org/officeDocument/2006/relationships/hyperlink" Target="http://qqcitations.com/citation/104654"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66.jpg"/><Relationship Id="rId2" Type="http://schemas.openxmlformats.org/officeDocument/2006/relationships/image" Target="../media/image765.jpg"/><Relationship Id="rId1" Type="http://schemas.openxmlformats.org/officeDocument/2006/relationships/slideLayout" Target="../slideLayouts/slideLayout7.xml"/><Relationship Id="rId6" Type="http://schemas.openxmlformats.org/officeDocument/2006/relationships/image" Target="../media/image769.jpg"/><Relationship Id="rId5" Type="http://schemas.openxmlformats.org/officeDocument/2006/relationships/image" Target="../media/image768.jpg"/><Relationship Id="rId4" Type="http://schemas.openxmlformats.org/officeDocument/2006/relationships/image" Target="../media/image767.jpg"/></Relationships>
</file>

<file path=ppt/slides/_rels/slide161.xml.rels><?xml version="1.0" encoding="UTF-8" standalone="yes"?>
<Relationships xmlns="http://schemas.openxmlformats.org/package/2006/relationships"><Relationship Id="rId8" Type="http://schemas.openxmlformats.org/officeDocument/2006/relationships/image" Target="../media/image776.png"/><Relationship Id="rId13" Type="http://schemas.openxmlformats.org/officeDocument/2006/relationships/image" Target="../media/image780.jpg"/><Relationship Id="rId3" Type="http://schemas.openxmlformats.org/officeDocument/2006/relationships/image" Target="../media/image771.jpg"/><Relationship Id="rId7" Type="http://schemas.openxmlformats.org/officeDocument/2006/relationships/image" Target="../media/image775.png"/><Relationship Id="rId12" Type="http://schemas.openxmlformats.org/officeDocument/2006/relationships/image" Target="../media/image779.jpg"/><Relationship Id="rId2" Type="http://schemas.openxmlformats.org/officeDocument/2006/relationships/image" Target="../media/image770.jpg"/><Relationship Id="rId1" Type="http://schemas.openxmlformats.org/officeDocument/2006/relationships/slideLayout" Target="../slideLayouts/slideLayout7.xml"/><Relationship Id="rId6" Type="http://schemas.openxmlformats.org/officeDocument/2006/relationships/image" Target="../media/image774.jpg"/><Relationship Id="rId11" Type="http://schemas.openxmlformats.org/officeDocument/2006/relationships/image" Target="../media/image778.jpg"/><Relationship Id="rId5" Type="http://schemas.openxmlformats.org/officeDocument/2006/relationships/image" Target="../media/image773.jpg"/><Relationship Id="rId10" Type="http://schemas.openxmlformats.org/officeDocument/2006/relationships/image" Target="../media/image777.jpg"/><Relationship Id="rId4" Type="http://schemas.openxmlformats.org/officeDocument/2006/relationships/image" Target="../media/image772.jpg"/><Relationship Id="rId9" Type="http://schemas.openxmlformats.org/officeDocument/2006/relationships/image" Target="../media/image106.jpg"/></Relationships>
</file>

<file path=ppt/slides/_rels/slide162.xml.rels><?xml version="1.0" encoding="UTF-8" standalone="yes"?>
<Relationships xmlns="http://schemas.openxmlformats.org/package/2006/relationships"><Relationship Id="rId8" Type="http://schemas.openxmlformats.org/officeDocument/2006/relationships/image" Target="../media/image782.jpeg"/><Relationship Id="rId3" Type="http://schemas.openxmlformats.org/officeDocument/2006/relationships/hyperlink" Target="http://christnews.org/les-pokemon-a-lorigine-de-lhomosexualite-de-nombreux-deviants/" TargetMode="External"/><Relationship Id="rId7" Type="http://schemas.openxmlformats.org/officeDocument/2006/relationships/hyperlink" Target="http://www.liberation.fr/planete/2010/04/22/le-poulet-aux-hormones-rend-chauve-et-homosexuel-selon-evo-morales_622262" TargetMode="External"/><Relationship Id="rId2" Type="http://schemas.openxmlformats.org/officeDocument/2006/relationships/hyperlink" Target="http://christnews.org/attention-recevoir-un-don-de-sang-gay-pourrait-rendre-homosexuel/" TargetMode="External"/><Relationship Id="rId1" Type="http://schemas.openxmlformats.org/officeDocument/2006/relationships/slideLayout" Target="../slideLayouts/slideLayout7.xml"/><Relationship Id="rId6" Type="http://schemas.openxmlformats.org/officeDocument/2006/relationships/image" Target="../media/image781.jpeg"/><Relationship Id="rId5" Type="http://schemas.openxmlformats.org/officeDocument/2006/relationships/hyperlink" Target="http://www3.alternet.org/belief/8-most-homophobic-religious-protest-signs" TargetMode="External"/><Relationship Id="rId4" Type="http://schemas.openxmlformats.org/officeDocument/2006/relationships/hyperlink" Target="http://katiehalper.com/2014/08/25/8-most-homophobic-religious-protest-signs/" TargetMode="External"/><Relationship Id="rId9" Type="http://schemas.openxmlformats.org/officeDocument/2006/relationships/image" Target="../media/image783.jpg"/></Relationships>
</file>

<file path=ppt/slides/_rels/slide163.xml.rels><?xml version="1.0" encoding="UTF-8" standalone="yes"?>
<Relationships xmlns="http://schemas.openxmlformats.org/package/2006/relationships"><Relationship Id="rId8" Type="http://schemas.openxmlformats.org/officeDocument/2006/relationships/image" Target="../media/image788.jpeg"/><Relationship Id="rId3" Type="http://schemas.openxmlformats.org/officeDocument/2006/relationships/hyperlink" Target="http://www.monfilsgai.org/savoir/a-qui-la-faute/" TargetMode="External"/><Relationship Id="rId7" Type="http://schemas.openxmlformats.org/officeDocument/2006/relationships/image" Target="../media/image787.jpeg"/><Relationship Id="rId12" Type="http://schemas.openxmlformats.org/officeDocument/2006/relationships/image" Target="../media/image792.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6.jpeg"/><Relationship Id="rId11" Type="http://schemas.openxmlformats.org/officeDocument/2006/relationships/image" Target="../media/image791.jpg"/><Relationship Id="rId5" Type="http://schemas.openxmlformats.org/officeDocument/2006/relationships/image" Target="../media/image785.jpeg"/><Relationship Id="rId10" Type="http://schemas.openxmlformats.org/officeDocument/2006/relationships/image" Target="../media/image790.jpeg"/><Relationship Id="rId4" Type="http://schemas.openxmlformats.org/officeDocument/2006/relationships/image" Target="../media/image784.jpeg"/><Relationship Id="rId9" Type="http://schemas.openxmlformats.org/officeDocument/2006/relationships/image" Target="../media/image789.jpeg"/></Relationships>
</file>

<file path=ppt/slides/_rels/slide164.xml.rels><?xml version="1.0" encoding="UTF-8" standalone="yes"?>
<Relationships xmlns="http://schemas.openxmlformats.org/package/2006/relationships"><Relationship Id="rId3" Type="http://schemas.openxmlformats.org/officeDocument/2006/relationships/hyperlink" Target="http://www.theatlanticcities.com/politics/2014/02/global-map-homophobia/8309/" TargetMode="External"/><Relationship Id="rId2" Type="http://schemas.openxmlformats.org/officeDocument/2006/relationships/image" Target="../media/image793.jpeg"/><Relationship Id="rId1" Type="http://schemas.openxmlformats.org/officeDocument/2006/relationships/slideLayout" Target="../slideLayouts/slideLayout7.xml"/><Relationship Id="rId6" Type="http://schemas.openxmlformats.org/officeDocument/2006/relationships/image" Target="../media/image794.png"/><Relationship Id="rId5" Type="http://schemas.openxmlformats.org/officeDocument/2006/relationships/hyperlink" Target="http://www.slate.fr/monde/83305/homophobie-economie" TargetMode="External"/><Relationship Id="rId4" Type="http://schemas.openxmlformats.org/officeDocument/2006/relationships/hyperlink" Target="http://www.pewglobal.org/2013/06/04/the-global-divide-on-homosexuality/"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dx.doi.org/10.1016/j.biopsych.2007.03.001" TargetMode="External"/><Relationship Id="rId13" Type="http://schemas.openxmlformats.org/officeDocument/2006/relationships/hyperlink" Target="https://www.ncbi.nlm.nih.gov/pubmed/10234034" TargetMode="External"/><Relationship Id="rId18" Type="http://schemas.openxmlformats.org/officeDocument/2006/relationships/hyperlink" Target="http://www.porcupinehu.on.ca/Schools/French/Ressources/documents/SH-Gender_Identity_Sexual_Orientation_Presentation-FR.pdf" TargetMode="External"/><Relationship Id="rId26" Type="http://schemas.openxmlformats.org/officeDocument/2006/relationships/hyperlink" Target="https://www.weforum.org/agenda/2016/03/everything-you-ever-wanted-to-know-about-lgbt-rights-in-11-maps/" TargetMode="External"/><Relationship Id="rId3" Type="http://schemas.openxmlformats.org/officeDocument/2006/relationships/hyperlink" Target="http://www.monfilsgai.org/savoir/on-nait-homosexuel-ou-on-le-devient/" TargetMode="External"/><Relationship Id="rId21" Type="http://schemas.openxmlformats.org/officeDocument/2006/relationships/hyperlink" Target="https://www.sida-info-service.org/sites/sida/IMG/pdf/SIS_Obs_-_Vecu_orientation_sexuelle_homo_bi_2013_vdef.pdf" TargetMode="External"/><Relationship Id="rId7" Type="http://schemas.openxmlformats.org/officeDocument/2006/relationships/hyperlink" Target="https://en.wikipedia.org/wiki/Digital_object_identifier" TargetMode="External"/><Relationship Id="rId12" Type="http://schemas.openxmlformats.org/officeDocument/2006/relationships/hyperlink" Target="https://en.wikipedia.org/wiki/The_Journal_of_Neuroscience" TargetMode="External"/><Relationship Id="rId17" Type="http://schemas.openxmlformats.org/officeDocument/2006/relationships/hyperlink" Target="http://www.sieccan.org/pdf/phac_orientation_qa-fr.pdf" TargetMode="External"/><Relationship Id="rId25" Type="http://schemas.openxmlformats.org/officeDocument/2006/relationships/hyperlink" Target="http://www.lacsq.org/fileadmin/user_upload/csq/documents/documentation/enjeux_sociaux/diversite_sexuelle/rappel_historique_condition_homosexuelle.pdf" TargetMode="External"/><Relationship Id="rId2" Type="http://schemas.openxmlformats.org/officeDocument/2006/relationships/notesSlide" Target="../notesSlides/notesSlide28.xml"/><Relationship Id="rId16" Type="http://schemas.openxmlformats.org/officeDocument/2006/relationships/hyperlink" Target="http://librarypdf.catie.ca/pdf/ATI-20000s/26289F.pdf" TargetMode="External"/><Relationship Id="rId20" Type="http://schemas.openxmlformats.org/officeDocument/2006/relationships/hyperlink" Target="http://femmes.gouv.fr/wp-content/uploads/2012/11/violence_v5+_06-2011.pdf" TargetMode="External"/><Relationship Id="rId1" Type="http://schemas.openxmlformats.org/officeDocument/2006/relationships/slideLayout" Target="../slideLayouts/slideLayout7.xml"/><Relationship Id="rId6" Type="http://schemas.openxmlformats.org/officeDocument/2006/relationships/hyperlink" Target="https://www.ncbi.nlm.nih.gov/pmc/articles/PMC2711771" TargetMode="External"/><Relationship Id="rId11" Type="http://schemas.openxmlformats.org/officeDocument/2006/relationships/hyperlink" Target="https://www.ncbi.nlm.nih.gov/pubmed/17544382" TargetMode="External"/><Relationship Id="rId24" Type="http://schemas.openxmlformats.org/officeDocument/2006/relationships/hyperlink" Target="http://www.autrecercle.org/sites/default/files/gtddhomooriginbd.pdf" TargetMode="External"/><Relationship Id="rId5" Type="http://schemas.openxmlformats.org/officeDocument/2006/relationships/hyperlink" Target="http://tpe-homosexualite-fresnel.e-monsite.com/pages/iv.html" TargetMode="External"/><Relationship Id="rId15" Type="http://schemas.openxmlformats.org/officeDocument/2006/relationships/hyperlink" Target="http://www.coe.int/t/Commissioner/Source/LGBT/LGBTStudy2011_fr.pdf" TargetMode="External"/><Relationship Id="rId23" Type="http://schemas.openxmlformats.org/officeDocument/2006/relationships/hyperlink" Target="http://www.fmreview.org/fr/RMF42.pdf" TargetMode="External"/><Relationship Id="rId10" Type="http://schemas.openxmlformats.org/officeDocument/2006/relationships/hyperlink" Target="https://en.wikipedia.org/wiki/PubMed_Identifier" TargetMode="External"/><Relationship Id="rId19" Type="http://schemas.openxmlformats.org/officeDocument/2006/relationships/hyperlink" Target="http://aius-sexogyn.fr/files/67/BONIERBALE.pdf" TargetMode="External"/><Relationship Id="rId4" Type="http://schemas.openxmlformats.org/officeDocument/2006/relationships/hyperlink" Target="http://therealscandy.free.fr/humeur/history.htm" TargetMode="External"/><Relationship Id="rId9" Type="http://schemas.openxmlformats.org/officeDocument/2006/relationships/hyperlink" Target="https://en.wikipedia.org/wiki/PubMed_Central" TargetMode="External"/><Relationship Id="rId14" Type="http://schemas.openxmlformats.org/officeDocument/2006/relationships/hyperlink" Target="https://etudes.univ-rennes1.fr/digitalAssets/38/38437_M-Pitel_cerveauH-F.pdf" TargetMode="External"/><Relationship Id="rId22" Type="http://schemas.openxmlformats.org/officeDocument/2006/relationships/hyperlink" Target="http://www.inpes.sante.fr/CFESBases/catalogue/pdf/1291.pdf" TargetMode="External"/><Relationship Id="rId27" Type="http://schemas.openxmlformats.org/officeDocument/2006/relationships/image" Target="../media/image795.jpg"/></Relationships>
</file>

<file path=ppt/slides/_rels/slide166.xml.rels><?xml version="1.0" encoding="UTF-8" standalone="yes"?>
<Relationships xmlns="http://schemas.openxmlformats.org/package/2006/relationships"><Relationship Id="rId8" Type="http://schemas.openxmlformats.org/officeDocument/2006/relationships/hyperlink" Target="http://factsanddetails.com/china/cat11/sub76/item130.html" TargetMode="External"/><Relationship Id="rId13" Type="http://schemas.openxmlformats.org/officeDocument/2006/relationships/image" Target="../media/image796.jpeg"/><Relationship Id="rId3" Type="http://schemas.openxmlformats.org/officeDocument/2006/relationships/hyperlink" Target="http://semgai.free.fr/doc_et_pdf/pdf_these_articles_externes/Olivier_foucault.pdf" TargetMode="External"/><Relationship Id="rId7" Type="http://schemas.openxmlformats.org/officeDocument/2006/relationships/hyperlink" Target="http://www.20minutes.fr/monde/1601243-20150504-etats-unis-cour-supreme-interdit-therapie-conversion-jeunes-homosexuels" TargetMode="External"/><Relationship Id="rId12" Type="http://schemas.openxmlformats.org/officeDocument/2006/relationships/hyperlink" Target="http://bibliobs.nouvelobs.com/en-partenariat-avec-books/20131226.OBS0743/l-homosexualite-est-elle-biologique.html" TargetMode="External"/><Relationship Id="rId17" Type="http://schemas.openxmlformats.org/officeDocument/2006/relationships/image" Target="../media/image800.jpg"/><Relationship Id="rId2" Type="http://schemas.openxmlformats.org/officeDocument/2006/relationships/notesSlide" Target="../notesSlides/notesSlide29.xml"/><Relationship Id="rId16" Type="http://schemas.openxmlformats.org/officeDocument/2006/relationships/image" Target="../media/image799.jpg"/><Relationship Id="rId1" Type="http://schemas.openxmlformats.org/officeDocument/2006/relationships/slideLayout" Target="../slideLayouts/slideLayout7.xml"/><Relationship Id="rId6" Type="http://schemas.openxmlformats.org/officeDocument/2006/relationships/hyperlink" Target="https://fr.wikipedia.org/wiki/Th%C3%A9rapie_de_conversion" TargetMode="External"/><Relationship Id="rId11" Type="http://schemas.openxmlformats.org/officeDocument/2006/relationships/hyperlink" Target="http://www.editionsmardaga.com/Biologie-de-l-homosexualite" TargetMode="External"/><Relationship Id="rId5" Type="http://schemas.openxmlformats.org/officeDocument/2006/relationships/hyperlink" Target="https://www.stophomophobie.com/desintox-comment-les-scientifiques-ont-demonte-la-plus-grosse-etude-anti-mariage-gay/" TargetMode="External"/><Relationship Id="rId15" Type="http://schemas.openxmlformats.org/officeDocument/2006/relationships/image" Target="../media/image798.jpeg"/><Relationship Id="rId10" Type="http://schemas.openxmlformats.org/officeDocument/2006/relationships/hyperlink" Target="http://tempsreel.nouvelobs.com/monde/20100805.OBS8091/californie-l-interdiction-du-mariage-gay-jugee-illegale.html" TargetMode="External"/><Relationship Id="rId4" Type="http://schemas.openxmlformats.org/officeDocument/2006/relationships/hyperlink" Target="https://kourajdotorg.files.wordpress.com/2012/02/histoire-et-decc81finition-de-lhomosexualitecc81.pdf" TargetMode="External"/><Relationship Id="rId9" Type="http://schemas.openxmlformats.org/officeDocument/2006/relationships/hyperlink" Target="http://fr.slideshare.net/leviticusperth/islam-homosexuality-and-human-rights" TargetMode="External"/><Relationship Id="rId14" Type="http://schemas.openxmlformats.org/officeDocument/2006/relationships/image" Target="../media/image797.jpeg"/></Relationships>
</file>

<file path=ppt/slides/_rels/slide167.xml.rels><?xml version="1.0" encoding="UTF-8" standalone="yes"?>
<Relationships xmlns="http://schemas.openxmlformats.org/package/2006/relationships"><Relationship Id="rId8" Type="http://schemas.openxmlformats.org/officeDocument/2006/relationships/hyperlink" Target="http://www.yalescientific.org/2012/03/do-animals-exhibit-homosexuality/" TargetMode="External"/><Relationship Id="rId13" Type="http://schemas.openxmlformats.org/officeDocument/2006/relationships/hyperlink" Target="http://dico-manif-pour-tous.tumblr.com/" TargetMode="External"/><Relationship Id="rId18" Type="http://schemas.openxmlformats.org/officeDocument/2006/relationships/image" Target="../media/image771.jpg"/><Relationship Id="rId3" Type="http://schemas.openxmlformats.org/officeDocument/2006/relationships/hyperlink" Target="https://fr.wikipedia.org/wiki/Comportement_homosexuel_chez_les_animaux" TargetMode="External"/><Relationship Id="rId7" Type="http://schemas.openxmlformats.org/officeDocument/2006/relationships/hyperlink" Target="http://www.news-medical.net/news/2006/10/23/20718.aspx" TargetMode="External"/><Relationship Id="rId12" Type="http://schemas.openxmlformats.org/officeDocument/2006/relationships/hyperlink" Target="https://www.youtube.com/watch?v=LFeXwKnCUNI" TargetMode="External"/><Relationship Id="rId17" Type="http://schemas.openxmlformats.org/officeDocument/2006/relationships/image" Target="../media/image801.jpg"/><Relationship Id="rId2" Type="http://schemas.openxmlformats.org/officeDocument/2006/relationships/notesSlide" Target="../notesSlides/notesSlide30.xml"/><Relationship Id="rId16" Type="http://schemas.openxmlformats.org/officeDocument/2006/relationships/hyperlink" Target="http://centrelgbtparis.org/" TargetMode="External"/><Relationship Id="rId20" Type="http://schemas.openxmlformats.org/officeDocument/2006/relationships/image" Target="../media/image803.jpg"/><Relationship Id="rId1" Type="http://schemas.openxmlformats.org/officeDocument/2006/relationships/slideLayout" Target="../slideLayouts/slideLayout7.xml"/><Relationship Id="rId6" Type="http://schemas.openxmlformats.org/officeDocument/2006/relationships/hyperlink" Target="http://en.wikipedia.org/wiki/Homosexual_behavior_in_animals" TargetMode="External"/><Relationship Id="rId11" Type="http://schemas.openxmlformats.org/officeDocument/2006/relationships/hyperlink" Target="https://www.youtube.com/watch?v=VUwza5Grxos" TargetMode="External"/><Relationship Id="rId5" Type="http://schemas.openxmlformats.org/officeDocument/2006/relationships/hyperlink" Target="http://en.wikipedia.org/wiki/List_of_animals_displaying_homosexual_behavior" TargetMode="External"/><Relationship Id="rId15" Type="http://schemas.openxmlformats.org/officeDocument/2006/relationships/hyperlink" Target="http://ilga.org/" TargetMode="External"/><Relationship Id="rId10" Type="http://schemas.openxmlformats.org/officeDocument/2006/relationships/hyperlink" Target="https://www.youtube.com/watch?v=aiT2OSAbogw" TargetMode="External"/><Relationship Id="rId19" Type="http://schemas.openxmlformats.org/officeDocument/2006/relationships/image" Target="../media/image802.jpg"/><Relationship Id="rId4" Type="http://schemas.openxmlformats.org/officeDocument/2006/relationships/hyperlink" Target="http://listverse.com/2013/04/20/10-animals-that-practice-homosexuality/" TargetMode="External"/><Relationship Id="rId9" Type="http://schemas.openxmlformats.org/officeDocument/2006/relationships/hyperlink" Target="http://news.nationalgeographic.com/news/2004/07/0722_040722_gayanimal.html" TargetMode="External"/><Relationship Id="rId14" Type="http://schemas.openxmlformats.org/officeDocument/2006/relationships/hyperlink" Target="http://benjamin.lisan.free.fr/jardin.secret/EcritsLitteraires/Humour/divers/dico-manif-pour-tous.htm"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www.20minutes.fr/television/1569487-20150324-homo-hetero-choix-question-abordee-cinq-points-france-2" TargetMode="External"/><Relationship Id="rId13" Type="http://schemas.openxmlformats.org/officeDocument/2006/relationships/hyperlink" Target="http://www.franceculture.fr/emission-l-hebdo-des-idees-et-si-l-homosexualite-avait-une-origine-genetique-2014-02-21" TargetMode="External"/><Relationship Id="rId3" Type="http://schemas.openxmlformats.org/officeDocument/2006/relationships/hyperlink" Target="http://www.legossip.net/mika-rejete-par-sa-famille-a-cause-de-son-homosexualite/249798/" TargetMode="External"/><Relationship Id="rId7" Type="http://schemas.openxmlformats.org/officeDocument/2006/relationships/hyperlink" Target="http://www.metronews.fr/info/l-homosexualite-n-est-pas-un-choix-c-est-une-orientation-sexuelle-normale/moct!P6pfa4JcJCNOk/" TargetMode="External"/><Relationship Id="rId12" Type="http://schemas.openxmlformats.org/officeDocument/2006/relationships/hyperlink" Target="http://www.charentelibre.fr/2015/04/08/blog-sexo-l-homosexualite-est-elle-un-choix,1949116.php"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lemonde.fr/week-end/article/2011/04/08/l-homosexualite-n-est-pas-un-choix_1504178_1477893.html" TargetMode="External"/><Relationship Id="rId11" Type="http://schemas.openxmlformats.org/officeDocument/2006/relationships/hyperlink" Target="http://www.cerveauetpsycho.fr/ewb_pages/a/article-l-homosexualite-est-elle-un-choix-20766.php" TargetMode="External"/><Relationship Id="rId5" Type="http://schemas.openxmlformats.org/officeDocument/2006/relationships/hyperlink" Target="http://www.livescience.com/50058-being-gay-not-a-choice.html" TargetMode="External"/><Relationship Id="rId10" Type="http://schemas.openxmlformats.org/officeDocument/2006/relationships/image" Target="../media/image804.jpg"/><Relationship Id="rId4" Type="http://schemas.openxmlformats.org/officeDocument/2006/relationships/hyperlink" Target="https://medium.com/matter/being-gay-in-egypt-is-worse-today-than-it-was-under-islamist-rule-61c1c2115c81" TargetMode="External"/><Relationship Id="rId9" Type="http://schemas.openxmlformats.org/officeDocument/2006/relationships/hyperlink" Target="http://www.france2.fr/emissions/infrarouge/diffusions/24-03-2015_311301" TargetMode="External"/></Relationships>
</file>

<file path=ppt/slides/_rels/slide169.xml.rels><?xml version="1.0" encoding="UTF-8" standalone="yes"?>
<Relationships xmlns="http://schemas.openxmlformats.org/package/2006/relationships"><Relationship Id="rId8" Type="http://schemas.openxmlformats.org/officeDocument/2006/relationships/image" Target="../media/image809.jpeg"/><Relationship Id="rId13" Type="http://schemas.openxmlformats.org/officeDocument/2006/relationships/image" Target="../media/image814.jpeg"/><Relationship Id="rId3" Type="http://schemas.openxmlformats.org/officeDocument/2006/relationships/hyperlink" Target="http://www.ebooksgratuits.com/pdf/zweig_confusion_des_sentiments.pdf" TargetMode="External"/><Relationship Id="rId7" Type="http://schemas.openxmlformats.org/officeDocument/2006/relationships/image" Target="../media/image808.jpeg"/><Relationship Id="rId12" Type="http://schemas.openxmlformats.org/officeDocument/2006/relationships/image" Target="../media/image813.jpeg"/><Relationship Id="rId17" Type="http://schemas.openxmlformats.org/officeDocument/2006/relationships/image" Target="../media/image818.jpeg"/><Relationship Id="rId2" Type="http://schemas.openxmlformats.org/officeDocument/2006/relationships/notesSlide" Target="../notesSlides/notesSlide32.xml"/><Relationship Id="rId16" Type="http://schemas.openxmlformats.org/officeDocument/2006/relationships/image" Target="../media/image817.jpeg"/><Relationship Id="rId1" Type="http://schemas.openxmlformats.org/officeDocument/2006/relationships/slideLayout" Target="../slideLayouts/slideLayout7.xml"/><Relationship Id="rId6" Type="http://schemas.openxmlformats.org/officeDocument/2006/relationships/image" Target="../media/image807.jpeg"/><Relationship Id="rId11" Type="http://schemas.openxmlformats.org/officeDocument/2006/relationships/image" Target="../media/image812.jpeg"/><Relationship Id="rId5" Type="http://schemas.openxmlformats.org/officeDocument/2006/relationships/image" Target="../media/image806.jpeg"/><Relationship Id="rId15" Type="http://schemas.openxmlformats.org/officeDocument/2006/relationships/image" Target="../media/image816.jpeg"/><Relationship Id="rId10" Type="http://schemas.openxmlformats.org/officeDocument/2006/relationships/image" Target="../media/image811.jpeg"/><Relationship Id="rId4" Type="http://schemas.openxmlformats.org/officeDocument/2006/relationships/image" Target="../media/image805.jpeg"/><Relationship Id="rId9" Type="http://schemas.openxmlformats.org/officeDocument/2006/relationships/image" Target="../media/image810.jpeg"/><Relationship Id="rId14" Type="http://schemas.openxmlformats.org/officeDocument/2006/relationships/image" Target="../media/image815.jpeg"/></Relationships>
</file>

<file path=ppt/slides/_rels/slide17.xml.rels><?xml version="1.0" encoding="UTF-8" standalone="yes"?>
<Relationships xmlns="http://schemas.openxmlformats.org/package/2006/relationships"><Relationship Id="rId3" Type="http://schemas.openxmlformats.org/officeDocument/2006/relationships/hyperlink" Target="http://laparoledujeunemusulman.blogspot.fr/2010/04/quel-regard-sur-lhomosexualite-dans-nos.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824.jpg"/><Relationship Id="rId3" Type="http://schemas.openxmlformats.org/officeDocument/2006/relationships/hyperlink" Target="http://www.altersexualite.com/spip.php?article23" TargetMode="External"/><Relationship Id="rId7" Type="http://schemas.openxmlformats.org/officeDocument/2006/relationships/image" Target="../media/image823.jpg"/><Relationship Id="rId2" Type="http://schemas.openxmlformats.org/officeDocument/2006/relationships/image" Target="../media/image819.jpg"/><Relationship Id="rId1" Type="http://schemas.openxmlformats.org/officeDocument/2006/relationships/slideLayout" Target="../slideLayouts/slideLayout7.xml"/><Relationship Id="rId6" Type="http://schemas.openxmlformats.org/officeDocument/2006/relationships/image" Target="../media/image822.jpg"/><Relationship Id="rId5" Type="http://schemas.openxmlformats.org/officeDocument/2006/relationships/image" Target="../media/image821.jpg"/><Relationship Id="rId4" Type="http://schemas.openxmlformats.org/officeDocument/2006/relationships/image" Target="../media/image820.jpg"/><Relationship Id="rId9" Type="http://schemas.openxmlformats.org/officeDocument/2006/relationships/image" Target="../media/image825.jpeg"/></Relationships>
</file>

<file path=ppt/slides/_rels/slide171.xml.rels><?xml version="1.0" encoding="UTF-8" standalone="yes"?>
<Relationships xmlns="http://schemas.openxmlformats.org/package/2006/relationships"><Relationship Id="rId8" Type="http://schemas.openxmlformats.org/officeDocument/2006/relationships/image" Target="../media/image828.jpeg"/><Relationship Id="rId3" Type="http://schemas.openxmlformats.org/officeDocument/2006/relationships/hyperlink" Target="http://raymond.rodriguez1.free.fr/Documents/Organisme-A/Sexualite/orientation.jpg" TargetMode="External"/><Relationship Id="rId7" Type="http://schemas.openxmlformats.org/officeDocument/2006/relationships/image" Target="../media/image827.jpeg"/><Relationship Id="rId2" Type="http://schemas.openxmlformats.org/officeDocument/2006/relationships/hyperlink" Target="http://raymond.rodriguez1.free.fr/Documents/Organisme-A/Sexualite/identite.jpg" TargetMode="External"/><Relationship Id="rId1" Type="http://schemas.openxmlformats.org/officeDocument/2006/relationships/slideLayout" Target="../slideLayouts/slideLayout7.xml"/><Relationship Id="rId6" Type="http://schemas.openxmlformats.org/officeDocument/2006/relationships/image" Target="../media/image826.jpeg"/><Relationship Id="rId11" Type="http://schemas.openxmlformats.org/officeDocument/2006/relationships/hyperlink" Target="http://clashdaily.com/2015/06/gay-and-born-that-way-the-bible-has-an-answer-for-that-claim/" TargetMode="External"/><Relationship Id="rId5" Type="http://schemas.openxmlformats.org/officeDocument/2006/relationships/hyperlink" Target="http://www.cote-momes.com/1er-age-0-3-ans/eveil-education/comment-l-enfant-construit-son-identite-sexuelle-d427-a3.html" TargetMode="External"/><Relationship Id="rId10" Type="http://schemas.openxmlformats.org/officeDocument/2006/relationships/image" Target="../media/image830.jpg"/><Relationship Id="rId4" Type="http://schemas.openxmlformats.org/officeDocument/2006/relationships/hyperlink" Target="http://raymond.rodriguez1.free.fr/Textes/es32.htm" TargetMode="External"/><Relationship Id="rId9" Type="http://schemas.openxmlformats.org/officeDocument/2006/relationships/image" Target="../media/image829.jpeg"/></Relationships>
</file>

<file path=ppt/slides/_rels/slide172.xml.rels><?xml version="1.0" encoding="UTF-8" standalone="yes"?>
<Relationships xmlns="http://schemas.openxmlformats.org/package/2006/relationships"><Relationship Id="rId8" Type="http://schemas.openxmlformats.org/officeDocument/2006/relationships/hyperlink" Target="https://fr.wikipedia.org/wiki/F%C3%A9vrier_2014" TargetMode="External"/><Relationship Id="rId3" Type="http://schemas.openxmlformats.org/officeDocument/2006/relationships/hyperlink" Target="http://www.monfilsgai.org/savoir/et-lidentite-de-genre-cest-quoi/" TargetMode="External"/><Relationship Id="rId7" Type="http://schemas.openxmlformats.org/officeDocument/2006/relationships/hyperlink" Target="https://fr.wikipedia.org/wiki/2_f%C3%A9vrier" TargetMode="External"/><Relationship Id="rId12" Type="http://schemas.openxmlformats.org/officeDocument/2006/relationships/image" Target="../media/image83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fr.wikipedia.org/wiki/Genre_(sciences_sociales)" TargetMode="External"/><Relationship Id="rId11" Type="http://schemas.openxmlformats.org/officeDocument/2006/relationships/image" Target="../media/image832.jpeg"/><Relationship Id="rId5" Type="http://schemas.openxmlformats.org/officeDocument/2006/relationships/image" Target="../media/image831.jpeg"/><Relationship Id="rId10" Type="http://schemas.openxmlformats.org/officeDocument/2006/relationships/hyperlink" Target="https://fr.wikipedia.org/wiki/La_Manif_pour_tous" TargetMode="External"/><Relationship Id="rId4" Type="http://schemas.openxmlformats.org/officeDocument/2006/relationships/hyperlink" Target="http://www.europe1.fr/international/le-logo-de-la-manif-pour-tous-traverse-l-atlantique-1809959" TargetMode="External"/><Relationship Id="rId9" Type="http://schemas.openxmlformats.org/officeDocument/2006/relationships/hyperlink" Target="https://fr.wikipedia.org/wiki/2014"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chire.fr/A-184125-theorie-du-genre-l-ideologie-qui-voulait-detruire-la-creation-et-liberer-toutes-les-perversions-humaines-stop.aspx" TargetMode="External"/><Relationship Id="rId2" Type="http://schemas.openxmlformats.org/officeDocument/2006/relationships/image" Target="../media/image834.jpeg"/><Relationship Id="rId1" Type="http://schemas.openxmlformats.org/officeDocument/2006/relationships/slideLayout" Target="../slideLayouts/slideLayout7.xml"/><Relationship Id="rId6" Type="http://schemas.openxmlformats.org/officeDocument/2006/relationships/image" Target="../media/image837.jpeg"/><Relationship Id="rId5" Type="http://schemas.openxmlformats.org/officeDocument/2006/relationships/image" Target="../media/image836.jpeg"/><Relationship Id="rId4" Type="http://schemas.openxmlformats.org/officeDocument/2006/relationships/image" Target="../media/image835.jpeg"/></Relationships>
</file>

<file path=ppt/slides/_rels/slide174.xml.rels><?xml version="1.0" encoding="UTF-8" standalone="yes"?>
<Relationships xmlns="http://schemas.openxmlformats.org/package/2006/relationships"><Relationship Id="rId8" Type="http://schemas.openxmlformats.org/officeDocument/2006/relationships/hyperlink" Target="https://en.wikipedia.org/wiki/Hypothalamus" TargetMode="External"/><Relationship Id="rId3" Type="http://schemas.openxmlformats.org/officeDocument/2006/relationships/hyperlink" Target="https://en.wikipedia.org/wiki/Sexually_dimorphic_nucleus" TargetMode="External"/><Relationship Id="rId7" Type="http://schemas.openxmlformats.org/officeDocument/2006/relationships/hyperlink" Target="https://en.wikipedia.org/wiki/Somatostatin" TargetMode="External"/><Relationship Id="rId2" Type="http://schemas.openxmlformats.org/officeDocument/2006/relationships/hyperlink" Target="https://en.wikipedia.org/wiki/Sexually_dimorphic" TargetMode="External"/><Relationship Id="rId1" Type="http://schemas.openxmlformats.org/officeDocument/2006/relationships/slideLayout" Target="../slideLayouts/slideLayout7.xml"/><Relationship Id="rId6" Type="http://schemas.openxmlformats.org/officeDocument/2006/relationships/hyperlink" Target="https://en.wikipedia.org/wiki/LHRH" TargetMode="External"/><Relationship Id="rId5" Type="http://schemas.openxmlformats.org/officeDocument/2006/relationships/hyperlink" Target="https://en.wikipedia.org/wiki/Growth_hormone" TargetMode="External"/><Relationship Id="rId4" Type="http://schemas.openxmlformats.org/officeDocument/2006/relationships/hyperlink" Target="https://en.wikipedia.org/wiki/Preoptic_area" TargetMode="External"/><Relationship Id="rId9" Type="http://schemas.openxmlformats.org/officeDocument/2006/relationships/image" Target="../media/image838.jpg"/></Relationships>
</file>

<file path=ppt/slides/_rels/slide175.xml.rels><?xml version="1.0" encoding="UTF-8" standalone="yes"?>
<Relationships xmlns="http://schemas.openxmlformats.org/package/2006/relationships"><Relationship Id="rId8" Type="http://schemas.openxmlformats.org/officeDocument/2006/relationships/hyperlink" Target="https://fr.wikipedia.org/wiki/H%C3%A9t%C3%A9rosexuel" TargetMode="External"/><Relationship Id="rId3" Type="http://schemas.openxmlformats.org/officeDocument/2006/relationships/hyperlink" Target="https://fr.wikipedia.org/wiki/Orientation_sexuelle" TargetMode="External"/><Relationship Id="rId7" Type="http://schemas.openxmlformats.org/officeDocument/2006/relationships/hyperlink" Target="https://fr.wikipedia.org/wiki/Lesbianisme" TargetMode="External"/><Relationship Id="rId2" Type="http://schemas.openxmlformats.org/officeDocument/2006/relationships/hyperlink" Target="https://fr.wikipedia.org/wiki/Canada" TargetMode="External"/><Relationship Id="rId1" Type="http://schemas.openxmlformats.org/officeDocument/2006/relationships/slideLayout" Target="../slideLayouts/slideLayout7.xml"/><Relationship Id="rId6" Type="http://schemas.openxmlformats.org/officeDocument/2006/relationships/hyperlink" Target="https://fr.wikipedia.org/wiki/Gay_(homosexualit%C3%A9)" TargetMode="External"/><Relationship Id="rId5" Type="http://schemas.openxmlformats.org/officeDocument/2006/relationships/hyperlink" Target="https://fr.wikipedia.org/wiki/%C3%89tats-Unis_d'Am%C3%A9rique" TargetMode="External"/><Relationship Id="rId4" Type="http://schemas.openxmlformats.org/officeDocument/2006/relationships/hyperlink" Target="https://fr.wikipedia.org/wiki/Identit%C3%A9_sexuelle" TargetMode="External"/><Relationship Id="rId9" Type="http://schemas.openxmlformats.org/officeDocument/2006/relationships/hyperlink" Target="http://cci.blogspirit.com/"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843.jpeg"/><Relationship Id="rId3" Type="http://schemas.openxmlformats.org/officeDocument/2006/relationships/hyperlink" Target="http://www.deblog-notes.com/tag/etudes%20de%20genre/" TargetMode="External"/><Relationship Id="rId7" Type="http://schemas.openxmlformats.org/officeDocument/2006/relationships/image" Target="../media/image842.jpeg"/><Relationship Id="rId2" Type="http://schemas.openxmlformats.org/officeDocument/2006/relationships/hyperlink" Target="http://www.femmes-emploi.fr/article/femmes-hommes-nos-cerveaux-sont-ils-differents-les-reponses-de-catherine-vidal-neurobiologis" TargetMode="External"/><Relationship Id="rId1" Type="http://schemas.openxmlformats.org/officeDocument/2006/relationships/slideLayout" Target="../slideLayouts/slideLayout7.xml"/><Relationship Id="rId6" Type="http://schemas.openxmlformats.org/officeDocument/2006/relationships/image" Target="../media/image841.jpeg"/><Relationship Id="rId11" Type="http://schemas.openxmlformats.org/officeDocument/2006/relationships/hyperlink" Target="https://fr.wikipedia.org/wiki/H%C3%A9t%C3%A9rosexisme" TargetMode="External"/><Relationship Id="rId5" Type="http://schemas.openxmlformats.org/officeDocument/2006/relationships/image" Target="../media/image840.jpeg"/><Relationship Id="rId10" Type="http://schemas.openxmlformats.org/officeDocument/2006/relationships/hyperlink" Target="https://fr.wikipedia.org/wiki/H%C3%A9t%C3%A9rosexualit%C3%A9" TargetMode="External"/><Relationship Id="rId4" Type="http://schemas.openxmlformats.org/officeDocument/2006/relationships/image" Target="../media/image839.jpeg"/><Relationship Id="rId9" Type="http://schemas.openxmlformats.org/officeDocument/2006/relationships/hyperlink" Target="https://fr.wikipedia.org/wiki/Sexualit%C3%A9" TargetMode="External"/></Relationships>
</file>

<file path=ppt/slides/_rels/slide177.xml.rels><?xml version="1.0" encoding="UTF-8" standalone="yes"?>
<Relationships xmlns="http://schemas.openxmlformats.org/package/2006/relationships"><Relationship Id="rId2" Type="http://schemas.openxmlformats.org/officeDocument/2006/relationships/image" Target="../media/image844.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846.jpeg"/><Relationship Id="rId2" Type="http://schemas.openxmlformats.org/officeDocument/2006/relationships/image" Target="../media/image845.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8" Type="http://schemas.openxmlformats.org/officeDocument/2006/relationships/image" Target="../media/image849.jpeg"/><Relationship Id="rId3" Type="http://schemas.openxmlformats.org/officeDocument/2006/relationships/hyperlink" Target="https://fr.wikipedia.org/wiki/Lesbianisme" TargetMode="External"/><Relationship Id="rId7" Type="http://schemas.openxmlformats.org/officeDocument/2006/relationships/image" Target="../media/image848.jpeg"/><Relationship Id="rId2" Type="http://schemas.openxmlformats.org/officeDocument/2006/relationships/hyperlink" Target="https://fr.wikipedia.org/wiki/Gay_(homosexualit%C3%A9)" TargetMode="External"/><Relationship Id="rId1" Type="http://schemas.openxmlformats.org/officeDocument/2006/relationships/slideLayout" Target="../slideLayouts/slideLayout7.xml"/><Relationship Id="rId6" Type="http://schemas.openxmlformats.org/officeDocument/2006/relationships/image" Target="../media/image847.jpeg"/><Relationship Id="rId5" Type="http://schemas.openxmlformats.org/officeDocument/2006/relationships/hyperlink" Target="https://fr.wikipedia.org/wiki/Troubles_de_l'identit%C3%A9_sexuelle" TargetMode="External"/><Relationship Id="rId4" Type="http://schemas.openxmlformats.org/officeDocument/2006/relationships/hyperlink" Target="https://fr.wikipedia.org/wiki/Bisexualit%C3%A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zenit.org/fr/articles/france-mariage-et-filiation-pour-tous-le-vol-des-mots-et-des-symbole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850.jpeg"/><Relationship Id="rId2" Type="http://schemas.openxmlformats.org/officeDocument/2006/relationships/hyperlink" Target="http://www.porcupinehu.on.ca/Schools/French/Ressources/documents/SH-Gender_Identity_Sexual_Orientation_Presentation-FR.pdf" TargetMode="Externa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hyperlink" Target="http://prophetie-biblique.com/forum-religion/islam-christianisme/homosesualite-trans-genre-que-dit-bible-t4202-468.html" TargetMode="External"/><Relationship Id="rId4" Type="http://schemas.openxmlformats.org/officeDocument/2006/relationships/image" Target="../media/image851.jpeg"/></Relationships>
</file>

<file path=ppt/slides/_rels/slide181.xml.rels><?xml version="1.0" encoding="UTF-8" standalone="yes"?>
<Relationships xmlns="http://schemas.openxmlformats.org/package/2006/relationships"><Relationship Id="rId2" Type="http://schemas.openxmlformats.org/officeDocument/2006/relationships/image" Target="../media/image852.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hyperlink" Target="http://www.scienceshumaines.com/l-origine-des-religions_fr_273.htm" TargetMode="External"/><Relationship Id="rId3" Type="http://schemas.openxmlformats.org/officeDocument/2006/relationships/hyperlink" Target="http://www.lemonde.fr/bourse/nyse-euronext-paris-equities/ses/" TargetMode="External"/><Relationship Id="rId7" Type="http://schemas.openxmlformats.org/officeDocument/2006/relationships/hyperlink" Target="http://conjugaison.lemonde.fr/conjugaison/premier-groupe/d%C3%A9noncer/" TargetMode="External"/><Relationship Id="rId12" Type="http://schemas.openxmlformats.org/officeDocument/2006/relationships/image" Target="../media/image855.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hysique/" TargetMode="External"/><Relationship Id="rId11" Type="http://schemas.openxmlformats.org/officeDocument/2006/relationships/image" Target="../media/image854.jpeg"/><Relationship Id="rId5" Type="http://schemas.openxmlformats.org/officeDocument/2006/relationships/hyperlink" Target="http://conjugaison.lemonde.fr/conjugaison/premier-groupe/distinguer/" TargetMode="External"/><Relationship Id="rId10" Type="http://schemas.openxmlformats.org/officeDocument/2006/relationships/image" Target="../media/image853.jpeg"/><Relationship Id="rId4" Type="http://schemas.openxmlformats.org/officeDocument/2006/relationships/hyperlink" Target="http://conjugaison.lemonde.fr/conjugaison/premier-groupe/%C3%A9tudier/" TargetMode="External"/><Relationship Id="rId9" Type="http://schemas.openxmlformats.org/officeDocument/2006/relationships/hyperlink" Target="http://www.lemonde.fr/societe/article/2014/02/26/theorie-du-genre-dix-liens-pour-comprendre_4372618_3224.html" TargetMode="External"/></Relationships>
</file>

<file path=ppt/slides/_rels/slide183.xml.rels><?xml version="1.0" encoding="UTF-8" standalone="yes"?>
<Relationships xmlns="http://schemas.openxmlformats.org/package/2006/relationships"><Relationship Id="rId8" Type="http://schemas.openxmlformats.org/officeDocument/2006/relationships/image" Target="../media/image857.png"/><Relationship Id="rId3" Type="http://schemas.openxmlformats.org/officeDocument/2006/relationships/hyperlink" Target="http://www.lemonde.fr/sciences/" TargetMode="External"/><Relationship Id="rId7" Type="http://schemas.openxmlformats.org/officeDocument/2006/relationships/image" Target="../media/image856.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conjugaison.lemonde.fr/conjugaison/premier-groupe/pr%C3%A9ciser/" TargetMode="External"/><Relationship Id="rId4" Type="http://schemas.openxmlformats.org/officeDocument/2006/relationships/hyperlink" Target="http://www.lemonde.fr/europe/"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www.huffingtonpost.fr/2014/05/12/sos-homophobie-rapport-2014_n_5312335.html" TargetMode="External"/><Relationship Id="rId3" Type="http://schemas.openxmlformats.org/officeDocument/2006/relationships/hyperlink" Target="http://conjugaison.lemonde.fr/conjugaison/premier-groupe/interroger/" TargetMode="External"/><Relationship Id="rId7" Type="http://schemas.openxmlformats.org/officeDocument/2006/relationships/image" Target="../media/image860.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859.jpeg"/><Relationship Id="rId5" Type="http://schemas.openxmlformats.org/officeDocument/2006/relationships/image" Target="../media/image858.jpeg"/><Relationship Id="rId4" Type="http://schemas.openxmlformats.org/officeDocument/2006/relationships/hyperlink" Target="http://www.lemonde.fr/societe/article/2014/02/26/theorie-du-genre-dix-liens-pour-comprendre_4372618_3224.html" TargetMode="External"/></Relationships>
</file>

<file path=ppt/slides/_rels/slide185.xml.rels><?xml version="1.0" encoding="UTF-8" standalone="yes"?>
<Relationships xmlns="http://schemas.openxmlformats.org/package/2006/relationships"><Relationship Id="rId8" Type="http://schemas.openxmlformats.org/officeDocument/2006/relationships/image" Target="../media/image863.jpeg"/><Relationship Id="rId3" Type="http://schemas.openxmlformats.org/officeDocument/2006/relationships/hyperlink" Target="http://www.lemonde.fr/sida/" TargetMode="External"/><Relationship Id="rId7" Type="http://schemas.openxmlformats.org/officeDocument/2006/relationships/image" Target="../media/image862.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861.png"/><Relationship Id="rId5" Type="http://schemas.openxmlformats.org/officeDocument/2006/relationships/hyperlink" Target="http://www.lemonde.fr/societe/article/2014/02/26/theorie-du-genre-dix-liens-pour-comprendre_4372618_3224.html" TargetMode="External"/><Relationship Id="rId4" Type="http://schemas.openxmlformats.org/officeDocument/2006/relationships/hyperlink" Target="http://conjugaison.lemonde.fr/conjugaison/troisieme-groupe/pr%C3%A9venir/" TargetMode="External"/></Relationships>
</file>

<file path=ppt/slides/_rels/slide186.xml.rels><?xml version="1.0" encoding="UTF-8" standalone="yes"?>
<Relationships xmlns="http://schemas.openxmlformats.org/package/2006/relationships"><Relationship Id="rId8" Type="http://schemas.openxmlformats.org/officeDocument/2006/relationships/image" Target="../media/image865.jpeg"/><Relationship Id="rId3" Type="http://schemas.openxmlformats.org/officeDocument/2006/relationships/hyperlink" Target="http://conjugaison.lemonde.fr/conjugaison/troisieme-groupe/servir/" TargetMode="External"/><Relationship Id="rId7" Type="http://schemas.openxmlformats.org/officeDocument/2006/relationships/image" Target="../media/image864.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www.lemonde.fr/societe/article/2014/01/30/theorie-du-genre-laurence-rossignol-n-a-jamais-dit-que-les-enfants-appartiennent-a-l-etat_4357291_3224.html" TargetMode="External"/><Relationship Id="rId4" Type="http://schemas.openxmlformats.org/officeDocument/2006/relationships/hyperlink" Target="http://conjugaison.lemonde.fr/conjugaison/premier-groupe/occuper/" TargetMode="External"/><Relationship Id="rId9" Type="http://schemas.openxmlformats.org/officeDocument/2006/relationships/image" Target="../media/image866.jpeg"/></Relationships>
</file>

<file path=ppt/slides/_rels/slide187.xml.rels><?xml version="1.0" encoding="UTF-8" standalone="yes"?>
<Relationships xmlns="http://schemas.openxmlformats.org/package/2006/relationships"><Relationship Id="rId8" Type="http://schemas.openxmlformats.org/officeDocument/2006/relationships/hyperlink" Target="http://conjugaison.lemonde.fr/conjugaison/premier-groupe/cr%C3%A9er/" TargetMode="External"/><Relationship Id="rId13" Type="http://schemas.openxmlformats.org/officeDocument/2006/relationships/hyperlink" Target="http://conjugaison.lemonde.fr/conjugaison/premier-groupe/analyser/" TargetMode="External"/><Relationship Id="rId3" Type="http://schemas.openxmlformats.org/officeDocument/2006/relationships/hyperlink" Target="http://conjugaison.lemonde.fr/conjugaison/premier-groupe/multiplier/" TargetMode="External"/><Relationship Id="rId7" Type="http://schemas.openxmlformats.org/officeDocument/2006/relationships/hyperlink" Target="http://conjugaison.lemonde.fr/conjugaison/premier-groupe/endoctriner/" TargetMode="External"/><Relationship Id="rId12" Type="http://schemas.openxmlformats.org/officeDocument/2006/relationships/hyperlink" Target="http://conjugaison.lemonde.fr/conjugaison/premier-groupe/informer/"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conjugaison.lemonde.fr/conjugaison/troisieme-groupe/interdire/" TargetMode="External"/><Relationship Id="rId11" Type="http://schemas.openxmlformats.org/officeDocument/2006/relationships/hyperlink" Target="http://www.lemonde.fr/contexte/" TargetMode="External"/><Relationship Id="rId5" Type="http://schemas.openxmlformats.org/officeDocument/2006/relationships/hyperlink" Target="http://www.lemonde.fr/projet/" TargetMode="External"/><Relationship Id="rId15" Type="http://schemas.openxmlformats.org/officeDocument/2006/relationships/hyperlink" Target="http://www.lemonde.fr/societe/article/2014/02/26/theorie-du-genre-dix-liens-pour-comprendre_4372618_3224.html" TargetMode="External"/><Relationship Id="rId10" Type="http://schemas.openxmlformats.org/officeDocument/2006/relationships/hyperlink" Target="http://conjugaison.lemonde.fr/conjugaison/premier-groupe/trouver/" TargetMode="External"/><Relationship Id="rId4" Type="http://schemas.openxmlformats.org/officeDocument/2006/relationships/hyperlink" Target="http://www.lemonde.fr/climat/" TargetMode="External"/><Relationship Id="rId9" Type="http://schemas.openxmlformats.org/officeDocument/2006/relationships/hyperlink" Target="http://conjugaison.lemonde.fr/conjugaison/premier-groupe/retirer/" TargetMode="External"/><Relationship Id="rId14" Type="http://schemas.openxmlformats.org/officeDocument/2006/relationships/hyperlink" Target="http://www.lemonde.fr/societe/article/2014/01/31/education-sexuelle-et-genre-5-autres-intox-decryptees_4358039_3224.html" TargetMode="External"/></Relationships>
</file>

<file path=ppt/slides/_rels/slide188.xml.rels><?xml version="1.0" encoding="UTF-8" standalone="yes"?>
<Relationships xmlns="http://schemas.openxmlformats.org/package/2006/relationships"><Relationship Id="rId8" Type="http://schemas.openxmlformats.org/officeDocument/2006/relationships/image" Target="../media/image867.jpeg"/><Relationship Id="rId3" Type="http://schemas.openxmlformats.org/officeDocument/2006/relationships/hyperlink" Target="http://www.lemonde.fr/centenaire-14-18-livres/"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decodeurs.blog.lemonde.fr/2014/02/10/tous-a-poil-cope-sattaque-a-la-litterature-jeunesse/" TargetMode="External"/><Relationship Id="rId5" Type="http://schemas.openxmlformats.org/officeDocument/2006/relationships/hyperlink" Target="http://conjugaison.lemonde.fr/conjugaison/premier-groupe/greffer/" TargetMode="External"/><Relationship Id="rId10" Type="http://schemas.openxmlformats.org/officeDocument/2006/relationships/image" Target="../media/image869.jpeg"/><Relationship Id="rId4" Type="http://schemas.openxmlformats.org/officeDocument/2006/relationships/hyperlink" Target="http://www.lemonde.fr/ump/" TargetMode="External"/><Relationship Id="rId9" Type="http://schemas.openxmlformats.org/officeDocument/2006/relationships/image" Target="../media/image868.jpeg"/></Relationships>
</file>

<file path=ppt/slides/_rels/slide189.xml.rels><?xml version="1.0" encoding="UTF-8" standalone="yes"?>
<Relationships xmlns="http://schemas.openxmlformats.org/package/2006/relationships"><Relationship Id="rId8" Type="http://schemas.openxmlformats.org/officeDocument/2006/relationships/image" Target="../media/image870.jpeg"/><Relationship Id="rId3" Type="http://schemas.openxmlformats.org/officeDocument/2006/relationships/hyperlink" Target="http://conjugaison.lemonde.fr/conjugaison/troisieme-groupe/faire/"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olitique/article/2014/02/12/quand-l-ump-voulait-sensibiliser-au-genre-des-la-maternelle_4365183_823448.html" TargetMode="External"/><Relationship Id="rId5" Type="http://schemas.openxmlformats.org/officeDocument/2006/relationships/hyperlink" Target="http://conjugaison.lemonde.fr/conjugaison/premier-groupe/%C3%A9voquer/" TargetMode="External"/><Relationship Id="rId10" Type="http://schemas.openxmlformats.org/officeDocument/2006/relationships/image" Target="../media/image872.jpeg"/><Relationship Id="rId4" Type="http://schemas.openxmlformats.org/officeDocument/2006/relationships/hyperlink" Target="http://conjugaison.lemonde.fr/conjugaison/auxiliaire/%C3%AAtre/" TargetMode="External"/><Relationship Id="rId9" Type="http://schemas.openxmlformats.org/officeDocument/2006/relationships/image" Target="../media/image871.jpeg"/></Relationships>
</file>

<file path=ppt/slides/_rels/slide19.xml.rels><?xml version="1.0" encoding="UTF-8" standalone="yes"?>
<Relationships xmlns="http://schemas.openxmlformats.org/package/2006/relationships"><Relationship Id="rId3" Type="http://schemas.openxmlformats.org/officeDocument/2006/relationships/hyperlink" Target="http://blog.chron.com/texaspolitics/2014/06/first-draft-of-state-gop-2014-platform-has-revamped-planks-on-immigration-homosexuality/" TargetMode="External"/><Relationship Id="rId7" Type="http://schemas.openxmlformats.org/officeDocument/2006/relationships/hyperlink" Target="http://www.huffingtonpost.fr/2014/06/06/parti-republicain-texas-therapie-couvertir-homosexuels_n_5460251.html" TargetMode="External"/><Relationship Id="rId2" Type="http://schemas.openxmlformats.org/officeDocument/2006/relationships/hyperlink" Target="https://s3.amazonaws.com/s3.documentcloud.org/documents/1182339/temporary-platform-committee-report.pdf" TargetMode="External"/><Relationship Id="rId1" Type="http://schemas.openxmlformats.org/officeDocument/2006/relationships/slideLayout" Target="../slideLayouts/slideLayout7.xml"/><Relationship Id="rId6" Type="http://schemas.openxmlformats.org/officeDocument/2006/relationships/hyperlink" Target="http://www.thewire.com/politics/2014/06/the-texas-gop-is-thinking-about-endorsing-ex-gay-therapy/372239/" TargetMode="External"/><Relationship Id="rId5" Type="http://schemas.openxmlformats.org/officeDocument/2006/relationships/hyperlink" Target="http://www.rightwingwatch.org/content/5-craziest-planks-draft-texas-gop-platform-ban-morning-after-pill-ending-direct-election-sen" TargetMode="External"/><Relationship Id="rId4" Type="http://schemas.openxmlformats.org/officeDocument/2006/relationships/hyperlink" Target="http://www.hrc.org/resources/entry/the-lies-and-dangers-of-reparative-therapy" TargetMode="External"/></Relationships>
</file>

<file path=ppt/slides/_rels/slide190.xml.rels><?xml version="1.0" encoding="UTF-8" standalone="yes"?>
<Relationships xmlns="http://schemas.openxmlformats.org/package/2006/relationships"><Relationship Id="rId8" Type="http://schemas.openxmlformats.org/officeDocument/2006/relationships/image" Target="../media/image873.jpeg"/><Relationship Id="rId3" Type="http://schemas.openxmlformats.org/officeDocument/2006/relationships/hyperlink" Target="http://conjugaison.lemonde.fr/conjugaison/deuxieme-groupe/r%C3%A9agir/"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01/farida-belghoul-de-l-extreme-gauche-anti-raciste-a-la-croisade-anti-genre-a-l-ecole_4358284_3224.html" TargetMode="External"/><Relationship Id="rId11" Type="http://schemas.openxmlformats.org/officeDocument/2006/relationships/hyperlink" Target="http://queerussia.info/2014/06/10/5389/" TargetMode="External"/><Relationship Id="rId5" Type="http://schemas.openxmlformats.org/officeDocument/2006/relationships/hyperlink" Target="http://www.lemonde.fr/societe/article/2013/05/25/comment-les-detracteurs-de-la-theorie-du-genre-se-mobilisent_3180069_3224.html" TargetMode="External"/><Relationship Id="rId10" Type="http://schemas.openxmlformats.org/officeDocument/2006/relationships/image" Target="../media/image875.jpeg"/><Relationship Id="rId4" Type="http://schemas.openxmlformats.org/officeDocument/2006/relationships/hyperlink" Target="http://conjugaison.lemonde.fr/conjugaison/troisieme-groupe/sentir/" TargetMode="External"/><Relationship Id="rId9" Type="http://schemas.openxmlformats.org/officeDocument/2006/relationships/image" Target="../media/image874.jpeg"/></Relationships>
</file>

<file path=ppt/slides/_rels/slide191.xml.rels><?xml version="1.0" encoding="UTF-8" standalone="yes"?>
<Relationships xmlns="http://schemas.openxmlformats.org/package/2006/relationships"><Relationship Id="rId3" Type="http://schemas.openxmlformats.org/officeDocument/2006/relationships/hyperlink" Target="https://enfantsjustice.wordpress.com/homoparentalite-etat-des-lieux/" TargetMode="External"/><Relationship Id="rId2" Type="http://schemas.openxmlformats.org/officeDocument/2006/relationships/image" Target="../media/image876.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877.jpg"/><Relationship Id="rId2" Type="http://schemas.openxmlformats.org/officeDocument/2006/relationships/hyperlink" Target="http://ddc.arte.tv/nos-cartes/homosexualite-quels-droits-a-la-difference" TargetMode="External"/><Relationship Id="rId1" Type="http://schemas.openxmlformats.org/officeDocument/2006/relationships/slideLayout" Target="../slideLayouts/slideLayout7.xml"/><Relationship Id="rId4" Type="http://schemas.openxmlformats.org/officeDocument/2006/relationships/image" Target="../media/image878.jpg"/></Relationships>
</file>

<file path=ppt/slides/_rels/slide193.xml.rels><?xml version="1.0" encoding="UTF-8" standalone="yes"?>
<Relationships xmlns="http://schemas.openxmlformats.org/package/2006/relationships"><Relationship Id="rId3" Type="http://schemas.openxmlformats.org/officeDocument/2006/relationships/image" Target="../media/image879.jpg"/><Relationship Id="rId2" Type="http://schemas.openxmlformats.org/officeDocument/2006/relationships/hyperlink" Target="http://ddc.arte.tv/nos-cartes/homosexualite-quels-droits-a-la-difference" TargetMode="External"/><Relationship Id="rId1" Type="http://schemas.openxmlformats.org/officeDocument/2006/relationships/slideLayout" Target="../slideLayouts/slideLayout7.xml"/><Relationship Id="rId4" Type="http://schemas.openxmlformats.org/officeDocument/2006/relationships/hyperlink" Target="http://ilga.org/"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old.ilga.org/Statehomophobia/ILGA_WorldMap_2015_ENG.pdf" TargetMode="External"/><Relationship Id="rId2" Type="http://schemas.openxmlformats.org/officeDocument/2006/relationships/image" Target="../media/image880.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881.jpg"/><Relationship Id="rId2" Type="http://schemas.openxmlformats.org/officeDocument/2006/relationships/hyperlink" Target="http://ddc.arte.tv/nos-cartes/homosexualite-quels-droits-a-la-difference" TargetMode="External"/><Relationship Id="rId1" Type="http://schemas.openxmlformats.org/officeDocument/2006/relationships/slideLayout" Target="../slideLayouts/slideLayout7.xml"/><Relationship Id="rId5" Type="http://schemas.openxmlformats.org/officeDocument/2006/relationships/image" Target="../media/image883.jpg"/><Relationship Id="rId4" Type="http://schemas.openxmlformats.org/officeDocument/2006/relationships/image" Target="../media/image882.jpg"/></Relationships>
</file>

<file path=ppt/slides/_rels/slide196.xml.rels><?xml version="1.0" encoding="UTF-8" standalone="yes"?>
<Relationships xmlns="http://schemas.openxmlformats.org/package/2006/relationships"><Relationship Id="rId8" Type="http://schemas.openxmlformats.org/officeDocument/2006/relationships/image" Target="../media/image890.jpeg"/><Relationship Id="rId3" Type="http://schemas.openxmlformats.org/officeDocument/2006/relationships/image" Target="../media/image885.jpeg"/><Relationship Id="rId7" Type="http://schemas.openxmlformats.org/officeDocument/2006/relationships/image" Target="../media/image889.jpeg"/><Relationship Id="rId2" Type="http://schemas.openxmlformats.org/officeDocument/2006/relationships/image" Target="../media/image884.jpeg"/><Relationship Id="rId1" Type="http://schemas.openxmlformats.org/officeDocument/2006/relationships/slideLayout" Target="../slideLayouts/slideLayout7.xml"/><Relationship Id="rId6" Type="http://schemas.openxmlformats.org/officeDocument/2006/relationships/image" Target="../media/image888.jpeg"/><Relationship Id="rId5" Type="http://schemas.openxmlformats.org/officeDocument/2006/relationships/image" Target="../media/image887.jpeg"/><Relationship Id="rId10" Type="http://schemas.openxmlformats.org/officeDocument/2006/relationships/image" Target="../media/image892.jpeg"/><Relationship Id="rId4" Type="http://schemas.openxmlformats.org/officeDocument/2006/relationships/image" Target="../media/image886.jpeg"/><Relationship Id="rId9" Type="http://schemas.openxmlformats.org/officeDocument/2006/relationships/image" Target="../media/image891.jpeg"/></Relationships>
</file>

<file path=ppt/slides/_rels/slide2.xml.rels><?xml version="1.0" encoding="UTF-8" standalone="yes"?>
<Relationships xmlns="http://schemas.openxmlformats.org/package/2006/relationships"><Relationship Id="rId3" Type="http://schemas.openxmlformats.org/officeDocument/2006/relationships/hyperlink" Target="http://www.charonboat.com/item/132" TargetMode="External"/><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coupsdetete.fr/hors-jeu/declarations-homophobes-football.html" TargetMode="External"/><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hyperlink" Target="http://www.jewpop.com/a-la-une/lhomophobie-du-rabbin-sitruk-sur-radio-j/"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hequranblog.files.wordpress.com/2010/06/the-lawful-and-the-prohibited-in-islam.pdf" TargetMode="External"/><Relationship Id="rId2" Type="http://schemas.openxmlformats.org/officeDocument/2006/relationships/hyperlink" Target="http://www.letemps.ch/suisse/2015/08/02/un-eveque-suisse-rappelle-bible-punit-mort-homosexuel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fr.wikipedia.org/wiki/%C3%89tats-Unis" TargetMode="External"/><Relationship Id="rId3" Type="http://schemas.openxmlformats.org/officeDocument/2006/relationships/image" Target="../media/image53.jpeg"/><Relationship Id="rId7" Type="http://schemas.openxmlformats.org/officeDocument/2006/relationships/hyperlink" Target="https://fr.wikipedia.org/wiki/Sc%C3%A9narist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fr.wikipedia.org/wiki/Acteur" TargetMode="External"/><Relationship Id="rId5" Type="http://schemas.openxmlformats.org/officeDocument/2006/relationships/hyperlink" Target="https://fr.wikipedia.org/wiki/Humoriste" TargetMode="External"/><Relationship Id="rId10" Type="http://schemas.openxmlformats.org/officeDocument/2006/relationships/hyperlink" Target="http://www.blogmensgo.fr/2013/10/10/morgan-freeman-homophobie-canular/" TargetMode="External"/><Relationship Id="rId4" Type="http://schemas.openxmlformats.org/officeDocument/2006/relationships/image" Target="../media/image54.jpeg"/><Relationship Id="rId9" Type="http://schemas.openxmlformats.org/officeDocument/2006/relationships/hyperlink" Target="https://www.youtube.com/watch?v=fyiJHT6XUi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brainyquote.com/quotes/quotes/j/jimmycarte453555.html" TargetMode="External"/><Relationship Id="rId2" Type="http://schemas.openxmlformats.org/officeDocument/2006/relationships/hyperlink" Target="http://blogs.mediapart.fr/blog/thierry-peltier/280513/lettre-ouverte-labbe-grosjean-et-ceux-qui-le-suiven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Durham,_North_Carolina&amp;usg=ALkJrhhL27vOj42J_TDe5tyNRFyrQE_cNQ" TargetMode="External"/><Relationship Id="rId3" Type="http://schemas.openxmlformats.org/officeDocument/2006/relationships/hyperlink" Target="https://ww2.kqed.org/news/2013/06/23/prop-8-supreme-court/" TargetMode="External"/><Relationship Id="rId7" Type="http://schemas.openxmlformats.org/officeDocument/2006/relationships/hyperlink" Target="https://translate.googleusercontent.com/translate_c?depth=1&amp;hl=fr&amp;prev=search&amp;rurl=translate.google.fr&amp;sl=en&amp;u=https://en.wikipedia.org/wiki/Duke_Divinity_School&amp;usg=ALkJrhiqqz-A7cm2Wx_ZUFDMkXCnxhDuDQ" TargetMode="External"/><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Iowa_State_University&amp;usg=ALkJrhiWTPmmXal3Vj4tAtdIRXytK7QbWw" TargetMode="External"/><Relationship Id="rId5" Type="http://schemas.openxmlformats.org/officeDocument/2006/relationships/hyperlink" Target="https://translate.googleusercontent.com/translate_c?depth=1&amp;hl=fr&amp;prev=search&amp;rurl=translate.google.fr&amp;sl=en&amp;u=https://en.wikipedia.org/wiki/Religious_Studies&amp;usg=ALkJrhjb_3ufLmEtSmO0Ay8o8zA_YLdKzw" TargetMode="External"/><Relationship Id="rId4" Type="http://schemas.openxmlformats.org/officeDocument/2006/relationships/image" Target="../media/image56.jpg"/><Relationship Id="rId9" Type="http://schemas.openxmlformats.org/officeDocument/2006/relationships/image" Target="../media/image57.jpg"/></Relationships>
</file>

<file path=ppt/slides/_rels/slide27.xml.rels><?xml version="1.0" encoding="UTF-8" standalone="yes"?>
<Relationships xmlns="http://schemas.openxmlformats.org/package/2006/relationships"><Relationship Id="rId8" Type="http://schemas.openxmlformats.org/officeDocument/2006/relationships/hyperlink" Target="https://fr.wikipedia.org/wiki/Moyen-Orient" TargetMode="External"/><Relationship Id="rId13" Type="http://schemas.openxmlformats.org/officeDocument/2006/relationships/hyperlink" Target="https://fr.wikipedia.org/wiki/Brunei" TargetMode="External"/><Relationship Id="rId18" Type="http://schemas.openxmlformats.org/officeDocument/2006/relationships/hyperlink" Target="https://fr.wikipedia.org/wiki/Soudan" TargetMode="External"/><Relationship Id="rId26" Type="http://schemas.openxmlformats.org/officeDocument/2006/relationships/image" Target="../media/image61.jpeg"/><Relationship Id="rId3" Type="http://schemas.openxmlformats.org/officeDocument/2006/relationships/hyperlink" Target="https://fr.wikipedia.org/wiki/Droits_LGBT_dans_le_monde" TargetMode="External"/><Relationship Id="rId21" Type="http://schemas.openxmlformats.org/officeDocument/2006/relationships/hyperlink" Target="https://fr.wikipedia.org/wiki/Y%C3%A9men" TargetMode="External"/><Relationship Id="rId7" Type="http://schemas.openxmlformats.org/officeDocument/2006/relationships/hyperlink" Target="https://fr.wikipedia.org/wiki/Afrique" TargetMode="External"/><Relationship Id="rId12" Type="http://schemas.openxmlformats.org/officeDocument/2006/relationships/hyperlink" Target="https://fr.wikipedia.org/wiki/Arabie_saoudite" TargetMode="External"/><Relationship Id="rId17" Type="http://schemas.openxmlformats.org/officeDocument/2006/relationships/hyperlink" Target="https://fr.wikipedia.org/wiki/Nigeria" TargetMode="External"/><Relationship Id="rId25" Type="http://schemas.openxmlformats.org/officeDocument/2006/relationships/image" Target="../media/image60.jpeg"/><Relationship Id="rId2" Type="http://schemas.openxmlformats.org/officeDocument/2006/relationships/notesSlide" Target="../notesSlides/notesSlide13.xml"/><Relationship Id="rId16" Type="http://schemas.openxmlformats.org/officeDocument/2006/relationships/hyperlink" Target="https://fr.wikipedia.org/wiki/Mauritanie" TargetMode="External"/><Relationship Id="rId20" Type="http://schemas.openxmlformats.org/officeDocument/2006/relationships/hyperlink" Target="https://fr.wikipedia.org/wiki/Somaliland" TargetMode="External"/><Relationship Id="rId1" Type="http://schemas.openxmlformats.org/officeDocument/2006/relationships/slideLayout" Target="../slideLayouts/slideLayout7.xml"/><Relationship Id="rId6" Type="http://schemas.openxmlformats.org/officeDocument/2006/relationships/hyperlink" Target="https://fr.wikipedia.org/wiki/Mariage_homosexuel" TargetMode="External"/><Relationship Id="rId11" Type="http://schemas.openxmlformats.org/officeDocument/2006/relationships/hyperlink" Target="https://fr.wikipedia.org/wiki/Afghanistan" TargetMode="External"/><Relationship Id="rId24" Type="http://schemas.openxmlformats.org/officeDocument/2006/relationships/image" Target="../media/image59.jpeg"/><Relationship Id="rId5" Type="http://schemas.openxmlformats.org/officeDocument/2006/relationships/hyperlink" Target="https://fr.wikipedia.org/wiki/Union_civile" TargetMode="External"/><Relationship Id="rId15" Type="http://schemas.openxmlformats.org/officeDocument/2006/relationships/hyperlink" Target="https://fr.wikipedia.org/wiki/Iran" TargetMode="External"/><Relationship Id="rId23" Type="http://schemas.openxmlformats.org/officeDocument/2006/relationships/image" Target="../media/image58.jpeg"/><Relationship Id="rId10" Type="http://schemas.openxmlformats.org/officeDocument/2006/relationships/hyperlink" Target="https://fr.wikipedia.org/wiki/Peine_de_mort" TargetMode="External"/><Relationship Id="rId19" Type="http://schemas.openxmlformats.org/officeDocument/2006/relationships/hyperlink" Target="https://fr.wikipedia.org/wiki/Somalie" TargetMode="External"/><Relationship Id="rId4" Type="http://schemas.openxmlformats.org/officeDocument/2006/relationships/hyperlink" Target="https://fr.wikipedia.org/wiki/Occident" TargetMode="External"/><Relationship Id="rId9" Type="http://schemas.openxmlformats.org/officeDocument/2006/relationships/hyperlink" Target="https://fr.wikipedia.org/wiki/Emprisonnement_%C3%A0_perp%C3%A9tuit%C3%A9" TargetMode="External"/><Relationship Id="rId14" Type="http://schemas.openxmlformats.org/officeDocument/2006/relationships/hyperlink" Target="https://fr.wikipedia.org/wiki/%C3%89mirats_arabes_unis" TargetMode="External"/><Relationship Id="rId22" Type="http://schemas.openxmlformats.org/officeDocument/2006/relationships/hyperlink" Target="https://fr.wikipedia.org/wiki/Mariage_homosexuel_en_Franc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fr.wikipedia.org/wiki/%C3%89rom%C3%A8ne" TargetMode="External"/><Relationship Id="rId13" Type="http://schemas.openxmlformats.org/officeDocument/2006/relationships/hyperlink" Target="https://fr.wikipedia.org/wiki/Bisexualit%C3%A9" TargetMode="External"/><Relationship Id="rId18" Type="http://schemas.openxmlformats.org/officeDocument/2006/relationships/image" Target="../media/image63.jpeg"/><Relationship Id="rId3" Type="http://schemas.openxmlformats.org/officeDocument/2006/relationships/hyperlink" Target="https://fr.wikipedia.org/wiki/Homo%C3%A9rotisme" TargetMode="External"/><Relationship Id="rId21" Type="http://schemas.openxmlformats.org/officeDocument/2006/relationships/image" Target="../media/image66.png"/><Relationship Id="rId7" Type="http://schemas.openxmlformats.org/officeDocument/2006/relationships/hyperlink" Target="https://fr.wikipedia.org/wiki/%C3%89raste" TargetMode="External"/><Relationship Id="rId12" Type="http://schemas.openxmlformats.org/officeDocument/2006/relationships/hyperlink" Target="https://fr.wikipedia.org/wiki/Empereur_romain" TargetMode="External"/><Relationship Id="rId17" Type="http://schemas.openxmlformats.org/officeDocument/2006/relationships/image" Target="../media/image62.jpeg"/><Relationship Id="rId2" Type="http://schemas.openxmlformats.org/officeDocument/2006/relationships/notesSlide" Target="../notesSlides/notesSlide14.xml"/><Relationship Id="rId16" Type="http://schemas.openxmlformats.org/officeDocument/2006/relationships/hyperlink" Target="https://fr.wikipedia.org/wiki/Mariage_homosexuel" TargetMode="External"/><Relationship Id="rId20"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hyperlink" Target="https://fr.wikipedia.org/wiki/Ath%C3%A8nes" TargetMode="External"/><Relationship Id="rId11" Type="http://schemas.openxmlformats.org/officeDocument/2006/relationships/hyperlink" Target="https://fr.wikipedia.org/wiki/Popp%C3%A9e" TargetMode="External"/><Relationship Id="rId5" Type="http://schemas.openxmlformats.org/officeDocument/2006/relationships/hyperlink" Target="https://fr.wikipedia.org/wiki/P%C3%A9d%C3%A9rastie" TargetMode="External"/><Relationship Id="rId15" Type="http://schemas.openxmlformats.org/officeDocument/2006/relationships/hyperlink" Target="https://fr.wikipedia.org/wiki/Sporus" TargetMode="External"/><Relationship Id="rId23" Type="http://schemas.openxmlformats.org/officeDocument/2006/relationships/image" Target="../media/image68.jpeg"/><Relationship Id="rId10" Type="http://schemas.openxmlformats.org/officeDocument/2006/relationships/hyperlink" Target="https://fr.wikipedia.org/wiki/Homosexualit&#233;" TargetMode="External"/><Relationship Id="rId19" Type="http://schemas.openxmlformats.org/officeDocument/2006/relationships/image" Target="../media/image64.jpeg"/><Relationship Id="rId4" Type="http://schemas.openxmlformats.org/officeDocument/2006/relationships/hyperlink" Target="https://fr.wikipedia.org/wiki/Gr%C3%A8ce_antique" TargetMode="External"/><Relationship Id="rId9" Type="http://schemas.openxmlformats.org/officeDocument/2006/relationships/hyperlink" Target="https://fr.wikipedia.org/wiki/Bataillon_sacr%C3%A9" TargetMode="External"/><Relationship Id="rId14" Type="http://schemas.openxmlformats.org/officeDocument/2006/relationships/hyperlink" Target="https://fr.wikipedia.org/wiki/N%C3%A9ron" TargetMode="External"/><Relationship Id="rId22"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Homosexualit&#233;" TargetMode="External"/><Relationship Id="rId13" Type="http://schemas.openxmlformats.org/officeDocument/2006/relationships/image" Target="../media/image69.jpeg"/><Relationship Id="rId3" Type="http://schemas.openxmlformats.org/officeDocument/2006/relationships/hyperlink" Target="https://fr.wikipedia.org/wiki/Dignit%C3%A9" TargetMode="External"/><Relationship Id="rId7" Type="http://schemas.openxmlformats.org/officeDocument/2006/relationships/hyperlink" Target="https://fr.wikipedia.org/wiki/Torture" TargetMode="External"/><Relationship Id="rId12" Type="http://schemas.openxmlformats.org/officeDocument/2006/relationships/hyperlink" Target="http://archive.wikiwix.com/cache/?url=http://suite101.fr/" TargetMode="External"/><Relationship Id="rId17" Type="http://schemas.openxmlformats.org/officeDocument/2006/relationships/image" Target="../media/image71.jpeg"/><Relationship Id="rId2" Type="http://schemas.openxmlformats.org/officeDocument/2006/relationships/notesSlide" Target="../notesSlides/notesSlide15.xml"/><Relationship Id="rId16"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hyperlink" Target="https://fr.wikipedia.org/wiki/Inquisition" TargetMode="External"/><Relationship Id="rId11" Type="http://schemas.openxmlformats.org/officeDocument/2006/relationships/hyperlink" Target="http://suite101.fr/" TargetMode="External"/><Relationship Id="rId5" Type="http://schemas.openxmlformats.org/officeDocument/2006/relationships/hyperlink" Target="https://fr.wikipedia.org/wiki/H%C3%A9r%C3%A9sie" TargetMode="External"/><Relationship Id="rId15" Type="http://schemas.openxmlformats.org/officeDocument/2006/relationships/hyperlink" Target="https://fr.wikipedia.org/wiki/1482" TargetMode="External"/><Relationship Id="rId10" Type="http://schemas.openxmlformats.org/officeDocument/2006/relationships/hyperlink" Target="http://archive.wikiwix.com/cache/?url=http://suite101.fr/article/le-frere-du-roi-et-ses-amants-a8534" TargetMode="External"/><Relationship Id="rId4" Type="http://schemas.openxmlformats.org/officeDocument/2006/relationships/hyperlink" Target="https://fr.wikipedia.org/wiki/B%C3%BBcher" TargetMode="External"/><Relationship Id="rId9" Type="http://schemas.openxmlformats.org/officeDocument/2006/relationships/hyperlink" Target="http://suite101.fr/article/le-frere-du-roi-et-ses-amants-a8534" TargetMode="External"/><Relationship Id="rId14" Type="http://schemas.openxmlformats.org/officeDocument/2006/relationships/hyperlink" Target="https://fr.wikipedia.org/wiki/Zurich"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www.frontpagemag.com/fpm/238983/execution-wave-against-lgbt-iranians-dr-majid-rafizadeh" TargetMode="External"/><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hyperlink" Target="https://fr.wikipedia.org/wiki/Monsieur_(Ancien_R%C3%A9gime)" TargetMode="External"/><Relationship Id="rId13" Type="http://schemas.openxmlformats.org/officeDocument/2006/relationships/image" Target="../media/image72.jpeg"/><Relationship Id="rId3" Type="http://schemas.openxmlformats.org/officeDocument/2006/relationships/hyperlink" Target="https://fr.wikipedia.org/wiki/Mignon_(histoire)" TargetMode="External"/><Relationship Id="rId7" Type="http://schemas.openxmlformats.org/officeDocument/2006/relationships/hyperlink" Target="https://fr.wikipedia.org/wiki/Homosexualit%C3%A9" TargetMode="External"/><Relationship Id="rId12" Type="http://schemas.openxmlformats.org/officeDocument/2006/relationships/hyperlink" Target="https://fr.wikipedia.org/wiki/Fran%C3%A7ois-Timol%C3%A9on_de_Choisy" TargetMode="External"/><Relationship Id="rId17" Type="http://schemas.openxmlformats.org/officeDocument/2006/relationships/hyperlink" Target="http://therealscandy.free.fr/humeur/history3.htm" TargetMode="External"/><Relationship Id="rId2" Type="http://schemas.openxmlformats.org/officeDocument/2006/relationships/hyperlink" Target="https://fr.wikipedia.org/wiki/Henri_III_(roi_de_France)" TargetMode="External"/><Relationship Id="rId16"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hyperlink" Target="https://fr.wikipedia.org/wiki/Philippe_d'Orl%C3%A9ans_(1640-1701)" TargetMode="External"/><Relationship Id="rId11" Type="http://schemas.openxmlformats.org/officeDocument/2006/relationships/hyperlink" Target="https://fr.wikipedia.org/wiki/Fronde_(histoire)" TargetMode="External"/><Relationship Id="rId5" Type="http://schemas.openxmlformats.org/officeDocument/2006/relationships/hyperlink" Target="https://fr.wikipedia.org/wiki/Savinien_de_Cyrano_de_Bergerac" TargetMode="External"/><Relationship Id="rId15" Type="http://schemas.openxmlformats.org/officeDocument/2006/relationships/image" Target="../media/image74.jpeg"/><Relationship Id="rId10" Type="http://schemas.openxmlformats.org/officeDocument/2006/relationships/hyperlink" Target="https://fr.wikipedia.org/wiki/Jules_Mazarin" TargetMode="External"/><Relationship Id="rId4" Type="http://schemas.openxmlformats.org/officeDocument/2006/relationships/hyperlink" Target="https://fr.wikipedia.org/wiki/Jean-Baptiste_Lully" TargetMode="External"/><Relationship Id="rId9" Type="http://schemas.openxmlformats.org/officeDocument/2006/relationships/hyperlink" Target="https://fr.wikipedia.org/wiki/Louis_XIV" TargetMode="External"/><Relationship Id="rId14" Type="http://schemas.openxmlformats.org/officeDocument/2006/relationships/image" Target="../media/image73.jpeg"/></Relationships>
</file>

<file path=ppt/slides/_rels/slide31.xml.rels><?xml version="1.0" encoding="UTF-8" standalone="yes"?>
<Relationships xmlns="http://schemas.openxmlformats.org/package/2006/relationships"><Relationship Id="rId8" Type="http://schemas.openxmlformats.org/officeDocument/2006/relationships/hyperlink" Target="https://fr.wikipedia.org/wiki/Jeremy_Bentham" TargetMode="External"/><Relationship Id="rId13" Type="http://schemas.openxmlformats.org/officeDocument/2006/relationships/hyperlink" Target="https://fr.wikipedia.org/wiki/1786" TargetMode="External"/><Relationship Id="rId18" Type="http://schemas.openxmlformats.org/officeDocument/2006/relationships/hyperlink" Target="https://fr.wikipedia.org/wiki/Assembl%C3%A9e_constituante_de_1789" TargetMode="External"/><Relationship Id="rId3" Type="http://schemas.openxmlformats.org/officeDocument/2006/relationships/hyperlink" Target="https://fr.wikipedia.org/wiki/Montesquieu" TargetMode="External"/><Relationship Id="rId21" Type="http://schemas.openxmlformats.org/officeDocument/2006/relationships/image" Target="../media/image77.jpeg"/><Relationship Id="rId7" Type="http://schemas.openxmlformats.org/officeDocument/2006/relationships/hyperlink" Target="https://fr.wikipedia.org/wiki/Angleterre" TargetMode="External"/><Relationship Id="rId12" Type="http://schemas.openxmlformats.org/officeDocument/2006/relationships/hyperlink" Target="https://fr.wikipedia.org/wiki/Pennsylvanie" TargetMode="External"/><Relationship Id="rId17" Type="http://schemas.openxmlformats.org/officeDocument/2006/relationships/hyperlink" Target="https://fr.wikipedia.org/wiki/France" TargetMode="External"/><Relationship Id="rId2" Type="http://schemas.openxmlformats.org/officeDocument/2006/relationships/hyperlink" Target="https://fr.wikipedia.org/wiki/Si%C3%A8cle_des_Lumi%C3%A8res" TargetMode="External"/><Relationship Id="rId16" Type="http://schemas.openxmlformats.org/officeDocument/2006/relationships/hyperlink" Target="https://fr.wikipedia.org/wiki/1791" TargetMode="External"/><Relationship Id="rId20"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hyperlink" Target="https://fr.wikipedia.org/wiki/Homosexualit%C3%A9" TargetMode="External"/><Relationship Id="rId11" Type="http://schemas.openxmlformats.org/officeDocument/2006/relationships/hyperlink" Target="https://fr.wikipedia.org/wiki/%C3%89tienne-Benjamin_Deschauffours" TargetMode="External"/><Relationship Id="rId5" Type="http://schemas.openxmlformats.org/officeDocument/2006/relationships/hyperlink" Target="https://fr.wikipedia.org/wiki/Cesare_Beccaria" TargetMode="External"/><Relationship Id="rId15" Type="http://schemas.openxmlformats.org/officeDocument/2006/relationships/hyperlink" Target="https://fr.wikipedia.org/wiki/1787" TargetMode="External"/><Relationship Id="rId10" Type="http://schemas.openxmlformats.org/officeDocument/2006/relationships/hyperlink" Target="https://fr.wikipedia.org/wiki/P%C3%A9d%C3%A9rastie" TargetMode="External"/><Relationship Id="rId19" Type="http://schemas.openxmlformats.org/officeDocument/2006/relationships/hyperlink" Target="https://fr.wikipedia.org/wiki/Code_p%C3%A9nal_de_1791" TargetMode="External"/><Relationship Id="rId4" Type="http://schemas.openxmlformats.org/officeDocument/2006/relationships/hyperlink" Target="https://fr.wikipedia.org/wiki/Voltaire" TargetMode="External"/><Relationship Id="rId9" Type="http://schemas.openxmlformats.org/officeDocument/2006/relationships/hyperlink" Target="https://fr.wikipedia.org/wiki/Utilitarisme" TargetMode="External"/><Relationship Id="rId14" Type="http://schemas.openxmlformats.org/officeDocument/2006/relationships/hyperlink" Target="https://fr.wikipedia.org/wiki/Autriche" TargetMode="External"/><Relationship Id="rId22"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hyperlink" Target="https://fr.wikipedia.org/wiki/Flagellation" TargetMode="External"/><Relationship Id="rId13" Type="http://schemas.openxmlformats.org/officeDocument/2006/relationships/image" Target="../media/image79.jpg"/><Relationship Id="rId3" Type="http://schemas.openxmlformats.org/officeDocument/2006/relationships/hyperlink" Target="https://fr.wikipedia.org/wiki/Lesbianisme" TargetMode="External"/><Relationship Id="rId7" Type="http://schemas.openxmlformats.org/officeDocument/2006/relationships/hyperlink" Target="https://fr.wikipedia.org/wiki/Masochisme" TargetMode="External"/><Relationship Id="rId12" Type="http://schemas.openxmlformats.org/officeDocument/2006/relationships/hyperlink" Target="https://fr.wikipedia.org/wiki/Richard_von_Krafft-Ebing" TargetMode="External"/><Relationship Id="rId2" Type="http://schemas.openxmlformats.org/officeDocument/2006/relationships/hyperlink" Target="https://fr.wikipedia.org/wiki/Homosexualit%C3%A9" TargetMode="External"/><Relationship Id="rId1" Type="http://schemas.openxmlformats.org/officeDocument/2006/relationships/slideLayout" Target="../slideLayouts/slideLayout7.xml"/><Relationship Id="rId6" Type="http://schemas.openxmlformats.org/officeDocument/2006/relationships/hyperlink" Target="https://fr.wikipedia.org/wiki/Hyst%C3%A9rie" TargetMode="External"/><Relationship Id="rId11" Type="http://schemas.openxmlformats.org/officeDocument/2006/relationships/hyperlink" Target="https://fr.wikipedia.org/wiki/Psychopathia_Sexualis" TargetMode="External"/><Relationship Id="rId5" Type="http://schemas.openxmlformats.org/officeDocument/2006/relationships/hyperlink" Target="https://fr.wikipedia.org/wiki/Sigmund_Freud" TargetMode="External"/><Relationship Id="rId15" Type="http://schemas.openxmlformats.org/officeDocument/2006/relationships/image" Target="../media/image81.jpg"/><Relationship Id="rId10" Type="http://schemas.openxmlformats.org/officeDocument/2006/relationships/hyperlink" Target="https://fr.wikipedia.org/wiki/Transsexualit%C3%A9" TargetMode="External"/><Relationship Id="rId4" Type="http://schemas.openxmlformats.org/officeDocument/2006/relationships/hyperlink" Target="https://fr.wikipedia.org/w/index.php?title=Jahrbuch_f%C3%BCr_sexuelle_Zwischenstufen&amp;action=edit&amp;redlink=1" TargetMode="External"/><Relationship Id="rId9" Type="http://schemas.openxmlformats.org/officeDocument/2006/relationships/hyperlink" Target="https://fr.wikipedia.org/wiki/Mortification" TargetMode="External"/><Relationship Id="rId14" Type="http://schemas.openxmlformats.org/officeDocument/2006/relationships/image" Target="../media/image80.jpg"/></Relationships>
</file>

<file path=ppt/slides/_rels/slide33.xml.rels><?xml version="1.0" encoding="UTF-8" standalone="yes"?>
<Relationships xmlns="http://schemas.openxmlformats.org/package/2006/relationships"><Relationship Id="rId3" Type="http://schemas.openxmlformats.org/officeDocument/2006/relationships/hyperlink" Target="https://fr.wikipedia.org/wiki/Discrimination_et_d%C3%A9portation_des_homosexuels_sous_l'Allemagne_nazie" TargetMode="External"/><Relationship Id="rId2" Type="http://schemas.openxmlformats.org/officeDocument/2006/relationships/hyperlink" Target="http://www.ushmm.org/wlc/fr/article.php?ModuleId=74" TargetMode="Externa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8" Type="http://schemas.openxmlformats.org/officeDocument/2006/relationships/hyperlink" Target="https://fr.wikipedia.org/wiki/Autodaf%C3%A9s_de_1933_en_Allemagne" TargetMode="External"/><Relationship Id="rId13" Type="http://schemas.openxmlformats.org/officeDocument/2006/relationships/image" Target="../media/image85.jpeg"/><Relationship Id="rId3" Type="http://schemas.openxmlformats.org/officeDocument/2006/relationships/hyperlink" Target="https://fr.wikipedia.org/wiki/Munich" TargetMode="External"/><Relationship Id="rId7" Type="http://schemas.openxmlformats.org/officeDocument/2006/relationships/hyperlink" Target="https://fr.wikipedia.org/wiki/1933" TargetMode="External"/><Relationship Id="rId12" Type="http://schemas.openxmlformats.org/officeDocument/2006/relationships/image" Target="../media/image84.jpeg"/><Relationship Id="rId17" Type="http://schemas.openxmlformats.org/officeDocument/2006/relationships/image" Target="../media/image89.jpeg"/><Relationship Id="rId2" Type="http://schemas.openxmlformats.org/officeDocument/2006/relationships/hyperlink" Target="https://fr.wikipedia.org/wiki/Paragraphe_175" TargetMode="External"/><Relationship Id="rId16"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hyperlink" Target="https://fr.wikipedia.org/wiki/6_mai" TargetMode="External"/><Relationship Id="rId11" Type="http://schemas.openxmlformats.org/officeDocument/2006/relationships/hyperlink" Target="http://www.gendernetwork.com/Magnus-Hirschfeld.html" TargetMode="External"/><Relationship Id="rId5" Type="http://schemas.openxmlformats.org/officeDocument/2006/relationships/hyperlink" Target="https://fr.wikipedia.org/wiki/Adolf_Hitler" TargetMode="External"/><Relationship Id="rId15" Type="http://schemas.openxmlformats.org/officeDocument/2006/relationships/image" Target="../media/image87.jpeg"/><Relationship Id="rId10" Type="http://schemas.openxmlformats.org/officeDocument/2006/relationships/hyperlink" Target="http://ojl.beuth-hochschule.de/en/sites/245" TargetMode="External"/><Relationship Id="rId4" Type="http://schemas.openxmlformats.org/officeDocument/2006/relationships/hyperlink" Target="https://fr.wikipedia.org/wiki/Nazis" TargetMode="External"/><Relationship Id="rId9" Type="http://schemas.openxmlformats.org/officeDocument/2006/relationships/hyperlink" Target="https://fr.wikipedia.org/wiki/Magnus_Hirschfeld" TargetMode="External"/><Relationship Id="rId1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hyperlink" Target="https://fr.wikipedia.org/wiki/France" TargetMode="External"/><Relationship Id="rId13" Type="http://schemas.openxmlformats.org/officeDocument/2006/relationships/image" Target="../media/image93.jpeg"/><Relationship Id="rId18" Type="http://schemas.openxmlformats.org/officeDocument/2006/relationships/image" Target="../media/image94.jpeg"/><Relationship Id="rId3" Type="http://schemas.openxmlformats.org/officeDocument/2006/relationships/image" Target="../media/image91.jpeg"/><Relationship Id="rId21" Type="http://schemas.openxmlformats.org/officeDocument/2006/relationships/image" Target="../media/image96.jpeg"/><Relationship Id="rId7" Type="http://schemas.openxmlformats.org/officeDocument/2006/relationships/hyperlink" Target="https://fr.wikipedia.org/wiki/Homosexualit%C3%A9" TargetMode="External"/><Relationship Id="rId12" Type="http://schemas.openxmlformats.org/officeDocument/2006/relationships/hyperlink" Target="https://fr.wikipedia.org/wiki/Pierre_Seel" TargetMode="External"/><Relationship Id="rId17" Type="http://schemas.openxmlformats.org/officeDocument/2006/relationships/hyperlink" Target="https://fr.wikipedia.org/wiki/Nazisme" TargetMode="External"/><Relationship Id="rId2" Type="http://schemas.openxmlformats.org/officeDocument/2006/relationships/image" Target="../media/image90.jpeg"/><Relationship Id="rId16" Type="http://schemas.openxmlformats.org/officeDocument/2006/relationships/hyperlink" Target="https://fr.wikipedia.org/wiki/Sturmabteilung" TargetMode="External"/><Relationship Id="rId20" Type="http://schemas.openxmlformats.org/officeDocument/2006/relationships/hyperlink" Target="http://www.jds.fr/agenda/expositions/debauche-contre-nature-80849_A" TargetMode="External"/><Relationship Id="rId1" Type="http://schemas.openxmlformats.org/officeDocument/2006/relationships/slideLayout" Target="../slideLayouts/slideLayout7.xml"/><Relationship Id="rId6" Type="http://schemas.openxmlformats.org/officeDocument/2006/relationships/hyperlink" Target="https://fr.wikipedia.org/wiki/Triangle_rose" TargetMode="External"/><Relationship Id="rId11" Type="http://schemas.openxmlformats.org/officeDocument/2006/relationships/hyperlink" Target="https://fr.wikipedia.org/wiki/Seconde_Guerre_mondiale" TargetMode="External"/><Relationship Id="rId5" Type="http://schemas.openxmlformats.org/officeDocument/2006/relationships/hyperlink" Target="https://fr.wikipedia.org/wiki/Camp_de_concentration_de_Natzwiller-Struthof" TargetMode="External"/><Relationship Id="rId15" Type="http://schemas.openxmlformats.org/officeDocument/2006/relationships/hyperlink" Target="https://fr.wikipedia.org/wiki/Troisi%C3%A8me_Reich" TargetMode="External"/><Relationship Id="rId10" Type="http://schemas.openxmlformats.org/officeDocument/2006/relationships/hyperlink" Target="https://fr.wikipedia.org/wiki/Schirmeck_(camp)" TargetMode="External"/><Relationship Id="rId19" Type="http://schemas.openxmlformats.org/officeDocument/2006/relationships/image" Target="../media/image95.jpeg"/><Relationship Id="rId4" Type="http://schemas.openxmlformats.org/officeDocument/2006/relationships/image" Target="../media/image92.jpeg"/><Relationship Id="rId9" Type="http://schemas.openxmlformats.org/officeDocument/2006/relationships/hyperlink" Target="https://fr.wikipedia.org/wiki/D%C3%A9portation" TargetMode="External"/><Relationship Id="rId14" Type="http://schemas.openxmlformats.org/officeDocument/2006/relationships/hyperlink" Target="http://www.lemonde.fr/disparitions/article/2011/08/04/mort-du-dernier-triangle-rose-deporte-a-buchenwald-pour-homosexualite_1555935_3382.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r.wikipedia.org/wiki/Li%C3%A8ge" TargetMode="External"/><Relationship Id="rId3" Type="http://schemas.openxmlformats.org/officeDocument/2006/relationships/image" Target="../media/image97.png"/><Relationship Id="rId7" Type="http://schemas.openxmlformats.org/officeDocument/2006/relationships/hyperlink" Target="https://fr.wikipedia.org/wiki/H%C3%B4tel_de_ville_de_Li%C3%A8ge" TargetMode="External"/><Relationship Id="rId12" Type="http://schemas.openxmlformats.org/officeDocument/2006/relationships/hyperlink" Target="http://www.huffingtonpost.fr/2014/05/12/sos-homophobie-rapport-2014_n_5312335.html" TargetMode="External"/><Relationship Id="rId2" Type="http://schemas.openxmlformats.org/officeDocument/2006/relationships/hyperlink" Target="http://tpe-homosexualite-fresnel.e-monsite.com/pages/-.html" TargetMode="External"/><Relationship Id="rId1" Type="http://schemas.openxmlformats.org/officeDocument/2006/relationships/slideLayout" Target="../slideLayouts/slideLayout7.xml"/><Relationship Id="rId6" Type="http://schemas.openxmlformats.org/officeDocument/2006/relationships/hyperlink" Target="https://fr.wikipedia.org/wiki/Willy_Demeyer" TargetMode="External"/><Relationship Id="rId11" Type="http://schemas.openxmlformats.org/officeDocument/2006/relationships/image" Target="../media/image99.jpeg"/><Relationship Id="rId5" Type="http://schemas.openxmlformats.org/officeDocument/2006/relationships/hyperlink" Target="https://fr.wikipedia.org/wiki/Bourgmestre" TargetMode="External"/><Relationship Id="rId10" Type="http://schemas.openxmlformats.org/officeDocument/2006/relationships/image" Target="../media/image98.jpeg"/><Relationship Id="rId4" Type="http://schemas.openxmlformats.org/officeDocument/2006/relationships/hyperlink" Target="http://www.et-alors.net/articles/310" TargetMode="External"/><Relationship Id="rId9" Type="http://schemas.openxmlformats.org/officeDocument/2006/relationships/hyperlink" Target="https://fr.wikipedia.org/wiki/Mariage_homosexue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fikra.in/photographymtts/leviticus-18-tattoos" TargetMode="External"/><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6.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hoplite.hautetfort.com/archive/2009/10/20/lao-gai-et-people.html" TargetMode="Externa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hyperlink" Target="http://www.bbc.com/news/magazine-17303746" TargetMode="External"/><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8" Type="http://schemas.openxmlformats.org/officeDocument/2006/relationships/hyperlink" Target="http://www.porcupinehu.on.ca/Schools/French/Ressources/documents/SH-Gender_Identity_Sexual_Orientation_Presentation-FR.pdf" TargetMode="External"/><Relationship Id="rId3" Type="http://schemas.openxmlformats.org/officeDocument/2006/relationships/hyperlink" Target="http://commons.wikimedia.org/wiki/File:Paul_Gauguin_-_Le_Sorcier_d'Hiva_Oa.jpg" TargetMode="External"/><Relationship Id="rId7" Type="http://schemas.openxmlformats.org/officeDocument/2006/relationships/hyperlink" Target="https://en.wikipedia.org/wiki/M%C4%81h%C5%AB" TargetMode="External"/><Relationship Id="rId2" Type="http://schemas.openxmlformats.org/officeDocument/2006/relationships/hyperlink" Target="http://raymond.rodriguez1.free.fr/Documents/Organisme-A/Sexualite/mahu.jpg" TargetMode="External"/><Relationship Id="rId1" Type="http://schemas.openxmlformats.org/officeDocument/2006/relationships/slideLayout" Target="../slideLayouts/slideLayout7.xml"/><Relationship Id="rId6" Type="http://schemas.openxmlformats.org/officeDocument/2006/relationships/hyperlink" Target="https://fr.wikipedia.org/wiki/Hijra_(Inde)" TargetMode="External"/><Relationship Id="rId11" Type="http://schemas.openxmlformats.org/officeDocument/2006/relationships/image" Target="../media/image113.jpg"/><Relationship Id="rId5" Type="http://schemas.openxmlformats.org/officeDocument/2006/relationships/image" Target="../media/image110.jpeg"/><Relationship Id="rId10" Type="http://schemas.openxmlformats.org/officeDocument/2006/relationships/image" Target="../media/image112.jpg"/><Relationship Id="rId4" Type="http://schemas.openxmlformats.org/officeDocument/2006/relationships/hyperlink" Target="http://raymond.rodriguez1.free.fr/Textes/es32.htm" TargetMode="External"/><Relationship Id="rId9" Type="http://schemas.openxmlformats.org/officeDocument/2006/relationships/image" Target="../media/image111.jp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jpg"/></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Franciscan" TargetMode="External"/><Relationship Id="rId13" Type="http://schemas.openxmlformats.org/officeDocument/2006/relationships/hyperlink" Target="https://en.wikipedia.org/wiki/Mervyn_Tuchet,_2nd_Earl_of_Castlehaven" TargetMode="External"/><Relationship Id="rId18" Type="http://schemas.openxmlformats.org/officeDocument/2006/relationships/hyperlink" Target="http://www.executedtoday.com/2011/03/07/1811-thomas-white-john-newbolt-hepburn-vere-street-coterie/" TargetMode="External"/><Relationship Id="rId3" Type="http://schemas.openxmlformats.org/officeDocument/2006/relationships/hyperlink" Target="https://en.wikipedia.org/wiki/Giovanni_di_Giovanni" TargetMode="External"/><Relationship Id="rId21" Type="http://schemas.openxmlformats.org/officeDocument/2006/relationships/image" Target="../media/image115.jpeg"/><Relationship Id="rId7" Type="http://schemas.openxmlformats.org/officeDocument/2006/relationships/hyperlink" Target="https://en.wikipedia.org/wiki/Francesco_Calcagno" TargetMode="External"/><Relationship Id="rId12" Type="http://schemas.openxmlformats.org/officeDocument/2006/relationships/hyperlink" Target="https://en.wikipedia.org/wiki/Renaissance_music" TargetMode="External"/><Relationship Id="rId17" Type="http://schemas.openxmlformats.org/officeDocument/2006/relationships/hyperlink" Target="https://en.wikipedia.org/wiki/Sweden" TargetMode="External"/><Relationship Id="rId2" Type="http://schemas.openxmlformats.org/officeDocument/2006/relationships/hyperlink" Target="https://en.wikipedia.org/wiki/Ghent" TargetMode="External"/><Relationship Id="rId16" Type="http://schemas.openxmlformats.org/officeDocument/2006/relationships/hyperlink" Target="https://en.wikipedia.org/wiki/Lisbetha_Olsdotter" TargetMode="External"/><Relationship Id="rId20"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hyperlink" Target="https://en.wikipedia.org/wiki/Jacopo_Bonfadio" TargetMode="External"/><Relationship Id="rId11" Type="http://schemas.openxmlformats.org/officeDocument/2006/relationships/hyperlink" Target="https://en.wikipedia.org/wiki/France" TargetMode="External"/><Relationship Id="rId5" Type="http://schemas.openxmlformats.org/officeDocument/2006/relationships/hyperlink" Target="https://en.wikipedia.org/wiki/Katherina_Hetzeldorfer" TargetMode="External"/><Relationship Id="rId15" Type="http://schemas.openxmlformats.org/officeDocument/2006/relationships/hyperlink" Target="https://en.wikipedia.org/wiki/Bishop_of_Waterford_and_Lismore" TargetMode="External"/><Relationship Id="rId10" Type="http://schemas.openxmlformats.org/officeDocument/2006/relationships/hyperlink" Target="https://en.wikipedia.org/wiki/Dominique_Phinot" TargetMode="External"/><Relationship Id="rId19" Type="http://schemas.openxmlformats.org/officeDocument/2006/relationships/hyperlink" Target="https://en.wikipedia.org/wiki/James_Pratt_and_John_Smith" TargetMode="External"/><Relationship Id="rId4" Type="http://schemas.openxmlformats.org/officeDocument/2006/relationships/hyperlink" Target="https://en.wikipedia.org/wiki/Italy" TargetMode="External"/><Relationship Id="rId9" Type="http://schemas.openxmlformats.org/officeDocument/2006/relationships/hyperlink" Target="https://en.wikipedia.org/wiki/Venice" TargetMode="External"/><Relationship Id="rId14" Type="http://schemas.openxmlformats.org/officeDocument/2006/relationships/hyperlink" Target="https://en.wikipedia.org/wiki/John_Atherto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GSMzDKztXMI" TargetMode="External"/><Relationship Id="rId7" Type="http://schemas.openxmlformats.org/officeDocument/2006/relationships/image" Target="../media/image120.jp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42.xml.rels><?xml version="1.0" encoding="UTF-8" standalone="yes"?>
<Relationships xmlns="http://schemas.openxmlformats.org/package/2006/relationships"><Relationship Id="rId8" Type="http://schemas.openxmlformats.org/officeDocument/2006/relationships/hyperlink" Target="https://fr.wikipedia.org/wiki/1999" TargetMode="External"/><Relationship Id="rId13" Type="http://schemas.openxmlformats.org/officeDocument/2006/relationships/hyperlink" Target="http://www.brpd.gov.pl/detail.php?recid=501" TargetMode="External"/><Relationship Id="rId3" Type="http://schemas.openxmlformats.org/officeDocument/2006/relationships/image" Target="../media/image122.jpg"/><Relationship Id="rId7" Type="http://schemas.openxmlformats.org/officeDocument/2006/relationships/hyperlink" Target="https://fr.wikipedia.org/wiki/British_Broadcasting_Corporation" TargetMode="External"/><Relationship Id="rId12" Type="http://schemas.openxmlformats.org/officeDocument/2006/relationships/hyperlink" Target="https://fr.wikipedia.org/wiki/Wprost" TargetMode="External"/><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hyperlink" Target="https://fr.wikipedia.org/wiki/Grande-Bretagne" TargetMode="External"/><Relationship Id="rId11" Type="http://schemas.openxmlformats.org/officeDocument/2006/relationships/hyperlink" Target="https://fr.wikipedia.org/wiki/Pologne" TargetMode="External"/><Relationship Id="rId5" Type="http://schemas.openxmlformats.org/officeDocument/2006/relationships/hyperlink" Target="https://fr.wikipedia.org/wiki/S%C3%A9rie_t%C3%A9l%C3%A9vis%C3%A9e" TargetMode="External"/><Relationship Id="rId10" Type="http://schemas.openxmlformats.org/officeDocument/2006/relationships/hyperlink" Target="https://fr.wikipedia.org/wiki/Gay_(homosexualit%C3%A9)" TargetMode="External"/><Relationship Id="rId4" Type="http://schemas.openxmlformats.org/officeDocument/2006/relationships/image" Target="../media/image123.jpg"/><Relationship Id="rId9" Type="http://schemas.openxmlformats.org/officeDocument/2006/relationships/hyperlink" Target="https://fr.wikipedia.org/wiki/Jerry_Falwell" TargetMode="External"/><Relationship Id="rId14" Type="http://schemas.openxmlformats.org/officeDocument/2006/relationships/image" Target="../media/image124.jpg"/></Relationships>
</file>

<file path=ppt/slides/_rels/slide43.xml.rels><?xml version="1.0" encoding="UTF-8" standalone="yes"?>
<Relationships xmlns="http://schemas.openxmlformats.org/package/2006/relationships"><Relationship Id="rId8" Type="http://schemas.openxmlformats.org/officeDocument/2006/relationships/hyperlink" Target="https://fr.wikipedia.org/wiki/Orientation_sexuelle" TargetMode="External"/><Relationship Id="rId13" Type="http://schemas.openxmlformats.org/officeDocument/2006/relationships/hyperlink" Target="https://fr.wikipedia.org/wiki/Meurtre" TargetMode="External"/><Relationship Id="rId18" Type="http://schemas.openxmlformats.org/officeDocument/2006/relationships/hyperlink" Target="http://envoye-special.france2.fr/index-fr.php?page=reportage-bonus&amp;id_article=2672" TargetMode="External"/><Relationship Id="rId3" Type="http://schemas.openxmlformats.org/officeDocument/2006/relationships/hyperlink" Target="https://fr.wikipedia.org/wiki/Homophobie" TargetMode="External"/><Relationship Id="rId21" Type="http://schemas.openxmlformats.org/officeDocument/2006/relationships/hyperlink" Target="https://fr.wikipedia.org/wiki/Mariage_homosexuel_en_France" TargetMode="External"/><Relationship Id="rId7" Type="http://schemas.openxmlformats.org/officeDocument/2006/relationships/hyperlink" Target="https://fr.wikipedia.org/wiki/Identit%C3%A9_de_genre" TargetMode="External"/><Relationship Id="rId12" Type="http://schemas.openxmlformats.org/officeDocument/2006/relationships/hyperlink" Target="https://fr.wikipedia.org/wiki/Viol" TargetMode="External"/><Relationship Id="rId17" Type="http://schemas.openxmlformats.org/officeDocument/2006/relationships/hyperlink" Target="https://fr.wikipedia.org/wiki/Homosexualit%C3%A9" TargetMode="External"/><Relationship Id="rId2" Type="http://schemas.openxmlformats.org/officeDocument/2006/relationships/hyperlink" Target="https://fr.wikipedia.org/wiki/Discrimination" TargetMode="External"/><Relationship Id="rId16" Type="http://schemas.openxmlformats.org/officeDocument/2006/relationships/hyperlink" Target="https://fr.wikipedia.org/wiki/Wyoming" TargetMode="External"/><Relationship Id="rId20"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hyperlink" Target="https://fr.wikipedia.org/wiki/Transsexualisme" TargetMode="External"/><Relationship Id="rId11" Type="http://schemas.openxmlformats.org/officeDocument/2006/relationships/hyperlink" Target="https://fr.wikipedia.org/wiki/Harc%C3%A8lement" TargetMode="External"/><Relationship Id="rId5" Type="http://schemas.openxmlformats.org/officeDocument/2006/relationships/hyperlink" Target="https://fr.wikipedia.org/wiki/Misogynie" TargetMode="External"/><Relationship Id="rId15" Type="http://schemas.openxmlformats.org/officeDocument/2006/relationships/hyperlink" Target="https://fr.wikipedia.org/wiki/1998" TargetMode="External"/><Relationship Id="rId10" Type="http://schemas.openxmlformats.org/officeDocument/2006/relationships/hyperlink" Target="https://fr.wikipedia.org/wiki/Barbare" TargetMode="External"/><Relationship Id="rId19" Type="http://schemas.openxmlformats.org/officeDocument/2006/relationships/hyperlink" Target="http://archive.wikiwix.com/cache/?url=http://envoye-special.france2.fr/index-fr.php?page=reportage-bonus&amp;id_article=2672" TargetMode="External"/><Relationship Id="rId4" Type="http://schemas.openxmlformats.org/officeDocument/2006/relationships/hyperlink" Target="https://fr.wikipedia.org/wiki/Suicide" TargetMode="External"/><Relationship Id="rId9" Type="http://schemas.openxmlformats.org/officeDocument/2006/relationships/hyperlink" Target="https://fr.wikipedia.org/wiki/Insulte" TargetMode="External"/><Relationship Id="rId14" Type="http://schemas.openxmlformats.org/officeDocument/2006/relationships/hyperlink" Target="https://fr.wikipedia.org/wiki/Matthew_Shepard" TargetMode="External"/><Relationship Id="rId22" Type="http://schemas.openxmlformats.org/officeDocument/2006/relationships/image" Target="../media/image126.jpeg"/></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Robert_Badinter" TargetMode="External"/><Relationship Id="rId13" Type="http://schemas.openxmlformats.org/officeDocument/2006/relationships/hyperlink" Target="https://fr.wikipedia.org/wiki/Homophobie" TargetMode="External"/><Relationship Id="rId3" Type="http://schemas.openxmlformats.org/officeDocument/2006/relationships/hyperlink" Target="https://fr.wikipedia.org/wiki/R%C3%A9gime_de_Vichy" TargetMode="External"/><Relationship Id="rId7" Type="http://schemas.openxmlformats.org/officeDocument/2006/relationships/hyperlink" Target="https://fr.wikipedia.org/wiki/Raymond_Forni" TargetMode="External"/><Relationship Id="rId12" Type="http://schemas.openxmlformats.org/officeDocument/2006/relationships/hyperlink" Target="https://fr.wikipedia.org/wiki/%C3%89glise_catholique_romaine" TargetMode="External"/><Relationship Id="rId2" Type="http://schemas.openxmlformats.org/officeDocument/2006/relationships/hyperlink" Target="https://fr.wikipedia.org/wiki/Discrimination" TargetMode="External"/><Relationship Id="rId1" Type="http://schemas.openxmlformats.org/officeDocument/2006/relationships/slideLayout" Target="../slideLayouts/slideLayout7.xml"/><Relationship Id="rId6" Type="http://schemas.openxmlformats.org/officeDocument/2006/relationships/hyperlink" Target="https://fr.wikipedia.org/wiki/Outrage_public_%C3%A0_la_pudeur" TargetMode="External"/><Relationship Id="rId11" Type="http://schemas.openxmlformats.org/officeDocument/2006/relationships/hyperlink" Target="https://fr.wikipedia.org/wiki/1986" TargetMode="External"/><Relationship Id="rId5" Type="http://schemas.openxmlformats.org/officeDocument/2006/relationships/hyperlink" Target="https://fr.wikipedia.org/wiki/Amendement_Mirguet" TargetMode="External"/><Relationship Id="rId10" Type="http://schemas.openxmlformats.org/officeDocument/2006/relationships/hyperlink" Target="https://fr.wikipedia.org/wiki/Cat%C3%A9chisme_de_l'%C3%89glise_catholique" TargetMode="External"/><Relationship Id="rId4" Type="http://schemas.openxmlformats.org/officeDocument/2006/relationships/hyperlink" Target="https://fr.wikipedia.org/wiki/Majorit%C3%A9_sexuelle_en_France" TargetMode="External"/><Relationship Id="rId9" Type="http://schemas.openxmlformats.org/officeDocument/2006/relationships/hyperlink" Target="https://fr.wikipedia.org/wiki/Maccarthysm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en.wikipedia.org/wiki/Uganda_Anti-Homosexuality_Act,_2014" TargetMode="External"/><Relationship Id="rId13" Type="http://schemas.openxmlformats.org/officeDocument/2006/relationships/image" Target="../media/image129.jpeg"/><Relationship Id="rId3" Type="http://schemas.openxmlformats.org/officeDocument/2006/relationships/hyperlink" Target="https://fr.wikipedia.org/wiki/Moscou" TargetMode="External"/><Relationship Id="rId7" Type="http://schemas.openxmlformats.org/officeDocument/2006/relationships/hyperlink" Target="https://www.washingtonpost.com/news/worldviews/wp/2014/02/24/here-are-the-10-countries-where-homosexuality-may-be-punished-by-death/" TargetMode="External"/><Relationship Id="rId12" Type="http://schemas.openxmlformats.org/officeDocument/2006/relationships/image" Target="../media/image128.jpeg"/><Relationship Id="rId2" Type="http://schemas.openxmlformats.org/officeDocument/2006/relationships/hyperlink" Target="https://fr.wikipedia.org/w/index.php?title=Union_de_tous_les_Russes&amp;action=edit&amp;redlink=1" TargetMode="External"/><Relationship Id="rId1" Type="http://schemas.openxmlformats.org/officeDocument/2006/relationships/slideLayout" Target="../slideLayouts/slideLayout7.xml"/><Relationship Id="rId6" Type="http://schemas.openxmlformats.org/officeDocument/2006/relationships/hyperlink" Target="https://fr.wikipedia.org/wiki/Yahya_Jammeh" TargetMode="External"/><Relationship Id="rId11" Type="http://schemas.openxmlformats.org/officeDocument/2006/relationships/image" Target="../media/image127.jpeg"/><Relationship Id="rId5" Type="http://schemas.openxmlformats.org/officeDocument/2006/relationships/hyperlink" Target="https://fr.wikipedia.org/wiki/Gambie" TargetMode="External"/><Relationship Id="rId10" Type="http://schemas.openxmlformats.org/officeDocument/2006/relationships/hyperlink" Target="http://www.independent.co.uk/news/world/africa/how-uganda-was-seduced-by-anti-gay-conservative-evangelicals-9193593.html" TargetMode="External"/><Relationship Id="rId4" Type="http://schemas.openxmlformats.org/officeDocument/2006/relationships/hyperlink" Target="https://fr.wikipedia.org/wiki/Mufti" TargetMode="External"/><Relationship Id="rId9" Type="http://schemas.openxmlformats.org/officeDocument/2006/relationships/hyperlink" Target="http://islamqa.info/en/38622" TargetMode="External"/><Relationship Id="rId1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8" Type="http://schemas.openxmlformats.org/officeDocument/2006/relationships/hyperlink" Target="http://chersonandmolschky.com/2014/10/29/pastors-opposing-gay-rights-targeted-muslims-execute-gays/" TargetMode="External"/><Relationship Id="rId13" Type="http://schemas.openxmlformats.org/officeDocument/2006/relationships/image" Target="../media/image135.jpeg"/><Relationship Id="rId3" Type="http://schemas.openxmlformats.org/officeDocument/2006/relationships/hyperlink" Target="https://fr.wikipedia.org/wiki/Droits_LGBT_en_Russie" TargetMode="External"/><Relationship Id="rId7" Type="http://schemas.openxmlformats.org/officeDocument/2006/relationships/image" Target="../media/image133.jpeg"/><Relationship Id="rId12" Type="http://schemas.openxmlformats.org/officeDocument/2006/relationships/image" Target="../media/image134.jpeg"/><Relationship Id="rId2" Type="http://schemas.openxmlformats.org/officeDocument/2006/relationships/hyperlink" Target="http://www.atlantico.fr/pepites/homosexualite-russie-adopte-mesures-anti-gays-754495.html" TargetMode="External"/><Relationship Id="rId1" Type="http://schemas.openxmlformats.org/officeDocument/2006/relationships/slideLayout" Target="../slideLayouts/slideLayout7.xml"/><Relationship Id="rId6" Type="http://schemas.openxmlformats.org/officeDocument/2006/relationships/image" Target="../media/image132.jpeg"/><Relationship Id="rId11" Type="http://schemas.openxmlformats.org/officeDocument/2006/relationships/hyperlink" Target="http://omojuwa.com/2015/02/isis-throw-man-off-tower-blockstone-him-to-death-for-being-gay-photos/" TargetMode="External"/><Relationship Id="rId5" Type="http://schemas.openxmlformats.org/officeDocument/2006/relationships/image" Target="../media/image131.jpeg"/><Relationship Id="rId10" Type="http://schemas.openxmlformats.org/officeDocument/2006/relationships/hyperlink" Target="http://www.barenakedislam.com/2015/09/14/egyptian-writer-states-people-who-claim-that-isis-brutality-has-nothing-to-do-with-islam-are-liars/" TargetMode="External"/><Relationship Id="rId4" Type="http://schemas.openxmlformats.org/officeDocument/2006/relationships/hyperlink" Target="http://yagg.com/2014/09/29/russie-la-loi-anti-propagande-gay-est-maintenue-par-la-cour-constitutionnelle/" TargetMode="External"/><Relationship Id="rId9" Type="http://schemas.openxmlformats.org/officeDocument/2006/relationships/hyperlink" Target="http://metro.co.uk/2015/08/15/two-gay-men-thrown-to-their-deaths-by-isis-then-children-stone-them-5344176/"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hyperlink" Target="http://www.gettyimages.fr/detail/photo-d'actualit%C3%A9/militant-protesters-light-candles-during-a-protest-photo-dactualit%C3%A9/53326489" TargetMode="External"/><Relationship Id="rId3" Type="http://schemas.openxmlformats.org/officeDocument/2006/relationships/hyperlink" Target="http://www.theguardian.com/commentisfree/belief/2011/may/11/uganda-anti-gay-bill" TargetMode="External"/><Relationship Id="rId7" Type="http://schemas.openxmlformats.org/officeDocument/2006/relationships/image" Target="../media/image138.jpeg"/><Relationship Id="rId12"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hyperlink" Target="http://www.jihadwatch.org/2014/03/new-moderate-iran-executes-two-gay-men-and-hands-down-death-sentence-for-insulting-the-prophet" TargetMode="External"/><Relationship Id="rId11" Type="http://schemas.openxmlformats.org/officeDocument/2006/relationships/image" Target="../media/image140.jpeg"/><Relationship Id="rId5" Type="http://schemas.openxmlformats.org/officeDocument/2006/relationships/image" Target="../media/image137.png"/><Relationship Id="rId10" Type="http://schemas.openxmlformats.org/officeDocument/2006/relationships/hyperlink" Target="http://joeforamerica.com/2015/04/apple-number-one-hypocrisy-related-gays/" TargetMode="External"/><Relationship Id="rId4" Type="http://schemas.openxmlformats.org/officeDocument/2006/relationships/hyperlink" Target="http://blackcommentator.com/index_360.html" TargetMode="External"/><Relationship Id="rId9" Type="http://schemas.openxmlformats.org/officeDocument/2006/relationships/hyperlink" Target="http://thewildreed.blogspot.fr/2007/09/blood-soaked-thread.html" TargetMode="External"/><Relationship Id="rId14" Type="http://schemas.openxmlformats.org/officeDocument/2006/relationships/hyperlink" Target="http://tempsreel.nouvelobs.com/monde/20160805.OBS5876/iran-un-adolescent-homosexuel-pendu.html"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fr.wikipedia.org/wiki/Procr%C3%A9ation_m%C3%A9dicalement_assist%C3%A9e" TargetMode="External"/><Relationship Id="rId13" Type="http://schemas.openxmlformats.org/officeDocument/2006/relationships/image" Target="../media/image144.jpeg"/><Relationship Id="rId18" Type="http://schemas.openxmlformats.org/officeDocument/2006/relationships/image" Target="../media/image149.jpeg"/><Relationship Id="rId3" Type="http://schemas.openxmlformats.org/officeDocument/2006/relationships/hyperlink" Target="https://fr.wikipedia.org/wiki/Mariage_homosexuel_en_France" TargetMode="External"/><Relationship Id="rId7" Type="http://schemas.openxmlformats.org/officeDocument/2006/relationships/hyperlink" Target="https://fr.wikipedia.org/wiki/Adoption_homoparentale_en_France" TargetMode="External"/><Relationship Id="rId12" Type="http://schemas.openxmlformats.org/officeDocument/2006/relationships/image" Target="../media/image143.jpeg"/><Relationship Id="rId17" Type="http://schemas.openxmlformats.org/officeDocument/2006/relationships/image" Target="../media/image148.jpeg"/><Relationship Id="rId2" Type="http://schemas.openxmlformats.org/officeDocument/2006/relationships/hyperlink" Target="https://fr.wikipedia.org/wiki/Opposition_au_mariage_homosexuel_en_France" TargetMode="External"/><Relationship Id="rId16"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hyperlink" Target="https://fr.wikipedia.org/wiki/Homoparentalit%C3%A9" TargetMode="External"/><Relationship Id="rId11" Type="http://schemas.openxmlformats.org/officeDocument/2006/relationships/image" Target="../media/image142.jpeg"/><Relationship Id="rId5" Type="http://schemas.openxmlformats.org/officeDocument/2006/relationships/hyperlink" Target="https://fr.wikipedia.org/wiki/Printemps_fran%C3%A7ais" TargetMode="External"/><Relationship Id="rId15" Type="http://schemas.openxmlformats.org/officeDocument/2006/relationships/image" Target="../media/image146.jpeg"/><Relationship Id="rId10" Type="http://schemas.openxmlformats.org/officeDocument/2006/relationships/hyperlink" Target="https://fr.wikipedia.org/wiki/Genre_(sciences_sociales)" TargetMode="External"/><Relationship Id="rId19" Type="http://schemas.openxmlformats.org/officeDocument/2006/relationships/image" Target="../media/image150.jpeg"/><Relationship Id="rId4" Type="http://schemas.openxmlformats.org/officeDocument/2006/relationships/hyperlink" Target="https://fr.wikipedia.org/wiki/La_Manif_pour_tous" TargetMode="External"/><Relationship Id="rId9" Type="http://schemas.openxmlformats.org/officeDocument/2006/relationships/hyperlink" Target="https://fr.wikipedia.org/wiki/Gestation_pour_autrui" TargetMode="External"/><Relationship Id="rId1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2.jpeg"/><Relationship Id="rId7" Type="http://schemas.openxmlformats.org/officeDocument/2006/relationships/image" Target="../media/image155.jpeg"/><Relationship Id="rId12" Type="http://schemas.openxmlformats.org/officeDocument/2006/relationships/image" Target="../media/image160.pn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hyperlink" Target="http://www.europe1.fr/international/le-logo-de-la-manif-pour-tous-traverse-l-atlantique-1809959" TargetMode="External"/><Relationship Id="rId9" Type="http://schemas.openxmlformats.org/officeDocument/2006/relationships/image" Target="../media/image157.png"/><Relationship Id="rId14" Type="http://schemas.openxmlformats.org/officeDocument/2006/relationships/image" Target="../media/image162.jpeg"/></Relationships>
</file>

<file path=ppt/slides/_rels/slide5.xml.rels><?xml version="1.0" encoding="UTF-8" standalone="yes"?>
<Relationships xmlns="http://schemas.openxmlformats.org/package/2006/relationships"><Relationship Id="rId8" Type="http://schemas.openxmlformats.org/officeDocument/2006/relationships/hyperlink" Target="https://fr.wikipedia.org/wiki/Comportementalisme" TargetMode="External"/><Relationship Id="rId13" Type="http://schemas.openxmlformats.org/officeDocument/2006/relationships/hyperlink" Target="https://fr.wikipedia.org/wiki/Mariage_homosexuel_en_France" TargetMode="External"/><Relationship Id="rId3" Type="http://schemas.openxmlformats.org/officeDocument/2006/relationships/hyperlink" Target="https://fr.wikipedia.org/wiki/D%C3%A9sir" TargetMode="External"/><Relationship Id="rId7" Type="http://schemas.openxmlformats.org/officeDocument/2006/relationships/hyperlink" Target="https://fr.wikipedia.org/wiki/Sexe" TargetMode="External"/><Relationship Id="rId12" Type="http://schemas.openxmlformats.org/officeDocument/2006/relationships/hyperlink" Target="https://fr.wikipedia.org/wiki/Homosexualit%C3%A9" TargetMode="External"/><Relationship Id="rId2" Type="http://schemas.openxmlformats.org/officeDocument/2006/relationships/notesSlide" Target="../notesSlides/notesSlide4.xml"/><Relationship Id="rId16"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hyperlink" Target="https://fr.wikipedia.org/wiki/Rapport_sexuel" TargetMode="External"/><Relationship Id="rId11" Type="http://schemas.openxmlformats.org/officeDocument/2006/relationships/hyperlink" Target="https://fr.wikipedia.org/wiki/Sexualit%C3%A9_animale" TargetMode="External"/><Relationship Id="rId5" Type="http://schemas.openxmlformats.org/officeDocument/2006/relationships/hyperlink" Target="https://fr.wikipedia.org/wiki/Attirance_sexuelle" TargetMode="External"/><Relationship Id="rId15" Type="http://schemas.openxmlformats.org/officeDocument/2006/relationships/image" Target="../media/image22.jpeg"/><Relationship Id="rId10" Type="http://schemas.openxmlformats.org/officeDocument/2006/relationships/hyperlink" Target="https://fr.wikipedia.org/wiki/Orientation_sexuelle" TargetMode="External"/><Relationship Id="rId4" Type="http://schemas.openxmlformats.org/officeDocument/2006/relationships/hyperlink" Target="https://fr.wikipedia.org/wiki/Amour" TargetMode="External"/><Relationship Id="rId9" Type="http://schemas.openxmlformats.org/officeDocument/2006/relationships/hyperlink" Target="https://fr.wikipedia.org/wiki/Empirisme" TargetMode="External"/><Relationship Id="rId14" Type="http://schemas.openxmlformats.org/officeDocument/2006/relationships/image" Target="../media/image21.jpeg"/></Relationships>
</file>

<file path=ppt/slides/_rels/slide50.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hyperlink" Target="http://www.jeff-satyre-actu.fr/zoomons-sur-le-logo-de-la-manif-pour-tous-a82298047" TargetMode="Externa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9" Type="http://schemas.openxmlformats.org/officeDocument/2006/relationships/image" Target="../media/image169.jpeg"/></Relationships>
</file>

<file path=ppt/slides/_rels/slide51.xml.rels><?xml version="1.0" encoding="UTF-8" standalone="yes"?>
<Relationships xmlns="http://schemas.openxmlformats.org/package/2006/relationships"><Relationship Id="rId8" Type="http://schemas.openxmlformats.org/officeDocument/2006/relationships/image" Target="../media/image173.jpeg"/><Relationship Id="rId13" Type="http://schemas.openxmlformats.org/officeDocument/2006/relationships/image" Target="../media/image178.jpeg"/><Relationship Id="rId3" Type="http://schemas.openxmlformats.org/officeDocument/2006/relationships/image" Target="../media/image171.jpeg"/><Relationship Id="rId7" Type="http://schemas.openxmlformats.org/officeDocument/2006/relationships/image" Target="../media/image127.jpeg"/><Relationship Id="rId12" Type="http://schemas.openxmlformats.org/officeDocument/2006/relationships/image" Target="../media/image177.jpe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hyperlink" Target="https://fr.wikipedia.org/wiki/Homophobie" TargetMode="External"/><Relationship Id="rId11" Type="http://schemas.openxmlformats.org/officeDocument/2006/relationships/image" Target="../media/image176.jpeg"/><Relationship Id="rId5" Type="http://schemas.openxmlformats.org/officeDocument/2006/relationships/hyperlink" Target="https://fr.wikipedia.org/wiki/P%C3%A9d%C3%A9" TargetMode="External"/><Relationship Id="rId10" Type="http://schemas.openxmlformats.org/officeDocument/2006/relationships/image" Target="../media/image175.jpeg"/><Relationship Id="rId4" Type="http://schemas.openxmlformats.org/officeDocument/2006/relationships/image" Target="../media/image172.jpeg"/><Relationship Id="rId9" Type="http://schemas.openxmlformats.org/officeDocument/2006/relationships/image" Target="../media/image174.jpeg"/><Relationship Id="rId14" Type="http://schemas.openxmlformats.org/officeDocument/2006/relationships/image" Target="../media/image179.jpeg"/></Relationships>
</file>

<file path=ppt/slides/_rels/slide52.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hyperlink" Target="http://www.demotix.com/news/743939/christian-anti-gay-groups-protest-london-pride-london" TargetMode="External"/><Relationship Id="rId18" Type="http://schemas.openxmlformats.org/officeDocument/2006/relationships/image" Target="../media/image188.png"/><Relationship Id="rId3" Type="http://schemas.openxmlformats.org/officeDocument/2006/relationships/image" Target="../media/image181.jpeg"/><Relationship Id="rId7" Type="http://schemas.openxmlformats.org/officeDocument/2006/relationships/image" Target="../media/image185.jpeg"/><Relationship Id="rId12" Type="http://schemas.openxmlformats.org/officeDocument/2006/relationships/hyperlink" Target="http://www.vosizneias.com/61110/2010/07/29/jerusalem-100s-of-anti-gay-protestors-sick-perverts-get-out-of-jerusalem/" TargetMode="External"/><Relationship Id="rId17" Type="http://schemas.openxmlformats.org/officeDocument/2006/relationships/image" Target="../media/image187.jpeg"/><Relationship Id="rId2" Type="http://schemas.openxmlformats.org/officeDocument/2006/relationships/image" Target="../media/image180.jpeg"/><Relationship Id="rId16" Type="http://schemas.openxmlformats.org/officeDocument/2006/relationships/hyperlink" Target="http://www.whatsonsanya.com/news-13030-8k-anti-gay-protestors-take-to-the-streets-in-belgrade-down-to-gay-pride-parade.html" TargetMode="External"/><Relationship Id="rId1" Type="http://schemas.openxmlformats.org/officeDocument/2006/relationships/slideLayout" Target="../slideLayouts/slideLayout7.xml"/><Relationship Id="rId6" Type="http://schemas.openxmlformats.org/officeDocument/2006/relationships/image" Target="../media/image184.jpeg"/><Relationship Id="rId11" Type="http://schemas.openxmlformats.org/officeDocument/2006/relationships/hyperlink" Target="http://katiehalper.com/2014/08/25/8-most-homophobic-religious-protest-signs/" TargetMode="External"/><Relationship Id="rId5" Type="http://schemas.openxmlformats.org/officeDocument/2006/relationships/image" Target="../media/image183.jpeg"/><Relationship Id="rId15" Type="http://schemas.openxmlformats.org/officeDocument/2006/relationships/hyperlink" Target="http://www.examiner.com/article/pride-nation-students-rally-against-westboro-baptist-church-s-anti-gay-protest" TargetMode="External"/><Relationship Id="rId10" Type="http://schemas.openxmlformats.org/officeDocument/2006/relationships/hyperlink" Target="http://bosguy.com/2011/10/27/bigots-prefer-to-remain-anonymous/" TargetMode="External"/><Relationship Id="rId4" Type="http://schemas.openxmlformats.org/officeDocument/2006/relationships/image" Target="../media/image182.jpeg"/><Relationship Id="rId9" Type="http://schemas.openxmlformats.org/officeDocument/2006/relationships/hyperlink" Target="https://www.youtube.com/watch?v=DnLWT3Zbg_M" TargetMode="External"/><Relationship Id="rId14" Type="http://schemas.openxmlformats.org/officeDocument/2006/relationships/hyperlink" Target="https://orangeeight.wordpress.com/2015/06/11/conservative-christians-protest-against-homosexuality-and-gay-marriage/"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s>
</file>

<file path=ppt/slides/_rels/slide5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jpeg"/><Relationship Id="rId10" Type="http://schemas.openxmlformats.org/officeDocument/2006/relationships/image" Target="../media/image206.jpeg"/><Relationship Id="rId4" Type="http://schemas.openxmlformats.org/officeDocument/2006/relationships/image" Target="../media/image200.jpeg"/><Relationship Id="rId9" Type="http://schemas.openxmlformats.org/officeDocument/2006/relationships/image" Target="../media/image205.jpeg"/></Relationships>
</file>

<file path=ppt/slides/_rels/slide55.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image" Target="../media/image218.jpeg"/><Relationship Id="rId3" Type="http://schemas.openxmlformats.org/officeDocument/2006/relationships/image" Target="../media/image208.jpeg"/><Relationship Id="rId7" Type="http://schemas.openxmlformats.org/officeDocument/2006/relationships/image" Target="../media/image212.jpeg"/><Relationship Id="rId12" Type="http://schemas.openxmlformats.org/officeDocument/2006/relationships/image" Target="../media/image217.jpe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210.jpeg"/><Relationship Id="rId10" Type="http://schemas.openxmlformats.org/officeDocument/2006/relationships/image" Target="../media/image215.jpeg"/><Relationship Id="rId4" Type="http://schemas.openxmlformats.org/officeDocument/2006/relationships/image" Target="../media/image209.jpeg"/><Relationship Id="rId9" Type="http://schemas.openxmlformats.org/officeDocument/2006/relationships/image" Target="../media/image214.jpeg"/><Relationship Id="rId14" Type="http://schemas.openxmlformats.org/officeDocument/2006/relationships/image" Target="../media/image219.jpeg"/></Relationships>
</file>

<file path=ppt/slides/_rels/slide56.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image" Target="../media/image220.jpeg"/><Relationship Id="rId1" Type="http://schemas.openxmlformats.org/officeDocument/2006/relationships/slideLayout" Target="../slideLayouts/slideLayout7.xml"/><Relationship Id="rId6" Type="http://schemas.openxmlformats.org/officeDocument/2006/relationships/image" Target="../media/image224.jpeg"/><Relationship Id="rId11" Type="http://schemas.openxmlformats.org/officeDocument/2006/relationships/hyperlink" Target="http://fromparistolondon.blogs.france24.com/article/2012/04/25/londres-les-bus-rouges-echappent-de-peu-une-publicite-homopho-0" TargetMode="External"/><Relationship Id="rId5" Type="http://schemas.openxmlformats.org/officeDocument/2006/relationships/image" Target="../media/image223.jpeg"/><Relationship Id="rId10" Type="http://schemas.openxmlformats.org/officeDocument/2006/relationships/hyperlink" Target="http://www.core-issues.org/index.php?mact=News,cntnt01,detail,0&amp;cntnt01articleid=54&amp;cntnt01returnid=15" TargetMode="External"/><Relationship Id="rId4" Type="http://schemas.openxmlformats.org/officeDocument/2006/relationships/image" Target="../media/image222.jpeg"/><Relationship Id="rId9" Type="http://schemas.openxmlformats.org/officeDocument/2006/relationships/image" Target="../media/image227.jpeg"/></Relationships>
</file>

<file path=ppt/slides/_rels/slide57.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image" Target="../media/image229.jpeg"/><Relationship Id="rId7" Type="http://schemas.openxmlformats.org/officeDocument/2006/relationships/image" Target="../media/image233.jpeg"/><Relationship Id="rId12" Type="http://schemas.openxmlformats.org/officeDocument/2006/relationships/image" Target="../media/image238.jpeg"/><Relationship Id="rId2" Type="http://schemas.openxmlformats.org/officeDocument/2006/relationships/image" Target="../media/image228.jpeg"/><Relationship Id="rId1" Type="http://schemas.openxmlformats.org/officeDocument/2006/relationships/slideLayout" Target="../slideLayouts/slideLayout7.xml"/><Relationship Id="rId6" Type="http://schemas.openxmlformats.org/officeDocument/2006/relationships/image" Target="../media/image232.jpeg"/><Relationship Id="rId11" Type="http://schemas.openxmlformats.org/officeDocument/2006/relationships/image" Target="../media/image237.jpeg"/><Relationship Id="rId5" Type="http://schemas.openxmlformats.org/officeDocument/2006/relationships/image" Target="../media/image231.jpeg"/><Relationship Id="rId10" Type="http://schemas.openxmlformats.org/officeDocument/2006/relationships/image" Target="../media/image236.jpeg"/><Relationship Id="rId4" Type="http://schemas.openxmlformats.org/officeDocument/2006/relationships/image" Target="../media/image230.png"/><Relationship Id="rId9" Type="http://schemas.openxmlformats.org/officeDocument/2006/relationships/image" Target="../media/image235.jpeg"/></Relationships>
</file>

<file path=ppt/slides/_rels/slide58.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image" Target="../media/image249.jpeg"/><Relationship Id="rId3" Type="http://schemas.openxmlformats.org/officeDocument/2006/relationships/image" Target="../media/image240.jpeg"/><Relationship Id="rId7" Type="http://schemas.openxmlformats.org/officeDocument/2006/relationships/image" Target="../media/image243.jpeg"/><Relationship Id="rId12" Type="http://schemas.openxmlformats.org/officeDocument/2006/relationships/image" Target="../media/image248.jpeg"/><Relationship Id="rId17" Type="http://schemas.openxmlformats.org/officeDocument/2006/relationships/image" Target="../media/image253.jpeg"/><Relationship Id="rId2" Type="http://schemas.openxmlformats.org/officeDocument/2006/relationships/image" Target="../media/image239.jpeg"/><Relationship Id="rId16" Type="http://schemas.openxmlformats.org/officeDocument/2006/relationships/image" Target="../media/image252.jpeg"/><Relationship Id="rId1" Type="http://schemas.openxmlformats.org/officeDocument/2006/relationships/slideLayout" Target="../slideLayouts/slideLayout7.xml"/><Relationship Id="rId6" Type="http://schemas.openxmlformats.org/officeDocument/2006/relationships/hyperlink" Target="http://www.madsnissen.com/homophobia-russia/" TargetMode="External"/><Relationship Id="rId11" Type="http://schemas.openxmlformats.org/officeDocument/2006/relationships/image" Target="../media/image247.jpeg"/><Relationship Id="rId5" Type="http://schemas.openxmlformats.org/officeDocument/2006/relationships/image" Target="../media/image242.png"/><Relationship Id="rId15" Type="http://schemas.openxmlformats.org/officeDocument/2006/relationships/image" Target="../media/image251.jpeg"/><Relationship Id="rId10" Type="http://schemas.openxmlformats.org/officeDocument/2006/relationships/image" Target="../media/image246.jpeg"/><Relationship Id="rId4" Type="http://schemas.openxmlformats.org/officeDocument/2006/relationships/image" Target="../media/image241.jpeg"/><Relationship Id="rId9" Type="http://schemas.openxmlformats.org/officeDocument/2006/relationships/image" Target="../media/image245.jpeg"/><Relationship Id="rId14" Type="http://schemas.openxmlformats.org/officeDocument/2006/relationships/image" Target="../media/image250.jpeg"/></Relationships>
</file>

<file path=ppt/slides/_rels/slide59.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image" Target="../media/image255.jpeg"/><Relationship Id="rId7" Type="http://schemas.openxmlformats.org/officeDocument/2006/relationships/image" Target="../media/image259.jpeg"/><Relationship Id="rId12" Type="http://schemas.openxmlformats.org/officeDocument/2006/relationships/image" Target="../media/image264.jpeg"/><Relationship Id="rId2" Type="http://schemas.openxmlformats.org/officeDocument/2006/relationships/image" Target="../media/image254.jpeg"/><Relationship Id="rId1" Type="http://schemas.openxmlformats.org/officeDocument/2006/relationships/slideLayout" Target="../slideLayouts/slideLayout7.xml"/><Relationship Id="rId6" Type="http://schemas.openxmlformats.org/officeDocument/2006/relationships/image" Target="../media/image258.jpeg"/><Relationship Id="rId11" Type="http://schemas.openxmlformats.org/officeDocument/2006/relationships/image" Target="../media/image263.jpeg"/><Relationship Id="rId5" Type="http://schemas.openxmlformats.org/officeDocument/2006/relationships/image" Target="../media/image257.jpeg"/><Relationship Id="rId10" Type="http://schemas.openxmlformats.org/officeDocument/2006/relationships/image" Target="../media/image262.jpeg"/><Relationship Id="rId4" Type="http://schemas.openxmlformats.org/officeDocument/2006/relationships/image" Target="../media/image256.jpeg"/><Relationship Id="rId9" Type="http://schemas.openxmlformats.org/officeDocument/2006/relationships/image" Target="../media/image26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fr.wikipedia.org/wiki/Homosexualit%C3%A9_dans_les_sources_chr%C3%A9tiennes_latines" TargetMode="External"/><Relationship Id="rId5" Type="http://schemas.openxmlformats.org/officeDocument/2006/relationships/hyperlink" Target="http://blog.francetvinfo.fr/deja-vu/2013/04/17/en-1750-quand-lhomosexualite-vous-menait-au-bucher.html" TargetMode="Externa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8" Type="http://schemas.openxmlformats.org/officeDocument/2006/relationships/hyperlink" Target="http://hommelibre.blog.tdg.ch/archive/2009/04/06/irak-la-chasse-aux-homosexuels-est-relancee.html" TargetMode="External"/><Relationship Id="rId13" Type="http://schemas.openxmlformats.org/officeDocument/2006/relationships/hyperlink" Target="https://www.youtube.com/watch?v=wd_rdnW0cn4" TargetMode="External"/><Relationship Id="rId3" Type="http://schemas.openxmlformats.org/officeDocument/2006/relationships/image" Target="../media/image266.png"/><Relationship Id="rId7" Type="http://schemas.openxmlformats.org/officeDocument/2006/relationships/image" Target="../media/image270.jpeg"/><Relationship Id="rId12" Type="http://schemas.openxmlformats.org/officeDocument/2006/relationships/hyperlink" Target="http://thinkprogress.org/lgbt/2012/11/26/1237271/facts-and-myths-about-ugandas-kill-the-gays-bill/" TargetMode="External"/><Relationship Id="rId2" Type="http://schemas.openxmlformats.org/officeDocument/2006/relationships/image" Target="../media/image265.jpeg"/><Relationship Id="rId16" Type="http://schemas.openxmlformats.org/officeDocument/2006/relationships/image" Target="../media/image274.jpeg"/><Relationship Id="rId1" Type="http://schemas.openxmlformats.org/officeDocument/2006/relationships/slideLayout" Target="../slideLayouts/slideLayout7.xml"/><Relationship Id="rId6" Type="http://schemas.openxmlformats.org/officeDocument/2006/relationships/image" Target="../media/image269.jpeg"/><Relationship Id="rId11" Type="http://schemas.openxmlformats.org/officeDocument/2006/relationships/hyperlink" Target="http://www.usatoday.com/story/news/nation/2014/12/04/pastor-calls-for-killing-gays-to-end-aids/19929973/" TargetMode="External"/><Relationship Id="rId5" Type="http://schemas.openxmlformats.org/officeDocument/2006/relationships/image" Target="../media/image268.jpeg"/><Relationship Id="rId15" Type="http://schemas.openxmlformats.org/officeDocument/2006/relationships/image" Target="../media/image273.jpeg"/><Relationship Id="rId10" Type="http://schemas.openxmlformats.org/officeDocument/2006/relationships/image" Target="../media/image272.jpeg"/><Relationship Id="rId4" Type="http://schemas.openxmlformats.org/officeDocument/2006/relationships/image" Target="../media/image267.jpeg"/><Relationship Id="rId9" Type="http://schemas.openxmlformats.org/officeDocument/2006/relationships/image" Target="../media/image271.jpeg"/><Relationship Id="rId14" Type="http://schemas.openxmlformats.org/officeDocument/2006/relationships/hyperlink" Target="http://www.barenakedislam.com/2012/11/26/the-same-day-libyans-are-threatening-to-mutilate-and-kill-homosexuals-an-islamic-cleric-in-london-concurs/"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image" Target="../media/image276.jpeg"/><Relationship Id="rId7" Type="http://schemas.openxmlformats.org/officeDocument/2006/relationships/image" Target="../media/image279.jpeg"/><Relationship Id="rId2" Type="http://schemas.openxmlformats.org/officeDocument/2006/relationships/image" Target="../media/image275.jpeg"/><Relationship Id="rId1" Type="http://schemas.openxmlformats.org/officeDocument/2006/relationships/slideLayout" Target="../slideLayouts/slideLayout7.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hyperlink" Target="http://jforum.fr/wp-content/uploads/2015/03/22458.jpg"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youtube.com/watch?v=2nmP-PM6tQs" TargetMode="External"/><Relationship Id="rId13" Type="http://schemas.openxmlformats.org/officeDocument/2006/relationships/hyperlink" Target="http://blogs.sparenot.com/workmen/2013/10/18/wbc-confronted-by-dennis-shepard-in-washington-d-c-on-october-11-2013/" TargetMode="External"/><Relationship Id="rId18" Type="http://schemas.openxmlformats.org/officeDocument/2006/relationships/hyperlink" Target="http://www.democraticunderground.com/" TargetMode="External"/><Relationship Id="rId3" Type="http://schemas.openxmlformats.org/officeDocument/2006/relationships/image" Target="../media/image282.jpeg"/><Relationship Id="rId7" Type="http://schemas.openxmlformats.org/officeDocument/2006/relationships/hyperlink" Target="http://www.theguardian.com/world/2013/oct/10/matthew-shepard-wyoming-gay-rights-laws" TargetMode="External"/><Relationship Id="rId12" Type="http://schemas.openxmlformats.org/officeDocument/2006/relationships/image" Target="../media/image288.jpeg"/><Relationship Id="rId17" Type="http://schemas.openxmlformats.org/officeDocument/2006/relationships/hyperlink" Target="http://global.britannica.com/biography/Matthew-Shepard" TargetMode="External"/><Relationship Id="rId2" Type="http://schemas.openxmlformats.org/officeDocument/2006/relationships/image" Target="../media/image281.jpeg"/><Relationship Id="rId16" Type="http://schemas.openxmlformats.org/officeDocument/2006/relationships/hyperlink" Target="http://www.dailymail.co.uk/news/article-2430061/Matthew-Shepards-murder-wasnt-hate-crime-claims-Stephen-Jimenezs-new-book.html" TargetMode="External"/><Relationship Id="rId20" Type="http://schemas.openxmlformats.org/officeDocument/2006/relationships/hyperlink" Target="http://www.thenation.com/article/laramie-revisited-myth-matthew/" TargetMode="External"/><Relationship Id="rId1" Type="http://schemas.openxmlformats.org/officeDocument/2006/relationships/slideLayout" Target="../slideLayouts/slideLayout7.xml"/><Relationship Id="rId6" Type="http://schemas.openxmlformats.org/officeDocument/2006/relationships/image" Target="../media/image285.jpeg"/><Relationship Id="rId11" Type="http://schemas.openxmlformats.org/officeDocument/2006/relationships/image" Target="../media/image287.jpeg"/><Relationship Id="rId5" Type="http://schemas.openxmlformats.org/officeDocument/2006/relationships/image" Target="../media/image284.jpeg"/><Relationship Id="rId15" Type="http://schemas.openxmlformats.org/officeDocument/2006/relationships/hyperlink" Target="http://www.buzzfeed.com/tonymerevick/how-fred-phelps-became-the-most-hated-person-in-america" TargetMode="External"/><Relationship Id="rId10" Type="http://schemas.openxmlformats.org/officeDocument/2006/relationships/image" Target="../media/image286.jpeg"/><Relationship Id="rId19" Type="http://schemas.openxmlformats.org/officeDocument/2006/relationships/image" Target="../media/image289.jpeg"/><Relationship Id="rId4" Type="http://schemas.openxmlformats.org/officeDocument/2006/relationships/image" Target="../media/image283.jpeg"/><Relationship Id="rId9" Type="http://schemas.openxmlformats.org/officeDocument/2006/relationships/hyperlink" Target="http://www.theguardian.com/world/2013/oct/14/matthew-shepard-murder-wyoming-book" TargetMode="External"/><Relationship Id="rId14" Type="http://schemas.openxmlformats.org/officeDocument/2006/relationships/hyperlink" Target="http://www.nydailynews.com/news/national/lupica-world-better-fred-phelps-article-1.1728849"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unfinishedlivesblog.com/2009/10/24/vicious-queens-ny-attack-highlights-need-for-a-federal-hate-crimes-law/" TargetMode="External"/><Relationship Id="rId13" Type="http://schemas.openxmlformats.org/officeDocument/2006/relationships/hyperlink" Target="http://iamharveymilknyc.com/" TargetMode="External"/><Relationship Id="rId3" Type="http://schemas.openxmlformats.org/officeDocument/2006/relationships/image" Target="../media/image291.jpeg"/><Relationship Id="rId7" Type="http://schemas.openxmlformats.org/officeDocument/2006/relationships/image" Target="../media/image292.jpeg"/><Relationship Id="rId12" Type="http://schemas.openxmlformats.org/officeDocument/2006/relationships/image" Target="../media/image295.jpeg"/><Relationship Id="rId17" Type="http://schemas.openxmlformats.org/officeDocument/2006/relationships/image" Target="../media/image297.jpeg"/><Relationship Id="rId2" Type="http://schemas.openxmlformats.org/officeDocument/2006/relationships/image" Target="../media/image290.jpeg"/><Relationship Id="rId16" Type="http://schemas.openxmlformats.org/officeDocument/2006/relationships/hyperlink" Target="http://www.workersliberty.org/story/2012/03/05/homophobic-murders-iraq" TargetMode="External"/><Relationship Id="rId1" Type="http://schemas.openxmlformats.org/officeDocument/2006/relationships/slideLayout" Target="../slideLayouts/slideLayout7.xml"/><Relationship Id="rId6" Type="http://schemas.openxmlformats.org/officeDocument/2006/relationships/hyperlink" Target="https://bulgebull.wordpress.com/2013/10/17/killers-of-daniel-zamudio-chiles-matthew-shepard-found-guilty/" TargetMode="External"/><Relationship Id="rId11" Type="http://schemas.openxmlformats.org/officeDocument/2006/relationships/image" Target="../media/image294.jpeg"/><Relationship Id="rId5" Type="http://schemas.openxmlformats.org/officeDocument/2006/relationships/hyperlink" Target="http://www.latercera.com/noticia/nacional/2012/03/680-439792-9-movilh-y-familiares-realizan-velaton-por-daniel-zamudio-en-el-frontis-de-la.shtml" TargetMode="External"/><Relationship Id="rId15" Type="http://schemas.openxmlformats.org/officeDocument/2006/relationships/image" Target="../media/image296.jpeg"/><Relationship Id="rId10" Type="http://schemas.openxmlformats.org/officeDocument/2006/relationships/hyperlink" Target="http://nbclatino.com/2013/03/29/lawrence-partida-alleged-gay-hate-crime-victim-talks-about-attack-road-to-recovery/" TargetMode="External"/><Relationship Id="rId4" Type="http://schemas.openxmlformats.org/officeDocument/2006/relationships/hyperlink" Target="http://www.towleroad.com/2012/03/neo-nazis-attack-gay-chilean-man-slice-his-ear-burn-him-and-brand-him-with-swastikas.html" TargetMode="External"/><Relationship Id="rId9" Type="http://schemas.openxmlformats.org/officeDocument/2006/relationships/image" Target="../media/image293.jpeg"/><Relationship Id="rId14" Type="http://schemas.openxmlformats.org/officeDocument/2006/relationships/hyperlink" Target="http://westhollywoodlifestyle.com/city-of-west-hollywood-to-celebrate-the-legacy-of-harvey-milk/"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301.jpeg"/><Relationship Id="rId13" Type="http://schemas.openxmlformats.org/officeDocument/2006/relationships/image" Target="../media/image304.jpg"/><Relationship Id="rId3" Type="http://schemas.openxmlformats.org/officeDocument/2006/relationships/hyperlink" Target="http://www.postedeveille.ca/2013/03/somalie-un-homosexuel-aurait-ete-lapide-a-mort-par-les-shebab.html" TargetMode="External"/><Relationship Id="rId7" Type="http://schemas.openxmlformats.org/officeDocument/2006/relationships/hyperlink" Target="http://www.actuniger.com/faits-divers/7879-deux-homosexuels-mortellement-tabasses-au-nigeria-sous-l-oeil-de-la-police.html" TargetMode="External"/><Relationship Id="rId12" Type="http://schemas.openxmlformats.org/officeDocument/2006/relationships/image" Target="../media/image303.jpg"/><Relationship Id="rId2" Type="http://schemas.openxmlformats.org/officeDocument/2006/relationships/image" Target="../media/image298.jpeg"/><Relationship Id="rId1" Type="http://schemas.openxmlformats.org/officeDocument/2006/relationships/slideLayout" Target="../slideLayouts/slideLayout7.xml"/><Relationship Id="rId6" Type="http://schemas.openxmlformats.org/officeDocument/2006/relationships/image" Target="../media/image300.jpeg"/><Relationship Id="rId11" Type="http://schemas.openxmlformats.org/officeDocument/2006/relationships/hyperlink" Target="http://deeperwants.com/ratboys_anvil_2/2011/01/for-each-ugandan-gay-killed.html" TargetMode="External"/><Relationship Id="rId5" Type="http://schemas.openxmlformats.org/officeDocument/2006/relationships/hyperlink" Target="https://sebaspace.wordpress.com/2013/12/30/ugandas-gay-war-truth-loses-out/" TargetMode="External"/><Relationship Id="rId10" Type="http://schemas.openxmlformats.org/officeDocument/2006/relationships/hyperlink" Target="http://bigeye.ug/video-another-gay-man-killed-in-uganda/" TargetMode="External"/><Relationship Id="rId4" Type="http://schemas.openxmlformats.org/officeDocument/2006/relationships/image" Target="../media/image299.jpeg"/><Relationship Id="rId9" Type="http://schemas.openxmlformats.org/officeDocument/2006/relationships/image" Target="../media/image302.jpeg"/></Relationships>
</file>

<file path=ppt/slides/_rels/slide65.xml.rels><?xml version="1.0" encoding="UTF-8" standalone="yes"?>
<Relationships xmlns="http://schemas.openxmlformats.org/package/2006/relationships"><Relationship Id="rId8" Type="http://schemas.openxmlformats.org/officeDocument/2006/relationships/image" Target="../media/image311.jpg"/><Relationship Id="rId13" Type="http://schemas.openxmlformats.org/officeDocument/2006/relationships/image" Target="../media/image315.jpg"/><Relationship Id="rId3" Type="http://schemas.openxmlformats.org/officeDocument/2006/relationships/image" Target="../media/image306.jpg"/><Relationship Id="rId7" Type="http://schemas.openxmlformats.org/officeDocument/2006/relationships/image" Target="../media/image310.jpg"/><Relationship Id="rId12" Type="http://schemas.openxmlformats.org/officeDocument/2006/relationships/image" Target="../media/image314.jpg"/><Relationship Id="rId2" Type="http://schemas.openxmlformats.org/officeDocument/2006/relationships/image" Target="../media/image305.jpg"/><Relationship Id="rId16" Type="http://schemas.openxmlformats.org/officeDocument/2006/relationships/image" Target="../media/image317.jpg"/><Relationship Id="rId1" Type="http://schemas.openxmlformats.org/officeDocument/2006/relationships/slideLayout" Target="../slideLayouts/slideLayout7.xml"/><Relationship Id="rId6" Type="http://schemas.openxmlformats.org/officeDocument/2006/relationships/image" Target="../media/image309.jpg"/><Relationship Id="rId11" Type="http://schemas.openxmlformats.org/officeDocument/2006/relationships/hyperlink" Target="https://en.wikipedia.org/wiki/Stonewall_Inn" TargetMode="External"/><Relationship Id="rId5" Type="http://schemas.openxmlformats.org/officeDocument/2006/relationships/image" Target="../media/image308.jpg"/><Relationship Id="rId15" Type="http://schemas.openxmlformats.org/officeDocument/2006/relationships/image" Target="../media/image316.png"/><Relationship Id="rId10" Type="http://schemas.openxmlformats.org/officeDocument/2006/relationships/image" Target="../media/image313.jpg"/><Relationship Id="rId4" Type="http://schemas.openxmlformats.org/officeDocument/2006/relationships/image" Target="../media/image307.jpg"/><Relationship Id="rId9" Type="http://schemas.openxmlformats.org/officeDocument/2006/relationships/image" Target="../media/image312.jpg"/><Relationship Id="rId14" Type="http://schemas.openxmlformats.org/officeDocument/2006/relationships/hyperlink" Target="https://en.wikipedia.org/wiki/Washington,_D.C"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324.jpeg"/><Relationship Id="rId3" Type="http://schemas.openxmlformats.org/officeDocument/2006/relationships/image" Target="../media/image319.jpeg"/><Relationship Id="rId7" Type="http://schemas.openxmlformats.org/officeDocument/2006/relationships/image" Target="../media/image323.jpeg"/><Relationship Id="rId2" Type="http://schemas.openxmlformats.org/officeDocument/2006/relationships/image" Target="../media/image318.jpeg"/><Relationship Id="rId1" Type="http://schemas.openxmlformats.org/officeDocument/2006/relationships/slideLayout" Target="../slideLayouts/slideLayout7.xml"/><Relationship Id="rId6" Type="http://schemas.openxmlformats.org/officeDocument/2006/relationships/image" Target="../media/image322.jpeg"/><Relationship Id="rId11" Type="http://schemas.openxmlformats.org/officeDocument/2006/relationships/image" Target="../media/image327.jpeg"/><Relationship Id="rId5" Type="http://schemas.openxmlformats.org/officeDocument/2006/relationships/image" Target="../media/image321.jpeg"/><Relationship Id="rId10" Type="http://schemas.openxmlformats.org/officeDocument/2006/relationships/image" Target="../media/image326.jpeg"/><Relationship Id="rId4" Type="http://schemas.openxmlformats.org/officeDocument/2006/relationships/image" Target="../media/image320.jpeg"/><Relationship Id="rId9" Type="http://schemas.openxmlformats.org/officeDocument/2006/relationships/image" Target="../media/image325.jpeg"/></Relationships>
</file>

<file path=ppt/slides/_rels/slide67.xml.rels><?xml version="1.0" encoding="UTF-8" standalone="yes"?>
<Relationships xmlns="http://schemas.openxmlformats.org/package/2006/relationships"><Relationship Id="rId8" Type="http://schemas.openxmlformats.org/officeDocument/2006/relationships/image" Target="../media/image331.jpeg"/><Relationship Id="rId3" Type="http://schemas.openxmlformats.org/officeDocument/2006/relationships/image" Target="../media/image328.png"/><Relationship Id="rId7" Type="http://schemas.openxmlformats.org/officeDocument/2006/relationships/image" Target="../media/image330.jpeg"/><Relationship Id="rId2" Type="http://schemas.openxmlformats.org/officeDocument/2006/relationships/hyperlink" Target="https://commons.wikimedia.org/wiki/File:World_laws_pertaining_to_homosexual_relationships_and_expression.svg" TargetMode="External"/><Relationship Id="rId1" Type="http://schemas.openxmlformats.org/officeDocument/2006/relationships/slideLayout" Target="../slideLayouts/slideLayout7.xml"/><Relationship Id="rId6" Type="http://schemas.openxmlformats.org/officeDocument/2006/relationships/hyperlink" Target="http://www.barenakedislam.com/2013/04/07/muslim-street-justice-african-man-savagely-beaten-then-burned-alive-by-angry-mob-extremely-graphic/" TargetMode="External"/><Relationship Id="rId5" Type="http://schemas.openxmlformats.org/officeDocument/2006/relationships/hyperlink" Target="https://fr.wikipedia.org/wiki/Homosexualit%C3%A9" TargetMode="External"/><Relationship Id="rId10" Type="http://schemas.openxmlformats.org/officeDocument/2006/relationships/image" Target="../media/image333.jpg"/><Relationship Id="rId4" Type="http://schemas.openxmlformats.org/officeDocument/2006/relationships/image" Target="../media/image329.png"/><Relationship Id="rId9" Type="http://schemas.openxmlformats.org/officeDocument/2006/relationships/image" Target="../media/image332.jpg"/></Relationships>
</file>

<file path=ppt/slides/_rels/slide68.xml.rels><?xml version="1.0" encoding="UTF-8" standalone="yes"?>
<Relationships xmlns="http://schemas.openxmlformats.org/package/2006/relationships"><Relationship Id="rId3" Type="http://schemas.openxmlformats.org/officeDocument/2006/relationships/hyperlink" Target="http://timesofindia.indiatimes.com/india/Supreme-Court-will-review-law-criminalizing-homosexuality/articleshow/50823515.cms" TargetMode="External"/><Relationship Id="rId2" Type="http://schemas.openxmlformats.org/officeDocument/2006/relationships/image" Target="../media/image334.png"/><Relationship Id="rId1" Type="http://schemas.openxmlformats.org/officeDocument/2006/relationships/slideLayout" Target="../slideLayouts/slideLayout7.xml"/><Relationship Id="rId6" Type="http://schemas.openxmlformats.org/officeDocument/2006/relationships/hyperlink" Target="http://www.kaosgl.com/page.php?id=22071" TargetMode="External"/><Relationship Id="rId5" Type="http://schemas.openxmlformats.org/officeDocument/2006/relationships/image" Target="../media/image335.jpg"/><Relationship Id="rId4" Type="http://schemas.openxmlformats.org/officeDocument/2006/relationships/hyperlink" Target="https://www.weforum.org/agenda/2016/03/everything-you-ever-wanted-to-know-about-lgbt-rights-in-11-map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hyperlink" Target="http://www.city-data.com/forum/religion-spirituality/384708-christian-hypocracy-regards-homosexuality-8.html" TargetMode="External"/><Relationship Id="rId2" Type="http://schemas.openxmlformats.org/officeDocument/2006/relationships/hyperlink" Target="https://fr.wikipedia.org/wiki/John_Martin"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en.wikipedia.org/wiki/Lucas_van_Leyden" TargetMode="External"/><Relationship Id="rId9" Type="http://schemas.openxmlformats.org/officeDocument/2006/relationships/hyperlink" Target="http://www.amnistiacatalunya.org/edu/3/pm2/f.grotius.html"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weforum.org/agenda/2016/02/joe-biden-business-lgbt-rights" TargetMode="External"/><Relationship Id="rId2" Type="http://schemas.openxmlformats.org/officeDocument/2006/relationships/image" Target="../media/image339.png"/><Relationship Id="rId1" Type="http://schemas.openxmlformats.org/officeDocument/2006/relationships/slideLayout" Target="../slideLayouts/slideLayout7.xml"/><Relationship Id="rId4" Type="http://schemas.openxmlformats.org/officeDocument/2006/relationships/hyperlink" Target="https://www.weforum.org/agenda/2016/03/everything-you-ever-wanted-to-know-about-lgbt-rights-in-11-maps/"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transequality.org/issues/housing-homelessness" TargetMode="External"/><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hyperlink" Target="https://www.weforum.org/agenda/2016/03/everything-you-ever-wanted-to-know-about-lgbt-rights-in-11-map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bitchmedia.org/post/for-transgender-folks-dont-ask-dont-tell-still-exists" TargetMode="External"/><Relationship Id="rId2" Type="http://schemas.openxmlformats.org/officeDocument/2006/relationships/image" Target="../media/image341.png"/><Relationship Id="rId1" Type="http://schemas.openxmlformats.org/officeDocument/2006/relationships/slideLayout" Target="../slideLayouts/slideLayout7.xml"/><Relationship Id="rId4" Type="http://schemas.openxmlformats.org/officeDocument/2006/relationships/hyperlink" Target="https://www.weforum.org/agenda/2016/03/everything-you-ever-wanted-to-know-about-lgbt-rights-in-11-map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42.png"/><Relationship Id="rId1" Type="http://schemas.openxmlformats.org/officeDocument/2006/relationships/slideLayout" Target="../slideLayouts/slideLayout7.xml"/><Relationship Id="rId4" Type="http://schemas.openxmlformats.org/officeDocument/2006/relationships/hyperlink" Target="http://sante.lefigaro.fr/actualite/2016/07/11/25195-homosexuels-autorises-donner-leur-sang-sous-certaines-condition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4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theguardian.com/global-development-professionals-network/2016/feb/09/electrocution-and-submersion-gay-cures-and-the-fight-to-end-them" TargetMode="External"/><Relationship Id="rId2" Type="http://schemas.openxmlformats.org/officeDocument/2006/relationships/image" Target="../media/image344.jpg"/><Relationship Id="rId1" Type="http://schemas.openxmlformats.org/officeDocument/2006/relationships/slideLayout" Target="../slideLayouts/slideLayout7.xml"/><Relationship Id="rId5" Type="http://schemas.openxmlformats.org/officeDocument/2006/relationships/hyperlink" Target="https://www.weforum.org/agenda/2016/03/everything-you-ever-wanted-to-know-about-lgbt-rights-in-11-maps/" TargetMode="External"/><Relationship Id="rId4" Type="http://schemas.openxmlformats.org/officeDocument/2006/relationships/hyperlink" Target="http://blogs.wsj.com/chinarealtime/2014/12/19/chinese-court-rules-against-clinic-in-countrys-first-gay-conversion-cas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45.jpeg"/><Relationship Id="rId7" Type="http://schemas.openxmlformats.org/officeDocument/2006/relationships/hyperlink" Target="http://www.adheos.org/homos-celebre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fr.wikipedia.org/wiki/Homosexualit&#233;" TargetMode="External"/><Relationship Id="rId5" Type="http://schemas.openxmlformats.org/officeDocument/2006/relationships/hyperlink" Target="https://fr.wikipedia.org/wiki/Oscar_Wilde" TargetMode="External"/><Relationship Id="rId4" Type="http://schemas.openxmlformats.org/officeDocument/2006/relationships/hyperlink" Target="https://fr.wikipedia.org/wiki/Alfred_Douglas"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fr.wikipedia.org/wiki/Keith_Harin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fr.wikipedia.org/wiki/1179" TargetMode="External"/><Relationship Id="rId3" Type="http://schemas.openxmlformats.org/officeDocument/2006/relationships/hyperlink" Target="https://fr.wikipedia.org/wiki/Ambroise_de_Milan" TargetMode="External"/><Relationship Id="rId7" Type="http://schemas.openxmlformats.org/officeDocument/2006/relationships/hyperlink" Target="https://fr.wikipedia.org/wiki/Troisi%C3%A8me_concile_du_Latran" TargetMode="External"/><Relationship Id="rId12" Type="http://schemas.openxmlformats.org/officeDocument/2006/relationships/image" Target="../media/image31.jpeg"/><Relationship Id="rId2" Type="http://schemas.openxmlformats.org/officeDocument/2006/relationships/hyperlink" Target="https://fr.wikipedia.org/wiki/Tertullien" TargetMode="External"/><Relationship Id="rId1" Type="http://schemas.openxmlformats.org/officeDocument/2006/relationships/slideLayout" Target="../slideLayouts/slideLayout7.xml"/><Relationship Id="rId6" Type="http://schemas.openxmlformats.org/officeDocument/2006/relationships/hyperlink" Target="https://fr.wikipedia.org/wiki/Thomas_d'Aquin" TargetMode="External"/><Relationship Id="rId11" Type="http://schemas.openxmlformats.org/officeDocument/2006/relationships/image" Target="../media/image30.jpeg"/><Relationship Id="rId5" Type="http://schemas.openxmlformats.org/officeDocument/2006/relationships/hyperlink" Target="https://fr.wikipedia.org/wiki/Gr%C3%A9goire_le_Grand" TargetMode="External"/><Relationship Id="rId10" Type="http://schemas.openxmlformats.org/officeDocument/2006/relationships/hyperlink" Target="https://fr.wikipedia.org/wiki/Homosexualit%C3%A9_dans_les_sources_chr%C3%A9tiennes_latines" TargetMode="External"/><Relationship Id="rId4" Type="http://schemas.openxmlformats.org/officeDocument/2006/relationships/hyperlink" Target="https://fr.wikipedia.org/wiki/Jean_Chrysostome" TargetMode="External"/><Relationship Id="rId9" Type="http://schemas.openxmlformats.org/officeDocument/2006/relationships/hyperlink" Target="https://fr.wikipedia.org/wiki/Sodom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352.jpg"/><Relationship Id="rId3" Type="http://schemas.openxmlformats.org/officeDocument/2006/relationships/image" Target="../media/image348.jpeg"/><Relationship Id="rId7" Type="http://schemas.openxmlformats.org/officeDocument/2006/relationships/image" Target="../media/image351.jpeg"/><Relationship Id="rId2" Type="http://schemas.openxmlformats.org/officeDocument/2006/relationships/image" Target="../media/image347.jpeg"/><Relationship Id="rId1" Type="http://schemas.openxmlformats.org/officeDocument/2006/relationships/slideLayout" Target="../slideLayouts/slideLayout7.xml"/><Relationship Id="rId6" Type="http://schemas.openxmlformats.org/officeDocument/2006/relationships/image" Target="../media/image350.jpeg"/><Relationship Id="rId5" Type="http://schemas.openxmlformats.org/officeDocument/2006/relationships/image" Target="../media/image349.jpeg"/><Relationship Id="rId4" Type="http://schemas.openxmlformats.org/officeDocument/2006/relationships/hyperlink" Target="http://www.parismatch.com/People/Musique/En-images/Elton-John-et-David-Furnish-leur-mariage-en-images-675638" TargetMode="External"/><Relationship Id="rId9" Type="http://schemas.openxmlformats.org/officeDocument/2006/relationships/hyperlink" Target="http://www.jeanne-magazine.com/actualites/2014/04/23/jodie-foster-alexandra-hedison-mariees_92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hyperlink" Target="https://fr.wikipedia.org/wiki/Patrick_Loiseau" TargetMode="External"/><Relationship Id="rId1" Type="http://schemas.openxmlformats.org/officeDocument/2006/relationships/slideLayout" Target="../slideLayouts/slideLayout7.xml"/><Relationship Id="rId5" Type="http://schemas.openxmlformats.org/officeDocument/2006/relationships/image" Target="../media/image355.jpeg"/><Relationship Id="rId4" Type="http://schemas.openxmlformats.org/officeDocument/2006/relationships/image" Target="../media/image354.jpeg"/></Relationships>
</file>

<file path=ppt/slides/_rels/slide84.xml.rels><?xml version="1.0" encoding="UTF-8" standalone="yes"?>
<Relationships xmlns="http://schemas.openxmlformats.org/package/2006/relationships"><Relationship Id="rId8" Type="http://schemas.openxmlformats.org/officeDocument/2006/relationships/hyperlink" Target="https://fr.wikipedia.org/wiki/Parade_nuptiale" TargetMode="External"/><Relationship Id="rId13" Type="http://schemas.openxmlformats.org/officeDocument/2006/relationships/hyperlink" Target="https://en.wikipedia.org/wiki/Homosexual_behavior_in_animals" TargetMode="External"/><Relationship Id="rId18" Type="http://schemas.openxmlformats.org/officeDocument/2006/relationships/hyperlink" Target="https://fr.wikipedia.org/wiki/Pierre_Barth%C3%A9l%C3%A9my_(journaliste)" TargetMode="External"/><Relationship Id="rId3" Type="http://schemas.openxmlformats.org/officeDocument/2006/relationships/hyperlink" Target="https://fr.wikipedia.org/wiki/Homosexuel" TargetMode="External"/><Relationship Id="rId21" Type="http://schemas.openxmlformats.org/officeDocument/2006/relationships/image" Target="../media/image357.jpeg"/><Relationship Id="rId7" Type="http://schemas.openxmlformats.org/officeDocument/2006/relationships/hyperlink" Target="https://fr.wikipedia.org/wiki/Sexualit%C3%A9_animale" TargetMode="External"/><Relationship Id="rId12" Type="http://schemas.openxmlformats.org/officeDocument/2006/relationships/hyperlink" Target="https://en.wikipedia.org/wiki/Simon_LeVay" TargetMode="External"/><Relationship Id="rId17" Type="http://schemas.openxmlformats.org/officeDocument/2006/relationships/hyperlink" Target="https://fr.wikipedia.org/wiki/Viol" TargetMode="External"/><Relationship Id="rId2" Type="http://schemas.openxmlformats.org/officeDocument/2006/relationships/notesSlide" Target="../notesSlides/notesSlide17.xml"/><Relationship Id="rId16" Type="http://schemas.openxmlformats.org/officeDocument/2006/relationships/hyperlink" Target="https://fr.wikipedia.org/wiki/N%C3%A9crophilie" TargetMode="External"/><Relationship Id="rId20" Type="http://schemas.openxmlformats.org/officeDocument/2006/relationships/hyperlink" Target="http://archive.wikiwix.com/cache/?url=http://www.lemonde.fr/sciences/article/2012/07/05/l-etrange-cas-du-canard-homosexuel-necrophile_1729741_1650684.html" TargetMode="External"/><Relationship Id="rId1" Type="http://schemas.openxmlformats.org/officeDocument/2006/relationships/slideLayout" Target="../slideLayouts/slideLayout7.xml"/><Relationship Id="rId6" Type="http://schemas.openxmlformats.org/officeDocument/2006/relationships/hyperlink" Target="https://fr.wikipedia.org/wiki/Homosexualit%C3%A9" TargetMode="External"/><Relationship Id="rId11" Type="http://schemas.openxmlformats.org/officeDocument/2006/relationships/hyperlink" Target="https://en.wikipedia.org/wiki/Bruce_Bagemihl" TargetMode="External"/><Relationship Id="rId24" Type="http://schemas.openxmlformats.org/officeDocument/2006/relationships/hyperlink" Target="https://dx.doi.org/10.1111/j.1469-7998.1967.tb02117.x" TargetMode="External"/><Relationship Id="rId5" Type="http://schemas.openxmlformats.org/officeDocument/2006/relationships/hyperlink" Target="https://fr.wikipedia.org/wiki/R%C3%A8gne_animal" TargetMode="External"/><Relationship Id="rId15" Type="http://schemas.openxmlformats.org/officeDocument/2006/relationships/hyperlink" Target="https://fr.wikipedia.org/wiki/Canard_colvert" TargetMode="External"/><Relationship Id="rId23" Type="http://schemas.openxmlformats.org/officeDocument/2006/relationships/hyperlink" Target="https://en.wikipedia.org/wiki/Giraffe" TargetMode="External"/><Relationship Id="rId10" Type="http://schemas.openxmlformats.org/officeDocument/2006/relationships/hyperlink" Target="https://fr.wikipedia.org/wiki/%C3%89ducation_familiale" TargetMode="External"/><Relationship Id="rId19" Type="http://schemas.openxmlformats.org/officeDocument/2006/relationships/hyperlink" Target="http://www.lemonde.fr/sciences/article/2012/07/05/l-etrange-cas-du-canard-homosexuel-necrophile_1729741_1650684.html" TargetMode="External"/><Relationship Id="rId4" Type="http://schemas.openxmlformats.org/officeDocument/2006/relationships/hyperlink" Target="https://fr.wikipedia.org/wiki/Bisexuel" TargetMode="External"/><Relationship Id="rId9" Type="http://schemas.openxmlformats.org/officeDocument/2006/relationships/hyperlink" Target="https://fr.wikipedia.org/wiki/Affection" TargetMode="External"/><Relationship Id="rId14" Type="http://schemas.openxmlformats.org/officeDocument/2006/relationships/image" Target="../media/image356.jpeg"/><Relationship Id="rId22" Type="http://schemas.openxmlformats.org/officeDocument/2006/relationships/image" Target="../media/image358.jpeg"/></Relationships>
</file>

<file path=ppt/slides/_rels/slide85.xml.rels><?xml version="1.0" encoding="UTF-8" standalone="yes"?>
<Relationships xmlns="http://schemas.openxmlformats.org/package/2006/relationships"><Relationship Id="rId8" Type="http://schemas.openxmlformats.org/officeDocument/2006/relationships/hyperlink" Target="https://en.wikipedia.org/wiki/Sodomy_laws" TargetMode="External"/><Relationship Id="rId13" Type="http://schemas.openxmlformats.org/officeDocument/2006/relationships/hyperlink" Target="https://fr.wikipedia.org/wiki/%C3%89vent" TargetMode="External"/><Relationship Id="rId18" Type="http://schemas.openxmlformats.org/officeDocument/2006/relationships/hyperlink" Target="https://fr.wikipedia.org/wiki/Lion" TargetMode="External"/><Relationship Id="rId26" Type="http://schemas.openxmlformats.org/officeDocument/2006/relationships/image" Target="../media/image360.jpeg"/><Relationship Id="rId3" Type="http://schemas.openxmlformats.org/officeDocument/2006/relationships/hyperlink" Target="https://en.wikipedia.org/wiki/Peccatum_contra_naturam" TargetMode="External"/><Relationship Id="rId21" Type="http://schemas.openxmlformats.org/officeDocument/2006/relationships/hyperlink" Target="https://fr.wikipedia.org/w/index.php?title=Paul_Vasey&amp;action=edit&amp;redlink=1" TargetMode="External"/><Relationship Id="rId7" Type="http://schemas.openxmlformats.org/officeDocument/2006/relationships/hyperlink" Target="https://en.wikipedia.org/wiki/Lawrence_v._Texas" TargetMode="External"/><Relationship Id="rId12" Type="http://schemas.openxmlformats.org/officeDocument/2006/relationships/hyperlink" Target="https://fr.wikipedia.org/wiki/Dauphin" TargetMode="External"/><Relationship Id="rId17" Type="http://schemas.openxmlformats.org/officeDocument/2006/relationships/hyperlink" Target="https://fr.wikipedia.org/wiki/Thierry_Lod%C3%A9" TargetMode="External"/><Relationship Id="rId25" Type="http://schemas.openxmlformats.org/officeDocument/2006/relationships/image" Target="../media/image359.jpeg"/><Relationship Id="rId2" Type="http://schemas.openxmlformats.org/officeDocument/2006/relationships/notesSlide" Target="../notesSlides/notesSlide18.xml"/><Relationship Id="rId16" Type="http://schemas.openxmlformats.org/officeDocument/2006/relationships/hyperlink" Target="https://fr.wikipedia.org/wiki/Girafe" TargetMode="External"/><Relationship Id="rId20" Type="http://schemas.openxmlformats.org/officeDocument/2006/relationships/hyperlink" Target="https://fr.wikipedia.org/wiki/Conflit_sexuel" TargetMode="External"/><Relationship Id="rId1" Type="http://schemas.openxmlformats.org/officeDocument/2006/relationships/slideLayout" Target="../slideLayouts/slideLayout7.xml"/><Relationship Id="rId6" Type="http://schemas.openxmlformats.org/officeDocument/2006/relationships/hyperlink" Target="https://en.wikipedia.org/wiki/United_States_Supreme_Court" TargetMode="External"/><Relationship Id="rId11" Type="http://schemas.openxmlformats.org/officeDocument/2006/relationships/hyperlink" Target="https://fr.wikipedia.org/wiki/Bruce_Bagemihl" TargetMode="External"/><Relationship Id="rId24" Type="http://schemas.openxmlformats.org/officeDocument/2006/relationships/hyperlink" Target="http://archive.wikiwix.com/cache/?url=http://endo.endojournals.org/cgi/content/abstract/145/2/478" TargetMode="External"/><Relationship Id="rId5" Type="http://schemas.openxmlformats.org/officeDocument/2006/relationships/hyperlink" Target="https://en.wikipedia.org/wiki/Amici_curiae" TargetMode="External"/><Relationship Id="rId15" Type="http://schemas.openxmlformats.org/officeDocument/2006/relationships/hyperlink" Target="https://fr.wikipedia.org/wiki/Lamantin" TargetMode="External"/><Relationship Id="rId23" Type="http://schemas.openxmlformats.org/officeDocument/2006/relationships/hyperlink" Target="http://endo.endojournals.org/cgi/content/abstract/145/2/478" TargetMode="External"/><Relationship Id="rId28" Type="http://schemas.openxmlformats.org/officeDocument/2006/relationships/hyperlink" Target="https://en.wikipedia.org/wiki/Bovine" TargetMode="External"/><Relationship Id="rId10" Type="http://schemas.openxmlformats.org/officeDocument/2006/relationships/hyperlink" Target="http://www.genetics.org/cgi/content/abstract/121/4/773" TargetMode="External"/><Relationship Id="rId19" Type="http://schemas.openxmlformats.org/officeDocument/2006/relationships/hyperlink" Target="https://fr.wikipedia.org/wiki/Putois" TargetMode="External"/><Relationship Id="rId4" Type="http://schemas.openxmlformats.org/officeDocument/2006/relationships/hyperlink" Target="https://en.wikipedia.org/wiki/American_Psychiatric_Association" TargetMode="External"/><Relationship Id="rId9" Type="http://schemas.openxmlformats.org/officeDocument/2006/relationships/hyperlink" Target="https://en.wikipedia.org/wiki/Homosexual_behavior_in_animals" TargetMode="External"/><Relationship Id="rId14" Type="http://schemas.openxmlformats.org/officeDocument/2006/relationships/hyperlink" Target="https://fr.wikipedia.org/wiki/Orque" TargetMode="External"/><Relationship Id="rId22" Type="http://schemas.openxmlformats.org/officeDocument/2006/relationships/hyperlink" Target="https://fr.wikipedia.org/wiki/Macaque" TargetMode="External"/><Relationship Id="rId27" Type="http://schemas.openxmlformats.org/officeDocument/2006/relationships/image" Target="../media/image361.jpeg"/></Relationships>
</file>

<file path=ppt/slides/_rels/slide86.xml.rels><?xml version="1.0" encoding="UTF-8" standalone="yes"?>
<Relationships xmlns="http://schemas.openxmlformats.org/package/2006/relationships"><Relationship Id="rId8" Type="http://schemas.openxmlformats.org/officeDocument/2006/relationships/hyperlink" Target="https://fr.wikipedia.org/wiki/Pansexualit%C3%A9" TargetMode="External"/><Relationship Id="rId13" Type="http://schemas.openxmlformats.org/officeDocument/2006/relationships/hyperlink" Target="https://fr.wikipedia.org/wiki/Allemagne" TargetMode="External"/><Relationship Id="rId18" Type="http://schemas.openxmlformats.org/officeDocument/2006/relationships/hyperlink" Target="https://fr.wikipedia.org/wiki/L%C3%A9zard" TargetMode="External"/><Relationship Id="rId3" Type="http://schemas.openxmlformats.org/officeDocument/2006/relationships/hyperlink" Target="https://fr.wikipedia.org/wiki/Parth%C3%A9nogen%C3%A8se" TargetMode="External"/><Relationship Id="rId21" Type="http://schemas.openxmlformats.org/officeDocument/2006/relationships/hyperlink" Target="https://en.wikipedia.org/wiki/Spotted_hyena" TargetMode="External"/><Relationship Id="rId7" Type="http://schemas.openxmlformats.org/officeDocument/2006/relationships/hyperlink" Target="https://fr.wikipedia.org/wiki/Bisexualit%C3%A9" TargetMode="External"/><Relationship Id="rId12" Type="http://schemas.openxmlformats.org/officeDocument/2006/relationships/hyperlink" Target="https://fr.wikipedia.org/wiki/Bremerhaven" TargetMode="External"/><Relationship Id="rId17" Type="http://schemas.openxmlformats.org/officeDocument/2006/relationships/hyperlink" Target="https://fr.wikipedia.org/wiki/Labrador_retriever" TargetMode="External"/><Relationship Id="rId2" Type="http://schemas.openxmlformats.org/officeDocument/2006/relationships/notesSlide" Target="../notesSlides/notesSlide19.xml"/><Relationship Id="rId16" Type="http://schemas.openxmlformats.org/officeDocument/2006/relationships/image" Target="../media/image362.jpeg"/><Relationship Id="rId20" Type="http://schemas.openxmlformats.org/officeDocument/2006/relationships/image" Target="../media/image363.jpeg"/><Relationship Id="rId1" Type="http://schemas.openxmlformats.org/officeDocument/2006/relationships/slideLayout" Target="../slideLayouts/slideLayout7.xml"/><Relationship Id="rId6" Type="http://schemas.openxmlformats.org/officeDocument/2006/relationships/hyperlink" Target="https://fr.wikipedia.org/wiki/Bonobo_(primate)" TargetMode="External"/><Relationship Id="rId11" Type="http://schemas.openxmlformats.org/officeDocument/2006/relationships/hyperlink" Target="https://fr.wikipedia.org/wiki/Parc_zoologique" TargetMode="External"/><Relationship Id="rId5" Type="http://schemas.openxmlformats.org/officeDocument/2006/relationships/hyperlink" Target="https://fr.wikipedia.org/wiki/Chien" TargetMode="External"/><Relationship Id="rId15" Type="http://schemas.openxmlformats.org/officeDocument/2006/relationships/hyperlink" Target="http://www.lemonde.fr/europe/article/2009/06/03/un-couple-de-manchots-gays-adopte-un-petit-avec-succes_1202028_3214.html" TargetMode="External"/><Relationship Id="rId10" Type="http://schemas.openxmlformats.org/officeDocument/2006/relationships/hyperlink" Target="https://fr.wikipedia.org/wiki/Manchot_de_Humboldt" TargetMode="External"/><Relationship Id="rId19" Type="http://schemas.openxmlformats.org/officeDocument/2006/relationships/hyperlink" Target="https://fr.wikipedia.org/wiki/Cnemidophorus" TargetMode="External"/><Relationship Id="rId4" Type="http://schemas.openxmlformats.org/officeDocument/2006/relationships/hyperlink" Target="https://fr.wikipedia.org/wiki/Comportement_homosexuel_chez_les_animaux" TargetMode="External"/><Relationship Id="rId9" Type="http://schemas.openxmlformats.org/officeDocument/2006/relationships/hyperlink" Target="https://fr.wikipedia.org/wiki/2005" TargetMode="External"/><Relationship Id="rId14" Type="http://schemas.openxmlformats.org/officeDocument/2006/relationships/hyperlink" Target="https://fr.wikipedia.org/wiki/%C5%92uf_(biologie)" TargetMode="External"/><Relationship Id="rId22" Type="http://schemas.openxmlformats.org/officeDocument/2006/relationships/image" Target="../media/image364.jpeg"/></Relationships>
</file>

<file path=ppt/slides/_rels/slide87.xml.rels><?xml version="1.0" encoding="UTF-8" standalone="yes"?>
<Relationships xmlns="http://schemas.openxmlformats.org/package/2006/relationships"><Relationship Id="rId8" Type="http://schemas.openxmlformats.org/officeDocument/2006/relationships/hyperlink" Target="http://www.teri.res.in/teriin/terragreen/issue3/feature.htm" TargetMode="External"/><Relationship Id="rId13" Type="http://schemas.openxmlformats.org/officeDocument/2006/relationships/hyperlink" Target="http://en.wikipedia.org/wiki/Central_Park_Zoo" TargetMode="External"/><Relationship Id="rId18" Type="http://schemas.openxmlformats.org/officeDocument/2006/relationships/image" Target="../media/image368.jpeg"/><Relationship Id="rId3" Type="http://schemas.openxmlformats.org/officeDocument/2006/relationships/hyperlink" Target="https://en.wikipedia.org/wiki/Matriarchal" TargetMode="External"/><Relationship Id="rId21" Type="http://schemas.openxmlformats.org/officeDocument/2006/relationships/image" Target="../media/image371.jpeg"/><Relationship Id="rId7" Type="http://schemas.openxmlformats.org/officeDocument/2006/relationships/hyperlink" Target="https://en.wikipedia.org/wiki/Lion" TargetMode="External"/><Relationship Id="rId12" Type="http://schemas.openxmlformats.org/officeDocument/2006/relationships/hyperlink" Target="http://en.wikipedia.org/wiki/Chinstrap_Penguin" TargetMode="External"/><Relationship Id="rId17" Type="http://schemas.openxmlformats.org/officeDocument/2006/relationships/image" Target="../media/image367.jpeg"/><Relationship Id="rId2" Type="http://schemas.openxmlformats.org/officeDocument/2006/relationships/notesSlide" Target="../notesSlides/notesSlide20.xml"/><Relationship Id="rId16" Type="http://schemas.openxmlformats.org/officeDocument/2006/relationships/image" Target="../media/image366.jpeg"/><Relationship Id="rId20" Type="http://schemas.openxmlformats.org/officeDocument/2006/relationships/image" Target="../media/image370.jpeg"/><Relationship Id="rId1" Type="http://schemas.openxmlformats.org/officeDocument/2006/relationships/slideLayout" Target="../slideLayouts/slideLayout7.xml"/><Relationship Id="rId6" Type="http://schemas.openxmlformats.org/officeDocument/2006/relationships/hyperlink" Target="https://en.wiktionary.org/wiki/consort" TargetMode="External"/><Relationship Id="rId11" Type="http://schemas.openxmlformats.org/officeDocument/2006/relationships/hyperlink" Target="http://en.wikipedia.org/wiki/Roy_and_Silo" TargetMode="External"/><Relationship Id="rId5" Type="http://schemas.openxmlformats.org/officeDocument/2006/relationships/hyperlink" Target="https://en.wikipedia.org/wiki/Homosexuality" TargetMode="External"/><Relationship Id="rId15" Type="http://schemas.openxmlformats.org/officeDocument/2006/relationships/hyperlink" Target="https://en.wikipedia.org/wiki/Roy_and_Silo" TargetMode="External"/><Relationship Id="rId10" Type="http://schemas.openxmlformats.org/officeDocument/2006/relationships/hyperlink" Target="https://www.pinterest.com/pin/38069559320215680/" TargetMode="External"/><Relationship Id="rId19" Type="http://schemas.openxmlformats.org/officeDocument/2006/relationships/image" Target="../media/image369.jpeg"/><Relationship Id="rId4" Type="http://schemas.openxmlformats.org/officeDocument/2006/relationships/hyperlink" Target="https://en.wikipedia.org/wiki/Japanese_macaque" TargetMode="External"/><Relationship Id="rId9" Type="http://schemas.openxmlformats.org/officeDocument/2006/relationships/image" Target="../media/image365.jpeg"/><Relationship Id="rId14" Type="http://schemas.openxmlformats.org/officeDocument/2006/relationships/hyperlink" Target="http://theduckpond.thoughts.com/posts/silo-and-roy-a-valentines-story"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en.wikipedia.org/wiki/Heterosexual" TargetMode="External"/><Relationship Id="rId13" Type="http://schemas.openxmlformats.org/officeDocument/2006/relationships/image" Target="../media/image375.jpeg"/><Relationship Id="rId3" Type="http://schemas.openxmlformats.org/officeDocument/2006/relationships/hyperlink" Target="http://www.sfgate.com/cgi-bin/article.cgi?f=/c/a/2004/02/07/MNG3N4RAV41.DTL" TargetMode="External"/><Relationship Id="rId7" Type="http://schemas.openxmlformats.org/officeDocument/2006/relationships/hyperlink" Target="https://en.wikipedia.org/wiki/Asian_elephant" TargetMode="External"/><Relationship Id="rId12" Type="http://schemas.openxmlformats.org/officeDocument/2006/relationships/image" Target="../media/image374.jpeg"/><Relationship Id="rId2" Type="http://schemas.openxmlformats.org/officeDocument/2006/relationships/hyperlink" Target="https://en.wikipedia.org/wiki/Western_gull" TargetMode="External"/><Relationship Id="rId1" Type="http://schemas.openxmlformats.org/officeDocument/2006/relationships/slideLayout" Target="../slideLayouts/slideLayout7.xml"/><Relationship Id="rId6" Type="http://schemas.openxmlformats.org/officeDocument/2006/relationships/hyperlink" Target="https://en.wikipedia.org/wiki/African_elephant" TargetMode="External"/><Relationship Id="rId11" Type="http://schemas.openxmlformats.org/officeDocument/2006/relationships/image" Target="../media/image373.jpeg"/><Relationship Id="rId5" Type="http://schemas.openxmlformats.org/officeDocument/2006/relationships/hyperlink" Target="http://news.bbc.co.uk/2/hi/europe/6066606.stm" TargetMode="External"/><Relationship Id="rId10" Type="http://schemas.openxmlformats.org/officeDocument/2006/relationships/image" Target="../media/image372.jpeg"/><Relationship Id="rId4" Type="http://schemas.openxmlformats.org/officeDocument/2006/relationships/hyperlink" Target="https://en.wikipedia.org/wiki/Black_swans" TargetMode="External"/><Relationship Id="rId9" Type="http://schemas.openxmlformats.org/officeDocument/2006/relationships/hyperlink" Target="https://www.youtube.com/watch?v=K0UZMX2uNN0" TargetMode="External"/><Relationship Id="rId14" Type="http://schemas.openxmlformats.org/officeDocument/2006/relationships/image" Target="../media/image376.jpeg"/></Relationships>
</file>

<file path=ppt/slides/_rels/slide89.xml.rels><?xml version="1.0" encoding="UTF-8" standalone="yes"?>
<Relationships xmlns="http://schemas.openxmlformats.org/package/2006/relationships"><Relationship Id="rId8" Type="http://schemas.openxmlformats.org/officeDocument/2006/relationships/hyperlink" Target="https://en.wikipedia.org/wiki/Jerusalem_Biblical_Zoo" TargetMode="External"/><Relationship Id="rId13" Type="http://schemas.openxmlformats.org/officeDocument/2006/relationships/hyperlink" Target="http://www.haaretz.com/hasen/spages/1115739.html" TargetMode="External"/><Relationship Id="rId18" Type="http://schemas.openxmlformats.org/officeDocument/2006/relationships/image" Target="../media/image377.jpeg"/><Relationship Id="rId3" Type="http://schemas.openxmlformats.org/officeDocument/2006/relationships/hyperlink" Target="http://www.telegraph.co.uk/earth/wildlife/7144393/Lesbian-albatrosses-to-raise-chick.html" TargetMode="External"/><Relationship Id="rId21" Type="http://schemas.openxmlformats.org/officeDocument/2006/relationships/hyperlink" Target="http://www.thefrisky.com/photos/10-animals-with-bisexual-tendencies/bisexual-animals-griffon-vulture-jpg/" TargetMode="External"/><Relationship Id="rId7" Type="http://schemas.openxmlformats.org/officeDocument/2006/relationships/hyperlink" Target="https://en.wikipedia.org/wiki/Griffon_vulture" TargetMode="External"/><Relationship Id="rId12" Type="http://schemas.openxmlformats.org/officeDocument/2006/relationships/hyperlink" Target="http://www.independent.co.uk/news/gay-vulture-couple-raise-surrogate-chicks-1110120.html" TargetMode="External"/><Relationship Id="rId17" Type="http://schemas.openxmlformats.org/officeDocument/2006/relationships/hyperlink" Target="https://www.youtube.com/watch?v=fV8vwvDosy8" TargetMode="External"/><Relationship Id="rId2" Type="http://schemas.openxmlformats.org/officeDocument/2006/relationships/hyperlink" Target="http://www.ncbi.nlm.nih.gov/pmc/articles/PMC2610150/" TargetMode="External"/><Relationship Id="rId16" Type="http://schemas.openxmlformats.org/officeDocument/2006/relationships/hyperlink" Target="http://www.buzzfeed.com/mjs538/the-25-gayest-animals" TargetMode="External"/><Relationship Id="rId20" Type="http://schemas.openxmlformats.org/officeDocument/2006/relationships/image" Target="../media/image379.jpeg"/><Relationship Id="rId1" Type="http://schemas.openxmlformats.org/officeDocument/2006/relationships/slideLayout" Target="../slideLayouts/slideLayout7.xml"/><Relationship Id="rId6" Type="http://schemas.openxmlformats.org/officeDocument/2006/relationships/hyperlink" Target="https://en.wikipedia.org/wiki/Thierry_Lod%C3%A9" TargetMode="External"/><Relationship Id="rId11" Type="http://schemas.openxmlformats.org/officeDocument/2006/relationships/hyperlink" Target="https://en.wikipedia.org/wiki/M%C3%BCnster" TargetMode="External"/><Relationship Id="rId5" Type="http://schemas.openxmlformats.org/officeDocument/2006/relationships/hyperlink" Target="https://en.wikipedia.org/wiki/European_polecat" TargetMode="External"/><Relationship Id="rId15" Type="http://schemas.openxmlformats.org/officeDocument/2006/relationships/hyperlink" Target="https://en.wikipedia.org/wiki/Pigeon" TargetMode="External"/><Relationship Id="rId23" Type="http://schemas.openxmlformats.org/officeDocument/2006/relationships/image" Target="../media/image381.jpeg"/><Relationship Id="rId10" Type="http://schemas.openxmlformats.org/officeDocument/2006/relationships/hyperlink" Target="https://en.wikipedia.org/w/index.php?title=Allwetter_Zoo&amp;action=edit&amp;redlink=1" TargetMode="External"/><Relationship Id="rId19" Type="http://schemas.openxmlformats.org/officeDocument/2006/relationships/image" Target="../media/image378.jpeg"/><Relationship Id="rId4" Type="http://schemas.openxmlformats.org/officeDocument/2006/relationships/hyperlink" Target="http://listverse.com/2013/04/20/10-animals-that-practice-homosexuality/" TargetMode="External"/><Relationship Id="rId9" Type="http://schemas.openxmlformats.org/officeDocument/2006/relationships/hyperlink" Target="https://en.wikipedia.org/wiki/Tel_Aviv_University" TargetMode="External"/><Relationship Id="rId14" Type="http://schemas.openxmlformats.org/officeDocument/2006/relationships/hyperlink" Target="https://en.wikipedia.org/wiki/Haaretz" TargetMode="External"/><Relationship Id="rId22" Type="http://schemas.openxmlformats.org/officeDocument/2006/relationships/image" Target="../media/image380.jpeg"/></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Loth" TargetMode="External"/><Relationship Id="rId2" Type="http://schemas.openxmlformats.org/officeDocument/2006/relationships/hyperlink" Target="https://fr.wikipedia.org/wiki/Coran" TargetMode="External"/><Relationship Id="rId1" Type="http://schemas.openxmlformats.org/officeDocument/2006/relationships/slideLayout" Target="../slideLayouts/slideLayout7.xml"/><Relationship Id="rId5" Type="http://schemas.openxmlformats.org/officeDocument/2006/relationships/hyperlink" Target="https://fr.wikipedia.org/wiki/Sodome" TargetMode="External"/><Relationship Id="rId4" Type="http://schemas.openxmlformats.org/officeDocument/2006/relationships/hyperlink" Target="https://fr.wikipedia.org/wiki/Abraham"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listverse.com/2013/04/20/10-animals-that-practice-homosexuality/" TargetMode="External"/><Relationship Id="rId13" Type="http://schemas.openxmlformats.org/officeDocument/2006/relationships/hyperlink" Target="https://en.wikipedia.org/wiki/Boto" TargetMode="External"/><Relationship Id="rId3" Type="http://schemas.openxmlformats.org/officeDocument/2006/relationships/hyperlink" Target="https://en.wikipedia.org/wiki/Dragonflies" TargetMode="External"/><Relationship Id="rId7" Type="http://schemas.openxmlformats.org/officeDocument/2006/relationships/hyperlink" Target="http://biodiversitylibrary.org/page/16252041" TargetMode="External"/><Relationship Id="rId12" Type="http://schemas.openxmlformats.org/officeDocument/2006/relationships/hyperlink" Target="https://en.wikipedia.org/wiki/Amazon_river_dolphin" TargetMode="External"/><Relationship Id="rId17" Type="http://schemas.openxmlformats.org/officeDocument/2006/relationships/image" Target="../media/image384.jpeg"/><Relationship Id="rId2" Type="http://schemas.openxmlformats.org/officeDocument/2006/relationships/notesSlide" Target="../notesSlides/notesSlide21.xml"/><Relationship Id="rId16" Type="http://schemas.openxmlformats.org/officeDocument/2006/relationships/image" Target="../media/image383.jpeg"/><Relationship Id="rId1" Type="http://schemas.openxmlformats.org/officeDocument/2006/relationships/slideLayout" Target="../slideLayouts/slideLayout7.xml"/><Relationship Id="rId6" Type="http://schemas.openxmlformats.org/officeDocument/2006/relationships/hyperlink" Target="https://en.wikipedia.org/wiki/Damselflies" TargetMode="External"/><Relationship Id="rId11" Type="http://schemas.openxmlformats.org/officeDocument/2006/relationships/hyperlink" Target="http://www.la-punaise-de-lit.com/sexualite-et-accouplement-des-punaises-de-lit" TargetMode="External"/><Relationship Id="rId5" Type="http://schemas.openxmlformats.org/officeDocument/2006/relationships/hyperlink" Target="https://en.wikipedia.org/wiki/Cloacal" TargetMode="External"/><Relationship Id="rId15" Type="http://schemas.openxmlformats.org/officeDocument/2006/relationships/image" Target="../media/image382.jpeg"/><Relationship Id="rId10" Type="http://schemas.openxmlformats.org/officeDocument/2006/relationships/hyperlink" Target="https://en.wikipedia.org/wiki/Bed_bug" TargetMode="External"/><Relationship Id="rId4" Type="http://schemas.openxmlformats.org/officeDocument/2006/relationships/hyperlink" Target="https://en.wikipedia.org/wiki/Order_(biology)" TargetMode="External"/><Relationship Id="rId9" Type="http://schemas.openxmlformats.org/officeDocument/2006/relationships/hyperlink" Target="https://en.wikipedia.org/wiki/Pheromone" TargetMode="External"/><Relationship Id="rId14" Type="http://schemas.openxmlformats.org/officeDocument/2006/relationships/hyperlink" Target="http://www.aquaticmammalsjournal.org/share/AquaticMammalsIssueArchives/1985/Aquatic_Mammals_11_2/Sylvestre.pdf"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www.nhm.uio.no/againstnature/gayanimals.html" TargetMode="External"/><Relationship Id="rId13" Type="http://schemas.openxmlformats.org/officeDocument/2006/relationships/hyperlink" Target="https://fr.wikipedia.org/wiki/Octobre_2006" TargetMode="External"/><Relationship Id="rId3" Type="http://schemas.openxmlformats.org/officeDocument/2006/relationships/hyperlink" Target="http://www.tetu.com/actualites/international/les-animaux-plus-gays-quon-ne-pensait-14937" TargetMode="External"/><Relationship Id="rId7" Type="http://schemas.openxmlformats.org/officeDocument/2006/relationships/hyperlink" Target="https://fr.wikipedia.org/wiki/Dimorphisme_sexuel" TargetMode="External"/><Relationship Id="rId12" Type="http://schemas.openxmlformats.org/officeDocument/2006/relationships/hyperlink" Target="https://fr.wikipedia.org/wiki/10_octobre" TargetMode="External"/><Relationship Id="rId17" Type="http://schemas.openxmlformats.org/officeDocument/2006/relationships/hyperlink" Target="https://fr.wikipedia.org/wiki/%C3%89volution_(biologie)" TargetMode="External"/><Relationship Id="rId2" Type="http://schemas.openxmlformats.org/officeDocument/2006/relationships/notesSlide" Target="../notesSlides/notesSlide22.xml"/><Relationship Id="rId16" Type="http://schemas.openxmlformats.org/officeDocument/2006/relationships/hyperlink" Target="https://fr.wikipedia.org/wiki/Thierry_Lod%C3%A9" TargetMode="External"/><Relationship Id="rId1" Type="http://schemas.openxmlformats.org/officeDocument/2006/relationships/slideLayout" Target="../slideLayouts/slideLayout7.xml"/><Relationship Id="rId6" Type="http://schemas.openxmlformats.org/officeDocument/2006/relationships/hyperlink" Target="https://fr.wikipedia.org/wiki/Bruce_Bagemihl" TargetMode="External"/><Relationship Id="rId11" Type="http://schemas.openxmlformats.org/officeDocument/2006/relationships/hyperlink" Target="http://archive.wikiwix.com/cache/?url=http://www.nhm.uio.no/" TargetMode="External"/><Relationship Id="rId5" Type="http://schemas.openxmlformats.org/officeDocument/2006/relationships/hyperlink" Target="http://www.huffingtonpost.fr/2013/02/01/etats-unis-chien-gay-euthanasie_n_2597191.html" TargetMode="External"/><Relationship Id="rId15" Type="http://schemas.openxmlformats.org/officeDocument/2006/relationships/hyperlink" Target="https://fr.wikipedia.org/wiki/Comportement_homosexuel_chez_les_animaux" TargetMode="External"/><Relationship Id="rId10" Type="http://schemas.openxmlformats.org/officeDocument/2006/relationships/hyperlink" Target="http://www.nhm.uio.no/" TargetMode="External"/><Relationship Id="rId4" Type="http://schemas.openxmlformats.org/officeDocument/2006/relationships/hyperlink" Target="http://www.psychologytoday.com/blog/canine-corner/201107/why-does-my-neutered-dog-mount-other-dogs" TargetMode="External"/><Relationship Id="rId9" Type="http://schemas.openxmlformats.org/officeDocument/2006/relationships/hyperlink" Target="http://archive.wikiwix.com/cache/?url=http://www.nhm.uio.no/againstnature/gayanimals.html" TargetMode="External"/><Relationship Id="rId14" Type="http://schemas.openxmlformats.org/officeDocument/2006/relationships/hyperlink" Target="https://fr.wikipedia.org/wiki/2006"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en.wikipedia.org/wiki/Estradiol" TargetMode="External"/><Relationship Id="rId3" Type="http://schemas.openxmlformats.org/officeDocument/2006/relationships/hyperlink" Target="https://www.jstor.org/stable/3980720" TargetMode="External"/><Relationship Id="rId7" Type="http://schemas.openxmlformats.org/officeDocument/2006/relationships/hyperlink" Target="https://en.wikipedia.org/wiki/Testosterone" TargetMode="External"/><Relationship Id="rId2" Type="http://schemas.openxmlformats.org/officeDocument/2006/relationships/hyperlink" Target="https://en.wikipedia.org/wiki/JSTOR" TargetMode="External"/><Relationship Id="rId1" Type="http://schemas.openxmlformats.org/officeDocument/2006/relationships/slideLayout" Target="../slideLayouts/slideLayout7.xml"/><Relationship Id="rId6" Type="http://schemas.openxmlformats.org/officeDocument/2006/relationships/hyperlink" Target="https://en.wikipedia.org/wiki/Sex_hormones" TargetMode="External"/><Relationship Id="rId5" Type="http://schemas.openxmlformats.org/officeDocument/2006/relationships/hyperlink" Target="https://en.wikipedia.org/wiki/Bruce_Bagemihl" TargetMode="External"/><Relationship Id="rId4" Type="http://schemas.openxmlformats.org/officeDocument/2006/relationships/hyperlink" Target="https://www.newscientist.com/article/dn3008-homosexuality-is-biological-suggests-gay-sheep-study/" TargetMode="External"/><Relationship Id="rId9" Type="http://schemas.openxmlformats.org/officeDocument/2006/relationships/hyperlink" Target="https://en.wikipedia.org/wiki/Homosexual_behavior_in_animals"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www.dw-world.de/dw/article/0,1564,1484083,00.html" TargetMode="External"/><Relationship Id="rId13" Type="http://schemas.openxmlformats.org/officeDocument/2006/relationships/hyperlink" Target="https://en.wikipedia.org/wiki/Endocrinological" TargetMode="External"/><Relationship Id="rId3" Type="http://schemas.openxmlformats.org/officeDocument/2006/relationships/hyperlink" Target="https://en.wikipedia.org/wiki/Against_Nature?" TargetMode="External"/><Relationship Id="rId7" Type="http://schemas.openxmlformats.org/officeDocument/2006/relationships/hyperlink" Target="https://en.wikipedia.org/wiki/Thierry_Lod%C3%A9" TargetMode="External"/><Relationship Id="rId12" Type="http://schemas.openxmlformats.org/officeDocument/2006/relationships/hyperlink" Target="https://en.wikipedia.org/wiki/Sex_hormones" TargetMode="External"/><Relationship Id="rId17" Type="http://schemas.openxmlformats.org/officeDocument/2006/relationships/hyperlink" Target="https://en.wikipedia.org/wiki/Estradiol" TargetMode="External"/><Relationship Id="rId2" Type="http://schemas.openxmlformats.org/officeDocument/2006/relationships/hyperlink" Target="https://en.wikipedia.org/wiki/Observer-expectancy_effect" TargetMode="External"/><Relationship Id="rId16" Type="http://schemas.openxmlformats.org/officeDocument/2006/relationships/hyperlink" Target="https://en.wikipedia.org/wiki/Testosterone" TargetMode="External"/><Relationship Id="rId1" Type="http://schemas.openxmlformats.org/officeDocument/2006/relationships/slideLayout" Target="../slideLayouts/slideLayout7.xml"/><Relationship Id="rId6" Type="http://schemas.openxmlformats.org/officeDocument/2006/relationships/hyperlink" Target="https://en.wikipedia.org/wiki/Joan_Roughgarden" TargetMode="External"/><Relationship Id="rId11" Type="http://schemas.openxmlformats.org/officeDocument/2006/relationships/hyperlink" Target="https://en.wikipedia.org/wiki/Endocrinology" TargetMode="External"/><Relationship Id="rId5" Type="http://schemas.openxmlformats.org/officeDocument/2006/relationships/hyperlink" Target="https://en.wikipedia.org/wiki/Prison_sexuality" TargetMode="External"/><Relationship Id="rId15" Type="http://schemas.openxmlformats.org/officeDocument/2006/relationships/hyperlink" Target="https://en.wikipedia.org/wiki/Ring-billed_gulls" TargetMode="External"/><Relationship Id="rId10" Type="http://schemas.openxmlformats.org/officeDocument/2006/relationships/hyperlink" Target="http://endo.endojournals.org/cgi/reprint/145/2/478" TargetMode="External"/><Relationship Id="rId4" Type="http://schemas.openxmlformats.org/officeDocument/2006/relationships/hyperlink" Target="https://en.wikipedia.org/wiki/Hermaphrodite" TargetMode="External"/><Relationship Id="rId9" Type="http://schemas.openxmlformats.org/officeDocument/2006/relationships/hyperlink" Target="http://www.cbc.ca/world/story/2009/06/05/gay-penguins-adopt005.html" TargetMode="External"/><Relationship Id="rId14" Type="http://schemas.openxmlformats.org/officeDocument/2006/relationships/hyperlink" Target="https://en.wikipedia.org/wiki/Western_gulls"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en.wikipedia.org/wiki/Drosophila" TargetMode="External"/><Relationship Id="rId13" Type="http://schemas.openxmlformats.org/officeDocument/2006/relationships/hyperlink" Target="http://www.nature.com/nature/journal/vaop/ncurrent/full/nature09822.html" TargetMode="External"/><Relationship Id="rId3" Type="http://schemas.openxmlformats.org/officeDocument/2006/relationships/hyperlink" Target="https://en.wikipedia.org/wiki/Estrogen" TargetMode="External"/><Relationship Id="rId7" Type="http://schemas.openxmlformats.org/officeDocument/2006/relationships/hyperlink" Target="https://en.wikipedia.org/wiki/Homosexual_behavior_in_animals" TargetMode="External"/><Relationship Id="rId12" Type="http://schemas.openxmlformats.org/officeDocument/2006/relationships/hyperlink" Target="http://www.bbc.co.uk/news/health-12825688" TargetMode="External"/><Relationship Id="rId2" Type="http://schemas.openxmlformats.org/officeDocument/2006/relationships/hyperlink" Target="http://www.wikigenes.org/e/gene/e/945842.html" TargetMode="External"/><Relationship Id="rId1" Type="http://schemas.openxmlformats.org/officeDocument/2006/relationships/slideLayout" Target="../slideLayouts/slideLayout7.xml"/><Relationship Id="rId6" Type="http://schemas.openxmlformats.org/officeDocument/2006/relationships/hyperlink" Target="https://en.wikipedia.org/wiki/BioMed_Central" TargetMode="External"/><Relationship Id="rId11" Type="http://schemas.openxmlformats.org/officeDocument/2006/relationships/hyperlink" Target="https://en.wikipedia.org/wiki/Serotonin" TargetMode="External"/><Relationship Id="rId5" Type="http://schemas.openxmlformats.org/officeDocument/2006/relationships/hyperlink" Target="https://en.wikipedia.org/wiki/Korea_Advanced_Institute_of_Science_and_Technology" TargetMode="External"/><Relationship Id="rId10" Type="http://schemas.openxmlformats.org/officeDocument/2006/relationships/hyperlink" Target="http://www.biomedcentral.com/1471-2156/11/62" TargetMode="External"/><Relationship Id="rId4" Type="http://schemas.openxmlformats.org/officeDocument/2006/relationships/hyperlink" Target="https://en.wikipedia.org/wiki/Knockout_mouse" TargetMode="External"/><Relationship Id="rId9" Type="http://schemas.openxmlformats.org/officeDocument/2006/relationships/hyperlink" Target="http://www.telegraph.co.uk/science/science-news/7877774/Female-mice-can-be-turned-lesbian-by-deleting-gene.html" TargetMode="External"/><Relationship Id="rId14" Type="http://schemas.openxmlformats.org/officeDocument/2006/relationships/hyperlink" Target="http://go.galegroup.com/ps/i.do?id=GALE|A275489098&amp;v=2.1&amp;u=scha51546&amp;it=r&amp;p=AONE&amp;sw=w"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fr.wikipedia.org/wiki/Mariage_homosexuel" TargetMode="External"/><Relationship Id="rId13" Type="http://schemas.openxmlformats.org/officeDocument/2006/relationships/image" Target="../media/image389.jpeg"/><Relationship Id="rId3" Type="http://schemas.openxmlformats.org/officeDocument/2006/relationships/hyperlink" Target="http://www.monfilsgai.org/savoir/on-nait-homosexuel-ou-on-le-devient/" TargetMode="External"/><Relationship Id="rId7" Type="http://schemas.openxmlformats.org/officeDocument/2006/relationships/hyperlink" Target="https://fr.wikipedia.org/wiki/Qu%C3%A9bec" TargetMode="External"/><Relationship Id="rId12" Type="http://schemas.openxmlformats.org/officeDocument/2006/relationships/image" Target="../media/image38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fr.wikipedia.org/wiki/Homosexualit%C3%A9" TargetMode="External"/><Relationship Id="rId11" Type="http://schemas.openxmlformats.org/officeDocument/2006/relationships/hyperlink" Target="https://fr.wikipedia.org/wiki/Pays-Bas" TargetMode="External"/><Relationship Id="rId5" Type="http://schemas.openxmlformats.org/officeDocument/2006/relationships/image" Target="../media/image385.jpeg"/><Relationship Id="rId10" Type="http://schemas.openxmlformats.org/officeDocument/2006/relationships/image" Target="../media/image387.jpeg"/><Relationship Id="rId4" Type="http://schemas.openxmlformats.org/officeDocument/2006/relationships/hyperlink" Target="https://fr.wikipedia.org/wiki/Toronto" TargetMode="External"/><Relationship Id="rId9" Type="http://schemas.openxmlformats.org/officeDocument/2006/relationships/image" Target="../media/image386.jpeg"/><Relationship Id="rId14" Type="http://schemas.openxmlformats.org/officeDocument/2006/relationships/image" Target="../media/image390.jpeg"/></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Manchot_papou" TargetMode="External"/><Relationship Id="rId13" Type="http://schemas.openxmlformats.org/officeDocument/2006/relationships/hyperlink" Target="http://www.abc.net.au/news/2012-06-10/explorer27s-study-of-sexually-depraved-penguins-unearthed/4062488" TargetMode="External"/><Relationship Id="rId3" Type="http://schemas.openxmlformats.org/officeDocument/2006/relationships/hyperlink" Target="https://en.wikipedia.org/wiki/Ovid" TargetMode="External"/><Relationship Id="rId7" Type="http://schemas.openxmlformats.org/officeDocument/2006/relationships/hyperlink" Target="https://en.wikipedia.org/wiki/Hare" TargetMode="External"/><Relationship Id="rId12" Type="http://schemas.openxmlformats.org/officeDocument/2006/relationships/hyperlink" Target="https://en.wikipedia.org/wiki/Polar_Record" TargetMode="External"/><Relationship Id="rId2" Type="http://schemas.openxmlformats.org/officeDocument/2006/relationships/hyperlink" Target="https://en.wikipedia.org/wiki/Metamorphoses" TargetMode="External"/><Relationship Id="rId16" Type="http://schemas.openxmlformats.org/officeDocument/2006/relationships/hyperlink" Target="http://archive.wikiwix.com/cache/?url=https://archive.org/details/DieHomosexualittDesMannesUndDesWeibes1914" TargetMode="External"/><Relationship Id="rId1" Type="http://schemas.openxmlformats.org/officeDocument/2006/relationships/slideLayout" Target="../slideLayouts/slideLayout7.xml"/><Relationship Id="rId6" Type="http://schemas.openxmlformats.org/officeDocument/2006/relationships/hyperlink" Target="https://en.wikipedia.org/wiki/Hyena" TargetMode="External"/><Relationship Id="rId11" Type="http://schemas.openxmlformats.org/officeDocument/2006/relationships/hyperlink" Target="https://en.wikipedia.org/wiki/Cape_Adare" TargetMode="External"/><Relationship Id="rId5" Type="http://schemas.openxmlformats.org/officeDocument/2006/relationships/hyperlink" Target="https://en.wikipedia.org/wiki/Paedagogus" TargetMode="External"/><Relationship Id="rId15" Type="http://schemas.openxmlformats.org/officeDocument/2006/relationships/hyperlink" Target="https://archive.org/details/DieHomosexualittDesMannesUndDesWeibes1914" TargetMode="External"/><Relationship Id="rId10" Type="http://schemas.openxmlformats.org/officeDocument/2006/relationships/hyperlink" Target="https://en.wikipedia.org/wiki/Ad%C3%A9lie_penguin" TargetMode="External"/><Relationship Id="rId4" Type="http://schemas.openxmlformats.org/officeDocument/2006/relationships/hyperlink" Target="https://fr.wikipedia.org/wiki/Physiologus" TargetMode="External"/><Relationship Id="rId9" Type="http://schemas.openxmlformats.org/officeDocument/2006/relationships/hyperlink" Target="https://en.wikipedia.org/wiki/George_Murray_Levick" TargetMode="External"/><Relationship Id="rId14" Type="http://schemas.openxmlformats.org/officeDocument/2006/relationships/hyperlink" Target="https://fr.wikipedia.org/wiki/Magnus_Hirschfeld"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392.jpeg"/><Relationship Id="rId3" Type="http://schemas.openxmlformats.org/officeDocument/2006/relationships/hyperlink" Target="http://www.monfilsgai.org/savoir/est-ce-hereditaire/" TargetMode="External"/><Relationship Id="rId7" Type="http://schemas.openxmlformats.org/officeDocument/2006/relationships/hyperlink" Target="https://fr.wikipedia.org/wiki/Mariage_homosexue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fr.wikipedia.org/wiki/Ta%C3%AFwan" TargetMode="External"/><Relationship Id="rId5" Type="http://schemas.openxmlformats.org/officeDocument/2006/relationships/hyperlink" Target="https://fr.wikipedia.org/wiki/Bouddhisme" TargetMode="External"/><Relationship Id="rId4" Type="http://schemas.openxmlformats.org/officeDocument/2006/relationships/image" Target="../media/image391.jpeg"/><Relationship Id="rId9" Type="http://schemas.openxmlformats.org/officeDocument/2006/relationships/image" Target="../media/image393.jpg"/></Relationships>
</file>

<file path=ppt/slides/_rels/slide98.xml.rels><?xml version="1.0" encoding="UTF-8" standalone="yes"?>
<Relationships xmlns="http://schemas.openxmlformats.org/package/2006/relationships"><Relationship Id="rId3" Type="http://schemas.openxmlformats.org/officeDocument/2006/relationships/hyperlink" Target="http://www.monfilsgai.org/savoir/quelles-sont-les-causes-de-lhomosexualite/" TargetMode="External"/><Relationship Id="rId7" Type="http://schemas.openxmlformats.org/officeDocument/2006/relationships/image" Target="../media/image397.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6.jpg"/><Relationship Id="rId5" Type="http://schemas.openxmlformats.org/officeDocument/2006/relationships/image" Target="../media/image395.jpeg"/><Relationship Id="rId4" Type="http://schemas.openxmlformats.org/officeDocument/2006/relationships/image" Target="../media/image394.jpeg"/></Relationships>
</file>

<file path=ppt/slides/_rels/slide99.xml.rels><?xml version="1.0" encoding="UTF-8" standalone="yes"?>
<Relationships xmlns="http://schemas.openxmlformats.org/package/2006/relationships"><Relationship Id="rId3" Type="http://schemas.openxmlformats.org/officeDocument/2006/relationships/hyperlink" Target="http://fr.wikipedia.org/wiki/%C3%89pig%C3%A9n%C3%A9tique" TargetMode="External"/><Relationship Id="rId2" Type="http://schemas.openxmlformats.org/officeDocument/2006/relationships/hyperlink" Target="http://reflexions.ulg.ac.be/cms/c_25612/nait-on-homosexuel?part=7"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3074" name="ZoneTexte 3"/>
          <p:cNvSpPr txBox="1">
            <a:spLocks noChangeArrowheads="1"/>
          </p:cNvSpPr>
          <p:nvPr/>
        </p:nvSpPr>
        <p:spPr bwMode="auto">
          <a:xfrm>
            <a:off x="1797050" y="860425"/>
            <a:ext cx="9078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4000" b="1">
                <a:solidFill>
                  <a:srgbClr val="7030A0"/>
                </a:solidFill>
              </a:rPr>
              <a:t>L’homosexualité est-elle un choix ?</a:t>
            </a:r>
          </a:p>
        </p:txBody>
      </p:sp>
      <p:sp>
        <p:nvSpPr>
          <p:cNvPr id="5" name="Espace réservé du numéro de diapositive 4"/>
          <p:cNvSpPr>
            <a:spLocks noGrp="1"/>
          </p:cNvSpPr>
          <p:nvPr>
            <p:ph type="sldNum" sz="quarter" idx="12"/>
          </p:nvPr>
        </p:nvSpPr>
        <p:spPr/>
        <p:txBody>
          <a:bodyPr/>
          <a:lstStyle/>
          <a:p>
            <a:pPr>
              <a:defRPr/>
            </a:pPr>
            <a:fld id="{B70035D4-4043-447C-85FF-2A592DABF528}" type="slidenum">
              <a:rPr lang="fr-FR"/>
              <a:pPr>
                <a:defRPr/>
              </a:pPr>
              <a:t>1</a:t>
            </a:fld>
            <a:endParaRPr lang="fr-FR" dirty="0"/>
          </a:p>
        </p:txBody>
      </p:sp>
      <p:sp>
        <p:nvSpPr>
          <p:cNvPr id="3076" name="Rectangle 5"/>
          <p:cNvSpPr>
            <a:spLocks noChangeArrowheads="1"/>
          </p:cNvSpPr>
          <p:nvPr/>
        </p:nvSpPr>
        <p:spPr bwMode="auto">
          <a:xfrm>
            <a:off x="2562225" y="4779963"/>
            <a:ext cx="16621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latin typeface="Arial" panose="020B0604020202020204" pitchFamily="34" charset="0"/>
              </a:rPr>
              <a:t>Un couple d'hommes.</a:t>
            </a:r>
            <a:endParaRPr lang="fr-FR" altLang="fr-FR" sz="1200" dirty="0">
              <a:solidFill>
                <a:srgbClr val="7030A0"/>
              </a:solidFill>
            </a:endParaRPr>
          </a:p>
        </p:txBody>
      </p:sp>
      <p:pic>
        <p:nvPicPr>
          <p:cNvPr id="3077"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524125"/>
            <a:ext cx="3008312"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2888" y="2416175"/>
            <a:ext cx="34766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8"/>
          <p:cNvSpPr>
            <a:spLocks noChangeArrowheads="1"/>
          </p:cNvSpPr>
          <p:nvPr/>
        </p:nvSpPr>
        <p:spPr bwMode="auto">
          <a:xfrm>
            <a:off x="7145338" y="5070475"/>
            <a:ext cx="26336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u="sng">
                <a:solidFill>
                  <a:srgbClr val="7030A0"/>
                </a:solidFill>
                <a:latin typeface="Arial" panose="020B0604020202020204" pitchFamily="34" charset="0"/>
                <a:hlinkClick r:id="rId4" tooltip="Henri de Toulouse-Lautrec"/>
              </a:rPr>
              <a:t>Henri de Toulouse-Lautrec</a:t>
            </a:r>
            <a:r>
              <a:rPr lang="fr-FR" altLang="fr-FR" sz="1200">
                <a:solidFill>
                  <a:srgbClr val="7030A0"/>
                </a:solidFill>
                <a:latin typeface="Arial" panose="020B0604020202020204" pitchFamily="34" charset="0"/>
              </a:rPr>
              <a:t>, </a:t>
            </a:r>
            <a:r>
              <a:rPr lang="fr-FR" altLang="fr-FR" sz="1200" i="1">
                <a:solidFill>
                  <a:srgbClr val="7030A0"/>
                </a:solidFill>
                <a:latin typeface="Arial" panose="020B0604020202020204" pitchFamily="34" charset="0"/>
              </a:rPr>
              <a:t>Les deux amies</a:t>
            </a:r>
            <a:r>
              <a:rPr lang="fr-FR" altLang="fr-FR" sz="1200">
                <a:solidFill>
                  <a:srgbClr val="7030A0"/>
                </a:solidFill>
                <a:latin typeface="Arial" panose="020B0604020202020204" pitchFamily="34" charset="0"/>
              </a:rPr>
              <a:t> (vers 1895).</a:t>
            </a:r>
            <a:endParaRPr lang="fr-FR" altLang="fr-FR" sz="1200">
              <a:solidFill>
                <a:srgbClr val="7030A0"/>
              </a:solidFill>
            </a:endParaRPr>
          </a:p>
        </p:txBody>
      </p:sp>
      <p:sp>
        <p:nvSpPr>
          <p:cNvPr id="3080" name="ZoneTexte 9"/>
          <p:cNvSpPr txBox="1">
            <a:spLocks noChangeArrowheads="1"/>
          </p:cNvSpPr>
          <p:nvPr/>
        </p:nvSpPr>
        <p:spPr bwMode="auto">
          <a:xfrm>
            <a:off x="3852863" y="5768975"/>
            <a:ext cx="4975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Auteur : Benjamin LISAN</a:t>
            </a:r>
          </a:p>
          <a:p>
            <a:pPr algn="ctr" eaLnBrk="1" hangingPunct="1">
              <a:lnSpc>
                <a:spcPct val="100000"/>
              </a:lnSpc>
              <a:spcBef>
                <a:spcPct val="0"/>
              </a:spcBef>
              <a:buFontTx/>
              <a:buNone/>
            </a:pPr>
            <a:r>
              <a:rPr lang="fr-FR" altLang="fr-FR" sz="1200" dirty="0">
                <a:solidFill>
                  <a:srgbClr val="7030A0"/>
                </a:solidFill>
              </a:rPr>
              <a:t>Date de création : 04/11/2015, date de mise à jour : 11/11/2015 à 04h00. </a:t>
            </a:r>
          </a:p>
          <a:p>
            <a:pPr algn="ctr" eaLnBrk="1" hangingPunct="1">
              <a:lnSpc>
                <a:spcPct val="100000"/>
              </a:lnSpc>
              <a:spcBef>
                <a:spcPct val="0"/>
              </a:spcBef>
              <a:buFontTx/>
              <a:buNone/>
            </a:pPr>
            <a:r>
              <a:rPr lang="fr-FR" altLang="fr-FR" sz="1200" dirty="0">
                <a:solidFill>
                  <a:srgbClr val="7030A0"/>
                </a:solidFill>
              </a:rPr>
              <a:t>Version V1.0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D20EEDA-1B46-4955-810A-7BCF888DD415}" type="slidenum">
              <a:rPr lang="fr-FR"/>
              <a:pPr>
                <a:defRPr/>
              </a:pPr>
              <a:t>10</a:t>
            </a:fld>
            <a:endParaRPr lang="fr-FR" dirty="0"/>
          </a:p>
        </p:txBody>
      </p:sp>
      <p:sp>
        <p:nvSpPr>
          <p:cNvPr id="3" name="Espace réservé du numéro de diapositive 1"/>
          <p:cNvSpPr txBox="1">
            <a:spLocks/>
          </p:cNvSpPr>
          <p:nvPr/>
        </p:nvSpPr>
        <p:spPr>
          <a:xfrm>
            <a:off x="152400" y="130175"/>
            <a:ext cx="434975" cy="342900"/>
          </a:xfrm>
          <a:prstGeom prst="rect">
            <a:avLst/>
          </a:prstGeom>
        </p:spPr>
        <p:txBody>
          <a:bodyPr anchor="ctr"/>
          <a:lstStyle/>
          <a:p>
            <a:pPr algn="r" eaLnBrk="1" fontAlgn="auto" hangingPunct="1">
              <a:spcBef>
                <a:spcPts val="0"/>
              </a:spcBef>
              <a:spcAft>
                <a:spcPts val="0"/>
              </a:spcAft>
              <a:defRPr/>
            </a:pPr>
            <a:fld id="{712B8047-370F-46B8-ADAC-8617483A8420}" type="slidenum">
              <a:rPr lang="fr-FR" sz="1200">
                <a:solidFill>
                  <a:schemeClr val="tx1">
                    <a:tint val="75000"/>
                  </a:schemeClr>
                </a:solidFill>
                <a:latin typeface="+mn-lt"/>
              </a:rPr>
              <a:pPr algn="r" eaLnBrk="1" fontAlgn="auto" hangingPunct="1">
                <a:spcBef>
                  <a:spcPts val="0"/>
                </a:spcBef>
                <a:spcAft>
                  <a:spcPts val="0"/>
                </a:spcAft>
                <a:defRPr/>
              </a:pPr>
              <a:t>10</a:t>
            </a:fld>
            <a:endParaRPr lang="fr-FR" sz="1200" dirty="0">
              <a:solidFill>
                <a:schemeClr val="tx1">
                  <a:tint val="75000"/>
                </a:schemeClr>
              </a:solidFill>
              <a:latin typeface="+mn-lt"/>
            </a:endParaRPr>
          </a:p>
        </p:txBody>
      </p:sp>
      <p:sp>
        <p:nvSpPr>
          <p:cNvPr id="13316" name="ZoneTexte 3"/>
          <p:cNvSpPr txBox="1">
            <a:spLocks noChangeArrowheads="1"/>
          </p:cNvSpPr>
          <p:nvPr/>
        </p:nvSpPr>
        <p:spPr bwMode="auto">
          <a:xfrm>
            <a:off x="5002213" y="53975"/>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3317" name="Rectangle 4"/>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3318" name="ZoneTexte 5"/>
          <p:cNvSpPr txBox="1">
            <a:spLocks noChangeArrowheads="1"/>
          </p:cNvSpPr>
          <p:nvPr/>
        </p:nvSpPr>
        <p:spPr bwMode="auto">
          <a:xfrm>
            <a:off x="130175" y="849313"/>
            <a:ext cx="11844338"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Hadith</a:t>
            </a:r>
            <a:r>
              <a:rPr lang="fr-FR" altLang="fr-FR" sz="1800" dirty="0">
                <a:solidFill>
                  <a:srgbClr val="7030A0"/>
                </a:solidFill>
              </a:rPr>
              <a:t> : </a:t>
            </a:r>
          </a:p>
          <a:p>
            <a:pPr algn="just" eaLnBrk="1" hangingPunct="1">
              <a:lnSpc>
                <a:spcPct val="100000"/>
              </a:lnSpc>
              <a:spcBef>
                <a:spcPct val="0"/>
              </a:spcBef>
            </a:pPr>
            <a:r>
              <a:rPr lang="fr-FR" altLang="fr-FR" sz="1800" dirty="0">
                <a:solidFill>
                  <a:srgbClr val="7030A0"/>
                </a:solidFill>
              </a:rPr>
              <a:t> D'après Ibn Abbas, le Prophète Mohamed a dit: « </a:t>
            </a:r>
            <a:r>
              <a:rPr lang="fr-FR" altLang="fr-FR" sz="1800" b="1" i="1" dirty="0">
                <a:solidFill>
                  <a:srgbClr val="FF0000"/>
                </a:solidFill>
              </a:rPr>
              <a:t>Celui que vous trouvez qui pratique l'acte du peuple de Lot, alors tuez celui qui pratique l'acte et celui sur qui il est pratiqué</a:t>
            </a:r>
            <a:r>
              <a:rPr lang="fr-FR" altLang="fr-FR" sz="1800" i="1" dirty="0">
                <a:solidFill>
                  <a:srgbClr val="7030A0"/>
                </a:solidFill>
              </a:rPr>
              <a:t> </a:t>
            </a:r>
            <a:r>
              <a:rPr lang="fr-FR" altLang="fr-FR" sz="1800" dirty="0">
                <a:solidFill>
                  <a:srgbClr val="7030A0"/>
                </a:solidFill>
              </a:rPr>
              <a:t>» (Rapporté par Abou Daoud dans ses </a:t>
            </a:r>
            <a:r>
              <a:rPr lang="fr-FR" altLang="fr-FR" sz="1800" dirty="0" err="1">
                <a:solidFill>
                  <a:srgbClr val="7030A0"/>
                </a:solidFill>
              </a:rPr>
              <a:t>Sounan</a:t>
            </a:r>
            <a:r>
              <a:rPr lang="fr-FR" altLang="fr-FR" sz="1800" dirty="0">
                <a:solidFill>
                  <a:srgbClr val="7030A0"/>
                </a:solidFill>
              </a:rPr>
              <a:t> n°4462 et authentifié par Cheikh Albani dans sa correction de </a:t>
            </a:r>
            <a:r>
              <a:rPr lang="fr-FR" altLang="fr-FR" sz="1800" dirty="0" err="1">
                <a:solidFill>
                  <a:srgbClr val="7030A0"/>
                </a:solidFill>
              </a:rPr>
              <a:t>Sounan</a:t>
            </a:r>
            <a:r>
              <a:rPr lang="fr-FR" altLang="fr-FR" sz="1800" dirty="0">
                <a:solidFill>
                  <a:srgbClr val="7030A0"/>
                </a:solidFill>
              </a:rPr>
              <a:t> Abi Daoud).</a:t>
            </a:r>
          </a:p>
          <a:p>
            <a:pPr algn="just" eaLnBrk="1" hangingPunct="1">
              <a:lnSpc>
                <a:spcPct val="100000"/>
              </a:lnSpc>
              <a:spcBef>
                <a:spcPct val="0"/>
              </a:spcBef>
              <a:buFontTx/>
              <a:buNone/>
            </a:pPr>
            <a:r>
              <a:rPr lang="fr-FR" altLang="fr-FR" sz="1100" dirty="0">
                <a:solidFill>
                  <a:srgbClr val="7030A0"/>
                </a:solidFill>
              </a:rPr>
              <a:t>Sources : a) </a:t>
            </a:r>
            <a:r>
              <a:rPr lang="fr-FR" altLang="fr-FR" sz="1100" dirty="0">
                <a:solidFill>
                  <a:srgbClr val="7030A0"/>
                </a:solidFill>
                <a:hlinkClick r:id="rId2"/>
              </a:rPr>
              <a:t>https://fr.wikipedia.org/wiki/Homosexualit%C3%A9_dans_l%27islam</a:t>
            </a:r>
            <a:r>
              <a:rPr lang="fr-FR" altLang="fr-FR" sz="1100" dirty="0">
                <a:solidFill>
                  <a:srgbClr val="7030A0"/>
                </a:solidFill>
              </a:rPr>
              <a:t>, b) </a:t>
            </a:r>
            <a:r>
              <a:rPr lang="fr-FR" altLang="fr-FR" sz="1100" dirty="0">
                <a:solidFill>
                  <a:srgbClr val="7030A0"/>
                </a:solidFill>
                <a:hlinkClick r:id="rId3"/>
              </a:rPr>
              <a:t>http://www.hadithdujour.com/hadiths/hadith-sur-L-homosexualite_1066.asp</a:t>
            </a:r>
            <a:r>
              <a:rPr lang="fr-FR" altLang="fr-FR" sz="1100" dirty="0">
                <a:solidFill>
                  <a:srgbClr val="7030A0"/>
                </a:solidFill>
              </a:rPr>
              <a:t> </a:t>
            </a:r>
          </a:p>
          <a:p>
            <a:pPr algn="just" eaLnBrk="1" hangingPunct="1">
              <a:lnSpc>
                <a:spcPct val="100000"/>
              </a:lnSpc>
              <a:spcBef>
                <a:spcPct val="0"/>
              </a:spcBef>
            </a:pPr>
            <a:r>
              <a:rPr lang="fr-FR" altLang="fr-FR" sz="1800" dirty="0">
                <a:solidFill>
                  <a:srgbClr val="7030A0"/>
                </a:solidFill>
              </a:rPr>
              <a:t> (...) </a:t>
            </a:r>
            <a:r>
              <a:rPr lang="fr-FR" altLang="fr-FR" sz="1800" dirty="0" err="1">
                <a:solidFill>
                  <a:srgbClr val="7030A0"/>
                </a:solidFill>
              </a:rPr>
              <a:t>Jàbir</a:t>
            </a:r>
            <a:r>
              <a:rPr lang="fr-FR" altLang="fr-FR" sz="1800" dirty="0">
                <a:solidFill>
                  <a:srgbClr val="7030A0"/>
                </a:solidFill>
              </a:rPr>
              <a:t> Ibn '</a:t>
            </a:r>
            <a:r>
              <a:rPr lang="fr-FR" altLang="fr-FR" sz="1800" dirty="0" err="1">
                <a:solidFill>
                  <a:srgbClr val="7030A0"/>
                </a:solidFill>
              </a:rPr>
              <a:t>Abd</a:t>
            </a:r>
            <a:r>
              <a:rPr lang="fr-FR" altLang="fr-FR" sz="1800" dirty="0">
                <a:solidFill>
                  <a:srgbClr val="7030A0"/>
                </a:solidFill>
              </a:rPr>
              <a:t> Allah dit : Le Prophète a dit </a:t>
            </a:r>
            <a:r>
              <a:rPr lang="fr-FR" altLang="fr-FR" sz="1800" i="1" dirty="0">
                <a:solidFill>
                  <a:srgbClr val="7030A0"/>
                </a:solidFill>
              </a:rPr>
              <a:t>« Ce que je crains le plus pour ma Communauté, </a:t>
            </a:r>
            <a:r>
              <a:rPr lang="fr-FR" altLang="fr-FR" sz="1800" i="1" dirty="0">
                <a:solidFill>
                  <a:srgbClr val="FF0000"/>
                </a:solidFill>
              </a:rPr>
              <a:t>c'est la pratique du Peuple de </a:t>
            </a:r>
            <a:r>
              <a:rPr lang="fr-FR" altLang="fr-FR" sz="1800" i="1" dirty="0" err="1">
                <a:solidFill>
                  <a:srgbClr val="FF0000"/>
                </a:solidFill>
              </a:rPr>
              <a:t>Lùt</a:t>
            </a:r>
            <a:r>
              <a:rPr lang="fr-FR" altLang="fr-FR" sz="1800" dirty="0">
                <a:solidFill>
                  <a:srgbClr val="FF0000"/>
                </a:solidFill>
              </a:rPr>
              <a:t> </a:t>
            </a:r>
            <a:r>
              <a:rPr lang="fr-FR" altLang="fr-FR" sz="1800" dirty="0">
                <a:solidFill>
                  <a:srgbClr val="7030A0"/>
                </a:solidFill>
              </a:rPr>
              <a:t>». (</a:t>
            </a:r>
            <a:r>
              <a:rPr lang="fr-FR" altLang="fr-FR" sz="1800" dirty="0" err="1">
                <a:solidFill>
                  <a:srgbClr val="7030A0"/>
                </a:solidFill>
              </a:rPr>
              <a:t>Sahih</a:t>
            </a:r>
            <a:r>
              <a:rPr lang="fr-FR" altLang="fr-FR" sz="1800" dirty="0">
                <a:solidFill>
                  <a:srgbClr val="7030A0"/>
                </a:solidFill>
              </a:rPr>
              <a:t> Ibn </a:t>
            </a:r>
            <a:r>
              <a:rPr lang="fr-FR" altLang="fr-FR" sz="1800" dirty="0" err="1">
                <a:solidFill>
                  <a:srgbClr val="7030A0"/>
                </a:solidFill>
              </a:rPr>
              <a:t>Màjah</a:t>
            </a:r>
            <a:r>
              <a:rPr lang="fr-FR" altLang="fr-FR" sz="1800" dirty="0">
                <a:solidFill>
                  <a:srgbClr val="7030A0"/>
                </a:solidFill>
              </a:rPr>
              <a:t>, 2093). </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Ces hadith nous enseignent que la sodomie et l'homosexualité étaient le pratique du peuple du </a:t>
            </a:r>
            <a:r>
              <a:rPr lang="fr-FR" altLang="fr-FR" sz="1800" i="1" dirty="0" err="1">
                <a:solidFill>
                  <a:srgbClr val="7030A0"/>
                </a:solidFill>
              </a:rPr>
              <a:t>Lùt</a:t>
            </a:r>
            <a:r>
              <a:rPr lang="fr-FR" altLang="fr-FR" sz="1800" i="1" dirty="0">
                <a:solidFill>
                  <a:srgbClr val="7030A0"/>
                </a:solidFill>
              </a:rPr>
              <a:t> mais que même les </a:t>
            </a:r>
            <a:r>
              <a:rPr lang="fr-FR" altLang="fr-FR" sz="1800" i="1" dirty="0">
                <a:solidFill>
                  <a:srgbClr val="FF0000"/>
                </a:solidFill>
              </a:rPr>
              <a:t>Musulmans commettront de tel méfaits</a:t>
            </a:r>
            <a:r>
              <a:rPr lang="fr-FR" altLang="fr-FR" sz="1800" i="1" dirty="0">
                <a:solidFill>
                  <a:srgbClr val="7030A0"/>
                </a:solidFill>
              </a:rPr>
              <a:t>. Et le Prophète dit vrai car, en effet, certains Musulmans sont tombés dans d'aussi graves péchés</a:t>
            </a:r>
            <a:r>
              <a:rPr lang="fr-FR" altLang="fr-FR" sz="1800" dirty="0">
                <a:solidFill>
                  <a:srgbClr val="7030A0"/>
                </a:solidFill>
              </a:rPr>
              <a:t> ». «</a:t>
            </a:r>
            <a:r>
              <a:rPr lang="fr-FR" altLang="fr-FR" sz="1800" dirty="0"/>
              <a:t> </a:t>
            </a:r>
            <a:r>
              <a:rPr lang="fr-FR" altLang="fr-FR" sz="1800" i="1" dirty="0">
                <a:solidFill>
                  <a:srgbClr val="FF0000"/>
                </a:solidFill>
              </a:rPr>
              <a:t>L'Islam est 100% contre l'Homosexualité, contre le Lesbianisme et la Transsexualité, car cette religion fait tout pour que la famille soit protégée</a:t>
            </a:r>
            <a:r>
              <a:rPr lang="fr-FR" altLang="fr-FR" sz="1800" dirty="0">
                <a:solidFill>
                  <a:srgbClr val="7030A0"/>
                </a:solidFill>
              </a:rPr>
              <a:t> ».</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Le « </a:t>
            </a:r>
            <a:r>
              <a:rPr lang="fr-FR" altLang="fr-FR" sz="1800" i="1" dirty="0">
                <a:solidFill>
                  <a:srgbClr val="7030A0"/>
                </a:solidFill>
              </a:rPr>
              <a:t>peuple de </a:t>
            </a:r>
            <a:r>
              <a:rPr lang="fr-FR" altLang="fr-FR" sz="1800" i="1" dirty="0" err="1">
                <a:solidFill>
                  <a:srgbClr val="7030A0"/>
                </a:solidFill>
              </a:rPr>
              <a:t>Lùt</a:t>
            </a:r>
            <a:r>
              <a:rPr lang="fr-FR" altLang="fr-FR" sz="1800" dirty="0">
                <a:solidFill>
                  <a:srgbClr val="7030A0"/>
                </a:solidFill>
              </a:rPr>
              <a:t> » est en fait le « </a:t>
            </a:r>
            <a:r>
              <a:rPr lang="fr-FR" altLang="fr-FR" sz="1800" i="1" dirty="0">
                <a:solidFill>
                  <a:srgbClr val="7030A0"/>
                </a:solidFill>
              </a:rPr>
              <a:t>peuple de Loth</a:t>
            </a:r>
            <a:r>
              <a:rPr lang="fr-FR" altLang="fr-FR" sz="1800" dirty="0">
                <a:solidFill>
                  <a:srgbClr val="7030A0"/>
                </a:solidFill>
              </a:rPr>
              <a:t> » (référence à Sodome et Gomorrhe et au « pécher de sodomie »).</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4"/>
              </a:rPr>
              <a:t>http://</a:t>
            </a:r>
            <a:r>
              <a:rPr lang="fr-FR" altLang="fr-FR" sz="1200" dirty="0">
                <a:hlinkClick r:id="rId4"/>
              </a:rPr>
              <a:t>www.wat.tv/video/islam-homosexualite-6axbz_2p37t_.html</a:t>
            </a:r>
            <a:r>
              <a:rPr lang="fr-FR" altLang="fr-FR" sz="1200" dirty="0"/>
              <a:t> </a:t>
            </a:r>
          </a:p>
        </p:txBody>
      </p:sp>
      <p:pic>
        <p:nvPicPr>
          <p:cNvPr id="13319" name="Picture 2" descr="C:\Users\LISAN\Documents\religions\homosexualité\image2\homo isl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4888" y="4289425"/>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ZoneTexte 7"/>
          <p:cNvSpPr txBox="1">
            <a:spLocks noChangeArrowheads="1"/>
          </p:cNvSpPr>
          <p:nvPr/>
        </p:nvSpPr>
        <p:spPr bwMode="auto">
          <a:xfrm>
            <a:off x="163513" y="4343400"/>
            <a:ext cx="96234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700">
                <a:solidFill>
                  <a:srgbClr val="7030A0"/>
                </a:solidFill>
              </a:rPr>
              <a:t> Souleymane, l'un des notables de Louga, dans le nord du Sénégal, s'indigne: «</a:t>
            </a:r>
            <a:r>
              <a:rPr lang="fr-FR" altLang="fr-FR" sz="1700" i="1">
                <a:solidFill>
                  <a:srgbClr val="7030A0"/>
                </a:solidFill>
              </a:rPr>
              <a:t>Mais il n'y a pas d'homosexuels dans notre ville. L'Islam nous protège de ce genre de perversion. C'est uniquement à Dakar que cela peut exister. </a:t>
            </a:r>
            <a:r>
              <a:rPr lang="fr-FR" altLang="fr-FR" sz="1700" i="1">
                <a:solidFill>
                  <a:srgbClr val="FF0000"/>
                </a:solidFill>
              </a:rPr>
              <a:t>A cause des contacts répétés avec l'Occident</a:t>
            </a:r>
            <a:r>
              <a:rPr lang="fr-FR" altLang="fr-FR" sz="1700" i="1">
                <a:solidFill>
                  <a:srgbClr val="7030A0"/>
                </a:solidFill>
              </a:rPr>
              <a:t> </a:t>
            </a:r>
            <a:r>
              <a:rPr lang="fr-FR" altLang="fr-FR" sz="1700">
                <a:solidFill>
                  <a:srgbClr val="7030A0"/>
                </a:solidFill>
              </a:rPr>
              <a:t>». A la question: «</a:t>
            </a:r>
            <a:r>
              <a:rPr lang="fr-FR" altLang="fr-FR" sz="1700" i="1">
                <a:solidFill>
                  <a:srgbClr val="7030A0"/>
                </a:solidFill>
              </a:rPr>
              <a:t>Quelle pourrait être la réaction de la ville, si jamais l'on découvrait des homosexuels</a:t>
            </a:r>
            <a:r>
              <a:rPr lang="fr-FR" altLang="fr-FR" sz="1700">
                <a:solidFill>
                  <a:srgbClr val="7030A0"/>
                </a:solidFill>
              </a:rPr>
              <a:t>», il répond: « </a:t>
            </a:r>
            <a:r>
              <a:rPr lang="fr-FR" altLang="fr-FR" sz="1700" i="1">
                <a:solidFill>
                  <a:srgbClr val="FF0000"/>
                </a:solidFill>
              </a:rPr>
              <a:t>l'homosexuel serait tout simplement mis au banc de la communauté. Il n'existerait plus pour les autres. Il serait hors de l'Islam </a:t>
            </a:r>
            <a:r>
              <a:rPr lang="fr-FR" altLang="fr-FR" sz="1700">
                <a:solidFill>
                  <a:srgbClr val="7030A0"/>
                </a:solidFill>
              </a:rPr>
              <a:t>».  </a:t>
            </a:r>
            <a:r>
              <a:rPr lang="fr-FR" altLang="fr-FR" sz="1200">
                <a:solidFill>
                  <a:srgbClr val="7030A0"/>
                </a:solidFill>
              </a:rPr>
              <a:t>Source  : </a:t>
            </a:r>
            <a:r>
              <a:rPr lang="fr-FR" altLang="fr-FR" sz="1200" u="sng">
                <a:solidFill>
                  <a:srgbClr val="7030A0"/>
                </a:solidFill>
                <a:hlinkClick r:id="rId6"/>
              </a:rPr>
              <a:t>http://www.slate.fr/story/13611/sida-le-calvaire-des-homosexuels-africains</a:t>
            </a:r>
            <a:r>
              <a:rPr lang="fr-FR" altLang="fr-FR" sz="1200">
                <a:solidFill>
                  <a:srgbClr val="7030A0"/>
                </a:solidFill>
              </a:rPr>
              <a:t> </a:t>
            </a:r>
          </a:p>
          <a:p>
            <a:pPr algn="just" eaLnBrk="1" hangingPunct="1">
              <a:lnSpc>
                <a:spcPct val="100000"/>
              </a:lnSpc>
              <a:spcBef>
                <a:spcPct val="0"/>
              </a:spcBef>
            </a:pPr>
            <a:r>
              <a:rPr lang="fr-FR" altLang="fr-FR" sz="1700" i="1">
                <a:solidFill>
                  <a:srgbClr val="7030A0"/>
                </a:solidFill>
              </a:rPr>
              <a:t> Le guide suprême iranien, l'ayatollah Ali Khamenei, a déclaré que </a:t>
            </a:r>
            <a:r>
              <a:rPr lang="fr-FR" altLang="fr-FR" sz="1700">
                <a:solidFill>
                  <a:srgbClr val="7030A0"/>
                </a:solidFill>
              </a:rPr>
              <a:t>« </a:t>
            </a:r>
            <a:r>
              <a:rPr lang="fr-FR" altLang="fr-FR" sz="1700" i="1">
                <a:solidFill>
                  <a:srgbClr val="7030A0"/>
                </a:solidFill>
              </a:rPr>
              <a:t>Les valeurs occidentales qui ont débouché sur </a:t>
            </a:r>
            <a:r>
              <a:rPr lang="fr-FR" altLang="fr-FR" sz="1700" i="1">
                <a:solidFill>
                  <a:srgbClr val="FF0000"/>
                </a:solidFill>
              </a:rPr>
              <a:t>l'immoralité, la promiscuité, la violence, la légalisation de l'homosexualité </a:t>
            </a:r>
            <a:r>
              <a:rPr lang="fr-FR" altLang="fr-FR" sz="1700" i="1">
                <a:solidFill>
                  <a:srgbClr val="7030A0"/>
                </a:solidFill>
              </a:rPr>
              <a:t>et autres choses honteuses, ne peuvent pas être imitées</a:t>
            </a:r>
            <a:r>
              <a:rPr lang="fr-FR" altLang="fr-FR" sz="1700">
                <a:solidFill>
                  <a:srgbClr val="7030A0"/>
                </a:solidFill>
              </a:rPr>
              <a:t> ». </a:t>
            </a:r>
            <a:r>
              <a:rPr lang="fr-FR" altLang="fr-FR" sz="1200">
                <a:solidFill>
                  <a:srgbClr val="7030A0"/>
                </a:solidFill>
              </a:rPr>
              <a:t>Source : </a:t>
            </a:r>
            <a:r>
              <a:rPr lang="fr-FR" altLang="fr-FR" sz="1200" u="sng">
                <a:solidFill>
                  <a:srgbClr val="7030A0"/>
                </a:solidFill>
                <a:hlinkClick r:id="rId7"/>
              </a:rPr>
              <a:t>E-llico.com</a:t>
            </a:r>
            <a:r>
              <a:rPr lang="fr-FR" altLang="fr-FR" sz="1200">
                <a:solidFill>
                  <a:srgbClr val="7030A0"/>
                </a:solidFill>
              </a:rPr>
              <a:t>, </a:t>
            </a:r>
            <a:r>
              <a:rPr lang="fr-FR" altLang="fr-FR" sz="1200" i="1">
                <a:solidFill>
                  <a:srgbClr val="7030A0"/>
                </a:solidFill>
              </a:rPr>
              <a:t>10/01/06</a:t>
            </a:r>
            <a:r>
              <a:rPr lang="fr-FR" altLang="fr-FR" sz="1200">
                <a:solidFill>
                  <a:srgbClr val="7030A0"/>
                </a:solidFill>
              </a:rPr>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31575" y="227013"/>
            <a:ext cx="674688" cy="306387"/>
          </a:xfrm>
        </p:spPr>
        <p:txBody>
          <a:bodyPr/>
          <a:lstStyle/>
          <a:p>
            <a:pPr>
              <a:defRPr/>
            </a:pPr>
            <a:fld id="{FC5E4D71-47F1-4A54-93B1-DD0B14850308}" type="slidenum">
              <a:rPr lang="fr-FR"/>
              <a:pPr>
                <a:defRPr/>
              </a:pPr>
              <a:t>100</a:t>
            </a:fld>
            <a:endParaRPr lang="fr-FR" dirty="0"/>
          </a:p>
        </p:txBody>
      </p:sp>
      <p:sp>
        <p:nvSpPr>
          <p:cNvPr id="107523" name="ZoneTexte 2"/>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7524" name="Rectangle 3"/>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graphicFrame>
        <p:nvGraphicFramePr>
          <p:cNvPr id="5" name="Tableau 4"/>
          <p:cNvGraphicFramePr>
            <a:graphicFrameLocks noGrp="1"/>
          </p:cNvGraphicFramePr>
          <p:nvPr/>
        </p:nvGraphicFramePr>
        <p:xfrm>
          <a:off x="228600" y="1425575"/>
          <a:ext cx="11788775" cy="4718051"/>
        </p:xfrm>
        <a:graphic>
          <a:graphicData uri="http://schemas.openxmlformats.org/drawingml/2006/table">
            <a:tbl>
              <a:tblPr/>
              <a:tblGrid>
                <a:gridCol w="3818910">
                  <a:extLst>
                    <a:ext uri="{9D8B030D-6E8A-4147-A177-3AD203B41FA5}">
                      <a16:colId xmlns:a16="http://schemas.microsoft.com/office/drawing/2014/main" val="20000"/>
                    </a:ext>
                  </a:extLst>
                </a:gridCol>
                <a:gridCol w="7969865">
                  <a:extLst>
                    <a:ext uri="{9D8B030D-6E8A-4147-A177-3AD203B41FA5}">
                      <a16:colId xmlns:a16="http://schemas.microsoft.com/office/drawing/2014/main" val="20001"/>
                    </a:ext>
                  </a:extLst>
                </a:gridCol>
              </a:tblGrid>
              <a:tr h="245396">
                <a:tc>
                  <a:txBody>
                    <a:bodyPr/>
                    <a:lstStyle/>
                    <a:p>
                      <a:pPr>
                        <a:lnSpc>
                          <a:spcPct val="115000"/>
                        </a:lnSpc>
                        <a:spcAft>
                          <a:spcPts val="0"/>
                        </a:spcAft>
                      </a:pPr>
                      <a:r>
                        <a:rPr lang="fr-FR" sz="1400" b="1" i="1" dirty="0">
                          <a:solidFill>
                            <a:srgbClr val="7030A0"/>
                          </a:solidFill>
                          <a:latin typeface="Calibri"/>
                          <a:ea typeface="Calibri"/>
                          <a:cs typeface="Times New Roman"/>
                        </a:rPr>
                        <a:t>Causes possibles</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b="1" i="1">
                          <a:solidFill>
                            <a:srgbClr val="7030A0"/>
                          </a:solidFill>
                          <a:latin typeface="Calibri"/>
                          <a:ea typeface="Calibri"/>
                          <a:cs typeface="Times New Roman"/>
                        </a:rPr>
                        <a:t>Causes possibles originelles</a:t>
                      </a:r>
                      <a:endParaRPr lang="fr-FR" sz="140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6298">
                <a:tc>
                  <a:txBody>
                    <a:bodyPr/>
                    <a:lstStyle/>
                    <a:p>
                      <a:pPr>
                        <a:lnSpc>
                          <a:spcPct val="115000"/>
                        </a:lnSpc>
                        <a:spcAft>
                          <a:spcPts val="0"/>
                        </a:spcAft>
                      </a:pPr>
                      <a:r>
                        <a:rPr lang="fr-FR" sz="1400" dirty="0">
                          <a:solidFill>
                            <a:srgbClr val="7030A0"/>
                          </a:solidFill>
                          <a:latin typeface="Calibri"/>
                          <a:ea typeface="Calibri"/>
                          <a:cs typeface="Times New Roman"/>
                        </a:rPr>
                        <a:t>Dérèglements hormonaux aux stade fœtal</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Prise de certains médicaments perturbateurs endocriniens (</a:t>
                      </a:r>
                      <a:r>
                        <a:rPr lang="fr-FR" sz="1400" dirty="0" err="1">
                          <a:solidFill>
                            <a:srgbClr val="7030A0"/>
                          </a:solidFill>
                          <a:latin typeface="Calibri"/>
                          <a:ea typeface="Calibri"/>
                          <a:cs typeface="Times New Roman"/>
                        </a:rPr>
                        <a:t>Distilbène</a:t>
                      </a:r>
                      <a:r>
                        <a:rPr lang="fr-FR" sz="1400" dirty="0">
                          <a:solidFill>
                            <a:srgbClr val="7030A0"/>
                          </a:solidFill>
                          <a:latin typeface="Calibri"/>
                          <a:ea typeface="Calibri"/>
                          <a:cs typeface="Times New Roman"/>
                        </a:rPr>
                        <a:t>, interdit depuis 1977 en France etc.)</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36188">
                <a:tc>
                  <a:txBody>
                    <a:bodyPr/>
                    <a:lstStyle/>
                    <a:p>
                      <a:pPr>
                        <a:lnSpc>
                          <a:spcPct val="115000"/>
                        </a:lnSpc>
                        <a:spcAft>
                          <a:spcPts val="0"/>
                        </a:spcAft>
                      </a:pPr>
                      <a:r>
                        <a:rPr lang="fr-FR" sz="1400" dirty="0">
                          <a:solidFill>
                            <a:srgbClr val="7030A0"/>
                          </a:solidFill>
                          <a:latin typeface="Calibri"/>
                          <a:ea typeface="Calibri"/>
                          <a:cs typeface="Times New Roman"/>
                        </a:rPr>
                        <a:t>Région chromosomique ( ?), qui serait associée à une prédisposition à la transsexualité, en liaison avec l'héritage maternel (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Mutations (naturelles ou par des médicaments ou molécules mutagènes).</a:t>
                      </a:r>
                    </a:p>
                    <a:p>
                      <a:pPr>
                        <a:lnSpc>
                          <a:spcPct val="115000"/>
                        </a:lnSpc>
                        <a:spcAft>
                          <a:spcPts val="0"/>
                        </a:spcAft>
                      </a:pPr>
                      <a:r>
                        <a:rPr lang="fr-FR" sz="1400" dirty="0">
                          <a:solidFill>
                            <a:srgbClr val="7030A0"/>
                          </a:solidFill>
                          <a:latin typeface="Calibri"/>
                          <a:ea typeface="Calibri"/>
                          <a:cs typeface="Times New Roman"/>
                        </a:rPr>
                        <a:t>Note : Il existe des transsexuels à vocations féminines dont les mères étaient extrêmement masculines.</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0792">
                <a:tc>
                  <a:txBody>
                    <a:bodyPr/>
                    <a:lstStyle/>
                    <a:p>
                      <a:pPr>
                        <a:lnSpc>
                          <a:spcPct val="115000"/>
                        </a:lnSpc>
                        <a:spcAft>
                          <a:spcPts val="0"/>
                        </a:spcAft>
                      </a:pPr>
                      <a:r>
                        <a:rPr lang="fr-FR" sz="1400">
                          <a:solidFill>
                            <a:srgbClr val="7030A0"/>
                          </a:solidFill>
                          <a:latin typeface="Calibri"/>
                          <a:ea typeface="Calibri"/>
                          <a:cs typeface="Times New Roman"/>
                        </a:rPr>
                        <a:t>Chocs sur le fœtus (rupture de la barrière au niveau du placeta ou du cordon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Chocs traumatiques durant la grossesse</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6188">
                <a:tc>
                  <a:txBody>
                    <a:bodyPr/>
                    <a:lstStyle/>
                    <a:p>
                      <a:pPr>
                        <a:lnSpc>
                          <a:spcPct val="115000"/>
                        </a:lnSpc>
                        <a:spcAft>
                          <a:spcPts val="0"/>
                        </a:spcAft>
                      </a:pPr>
                      <a:r>
                        <a:rPr lang="fr-FR" sz="1400">
                          <a:solidFill>
                            <a:srgbClr val="7030A0"/>
                          </a:solidFill>
                          <a:latin typeface="Calibri"/>
                          <a:ea typeface="Calibri"/>
                          <a:cs typeface="Times New Roman"/>
                        </a:rPr>
                        <a:t>Mères ayant été stressées pendant leur grossesse</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Exemple : Chocs traumatiques et stress intenses causés quand Berlin fut pilonnée et rasée par les Alliés.</a:t>
                      </a:r>
                    </a:p>
                    <a:p>
                      <a:pPr>
                        <a:lnSpc>
                          <a:spcPct val="115000"/>
                        </a:lnSpc>
                        <a:spcAft>
                          <a:spcPts val="0"/>
                        </a:spcAft>
                      </a:pPr>
                      <a:r>
                        <a:rPr lang="fr-FR" sz="1400" dirty="0">
                          <a:solidFill>
                            <a:srgbClr val="7030A0"/>
                          </a:solidFill>
                          <a:latin typeface="Calibri"/>
                          <a:ea typeface="Calibri"/>
                          <a:cs typeface="Times New Roman"/>
                        </a:rPr>
                        <a:t>On connait des </a:t>
                      </a:r>
                      <a:r>
                        <a:rPr lang="fr-FR" sz="1400" i="1" dirty="0">
                          <a:solidFill>
                            <a:srgbClr val="7030A0"/>
                          </a:solidFill>
                          <a:latin typeface="Calibri"/>
                          <a:ea typeface="Calibri"/>
                          <a:cs typeface="Times New Roman"/>
                        </a:rPr>
                        <a:t>modifications et mécanismes </a:t>
                      </a:r>
                      <a:r>
                        <a:rPr lang="fr-FR" sz="1400" i="1" dirty="0" err="1">
                          <a:solidFill>
                            <a:srgbClr val="7030A0"/>
                          </a:solidFill>
                          <a:latin typeface="Calibri"/>
                          <a:ea typeface="Calibri"/>
                          <a:cs typeface="Times New Roman"/>
                        </a:rPr>
                        <a:t>épigénétiques</a:t>
                      </a:r>
                      <a:r>
                        <a:rPr lang="fr-FR" sz="1400" i="1" dirty="0">
                          <a:solidFill>
                            <a:srgbClr val="7030A0"/>
                          </a:solidFill>
                          <a:latin typeface="Calibri"/>
                          <a:ea typeface="Calibri"/>
                          <a:cs typeface="Times New Roman"/>
                        </a:rPr>
                        <a:t> causées</a:t>
                      </a:r>
                      <a:r>
                        <a:rPr lang="fr-FR" sz="1400" dirty="0">
                          <a:solidFill>
                            <a:srgbClr val="7030A0"/>
                          </a:solidFill>
                          <a:latin typeface="Calibri"/>
                          <a:ea typeface="Calibri"/>
                          <a:cs typeface="Times New Roman"/>
                        </a:rPr>
                        <a:t> par des stress intenses et répétés</a:t>
                      </a:r>
                    </a:p>
                    <a:p>
                      <a:pPr>
                        <a:lnSpc>
                          <a:spcPct val="115000"/>
                        </a:lnSpc>
                        <a:spcAft>
                          <a:spcPts val="0"/>
                        </a:spcAft>
                      </a:pPr>
                      <a:r>
                        <a:rPr lang="fr-FR" sz="1400" dirty="0">
                          <a:solidFill>
                            <a:srgbClr val="7030A0"/>
                          </a:solidFill>
                          <a:latin typeface="Calibri"/>
                          <a:ea typeface="Calibri"/>
                          <a:cs typeface="Times New Roman"/>
                        </a:rPr>
                        <a:t>(voir </a:t>
                      </a:r>
                      <a:r>
                        <a:rPr lang="fr-FR" sz="1400" u="sng" dirty="0">
                          <a:solidFill>
                            <a:srgbClr val="7030A0"/>
                          </a:solidFill>
                          <a:latin typeface="Calibri"/>
                          <a:ea typeface="Calibri"/>
                          <a:cs typeface="Times New Roman"/>
                          <a:hlinkClick r:id="rId2"/>
                        </a:rPr>
                        <a:t>http://fr.wikipedia.org/wiki/%C3%89pig%C3%A9n%C3%A9tique</a:t>
                      </a:r>
                      <a:r>
                        <a:rPr lang="fr-FR" sz="1400" dirty="0">
                          <a:solidFill>
                            <a:srgbClr val="7030A0"/>
                          </a:solidFill>
                          <a:latin typeface="Calibri"/>
                          <a:ea typeface="Calibri"/>
                          <a:cs typeface="Times New Roman"/>
                        </a:rPr>
                        <a:t>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26980">
                <a:tc>
                  <a:txBody>
                    <a:bodyPr/>
                    <a:lstStyle/>
                    <a:p>
                      <a:pPr>
                        <a:lnSpc>
                          <a:spcPct val="115000"/>
                        </a:lnSpc>
                        <a:spcAft>
                          <a:spcPts val="0"/>
                        </a:spcAft>
                      </a:pPr>
                      <a:r>
                        <a:rPr lang="fr-FR" sz="1400" dirty="0">
                          <a:solidFill>
                            <a:srgbClr val="7030A0"/>
                          </a:solidFill>
                          <a:latin typeface="Calibri"/>
                          <a:ea typeface="Calibri"/>
                          <a:cs typeface="Times New Roman"/>
                        </a:rPr>
                        <a:t>Une mauvaise identification à la mère ou au père (hypothèse psychologique),</a:t>
                      </a:r>
                      <a:r>
                        <a:rPr lang="fr-FR" sz="1400" baseline="0" dirty="0">
                          <a:solidFill>
                            <a:srgbClr val="7030A0"/>
                          </a:solidFill>
                          <a:latin typeface="Calibri"/>
                          <a:ea typeface="Calibri"/>
                          <a:cs typeface="Times New Roman"/>
                        </a:rPr>
                        <a:t> associé à un rejet de son propre sexe biologique (et à une </a:t>
                      </a:r>
                      <a:r>
                        <a:rPr lang="fr-FR" sz="1400" baseline="0" dirty="0" err="1">
                          <a:solidFill>
                            <a:srgbClr val="7030A0"/>
                          </a:solidFill>
                          <a:latin typeface="Calibri"/>
                          <a:ea typeface="Calibri"/>
                          <a:cs typeface="Times New Roman"/>
                        </a:rPr>
                        <a:t>impossibliité</a:t>
                      </a:r>
                      <a:r>
                        <a:rPr lang="fr-FR" sz="1400" baseline="0" dirty="0">
                          <a:solidFill>
                            <a:srgbClr val="7030A0"/>
                          </a:solidFill>
                          <a:latin typeface="Calibri"/>
                          <a:ea typeface="Calibri"/>
                          <a:cs typeface="Times New Roman"/>
                        </a:rPr>
                        <a:t> de s’identifier au parent du même sexe biologique que soi).</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Hypothèse du Docteur Harry Benjamin, endocrinologue et sexologue américain.</a:t>
                      </a:r>
                      <a:r>
                        <a:rPr lang="fr-FR" sz="1400" baseline="0" dirty="0">
                          <a:solidFill>
                            <a:srgbClr val="7030A0"/>
                          </a:solidFill>
                          <a:latin typeface="Calibri"/>
                          <a:ea typeface="Calibri"/>
                          <a:cs typeface="Times New Roman"/>
                        </a:rPr>
                        <a:t> V</a:t>
                      </a:r>
                      <a:r>
                        <a:rPr lang="fr-FR" sz="1400" dirty="0">
                          <a:solidFill>
                            <a:srgbClr val="7030A0"/>
                          </a:solidFill>
                          <a:latin typeface="Calibri"/>
                          <a:ea typeface="Calibri"/>
                          <a:cs typeface="Times New Roman"/>
                        </a:rPr>
                        <a:t>oir : </a:t>
                      </a:r>
                      <a:r>
                        <a:rPr lang="fr-FR" sz="1400" u="sng" dirty="0">
                          <a:solidFill>
                            <a:srgbClr val="7030A0"/>
                          </a:solidFill>
                          <a:latin typeface="Calibri"/>
                          <a:ea typeface="Calibri"/>
                          <a:cs typeface="Times New Roman"/>
                          <a:hlinkClick r:id="rId3"/>
                        </a:rPr>
                        <a:t>http://fr.wikipedia.org/wiki/Harry_Benjamin</a:t>
                      </a:r>
                      <a:r>
                        <a:rPr lang="fr-FR" sz="1400" dirty="0">
                          <a:solidFill>
                            <a:srgbClr val="7030A0"/>
                          </a:solidFill>
                          <a:latin typeface="Calibri"/>
                          <a:ea typeface="Calibri"/>
                          <a:cs typeface="Times New Roman"/>
                        </a:rPr>
                        <a:t> et </a:t>
                      </a:r>
                      <a:r>
                        <a:rPr lang="fr-FR" sz="1400" u="sng" dirty="0">
                          <a:solidFill>
                            <a:srgbClr val="7030A0"/>
                          </a:solidFill>
                          <a:latin typeface="Calibri"/>
                          <a:ea typeface="Calibri"/>
                          <a:cs typeface="Times New Roman"/>
                          <a:hlinkClick r:id="rId4"/>
                        </a:rPr>
                        <a:t>http://assoc.aat.free.fr/index2.php?dir=definition</a:t>
                      </a:r>
                      <a:r>
                        <a:rPr lang="fr-FR" sz="1400" dirty="0">
                          <a:solidFill>
                            <a:srgbClr val="7030A0"/>
                          </a:solidFill>
                          <a:latin typeface="Calibri"/>
                          <a:ea typeface="Calibri"/>
                          <a:cs typeface="Times New Roman"/>
                        </a:rPr>
                        <a:t> , </a:t>
                      </a:r>
                      <a:r>
                        <a:rPr lang="fr-FR" sz="1400" u="sng" dirty="0">
                          <a:solidFill>
                            <a:srgbClr val="7030A0"/>
                          </a:solidFill>
                          <a:latin typeface="Calibri"/>
                          <a:ea typeface="Calibri"/>
                          <a:cs typeface="Times New Roman"/>
                          <a:hlinkClick r:id="rId5"/>
                        </a:rPr>
                        <a:t>http://www.genderpsychology.org/transsexual/benjamin_gd.html</a:t>
                      </a:r>
                      <a:r>
                        <a:rPr lang="fr-FR" sz="1400" dirty="0">
                          <a:solidFill>
                            <a:srgbClr val="7030A0"/>
                          </a:solidFill>
                          <a:latin typeface="Calibri"/>
                          <a:ea typeface="Calibri"/>
                          <a:cs typeface="Times New Roman"/>
                        </a:rPr>
                        <a:t> , </a:t>
                      </a:r>
                      <a:r>
                        <a:rPr lang="fr-FR" sz="1400" u="sng" dirty="0">
                          <a:solidFill>
                            <a:srgbClr val="7030A0"/>
                          </a:solidFill>
                          <a:latin typeface="Calibri"/>
                          <a:ea typeface="Calibri"/>
                          <a:cs typeface="Times New Roman"/>
                          <a:hlinkClick r:id="rId6"/>
                        </a:rPr>
                        <a:t>http://www.changelingaspects.com/Articles/Harry_Benjamins_Syndrome.htm</a:t>
                      </a:r>
                      <a:r>
                        <a:rPr lang="fr-FR" sz="1400" dirty="0">
                          <a:solidFill>
                            <a:srgbClr val="7030A0"/>
                          </a:solidFill>
                          <a:latin typeface="Calibri"/>
                          <a:ea typeface="Calibri"/>
                          <a:cs typeface="Times New Roman"/>
                        </a:rPr>
                        <a:t>, </a:t>
                      </a:r>
                      <a:r>
                        <a:rPr lang="fr-FR" sz="1400" u="sng" dirty="0">
                          <a:solidFill>
                            <a:srgbClr val="7030A0"/>
                          </a:solidFill>
                          <a:latin typeface="Calibri"/>
                          <a:ea typeface="Calibri"/>
                          <a:cs typeface="Times New Roman"/>
                          <a:hlinkClick r:id="rId7"/>
                        </a:rPr>
                        <a:t>http://www.shb-info.org/id21.html</a:t>
                      </a:r>
                      <a:r>
                        <a:rPr lang="fr-FR" sz="1400" dirty="0">
                          <a:solidFill>
                            <a:srgbClr val="7030A0"/>
                          </a:solidFill>
                          <a:latin typeface="Calibri"/>
                          <a:ea typeface="Calibri"/>
                          <a:cs typeface="Times New Roman"/>
                        </a:rPr>
                        <a:t>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6209">
                <a:tc>
                  <a:txBody>
                    <a:bodyPr/>
                    <a:lstStyle/>
                    <a:p>
                      <a:pPr>
                        <a:lnSpc>
                          <a:spcPct val="115000"/>
                        </a:lnSpc>
                        <a:spcAft>
                          <a:spcPts val="0"/>
                        </a:spcAft>
                      </a:pPr>
                      <a:r>
                        <a:rPr lang="fr-FR" sz="1400" i="1" dirty="0">
                          <a:solidFill>
                            <a:srgbClr val="7030A0"/>
                          </a:solidFill>
                          <a:latin typeface="Calibri"/>
                          <a:ea typeface="Calibri"/>
                          <a:cs typeface="Times New Roman"/>
                        </a:rPr>
                        <a:t>Syndrome abandonnique</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i="1" dirty="0">
                          <a:solidFill>
                            <a:srgbClr val="7030A0"/>
                          </a:solidFill>
                          <a:latin typeface="Calibri"/>
                          <a:ea typeface="Calibri"/>
                          <a:cs typeface="Times New Roman"/>
                        </a:rPr>
                        <a:t>Un enfant ayant connu de graves carences affectives (ou qui est fragile) rechercherait le statut qui lui permettrait de revoir le plus d’affection de ses parents. Et il pense, dans sa tête, que le statut de fille lui permet plus de recevoir de l’affection et de la protection (mais</a:t>
                      </a:r>
                      <a:r>
                        <a:rPr lang="fr-FR" sz="1400" i="1" baseline="0" dirty="0">
                          <a:solidFill>
                            <a:srgbClr val="7030A0"/>
                          </a:solidFill>
                          <a:latin typeface="Calibri"/>
                          <a:ea typeface="Calibri"/>
                          <a:cs typeface="Times New Roman"/>
                        </a:rPr>
                        <a:t> être une fille ne protège pas nécessairement de la maltraitance</a:t>
                      </a:r>
                      <a:r>
                        <a:rPr lang="fr-FR" sz="1400" i="1" dirty="0">
                          <a:solidFill>
                            <a:srgbClr val="7030A0"/>
                          </a:solidFill>
                          <a:latin typeface="Calibri"/>
                          <a:ea typeface="Calibri"/>
                          <a:cs typeface="Times New Roman"/>
                        </a:rPr>
                        <a:t>).</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7551" name="ZoneTexte 6"/>
          <p:cNvSpPr txBox="1">
            <a:spLocks noChangeArrowheads="1"/>
          </p:cNvSpPr>
          <p:nvPr/>
        </p:nvSpPr>
        <p:spPr bwMode="auto">
          <a:xfrm>
            <a:off x="271463" y="1012825"/>
            <a:ext cx="1143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u="sng">
                <a:solidFill>
                  <a:srgbClr val="7030A0"/>
                </a:solidFill>
              </a:rPr>
              <a:t>Quelques hypothèses émises par l’auteur de ce document, sur les possibles causes de la </a:t>
            </a:r>
            <a:r>
              <a:rPr lang="fr-FR" altLang="fr-FR" sz="1600" b="1" u="sng">
                <a:solidFill>
                  <a:srgbClr val="7030A0"/>
                </a:solidFill>
              </a:rPr>
              <a:t>transsexualité</a:t>
            </a:r>
            <a:r>
              <a:rPr lang="fr-FR" altLang="fr-FR" sz="1600" u="sng">
                <a:solidFill>
                  <a:srgbClr val="7030A0"/>
                </a:solidFill>
              </a:rPr>
              <a:t> (non validées scientifiquement)</a:t>
            </a:r>
            <a:r>
              <a:rPr lang="fr-FR" altLang="fr-FR" sz="1600">
                <a:solidFill>
                  <a:srgbClr val="7030A0"/>
                </a:solidFill>
              </a:rPr>
              <a:t> : </a:t>
            </a:r>
            <a:endParaRPr lang="fr-FR" altLang="fr-FR" sz="1600" u="sng">
              <a:solidFill>
                <a:srgbClr val="7030A0"/>
              </a:solidFill>
            </a:endParaRPr>
          </a:p>
        </p:txBody>
      </p:sp>
      <p:sp>
        <p:nvSpPr>
          <p:cNvPr id="107552" name="ZoneTexte 7"/>
          <p:cNvSpPr txBox="1">
            <a:spLocks noChangeArrowheads="1"/>
          </p:cNvSpPr>
          <p:nvPr/>
        </p:nvSpPr>
        <p:spPr bwMode="auto">
          <a:xfrm>
            <a:off x="163513" y="6211888"/>
            <a:ext cx="12028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1200">
                <a:solidFill>
                  <a:srgbClr val="7030A0"/>
                </a:solidFill>
              </a:rPr>
              <a:t>(¤)  Barrière hémato-encéphalique ( H. C. Bauer et al., « Proteins of the tight junctions in the blood-brain barrier », dans Blood-spinal Cord and Brain Barriers in Health and Disease, 2004, p. 1–10). </a:t>
            </a:r>
            <a:endParaRPr lang="fr-FR" altLang="fr-FR" sz="1200">
              <a:solidFill>
                <a:srgbClr val="7030A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5200" y="184150"/>
            <a:ext cx="685800" cy="327025"/>
          </a:xfrm>
        </p:spPr>
        <p:txBody>
          <a:bodyPr/>
          <a:lstStyle/>
          <a:p>
            <a:pPr>
              <a:defRPr/>
            </a:pPr>
            <a:fld id="{A4191440-2BD1-4FCF-8E3B-0EEF748F03DC}" type="slidenum">
              <a:rPr lang="fr-FR"/>
              <a:pPr>
                <a:defRPr/>
              </a:pPr>
              <a:t>101</a:t>
            </a:fld>
            <a:endParaRPr lang="fr-FR" dirty="0"/>
          </a:p>
        </p:txBody>
      </p:sp>
      <p:sp>
        <p:nvSpPr>
          <p:cNvPr id="108547" name="Rectangle 2"/>
          <p:cNvSpPr>
            <a:spLocks noChangeArrowheads="1"/>
          </p:cNvSpPr>
          <p:nvPr/>
        </p:nvSpPr>
        <p:spPr bwMode="auto">
          <a:xfrm>
            <a:off x="185738" y="1055688"/>
            <a:ext cx="117665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L’auteur de ce document pense que l’identité de genre comme l’orientation de son attraction sexuel vers une femme ou un homme serait inné et programmé au niveau du </a:t>
            </a:r>
            <a:r>
              <a:rPr lang="fr-FR" altLang="fr-FR" sz="1800" i="1">
                <a:solidFill>
                  <a:srgbClr val="7030A0"/>
                </a:solidFill>
              </a:rPr>
              <a:t>cerveau sexuel</a:t>
            </a:r>
            <a:r>
              <a:rPr lang="fr-FR" altLang="fr-FR" sz="1800">
                <a:solidFill>
                  <a:srgbClr val="7030A0"/>
                </a:solidFill>
              </a:rPr>
              <a:t> (noyau supra-chiasmatique de l'hypothalamus (£)). Il pense que les causes de l’homosexualités et de la transsexualité sont multifactorielles, voire complexes (voir les tableaux ci-avant).</a:t>
            </a:r>
          </a:p>
          <a:p>
            <a:pPr algn="just" eaLnBrk="1" hangingPunct="1">
              <a:lnSpc>
                <a:spcPct val="100000"/>
              </a:lnSpc>
              <a:spcBef>
                <a:spcPct val="0"/>
              </a:spcBef>
              <a:buFontTx/>
              <a:buNone/>
            </a:pPr>
            <a:r>
              <a:rPr lang="fr-FR" altLang="fr-FR" sz="1800">
                <a:solidFill>
                  <a:srgbClr val="7030A0"/>
                </a:solidFill>
              </a:rPr>
              <a:t>(£)  « </a:t>
            </a:r>
            <a:r>
              <a:rPr lang="fr-FR" altLang="fr-FR" sz="1800" i="1">
                <a:solidFill>
                  <a:srgbClr val="7030A0"/>
                </a:solidFill>
              </a:rPr>
              <a:t>une différence sexuelle frappante s'observe dans ce que l'on appelle le noyau sexuellement dimorphique de l'hypothalamus, qui est deux fois plus gros chez les mâles que chez les femelles. Une région du noyau supra-chiasmatique contient deux fois plus de neurones chez l'homme jusqu'à la cinquantaine ; puis la différence s'inverse, et finalement elle disparaît complètement</a:t>
            </a:r>
            <a:r>
              <a:rPr lang="fr-FR" altLang="fr-FR" sz="1800">
                <a:solidFill>
                  <a:srgbClr val="7030A0"/>
                </a:solidFill>
              </a:rPr>
              <a:t> ».</a:t>
            </a:r>
          </a:p>
          <a:p>
            <a:pPr eaLnBrk="1" hangingPunct="1">
              <a:lnSpc>
                <a:spcPct val="100000"/>
              </a:lnSpc>
              <a:spcBef>
                <a:spcPct val="0"/>
              </a:spcBef>
              <a:buFontTx/>
              <a:buNone/>
            </a:pPr>
            <a:r>
              <a:rPr lang="fr-FR" altLang="fr-FR" sz="1200">
                <a:solidFill>
                  <a:srgbClr val="7030A0"/>
                </a:solidFill>
              </a:rPr>
              <a:t>Source : </a:t>
            </a:r>
            <a:r>
              <a:rPr lang="fr-FR" altLang="fr-FR" sz="1200" i="1">
                <a:solidFill>
                  <a:srgbClr val="7030A0"/>
                </a:solidFill>
              </a:rPr>
              <a:t>Différences sexuelles dans le cerveau</a:t>
            </a:r>
            <a:r>
              <a:rPr lang="fr-FR" altLang="fr-FR" sz="1200">
                <a:solidFill>
                  <a:srgbClr val="7030A0"/>
                </a:solidFill>
              </a:rPr>
              <a:t>, David Spratt Pembroke College, University of Cambridge, </a:t>
            </a:r>
            <a:r>
              <a:rPr lang="fr-FR" altLang="fr-FR" sz="1200" u="sng">
                <a:hlinkClick r:id="rId2"/>
              </a:rPr>
              <a:t>http://www4.inra.fr/societeneuroendocrino/Breves/07-Differences-sexuelles-dans-le-cerveau</a:t>
            </a:r>
            <a:r>
              <a:rPr lang="fr-FR" altLang="fr-FR" sz="1200"/>
              <a:t> </a:t>
            </a:r>
          </a:p>
          <a:p>
            <a:pPr algn="just" eaLnBrk="1" hangingPunct="1">
              <a:lnSpc>
                <a:spcPct val="100000"/>
              </a:lnSpc>
              <a:spcBef>
                <a:spcPct val="0"/>
              </a:spcBef>
              <a:buFontTx/>
              <a:buNone/>
            </a:pPr>
            <a:endParaRPr lang="fr-FR" altLang="fr-FR" sz="1800">
              <a:solidFill>
                <a:srgbClr val="7030A0"/>
              </a:solidFill>
            </a:endParaRPr>
          </a:p>
          <a:p>
            <a:pPr algn="just" eaLnBrk="1" hangingPunct="1">
              <a:lnSpc>
                <a:spcPct val="100000"/>
              </a:lnSpc>
              <a:spcBef>
                <a:spcPct val="0"/>
              </a:spcBef>
            </a:pPr>
            <a:r>
              <a:rPr lang="fr-FR" altLang="fr-FR" sz="1800">
                <a:solidFill>
                  <a:srgbClr val="7030A0"/>
                </a:solidFill>
              </a:rPr>
              <a:t> Une étude controversée menée par le professeur Dick Swaab, éminent spécialiste en neurologie à l'</a:t>
            </a:r>
            <a:r>
              <a:rPr lang="fr-FR" altLang="fr-FR" sz="1800" b="1">
                <a:solidFill>
                  <a:srgbClr val="7030A0"/>
                </a:solidFill>
              </a:rPr>
              <a:t>Université d'Amsterdam</a:t>
            </a:r>
            <a:r>
              <a:rPr lang="fr-FR" altLang="fr-FR" sz="1800">
                <a:solidFill>
                  <a:srgbClr val="7030A0"/>
                </a:solidFill>
              </a:rPr>
              <a:t>, assure que l'environnement et le </a:t>
            </a:r>
            <a:r>
              <a:rPr lang="fr-FR" altLang="fr-FR" sz="1800" b="1">
                <a:solidFill>
                  <a:srgbClr val="7030A0"/>
                </a:solidFill>
              </a:rPr>
              <a:t>mode de vie</a:t>
            </a:r>
            <a:r>
              <a:rPr lang="fr-FR" altLang="fr-FR" sz="1800">
                <a:solidFill>
                  <a:srgbClr val="7030A0"/>
                </a:solidFill>
              </a:rPr>
              <a:t> d'une femme enceinte peut avoir une influence directe sur la santé mentale, la sexualité et les risques de développer l'autisme de son bébé. Selon lui, les </a:t>
            </a:r>
            <a:r>
              <a:rPr lang="fr-FR" altLang="fr-FR" sz="1800" b="1">
                <a:solidFill>
                  <a:srgbClr val="7030A0"/>
                </a:solidFill>
              </a:rPr>
              <a:t>femmes exposées au stress </a:t>
            </a:r>
            <a:r>
              <a:rPr lang="fr-FR" altLang="fr-FR" sz="1800">
                <a:solidFill>
                  <a:srgbClr val="7030A0"/>
                </a:solidFill>
              </a:rPr>
              <a:t>ont </a:t>
            </a:r>
            <a:r>
              <a:rPr lang="fr-FR" altLang="fr-FR" sz="1800" i="1">
                <a:solidFill>
                  <a:srgbClr val="7030A0"/>
                </a:solidFill>
              </a:rPr>
              <a:t>une probabilité plus forte d'avoir des enfants homosexuels</a:t>
            </a:r>
            <a:r>
              <a:rPr lang="fr-FR" altLang="fr-FR" sz="1800">
                <a:solidFill>
                  <a:srgbClr val="7030A0"/>
                </a:solidFill>
              </a:rPr>
              <a:t>, qu'elles attendent un garçon ou une fille, en raison de « leur niveau élevé de </a:t>
            </a:r>
            <a:r>
              <a:rPr lang="fr-FR" altLang="fr-FR" sz="1800" b="1">
                <a:solidFill>
                  <a:srgbClr val="7030A0"/>
                </a:solidFill>
              </a:rPr>
              <a:t>cortisol</a:t>
            </a:r>
            <a:r>
              <a:rPr lang="fr-FR" altLang="fr-FR" sz="1800">
                <a:solidFill>
                  <a:srgbClr val="7030A0"/>
                </a:solidFill>
              </a:rPr>
              <a:t>, l'hormone du stress, qui affecte la </a:t>
            </a:r>
            <a:r>
              <a:rPr lang="fr-FR" altLang="fr-FR" sz="1800" b="1">
                <a:solidFill>
                  <a:srgbClr val="7030A0"/>
                </a:solidFill>
              </a:rPr>
              <a:t>production fœtale d'hormones sexuelles</a:t>
            </a:r>
            <a:r>
              <a:rPr lang="fr-FR" altLang="fr-FR" sz="1800">
                <a:solidFill>
                  <a:srgbClr val="7030A0"/>
                </a:solidFill>
              </a:rPr>
              <a:t>... Le cerveau du fœtus se développe à partir de deux semaines de gestation, introduire des toxines dans le corps a un impact sur son développement. Les femmes qui ont par exemple pris des œstrogènes de synthèse (Distilbène …) pour diminuer le risque de fausse couche entre 1939 et 1960 ont eu davantage de progénitures bisexuelles ou lesbiennes que les autres. Selon lui, « L'exposition pré-natale à la nicotine et aux amphétamines augmente la probabilité d'avoir une fille lesbienne... » » .</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Toujours selon lui, « </a:t>
            </a:r>
            <a:r>
              <a:rPr lang="fr-FR" altLang="fr-FR" sz="1200" i="1">
                <a:solidFill>
                  <a:srgbClr val="7030A0"/>
                </a:solidFill>
              </a:rPr>
              <a:t>les naissances difficiles seraient à l'origine de la schizophrénie, des problèmes d'anorexie et d'autisme...</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https://www.stophomophobie.com/le-saviez-vous-fumer-pendant-la-grossesse-peut-influer-sur-lorientation-sexuelle-de-lenfant/</a:t>
            </a:r>
            <a:r>
              <a:rPr lang="fr-FR" altLang="fr-FR" sz="1200">
                <a:solidFill>
                  <a:srgbClr val="7030A0"/>
                </a:solidFill>
              </a:rPr>
              <a:t> </a:t>
            </a:r>
          </a:p>
        </p:txBody>
      </p:sp>
      <p:sp>
        <p:nvSpPr>
          <p:cNvPr id="108548" name="ZoneTexte 3"/>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8549" name="Rectangle 4"/>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5425" y="200136"/>
            <a:ext cx="869950" cy="315913"/>
          </a:xfrm>
        </p:spPr>
        <p:txBody>
          <a:bodyPr/>
          <a:lstStyle/>
          <a:p>
            <a:pPr>
              <a:defRPr/>
            </a:pPr>
            <a:fld id="{36FAC17F-C3B6-4CED-9FAB-375020A07243}" type="slidenum">
              <a:rPr lang="fr-FR"/>
              <a:pPr>
                <a:defRPr/>
              </a:pPr>
              <a:t>102</a:t>
            </a:fld>
            <a:endParaRPr lang="fr-FR" dirty="0"/>
          </a:p>
        </p:txBody>
      </p:sp>
      <p:sp>
        <p:nvSpPr>
          <p:cNvPr id="109571" name="ZoneTexte 2"/>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9572" name="Rectangle 3"/>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pic>
        <p:nvPicPr>
          <p:cNvPr id="109573" name="Picture 2" descr="C:\Users\LISAN\Documents\religions\homosexualité\images\science\orientation sexue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263" y="282575"/>
            <a:ext cx="3084512"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ZoneTexte 5"/>
          <p:cNvSpPr txBox="1">
            <a:spLocks noChangeArrowheads="1"/>
          </p:cNvSpPr>
          <p:nvPr/>
        </p:nvSpPr>
        <p:spPr bwMode="auto">
          <a:xfrm>
            <a:off x="8196263" y="3341688"/>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Selon l’auteur de ce document, l’attirance sexuelle pour un partenaire du même sexe ou du sexe opposé serait inné et programmé avant la naissance. </a:t>
            </a:r>
          </a:p>
        </p:txBody>
      </p:sp>
      <p:pic>
        <p:nvPicPr>
          <p:cNvPr id="109575" name="Picture 3" descr="C:\Users\LISAN\Documents\religions\homosexualité\images\science\orientation sexuelle2_s 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203325"/>
            <a:ext cx="73342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ZoneTexte 7"/>
          <p:cNvSpPr txBox="1">
            <a:spLocks noChangeArrowheads="1"/>
          </p:cNvSpPr>
          <p:nvPr/>
        </p:nvSpPr>
        <p:spPr bwMode="auto">
          <a:xfrm>
            <a:off x="7620000" y="4800600"/>
            <a:ext cx="4157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200">
                <a:solidFill>
                  <a:srgbClr val="7030A0"/>
                </a:solidFill>
              </a:rPr>
              <a:t>← Source : </a:t>
            </a:r>
            <a:r>
              <a:rPr lang="fr-FR" altLang="fr-FR" sz="1200">
                <a:solidFill>
                  <a:srgbClr val="7030A0"/>
                </a:solidFill>
                <a:cs typeface="Arial" panose="020B0604020202020204" pitchFamily="34" charset="0"/>
              </a:rPr>
              <a:t>Facteurs </a:t>
            </a:r>
            <a:r>
              <a:rPr lang="fr-FR" altLang="fr-FR" sz="1200" b="1" i="1">
                <a:solidFill>
                  <a:srgbClr val="7030A0"/>
                </a:solidFill>
                <a:cs typeface="Arial" panose="020B0604020202020204" pitchFamily="34" charset="0"/>
              </a:rPr>
              <a:t>neurobiologiques </a:t>
            </a:r>
            <a:r>
              <a:rPr lang="fr-FR" altLang="fr-FR" sz="1200">
                <a:solidFill>
                  <a:srgbClr val="7030A0"/>
                </a:solidFill>
                <a:cs typeface="Arial" panose="020B0604020202020204" pitchFamily="34" charset="0"/>
              </a:rPr>
              <a:t>et </a:t>
            </a:r>
            <a:r>
              <a:rPr lang="fr-FR" altLang="fr-FR" sz="1200" b="1" i="1">
                <a:solidFill>
                  <a:srgbClr val="7030A0"/>
                </a:solidFill>
                <a:cs typeface="Arial" panose="020B0604020202020204" pitchFamily="34" charset="0"/>
              </a:rPr>
              <a:t>psychobiologiques </a:t>
            </a:r>
            <a:r>
              <a:rPr lang="fr-FR" altLang="fr-FR" sz="1200">
                <a:solidFill>
                  <a:srgbClr val="7030A0"/>
                </a:solidFill>
                <a:cs typeface="Arial" panose="020B0604020202020204" pitchFamily="34" charset="0"/>
              </a:rPr>
              <a:t>de la sexualité humaine, Neurobiologie des comportements</a:t>
            </a:r>
          </a:p>
          <a:p>
            <a:pPr algn="ctr" eaLnBrk="1" hangingPunct="1">
              <a:lnSpc>
                <a:spcPct val="100000"/>
              </a:lnSpc>
              <a:spcBef>
                <a:spcPct val="0"/>
              </a:spcBef>
              <a:buFontTx/>
              <a:buNone/>
            </a:pPr>
            <a:r>
              <a:rPr lang="fr-FR" altLang="fr-FR" sz="1200">
                <a:solidFill>
                  <a:srgbClr val="7030A0"/>
                </a:solidFill>
                <a:cs typeface="Arial" panose="020B0604020202020204" pitchFamily="34" charset="0"/>
              </a:rPr>
              <a:t>Dr Serge Wunsch, </a:t>
            </a:r>
            <a:r>
              <a:rPr lang="fr-FR" altLang="fr-FR" sz="1200">
                <a:solidFill>
                  <a:srgbClr val="7030A0"/>
                </a:solidFill>
              </a:rPr>
              <a:t>École Pratique des Hautes Études</a:t>
            </a:r>
          </a:p>
          <a:p>
            <a:pPr algn="ctr" eaLnBrk="1" hangingPunct="1">
              <a:lnSpc>
                <a:spcPct val="100000"/>
              </a:lnSpc>
              <a:spcBef>
                <a:spcPct val="0"/>
              </a:spcBef>
              <a:buFontTx/>
              <a:buNone/>
            </a:pPr>
            <a:r>
              <a:rPr lang="fr-FR" altLang="fr-FR" sz="1200">
                <a:solidFill>
                  <a:srgbClr val="7030A0"/>
                </a:solidFill>
              </a:rPr>
              <a:t>Laboratoire de Neurobiologie Intégrative et Adaptative.</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http://slideplayer.fr/slide/1326635</a:t>
            </a:r>
            <a:r>
              <a:rPr lang="fr-FR" altLang="fr-FR" sz="1200">
                <a:solidFill>
                  <a:srgbClr val="7030A0"/>
                </a:solidFill>
              </a:rPr>
              <a:t> </a:t>
            </a:r>
            <a:endParaRPr lang="fr-FR" altLang="fr-FR" sz="12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939463" y="150813"/>
            <a:ext cx="871537" cy="349250"/>
          </a:xfrm>
        </p:spPr>
        <p:txBody>
          <a:bodyPr/>
          <a:lstStyle/>
          <a:p>
            <a:pPr>
              <a:defRPr/>
            </a:pPr>
            <a:fld id="{142CBD21-BE26-4D30-8A29-99E7FF8B510B}" type="slidenum">
              <a:rPr lang="fr-FR"/>
              <a:pPr>
                <a:defRPr/>
              </a:pPr>
              <a:t>103</a:t>
            </a:fld>
            <a:endParaRPr lang="fr-FR" dirty="0"/>
          </a:p>
        </p:txBody>
      </p:sp>
      <p:sp>
        <p:nvSpPr>
          <p:cNvPr id="3" name="Espace réservé du numéro de diapositive 1"/>
          <p:cNvSpPr txBox="1">
            <a:spLocks/>
          </p:cNvSpPr>
          <p:nvPr/>
        </p:nvSpPr>
        <p:spPr>
          <a:xfrm>
            <a:off x="250825" y="0"/>
            <a:ext cx="869950" cy="315913"/>
          </a:xfrm>
          <a:prstGeom prst="rect">
            <a:avLst/>
          </a:prstGeom>
        </p:spPr>
        <p:txBody>
          <a:bodyPr anchor="ctr"/>
          <a:lstStyle/>
          <a:p>
            <a:pPr algn="r" eaLnBrk="1" fontAlgn="auto" hangingPunct="1">
              <a:spcBef>
                <a:spcPts val="0"/>
              </a:spcBef>
              <a:spcAft>
                <a:spcPts val="0"/>
              </a:spcAft>
              <a:defRPr/>
            </a:pPr>
            <a:fld id="{2FB282CA-BD79-4DFD-B66C-9D4EAC49F7DF}" type="slidenum">
              <a:rPr lang="fr-FR" sz="1200">
                <a:solidFill>
                  <a:schemeClr val="tx1">
                    <a:tint val="75000"/>
                  </a:schemeClr>
                </a:solidFill>
                <a:latin typeface="+mn-lt"/>
              </a:rPr>
              <a:pPr algn="r" eaLnBrk="1" fontAlgn="auto" hangingPunct="1">
                <a:spcBef>
                  <a:spcPts val="0"/>
                </a:spcBef>
                <a:spcAft>
                  <a:spcPts val="0"/>
                </a:spcAft>
                <a:defRPr/>
              </a:pPr>
              <a:t>103</a:t>
            </a:fld>
            <a:endParaRPr lang="fr-FR" sz="1200" dirty="0">
              <a:solidFill>
                <a:schemeClr val="tx1">
                  <a:tint val="75000"/>
                </a:schemeClr>
              </a:solidFill>
              <a:latin typeface="+mn-lt"/>
            </a:endParaRPr>
          </a:p>
        </p:txBody>
      </p:sp>
      <p:sp>
        <p:nvSpPr>
          <p:cNvPr id="110596" name="ZoneTexte 3"/>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0597" name="Rectangle 4"/>
          <p:cNvSpPr>
            <a:spLocks noChangeArrowheads="1"/>
          </p:cNvSpPr>
          <p:nvPr/>
        </p:nvSpPr>
        <p:spPr bwMode="auto">
          <a:xfrm>
            <a:off x="225425" y="606425"/>
            <a:ext cx="6437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 et fin)</a:t>
            </a:r>
            <a:endParaRPr lang="fr-FR" altLang="fr-FR" sz="1800" b="1" dirty="0">
              <a:solidFill>
                <a:srgbClr val="7030A0"/>
              </a:solidFill>
            </a:endParaRPr>
          </a:p>
        </p:txBody>
      </p:sp>
      <p:sp>
        <p:nvSpPr>
          <p:cNvPr id="110598" name="ZoneTexte 5"/>
          <p:cNvSpPr txBox="1">
            <a:spLocks noChangeArrowheads="1"/>
          </p:cNvSpPr>
          <p:nvPr/>
        </p:nvSpPr>
        <p:spPr bwMode="auto">
          <a:xfrm>
            <a:off x="7620000" y="4800600"/>
            <a:ext cx="4157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200">
                <a:solidFill>
                  <a:srgbClr val="7030A0"/>
                </a:solidFill>
              </a:rPr>
              <a:t>← Source : </a:t>
            </a:r>
            <a:r>
              <a:rPr lang="fr-FR" altLang="fr-FR" sz="1200">
                <a:solidFill>
                  <a:srgbClr val="7030A0"/>
                </a:solidFill>
                <a:cs typeface="Arial" panose="020B0604020202020204" pitchFamily="34" charset="0"/>
              </a:rPr>
              <a:t>Facteurs </a:t>
            </a:r>
            <a:r>
              <a:rPr lang="fr-FR" altLang="fr-FR" sz="1200" b="1" i="1">
                <a:solidFill>
                  <a:srgbClr val="7030A0"/>
                </a:solidFill>
                <a:cs typeface="Arial" panose="020B0604020202020204" pitchFamily="34" charset="0"/>
              </a:rPr>
              <a:t>neurobiologiques </a:t>
            </a:r>
            <a:r>
              <a:rPr lang="fr-FR" altLang="fr-FR" sz="1200">
                <a:solidFill>
                  <a:srgbClr val="7030A0"/>
                </a:solidFill>
                <a:cs typeface="Arial" panose="020B0604020202020204" pitchFamily="34" charset="0"/>
              </a:rPr>
              <a:t>et </a:t>
            </a:r>
            <a:r>
              <a:rPr lang="fr-FR" altLang="fr-FR" sz="1200" b="1" i="1">
                <a:solidFill>
                  <a:srgbClr val="7030A0"/>
                </a:solidFill>
                <a:cs typeface="Arial" panose="020B0604020202020204" pitchFamily="34" charset="0"/>
              </a:rPr>
              <a:t>psychobiologiques </a:t>
            </a:r>
            <a:r>
              <a:rPr lang="fr-FR" altLang="fr-FR" sz="1200">
                <a:solidFill>
                  <a:srgbClr val="7030A0"/>
                </a:solidFill>
                <a:cs typeface="Arial" panose="020B0604020202020204" pitchFamily="34" charset="0"/>
              </a:rPr>
              <a:t>de la sexualité humaine, Neurobiologie des comportements.</a:t>
            </a:r>
          </a:p>
          <a:p>
            <a:pPr algn="ctr" eaLnBrk="1" hangingPunct="1">
              <a:lnSpc>
                <a:spcPct val="100000"/>
              </a:lnSpc>
              <a:spcBef>
                <a:spcPct val="0"/>
              </a:spcBef>
              <a:buFontTx/>
              <a:buNone/>
            </a:pPr>
            <a:r>
              <a:rPr lang="fr-FR" altLang="fr-FR" sz="1200">
                <a:solidFill>
                  <a:srgbClr val="7030A0"/>
                </a:solidFill>
                <a:cs typeface="Arial" panose="020B0604020202020204" pitchFamily="34" charset="0"/>
              </a:rPr>
              <a:t>Dr Serge Wunsch, </a:t>
            </a:r>
            <a:r>
              <a:rPr lang="fr-FR" altLang="fr-FR" sz="1200">
                <a:solidFill>
                  <a:srgbClr val="7030A0"/>
                </a:solidFill>
              </a:rPr>
              <a:t>École Pratique des Hautes Études</a:t>
            </a:r>
          </a:p>
          <a:p>
            <a:pPr algn="ctr" eaLnBrk="1" hangingPunct="1">
              <a:lnSpc>
                <a:spcPct val="100000"/>
              </a:lnSpc>
              <a:spcBef>
                <a:spcPct val="0"/>
              </a:spcBef>
              <a:buFontTx/>
              <a:buNone/>
            </a:pPr>
            <a:r>
              <a:rPr lang="fr-FR" altLang="fr-FR" sz="1200">
                <a:solidFill>
                  <a:srgbClr val="7030A0"/>
                </a:solidFill>
              </a:rPr>
              <a:t>Laboratoire de Neurobiologie Intégrative et Adaptative.</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2"/>
              </a:rPr>
              <a:t>http://slideplayer.fr/slide/1326635</a:t>
            </a:r>
            <a:r>
              <a:rPr lang="fr-FR" altLang="fr-FR" sz="1200">
                <a:solidFill>
                  <a:srgbClr val="7030A0"/>
                </a:solidFill>
              </a:rPr>
              <a:t> </a:t>
            </a:r>
            <a:endParaRPr lang="fr-FR" altLang="fr-FR" sz="1200"/>
          </a:p>
        </p:txBody>
      </p:sp>
      <p:pic>
        <p:nvPicPr>
          <p:cNvPr id="110599" name="Picture 2" descr="C:\Users\LISAN\Documents\religions\homosexualité\images\science\orientation sexuelle3_s 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052513"/>
            <a:ext cx="74009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2" descr="C:\Users\LISAN\Documents\religions\homosexualité\images\manif-affiches-pro-homos\femelle uter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850" y="947738"/>
            <a:ext cx="31559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1C20D7D3-2C8A-4426-82C9-FA64AA53440A}" type="slidenum">
              <a:rPr lang="fr-FR"/>
              <a:pPr>
                <a:defRPr/>
              </a:pPr>
              <a:t>104</a:t>
            </a:fld>
            <a:endParaRPr lang="fr-FR" dirty="0"/>
          </a:p>
        </p:txBody>
      </p:sp>
      <p:sp>
        <p:nvSpPr>
          <p:cNvPr id="111620" name="Rectangle 3"/>
          <p:cNvSpPr>
            <a:spLocks noChangeArrowheads="1"/>
          </p:cNvSpPr>
          <p:nvPr/>
        </p:nvSpPr>
        <p:spPr bwMode="auto">
          <a:xfrm>
            <a:off x="127000" y="606425"/>
            <a:ext cx="4221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14. </a:t>
            </a:r>
            <a:r>
              <a:rPr lang="fr-FR" altLang="fr-FR" sz="1800" b="1" dirty="0">
                <a:solidFill>
                  <a:srgbClr val="7030A0"/>
                </a:solidFill>
              </a:rPr>
              <a:t>L’homosexualité est-elle une maladie ?</a:t>
            </a:r>
          </a:p>
        </p:txBody>
      </p:sp>
      <p:sp>
        <p:nvSpPr>
          <p:cNvPr id="111621" name="ZoneTexte 4"/>
          <p:cNvSpPr txBox="1">
            <a:spLocks noChangeArrowheads="1"/>
          </p:cNvSpPr>
          <p:nvPr/>
        </p:nvSpPr>
        <p:spPr bwMode="auto">
          <a:xfrm>
            <a:off x="215900" y="1119188"/>
            <a:ext cx="117300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L’homosexualité n’est pas une maladie (°). L’homosexualité a longtemps été (et est encore aujourd’hui) </a:t>
            </a:r>
            <a:r>
              <a:rPr lang="fr-FR" altLang="fr-FR" sz="1800" b="1">
                <a:solidFill>
                  <a:srgbClr val="7030A0"/>
                </a:solidFill>
              </a:rPr>
              <a:t>une orientation sexuelle différente, méconnue et mal comprise. Plusieurs associations médicales</a:t>
            </a:r>
            <a:r>
              <a:rPr lang="fr-FR" altLang="fr-FR" sz="1800">
                <a:solidFill>
                  <a:srgbClr val="7030A0"/>
                </a:solidFill>
              </a:rPr>
              <a:t> ont inclus l’homosexualité dans leur registre de maladies et de déviances, ce qui n’est </a:t>
            </a:r>
            <a:r>
              <a:rPr lang="fr-FR" altLang="fr-FR" sz="1800" b="1">
                <a:solidFill>
                  <a:srgbClr val="7030A0"/>
                </a:solidFill>
              </a:rPr>
              <a:t>plus le cas aujourd’hui</a:t>
            </a:r>
            <a:r>
              <a:rPr lang="fr-FR" altLang="fr-FR" sz="1800">
                <a:solidFill>
                  <a:srgbClr val="7030A0"/>
                </a:solidFill>
              </a:rPr>
              <a:t>. En 1973, l’Association américaine de psychiatrie (AAP) a rayé l’homosexualité de sa liste des maladies mentales lors de la révision du Manuel diagnostique et statistique des troubles mentaux (DSM). De son côté, l’OMS (Organisation mondiale de la santé) – qui touche la plupart des pays du monde, tous régimes politiques ou religions confondus – a </a:t>
            </a:r>
            <a:r>
              <a:rPr lang="fr-FR" altLang="fr-FR" sz="1800" b="1">
                <a:solidFill>
                  <a:srgbClr val="7030A0"/>
                </a:solidFill>
              </a:rPr>
              <a:t>retiré l’homosexualité de son registre des maladies le 17 mai 1990</a:t>
            </a:r>
            <a:r>
              <a:rPr lang="fr-FR" altLang="fr-FR" sz="1800">
                <a:solidFill>
                  <a:srgbClr val="7030A0"/>
                </a:solidFill>
              </a:rPr>
              <a:t>. Elle s’est aussi positionnée contre toute discrimination basée sur l’orientation sexuelle.</a:t>
            </a:r>
          </a:p>
          <a:p>
            <a:pPr eaLnBrk="1" hangingPunct="1">
              <a:lnSpc>
                <a:spcPct val="100000"/>
              </a:lnSpc>
              <a:spcBef>
                <a:spcPct val="0"/>
              </a:spcBef>
              <a:buFontTx/>
              <a:buNone/>
            </a:pPr>
            <a:endParaRPr lang="fr-FR" altLang="fr-FR" sz="1800">
              <a:solidFill>
                <a:srgbClr val="7030A0"/>
              </a:solidFill>
            </a:endParaRPr>
          </a:p>
          <a:p>
            <a:pPr eaLnBrk="1" hangingPunct="1">
              <a:lnSpc>
                <a:spcPct val="100000"/>
              </a:lnSpc>
              <a:spcBef>
                <a:spcPct val="0"/>
              </a:spcBef>
              <a:buFontTx/>
              <a:buNone/>
            </a:pPr>
            <a:r>
              <a:rPr lang="fr-FR" altLang="fr-FR" sz="1200">
                <a:solidFill>
                  <a:srgbClr val="7030A0"/>
                </a:solidFill>
              </a:rPr>
              <a:t>(°) Elle n’empêche pas d’être éthique, d’être compétent, d’être un scientifique reconnu, d’être le maire d’une grande ville (Paris …) etc.</a:t>
            </a: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http://www.monfilsgai.org/savoir/lhomosexualite-cest-une-maladie-ca-se-soigne/</a:t>
            </a:r>
            <a:r>
              <a:rPr lang="fr-FR" altLang="fr-FR" sz="1200">
                <a:solidFill>
                  <a:srgbClr val="7030A0"/>
                </a:solidFill>
              </a:rPr>
              <a:t> </a:t>
            </a:r>
          </a:p>
        </p:txBody>
      </p:sp>
      <p:pic>
        <p:nvPicPr>
          <p:cNvPr id="111622"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725" y="4506913"/>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ZoneTexte 7"/>
          <p:cNvSpPr txBox="1">
            <a:spLocks noChangeArrowheads="1"/>
          </p:cNvSpPr>
          <p:nvPr/>
        </p:nvSpPr>
        <p:spPr bwMode="auto">
          <a:xfrm>
            <a:off x="127000" y="6411913"/>
            <a:ext cx="3217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Stop. L’homosexualité n’est pas une maladie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950" y="4673600"/>
            <a:ext cx="2438400" cy="187642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3263" y="5035550"/>
            <a:ext cx="3028950" cy="151447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7000" y="141092"/>
            <a:ext cx="512109" cy="363735"/>
          </a:xfrm>
        </p:spPr>
        <p:txBody>
          <a:bodyPr/>
          <a:lstStyle/>
          <a:p>
            <a:pPr>
              <a:defRPr/>
            </a:pPr>
            <a:fld id="{66887435-697E-4DF8-9142-8DBE766A2F39}" type="slidenum">
              <a:rPr lang="fr-FR"/>
              <a:pPr>
                <a:defRPr/>
              </a:pPr>
              <a:t>105</a:t>
            </a:fld>
            <a:endParaRPr lang="fr-FR" dirty="0"/>
          </a:p>
        </p:txBody>
      </p:sp>
      <p:sp>
        <p:nvSpPr>
          <p:cNvPr id="113667" name="ZoneTexte 2"/>
          <p:cNvSpPr txBox="1">
            <a:spLocks noChangeArrowheads="1"/>
          </p:cNvSpPr>
          <p:nvPr/>
        </p:nvSpPr>
        <p:spPr bwMode="auto">
          <a:xfrm>
            <a:off x="127001" y="1076323"/>
            <a:ext cx="866199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sz="1800" dirty="0">
                <a:solidFill>
                  <a:srgbClr val="7030A0"/>
                </a:solidFill>
              </a:rPr>
              <a:t>Selon l’idée que l’homosexualité est une pathologie, une association de médecins catholiques allemands proposait, en juin 2011, de soigner l’homosexualité par </a:t>
            </a:r>
            <a:r>
              <a:rPr lang="fr-FR" sz="1800" i="1" dirty="0">
                <a:solidFill>
                  <a:srgbClr val="7030A0"/>
                </a:solidFill>
              </a:rPr>
              <a:t>l’homéopathie</a:t>
            </a:r>
            <a:r>
              <a:rPr lang="fr-FR" sz="1800" dirty="0">
                <a:solidFill>
                  <a:srgbClr val="7030A0"/>
                </a:solidFill>
              </a:rPr>
              <a:t> pour aider « </a:t>
            </a:r>
            <a:r>
              <a:rPr lang="fr-FR" sz="1800" i="1" dirty="0">
                <a:solidFill>
                  <a:srgbClr val="7030A0"/>
                </a:solidFill>
              </a:rPr>
              <a:t>les personnes qui se sentent homosexuelles et qui se trouvent dans une situation de détresse</a:t>
            </a:r>
            <a:r>
              <a:rPr lang="fr-FR" sz="1800" dirty="0">
                <a:solidFill>
                  <a:srgbClr val="7030A0"/>
                </a:solidFill>
              </a:rPr>
              <a:t> ». Aux Etats-Unis, certains groupes religieux radicaux proposent des médicaments, mais aussi des traitements par électrochocs, entre autres.</a:t>
            </a: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Depuis 1998, la Société américaine de psychologie est d’ailleurs positionnée contre les thérapies de conversion.</a:t>
            </a:r>
            <a:r>
              <a:rPr lang="fr-FR" altLang="fr-FR" sz="1800" dirty="0">
                <a:solidFill>
                  <a:srgbClr val="7030A0"/>
                </a:solidFill>
              </a:rPr>
              <a:t> Les thérapies de conversion ont lieu lorsqu’un thérapeute essaie de « réorienter ou de changer » l’orientation sexuelle d’une personne afin qu’elle devienne hétérosexuelle. En 2009, cette même association a publié une mise à jour d’un rapport contre ces thérapies en mentionnant qu’elles risquaient de faire beaucoup </a:t>
            </a:r>
            <a:r>
              <a:rPr lang="fr-FR" altLang="fr-FR" sz="1800" b="1" dirty="0">
                <a:solidFill>
                  <a:srgbClr val="FF0000"/>
                </a:solidFill>
              </a:rPr>
              <a:t>plus de mal que de bien</a:t>
            </a:r>
            <a:r>
              <a:rPr lang="fr-FR" altLang="fr-FR" sz="1800" dirty="0">
                <a:solidFill>
                  <a:srgbClr val="7030A0"/>
                </a:solidFill>
              </a:rPr>
              <a:t> (voir pages suivants, l’exposé de l’échec de ces thérapies).  Ceux qui les pratiquent commettent donc un grand manquement éthique.</a:t>
            </a:r>
          </a:p>
          <a:p>
            <a:pPr algn="just" eaLnBrk="1" hangingPunct="1">
              <a:lnSpc>
                <a:spcPct val="100000"/>
              </a:lnSpc>
              <a:spcBef>
                <a:spcPct val="0"/>
              </a:spcBef>
              <a:buFontTx/>
              <a:buNone/>
            </a:pPr>
            <a:r>
              <a:rPr lang="fr-FR" altLang="fr-FR" sz="1800" dirty="0">
                <a:solidFill>
                  <a:srgbClr val="7030A0"/>
                </a:solidFill>
              </a:rPr>
              <a:t>En résumé, aucune organisation psychiatrique ou psychologique majeure de l’Occident ne considère l’homosexualité comme étant une maladie ou un sujet d’intervention en tant que tel. Au contraire, </a:t>
            </a:r>
            <a:r>
              <a:rPr lang="fr-FR" altLang="fr-FR" sz="1800" b="1" dirty="0">
                <a:solidFill>
                  <a:srgbClr val="FF0000"/>
                </a:solidFill>
              </a:rPr>
              <a:t>tout essai de changement d’orientation sexuelle est</a:t>
            </a:r>
            <a:r>
              <a:rPr lang="fr-FR" altLang="fr-FR" sz="1800" dirty="0">
                <a:solidFill>
                  <a:srgbClr val="FF0000"/>
                </a:solidFill>
              </a:rPr>
              <a:t>, aujourd’hui, souvent dénoncé fermement comme étant </a:t>
            </a:r>
            <a:r>
              <a:rPr lang="fr-FR" altLang="fr-FR" sz="1800" b="1" dirty="0">
                <a:solidFill>
                  <a:srgbClr val="FF0000"/>
                </a:solidFill>
              </a:rPr>
              <a:t>dangereux, non nécessaire ou inefficace</a:t>
            </a:r>
            <a:r>
              <a:rPr lang="fr-FR" altLang="fr-FR" sz="1800" dirty="0">
                <a:solidFill>
                  <a:srgbClr val="7030A0"/>
                </a:solidFill>
              </a:rPr>
              <a:t>. </a:t>
            </a:r>
            <a:r>
              <a:rPr lang="fr-FR" altLang="fr-FR" sz="1200" dirty="0">
                <a:solidFill>
                  <a:srgbClr val="7030A0"/>
                </a:solidFill>
              </a:rPr>
              <a:t>Source : </a:t>
            </a:r>
            <a:r>
              <a:rPr lang="fr-FR" altLang="fr-FR" sz="1200" dirty="0">
                <a:solidFill>
                  <a:srgbClr val="7030A0"/>
                </a:solidFill>
                <a:hlinkClick r:id="rId2"/>
              </a:rPr>
              <a:t>http://www.monfilsgai.org/savoir/lhomosexualite-cest-une-maladie-ca-se-soigne/</a:t>
            </a:r>
            <a:r>
              <a:rPr lang="fr-FR" altLang="fr-FR" sz="1200" dirty="0">
                <a:solidFill>
                  <a:srgbClr val="7030A0"/>
                </a:solidFill>
              </a:rPr>
              <a:t> </a:t>
            </a:r>
          </a:p>
        </p:txBody>
      </p:sp>
      <p:sp>
        <p:nvSpPr>
          <p:cNvPr id="11366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3669" name="Rectangle 4"/>
          <p:cNvSpPr>
            <a:spLocks noChangeArrowheads="1"/>
          </p:cNvSpPr>
          <p:nvPr/>
        </p:nvSpPr>
        <p:spPr bwMode="auto">
          <a:xfrm>
            <a:off x="127000" y="606425"/>
            <a:ext cx="41301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 l’homosexualité ?</a:t>
            </a:r>
          </a:p>
        </p:txBody>
      </p:sp>
      <p:pic>
        <p:nvPicPr>
          <p:cNvPr id="113670"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16858" y="123955"/>
            <a:ext cx="31146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ZoneTexte 6"/>
          <p:cNvSpPr txBox="1">
            <a:spLocks noChangeArrowheads="1"/>
          </p:cNvSpPr>
          <p:nvPr/>
        </p:nvSpPr>
        <p:spPr bwMode="auto">
          <a:xfrm>
            <a:off x="8713694" y="1683138"/>
            <a:ext cx="35425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Délivré de l’homosexualité. Eglise évangélique de Cognac Jarnac</a:t>
            </a:r>
            <a:r>
              <a:rPr lang="fr-FR" altLang="fr-FR" sz="1200" dirty="0">
                <a:solidFill>
                  <a:srgbClr val="7030A0"/>
                </a:solidFill>
              </a:rPr>
              <a:t> ». Source image : </a:t>
            </a:r>
            <a:r>
              <a:rPr lang="fr-FR" altLang="fr-FR" sz="1200" dirty="0">
                <a:solidFill>
                  <a:srgbClr val="7030A0"/>
                </a:solidFill>
                <a:hlinkClick r:id="rId4"/>
              </a:rPr>
              <a:t>https://www.stophomophobie.com/eglise-evangelique-de-cognac-prison-avec-sursis-et-amende-a-lencontre-des-auteurs-du-tract-homophobe/</a:t>
            </a:r>
            <a:r>
              <a:rPr lang="fr-FR" altLang="fr-FR" sz="1200" dirty="0">
                <a:solidFill>
                  <a:srgbClr val="7030A0"/>
                </a:solidFill>
              </a:rPr>
              <a:t>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105" y="2857542"/>
            <a:ext cx="2009775" cy="2524125"/>
          </a:xfrm>
          <a:prstGeom prst="rect">
            <a:avLst/>
          </a:prstGeom>
        </p:spPr>
      </p:pic>
      <p:sp>
        <p:nvSpPr>
          <p:cNvPr id="4" name="ZoneTexte 3"/>
          <p:cNvSpPr txBox="1"/>
          <p:nvPr/>
        </p:nvSpPr>
        <p:spPr>
          <a:xfrm>
            <a:off x="8788998" y="5381667"/>
            <a:ext cx="3295092" cy="1384995"/>
          </a:xfrm>
          <a:prstGeom prst="rect">
            <a:avLst/>
          </a:prstGeom>
          <a:noFill/>
        </p:spPr>
        <p:txBody>
          <a:bodyPr wrap="square" rtlCol="0">
            <a:spAutoFit/>
          </a:bodyPr>
          <a:lstStyle/>
          <a:p>
            <a:pPr algn="r"/>
            <a:r>
              <a:rPr lang="fr-FR" sz="1200" dirty="0">
                <a:solidFill>
                  <a:srgbClr val="7030A0"/>
                </a:solidFill>
              </a:rPr>
              <a:t>↗ « </a:t>
            </a:r>
            <a:r>
              <a:rPr lang="fr-FR" sz="1200" i="1" dirty="0">
                <a:solidFill>
                  <a:srgbClr val="7030A0"/>
                </a:solidFill>
              </a:rPr>
              <a:t>Jésus n'a jamais ordonné de sodomites. Ni ne devrait l'église. Hitler était un sodomite ». </a:t>
            </a:r>
            <a:r>
              <a:rPr lang="fr-FR" sz="1200" dirty="0">
                <a:solidFill>
                  <a:srgbClr val="7030A0"/>
                </a:solidFill>
              </a:rPr>
              <a:t>Source : </a:t>
            </a:r>
            <a:r>
              <a:rPr lang="fr-FR" sz="1200" i="1" dirty="0">
                <a:solidFill>
                  <a:srgbClr val="7030A0"/>
                </a:solidFill>
              </a:rPr>
              <a:t>Angleterre: les cathos intégristes </a:t>
            </a:r>
            <a:r>
              <a:rPr lang="fr-FR" sz="1200" i="1" dirty="0">
                <a:solidFill>
                  <a:srgbClr val="FF0000"/>
                </a:solidFill>
              </a:rPr>
              <a:t>veulent guérir les homos</a:t>
            </a:r>
            <a:r>
              <a:rPr lang="fr-FR" sz="1200" dirty="0">
                <a:solidFill>
                  <a:srgbClr val="7030A0"/>
                </a:solidFill>
              </a:rPr>
              <a:t>, 25/12/2013, Saba Agri, </a:t>
            </a:r>
            <a:r>
              <a:rPr lang="fr-FR" sz="1200" dirty="0">
                <a:solidFill>
                  <a:srgbClr val="7030A0"/>
                </a:solidFill>
                <a:hlinkClick r:id="rId6"/>
              </a:rPr>
              <a:t>http://www.marianne.net/Angleterre-les-cathos-integristes-veulent-guerir-les-homos_a234622.html</a:t>
            </a:r>
            <a:r>
              <a:rPr lang="fr-FR" sz="1200" dirty="0">
                <a:solidFill>
                  <a:srgbClr val="7030A0"/>
                </a:solidFill>
              </a:rPr>
              <a:t>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5" y="159947"/>
            <a:ext cx="710005" cy="324148"/>
          </a:xfrm>
        </p:spPr>
        <p:txBody>
          <a:bodyPr/>
          <a:lstStyle/>
          <a:p>
            <a:pPr>
              <a:defRPr/>
            </a:pPr>
            <a:fld id="{D0CA9924-A8D7-4C71-8542-91A819A0E213}" type="slidenum">
              <a:rPr lang="fr-FR" smtClean="0"/>
              <a:pPr>
                <a:defRPr/>
              </a:pPr>
              <a:t>106</a:t>
            </a:fld>
            <a:endParaRPr lang="fr-FR" dirty="0"/>
          </a:p>
        </p:txBody>
      </p:sp>
      <p:sp>
        <p:nvSpPr>
          <p:cNvPr id="3" name="ZoneTexte 2"/>
          <p:cNvSpPr txBox="1">
            <a:spLocks noChangeArrowheads="1"/>
          </p:cNvSpPr>
          <p:nvPr/>
        </p:nvSpPr>
        <p:spPr bwMode="auto">
          <a:xfrm>
            <a:off x="4023865" y="237093"/>
            <a:ext cx="3689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606425"/>
            <a:ext cx="4778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27000" y="977361"/>
            <a:ext cx="11846260" cy="5816977"/>
          </a:xfrm>
          <a:prstGeom prst="rect">
            <a:avLst/>
          </a:prstGeom>
          <a:noFill/>
        </p:spPr>
        <p:txBody>
          <a:bodyPr wrap="square" rtlCol="0">
            <a:spAutoFit/>
          </a:bodyPr>
          <a:lstStyle/>
          <a:p>
            <a:pPr algn="just"/>
            <a:r>
              <a:rPr lang="fr-FR" dirty="0">
                <a:solidFill>
                  <a:srgbClr val="7030A0"/>
                </a:solidFill>
              </a:rPr>
              <a:t>La thérapie de conversion est d’autant plus controversée qu’il n’existe aucune preuve scientifique de son efficacité. Le Royal </a:t>
            </a:r>
            <a:r>
              <a:rPr lang="fr-FR" dirty="0" err="1">
                <a:solidFill>
                  <a:srgbClr val="7030A0"/>
                </a:solidFill>
              </a:rPr>
              <a:t>College</a:t>
            </a:r>
            <a:r>
              <a:rPr lang="fr-FR" dirty="0">
                <a:solidFill>
                  <a:srgbClr val="7030A0"/>
                </a:solidFill>
              </a:rPr>
              <a:t> of </a:t>
            </a:r>
            <a:r>
              <a:rPr lang="fr-FR" dirty="0" err="1">
                <a:solidFill>
                  <a:srgbClr val="7030A0"/>
                </a:solidFill>
              </a:rPr>
              <a:t>Psychiatrists</a:t>
            </a:r>
            <a:r>
              <a:rPr lang="fr-FR" dirty="0">
                <a:solidFill>
                  <a:srgbClr val="7030A0"/>
                </a:solidFill>
              </a:rPr>
              <a:t>, l’organisation professionnelle des psychiatres du Royaume-Uni, a publié un rapport en 2007 affirmant que </a:t>
            </a:r>
            <a:r>
              <a:rPr lang="fr-FR" i="1" dirty="0">
                <a:solidFill>
                  <a:srgbClr val="7030A0"/>
                </a:solidFill>
              </a:rPr>
              <a:t>« des preuves montrent que des personnes LGBT cherchent de l’aide pour des problèmes de santé mentale. Cependant, elles pourraient être incomprises par des thérapeutes qui considèrent l’homosexualité comme la racine des problèmes telles que la dépression ou l’anxiété. Malheureusement, les thérapeutes qui agissent ainsi risquent de causer une détresse considérable. Une petite minorité de thérapeutes va même tellement loin dans leur tentative de changer l’orientation sexuelle de leurs patients que cela peut avoir des conséquences très graves. Bien qu’il y ait aujourd’hui de nombreux thérapeutes et organisations aux Etats-Unis et au Royaume-Uni qui déclarent que la thérapie peut aider les homosexuels à devenir hétérosexuels, il n’y a aucune preuve qu’un tel changement est possible ».</a:t>
            </a:r>
            <a:r>
              <a:rPr lang="fr-FR" sz="1200" i="1" dirty="0">
                <a:solidFill>
                  <a:srgbClr val="7030A0"/>
                </a:solidFill>
              </a:rPr>
              <a:t> </a:t>
            </a:r>
          </a:p>
          <a:p>
            <a:pPr algn="just"/>
            <a:r>
              <a:rPr lang="fr-FR" sz="1200" dirty="0">
                <a:solidFill>
                  <a:srgbClr val="7030A0"/>
                </a:solidFill>
              </a:rPr>
              <a:t>Source : </a:t>
            </a:r>
            <a:r>
              <a:rPr lang="fr-FR" sz="1200" i="1" dirty="0">
                <a:solidFill>
                  <a:srgbClr val="7030A0"/>
                </a:solidFill>
              </a:rPr>
              <a:t>Angleterre: les cathos intégristes </a:t>
            </a:r>
            <a:r>
              <a:rPr lang="fr-FR" sz="1200" i="1" dirty="0">
                <a:solidFill>
                  <a:srgbClr val="FF0000"/>
                </a:solidFill>
              </a:rPr>
              <a:t>veulent guérir les homos</a:t>
            </a:r>
            <a:r>
              <a:rPr lang="fr-FR" sz="1200" dirty="0">
                <a:solidFill>
                  <a:srgbClr val="7030A0"/>
                </a:solidFill>
              </a:rPr>
              <a:t>, 25/12/2013, Saba Agri, </a:t>
            </a:r>
            <a:r>
              <a:rPr lang="fr-FR" sz="1200" dirty="0">
                <a:solidFill>
                  <a:srgbClr val="7030A0"/>
                </a:solidFill>
                <a:hlinkClick r:id="rId2"/>
              </a:rPr>
              <a:t>http://www.marianne.net/Angleterre-les-cathos-integristes-veulent-guerir-les-homos_a234622.html</a:t>
            </a:r>
            <a:r>
              <a:rPr lang="fr-FR" sz="1200" dirty="0">
                <a:solidFill>
                  <a:srgbClr val="7030A0"/>
                </a:solidFill>
              </a:rPr>
              <a:t> </a:t>
            </a:r>
          </a:p>
          <a:p>
            <a:pPr algn="just"/>
            <a:r>
              <a:rPr lang="fr-FR" dirty="0">
                <a:solidFill>
                  <a:srgbClr val="7030A0"/>
                </a:solidFill>
              </a:rPr>
              <a:t>Il est largement admis qu’il n'y a pas de preuves que l'éducation peut rendre quelqu'un gay ou transgenre :</a:t>
            </a:r>
          </a:p>
          <a:p>
            <a:pPr marL="285750" indent="-285750" algn="just">
              <a:buFont typeface="Arial" panose="020B0604020202020204" pitchFamily="34" charset="0"/>
              <a:buChar char="•"/>
            </a:pPr>
            <a:r>
              <a:rPr lang="fr-FR" sz="1400" dirty="0">
                <a:solidFill>
                  <a:srgbClr val="7030A0"/>
                </a:solidFill>
              </a:rPr>
              <a:t>« </a:t>
            </a:r>
            <a:r>
              <a:rPr lang="fr-FR" sz="1400" i="1" dirty="0">
                <a:solidFill>
                  <a:srgbClr val="7030A0"/>
                </a:solidFill>
              </a:rPr>
              <a:t>L'identité de genre (la conviction d'appartenir au sexe masculin ou de sexe féminin) [et] l'orientation sexuelle (hétéro, homo ou la bisexualité) ... sont programmés dans notre cerveau au cours du développement précoce. Il n'y a aucune preuve que l'environnement social postnatale a un effet crucial sur l'identité de genre ou l'orientation sexuelle</a:t>
            </a:r>
            <a:r>
              <a:rPr lang="fr-FR" sz="1400" dirty="0">
                <a:solidFill>
                  <a:srgbClr val="7030A0"/>
                </a:solidFill>
              </a:rPr>
              <a:t> ». Source : Dick </a:t>
            </a:r>
            <a:r>
              <a:rPr lang="fr-FR" sz="1400" dirty="0" err="1">
                <a:solidFill>
                  <a:srgbClr val="7030A0"/>
                </a:solidFill>
              </a:rPr>
              <a:t>Swaab</a:t>
            </a:r>
            <a:r>
              <a:rPr lang="fr-FR" sz="1400" dirty="0">
                <a:solidFill>
                  <a:srgbClr val="7030A0"/>
                </a:solidFill>
              </a:rPr>
              <a:t> et Ai-Min Bao, neurobiologistes, </a:t>
            </a:r>
            <a:r>
              <a:rPr lang="en-US" sz="1400" dirty="0">
                <a:solidFill>
                  <a:srgbClr val="7030A0"/>
                </a:solidFill>
              </a:rPr>
              <a:t>2013 textbook Neuroscience in the 21st Century: </a:t>
            </a:r>
            <a:r>
              <a:rPr lang="en-US" sz="1400" i="1" dirty="0">
                <a:solidFill>
                  <a:srgbClr val="7030A0"/>
                </a:solidFill>
              </a:rPr>
              <a:t>From Basic to Clinical</a:t>
            </a:r>
            <a:r>
              <a:rPr lang="en-US" sz="1400" dirty="0">
                <a:solidFill>
                  <a:srgbClr val="7030A0"/>
                </a:solidFill>
              </a:rPr>
              <a:t>.</a:t>
            </a:r>
          </a:p>
          <a:p>
            <a:pPr marL="285750" indent="-285750" algn="just">
              <a:buFont typeface="Arial" panose="020B0604020202020204" pitchFamily="34" charset="0"/>
              <a:buChar char="•"/>
            </a:pPr>
            <a:r>
              <a:rPr lang="fr-FR" sz="1400" dirty="0">
                <a:solidFill>
                  <a:srgbClr val="7030A0"/>
                </a:solidFill>
              </a:rPr>
              <a:t>« </a:t>
            </a:r>
            <a:r>
              <a:rPr lang="fr-FR" sz="1400" i="1" dirty="0">
                <a:solidFill>
                  <a:srgbClr val="7030A0"/>
                </a:solidFill>
              </a:rPr>
              <a:t>Il est tout à fait inexact de supposer que quelqu'un "devient" transgenre parce qu'il a eu un environnement familial instable, fait l'expérience ou a été témoin de la violence domestique ou qu’il a été maltraité</a:t>
            </a:r>
            <a:r>
              <a:rPr lang="fr-FR" sz="1400" dirty="0">
                <a:solidFill>
                  <a:srgbClr val="7030A0"/>
                </a:solidFill>
              </a:rPr>
              <a:t> », </a:t>
            </a:r>
            <a:r>
              <a:rPr lang="fr-FR" sz="1400" dirty="0" err="1">
                <a:solidFill>
                  <a:srgbClr val="7030A0"/>
                </a:solidFill>
              </a:rPr>
              <a:t>Michele</a:t>
            </a:r>
            <a:r>
              <a:rPr lang="fr-FR" sz="1400" dirty="0">
                <a:solidFill>
                  <a:srgbClr val="7030A0"/>
                </a:solidFill>
              </a:rPr>
              <a:t> </a:t>
            </a:r>
            <a:r>
              <a:rPr lang="fr-FR" sz="1400" dirty="0" err="1">
                <a:solidFill>
                  <a:srgbClr val="7030A0"/>
                </a:solidFill>
              </a:rPr>
              <a:t>Angello</a:t>
            </a:r>
            <a:r>
              <a:rPr lang="fr-FR" sz="1400" dirty="0">
                <a:solidFill>
                  <a:srgbClr val="7030A0"/>
                </a:solidFill>
              </a:rPr>
              <a:t>, une psychologue clinique (doctoresse), qui s’est spécialisé dans les jeunes transgenres.</a:t>
            </a:r>
          </a:p>
          <a:p>
            <a:pPr marL="285750" indent="-285750" algn="just">
              <a:buFont typeface="Arial" panose="020B0604020202020204" pitchFamily="34" charset="0"/>
              <a:buChar char="•"/>
            </a:pPr>
            <a:r>
              <a:rPr lang="fr-FR" sz="1400" dirty="0">
                <a:solidFill>
                  <a:srgbClr val="7030A0"/>
                </a:solidFill>
              </a:rPr>
              <a:t>L'Institut Williams a également constaté que « </a:t>
            </a:r>
            <a:r>
              <a:rPr lang="fr-FR" sz="1400" i="1" dirty="0">
                <a:solidFill>
                  <a:srgbClr val="7030A0"/>
                </a:solidFill>
              </a:rPr>
              <a:t>les personnes homosexuelles qui ont subi des conseils religieux étaient plus susceptibles de tenter de se suicider que celles ne recevant pas de traitement du tout</a:t>
            </a:r>
            <a:r>
              <a:rPr lang="fr-FR" sz="1400" dirty="0">
                <a:solidFill>
                  <a:srgbClr val="7030A0"/>
                </a:solidFill>
              </a:rPr>
              <a:t> ».</a:t>
            </a:r>
          </a:p>
          <a:p>
            <a:pPr marL="285750" indent="-285750" algn="just">
              <a:buFont typeface="Arial" panose="020B0604020202020204" pitchFamily="34" charset="0"/>
              <a:buChar char="•"/>
            </a:pPr>
            <a:r>
              <a:rPr lang="fr-FR" sz="1400" i="1" dirty="0">
                <a:solidFill>
                  <a:srgbClr val="7030A0"/>
                </a:solidFill>
              </a:rPr>
              <a:t>« Tenter de forcer les jeunes, au genre divers et transgenres, à modifier leur comportement, pour tenir compte des normes sociales, peuvent le traumatiser et étouffer leur développement en des adultes en bonne santé ». </a:t>
            </a:r>
            <a:r>
              <a:rPr lang="fr-FR" sz="1400" dirty="0">
                <a:solidFill>
                  <a:srgbClr val="7030A0"/>
                </a:solidFill>
              </a:rPr>
              <a:t>Selon, la fiche de l’APA « </a:t>
            </a:r>
            <a:r>
              <a:rPr lang="en-US" sz="1400" dirty="0">
                <a:hlinkClick r:id="rId3"/>
              </a:rPr>
              <a:t>Gender Diversity and Transgender Identity in Adolescents</a:t>
            </a:r>
            <a:r>
              <a:rPr lang="fr-FR" sz="1400" dirty="0">
                <a:solidFill>
                  <a:srgbClr val="7030A0"/>
                </a:solidFill>
              </a:rPr>
              <a:t> »</a:t>
            </a:r>
          </a:p>
          <a:p>
            <a:pPr algn="just"/>
            <a:r>
              <a:rPr lang="fr-FR" sz="1400" dirty="0">
                <a:solidFill>
                  <a:srgbClr val="7030A0"/>
                </a:solidFill>
              </a:rPr>
              <a:t>Source : </a:t>
            </a:r>
            <a:r>
              <a:rPr lang="en-US" sz="1400" dirty="0">
                <a:solidFill>
                  <a:srgbClr val="7030A0"/>
                </a:solidFill>
              </a:rPr>
              <a:t>Brynn Tannehill, Director of Advocacy, SPARTA, </a:t>
            </a:r>
            <a:r>
              <a:rPr lang="en-US" sz="1400" i="1" dirty="0">
                <a:solidFill>
                  <a:srgbClr val="7030A0"/>
                </a:solidFill>
              </a:rPr>
              <a:t>It's Time to Ban 'Reparative Therapy',</a:t>
            </a:r>
            <a:r>
              <a:rPr lang="en-US" sz="1400" dirty="0">
                <a:solidFill>
                  <a:srgbClr val="7030A0"/>
                </a:solidFill>
              </a:rPr>
              <a:t> 01/14/2015, </a:t>
            </a:r>
            <a:r>
              <a:rPr lang="en-US" sz="1400" dirty="0">
                <a:solidFill>
                  <a:srgbClr val="7030A0"/>
                </a:solidFill>
                <a:hlinkClick r:id="rId4"/>
              </a:rPr>
              <a:t>http://www.huffingtonpost.com/brynn-tannehill/its-time-to-ban-reparative-therapy_b_6458224.html</a:t>
            </a:r>
            <a:r>
              <a:rPr lang="en-US" sz="1400" dirty="0">
                <a:solidFill>
                  <a:srgbClr val="7030A0"/>
                </a:solidFill>
              </a:rPr>
              <a:t> </a:t>
            </a:r>
            <a:endParaRPr lang="fr-FR" sz="1400" dirty="0">
              <a:solidFill>
                <a:srgbClr val="7030A0"/>
              </a:solidFil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581" y="68805"/>
            <a:ext cx="3114674" cy="830580"/>
          </a:xfrm>
          <a:prstGeom prst="rect">
            <a:avLst/>
          </a:prstGeom>
        </p:spPr>
      </p:pic>
    </p:spTree>
    <p:extLst>
      <p:ext uri="{BB962C8B-B14F-4D97-AF65-F5344CB8AC3E}">
        <p14:creationId xmlns:p14="http://schemas.microsoft.com/office/powerpoint/2010/main" val="18176404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91863" y="173038"/>
            <a:ext cx="795337" cy="327025"/>
          </a:xfrm>
        </p:spPr>
        <p:txBody>
          <a:bodyPr/>
          <a:lstStyle/>
          <a:p>
            <a:pPr>
              <a:defRPr/>
            </a:pPr>
            <a:fld id="{08F45123-C4D7-4C9B-B2D0-E61514C69323}" type="slidenum">
              <a:rPr lang="fr-FR"/>
              <a:pPr>
                <a:defRPr/>
              </a:pPr>
              <a:t>107</a:t>
            </a:fld>
            <a:endParaRPr lang="fr-FR" dirty="0"/>
          </a:p>
        </p:txBody>
      </p:sp>
      <p:sp>
        <p:nvSpPr>
          <p:cNvPr id="114691" name="ZoneTexte 2"/>
          <p:cNvSpPr txBox="1">
            <a:spLocks noChangeArrowheads="1"/>
          </p:cNvSpPr>
          <p:nvPr/>
        </p:nvSpPr>
        <p:spPr bwMode="auto">
          <a:xfrm>
            <a:off x="4298073" y="207724"/>
            <a:ext cx="3689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114692" name="Rectangle 3"/>
          <p:cNvSpPr>
            <a:spLocks noChangeArrowheads="1"/>
          </p:cNvSpPr>
          <p:nvPr/>
        </p:nvSpPr>
        <p:spPr bwMode="auto">
          <a:xfrm>
            <a:off x="163513" y="500063"/>
            <a:ext cx="5075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114693" name="ZoneTexte 4"/>
          <p:cNvSpPr txBox="1">
            <a:spLocks noChangeArrowheads="1"/>
          </p:cNvSpPr>
          <p:nvPr/>
        </p:nvSpPr>
        <p:spPr bwMode="auto">
          <a:xfrm>
            <a:off x="163513" y="869395"/>
            <a:ext cx="11788775"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15.1. Les techniques d’aversion ou de conversion et leurs échecs</a:t>
            </a:r>
            <a:r>
              <a:rPr lang="fr-FR" altLang="fr-FR" sz="1800" dirty="0">
                <a:solidFill>
                  <a:srgbClr val="7030A0"/>
                </a:solidFill>
              </a:rPr>
              <a:t> :</a:t>
            </a:r>
          </a:p>
          <a:p>
            <a:pPr marL="285750" indent="-285750" algn="just" eaLnBrk="1" hangingPunct="1">
              <a:lnSpc>
                <a:spcPct val="100000"/>
              </a:lnSpc>
              <a:spcBef>
                <a:spcPct val="0"/>
              </a:spcBef>
            </a:pPr>
            <a:r>
              <a:rPr lang="fr-FR" altLang="fr-FR" sz="1700" dirty="0">
                <a:solidFill>
                  <a:srgbClr val="7030A0"/>
                </a:solidFill>
              </a:rPr>
              <a:t>Les « </a:t>
            </a:r>
            <a:r>
              <a:rPr lang="fr-FR" altLang="fr-FR" sz="1700" i="1" dirty="0">
                <a:solidFill>
                  <a:srgbClr val="7030A0"/>
                </a:solidFill>
              </a:rPr>
              <a:t>thérapies de conversion</a:t>
            </a:r>
            <a:r>
              <a:rPr lang="fr-FR" altLang="fr-FR" sz="1700" dirty="0">
                <a:solidFill>
                  <a:srgbClr val="7030A0"/>
                </a:solidFill>
              </a:rPr>
              <a:t> » sont des thérapies faites pour remettre les jeunes gays, lesbiennes, bisexuels et transsexuels « </a:t>
            </a:r>
            <a:r>
              <a:rPr lang="fr-FR" altLang="fr-FR" sz="1700" i="1" dirty="0">
                <a:solidFill>
                  <a:srgbClr val="7030A0"/>
                </a:solidFill>
              </a:rPr>
              <a:t>dans le droit chemin</a:t>
            </a:r>
            <a:r>
              <a:rPr lang="fr-FR" altLang="fr-FR" sz="1700" dirty="0">
                <a:solidFill>
                  <a:srgbClr val="7030A0"/>
                </a:solidFill>
              </a:rPr>
              <a:t> », conçues pour qu'une personne change d'orientation sexuelle ou de genre (ou, selon ses défenseurs, pour qu'elle redevienne « </a:t>
            </a:r>
            <a:r>
              <a:rPr lang="fr-FR" altLang="fr-FR" sz="1700" i="1" dirty="0">
                <a:solidFill>
                  <a:srgbClr val="7030A0"/>
                </a:solidFill>
              </a:rPr>
              <a:t>ce qu'elle est censée être</a:t>
            </a:r>
            <a:r>
              <a:rPr lang="fr-FR" altLang="fr-FR" sz="1700" dirty="0">
                <a:solidFill>
                  <a:srgbClr val="7030A0"/>
                </a:solidFill>
              </a:rPr>
              <a:t> »), régulièrement soutenues par des </a:t>
            </a:r>
            <a:r>
              <a:rPr lang="fr-FR" altLang="fr-FR" sz="1700" dirty="0">
                <a:solidFill>
                  <a:srgbClr val="7030A0"/>
                </a:solidFill>
                <a:hlinkClick r:id="rId2"/>
              </a:rPr>
              <a:t>organisations conservatrices</a:t>
            </a:r>
            <a:r>
              <a:rPr lang="fr-FR" altLang="fr-FR" sz="1700" dirty="0">
                <a:solidFill>
                  <a:srgbClr val="7030A0"/>
                </a:solidFill>
              </a:rPr>
              <a:t> et des médecins religieux.  Dans ces thérapies les "patients" peuvent être conditionnés (par des </a:t>
            </a:r>
            <a:r>
              <a:rPr lang="fr-FR" altLang="fr-FR" sz="1700" dirty="0">
                <a:solidFill>
                  <a:srgbClr val="FF0000"/>
                </a:solidFill>
              </a:rPr>
              <a:t>électrochocs</a:t>
            </a:r>
            <a:r>
              <a:rPr lang="fr-FR" altLang="fr-FR" sz="1700" dirty="0">
                <a:solidFill>
                  <a:srgbClr val="7030A0"/>
                </a:solidFill>
              </a:rPr>
              <a:t> par exemple) pour finir par être dégoûtés par l'homosexualité. Plusieurs formes de thérapies existent, comportementales, cognitives, psychanalytiques (par la </a:t>
            </a:r>
            <a:r>
              <a:rPr lang="fr-FR" altLang="fr-FR" sz="1700" dirty="0">
                <a:solidFill>
                  <a:srgbClr val="FF0000"/>
                </a:solidFill>
              </a:rPr>
              <a:t>culpabilisation</a:t>
            </a:r>
            <a:r>
              <a:rPr lang="fr-FR" altLang="fr-FR" sz="1700" dirty="0">
                <a:solidFill>
                  <a:srgbClr val="7030A0"/>
                </a:solidFill>
              </a:rPr>
              <a:t> …) ... </a:t>
            </a:r>
          </a:p>
          <a:p>
            <a:pPr marL="285750" indent="-285750" algn="just" eaLnBrk="1" hangingPunct="1">
              <a:lnSpc>
                <a:spcPct val="100000"/>
              </a:lnSpc>
              <a:spcBef>
                <a:spcPct val="0"/>
              </a:spcBef>
            </a:pPr>
            <a:r>
              <a:rPr lang="fr-FR" altLang="fr-FR" sz="1700" dirty="0">
                <a:solidFill>
                  <a:srgbClr val="7030A0"/>
                </a:solidFill>
              </a:rPr>
              <a:t>Dans le </a:t>
            </a:r>
            <a:r>
              <a:rPr lang="fr-FR" altLang="fr-FR" sz="1700" dirty="0">
                <a:solidFill>
                  <a:srgbClr val="7030A0"/>
                </a:solidFill>
                <a:hlinkClick r:id="rId3"/>
              </a:rPr>
              <a:t>communiqué de la Maison Blanche</a:t>
            </a:r>
            <a:r>
              <a:rPr lang="fr-FR" altLang="fr-FR" sz="1700" dirty="0">
                <a:solidFill>
                  <a:srgbClr val="7030A0"/>
                </a:solidFill>
              </a:rPr>
              <a:t>, </a:t>
            </a:r>
            <a:r>
              <a:rPr lang="fr-FR" altLang="fr-FR" sz="1700" dirty="0" err="1">
                <a:solidFill>
                  <a:srgbClr val="7030A0"/>
                </a:solidFill>
              </a:rPr>
              <a:t>Valerie</a:t>
            </a:r>
            <a:r>
              <a:rPr lang="fr-FR" altLang="fr-FR" sz="1700" dirty="0">
                <a:solidFill>
                  <a:srgbClr val="7030A0"/>
                </a:solidFill>
              </a:rPr>
              <a:t> </a:t>
            </a:r>
            <a:r>
              <a:rPr lang="fr-FR" altLang="fr-FR" sz="1700" dirty="0" err="1">
                <a:solidFill>
                  <a:srgbClr val="7030A0"/>
                </a:solidFill>
              </a:rPr>
              <a:t>Jarrett</a:t>
            </a:r>
            <a:r>
              <a:rPr lang="fr-FR" altLang="fr-FR" sz="1700" dirty="0">
                <a:solidFill>
                  <a:srgbClr val="7030A0"/>
                </a:solidFill>
              </a:rPr>
              <a:t>, conseillère du président, souligne que « </a:t>
            </a:r>
            <a:r>
              <a:rPr lang="fr-FR" altLang="fr-FR" sz="1700" i="1" dirty="0">
                <a:solidFill>
                  <a:srgbClr val="7030A0"/>
                </a:solidFill>
              </a:rPr>
              <a:t>les preuves scientifiques écrasantes démontrent que les thérapies de conversion, surtout pratiquées sur de jeunes gens, </a:t>
            </a:r>
            <a:r>
              <a:rPr lang="fr-FR" altLang="fr-FR" sz="1700" i="1" dirty="0">
                <a:solidFill>
                  <a:srgbClr val="FF0000"/>
                </a:solidFill>
              </a:rPr>
              <a:t>ne sont ni médicalement ni éthiquement appropriées et peuvent causer des torts considérable</a:t>
            </a:r>
            <a:r>
              <a:rPr lang="fr-FR" altLang="fr-FR" sz="1700" dirty="0">
                <a:solidFill>
                  <a:srgbClr val="FF0000"/>
                </a:solidFill>
              </a:rPr>
              <a:t>s </a:t>
            </a:r>
            <a:r>
              <a:rPr lang="fr-FR" altLang="fr-FR" sz="1700" dirty="0">
                <a:solidFill>
                  <a:srgbClr val="7030A0"/>
                </a:solidFill>
              </a:rPr>
              <a:t>». Elle ajoute que la Maison Blanche fait part de ses « </a:t>
            </a:r>
            <a:r>
              <a:rPr lang="fr-FR" altLang="fr-FR" sz="1700" i="1" dirty="0">
                <a:solidFill>
                  <a:srgbClr val="7030A0"/>
                </a:solidFill>
              </a:rPr>
              <a:t>inquiétudes à propos </a:t>
            </a:r>
            <a:r>
              <a:rPr lang="fr-FR" altLang="fr-FR" sz="1700" i="1" dirty="0">
                <a:solidFill>
                  <a:srgbClr val="FF0000"/>
                </a:solidFill>
              </a:rPr>
              <a:t>des potentiels effets dévastateurs sur les vies des personnes transgenres mais aussi des gays, lesbiennes, bisexuels et jeunes '</a:t>
            </a:r>
            <a:r>
              <a:rPr lang="fr-FR" altLang="fr-FR" sz="1700" i="1" dirty="0" err="1">
                <a:solidFill>
                  <a:srgbClr val="FF0000"/>
                </a:solidFill>
                <a:hlinkClick r:id="rId4"/>
              </a:rPr>
              <a:t>queer</a:t>
            </a:r>
            <a:r>
              <a:rPr lang="fr-FR" altLang="fr-FR" sz="1700" i="1" dirty="0">
                <a:solidFill>
                  <a:srgbClr val="FF0000"/>
                </a:solidFill>
              </a:rPr>
              <a:t>‘</a:t>
            </a:r>
            <a:r>
              <a:rPr lang="fr-FR" altLang="fr-FR" sz="1700" dirty="0">
                <a:solidFill>
                  <a:srgbClr val="7030A0"/>
                </a:solidFill>
              </a:rPr>
              <a:t> ».  </a:t>
            </a:r>
          </a:p>
          <a:p>
            <a:pPr marL="285750" indent="-285750" algn="just" eaLnBrk="1" hangingPunct="1">
              <a:lnSpc>
                <a:spcPct val="100000"/>
              </a:lnSpc>
              <a:spcBef>
                <a:spcPct val="0"/>
              </a:spcBef>
            </a:pPr>
            <a:r>
              <a:rPr lang="fr-FR" altLang="fr-FR" sz="1700" dirty="0">
                <a:solidFill>
                  <a:srgbClr val="7030A0"/>
                </a:solidFill>
              </a:rPr>
              <a:t>Le 28 décembre 2014, une jeune adolescente transgenre de 17 ans, </a:t>
            </a:r>
            <a:r>
              <a:rPr lang="fr-FR" altLang="fr-FR" sz="1700" dirty="0" err="1">
                <a:solidFill>
                  <a:srgbClr val="7030A0"/>
                </a:solidFill>
              </a:rPr>
              <a:t>Leelah</a:t>
            </a:r>
            <a:r>
              <a:rPr lang="fr-FR" altLang="fr-FR" sz="1700" dirty="0">
                <a:solidFill>
                  <a:srgbClr val="7030A0"/>
                </a:solidFill>
              </a:rPr>
              <a:t> </a:t>
            </a:r>
            <a:r>
              <a:rPr lang="fr-FR" altLang="fr-FR" sz="1700" dirty="0" err="1">
                <a:solidFill>
                  <a:srgbClr val="7030A0"/>
                </a:solidFill>
              </a:rPr>
              <a:t>Alcorn</a:t>
            </a:r>
            <a:r>
              <a:rPr lang="fr-FR" altLang="fr-FR" sz="1700" dirty="0">
                <a:solidFill>
                  <a:srgbClr val="7030A0"/>
                </a:solidFill>
              </a:rPr>
              <a:t>, </a:t>
            </a:r>
            <a:r>
              <a:rPr lang="fr-FR" altLang="fr-FR" sz="1700" dirty="0">
                <a:solidFill>
                  <a:srgbClr val="7030A0"/>
                </a:solidFill>
                <a:hlinkClick r:id="rId5"/>
              </a:rPr>
              <a:t>s'était suicidée après avoir posté sur Tumblr un message</a:t>
            </a:r>
            <a:r>
              <a:rPr lang="fr-FR" altLang="fr-FR" sz="1700" dirty="0">
                <a:solidFill>
                  <a:srgbClr val="7030A0"/>
                </a:solidFill>
              </a:rPr>
              <a:t> expliquant que </a:t>
            </a:r>
            <a:r>
              <a:rPr lang="fr-FR" altLang="fr-FR" sz="1700" dirty="0">
                <a:solidFill>
                  <a:srgbClr val="FF0000"/>
                </a:solidFill>
              </a:rPr>
              <a:t>ses parents l'avaient forcée à suivre une thérapie de conversion pour qu'elle "redevienne" un garçon</a:t>
            </a:r>
            <a:r>
              <a:rPr lang="fr-FR" altLang="fr-FR" sz="1700" dirty="0">
                <a:solidFill>
                  <a:srgbClr val="7030A0"/>
                </a:solidFill>
              </a:rPr>
              <a:t>. Elle aurait arrêté d'aller à l'école et été isolée dans cette perspective. </a:t>
            </a:r>
          </a:p>
          <a:p>
            <a:pPr marL="285750" indent="-285750" algn="just" eaLnBrk="1" hangingPunct="1">
              <a:lnSpc>
                <a:spcPct val="100000"/>
              </a:lnSpc>
              <a:spcBef>
                <a:spcPct val="0"/>
              </a:spcBef>
            </a:pPr>
            <a:r>
              <a:rPr lang="fr-FR" altLang="fr-FR" sz="1700" dirty="0">
                <a:solidFill>
                  <a:srgbClr val="7030A0"/>
                </a:solidFill>
                <a:hlinkClick r:id="rId6"/>
              </a:rPr>
              <a:t>Pour </a:t>
            </a:r>
            <a:r>
              <a:rPr lang="fr-FR" altLang="fr-FR" sz="1700" dirty="0" err="1">
                <a:solidFill>
                  <a:srgbClr val="7030A0"/>
                </a:solidFill>
                <a:hlinkClick r:id="rId6"/>
              </a:rPr>
              <a:t>Human</a:t>
            </a:r>
            <a:r>
              <a:rPr lang="fr-FR" altLang="fr-FR" sz="1700" dirty="0">
                <a:solidFill>
                  <a:srgbClr val="7030A0"/>
                </a:solidFill>
                <a:hlinkClick r:id="rId6"/>
              </a:rPr>
              <a:t> </a:t>
            </a:r>
            <a:r>
              <a:rPr lang="fr-FR" altLang="fr-FR" sz="1700" dirty="0" err="1">
                <a:solidFill>
                  <a:srgbClr val="7030A0"/>
                </a:solidFill>
                <a:hlinkClick r:id="rId6"/>
              </a:rPr>
              <a:t>Rights</a:t>
            </a:r>
            <a:r>
              <a:rPr lang="fr-FR" altLang="fr-FR" sz="1700" dirty="0">
                <a:solidFill>
                  <a:srgbClr val="7030A0"/>
                </a:solidFill>
                <a:hlinkClick r:id="rId6"/>
              </a:rPr>
              <a:t> </a:t>
            </a:r>
            <a:r>
              <a:rPr lang="fr-FR" altLang="fr-FR" sz="1700" dirty="0" err="1">
                <a:solidFill>
                  <a:srgbClr val="7030A0"/>
                </a:solidFill>
                <a:hlinkClick r:id="rId6"/>
              </a:rPr>
              <a:t>Campaign</a:t>
            </a:r>
            <a:r>
              <a:rPr lang="fr-FR" altLang="fr-FR" sz="1700" dirty="0">
                <a:solidFill>
                  <a:srgbClr val="7030A0"/>
                </a:solidFill>
              </a:rPr>
              <a:t>, il s'agit sans aucun doute de « </a:t>
            </a:r>
            <a:r>
              <a:rPr lang="fr-FR" altLang="fr-FR" sz="1700" i="1" dirty="0">
                <a:solidFill>
                  <a:srgbClr val="FF0000"/>
                </a:solidFill>
              </a:rPr>
              <a:t>pratiques dangereuses et discréditées</a:t>
            </a:r>
            <a:r>
              <a:rPr lang="fr-FR" altLang="fr-FR" sz="1700" dirty="0">
                <a:solidFill>
                  <a:srgbClr val="7030A0"/>
                </a:solidFill>
              </a:rPr>
              <a:t> ». </a:t>
            </a:r>
          </a:p>
          <a:p>
            <a:pPr marL="285750" indent="-285750" algn="just" eaLnBrk="1" hangingPunct="1">
              <a:lnSpc>
                <a:spcPct val="100000"/>
              </a:lnSpc>
              <a:spcBef>
                <a:spcPct val="0"/>
              </a:spcBef>
            </a:pPr>
            <a:r>
              <a:rPr lang="fr-FR" altLang="fr-FR" sz="1700" dirty="0">
                <a:solidFill>
                  <a:srgbClr val="7030A0"/>
                </a:solidFill>
              </a:rPr>
              <a:t>Elles ont été interdites dans certains Etats: la </a:t>
            </a:r>
            <a:r>
              <a:rPr lang="fr-FR" altLang="fr-FR" sz="1700" dirty="0">
                <a:solidFill>
                  <a:srgbClr val="7030A0"/>
                </a:solidFill>
                <a:hlinkClick r:id="rId7"/>
              </a:rPr>
              <a:t>Californie</a:t>
            </a:r>
            <a:r>
              <a:rPr lang="fr-FR" altLang="fr-FR" sz="1700" dirty="0">
                <a:solidFill>
                  <a:srgbClr val="7030A0"/>
                </a:solidFill>
              </a:rPr>
              <a:t>, le New Jersey, Washington D.C. mais sont </a:t>
            </a:r>
            <a:r>
              <a:rPr lang="fr-FR" altLang="fr-FR" sz="1700" dirty="0">
                <a:solidFill>
                  <a:srgbClr val="7030A0"/>
                </a:solidFill>
                <a:hlinkClick r:id="rId8"/>
              </a:rPr>
              <a:t>loin d'avoir disparues de la carte</a:t>
            </a:r>
            <a:r>
              <a:rPr lang="fr-FR" altLang="fr-FR" sz="1700" dirty="0">
                <a:solidFill>
                  <a:srgbClr val="7030A0"/>
                </a:solidFill>
              </a:rPr>
              <a:t> des USA. </a:t>
            </a:r>
          </a:p>
          <a:p>
            <a:pPr marL="285750" indent="-285750" algn="just" eaLnBrk="1" hangingPunct="1">
              <a:lnSpc>
                <a:spcPct val="100000"/>
              </a:lnSpc>
              <a:spcBef>
                <a:spcPct val="0"/>
              </a:spcBef>
            </a:pPr>
            <a:r>
              <a:rPr lang="fr-FR" altLang="fr-FR" sz="1700" dirty="0">
                <a:solidFill>
                  <a:srgbClr val="7030A0"/>
                </a:solidFill>
              </a:rPr>
              <a:t>Selon le gouverneur de Californie « </a:t>
            </a:r>
            <a:r>
              <a:rPr lang="fr-FR" altLang="fr-FR" sz="1700" i="1" dirty="0">
                <a:solidFill>
                  <a:srgbClr val="7030A0"/>
                </a:solidFill>
              </a:rPr>
              <a:t>Les thérapies non-scientifiques, </a:t>
            </a:r>
            <a:r>
              <a:rPr lang="fr-FR" altLang="fr-FR" sz="1700" i="1" dirty="0">
                <a:solidFill>
                  <a:srgbClr val="FF0000"/>
                </a:solidFill>
              </a:rPr>
              <a:t>qui ont conduit des jeunes gens à la dépression et au suicide</a:t>
            </a:r>
            <a:r>
              <a:rPr lang="fr-FR" altLang="fr-FR" sz="1700" i="1" dirty="0">
                <a:solidFill>
                  <a:srgbClr val="7030A0"/>
                </a:solidFill>
              </a:rPr>
              <a:t>, n'ont aucun fondement scientifique ou médical, et elles seront désormais reléguées au statut d'actes de charlatans</a:t>
            </a:r>
            <a:r>
              <a:rPr lang="fr-FR" altLang="fr-FR" sz="1700" dirty="0">
                <a:solidFill>
                  <a:srgbClr val="7030A0"/>
                </a:solidFill>
              </a:rPr>
              <a:t> ».</a:t>
            </a:r>
          </a:p>
          <a:p>
            <a:pPr eaLnBrk="1" hangingPunct="1">
              <a:lnSpc>
                <a:spcPct val="100000"/>
              </a:lnSpc>
              <a:spcBef>
                <a:spcPct val="0"/>
              </a:spcBef>
              <a:buFontTx/>
              <a:buNone/>
            </a:pPr>
            <a:r>
              <a:rPr lang="fr-FR" altLang="fr-FR" sz="1200" dirty="0">
                <a:solidFill>
                  <a:srgbClr val="7030A0"/>
                </a:solidFill>
              </a:rPr>
              <a:t>Sources : a) </a:t>
            </a:r>
            <a:r>
              <a:rPr lang="fr-FR" altLang="fr-FR" sz="1200" i="1" dirty="0">
                <a:solidFill>
                  <a:srgbClr val="7030A0"/>
                </a:solidFill>
              </a:rPr>
              <a:t>"Thérapies de conversion" des homosexuels et transgenres : Obama appelle à l'interdiction</a:t>
            </a:r>
            <a:r>
              <a:rPr lang="fr-FR" altLang="fr-FR" sz="1200" dirty="0">
                <a:solidFill>
                  <a:srgbClr val="7030A0"/>
                </a:solidFill>
              </a:rPr>
              <a:t>, Le </a:t>
            </a:r>
            <a:r>
              <a:rPr lang="fr-FR" altLang="fr-FR" sz="1200" dirty="0" err="1">
                <a:solidFill>
                  <a:srgbClr val="7030A0"/>
                </a:solidFill>
              </a:rPr>
              <a:t>HuffPost</a:t>
            </a:r>
            <a:r>
              <a:rPr lang="fr-FR" altLang="fr-FR" sz="1200" dirty="0">
                <a:solidFill>
                  <a:srgbClr val="7030A0"/>
                </a:solidFill>
              </a:rPr>
              <a:t>, </a:t>
            </a:r>
            <a:r>
              <a:rPr lang="fr-FR" altLang="fr-FR" sz="1200" dirty="0">
                <a:solidFill>
                  <a:srgbClr val="7030A0"/>
                </a:solidFill>
                <a:hlinkClick r:id="rId9"/>
              </a:rPr>
              <a:t>Marine Le Breton</a:t>
            </a:r>
            <a:r>
              <a:rPr lang="fr-FR" altLang="fr-FR" sz="1200" dirty="0">
                <a:solidFill>
                  <a:srgbClr val="7030A0"/>
                </a:solidFill>
              </a:rPr>
              <a:t>, 09/04/2015, </a:t>
            </a:r>
            <a:r>
              <a:rPr lang="fr-FR" altLang="fr-FR" sz="1200" dirty="0">
                <a:solidFill>
                  <a:srgbClr val="7030A0"/>
                </a:solidFill>
                <a:hlinkClick r:id="rId10"/>
              </a:rPr>
              <a:t>http://www.huffingtonpost.fr/2015/04/09/obama-therapies-conversion-homosexuels_n_7031104.html</a:t>
            </a:r>
            <a:r>
              <a:rPr lang="fr-FR" altLang="fr-FR" sz="1200" dirty="0">
                <a:solidFill>
                  <a:srgbClr val="7030A0"/>
                </a:solidFill>
              </a:rPr>
              <a:t>; b) </a:t>
            </a:r>
            <a:r>
              <a:rPr lang="fr-FR" altLang="fr-FR" sz="1200" dirty="0">
                <a:solidFill>
                  <a:srgbClr val="7030A0"/>
                </a:solidFill>
                <a:hlinkClick r:id="rId7"/>
              </a:rPr>
              <a:t>http://www.huffingtonpost.fr/2012/10/01/californie-interdit-therapies-conversion-jeunes-homosexuels_n_1930369.html</a:t>
            </a:r>
            <a:r>
              <a:rPr lang="fr-FR" altLang="fr-FR" sz="1200" dirty="0">
                <a:solidFill>
                  <a:srgbClr val="7030A0"/>
                </a:solidFill>
              </a:rPr>
              <a:t>, c) </a:t>
            </a:r>
            <a:r>
              <a:rPr lang="fr-FR" altLang="fr-FR" sz="1200" dirty="0">
                <a:solidFill>
                  <a:srgbClr val="7030A0"/>
                </a:solidFill>
                <a:hlinkClick r:id="rId2"/>
              </a:rPr>
              <a:t>http://www.huffingtonpost.fr/2014/06/06/parti-republicain-texas-therapie-couvertir-homosexuels_n_5460251.html</a:t>
            </a:r>
            <a:r>
              <a:rPr lang="fr-FR" altLang="fr-FR" sz="1200" dirty="0">
                <a:solidFill>
                  <a:srgbClr val="7030A0"/>
                </a:solidFill>
              </a:rPr>
              <a:t> </a:t>
            </a:r>
          </a:p>
        </p:txBody>
      </p:sp>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9723" y="0"/>
            <a:ext cx="2753368" cy="1161826"/>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51576" y="159945"/>
            <a:ext cx="2743200" cy="365125"/>
          </a:xfrm>
        </p:spPr>
        <p:txBody>
          <a:bodyPr/>
          <a:lstStyle/>
          <a:p>
            <a:pPr>
              <a:defRPr/>
            </a:pPr>
            <a:fld id="{D0CA9924-A8D7-4C71-8542-91A819A0E213}" type="slidenum">
              <a:rPr lang="fr-FR" smtClean="0"/>
              <a:pPr>
                <a:defRPr/>
              </a:pPr>
              <a:t>108</a:t>
            </a:fld>
            <a:endParaRPr lang="fr-FR" dirty="0"/>
          </a:p>
        </p:txBody>
      </p:sp>
      <p:sp>
        <p:nvSpPr>
          <p:cNvPr id="3" name="ZoneTexte 2"/>
          <p:cNvSpPr txBox="1">
            <a:spLocks noChangeArrowheads="1"/>
          </p:cNvSpPr>
          <p:nvPr/>
        </p:nvSpPr>
        <p:spPr bwMode="auto">
          <a:xfrm>
            <a:off x="4851698" y="134647"/>
            <a:ext cx="367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381875"/>
            <a:ext cx="4778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5" name="Rectangle 4"/>
          <p:cNvSpPr/>
          <p:nvPr/>
        </p:nvSpPr>
        <p:spPr>
          <a:xfrm>
            <a:off x="105485" y="739630"/>
            <a:ext cx="7358571" cy="369332"/>
          </a:xfrm>
          <a:prstGeom prst="rect">
            <a:avLst/>
          </a:prstGeom>
        </p:spPr>
        <p:txBody>
          <a:bodyPr wrap="square">
            <a:spAutoFit/>
          </a:bodyPr>
          <a:lstStyle/>
          <a:p>
            <a:pPr algn="just" eaLnBrk="1" hangingPunct="1"/>
            <a:r>
              <a:rPr lang="fr-FR" altLang="fr-FR" u="sng" dirty="0">
                <a:solidFill>
                  <a:srgbClr val="7030A0"/>
                </a:solidFill>
              </a:rPr>
              <a:t>15.1. Les techniques d’aversion ou de conversion et leurs échecs</a:t>
            </a:r>
            <a:r>
              <a:rPr lang="fr-FR" altLang="fr-FR" dirty="0">
                <a:solidFill>
                  <a:srgbClr val="7030A0"/>
                </a:solidFill>
              </a:rPr>
              <a:t> (suite)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338" y="4307492"/>
            <a:ext cx="2571750" cy="1781175"/>
          </a:xfrm>
          <a:prstGeom prst="rect">
            <a:avLst/>
          </a:prstGeom>
        </p:spPr>
      </p:pic>
      <p:sp>
        <p:nvSpPr>
          <p:cNvPr id="7" name="ZoneTexte 6"/>
          <p:cNvSpPr txBox="1"/>
          <p:nvPr/>
        </p:nvSpPr>
        <p:spPr>
          <a:xfrm>
            <a:off x="9726758" y="6030468"/>
            <a:ext cx="2284206"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Chrétien et gay. Je suis armé par la thérapie </a:t>
            </a:r>
            <a:r>
              <a:rPr lang="fr-FR" sz="1200" i="1" dirty="0" err="1">
                <a:solidFill>
                  <a:srgbClr val="7030A0"/>
                </a:solidFill>
              </a:rPr>
              <a:t>anti-gay</a:t>
            </a:r>
            <a:r>
              <a:rPr lang="fr-FR" sz="1200" i="1" dirty="0">
                <a:solidFill>
                  <a:srgbClr val="7030A0"/>
                </a:solidFill>
              </a:rPr>
              <a:t> (!) </a:t>
            </a:r>
            <a:r>
              <a:rPr lang="fr-FR" sz="1200" dirty="0">
                <a:solidFill>
                  <a:srgbClr val="7030A0"/>
                </a:solidFill>
              </a:rPr>
              <a:t>».</a:t>
            </a:r>
          </a:p>
        </p:txBody>
      </p:sp>
      <p:sp>
        <p:nvSpPr>
          <p:cNvPr id="8" name="ZoneTexte 7"/>
          <p:cNvSpPr txBox="1"/>
          <p:nvPr/>
        </p:nvSpPr>
        <p:spPr>
          <a:xfrm>
            <a:off x="105485" y="1107929"/>
            <a:ext cx="11846261" cy="3508653"/>
          </a:xfrm>
          <a:prstGeom prst="rect">
            <a:avLst/>
          </a:prstGeom>
          <a:noFill/>
        </p:spPr>
        <p:txBody>
          <a:bodyPr wrap="square" rtlCol="0">
            <a:spAutoFit/>
          </a:bodyPr>
          <a:lstStyle/>
          <a:p>
            <a:r>
              <a:rPr lang="fr-FR" i="1" dirty="0">
                <a:solidFill>
                  <a:srgbClr val="7030A0"/>
                </a:solidFill>
              </a:rPr>
              <a:t>Exodus International</a:t>
            </a:r>
            <a:r>
              <a:rPr lang="fr-FR" dirty="0">
                <a:solidFill>
                  <a:srgbClr val="7030A0"/>
                </a:solidFill>
              </a:rPr>
              <a:t>, la plus grande organisation regroupant des « ex-homosexuels », ayant jamais existée, s'est dissoute en 2013, après 35 ans d’existence, en annonçant que la thérapie ne pouvait changer l'orientation sexuelle de quelqu'un.</a:t>
            </a:r>
            <a:endParaRPr lang="fr-FR" sz="1200" dirty="0">
              <a:solidFill>
                <a:srgbClr val="7030A0"/>
              </a:solidFill>
            </a:endParaRPr>
          </a:p>
          <a:p>
            <a:r>
              <a:rPr lang="fr-FR" sz="1200" dirty="0">
                <a:solidFill>
                  <a:srgbClr val="7030A0"/>
                </a:solidFill>
              </a:rPr>
              <a:t>Source :  </a:t>
            </a:r>
            <a:r>
              <a:rPr lang="en-US" sz="1200" dirty="0">
                <a:solidFill>
                  <a:srgbClr val="7030A0"/>
                </a:solidFill>
              </a:rPr>
              <a:t>Ian Lovett, « </a:t>
            </a:r>
            <a:r>
              <a:rPr lang="en-US" sz="1200" dirty="0">
                <a:solidFill>
                  <a:srgbClr val="7030A0"/>
                </a:solidFill>
                <a:hlinkClick r:id="rId3"/>
              </a:rPr>
              <a:t>After 37 Years of Trying to Change People’s Sexual Orientation, Group Is to Disband </a:t>
            </a:r>
            <a:r>
              <a:rPr lang="en-US" sz="1200" dirty="0">
                <a:solidFill>
                  <a:srgbClr val="7030A0"/>
                </a:solidFill>
              </a:rPr>
              <a:t>» [</a:t>
            </a:r>
            <a:r>
              <a:rPr lang="fr-FR" sz="1200" dirty="0">
                <a:hlinkClick r:id="rId4" tooltip="archive de &amp;quot;Cures&amp;quot; for an illness that does not exist"/>
              </a:rPr>
              <a:t>archive</a:t>
            </a:r>
            <a:r>
              <a:rPr lang="en-US" sz="1200" dirty="0">
                <a:solidFill>
                  <a:srgbClr val="7030A0"/>
                </a:solidFill>
              </a:rPr>
              <a:t>], sur nytimes.com, </a:t>
            </a:r>
            <a:r>
              <a:rPr lang="fr-FR" sz="1200" i="1" dirty="0">
                <a:hlinkClick r:id="rId5" tooltip="The New York Times"/>
              </a:rPr>
              <a:t>The New York Times</a:t>
            </a:r>
            <a:r>
              <a:rPr lang="en-US" sz="1200" dirty="0">
                <a:solidFill>
                  <a:srgbClr val="7030A0"/>
                </a:solidFill>
              </a:rPr>
              <a:t>,‎ 20 </a:t>
            </a:r>
            <a:r>
              <a:rPr lang="en-US" sz="1200" dirty="0" err="1">
                <a:solidFill>
                  <a:srgbClr val="7030A0"/>
                </a:solidFill>
              </a:rPr>
              <a:t>juin</a:t>
            </a:r>
            <a:r>
              <a:rPr lang="en-US" sz="1200" dirty="0">
                <a:solidFill>
                  <a:srgbClr val="7030A0"/>
                </a:solidFill>
              </a:rPr>
              <a:t> 2013.</a:t>
            </a:r>
            <a:endParaRPr lang="en-US" dirty="0">
              <a:solidFill>
                <a:srgbClr val="7030A0"/>
              </a:solidFill>
            </a:endParaRPr>
          </a:p>
          <a:p>
            <a:pPr algn="just"/>
            <a:r>
              <a:rPr lang="fr-FR" dirty="0">
                <a:solidFill>
                  <a:srgbClr val="7030A0"/>
                </a:solidFill>
              </a:rPr>
              <a:t>Certains groupes d'ex-gays ou certaines personnalités ex-gay ont été mêlés à des scandales qui mettent en doute la volonté de mineurs à changer d'orientation. Une adolescente américaine de 15 ans a porté plainte contre sa mère qui souhaitait lui faire changer d'orientation sexuelle</a:t>
            </a:r>
            <a:r>
              <a:rPr lang="fr-FR" baseline="30000" dirty="0">
                <a:solidFill>
                  <a:srgbClr val="7030A0"/>
                </a:solidFill>
              </a:rPr>
              <a:t>(a)</a:t>
            </a:r>
            <a:r>
              <a:rPr lang="fr-FR" dirty="0">
                <a:solidFill>
                  <a:srgbClr val="7030A0"/>
                </a:solidFill>
              </a:rPr>
              <a:t>. Un jeune de 16 ans avait aussi été forcé d'intégrer un camp de réorientation de Love In Action</a:t>
            </a:r>
            <a:r>
              <a:rPr lang="fr-FR" baseline="30000" dirty="0">
                <a:solidFill>
                  <a:srgbClr val="7030A0"/>
                </a:solidFill>
              </a:rPr>
              <a:t>(b)</a:t>
            </a:r>
            <a:r>
              <a:rPr lang="fr-FR" dirty="0">
                <a:solidFill>
                  <a:srgbClr val="7030A0"/>
                </a:solidFill>
              </a:rPr>
              <a:t>. D'autres scandales contredisent le succès des thérapies sur des ex-homosexuels proclamés. On parle même aux États-Unis d'"ex-ex-gay". En 1986, le fondateur de </a:t>
            </a:r>
            <a:r>
              <a:rPr lang="fr-FR" dirty="0" err="1">
                <a:solidFill>
                  <a:srgbClr val="7030A0"/>
                </a:solidFill>
              </a:rPr>
              <a:t>Homosexuals</a:t>
            </a:r>
            <a:r>
              <a:rPr lang="fr-FR" dirty="0">
                <a:solidFill>
                  <a:srgbClr val="7030A0"/>
                </a:solidFill>
              </a:rPr>
              <a:t> Anonymous est surpris alors qu'il a un rapport sexuel avec un homme</a:t>
            </a:r>
            <a:r>
              <a:rPr lang="fr-FR" baseline="30000" dirty="0">
                <a:solidFill>
                  <a:srgbClr val="7030A0"/>
                </a:solidFill>
              </a:rPr>
              <a:t>©</a:t>
            </a:r>
            <a:r>
              <a:rPr lang="fr-FR" dirty="0">
                <a:solidFill>
                  <a:srgbClr val="7030A0"/>
                </a:solidFill>
              </a:rPr>
              <a:t>. En 2000, un porte-parole d'Exodus International est vu dans un bar gay où il croyait être entré incognito</a:t>
            </a:r>
            <a:r>
              <a:rPr lang="fr-FR" baseline="30000" dirty="0">
                <a:solidFill>
                  <a:srgbClr val="7030A0"/>
                </a:solidFill>
              </a:rPr>
              <a:t>(d)</a:t>
            </a:r>
            <a:r>
              <a:rPr lang="fr-FR" dirty="0">
                <a:solidFill>
                  <a:srgbClr val="7030A0"/>
                </a:solidFill>
              </a:rPr>
              <a:t>. Un ex-homosexuel membre de NARTH a été condamné à dix ans de prison pour avoir violé un homme en 2007</a:t>
            </a:r>
            <a:r>
              <a:rPr lang="fr-FR" baseline="30000" dirty="0">
                <a:solidFill>
                  <a:srgbClr val="7030A0"/>
                </a:solidFill>
              </a:rPr>
              <a:t>€</a:t>
            </a:r>
            <a:r>
              <a:rPr lang="fr-FR" dirty="0">
                <a:solidFill>
                  <a:srgbClr val="7030A0"/>
                </a:solidFill>
              </a:rPr>
              <a:t>.</a:t>
            </a:r>
          </a:p>
          <a:p>
            <a:pPr algn="just"/>
            <a:r>
              <a:rPr lang="fr-FR" sz="1200" dirty="0">
                <a:solidFill>
                  <a:srgbClr val="7030A0"/>
                </a:solidFill>
              </a:rPr>
              <a:t>Sources  :  </a:t>
            </a:r>
            <a:r>
              <a:rPr lang="fr-FR" sz="1200" dirty="0">
                <a:solidFill>
                  <a:srgbClr val="7030A0"/>
                </a:solidFill>
                <a:latin typeface="Arial" panose="020B0604020202020204" pitchFamily="34" charset="0"/>
                <a:cs typeface="Arial" panose="020B0604020202020204" pitchFamily="34" charset="0"/>
              </a:rPr>
              <a:t>a) </a:t>
            </a:r>
            <a:r>
              <a:rPr lang="fr-FR" altLang="fr-FR" sz="1200" dirty="0" err="1">
                <a:solidFill>
                  <a:srgbClr val="7030A0"/>
                </a:solidFill>
                <a:latin typeface="Arial" panose="020B0604020202020204" pitchFamily="34" charset="0"/>
                <a:cs typeface="Arial" panose="020B0604020202020204" pitchFamily="34" charset="0"/>
              </a:rPr>
              <a:t>Lyn</a:t>
            </a:r>
            <a:r>
              <a:rPr lang="fr-FR" altLang="fr-FR" sz="1200" dirty="0">
                <a:solidFill>
                  <a:srgbClr val="7030A0"/>
                </a:solidFill>
                <a:latin typeface="Arial" panose="020B0604020202020204" pitchFamily="34" charset="0"/>
                <a:cs typeface="Arial" panose="020B0604020202020204" pitchFamily="34" charset="0"/>
              </a:rPr>
              <a:t> Duff, </a:t>
            </a:r>
            <a:r>
              <a:rPr lang="fr-FR" altLang="fr-FR" sz="1200" i="1" dirty="0">
                <a:solidFill>
                  <a:srgbClr val="7030A0"/>
                </a:solidFill>
                <a:latin typeface="Arial" panose="020B0604020202020204" pitchFamily="34" charset="0"/>
                <a:cs typeface="Arial" panose="020B0604020202020204" pitchFamily="34" charset="0"/>
              </a:rPr>
              <a:t>I </a:t>
            </a:r>
            <a:r>
              <a:rPr lang="fr-FR" altLang="fr-FR" sz="1200" i="1" dirty="0" err="1">
                <a:solidFill>
                  <a:srgbClr val="7030A0"/>
                </a:solidFill>
                <a:latin typeface="Arial" panose="020B0604020202020204" pitchFamily="34" charset="0"/>
                <a:cs typeface="Arial" panose="020B0604020202020204" pitchFamily="34" charset="0"/>
              </a:rPr>
              <a:t>Was</a:t>
            </a:r>
            <a:r>
              <a:rPr lang="fr-FR" altLang="fr-FR" sz="1200" i="1" dirty="0">
                <a:solidFill>
                  <a:srgbClr val="7030A0"/>
                </a:solidFill>
                <a:latin typeface="Arial" panose="020B0604020202020204" pitchFamily="34" charset="0"/>
                <a:cs typeface="Arial" panose="020B0604020202020204" pitchFamily="34" charset="0"/>
              </a:rPr>
              <a:t> a </a:t>
            </a:r>
            <a:r>
              <a:rPr lang="fr-FR" altLang="fr-FR" sz="1200" i="1" dirty="0" err="1">
                <a:solidFill>
                  <a:srgbClr val="7030A0"/>
                </a:solidFill>
                <a:latin typeface="Arial" panose="020B0604020202020204" pitchFamily="34" charset="0"/>
                <a:cs typeface="Arial" panose="020B0604020202020204" pitchFamily="34" charset="0"/>
              </a:rPr>
              <a:t>Teenage</a:t>
            </a:r>
            <a:r>
              <a:rPr lang="fr-FR" altLang="fr-FR" sz="1200" i="1" dirty="0">
                <a:solidFill>
                  <a:srgbClr val="7030A0"/>
                </a:solidFill>
                <a:latin typeface="Arial" panose="020B0604020202020204" pitchFamily="34" charset="0"/>
                <a:cs typeface="Arial" panose="020B0604020202020204" pitchFamily="34" charset="0"/>
              </a:rPr>
              <a:t> Test Case</a:t>
            </a:r>
            <a:r>
              <a:rPr lang="fr-FR" altLang="fr-FR" sz="1200" dirty="0">
                <a:solidFill>
                  <a:srgbClr val="7030A0"/>
                </a:solidFill>
                <a:latin typeface="Arial" panose="020B0604020202020204" pitchFamily="34" charset="0"/>
                <a:cs typeface="Arial" panose="020B0604020202020204" pitchFamily="34" charset="0"/>
              </a:rPr>
              <a:t>, CAL. LAW., May 1996. b) </a:t>
            </a:r>
            <a:r>
              <a:rPr lang="fr-FR" altLang="fr-FR" sz="1200" dirty="0">
                <a:solidFill>
                  <a:srgbClr val="7030A0"/>
                </a:solidFill>
                <a:latin typeface="Arial" panose="020B0604020202020204" pitchFamily="34" charset="0"/>
                <a:cs typeface="Arial" panose="020B0604020202020204" pitchFamily="34" charset="0"/>
                <a:hlinkClick r:id="rId6"/>
              </a:rPr>
              <a:t>Gay Teenager </a:t>
            </a:r>
            <a:r>
              <a:rPr lang="fr-FR" altLang="fr-FR" sz="1200" dirty="0" err="1">
                <a:solidFill>
                  <a:srgbClr val="7030A0"/>
                </a:solidFill>
                <a:latin typeface="Arial" panose="020B0604020202020204" pitchFamily="34" charset="0"/>
                <a:cs typeface="Arial" panose="020B0604020202020204" pitchFamily="34" charset="0"/>
                <a:hlinkClick r:id="rId6"/>
              </a:rPr>
              <a:t>Stirs</a:t>
            </a:r>
            <a:r>
              <a:rPr lang="fr-FR" altLang="fr-FR" sz="1200" dirty="0">
                <a:solidFill>
                  <a:srgbClr val="7030A0"/>
                </a:solidFill>
                <a:latin typeface="Arial" panose="020B0604020202020204" pitchFamily="34" charset="0"/>
                <a:cs typeface="Arial" panose="020B0604020202020204" pitchFamily="34" charset="0"/>
                <a:hlinkClick r:id="rId6"/>
              </a:rPr>
              <a:t> a Storm</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7" tooltip="archive de Gay Teenager Stirs a Storm"/>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a:solidFill>
                  <a:srgbClr val="7030A0"/>
                </a:solidFill>
                <a:latin typeface="Arial" panose="020B0604020202020204" pitchFamily="34" charset="0"/>
                <a:cs typeface="Arial" panose="020B0604020202020204" pitchFamily="34" charset="0"/>
                <a:hlinkClick r:id="rId5" tooltip="The New York Times"/>
              </a:rPr>
              <a:t>The New York Times</a:t>
            </a:r>
            <a:r>
              <a:rPr lang="fr-FR" altLang="fr-FR" sz="1200" dirty="0">
                <a:solidFill>
                  <a:srgbClr val="7030A0"/>
                </a:solidFill>
                <a:latin typeface="Arial" panose="020B0604020202020204" pitchFamily="34" charset="0"/>
                <a:cs typeface="Arial" panose="020B0604020202020204" pitchFamily="34" charset="0"/>
              </a:rPr>
              <a:t>, 2005. c) </a:t>
            </a:r>
            <a:r>
              <a:rPr lang="fr-FR" altLang="fr-FR" sz="1200" dirty="0" err="1">
                <a:solidFill>
                  <a:srgbClr val="7030A0"/>
                </a:solidFill>
                <a:latin typeface="Arial" panose="020B0604020202020204" pitchFamily="34" charset="0"/>
                <a:cs typeface="Arial" panose="020B0604020202020204" pitchFamily="34" charset="0"/>
              </a:rPr>
              <a:t>Culver</a:t>
            </a:r>
            <a:r>
              <a:rPr lang="fr-FR" altLang="fr-FR" sz="1200" dirty="0">
                <a:solidFill>
                  <a:srgbClr val="7030A0"/>
                </a:solidFill>
                <a:latin typeface="Arial" panose="020B0604020202020204" pitchFamily="34" charset="0"/>
                <a:cs typeface="Arial" panose="020B0604020202020204" pitchFamily="34" charset="0"/>
              </a:rPr>
              <a:t>, V. (1995-10-27). "Sessions </a:t>
            </a:r>
            <a:r>
              <a:rPr lang="fr-FR" altLang="fr-FR" sz="1200" dirty="0" err="1">
                <a:solidFill>
                  <a:srgbClr val="7030A0"/>
                </a:solidFill>
                <a:latin typeface="Arial" panose="020B0604020202020204" pitchFamily="34" charset="0"/>
                <a:cs typeface="Arial" panose="020B0604020202020204" pitchFamily="34" charset="0"/>
              </a:rPr>
              <a:t>with</a:t>
            </a:r>
            <a:r>
              <a:rPr lang="fr-FR" altLang="fr-FR" sz="1200" dirty="0">
                <a:solidFill>
                  <a:srgbClr val="7030A0"/>
                </a:solidFill>
                <a:latin typeface="Arial" panose="020B0604020202020204" pitchFamily="34" charset="0"/>
                <a:cs typeface="Arial" panose="020B0604020202020204" pitchFamily="34" charset="0"/>
              </a:rPr>
              <a:t> gays </a:t>
            </a:r>
            <a:r>
              <a:rPr lang="fr-FR" altLang="fr-FR" sz="1200" dirty="0" err="1">
                <a:solidFill>
                  <a:srgbClr val="7030A0"/>
                </a:solidFill>
                <a:latin typeface="Arial" panose="020B0604020202020204" pitchFamily="34" charset="0"/>
                <a:cs typeface="Arial" panose="020B0604020202020204" pitchFamily="34" charset="0"/>
              </a:rPr>
              <a:t>criticized</a:t>
            </a:r>
            <a:r>
              <a:rPr lang="fr-FR" altLang="fr-FR" sz="1200" dirty="0">
                <a:solidFill>
                  <a:srgbClr val="7030A0"/>
                </a:solidFill>
                <a:latin typeface="Arial" panose="020B0604020202020204" pitchFamily="34" charset="0"/>
                <a:cs typeface="Arial" panose="020B0604020202020204" pitchFamily="34" charset="0"/>
              </a:rPr>
              <a:t>: Former </a:t>
            </a:r>
            <a:r>
              <a:rPr lang="fr-FR" altLang="fr-FR" sz="1200" dirty="0" err="1">
                <a:solidFill>
                  <a:srgbClr val="7030A0"/>
                </a:solidFill>
                <a:latin typeface="Arial" panose="020B0604020202020204" pitchFamily="34" charset="0"/>
                <a:cs typeface="Arial" panose="020B0604020202020204" pitchFamily="34" charset="0"/>
              </a:rPr>
              <a:t>minister's</a:t>
            </a:r>
            <a:r>
              <a:rPr lang="fr-FR" altLang="fr-FR" sz="1200" dirty="0">
                <a:solidFill>
                  <a:srgbClr val="7030A0"/>
                </a:solidFill>
                <a:latin typeface="Arial" panose="020B0604020202020204" pitchFamily="34" charset="0"/>
                <a:cs typeface="Arial" panose="020B0604020202020204" pitchFamily="34" charset="0"/>
              </a:rPr>
              <a:t> counseling </a:t>
            </a:r>
            <a:r>
              <a:rPr lang="fr-FR" altLang="fr-FR" sz="1200" dirty="0" err="1">
                <a:solidFill>
                  <a:srgbClr val="7030A0"/>
                </a:solidFill>
                <a:latin typeface="Arial" panose="020B0604020202020204" pitchFamily="34" charset="0"/>
                <a:cs typeface="Arial" panose="020B0604020202020204" pitchFamily="34" charset="0"/>
              </a:rPr>
              <a:t>methods</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brought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reprimands</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a:solidFill>
                  <a:srgbClr val="7030A0"/>
                </a:solidFill>
                <a:latin typeface="Arial" panose="020B0604020202020204" pitchFamily="34" charset="0"/>
                <a:cs typeface="Arial" panose="020B0604020202020204" pitchFamily="34" charset="0"/>
              </a:rPr>
              <a:t>Denver Post</a:t>
            </a:r>
            <a:r>
              <a:rPr lang="fr-FR" altLang="fr-FR" sz="1200" dirty="0">
                <a:solidFill>
                  <a:srgbClr val="7030A0"/>
                </a:solidFill>
                <a:latin typeface="Arial" panose="020B0604020202020204" pitchFamily="34" charset="0"/>
                <a:cs typeface="Arial" panose="020B0604020202020204" pitchFamily="34" charset="0"/>
              </a:rPr>
              <a:t>. d) </a:t>
            </a:r>
            <a:r>
              <a:rPr lang="fr-FR" altLang="fr-FR" sz="1200" dirty="0">
                <a:solidFill>
                  <a:srgbClr val="7030A0"/>
                </a:solidFill>
                <a:latin typeface="Arial" panose="020B0604020202020204" pitchFamily="34" charset="0"/>
                <a:cs typeface="Arial" panose="020B0604020202020204" pitchFamily="34" charset="0"/>
                <a:hlinkClick r:id="rId8"/>
              </a:rPr>
              <a:t>Ex-Gay Leader </a:t>
            </a:r>
            <a:r>
              <a:rPr lang="fr-FR" altLang="fr-FR" sz="1200" dirty="0" err="1">
                <a:solidFill>
                  <a:srgbClr val="7030A0"/>
                </a:solidFill>
                <a:latin typeface="Arial" panose="020B0604020202020204" pitchFamily="34" charset="0"/>
                <a:cs typeface="Arial" panose="020B0604020202020204" pitchFamily="34" charset="0"/>
                <a:hlinkClick r:id="rId8"/>
              </a:rPr>
              <a:t>Disciplined</a:t>
            </a:r>
            <a:r>
              <a:rPr lang="fr-FR" altLang="fr-FR" sz="1200" dirty="0">
                <a:solidFill>
                  <a:srgbClr val="7030A0"/>
                </a:solidFill>
                <a:latin typeface="Arial" panose="020B0604020202020204" pitchFamily="34" charset="0"/>
                <a:cs typeface="Arial" panose="020B0604020202020204" pitchFamily="34" charset="0"/>
                <a:hlinkClick r:id="rId8"/>
              </a:rPr>
              <a:t> for Gay Bar </a:t>
            </a:r>
            <a:r>
              <a:rPr lang="fr-FR" altLang="fr-FR" sz="1200" dirty="0" err="1">
                <a:solidFill>
                  <a:srgbClr val="7030A0"/>
                </a:solidFill>
                <a:latin typeface="Arial" panose="020B0604020202020204" pitchFamily="34" charset="0"/>
                <a:cs typeface="Arial" panose="020B0604020202020204" pitchFamily="34" charset="0"/>
                <a:hlinkClick r:id="rId8"/>
              </a:rPr>
              <a:t>Visit</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9" tooltip="archive de Ex-Gay Leader Disciplined for Gay Bar Visit"/>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Christianity</a:t>
            </a:r>
            <a:r>
              <a:rPr lang="fr-FR" altLang="fr-FR" sz="1200" i="1"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Today</a:t>
            </a:r>
            <a:r>
              <a:rPr lang="fr-FR" altLang="fr-FR" sz="1200" dirty="0">
                <a:solidFill>
                  <a:srgbClr val="7030A0"/>
                </a:solidFill>
                <a:latin typeface="Arial" panose="020B0604020202020204" pitchFamily="34" charset="0"/>
                <a:cs typeface="Arial" panose="020B0604020202020204" pitchFamily="34" charset="0"/>
              </a:rPr>
              <a:t>. e) </a:t>
            </a:r>
            <a:r>
              <a:rPr lang="fr-FR" altLang="fr-FR" sz="1200" dirty="0">
                <a:solidFill>
                  <a:srgbClr val="7030A0"/>
                </a:solidFill>
                <a:latin typeface="Arial" panose="020B0604020202020204" pitchFamily="34" charset="0"/>
                <a:cs typeface="Arial" panose="020B0604020202020204" pitchFamily="34" charset="0"/>
                <a:hlinkClick r:id="rId10"/>
              </a:rPr>
              <a:t>Ex-Gay </a:t>
            </a:r>
            <a:r>
              <a:rPr lang="fr-FR" altLang="fr-FR" sz="1200" dirty="0" err="1">
                <a:solidFill>
                  <a:srgbClr val="7030A0"/>
                </a:solidFill>
                <a:latin typeface="Arial" panose="020B0604020202020204" pitchFamily="34" charset="0"/>
                <a:cs typeface="Arial" panose="020B0604020202020204" pitchFamily="34" charset="0"/>
                <a:hlinkClick r:id="rId10"/>
              </a:rPr>
              <a:t>Counselor</a:t>
            </a:r>
            <a:r>
              <a:rPr lang="fr-FR" altLang="fr-FR" sz="1200" dirty="0">
                <a:solidFill>
                  <a:srgbClr val="7030A0"/>
                </a:solidFill>
                <a:latin typeface="Arial" panose="020B0604020202020204" pitchFamily="34" charset="0"/>
                <a:cs typeface="Arial" panose="020B0604020202020204" pitchFamily="34" charset="0"/>
                <a:hlinkClick r:id="rId10"/>
              </a:rPr>
              <a:t> </a:t>
            </a:r>
            <a:r>
              <a:rPr lang="fr-FR" altLang="fr-FR" sz="1200" dirty="0" err="1">
                <a:solidFill>
                  <a:srgbClr val="7030A0"/>
                </a:solidFill>
                <a:latin typeface="Arial" panose="020B0604020202020204" pitchFamily="34" charset="0"/>
                <a:cs typeface="Arial" panose="020B0604020202020204" pitchFamily="34" charset="0"/>
                <a:hlinkClick r:id="rId10"/>
              </a:rPr>
              <a:t>Convicted</a:t>
            </a:r>
            <a:r>
              <a:rPr lang="fr-FR" altLang="fr-FR" sz="1200" dirty="0">
                <a:solidFill>
                  <a:srgbClr val="7030A0"/>
                </a:solidFill>
                <a:latin typeface="Arial" panose="020B0604020202020204" pitchFamily="34" charset="0"/>
                <a:cs typeface="Arial" panose="020B0604020202020204" pitchFamily="34" charset="0"/>
                <a:hlinkClick r:id="rId10"/>
              </a:rPr>
              <a:t> of </a:t>
            </a:r>
            <a:r>
              <a:rPr lang="fr-FR" altLang="fr-FR" sz="1200" dirty="0" err="1">
                <a:solidFill>
                  <a:srgbClr val="7030A0"/>
                </a:solidFill>
                <a:latin typeface="Arial" panose="020B0604020202020204" pitchFamily="34" charset="0"/>
                <a:cs typeface="Arial" panose="020B0604020202020204" pitchFamily="34" charset="0"/>
                <a:hlinkClick r:id="rId10"/>
              </a:rPr>
              <a:t>Sexual</a:t>
            </a:r>
            <a:r>
              <a:rPr lang="fr-FR" altLang="fr-FR" sz="1200" dirty="0">
                <a:solidFill>
                  <a:srgbClr val="7030A0"/>
                </a:solidFill>
                <a:latin typeface="Arial" panose="020B0604020202020204" pitchFamily="34" charset="0"/>
                <a:cs typeface="Arial" panose="020B0604020202020204" pitchFamily="34" charset="0"/>
                <a:hlinkClick r:id="rId10"/>
              </a:rPr>
              <a:t> </a:t>
            </a:r>
            <a:r>
              <a:rPr lang="fr-FR" altLang="fr-FR" sz="1200" dirty="0" err="1">
                <a:solidFill>
                  <a:srgbClr val="7030A0"/>
                </a:solidFill>
                <a:latin typeface="Arial" panose="020B0604020202020204" pitchFamily="34" charset="0"/>
                <a:cs typeface="Arial" panose="020B0604020202020204" pitchFamily="34" charset="0"/>
                <a:hlinkClick r:id="rId10"/>
              </a:rPr>
              <a:t>Assault</a:t>
            </a:r>
            <a:r>
              <a:rPr lang="fr-FR" altLang="fr-FR" sz="1200" dirty="0">
                <a:solidFill>
                  <a:srgbClr val="7030A0"/>
                </a:solidFill>
                <a:latin typeface="Arial" panose="020B0604020202020204" pitchFamily="34" charset="0"/>
                <a:cs typeface="Arial" panose="020B0604020202020204" pitchFamily="34" charset="0"/>
                <a:hlinkClick r:id="rId10"/>
              </a:rPr>
              <a:t> on Man</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11" tooltip="archive de Ex-Gay Counselor Convicted of Sexual Assault on Man"/>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Edge</a:t>
            </a:r>
            <a:r>
              <a:rPr lang="fr-FR" altLang="fr-FR" sz="1200" i="1" dirty="0">
                <a:solidFill>
                  <a:srgbClr val="7030A0"/>
                </a:solidFill>
                <a:latin typeface="Arial" panose="020B0604020202020204" pitchFamily="34" charset="0"/>
                <a:cs typeface="Arial" panose="020B0604020202020204" pitchFamily="34" charset="0"/>
              </a:rPr>
              <a:t> Boston</a:t>
            </a:r>
            <a:r>
              <a:rPr lang="fr-FR" altLang="fr-FR" sz="1200" dirty="0">
                <a:solidFill>
                  <a:srgbClr val="7030A0"/>
                </a:solidFill>
                <a:latin typeface="Arial" panose="020B0604020202020204" pitchFamily="34" charset="0"/>
                <a:cs typeface="Arial" panose="020B0604020202020204" pitchFamily="34" charset="0"/>
              </a:rPr>
              <a:t>. f) </a:t>
            </a:r>
            <a:r>
              <a:rPr lang="fr-FR" altLang="fr-FR" sz="1200" dirty="0">
                <a:solidFill>
                  <a:srgbClr val="7030A0"/>
                </a:solidFill>
                <a:latin typeface="Arial" panose="020B0604020202020204" pitchFamily="34" charset="0"/>
                <a:cs typeface="Arial" panose="020B0604020202020204" pitchFamily="34" charset="0"/>
                <a:hlinkClick r:id="rId12"/>
              </a:rPr>
              <a:t>https://fr.wikipedia.org/wiki/Ex-homosexuel</a:t>
            </a:r>
            <a:r>
              <a:rPr lang="fr-FR" altLang="fr-FR" sz="1200" dirty="0">
                <a:solidFill>
                  <a:srgbClr val="7030A0"/>
                </a:solidFill>
                <a:latin typeface="Arial" panose="020B0604020202020204" pitchFamily="34" charset="0"/>
                <a:cs typeface="Arial" panose="020B0604020202020204" pitchFamily="34" charset="0"/>
              </a:rPr>
              <a:t> </a:t>
            </a:r>
          </a:p>
          <a:p>
            <a:endParaRPr lang="fr-FR" sz="1200" dirty="0">
              <a:solidFill>
                <a:srgbClr val="7030A0"/>
              </a:solidFill>
            </a:endParaRPr>
          </a:p>
        </p:txBody>
      </p:sp>
      <p:sp>
        <p:nvSpPr>
          <p:cNvPr id="11" name="ZoneTexte 10"/>
          <p:cNvSpPr txBox="1"/>
          <p:nvPr/>
        </p:nvSpPr>
        <p:spPr>
          <a:xfrm>
            <a:off x="5053013" y="5869034"/>
            <a:ext cx="4696977" cy="842733"/>
          </a:xfrm>
          <a:prstGeom prst="rect">
            <a:avLst/>
          </a:prstGeom>
          <a:noFill/>
        </p:spPr>
        <p:txBody>
          <a:bodyPr wrap="square" rtlCol="0">
            <a:spAutoFit/>
          </a:bodyPr>
          <a:lstStyle/>
          <a:p>
            <a:pPr algn="ctr"/>
            <a:r>
              <a:rPr lang="fr-FR" sz="1200" dirty="0">
                <a:solidFill>
                  <a:srgbClr val="7030A0"/>
                </a:solidFill>
              </a:rPr>
              <a:t>↗ Jeune de 16 ans </a:t>
            </a:r>
            <a:r>
              <a:rPr lang="fr-FR" sz="1200" dirty="0">
                <a:solidFill>
                  <a:srgbClr val="7030A0"/>
                </a:solidFill>
                <a:hlinkClick r:id="rId13"/>
              </a:rPr>
              <a:t>soumis à un exorcisme</a:t>
            </a:r>
            <a:r>
              <a:rPr lang="fr-FR" sz="1200" dirty="0">
                <a:solidFill>
                  <a:srgbClr val="7030A0"/>
                </a:solidFill>
              </a:rPr>
              <a:t> (de « manifestation de gloire ») pour «guérir» de lui de son homosexualité. Source : </a:t>
            </a:r>
            <a:r>
              <a:rPr lang="fr-FR" sz="1200" dirty="0">
                <a:solidFill>
                  <a:srgbClr val="7030A0"/>
                </a:solidFill>
                <a:hlinkClick r:id="rId14"/>
              </a:rPr>
              <a:t>http://www.huffingtonpost.com/2015/03/03/conversion-therapy-psychology-today_n_6787622.html?ncid=fcbklnkushpmg00000050</a:t>
            </a:r>
            <a:r>
              <a:rPr lang="fr-FR" sz="1200" dirty="0">
                <a:solidFill>
                  <a:srgbClr val="7030A0"/>
                </a:solidFill>
              </a:rPr>
              <a:t> </a:t>
            </a:r>
          </a:p>
        </p:txBody>
      </p:sp>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2496" y="4554703"/>
            <a:ext cx="1724025" cy="1276350"/>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49918" y="4469511"/>
            <a:ext cx="2705100" cy="1695450"/>
          </a:xfrm>
          <a:prstGeom prst="rect">
            <a:avLst/>
          </a:prstGeom>
        </p:spPr>
      </p:pic>
      <p:pic>
        <p:nvPicPr>
          <p:cNvPr id="14" name="Imag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91890" y="4528614"/>
            <a:ext cx="1779607" cy="1264458"/>
          </a:xfrm>
          <a:prstGeom prst="rect">
            <a:avLst/>
          </a:prstGeom>
        </p:spPr>
      </p:pic>
      <p:sp>
        <p:nvSpPr>
          <p:cNvPr id="9" name="ZoneTexte 8"/>
          <p:cNvSpPr txBox="1"/>
          <p:nvPr/>
        </p:nvSpPr>
        <p:spPr>
          <a:xfrm>
            <a:off x="193074" y="4469511"/>
            <a:ext cx="2396932" cy="1661993"/>
          </a:xfrm>
          <a:prstGeom prst="rect">
            <a:avLst/>
          </a:prstGeom>
          <a:noFill/>
        </p:spPr>
        <p:txBody>
          <a:bodyPr wrap="square" rtlCol="0">
            <a:spAutoFit/>
          </a:bodyPr>
          <a:lstStyle/>
          <a:p>
            <a:pPr algn="just"/>
            <a:r>
              <a:rPr lang="fr-FR" sz="1700" dirty="0">
                <a:solidFill>
                  <a:srgbClr val="7030A0"/>
                </a:solidFill>
              </a:rPr>
              <a:t>« </a:t>
            </a:r>
            <a:r>
              <a:rPr lang="fr-FR" sz="1700" i="1" dirty="0">
                <a:solidFill>
                  <a:srgbClr val="7030A0"/>
                </a:solidFill>
              </a:rPr>
              <a:t>J’ai des amies lesbiennes d’un certain âge qui ont connu les internements forcés par leur famille, et qui ont subi des électrochocs</a:t>
            </a:r>
            <a:r>
              <a:rPr lang="fr-FR" sz="1700" dirty="0">
                <a:solidFill>
                  <a:srgbClr val="7030A0"/>
                </a:solidFill>
              </a:rPr>
              <a:t> ». </a:t>
            </a:r>
          </a:p>
        </p:txBody>
      </p:sp>
      <p:sp>
        <p:nvSpPr>
          <p:cNvPr id="10" name="ZoneTexte 9"/>
          <p:cNvSpPr txBox="1"/>
          <p:nvPr/>
        </p:nvSpPr>
        <p:spPr>
          <a:xfrm>
            <a:off x="127000" y="6120660"/>
            <a:ext cx="5219551" cy="615553"/>
          </a:xfrm>
          <a:prstGeom prst="rect">
            <a:avLst/>
          </a:prstGeom>
          <a:noFill/>
        </p:spPr>
        <p:txBody>
          <a:bodyPr wrap="square" rtlCol="0">
            <a:spAutoFit/>
          </a:bodyPr>
          <a:lstStyle/>
          <a:p>
            <a:r>
              <a:rPr lang="fr-FR" sz="1200" i="1" dirty="0">
                <a:solidFill>
                  <a:srgbClr val="7030A0"/>
                </a:solidFill>
              </a:rPr>
              <a:t>Transsexualité, </a:t>
            </a:r>
            <a:r>
              <a:rPr lang="fr-FR" sz="1200" i="1" dirty="0" err="1">
                <a:solidFill>
                  <a:srgbClr val="7030A0"/>
                </a:solidFill>
              </a:rPr>
              <a:t>transidentité</a:t>
            </a:r>
            <a:r>
              <a:rPr lang="fr-FR" sz="1200" i="1" dirty="0">
                <a:solidFill>
                  <a:srgbClr val="7030A0"/>
                </a:solidFill>
              </a:rPr>
              <a:t> : un tabou français ?, </a:t>
            </a:r>
            <a:r>
              <a:rPr lang="fr-FR" sz="1200" dirty="0">
                <a:solidFill>
                  <a:srgbClr val="7030A0"/>
                </a:solidFill>
              </a:rPr>
              <a:t>Propos de Karine </a:t>
            </a:r>
            <a:r>
              <a:rPr lang="fr-FR" sz="1200" dirty="0" err="1">
                <a:solidFill>
                  <a:srgbClr val="7030A0"/>
                </a:solidFill>
              </a:rPr>
              <a:t>Espineira</a:t>
            </a:r>
            <a:r>
              <a:rPr lang="fr-FR" sz="1200" dirty="0">
                <a:solidFill>
                  <a:srgbClr val="7030A0"/>
                </a:solidFill>
              </a:rPr>
              <a:t> recueillis par Louis Boy, 17/05/2015, </a:t>
            </a:r>
            <a:r>
              <a:rPr lang="fr-FR" sz="1000" dirty="0">
                <a:solidFill>
                  <a:srgbClr val="7030A0"/>
                </a:solidFill>
                <a:hlinkClick r:id="rId18"/>
              </a:rPr>
              <a:t>http://www.francetvinfo.fr/societe/transsexualite-transidentite-un-tabou-francais_891103.html</a:t>
            </a:r>
            <a:endParaRPr lang="fr-FR" sz="1000" dirty="0"/>
          </a:p>
        </p:txBody>
      </p:sp>
      <p:pic>
        <p:nvPicPr>
          <p:cNvPr id="15" name="Image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0551" y="71520"/>
            <a:ext cx="1379324" cy="1084923"/>
          </a:xfrm>
          <a:prstGeom prst="rect">
            <a:avLst/>
          </a:prstGeom>
        </p:spPr>
      </p:pic>
      <p:sp>
        <p:nvSpPr>
          <p:cNvPr id="16" name="ZoneTexte 15"/>
          <p:cNvSpPr txBox="1"/>
          <p:nvPr/>
        </p:nvSpPr>
        <p:spPr>
          <a:xfrm>
            <a:off x="7464056" y="613981"/>
            <a:ext cx="2656495" cy="276999"/>
          </a:xfrm>
          <a:prstGeom prst="rect">
            <a:avLst/>
          </a:prstGeom>
          <a:noFill/>
        </p:spPr>
        <p:txBody>
          <a:bodyPr wrap="square" rtlCol="0">
            <a:spAutoFit/>
          </a:bodyPr>
          <a:lstStyle/>
          <a:p>
            <a:pPr algn="r"/>
            <a:r>
              <a:rPr lang="fr-FR" sz="1200" dirty="0">
                <a:solidFill>
                  <a:srgbClr val="7030A0"/>
                </a:solidFill>
              </a:rPr>
              <a:t>Sismothérapie (électrochocs) → </a:t>
            </a:r>
          </a:p>
        </p:txBody>
      </p:sp>
    </p:spTree>
    <p:extLst>
      <p:ext uri="{BB962C8B-B14F-4D97-AF65-F5344CB8AC3E}">
        <p14:creationId xmlns:p14="http://schemas.microsoft.com/office/powerpoint/2010/main" val="17688692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1768" y="92012"/>
            <a:ext cx="639184" cy="365125"/>
          </a:xfrm>
        </p:spPr>
        <p:txBody>
          <a:bodyPr/>
          <a:lstStyle/>
          <a:p>
            <a:pPr>
              <a:defRPr/>
            </a:pPr>
            <a:fld id="{D0CA9924-A8D7-4C71-8542-91A819A0E213}" type="slidenum">
              <a:rPr lang="fr-FR" smtClean="0"/>
              <a:pPr>
                <a:defRPr/>
              </a:pPr>
              <a:t>109</a:t>
            </a:fld>
            <a:endParaRPr lang="fr-FR" dirty="0"/>
          </a:p>
        </p:txBody>
      </p:sp>
      <p:sp>
        <p:nvSpPr>
          <p:cNvPr id="3" name="ZoneTexte 2"/>
          <p:cNvSpPr txBox="1">
            <a:spLocks noChangeArrowheads="1"/>
          </p:cNvSpPr>
          <p:nvPr/>
        </p:nvSpPr>
        <p:spPr bwMode="auto">
          <a:xfrm>
            <a:off x="4851698" y="134647"/>
            <a:ext cx="367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381875"/>
            <a:ext cx="4778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5" name="Rectangle 4"/>
          <p:cNvSpPr/>
          <p:nvPr/>
        </p:nvSpPr>
        <p:spPr>
          <a:xfrm>
            <a:off x="105485" y="739630"/>
            <a:ext cx="7450053" cy="369332"/>
          </a:xfrm>
          <a:prstGeom prst="rect">
            <a:avLst/>
          </a:prstGeom>
        </p:spPr>
        <p:txBody>
          <a:bodyPr wrap="square">
            <a:spAutoFit/>
          </a:bodyPr>
          <a:lstStyle/>
          <a:p>
            <a:pPr algn="just" eaLnBrk="1" hangingPunct="1"/>
            <a:r>
              <a:rPr lang="fr-FR" altLang="fr-FR" u="sng" dirty="0">
                <a:solidFill>
                  <a:srgbClr val="7030A0"/>
                </a:solidFill>
              </a:rPr>
              <a:t>15.1. Les techniques d’aversion ou de conversion et leurs échecs</a:t>
            </a:r>
            <a:r>
              <a:rPr lang="fr-FR" altLang="fr-FR" dirty="0">
                <a:solidFill>
                  <a:srgbClr val="7030A0"/>
                </a:solidFill>
              </a:rPr>
              <a:t> (suite) :</a:t>
            </a:r>
          </a:p>
        </p:txBody>
      </p:sp>
      <p:sp>
        <p:nvSpPr>
          <p:cNvPr id="6" name="ZoneTexte 5"/>
          <p:cNvSpPr txBox="1"/>
          <p:nvPr/>
        </p:nvSpPr>
        <p:spPr>
          <a:xfrm>
            <a:off x="105485" y="1108961"/>
            <a:ext cx="11893774" cy="2862322"/>
          </a:xfrm>
          <a:prstGeom prst="rect">
            <a:avLst/>
          </a:prstGeom>
          <a:noFill/>
        </p:spPr>
        <p:txBody>
          <a:bodyPr wrap="square" rtlCol="0">
            <a:spAutoFit/>
          </a:bodyPr>
          <a:lstStyle/>
          <a:p>
            <a:pPr algn="just"/>
            <a:r>
              <a:rPr lang="fr-FR" dirty="0">
                <a:solidFill>
                  <a:srgbClr val="7030A0"/>
                </a:solidFill>
              </a:rPr>
              <a:t>En 1966, le psychologue </a:t>
            </a:r>
            <a:r>
              <a:rPr lang="fr-FR" dirty="0">
                <a:solidFill>
                  <a:srgbClr val="7030A0"/>
                </a:solidFill>
                <a:hlinkClick r:id="rId2" tooltip="Martin Seligman"/>
              </a:rPr>
              <a:t>Martin </a:t>
            </a:r>
            <a:r>
              <a:rPr lang="fr-FR" dirty="0" err="1">
                <a:solidFill>
                  <a:srgbClr val="7030A0"/>
                </a:solidFill>
                <a:hlinkClick r:id="rId2" tooltip="Martin Seligman"/>
              </a:rPr>
              <a:t>Seligman</a:t>
            </a:r>
            <a:r>
              <a:rPr lang="fr-FR" dirty="0">
                <a:solidFill>
                  <a:srgbClr val="7030A0"/>
                </a:solidFill>
              </a:rPr>
              <a:t> rapporta qu'alors que l'emploi de thérapie aversive pour changer l'</a:t>
            </a:r>
            <a:r>
              <a:rPr lang="fr-FR" dirty="0">
                <a:solidFill>
                  <a:srgbClr val="7030A0"/>
                </a:solidFill>
                <a:hlinkClick r:id="rId3" tooltip="Orientation sexuelle"/>
              </a:rPr>
              <a:t>orientation sexuelle</a:t>
            </a:r>
            <a:r>
              <a:rPr lang="fr-FR" dirty="0">
                <a:solidFill>
                  <a:srgbClr val="7030A0"/>
                </a:solidFill>
              </a:rPr>
              <a:t> des hommes gays était controversé, dans certains cas, le procédé « marchait étonnamment bien », avec jusqu'à 50 % des hommes soumis à une telle thérapie ne suivant plus de désir homosexuel</a:t>
            </a:r>
            <a:r>
              <a:rPr lang="fr-FR" baseline="30000" dirty="0">
                <a:solidFill>
                  <a:srgbClr val="7030A0"/>
                </a:solidFill>
              </a:rPr>
              <a:t>(2)</a:t>
            </a:r>
            <a:r>
              <a:rPr lang="fr-FR" dirty="0">
                <a:solidFill>
                  <a:srgbClr val="7030A0"/>
                </a:solidFill>
              </a:rPr>
              <a:t>. Ces résultats produisirent ce que </a:t>
            </a:r>
            <a:r>
              <a:rPr lang="fr-FR" dirty="0" err="1">
                <a:solidFill>
                  <a:srgbClr val="7030A0"/>
                </a:solidFill>
              </a:rPr>
              <a:t>Seligman</a:t>
            </a:r>
            <a:r>
              <a:rPr lang="fr-FR" dirty="0">
                <a:solidFill>
                  <a:srgbClr val="7030A0"/>
                </a:solidFill>
              </a:rPr>
              <a:t> décrit comme « un grand accès d'enthousiasme au sujet du changement de l'homosexualité [qui] emporta la communauté thérapeutique » après l'énoncé des résultats en 1966. (</a:t>
            </a:r>
            <a:r>
              <a:rPr lang="fr-FR" dirty="0" err="1">
                <a:solidFill>
                  <a:srgbClr val="7030A0"/>
                </a:solidFill>
              </a:rPr>
              <a:t>Seligman</a:t>
            </a:r>
            <a:r>
              <a:rPr lang="fr-FR" dirty="0">
                <a:solidFill>
                  <a:srgbClr val="7030A0"/>
                </a:solidFill>
              </a:rPr>
              <a:t>, p. 156) Cependant, </a:t>
            </a:r>
            <a:r>
              <a:rPr lang="fr-FR" dirty="0" err="1">
                <a:solidFill>
                  <a:srgbClr val="7030A0"/>
                </a:solidFill>
              </a:rPr>
              <a:t>Seligman</a:t>
            </a:r>
            <a:r>
              <a:rPr lang="fr-FR" dirty="0">
                <a:solidFill>
                  <a:srgbClr val="7030A0"/>
                </a:solidFill>
              </a:rPr>
              <a:t> remarque que ces découvertes se révélèrent plus tard fausses : la plupart des hommes traités avec la thérapie par aversion qui avaient arrêté d'avoir un comportement homosexuel étaient en fait bisexuels. </a:t>
            </a:r>
            <a:r>
              <a:rPr lang="fr-FR" dirty="0">
                <a:solidFill>
                  <a:srgbClr val="FF0000"/>
                </a:solidFill>
              </a:rPr>
              <a:t>Parmi les hommes ayant une orientation homosexuelle exclusive ou presque exclusive, la thérapie par aversion était loin d'être couronnée de succès </a:t>
            </a:r>
            <a:r>
              <a:rPr lang="fr-FR" dirty="0">
                <a:solidFill>
                  <a:srgbClr val="7030A0"/>
                </a:solidFill>
              </a:rPr>
              <a:t>(</a:t>
            </a:r>
            <a:r>
              <a:rPr lang="fr-FR" dirty="0" err="1">
                <a:solidFill>
                  <a:srgbClr val="7030A0"/>
                </a:solidFill>
              </a:rPr>
              <a:t>Seligman</a:t>
            </a:r>
            <a:r>
              <a:rPr lang="fr-FR" dirty="0">
                <a:solidFill>
                  <a:srgbClr val="7030A0"/>
                </a:solidFill>
              </a:rPr>
              <a:t>, p. 157).</a:t>
            </a:r>
          </a:p>
          <a:p>
            <a:r>
              <a:rPr lang="fr-FR" sz="1200" dirty="0">
                <a:solidFill>
                  <a:srgbClr val="7030A0"/>
                </a:solidFill>
              </a:rPr>
              <a:t>Source:  1) </a:t>
            </a:r>
            <a:r>
              <a:rPr lang="fr-FR" altLang="fr-FR" sz="1200" dirty="0" err="1">
                <a:solidFill>
                  <a:srgbClr val="7030A0"/>
                </a:solidFill>
                <a:latin typeface="Arial" panose="020B0604020202020204" pitchFamily="34" charset="0"/>
                <a:cs typeface="Arial" panose="020B0604020202020204" pitchFamily="34" charset="0"/>
              </a:rPr>
              <a:t>Seligman</a:t>
            </a:r>
            <a:r>
              <a:rPr lang="fr-FR" altLang="fr-FR" sz="1200" dirty="0">
                <a:solidFill>
                  <a:srgbClr val="7030A0"/>
                </a:solidFill>
                <a:latin typeface="Arial" panose="020B0604020202020204" pitchFamily="34" charset="0"/>
                <a:cs typeface="Arial" panose="020B0604020202020204" pitchFamily="34" charset="0"/>
              </a:rPr>
              <a:t>, Martin E.P., </a:t>
            </a:r>
            <a:r>
              <a:rPr lang="fr-FR" altLang="fr-FR" sz="1200" i="1" dirty="0" err="1">
                <a:solidFill>
                  <a:srgbClr val="7030A0"/>
                </a:solidFill>
                <a:latin typeface="Arial" panose="020B0604020202020204" pitchFamily="34" charset="0"/>
                <a:cs typeface="Arial" panose="020B0604020202020204" pitchFamily="34" charset="0"/>
              </a:rPr>
              <a:t>What</a:t>
            </a:r>
            <a:r>
              <a:rPr lang="fr-FR" altLang="fr-FR" sz="1200" i="1" dirty="0">
                <a:solidFill>
                  <a:srgbClr val="7030A0"/>
                </a:solidFill>
                <a:latin typeface="Arial" panose="020B0604020202020204" pitchFamily="34" charset="0"/>
                <a:cs typeface="Arial" panose="020B0604020202020204" pitchFamily="34" charset="0"/>
              </a:rPr>
              <a:t> You Can Change and </a:t>
            </a:r>
            <a:r>
              <a:rPr lang="fr-FR" altLang="fr-FR" sz="1200" i="1" dirty="0" err="1">
                <a:solidFill>
                  <a:srgbClr val="7030A0"/>
                </a:solidFill>
                <a:latin typeface="Arial" panose="020B0604020202020204" pitchFamily="34" charset="0"/>
                <a:cs typeface="Arial" panose="020B0604020202020204" pitchFamily="34" charset="0"/>
              </a:rPr>
              <a:t>What</a:t>
            </a:r>
            <a:r>
              <a:rPr lang="fr-FR" altLang="fr-FR" sz="1200" i="1" dirty="0">
                <a:solidFill>
                  <a:srgbClr val="7030A0"/>
                </a:solidFill>
                <a:latin typeface="Arial" panose="020B0604020202020204" pitchFamily="34" charset="0"/>
                <a:cs typeface="Arial" panose="020B0604020202020204" pitchFamily="34" charset="0"/>
              </a:rPr>
              <a:t> You </a:t>
            </a:r>
            <a:r>
              <a:rPr lang="fr-FR" altLang="fr-FR" sz="1200" i="1" dirty="0" err="1">
                <a:solidFill>
                  <a:srgbClr val="7030A0"/>
                </a:solidFill>
                <a:latin typeface="Arial" panose="020B0604020202020204" pitchFamily="34" charset="0"/>
                <a:cs typeface="Arial" panose="020B0604020202020204" pitchFamily="34" charset="0"/>
              </a:rPr>
              <a:t>Can't</a:t>
            </a:r>
            <a:r>
              <a:rPr lang="fr-FR" altLang="fr-FR" sz="1200" i="1" dirty="0">
                <a:solidFill>
                  <a:srgbClr val="7030A0"/>
                </a:solidFill>
                <a:latin typeface="Arial" panose="020B0604020202020204" pitchFamily="34" charset="0"/>
                <a:cs typeface="Arial" panose="020B0604020202020204" pitchFamily="34" charset="0"/>
              </a:rPr>
              <a:t>: The Complete Guide to Self </a:t>
            </a:r>
            <a:r>
              <a:rPr lang="fr-FR" altLang="fr-FR" sz="1200" i="1" dirty="0" err="1">
                <a:solidFill>
                  <a:srgbClr val="7030A0"/>
                </a:solidFill>
                <a:latin typeface="Arial" panose="020B0604020202020204" pitchFamily="34" charset="0"/>
                <a:cs typeface="Arial" panose="020B0604020202020204" pitchFamily="34" charset="0"/>
              </a:rPr>
              <a:t>Improvement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Knopf</a:t>
            </a:r>
            <a:r>
              <a:rPr lang="fr-FR" altLang="fr-FR" sz="1200" dirty="0">
                <a:solidFill>
                  <a:srgbClr val="7030A0"/>
                </a:solidFill>
                <a:latin typeface="Arial" panose="020B0604020202020204" pitchFamily="34" charset="0"/>
                <a:cs typeface="Arial" panose="020B0604020202020204" pitchFamily="34" charset="0"/>
              </a:rPr>
              <a:t>, 1993, p. 156; </a:t>
            </a:r>
            <a:r>
              <a:rPr lang="fr-FR" altLang="fr-FR" sz="1200" dirty="0">
                <a:solidFill>
                  <a:srgbClr val="7030A0"/>
                </a:solidFill>
                <a:latin typeface="Arial" panose="020B0604020202020204" pitchFamily="34" charset="0"/>
                <a:cs typeface="Arial" panose="020B0604020202020204" pitchFamily="34" charset="0"/>
                <a:hlinkClick r:id="rId4"/>
              </a:rPr>
              <a:t>ISBN 0-679-41024-4</a:t>
            </a:r>
            <a:r>
              <a:rPr lang="fr-FR" altLang="fr-FR" sz="1200" dirty="0">
                <a:solidFill>
                  <a:srgbClr val="7030A0"/>
                </a:solidFill>
                <a:latin typeface="Arial" panose="020B0604020202020204" pitchFamily="34" charset="0"/>
                <a:cs typeface="Arial" panose="020B0604020202020204" pitchFamily="34" charset="0"/>
              </a:rPr>
              <a:t>. </a:t>
            </a:r>
          </a:p>
          <a:p>
            <a:r>
              <a:rPr lang="fr-FR" altLang="fr-FR" sz="1200" dirty="0">
                <a:solidFill>
                  <a:srgbClr val="7030A0"/>
                </a:solidFill>
                <a:latin typeface="Arial" panose="020B0604020202020204" pitchFamily="34" charset="0"/>
                <a:cs typeface="Arial" panose="020B0604020202020204" pitchFamily="34" charset="0"/>
              </a:rPr>
              <a:t>2) </a:t>
            </a:r>
            <a:r>
              <a:rPr lang="fr-FR" altLang="fr-FR" sz="1200" dirty="0">
                <a:solidFill>
                  <a:srgbClr val="7030A0"/>
                </a:solidFill>
                <a:latin typeface="Arial" panose="020B0604020202020204" pitchFamily="34" charset="0"/>
                <a:cs typeface="Arial" panose="020B0604020202020204" pitchFamily="34" charset="0"/>
                <a:hlinkClick r:id="rId5"/>
              </a:rPr>
              <a:t>"</a:t>
            </a:r>
            <a:r>
              <a:rPr lang="fr-FR" altLang="fr-FR" sz="1200" i="1" dirty="0">
                <a:solidFill>
                  <a:srgbClr val="7030A0"/>
                </a:solidFill>
                <a:latin typeface="Arial" panose="020B0604020202020204" pitchFamily="34" charset="0"/>
                <a:cs typeface="Arial" panose="020B0604020202020204" pitchFamily="34" charset="0"/>
                <a:hlinkClick r:id="rId5"/>
              </a:rPr>
              <a:t>The Aversion Project: </a:t>
            </a:r>
            <a:r>
              <a:rPr lang="fr-FR" altLang="fr-FR" sz="1200" i="1" dirty="0" err="1">
                <a:solidFill>
                  <a:srgbClr val="7030A0"/>
                </a:solidFill>
                <a:latin typeface="Arial" panose="020B0604020202020204" pitchFamily="34" charset="0"/>
                <a:cs typeface="Arial" panose="020B0604020202020204" pitchFamily="34" charset="0"/>
                <a:hlinkClick r:id="rId5"/>
              </a:rPr>
              <a:t>Human</a:t>
            </a:r>
            <a:r>
              <a:rPr lang="fr-FR" altLang="fr-FR" sz="1200" i="1" dirty="0">
                <a:solidFill>
                  <a:srgbClr val="7030A0"/>
                </a:solidFill>
                <a:latin typeface="Arial" panose="020B0604020202020204" pitchFamily="34" charset="0"/>
                <a:cs typeface="Arial" panose="020B0604020202020204" pitchFamily="34" charset="0"/>
                <a:hlinkClick r:id="rId5"/>
              </a:rPr>
              <a:t> </a:t>
            </a:r>
            <a:r>
              <a:rPr lang="fr-FR" altLang="fr-FR" sz="1200" i="1" dirty="0" err="1">
                <a:solidFill>
                  <a:srgbClr val="7030A0"/>
                </a:solidFill>
                <a:latin typeface="Arial" panose="020B0604020202020204" pitchFamily="34" charset="0"/>
                <a:cs typeface="Arial" panose="020B0604020202020204" pitchFamily="34" charset="0"/>
                <a:hlinkClick r:id="rId5"/>
              </a:rPr>
              <a:t>rights</a:t>
            </a:r>
            <a:r>
              <a:rPr lang="fr-FR" altLang="fr-FR" sz="1200" i="1" dirty="0">
                <a:solidFill>
                  <a:srgbClr val="7030A0"/>
                </a:solidFill>
                <a:latin typeface="Arial" panose="020B0604020202020204" pitchFamily="34" charset="0"/>
                <a:cs typeface="Arial" panose="020B0604020202020204" pitchFamily="34" charset="0"/>
                <a:hlinkClick r:id="rId5"/>
              </a:rPr>
              <a:t> abuses of gays and </a:t>
            </a:r>
            <a:r>
              <a:rPr lang="fr-FR" altLang="fr-FR" sz="1200" i="1" dirty="0" err="1">
                <a:solidFill>
                  <a:srgbClr val="7030A0"/>
                </a:solidFill>
                <a:latin typeface="Arial" panose="020B0604020202020204" pitchFamily="34" charset="0"/>
                <a:cs typeface="Arial" panose="020B0604020202020204" pitchFamily="34" charset="0"/>
                <a:hlinkClick r:id="rId5"/>
              </a:rPr>
              <a:t>lesbians</a:t>
            </a:r>
            <a:r>
              <a:rPr lang="fr-FR" altLang="fr-FR" sz="1200" i="1" dirty="0">
                <a:solidFill>
                  <a:srgbClr val="7030A0"/>
                </a:solidFill>
                <a:latin typeface="Arial" panose="020B0604020202020204" pitchFamily="34" charset="0"/>
                <a:cs typeface="Arial" panose="020B0604020202020204" pitchFamily="34" charset="0"/>
                <a:hlinkClick r:id="rId5"/>
              </a:rPr>
              <a:t> in the SADF by </a:t>
            </a:r>
            <a:r>
              <a:rPr lang="fr-FR" altLang="fr-FR" sz="1200" i="1" dirty="0" err="1">
                <a:solidFill>
                  <a:srgbClr val="7030A0"/>
                </a:solidFill>
                <a:latin typeface="Arial" panose="020B0604020202020204" pitchFamily="34" charset="0"/>
                <a:cs typeface="Arial" panose="020B0604020202020204" pitchFamily="34" charset="0"/>
                <a:hlinkClick r:id="rId5"/>
              </a:rPr>
              <a:t>health</a:t>
            </a:r>
            <a:r>
              <a:rPr lang="fr-FR" altLang="fr-FR" sz="1200" i="1" dirty="0">
                <a:solidFill>
                  <a:srgbClr val="7030A0"/>
                </a:solidFill>
                <a:latin typeface="Arial" panose="020B0604020202020204" pitchFamily="34" charset="0"/>
                <a:cs typeface="Arial" panose="020B0604020202020204" pitchFamily="34" charset="0"/>
                <a:hlinkClick r:id="rId5"/>
              </a:rPr>
              <a:t> </a:t>
            </a:r>
            <a:r>
              <a:rPr lang="fr-FR" altLang="fr-FR" sz="1200" i="1" dirty="0" err="1">
                <a:solidFill>
                  <a:srgbClr val="7030A0"/>
                </a:solidFill>
                <a:latin typeface="Arial" panose="020B0604020202020204" pitchFamily="34" charset="0"/>
                <a:cs typeface="Arial" panose="020B0604020202020204" pitchFamily="34" charset="0"/>
                <a:hlinkClick r:id="rId5"/>
              </a:rPr>
              <a:t>workers</a:t>
            </a:r>
            <a:r>
              <a:rPr lang="fr-FR" altLang="fr-FR" sz="1200" i="1" dirty="0">
                <a:solidFill>
                  <a:srgbClr val="7030A0"/>
                </a:solidFill>
                <a:latin typeface="Arial" panose="020B0604020202020204" pitchFamily="34" charset="0"/>
                <a:cs typeface="Arial" panose="020B0604020202020204" pitchFamily="34" charset="0"/>
                <a:hlinkClick r:id="rId5"/>
              </a:rPr>
              <a:t> </a:t>
            </a:r>
            <a:r>
              <a:rPr lang="fr-FR" altLang="fr-FR" sz="1200" i="1" dirty="0" err="1">
                <a:solidFill>
                  <a:srgbClr val="7030A0"/>
                </a:solidFill>
                <a:latin typeface="Arial" panose="020B0604020202020204" pitchFamily="34" charset="0"/>
                <a:cs typeface="Arial" panose="020B0604020202020204" pitchFamily="34" charset="0"/>
                <a:hlinkClick r:id="rId5"/>
              </a:rPr>
              <a:t>during</a:t>
            </a:r>
            <a:r>
              <a:rPr lang="fr-FR" altLang="fr-FR" sz="1200" i="1" dirty="0">
                <a:solidFill>
                  <a:srgbClr val="7030A0"/>
                </a:solidFill>
                <a:latin typeface="Arial" panose="020B0604020202020204" pitchFamily="34" charset="0"/>
                <a:cs typeface="Arial" panose="020B0604020202020204" pitchFamily="34" charset="0"/>
                <a:hlinkClick r:id="rId5"/>
              </a:rPr>
              <a:t> the apartheid </a:t>
            </a:r>
            <a:r>
              <a:rPr lang="fr-FR" altLang="fr-FR" sz="1200" i="1" dirty="0" err="1">
                <a:solidFill>
                  <a:srgbClr val="7030A0"/>
                </a:solidFill>
                <a:latin typeface="Arial" panose="020B0604020202020204" pitchFamily="34" charset="0"/>
                <a:cs typeface="Arial" panose="020B0604020202020204" pitchFamily="34" charset="0"/>
                <a:hlinkClick r:id="rId5"/>
              </a:rPr>
              <a:t>era</a:t>
            </a:r>
            <a:r>
              <a:rPr lang="fr-FR" altLang="fr-FR" sz="1200" dirty="0">
                <a:solidFill>
                  <a:srgbClr val="7030A0"/>
                </a:solidFill>
                <a:latin typeface="Arial" panose="020B0604020202020204" pitchFamily="34" charset="0"/>
                <a:cs typeface="Arial" panose="020B0604020202020204" pitchFamily="34" charset="0"/>
                <a:hlinkClick r:id="rId5"/>
              </a:rPr>
              <a:t>"</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6" tooltip="archive de &amp;quot;The Aversion Project: Human rights abuses of gays and lesbians in the SADF by health workers during the apartheid era&amp;quot;"/>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par </a:t>
            </a:r>
            <a:r>
              <a:rPr lang="fr-FR" altLang="fr-FR" sz="1200" dirty="0" err="1">
                <a:solidFill>
                  <a:srgbClr val="7030A0"/>
                </a:solidFill>
                <a:latin typeface="Arial" panose="020B0604020202020204" pitchFamily="34" charset="0"/>
                <a:cs typeface="Arial" panose="020B0604020202020204" pitchFamily="34" charset="0"/>
              </a:rPr>
              <a:t>Mikki</a:t>
            </a:r>
            <a:r>
              <a:rPr lang="fr-FR" altLang="fr-FR" sz="1200" dirty="0">
                <a:solidFill>
                  <a:srgbClr val="7030A0"/>
                </a:solidFill>
                <a:latin typeface="Arial" panose="020B0604020202020204" pitchFamily="34" charset="0"/>
                <a:cs typeface="Arial" panose="020B0604020202020204" pitchFamily="34" charset="0"/>
              </a:rPr>
              <a:t> van </a:t>
            </a:r>
            <a:r>
              <a:rPr lang="fr-FR" altLang="fr-FR" sz="1200" dirty="0" err="1">
                <a:solidFill>
                  <a:srgbClr val="7030A0"/>
                </a:solidFill>
                <a:latin typeface="Arial" panose="020B0604020202020204" pitchFamily="34" charset="0"/>
                <a:cs typeface="Arial" panose="020B0604020202020204" pitchFamily="34" charset="0"/>
              </a:rPr>
              <a:t>Zyl</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Jeanelle</a:t>
            </a:r>
            <a:r>
              <a:rPr lang="fr-FR" altLang="fr-FR" sz="1200" dirty="0">
                <a:solidFill>
                  <a:srgbClr val="7030A0"/>
                </a:solidFill>
                <a:latin typeface="Arial" panose="020B0604020202020204" pitchFamily="34" charset="0"/>
                <a:cs typeface="Arial" panose="020B0604020202020204" pitchFamily="34" charset="0"/>
              </a:rPr>
              <a:t> de </a:t>
            </a:r>
            <a:r>
              <a:rPr lang="fr-FR" altLang="fr-FR" sz="1200" dirty="0" err="1">
                <a:solidFill>
                  <a:srgbClr val="7030A0"/>
                </a:solidFill>
                <a:latin typeface="Arial" panose="020B0604020202020204" pitchFamily="34" charset="0"/>
                <a:cs typeface="Arial" panose="020B0604020202020204" pitchFamily="34" charset="0"/>
              </a:rPr>
              <a:t>Gruchy</a:t>
            </a:r>
            <a:r>
              <a:rPr lang="fr-FR" altLang="fr-FR" sz="1200" dirty="0">
                <a:solidFill>
                  <a:srgbClr val="7030A0"/>
                </a:solidFill>
                <a:latin typeface="Arial" panose="020B0604020202020204" pitchFamily="34" charset="0"/>
                <a:cs typeface="Arial" panose="020B0604020202020204" pitchFamily="34" charset="0"/>
              </a:rPr>
              <a:t>, Sheila </a:t>
            </a:r>
            <a:r>
              <a:rPr lang="fr-FR" altLang="fr-FR" sz="1200" dirty="0" err="1">
                <a:solidFill>
                  <a:srgbClr val="7030A0"/>
                </a:solidFill>
                <a:latin typeface="Arial" panose="020B0604020202020204" pitchFamily="34" charset="0"/>
                <a:cs typeface="Arial" panose="020B0604020202020204" pitchFamily="34" charset="0"/>
              </a:rPr>
              <a:t>Lapinsky</a:t>
            </a:r>
            <a:r>
              <a:rPr lang="fr-FR" altLang="fr-FR" sz="1200" dirty="0">
                <a:solidFill>
                  <a:srgbClr val="7030A0"/>
                </a:solidFill>
                <a:latin typeface="Arial" panose="020B0604020202020204" pitchFamily="34" charset="0"/>
                <a:cs typeface="Arial" panose="020B0604020202020204" pitchFamily="34" charset="0"/>
              </a:rPr>
              <a:t>, Simon Lewin, and Graeme Reid, </a:t>
            </a:r>
            <a:r>
              <a:rPr lang="fr-FR" altLang="fr-FR" sz="1200" dirty="0" err="1">
                <a:solidFill>
                  <a:srgbClr val="7030A0"/>
                </a:solidFill>
                <a:latin typeface="Arial" panose="020B0604020202020204" pitchFamily="34" charset="0"/>
                <a:cs typeface="Arial" panose="020B0604020202020204" pitchFamily="34" charset="0"/>
              </a:rPr>
              <a:t>Simply</a:t>
            </a:r>
            <a:r>
              <a:rPr lang="fr-FR" altLang="fr-FR" sz="1200" dirty="0">
                <a:solidFill>
                  <a:srgbClr val="7030A0"/>
                </a:solidFill>
                <a:latin typeface="Arial" panose="020B0604020202020204" pitchFamily="34" charset="0"/>
                <a:cs typeface="Arial" panose="020B0604020202020204" pitchFamily="34" charset="0"/>
              </a:rPr>
              <a:t> Said and </a:t>
            </a:r>
            <a:r>
              <a:rPr lang="fr-FR" altLang="fr-FR" sz="1200" dirty="0" err="1">
                <a:solidFill>
                  <a:srgbClr val="7030A0"/>
                </a:solidFill>
                <a:latin typeface="Arial" panose="020B0604020202020204" pitchFamily="34" charset="0"/>
                <a:cs typeface="Arial" panose="020B0604020202020204" pitchFamily="34" charset="0"/>
              </a:rPr>
              <a:t>Done</a:t>
            </a:r>
            <a:r>
              <a:rPr lang="fr-FR" altLang="fr-FR" sz="1200" dirty="0">
                <a:solidFill>
                  <a:srgbClr val="7030A0"/>
                </a:solidFill>
                <a:latin typeface="Arial" panose="020B0604020202020204" pitchFamily="34" charset="0"/>
                <a:cs typeface="Arial" panose="020B0604020202020204" pitchFamily="34" charset="0"/>
              </a:rPr>
              <a:t>, Cape </a:t>
            </a:r>
            <a:r>
              <a:rPr lang="fr-FR" altLang="fr-FR" sz="1200" dirty="0" err="1">
                <a:solidFill>
                  <a:srgbClr val="7030A0"/>
                </a:solidFill>
                <a:latin typeface="Arial" panose="020B0604020202020204" pitchFamily="34" charset="0"/>
                <a:cs typeface="Arial" panose="020B0604020202020204" pitchFamily="34" charset="0"/>
              </a:rPr>
              <a:t>Town</a:t>
            </a:r>
            <a:r>
              <a:rPr lang="fr-FR" altLang="fr-FR" sz="1200" dirty="0">
                <a:solidFill>
                  <a:srgbClr val="7030A0"/>
                </a:solidFill>
                <a:latin typeface="Arial" panose="020B0604020202020204" pitchFamily="34" charset="0"/>
                <a:cs typeface="Arial" panose="020B0604020202020204" pitchFamily="34" charset="0"/>
              </a:rPr>
              <a:t>, Octobre 1999.</a:t>
            </a:r>
            <a:endParaRPr lang="fr-FR" sz="1200" dirty="0">
              <a:solidFill>
                <a:srgbClr val="7030A0"/>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07" y="4140851"/>
            <a:ext cx="2857500" cy="1600200"/>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741" y="4140851"/>
            <a:ext cx="2428875" cy="1790700"/>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0943" y="4021719"/>
            <a:ext cx="2159234" cy="1254413"/>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5582" y="3971283"/>
            <a:ext cx="2238375" cy="2047875"/>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33317" y="4098359"/>
            <a:ext cx="2022221" cy="1685184"/>
          </a:xfrm>
          <a:prstGeom prst="rect">
            <a:avLst/>
          </a:prstGeom>
        </p:spPr>
      </p:pic>
      <p:sp>
        <p:nvSpPr>
          <p:cNvPr id="20" name="ZoneTexte 19"/>
          <p:cNvSpPr txBox="1"/>
          <p:nvPr/>
        </p:nvSpPr>
        <p:spPr>
          <a:xfrm>
            <a:off x="4951987" y="6581001"/>
            <a:ext cx="3184880" cy="276999"/>
          </a:xfrm>
          <a:prstGeom prst="rect">
            <a:avLst/>
          </a:prstGeom>
          <a:noFill/>
        </p:spPr>
        <p:txBody>
          <a:bodyPr wrap="square" rtlCol="0">
            <a:spAutoFit/>
          </a:bodyPr>
          <a:lstStyle/>
          <a:p>
            <a:pPr algn="ctr"/>
            <a:r>
              <a:rPr lang="fr-FR" sz="1200" dirty="0">
                <a:solidFill>
                  <a:srgbClr val="7030A0"/>
                </a:solidFill>
              </a:rPr>
              <a:t>La pub des pro-« thérapie de conversion ».</a:t>
            </a:r>
          </a:p>
        </p:txBody>
      </p:sp>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08214" y="134647"/>
            <a:ext cx="1161879" cy="1029513"/>
          </a:xfrm>
          <a:prstGeom prst="rect">
            <a:avLst/>
          </a:prstGeom>
        </p:spPr>
      </p:pic>
      <p:sp>
        <p:nvSpPr>
          <p:cNvPr id="7" name="ZoneTexte 6"/>
          <p:cNvSpPr txBox="1"/>
          <p:nvPr/>
        </p:nvSpPr>
        <p:spPr>
          <a:xfrm>
            <a:off x="56106" y="5739082"/>
            <a:ext cx="2493576" cy="27699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Changer est possible</a:t>
            </a:r>
            <a:r>
              <a:rPr lang="fr-FR" sz="1200" dirty="0">
                <a:solidFill>
                  <a:srgbClr val="7030A0"/>
                </a:solidFill>
              </a:rPr>
              <a:t> ».</a:t>
            </a:r>
          </a:p>
        </p:txBody>
      </p:sp>
      <p:sp>
        <p:nvSpPr>
          <p:cNvPr id="19" name="ZoneTexte 18"/>
          <p:cNvSpPr txBox="1"/>
          <p:nvPr/>
        </p:nvSpPr>
        <p:spPr>
          <a:xfrm>
            <a:off x="3192141" y="6171558"/>
            <a:ext cx="2493576" cy="27699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J’ai choisi de changer</a:t>
            </a:r>
            <a:r>
              <a:rPr lang="fr-FR" sz="1200" dirty="0">
                <a:solidFill>
                  <a:srgbClr val="7030A0"/>
                </a:solidFill>
              </a:rPr>
              <a:t> ».</a:t>
            </a:r>
          </a:p>
        </p:txBody>
      </p:sp>
      <p:sp>
        <p:nvSpPr>
          <p:cNvPr id="22" name="ZoneTexte 21"/>
          <p:cNvSpPr txBox="1"/>
          <p:nvPr/>
        </p:nvSpPr>
        <p:spPr>
          <a:xfrm>
            <a:off x="7493772" y="5336117"/>
            <a:ext cx="2493576" cy="27699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Personne n’est né gay</a:t>
            </a:r>
            <a:r>
              <a:rPr lang="fr-FR" sz="1200" dirty="0">
                <a:solidFill>
                  <a:srgbClr val="7030A0"/>
                </a:solidFill>
              </a:rPr>
              <a:t> ».</a:t>
            </a:r>
          </a:p>
        </p:txBody>
      </p:sp>
      <p:sp>
        <p:nvSpPr>
          <p:cNvPr id="23" name="ZoneTexte 22"/>
          <p:cNvSpPr txBox="1"/>
          <p:nvPr/>
        </p:nvSpPr>
        <p:spPr>
          <a:xfrm>
            <a:off x="5444822" y="5786996"/>
            <a:ext cx="2493576"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Priez pour rejeter votre homosexualité</a:t>
            </a:r>
            <a:r>
              <a:rPr lang="fr-FR" sz="1200" dirty="0">
                <a:solidFill>
                  <a:srgbClr val="7030A0"/>
                </a:solidFill>
              </a:rPr>
              <a:t> ».</a:t>
            </a:r>
          </a:p>
        </p:txBody>
      </p:sp>
      <p:sp>
        <p:nvSpPr>
          <p:cNvPr id="24" name="ZoneTexte 23"/>
          <p:cNvSpPr txBox="1"/>
          <p:nvPr/>
        </p:nvSpPr>
        <p:spPr>
          <a:xfrm>
            <a:off x="9675021" y="5991347"/>
            <a:ext cx="2493576"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Je me sens à 100% fabuleux. Le traitement de l’homosexualité marche réellement !</a:t>
            </a:r>
            <a:r>
              <a:rPr lang="fr-FR" sz="1200" dirty="0">
                <a:solidFill>
                  <a:srgbClr val="7030A0"/>
                </a:solidFill>
              </a:rPr>
              <a:t> ».</a:t>
            </a:r>
          </a:p>
        </p:txBody>
      </p:sp>
    </p:spTree>
    <p:extLst>
      <p:ext uri="{BB962C8B-B14F-4D97-AF65-F5344CB8AC3E}">
        <p14:creationId xmlns:p14="http://schemas.microsoft.com/office/powerpoint/2010/main" val="2231694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2"/>
          <p:cNvSpPr txBox="1">
            <a:spLocks noChangeArrowheads="1"/>
          </p:cNvSpPr>
          <p:nvPr/>
        </p:nvSpPr>
        <p:spPr bwMode="auto">
          <a:xfrm>
            <a:off x="174625" y="860425"/>
            <a:ext cx="11864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Dans l’Islam et le Coran</a:t>
            </a:r>
            <a:r>
              <a:rPr lang="fr-FR" altLang="fr-FR" sz="1800">
                <a:solidFill>
                  <a:srgbClr val="7030A0"/>
                </a:solidFill>
              </a:rPr>
              <a:t> (suite et fin) :</a:t>
            </a:r>
          </a:p>
        </p:txBody>
      </p:sp>
      <p:sp>
        <p:nvSpPr>
          <p:cNvPr id="4" name="Espace réservé du numéro de diapositive 1"/>
          <p:cNvSpPr txBox="1">
            <a:spLocks/>
          </p:cNvSpPr>
          <p:nvPr/>
        </p:nvSpPr>
        <p:spPr>
          <a:xfrm>
            <a:off x="152400" y="130175"/>
            <a:ext cx="434975" cy="342900"/>
          </a:xfrm>
          <a:prstGeom prst="rect">
            <a:avLst/>
          </a:prstGeom>
        </p:spPr>
        <p:txBody>
          <a:bodyPr anchor="ctr"/>
          <a:lstStyle/>
          <a:p>
            <a:pPr algn="r" eaLnBrk="1" fontAlgn="auto" hangingPunct="1">
              <a:spcBef>
                <a:spcPts val="0"/>
              </a:spcBef>
              <a:spcAft>
                <a:spcPts val="0"/>
              </a:spcAft>
              <a:defRPr/>
            </a:pPr>
            <a:fld id="{9D4978D9-D610-4A34-9628-D3E0B12CB9CD}" type="slidenum">
              <a:rPr lang="fr-FR" sz="1200">
                <a:solidFill>
                  <a:schemeClr val="tx1">
                    <a:tint val="75000"/>
                  </a:schemeClr>
                </a:solidFill>
                <a:latin typeface="+mn-lt"/>
              </a:rPr>
              <a:pPr algn="r" eaLnBrk="1" fontAlgn="auto" hangingPunct="1">
                <a:spcBef>
                  <a:spcPts val="0"/>
                </a:spcBef>
                <a:spcAft>
                  <a:spcPts val="0"/>
                </a:spcAft>
                <a:defRPr/>
              </a:pPr>
              <a:t>11</a:t>
            </a:fld>
            <a:endParaRPr lang="fr-FR" sz="1200" dirty="0">
              <a:solidFill>
                <a:schemeClr val="tx1">
                  <a:tint val="75000"/>
                </a:schemeClr>
              </a:solidFill>
              <a:latin typeface="+mn-lt"/>
            </a:endParaRPr>
          </a:p>
        </p:txBody>
      </p:sp>
      <p:sp>
        <p:nvSpPr>
          <p:cNvPr id="14340" name="ZoneTexte 4"/>
          <p:cNvSpPr txBox="1">
            <a:spLocks noChangeArrowheads="1"/>
          </p:cNvSpPr>
          <p:nvPr/>
        </p:nvSpPr>
        <p:spPr bwMode="auto">
          <a:xfrm>
            <a:off x="4121150" y="0"/>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341" name="Rectangle 5"/>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pic>
        <p:nvPicPr>
          <p:cNvPr id="14342" name="Picture 8" descr="C:\Users\LISAN\Documents\religions\homosexualité\images\homophobie\Islam et homosexualité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613" y="3690938"/>
            <a:ext cx="239395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C:\Users\LISAN\Documents\religions\homosexualité\images\homophobie\Islam et homosexualité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3" y="3667125"/>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C:\Users\LISAN\Documents\religions\homosexualité\images\homophobie\Islam et homosexualité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2350" y="36861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ZoneTexte 17"/>
          <p:cNvSpPr txBox="1">
            <a:spLocks noChangeArrowheads="1"/>
          </p:cNvSpPr>
          <p:nvPr/>
        </p:nvSpPr>
        <p:spPr bwMode="auto">
          <a:xfrm>
            <a:off x="9764713" y="5867400"/>
            <a:ext cx="2252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http://www.radiogrenouille.com/actualites-2/sujets/islam-et-homosexualite/</a:t>
            </a:r>
            <a:r>
              <a:rPr lang="fr-FR" altLang="fr-FR" sz="1200">
                <a:solidFill>
                  <a:srgbClr val="7030A0"/>
                </a:solidFill>
              </a:rPr>
              <a:t> </a:t>
            </a:r>
          </a:p>
        </p:txBody>
      </p:sp>
      <p:sp>
        <p:nvSpPr>
          <p:cNvPr id="14346" name="ZoneTexte 18"/>
          <p:cNvSpPr txBox="1">
            <a:spLocks noChangeArrowheads="1"/>
          </p:cNvSpPr>
          <p:nvPr/>
        </p:nvSpPr>
        <p:spPr bwMode="auto">
          <a:xfrm>
            <a:off x="5356225" y="5867400"/>
            <a:ext cx="2339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Homosexualité au Maroc. Source : </a:t>
            </a:r>
            <a:r>
              <a:rPr lang="fr-FR" altLang="fr-FR" sz="1200">
                <a:solidFill>
                  <a:srgbClr val="7030A0"/>
                </a:solidFill>
                <a:hlinkClick r:id="rId6"/>
              </a:rPr>
              <a:t>http://journalmetro.com/opinions/autrement-dit/84803/islam-et-homosexualite-le-cas-du-maroc/</a:t>
            </a:r>
            <a:endParaRPr lang="fr-FR" altLang="fr-FR" sz="1200">
              <a:solidFill>
                <a:srgbClr val="7030A0"/>
              </a:solidFill>
            </a:endParaRPr>
          </a:p>
        </p:txBody>
      </p:sp>
      <p:pic>
        <p:nvPicPr>
          <p:cNvPr id="14347" name="Picture 4" descr="C:\Users\LISAN\Documents\religions\homosexualité\images\homophobie\homosexuels envers et contre tou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338" y="3403600"/>
            <a:ext cx="18573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ZoneTexte 20"/>
          <p:cNvSpPr txBox="1">
            <a:spLocks noChangeArrowheads="1"/>
          </p:cNvSpPr>
          <p:nvPr/>
        </p:nvSpPr>
        <p:spPr bwMode="auto">
          <a:xfrm>
            <a:off x="2938463" y="5540375"/>
            <a:ext cx="251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De l'amour chez les Arabes (par le peintre-miniaturiste, Al-Wâssiti de Baghdad, Xè siècle). Source : </a:t>
            </a:r>
            <a:r>
              <a:rPr lang="fr-FR" altLang="fr-FR" sz="1200">
                <a:solidFill>
                  <a:srgbClr val="7030A0"/>
                </a:solidFill>
                <a:hlinkClick r:id="rId8"/>
              </a:rPr>
              <a:t>http://musique.arabe.over-blog.com/article-29173516.html</a:t>
            </a:r>
            <a:r>
              <a:rPr lang="fr-FR" altLang="fr-FR" sz="1200">
                <a:solidFill>
                  <a:srgbClr val="7030A0"/>
                </a:solidFill>
              </a:rPr>
              <a:t> </a:t>
            </a:r>
          </a:p>
        </p:txBody>
      </p:sp>
      <p:sp>
        <p:nvSpPr>
          <p:cNvPr id="14349" name="ZoneTexte 21"/>
          <p:cNvSpPr txBox="1">
            <a:spLocks noChangeArrowheads="1"/>
          </p:cNvSpPr>
          <p:nvPr/>
        </p:nvSpPr>
        <p:spPr bwMode="auto">
          <a:xfrm>
            <a:off x="7566025" y="5246688"/>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Première mosquée « inclusive » à Paris. Source : </a:t>
            </a:r>
            <a:r>
              <a:rPr lang="fr-FR" altLang="fr-FR" sz="1200">
                <a:solidFill>
                  <a:srgbClr val="7030A0"/>
                </a:solidFill>
                <a:hlinkClick r:id="rId9"/>
              </a:rPr>
              <a:t>http://www.yabiladi.com/articles/details/13765/homosexualite-islam-bientot-premiere-mosquee.html</a:t>
            </a:r>
            <a:r>
              <a:rPr lang="fr-FR" altLang="fr-FR" sz="1200">
                <a:solidFill>
                  <a:srgbClr val="7030A0"/>
                </a:solidFill>
              </a:rPr>
              <a:t> </a:t>
            </a:r>
          </a:p>
        </p:txBody>
      </p:sp>
      <p:pic>
        <p:nvPicPr>
          <p:cNvPr id="14350" name="Picture 2" descr="C:\Users\LISAN\Documents\religions\homosexualité\images\religions\islam homosexuality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2625"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3" descr="C:\Users\LISAN\Documents\religions\homosexualité\images\religions\islam homosexuality1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01200" y="1862138"/>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C:\Users\LISAN\Documents\religions\homosexualité\images\religions\islam homosexuality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50" y="12319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C:\Users\LISAN\Documents\religions\homosexualité\images\religions\islam homosexuality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088" y="48577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6" descr="C:\Users\LISAN\Documents\religions\homosexualité\images\religions\islam homosexuality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00" y="3111500"/>
            <a:ext cx="10191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ZoneTexte 22"/>
          <p:cNvSpPr txBox="1">
            <a:spLocks noChangeArrowheads="1"/>
          </p:cNvSpPr>
          <p:nvPr/>
        </p:nvSpPr>
        <p:spPr bwMode="auto">
          <a:xfrm>
            <a:off x="1306513" y="3189288"/>
            <a:ext cx="1327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Qui affirme que nous ne pouvons être gay et musulmans ?</a:t>
            </a:r>
            <a:r>
              <a:rPr lang="fr-FR" altLang="fr-FR" sz="1200">
                <a:solidFill>
                  <a:srgbClr val="7030A0"/>
                </a:solidFill>
              </a:rPr>
              <a:t> »</a:t>
            </a:r>
          </a:p>
        </p:txBody>
      </p:sp>
      <p:pic>
        <p:nvPicPr>
          <p:cNvPr id="14356" name="Picture 8" descr="C:\Users\LISAN\Documents\religions\homosexualité\images\religions\islam homosexuality1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35275" y="1236663"/>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ZoneTexte 23"/>
          <p:cNvSpPr txBox="1">
            <a:spLocks noChangeArrowheads="1"/>
          </p:cNvSpPr>
          <p:nvPr/>
        </p:nvSpPr>
        <p:spPr bwMode="auto">
          <a:xfrm>
            <a:off x="2743200" y="3036888"/>
            <a:ext cx="273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L’Islam condamne la sodomie, mais l'art comme était comme cela au 19ème siècle en Turquie.</a:t>
            </a:r>
          </a:p>
        </p:txBody>
      </p:sp>
      <p:pic>
        <p:nvPicPr>
          <p:cNvPr id="14358" name="Picture 9" descr="C:\Users\LISAN\Documents\religions\homosexualité\images\religions\purple jihad.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5063" y="52228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ZoneTexte 25"/>
          <p:cNvSpPr txBox="1">
            <a:spLocks noChangeArrowheads="1"/>
          </p:cNvSpPr>
          <p:nvPr/>
        </p:nvSpPr>
        <p:spPr bwMode="auto">
          <a:xfrm>
            <a:off x="5399088" y="2308225"/>
            <a:ext cx="409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Etrange mélange des genres : Des musulmans gays prêts à se battre à côté des extrémistes (!) : « </a:t>
            </a:r>
            <a:r>
              <a:rPr lang="fr-FR" altLang="fr-FR" sz="1200" i="1">
                <a:solidFill>
                  <a:srgbClr val="7030A0"/>
                </a:solidFill>
              </a:rPr>
              <a:t>Jihad violet. Musulmans gays pour la paix et </a:t>
            </a:r>
            <a:r>
              <a:rPr lang="fr-FR" altLang="fr-FR" sz="1200" i="1">
                <a:solidFill>
                  <a:srgbClr val="FF0000"/>
                </a:solidFill>
              </a:rPr>
              <a:t>la destruction d’Israël !</a:t>
            </a:r>
            <a:r>
              <a:rPr lang="fr-FR" altLang="fr-FR" sz="1200">
                <a:solidFill>
                  <a:srgbClr val="7030A0"/>
                </a:solidFill>
              </a:rPr>
              <a:t> ». Source : </a:t>
            </a:r>
            <a:r>
              <a:rPr lang="fr-FR" altLang="fr-FR" sz="1200">
                <a:solidFill>
                  <a:srgbClr val="7030A0"/>
                </a:solidFill>
                <a:hlinkClick r:id="rId17"/>
              </a:rPr>
              <a:t>http://www.raymondibrahim.com/in-the-media/gay-muslims-running-towards-the-accepting-embrace-of-isis/</a:t>
            </a:r>
            <a:r>
              <a:rPr lang="fr-FR" altLang="fr-FR" sz="1200">
                <a:solidFill>
                  <a:srgbClr val="7030A0"/>
                </a:solidFill>
              </a:rPr>
              <a:t> </a:t>
            </a:r>
          </a:p>
        </p:txBody>
      </p:sp>
      <p:sp>
        <p:nvSpPr>
          <p:cNvPr id="14360" name="ZoneTexte 26"/>
          <p:cNvSpPr txBox="1">
            <a:spLocks noChangeArrowheads="1"/>
          </p:cNvSpPr>
          <p:nvPr/>
        </p:nvSpPr>
        <p:spPr bwMode="auto">
          <a:xfrm>
            <a:off x="9688513" y="3309938"/>
            <a:ext cx="2503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chemeClr val="bg1"/>
                </a:solidFill>
              </a:rPr>
              <a:t>« Queer musulmane et fière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7000" y="68329"/>
            <a:ext cx="596152" cy="365125"/>
          </a:xfrm>
        </p:spPr>
        <p:txBody>
          <a:bodyPr/>
          <a:lstStyle/>
          <a:p>
            <a:pPr>
              <a:defRPr/>
            </a:pPr>
            <a:fld id="{D0CA9924-A8D7-4C71-8542-91A819A0E213}" type="slidenum">
              <a:rPr lang="fr-FR" smtClean="0"/>
              <a:pPr>
                <a:defRPr/>
              </a:pPr>
              <a:t>110</a:t>
            </a:fld>
            <a:endParaRPr lang="fr-FR" dirty="0"/>
          </a:p>
        </p:txBody>
      </p:sp>
      <p:sp>
        <p:nvSpPr>
          <p:cNvPr id="3" name="ZoneTexte 2"/>
          <p:cNvSpPr txBox="1">
            <a:spLocks noChangeArrowheads="1"/>
          </p:cNvSpPr>
          <p:nvPr/>
        </p:nvSpPr>
        <p:spPr bwMode="auto">
          <a:xfrm>
            <a:off x="4851698" y="134647"/>
            <a:ext cx="367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381875"/>
            <a:ext cx="5320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 et fin)</a:t>
            </a:r>
            <a:endParaRPr lang="fr-FR" altLang="fr-FR" sz="1800" b="1" dirty="0">
              <a:solidFill>
                <a:srgbClr val="7030A0"/>
              </a:solidFill>
            </a:endParaRPr>
          </a:p>
        </p:txBody>
      </p:sp>
      <p:sp>
        <p:nvSpPr>
          <p:cNvPr id="5" name="Rectangle 4"/>
          <p:cNvSpPr/>
          <p:nvPr/>
        </p:nvSpPr>
        <p:spPr>
          <a:xfrm>
            <a:off x="105484" y="739630"/>
            <a:ext cx="7656947" cy="369332"/>
          </a:xfrm>
          <a:prstGeom prst="rect">
            <a:avLst/>
          </a:prstGeom>
        </p:spPr>
        <p:txBody>
          <a:bodyPr wrap="square">
            <a:spAutoFit/>
          </a:bodyPr>
          <a:lstStyle/>
          <a:p>
            <a:pPr algn="just" eaLnBrk="1" hangingPunct="1"/>
            <a:r>
              <a:rPr lang="fr-FR" altLang="fr-FR" u="sng" dirty="0">
                <a:solidFill>
                  <a:srgbClr val="7030A0"/>
                </a:solidFill>
              </a:rPr>
              <a:t>15.1. Les techniques d’aversion ou de conversion et leurs échecs</a:t>
            </a:r>
            <a:r>
              <a:rPr lang="fr-FR" altLang="fr-FR" dirty="0">
                <a:solidFill>
                  <a:srgbClr val="7030A0"/>
                </a:solidFill>
              </a:rPr>
              <a:t> (suite et fin)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864" y="2960940"/>
            <a:ext cx="2695575" cy="16954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795" y="782584"/>
            <a:ext cx="2240094" cy="1723822"/>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924" y="5019717"/>
            <a:ext cx="2609850" cy="17526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252" y="68329"/>
            <a:ext cx="1876425" cy="24384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468" y="4863864"/>
            <a:ext cx="2886075" cy="1581150"/>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6580" y="4758244"/>
            <a:ext cx="2847975" cy="160020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177" y="2592823"/>
            <a:ext cx="2857500" cy="16002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820" y="4976979"/>
            <a:ext cx="2638425" cy="1733550"/>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614" y="2910394"/>
            <a:ext cx="2466975" cy="1847850"/>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702" y="1148269"/>
            <a:ext cx="2590800" cy="1762125"/>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2327" y="1234498"/>
            <a:ext cx="2914650" cy="1571625"/>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4768" y="1344613"/>
            <a:ext cx="1711769" cy="1053397"/>
          </a:xfrm>
          <a:prstGeom prst="rect">
            <a:avLst/>
          </a:prstGeom>
        </p:spPr>
      </p:pic>
      <p:pic>
        <p:nvPicPr>
          <p:cNvPr id="21" name="Imag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5655" y="2806123"/>
            <a:ext cx="2445702" cy="1699763"/>
          </a:xfrm>
          <a:prstGeom prst="rect">
            <a:avLst/>
          </a:prstGeom>
        </p:spPr>
      </p:pic>
      <p:sp>
        <p:nvSpPr>
          <p:cNvPr id="22" name="ZoneTexte 21"/>
          <p:cNvSpPr txBox="1"/>
          <p:nvPr/>
        </p:nvSpPr>
        <p:spPr>
          <a:xfrm>
            <a:off x="6199627" y="4505886"/>
            <a:ext cx="2840019" cy="283334"/>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la haine de soi n’est pas une thérapie</a:t>
            </a:r>
            <a:r>
              <a:rPr lang="fr-FR" sz="1200" dirty="0">
                <a:solidFill>
                  <a:srgbClr val="7030A0"/>
                </a:solidFill>
              </a:rPr>
              <a:t> »</a:t>
            </a:r>
          </a:p>
        </p:txBody>
      </p:sp>
      <p:sp>
        <p:nvSpPr>
          <p:cNvPr id="23" name="ZoneTexte 22"/>
          <p:cNvSpPr txBox="1"/>
          <p:nvPr/>
        </p:nvSpPr>
        <p:spPr>
          <a:xfrm>
            <a:off x="9088356" y="4143810"/>
            <a:ext cx="3026031" cy="657462"/>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Les avocats des droits des homosexuels heureux après que Christie a signé le projet de loi interdisant la thérapie de conversion</a:t>
            </a:r>
            <a:r>
              <a:rPr lang="fr-FR" sz="1200" dirty="0">
                <a:solidFill>
                  <a:srgbClr val="7030A0"/>
                </a:solidFill>
              </a:rPr>
              <a:t> »</a:t>
            </a:r>
          </a:p>
        </p:txBody>
      </p:sp>
      <p:sp>
        <p:nvSpPr>
          <p:cNvPr id="24" name="ZoneTexte 23"/>
          <p:cNvSpPr txBox="1"/>
          <p:nvPr/>
        </p:nvSpPr>
        <p:spPr>
          <a:xfrm>
            <a:off x="6014768" y="6488983"/>
            <a:ext cx="2840019" cy="283334"/>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la thérapie de réparation abîme</a:t>
            </a:r>
            <a:r>
              <a:rPr lang="fr-FR" sz="1200" dirty="0">
                <a:solidFill>
                  <a:srgbClr val="7030A0"/>
                </a:solidFill>
              </a:rPr>
              <a:t> »</a:t>
            </a:r>
          </a:p>
        </p:txBody>
      </p:sp>
      <p:sp>
        <p:nvSpPr>
          <p:cNvPr id="25" name="ZoneTexte 24"/>
          <p:cNvSpPr txBox="1"/>
          <p:nvPr/>
        </p:nvSpPr>
        <p:spPr>
          <a:xfrm>
            <a:off x="9096781" y="6323452"/>
            <a:ext cx="2840019"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L'association libanaise de psychologie dénonce la thérapie de conversion</a:t>
            </a:r>
            <a:r>
              <a:rPr lang="fr-FR" sz="1200" dirty="0">
                <a:solidFill>
                  <a:srgbClr val="7030A0"/>
                </a:solidFill>
              </a:rPr>
              <a:t> »</a:t>
            </a:r>
          </a:p>
        </p:txBody>
      </p:sp>
      <p:sp>
        <p:nvSpPr>
          <p:cNvPr id="26" name="ZoneTexte 25"/>
          <p:cNvSpPr txBox="1"/>
          <p:nvPr/>
        </p:nvSpPr>
        <p:spPr>
          <a:xfrm>
            <a:off x="6253931" y="2441979"/>
            <a:ext cx="3016999" cy="276999"/>
          </a:xfrm>
          <a:prstGeom prst="rect">
            <a:avLst/>
          </a:prstGeom>
          <a:noFill/>
        </p:spPr>
        <p:txBody>
          <a:bodyPr wrap="square" rtlCol="0">
            <a:spAutoFit/>
          </a:bodyPr>
          <a:lstStyle/>
          <a:p>
            <a:r>
              <a:rPr lang="fr-FR" sz="1200" dirty="0">
                <a:solidFill>
                  <a:srgbClr val="7030A0"/>
                </a:solidFill>
              </a:rPr>
              <a:t>Les slogans des anti-thérapies de conversion.</a:t>
            </a:r>
          </a:p>
        </p:txBody>
      </p:sp>
    </p:spTree>
    <p:extLst>
      <p:ext uri="{BB962C8B-B14F-4D97-AF65-F5344CB8AC3E}">
        <p14:creationId xmlns:p14="http://schemas.microsoft.com/office/powerpoint/2010/main" val="36451965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5263" y="185738"/>
            <a:ext cx="447675" cy="396875"/>
          </a:xfrm>
        </p:spPr>
        <p:txBody>
          <a:bodyPr/>
          <a:lstStyle/>
          <a:p>
            <a:pPr>
              <a:defRPr/>
            </a:pPr>
            <a:fld id="{073D1AE4-DDD9-4944-BD76-04BDB2C12DB7}" type="slidenum">
              <a:rPr lang="fr-FR"/>
              <a:pPr>
                <a:defRPr/>
              </a:pPr>
              <a:t>111</a:t>
            </a:fld>
            <a:endParaRPr lang="fr-FR" dirty="0"/>
          </a:p>
        </p:txBody>
      </p:sp>
      <p:sp>
        <p:nvSpPr>
          <p:cNvPr id="115715" name="Rectangle 2"/>
          <p:cNvSpPr>
            <a:spLocks noChangeArrowheads="1"/>
          </p:cNvSpPr>
          <p:nvPr/>
        </p:nvSpPr>
        <p:spPr bwMode="auto">
          <a:xfrm>
            <a:off x="268288" y="522288"/>
            <a:ext cx="2869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a:t>
            </a:r>
          </a:p>
        </p:txBody>
      </p:sp>
      <p:sp>
        <p:nvSpPr>
          <p:cNvPr id="115716" name="ZoneTexte 3"/>
          <p:cNvSpPr txBox="1">
            <a:spLocks noChangeArrowheads="1"/>
          </p:cNvSpPr>
          <p:nvPr/>
        </p:nvSpPr>
        <p:spPr bwMode="auto">
          <a:xfrm>
            <a:off x="4672013" y="171450"/>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5717" name="ZoneTexte 4"/>
          <p:cNvSpPr txBox="1">
            <a:spLocks noChangeArrowheads="1"/>
          </p:cNvSpPr>
          <p:nvPr/>
        </p:nvSpPr>
        <p:spPr bwMode="auto">
          <a:xfrm>
            <a:off x="228600" y="925513"/>
            <a:ext cx="116919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L’</a:t>
            </a:r>
            <a:r>
              <a:rPr lang="fr-FR" altLang="fr-FR" sz="1800" b="1" dirty="0">
                <a:solidFill>
                  <a:srgbClr val="7030A0"/>
                </a:solidFill>
              </a:rPr>
              <a:t>homophobie</a:t>
            </a:r>
            <a:r>
              <a:rPr lang="fr-FR" altLang="fr-FR" sz="1800" dirty="0">
                <a:solidFill>
                  <a:srgbClr val="7030A0"/>
                </a:solidFill>
              </a:rPr>
              <a:t> désigne les manifestations de mépris, rejet, et haine envers des personnes, des pratiques ou des représentations homosexuelles ou supposées l'être. L’homophobie englobe donc les </a:t>
            </a:r>
            <a:r>
              <a:rPr lang="fr-FR" altLang="fr-FR" sz="1800" dirty="0">
                <a:solidFill>
                  <a:srgbClr val="7030A0"/>
                </a:solidFill>
                <a:hlinkClick r:id="rId2" tooltip="Préjugé"/>
              </a:rPr>
              <a:t>préjugés</a:t>
            </a:r>
            <a:r>
              <a:rPr lang="fr-FR" altLang="fr-FR" sz="1800" dirty="0">
                <a:solidFill>
                  <a:srgbClr val="7030A0"/>
                </a:solidFill>
              </a:rPr>
              <a:t> et les </a:t>
            </a:r>
            <a:r>
              <a:rPr lang="fr-FR" altLang="fr-FR" sz="1800" dirty="0">
                <a:solidFill>
                  <a:srgbClr val="7030A0"/>
                </a:solidFill>
                <a:hlinkClick r:id="rId3" tooltip="Discrimination"/>
              </a:rPr>
              <a:t>discriminations</a:t>
            </a:r>
            <a:r>
              <a:rPr lang="fr-FR" altLang="fr-FR" sz="1800" dirty="0">
                <a:solidFill>
                  <a:srgbClr val="7030A0"/>
                </a:solidFill>
              </a:rPr>
              <a:t> (emploi, logement, services), et cela peut se manifester par de la </a:t>
            </a:r>
            <a:r>
              <a:rPr lang="fr-FR" altLang="fr-FR" sz="1800" dirty="0">
                <a:solidFill>
                  <a:srgbClr val="7030A0"/>
                </a:solidFill>
                <a:hlinkClick r:id="rId4" tooltip="Peur"/>
              </a:rPr>
              <a:t>peur</a:t>
            </a:r>
            <a:r>
              <a:rPr lang="fr-FR" altLang="fr-FR" sz="1800" dirty="0">
                <a:solidFill>
                  <a:srgbClr val="7030A0"/>
                </a:solidFill>
              </a:rPr>
              <a:t>, de la </a:t>
            </a:r>
            <a:r>
              <a:rPr lang="fr-FR" altLang="fr-FR" sz="1800" dirty="0">
                <a:solidFill>
                  <a:srgbClr val="7030A0"/>
                </a:solidFill>
                <a:hlinkClick r:id="rId5" tooltip="Haine"/>
              </a:rPr>
              <a:t>haine</a:t>
            </a:r>
            <a:r>
              <a:rPr lang="fr-FR" altLang="fr-FR" sz="1800" dirty="0">
                <a:solidFill>
                  <a:srgbClr val="7030A0"/>
                </a:solidFill>
              </a:rPr>
              <a:t>, de l'</a:t>
            </a:r>
            <a:r>
              <a:rPr lang="fr-FR" altLang="fr-FR" sz="1800" dirty="0">
                <a:solidFill>
                  <a:srgbClr val="7030A0"/>
                </a:solidFill>
                <a:hlinkClick r:id="rId6" tooltip="wikt:aversion"/>
              </a:rPr>
              <a:t>aversion</a:t>
            </a:r>
            <a:r>
              <a:rPr lang="fr-FR" altLang="fr-FR" sz="1800" dirty="0">
                <a:solidFill>
                  <a:srgbClr val="7030A0"/>
                </a:solidFill>
              </a:rPr>
              <a:t>, du </a:t>
            </a:r>
            <a:r>
              <a:rPr lang="fr-FR" altLang="fr-FR" sz="1800" dirty="0">
                <a:solidFill>
                  <a:srgbClr val="7030A0"/>
                </a:solidFill>
                <a:hlinkClick r:id="rId7" tooltip="Harcèlement"/>
              </a:rPr>
              <a:t>harcèlement</a:t>
            </a:r>
            <a:r>
              <a:rPr lang="fr-FR" altLang="fr-FR" sz="1800" dirty="0">
                <a:solidFill>
                  <a:srgbClr val="7030A0"/>
                </a:solidFill>
              </a:rPr>
              <a:t>, de la </a:t>
            </a:r>
            <a:r>
              <a:rPr lang="fr-FR" altLang="fr-FR" sz="1800" dirty="0">
                <a:solidFill>
                  <a:srgbClr val="7030A0"/>
                </a:solidFill>
                <a:hlinkClick r:id="rId8" tooltip="Violence"/>
              </a:rPr>
              <a:t>violence</a:t>
            </a:r>
            <a:r>
              <a:rPr lang="fr-FR" altLang="fr-FR" sz="1800" dirty="0">
                <a:solidFill>
                  <a:srgbClr val="7030A0"/>
                </a:solidFill>
              </a:rPr>
              <a:t> ou encore de la désapprobation intellectuelle intolérante envers l'ensemble de la </a:t>
            </a:r>
            <a:r>
              <a:rPr lang="fr-FR" altLang="fr-FR" sz="1800" dirty="0">
                <a:solidFill>
                  <a:srgbClr val="7030A0"/>
                </a:solidFill>
                <a:hlinkClick r:id="rId9" tooltip="Communauté LGBT"/>
              </a:rPr>
              <a:t>communauté LGBT</a:t>
            </a:r>
            <a:r>
              <a:rPr lang="fr-FR" altLang="fr-FR" sz="1800" dirty="0">
                <a:solidFill>
                  <a:srgbClr val="7030A0"/>
                </a:solidFill>
              </a:rPr>
              <a:t>. « De même que la </a:t>
            </a:r>
            <a:r>
              <a:rPr lang="fr-FR" altLang="fr-FR" sz="1800" dirty="0">
                <a:solidFill>
                  <a:srgbClr val="7030A0"/>
                </a:solidFill>
                <a:hlinkClick r:id="rId10" tooltip="Xénophobie"/>
              </a:rPr>
              <a:t>xénophobie</a:t>
            </a:r>
            <a:r>
              <a:rPr lang="fr-FR" altLang="fr-FR" sz="1800" dirty="0">
                <a:solidFill>
                  <a:srgbClr val="7030A0"/>
                </a:solidFill>
              </a:rPr>
              <a:t>, le </a:t>
            </a:r>
            <a:r>
              <a:rPr lang="fr-FR" altLang="fr-FR" sz="1800" dirty="0">
                <a:solidFill>
                  <a:srgbClr val="7030A0"/>
                </a:solidFill>
                <a:hlinkClick r:id="rId11" tooltip="Racisme"/>
              </a:rPr>
              <a:t>racisme</a:t>
            </a:r>
            <a:r>
              <a:rPr lang="fr-FR" altLang="fr-FR" sz="1800" dirty="0">
                <a:solidFill>
                  <a:srgbClr val="7030A0"/>
                </a:solidFill>
              </a:rPr>
              <a:t> ou l'</a:t>
            </a:r>
            <a:r>
              <a:rPr lang="fr-FR" altLang="fr-FR" sz="1800" dirty="0">
                <a:solidFill>
                  <a:srgbClr val="7030A0"/>
                </a:solidFill>
                <a:hlinkClick r:id="rId12" tooltip="Antisémitisme"/>
              </a:rPr>
              <a:t>antisémitisme</a:t>
            </a:r>
            <a:r>
              <a:rPr lang="fr-FR" altLang="fr-FR" sz="1800" dirty="0">
                <a:solidFill>
                  <a:srgbClr val="7030A0"/>
                </a:solidFill>
              </a:rPr>
              <a:t>, l'homophobie paraît être une désignation de l'autre comme le mauvais contraire, inférieur ou anormal. » L'homophobie peut aller jusqu'au meurtre ou, plus souvent, à la condamnation à mort institutionnalisée, </a:t>
            </a:r>
            <a:r>
              <a:rPr lang="fr-FR" altLang="fr-FR" sz="1800" dirty="0">
                <a:solidFill>
                  <a:srgbClr val="7030A0"/>
                </a:solidFill>
                <a:hlinkClick r:id="rId13"/>
              </a:rPr>
              <a:t>notamment dans certains pays africains et du Moyen-Orient</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L'homophobie peut être de différentes origines : issue de positions </a:t>
            </a:r>
            <a:r>
              <a:rPr lang="fr-FR" altLang="fr-FR" sz="1800" dirty="0">
                <a:solidFill>
                  <a:srgbClr val="7030A0"/>
                </a:solidFill>
                <a:hlinkClick r:id="rId14" tooltip="Homosexualité dans les religions"/>
              </a:rPr>
              <a:t>religieuses</a:t>
            </a:r>
            <a:r>
              <a:rPr lang="fr-FR" altLang="fr-FR" sz="1800" dirty="0">
                <a:solidFill>
                  <a:srgbClr val="7030A0"/>
                </a:solidFill>
              </a:rPr>
              <a:t>, de considérations cliniques (en </a:t>
            </a:r>
            <a:r>
              <a:rPr lang="fr-FR" altLang="fr-FR" sz="1800" dirty="0">
                <a:solidFill>
                  <a:srgbClr val="7030A0"/>
                </a:solidFill>
                <a:hlinkClick r:id="rId15" tooltip="Médecine"/>
              </a:rPr>
              <a:t>médecine</a:t>
            </a:r>
            <a:r>
              <a:rPr lang="fr-FR" altLang="fr-FR" sz="1800" dirty="0">
                <a:solidFill>
                  <a:srgbClr val="7030A0"/>
                </a:solidFill>
              </a:rPr>
              <a:t>, en particulier en </a:t>
            </a:r>
            <a:r>
              <a:rPr lang="fr-FR" altLang="fr-FR" sz="1800" dirty="0">
                <a:solidFill>
                  <a:srgbClr val="7030A0"/>
                </a:solidFill>
                <a:hlinkClick r:id="rId16" tooltip="Psychiatrie"/>
              </a:rPr>
              <a:t>psychiatrie</a:t>
            </a:r>
            <a:r>
              <a:rPr lang="fr-FR" altLang="fr-FR" sz="1800" dirty="0">
                <a:solidFill>
                  <a:srgbClr val="7030A0"/>
                </a:solidFill>
              </a:rPr>
              <a:t>, et en </a:t>
            </a:r>
            <a:r>
              <a:rPr lang="fr-FR" altLang="fr-FR" sz="1800" dirty="0">
                <a:solidFill>
                  <a:srgbClr val="7030A0"/>
                </a:solidFill>
                <a:hlinkClick r:id="rId17" tooltip="Psychologie"/>
              </a:rPr>
              <a:t>psychologie</a:t>
            </a:r>
            <a:r>
              <a:rPr lang="fr-FR" altLang="fr-FR" sz="1800" dirty="0">
                <a:solidFill>
                  <a:srgbClr val="7030A0"/>
                </a:solidFill>
              </a:rPr>
              <a:t>), anthropologiques (au nom de la différenciation des sexes) ou </a:t>
            </a:r>
            <a:r>
              <a:rPr lang="fr-FR" altLang="fr-FR" sz="1800" dirty="0">
                <a:solidFill>
                  <a:srgbClr val="7030A0"/>
                </a:solidFill>
                <a:hlinkClick r:id="rId13"/>
              </a:rPr>
              <a:t>issue de désirs homosexuels refoulés</a:t>
            </a:r>
            <a:r>
              <a:rPr lang="fr-FR" altLang="fr-FR" sz="1800" dirty="0">
                <a:solidFill>
                  <a:srgbClr val="7030A0"/>
                </a:solidFill>
              </a:rPr>
              <a:t>.</a:t>
            </a:r>
            <a:r>
              <a:rPr lang="fr-FR" altLang="fr-FR" sz="1200" dirty="0">
                <a:solidFill>
                  <a:srgbClr val="7030A0"/>
                </a:solidFill>
              </a:rPr>
              <a:t> Source : </a:t>
            </a:r>
            <a:r>
              <a:rPr lang="fr-FR" altLang="fr-FR" sz="1200" dirty="0">
                <a:solidFill>
                  <a:srgbClr val="7030A0"/>
                </a:solidFill>
                <a:hlinkClick r:id="rId13"/>
              </a:rPr>
              <a:t>https://fr.wikipedia.org/wiki/Homophobie</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u="sng" dirty="0">
                <a:solidFill>
                  <a:srgbClr val="7030A0"/>
                </a:solidFill>
              </a:rPr>
              <a:t>16.1. L’hypothèse de « L’homophobie innée » (hypothèse de l’auteur)</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L’auteur émet l’hypothèse que est liée à certains signes et éléments de reconnaissances de l’autre sexe ou du même sont identifiées, lors de l’attirance sexuelle (odeurs, phéromones, traits morphologiques généraux et sexuels …) et que ces éléments seront identifiés par une « grille interne » au niveau du cerveau.</a:t>
            </a:r>
          </a:p>
          <a:p>
            <a:pPr algn="just" eaLnBrk="1" hangingPunct="1">
              <a:lnSpc>
                <a:spcPct val="100000"/>
              </a:lnSpc>
              <a:spcBef>
                <a:spcPct val="0"/>
              </a:spcBef>
              <a:buFontTx/>
              <a:buNone/>
            </a:pPr>
            <a:r>
              <a:rPr lang="fr-FR" altLang="fr-FR" sz="1800" dirty="0">
                <a:solidFill>
                  <a:srgbClr val="7030A0"/>
                </a:solidFill>
              </a:rPr>
              <a:t>En effet, peu de gens se pose la question de savoir pourquoi, majoritairement, les mâles sont plutôt attirés par les femelles, et réciproquement. Nous pensons que cette attirance (liée à une orientation sexuelle) est programmée dans le cerveau.</a:t>
            </a:r>
          </a:p>
          <a:p>
            <a:pPr algn="just" eaLnBrk="1" hangingPunct="1">
              <a:lnSpc>
                <a:spcPct val="100000"/>
              </a:lnSpc>
              <a:spcBef>
                <a:spcPct val="0"/>
              </a:spcBef>
              <a:buFontTx/>
              <a:buNone/>
            </a:pPr>
            <a:r>
              <a:rPr lang="fr-FR" altLang="fr-FR" sz="1800" dirty="0">
                <a:solidFill>
                  <a:srgbClr val="7030A0"/>
                </a:solidFill>
              </a:rPr>
              <a:t>Donc la plupart des hommes (hétéros) ne seront pas attirés par un homme très viril, barbu ↘</a:t>
            </a:r>
          </a:p>
          <a:p>
            <a:pPr algn="just" eaLnBrk="1" hangingPunct="1">
              <a:lnSpc>
                <a:spcPct val="100000"/>
              </a:lnSpc>
              <a:spcBef>
                <a:spcPct val="0"/>
              </a:spcBef>
              <a:buFontTx/>
              <a:buNone/>
            </a:pPr>
            <a:r>
              <a:rPr lang="fr-FR" altLang="fr-FR" sz="1800" dirty="0">
                <a:solidFill>
                  <a:srgbClr val="7030A0"/>
                </a:solidFill>
              </a:rPr>
              <a:t>… sauf pour les homosexuels programmés pour être attirés par les hommes aux signes virils.</a:t>
            </a:r>
          </a:p>
          <a:p>
            <a:pPr algn="just" eaLnBrk="1" hangingPunct="1">
              <a:lnSpc>
                <a:spcPct val="100000"/>
              </a:lnSpc>
              <a:spcBef>
                <a:spcPct val="0"/>
              </a:spcBef>
              <a:buFontTx/>
              <a:buNone/>
            </a:pPr>
            <a:r>
              <a:rPr lang="fr-FR" altLang="fr-FR" sz="1800" dirty="0">
                <a:solidFill>
                  <a:srgbClr val="7030A0"/>
                </a:solidFill>
              </a:rPr>
              <a:t>L’hétéro ne pourra pas se mettre à la place de l’homo, </a:t>
            </a:r>
          </a:p>
          <a:p>
            <a:pPr algn="just" eaLnBrk="1" hangingPunct="1">
              <a:lnSpc>
                <a:spcPct val="100000"/>
              </a:lnSpc>
              <a:spcBef>
                <a:spcPct val="0"/>
              </a:spcBef>
              <a:buFontTx/>
              <a:buNone/>
            </a:pPr>
            <a:r>
              <a:rPr lang="fr-FR" altLang="fr-FR" sz="1800" dirty="0">
                <a:solidFill>
                  <a:srgbClr val="7030A0"/>
                </a:solidFill>
              </a:rPr>
              <a:t>… les ressentis personnels et expériences intérieures étant </a:t>
            </a:r>
            <a:r>
              <a:rPr lang="fr-FR" altLang="fr-FR" sz="1800" dirty="0" err="1">
                <a:solidFill>
                  <a:srgbClr val="7030A0"/>
                </a:solidFill>
              </a:rPr>
              <a:t>incommuniquables</a:t>
            </a:r>
            <a:r>
              <a:rPr lang="fr-FR" altLang="fr-FR" sz="1800" dirty="0">
                <a:solidFill>
                  <a:srgbClr val="7030A0"/>
                </a:solidFill>
              </a:rPr>
              <a:t>. </a:t>
            </a:r>
          </a:p>
        </p:txBody>
      </p:sp>
      <p:pic>
        <p:nvPicPr>
          <p:cNvPr id="115718" name="Picture 2" descr="C:\Users\LISAN\Documents\religions\homosexualité\images\amours-homos\amour gay16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07475" y="5834063"/>
            <a:ext cx="1514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6" descr="C:\Users\LISAN\Documents\religions\homosexualité\images\amours-homos\amour provoc2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94975" y="5749925"/>
            <a:ext cx="1409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95263" y="185738"/>
            <a:ext cx="447675" cy="396875"/>
          </a:xfrm>
          <a:prstGeom prst="rect">
            <a:avLst/>
          </a:prstGeom>
        </p:spPr>
        <p:txBody>
          <a:bodyPr anchor="ctr"/>
          <a:lstStyle/>
          <a:p>
            <a:pPr algn="r" eaLnBrk="1" fontAlgn="auto" hangingPunct="1">
              <a:spcBef>
                <a:spcPts val="0"/>
              </a:spcBef>
              <a:spcAft>
                <a:spcPts val="0"/>
              </a:spcAft>
              <a:defRPr/>
            </a:pPr>
            <a:fld id="{57DE0278-CE46-48A9-9CA8-751D877950E4}" type="slidenum">
              <a:rPr lang="fr-FR" sz="1200">
                <a:solidFill>
                  <a:schemeClr val="tx1">
                    <a:tint val="75000"/>
                  </a:schemeClr>
                </a:solidFill>
                <a:latin typeface="+mn-lt"/>
              </a:rPr>
              <a:pPr algn="r" eaLnBrk="1" fontAlgn="auto" hangingPunct="1">
                <a:spcBef>
                  <a:spcPts val="0"/>
                </a:spcBef>
                <a:spcAft>
                  <a:spcPts val="0"/>
                </a:spcAft>
                <a:defRPr/>
              </a:pPr>
              <a:t>112</a:t>
            </a:fld>
            <a:endParaRPr lang="fr-FR" sz="1200" dirty="0">
              <a:solidFill>
                <a:schemeClr val="tx1">
                  <a:tint val="75000"/>
                </a:schemeClr>
              </a:solidFill>
              <a:latin typeface="+mn-lt"/>
            </a:endParaRPr>
          </a:p>
        </p:txBody>
      </p:sp>
      <p:sp>
        <p:nvSpPr>
          <p:cNvPr id="116740" name="Rectangle 3"/>
          <p:cNvSpPr>
            <a:spLocks noChangeArrowheads="1"/>
          </p:cNvSpPr>
          <p:nvPr/>
        </p:nvSpPr>
        <p:spPr bwMode="auto">
          <a:xfrm>
            <a:off x="268288" y="522288"/>
            <a:ext cx="353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 (suite)</a:t>
            </a:r>
          </a:p>
        </p:txBody>
      </p:sp>
      <p:sp>
        <p:nvSpPr>
          <p:cNvPr id="116741" name="ZoneTexte 4"/>
          <p:cNvSpPr txBox="1">
            <a:spLocks noChangeArrowheads="1"/>
          </p:cNvSpPr>
          <p:nvPr/>
        </p:nvSpPr>
        <p:spPr bwMode="auto">
          <a:xfrm>
            <a:off x="3767138" y="212725"/>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116742" name="ZoneTexte 5"/>
          <p:cNvSpPr txBox="1">
            <a:spLocks noChangeArrowheads="1"/>
          </p:cNvSpPr>
          <p:nvPr/>
        </p:nvSpPr>
        <p:spPr bwMode="auto">
          <a:xfrm>
            <a:off x="0" y="1606956"/>
            <a:ext cx="12110484" cy="511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16.1. L’hypothèse de « L’homophobie innée » (hypothèse de l’auteur)</a:t>
            </a:r>
            <a:r>
              <a:rPr lang="fr-FR" altLang="fr-FR" sz="1800" dirty="0">
                <a:solidFill>
                  <a:srgbClr val="7030A0"/>
                </a:solidFill>
              </a:rPr>
              <a:t> (suite et fin) :</a:t>
            </a:r>
          </a:p>
          <a:p>
            <a:pPr eaLnBrk="1" hangingPunct="1">
              <a:lnSpc>
                <a:spcPct val="100000"/>
              </a:lnSpc>
              <a:spcBef>
                <a:spcPct val="0"/>
              </a:spcBef>
              <a:buFontTx/>
              <a:buNone/>
            </a:pPr>
            <a:r>
              <a:rPr lang="fr-FR" altLang="fr-FR" sz="1800" dirty="0">
                <a:solidFill>
                  <a:srgbClr val="7030A0"/>
                </a:solidFill>
              </a:rPr>
              <a:t>L’hétéro, se basant que sur sa première impression et sa « répulsion innée » (pour un rapport avec une personne du même sexe) trouvera que cette relation est « contre-nature ». Mais il ne se base que sur son ressenti personnel, qu’il utilise comme référentiel universel (faisant, ainsi, un </a:t>
            </a:r>
            <a:r>
              <a:rPr lang="fr-FR" altLang="fr-FR" sz="1800" i="1" dirty="0">
                <a:solidFill>
                  <a:srgbClr val="7030A0"/>
                </a:solidFill>
              </a:rPr>
              <a:t>biais de raisonnement </a:t>
            </a:r>
            <a:r>
              <a:rPr lang="fr-FR" altLang="fr-FR" sz="1800" dirty="0">
                <a:solidFill>
                  <a:srgbClr val="7030A0"/>
                </a:solidFill>
              </a:rPr>
              <a:t>et une </a:t>
            </a:r>
            <a:r>
              <a:rPr lang="fr-FR" altLang="fr-FR" sz="1800" i="1" dirty="0">
                <a:solidFill>
                  <a:srgbClr val="7030A0"/>
                </a:solidFill>
              </a:rPr>
              <a:t>inférence abusive</a:t>
            </a:r>
            <a:r>
              <a:rPr lang="fr-FR" altLang="fr-FR" sz="1800" dirty="0">
                <a:solidFill>
                  <a:srgbClr val="7030A0"/>
                </a:solidFill>
              </a:rPr>
              <a:t>).</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u="sng" dirty="0">
                <a:solidFill>
                  <a:srgbClr val="7030A0"/>
                </a:solidFill>
              </a:rPr>
              <a:t>16.2. L'homophobie comme non-acceptation de sa propre bisexualité </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L'explication </a:t>
            </a:r>
            <a:r>
              <a:rPr lang="fr-FR" altLang="fr-FR" sz="1800" dirty="0">
                <a:solidFill>
                  <a:srgbClr val="7030A0"/>
                </a:solidFill>
                <a:hlinkClick r:id="rId2" tooltip="Psychanalyse"/>
              </a:rPr>
              <a:t>psychanalyste</a:t>
            </a:r>
            <a:r>
              <a:rPr lang="fr-FR" altLang="fr-FR" sz="1800" dirty="0">
                <a:solidFill>
                  <a:srgbClr val="7030A0"/>
                </a:solidFill>
              </a:rPr>
              <a:t> de l'homophobie comme peur inavouée de ses propres penchants homosexuels a été proposée dès </a:t>
            </a:r>
            <a:r>
              <a:rPr lang="fr-FR" altLang="fr-FR" sz="1800" dirty="0">
                <a:solidFill>
                  <a:srgbClr val="7030A0"/>
                </a:solidFill>
                <a:hlinkClick r:id="rId3" tooltip="1914"/>
              </a:rPr>
              <a:t>1914</a:t>
            </a:r>
            <a:r>
              <a:rPr lang="fr-FR" altLang="fr-FR" sz="1800" dirty="0">
                <a:solidFill>
                  <a:srgbClr val="7030A0"/>
                </a:solidFill>
              </a:rPr>
              <a:t>. L'homosexualité est ainsi estimée provoquer de l'angoisse chez de nombreux hommes, car cela « déclenche une prise de conscience de leurs propres caractéristiques féminines, telles la passivité ou la sensibilité, qu'ils considèrent comme des signes de faiblesse. » Cette explication permet aussi d'expliquer pourquoi les hommes sont plus homophobes que les femmes. </a:t>
            </a:r>
            <a:r>
              <a:rPr lang="fr-FR" altLang="fr-FR" sz="1800" dirty="0">
                <a:solidFill>
                  <a:srgbClr val="7030A0"/>
                </a:solidFill>
                <a:hlinkClick r:id="rId4" tooltip="Élisabeth Badinter"/>
              </a:rPr>
              <a:t>Élisabeth Badinter</a:t>
            </a:r>
            <a:r>
              <a:rPr lang="fr-FR" altLang="fr-FR" sz="1800" dirty="0">
                <a:solidFill>
                  <a:srgbClr val="7030A0"/>
                </a:solidFill>
              </a:rPr>
              <a:t> parle de l'homophobie comme un « mécanisme de défense psychique » ainsi que de « stratégie pour éviter la reconnaissance d'une part inacceptable de soi ». Les </a:t>
            </a:r>
            <a:r>
              <a:rPr lang="fr-FR" altLang="fr-FR" sz="1800" dirty="0">
                <a:solidFill>
                  <a:srgbClr val="7030A0"/>
                </a:solidFill>
                <a:hlinkClick r:id="rId5" tooltip="États-Unis"/>
              </a:rPr>
              <a:t>États-Unis</a:t>
            </a:r>
            <a:r>
              <a:rPr lang="fr-FR" altLang="fr-FR" sz="1800" dirty="0">
                <a:solidFill>
                  <a:srgbClr val="7030A0"/>
                </a:solidFill>
              </a:rPr>
              <a:t> ont connu plusieurs cas très médiatisés de divulgation de penchants homosexuels de personnalités se déclarant publiquement violemment opposées à l'homosexualité ; c'est notamment le cas du pasteur </a:t>
            </a:r>
            <a:r>
              <a:rPr lang="fr-FR" altLang="fr-FR" sz="1800" dirty="0">
                <a:solidFill>
                  <a:srgbClr val="7030A0"/>
                </a:solidFill>
                <a:hlinkClick r:id="rId6" tooltip="Télévangéliste"/>
              </a:rPr>
              <a:t>télévangéliste</a:t>
            </a:r>
            <a:r>
              <a:rPr lang="fr-FR" altLang="fr-FR" sz="1800" dirty="0">
                <a:solidFill>
                  <a:srgbClr val="7030A0"/>
                </a:solidFill>
              </a:rPr>
              <a:t> </a:t>
            </a:r>
            <a:r>
              <a:rPr lang="fr-FR" altLang="fr-FR" sz="1800" dirty="0">
                <a:solidFill>
                  <a:srgbClr val="7030A0"/>
                </a:solidFill>
                <a:hlinkClick r:id="rId7" tooltip="Ted Haggard (page inexistante)"/>
              </a:rPr>
              <a:t>Ted </a:t>
            </a:r>
            <a:r>
              <a:rPr lang="fr-FR" altLang="fr-FR" sz="1800" dirty="0" err="1">
                <a:solidFill>
                  <a:srgbClr val="7030A0"/>
                </a:solidFill>
                <a:hlinkClick r:id="rId7" tooltip="Ted Haggard (page inexistante)"/>
              </a:rPr>
              <a:t>Haggard</a:t>
            </a:r>
            <a:r>
              <a:rPr lang="fr-FR" altLang="fr-FR" sz="1800" dirty="0">
                <a:solidFill>
                  <a:srgbClr val="7030A0"/>
                </a:solidFill>
              </a:rPr>
              <a:t> </a:t>
            </a:r>
            <a:r>
              <a:rPr lang="fr-FR" altLang="fr-FR" sz="1800" b="1" dirty="0">
                <a:solidFill>
                  <a:srgbClr val="7030A0"/>
                </a:solidFill>
                <a:hlinkClick r:id="rId8" tooltip="en:Ted Haggard"/>
              </a:rPr>
              <a:t>(en)</a:t>
            </a:r>
            <a:r>
              <a:rPr lang="fr-FR" altLang="fr-FR" sz="1800" dirty="0">
                <a:solidFill>
                  <a:srgbClr val="7030A0"/>
                </a:solidFill>
              </a:rPr>
              <a:t>, qui reconnaîtra quelque temps plus tard sa propre </a:t>
            </a:r>
            <a:r>
              <a:rPr lang="fr-FR" altLang="fr-FR" sz="1800" u="sng" dirty="0">
                <a:solidFill>
                  <a:srgbClr val="7030A0"/>
                </a:solidFill>
                <a:hlinkClick r:id="rId9" tooltip="Bisexualité"/>
              </a:rPr>
              <a:t>bisexualité</a:t>
            </a:r>
            <a:r>
              <a:rPr lang="fr-FR" altLang="fr-FR" sz="1800" dirty="0">
                <a:solidFill>
                  <a:srgbClr val="7030A0"/>
                </a:solidFill>
              </a:rPr>
              <a:t>. Ces affaires ont attiré l'attention sur la part de l'homosexualité refoulée dans l'homophobie, et, parallèlement, ont contribué à une meilleure acceptation des homosexuels.</a:t>
            </a:r>
          </a:p>
          <a:p>
            <a:pPr eaLnBrk="1" hangingPunct="1">
              <a:lnSpc>
                <a:spcPct val="100000"/>
              </a:lnSpc>
              <a:spcBef>
                <a:spcPct val="0"/>
              </a:spcBef>
              <a:buFontTx/>
              <a:buNone/>
            </a:pPr>
            <a:r>
              <a:rPr lang="fr-FR" altLang="fr-FR" sz="1200" dirty="0">
                <a:solidFill>
                  <a:srgbClr val="7030A0"/>
                </a:solidFill>
              </a:rPr>
              <a:t>Sources : a) </a:t>
            </a:r>
            <a:r>
              <a:rPr lang="fr-FR" altLang="fr-FR" sz="1200" dirty="0" err="1">
                <a:solidFill>
                  <a:srgbClr val="7030A0"/>
                </a:solidFill>
              </a:rPr>
              <a:t>Sandor</a:t>
            </a:r>
            <a:r>
              <a:rPr lang="fr-FR" altLang="fr-FR" sz="1200" dirty="0">
                <a:solidFill>
                  <a:srgbClr val="7030A0"/>
                </a:solidFill>
              </a:rPr>
              <a:t> Ferenczi, « L'homo-érotisme : nosologie de l'homosexualité masculine » in </a:t>
            </a:r>
            <a:r>
              <a:rPr lang="fr-FR" altLang="fr-FR" sz="1200" i="1" dirty="0">
                <a:solidFill>
                  <a:srgbClr val="7030A0"/>
                </a:solidFill>
              </a:rPr>
              <a:t>Psychanalyse, 2, Payot, 1978, PP. 117 à 129, repris par </a:t>
            </a:r>
            <a:r>
              <a:rPr lang="fr-FR" altLang="fr-FR" sz="1200" i="1" dirty="0">
                <a:solidFill>
                  <a:srgbClr val="7030A0"/>
                </a:solidFill>
                <a:hlinkClick r:id="rId4" tooltip="Élisabeth Badinter"/>
              </a:rPr>
              <a:t>Élisabeth Badinter</a:t>
            </a:r>
            <a:r>
              <a:rPr lang="fr-FR" altLang="fr-FR" sz="1200" i="1" dirty="0">
                <a:solidFill>
                  <a:srgbClr val="7030A0"/>
                </a:solidFill>
              </a:rPr>
              <a:t> dans </a:t>
            </a:r>
            <a:r>
              <a:rPr lang="fr-FR" altLang="fr-FR" sz="1200" i="1" dirty="0">
                <a:solidFill>
                  <a:srgbClr val="7030A0"/>
                </a:solidFill>
                <a:hlinkClick r:id="rId10" tooltip="XY, De l'identité masculine"/>
              </a:rPr>
              <a:t>XY, De l'identité masculine</a:t>
            </a:r>
            <a:r>
              <a:rPr lang="fr-FR" altLang="fr-FR" sz="1200" i="1" dirty="0">
                <a:solidFill>
                  <a:srgbClr val="7030A0"/>
                </a:solidFill>
              </a:rPr>
              <a:t>, p. 175</a:t>
            </a:r>
            <a:r>
              <a:rPr lang="fr-FR" altLang="fr-FR" sz="1200" dirty="0">
                <a:solidFill>
                  <a:srgbClr val="7030A0"/>
                </a:solidFill>
              </a:rPr>
              <a:t>, b) </a:t>
            </a:r>
            <a:r>
              <a:rPr lang="fr-FR" altLang="fr-FR" sz="1200" u="sng" dirty="0">
                <a:solidFill>
                  <a:srgbClr val="7030A0"/>
                </a:solidFill>
                <a:hlinkClick r:id="rId4" tooltip="Élisabeth Badinter"/>
              </a:rPr>
              <a:t>Élisabeth Badinter</a:t>
            </a:r>
            <a:r>
              <a:rPr lang="fr-FR" altLang="fr-FR" sz="1200" dirty="0">
                <a:solidFill>
                  <a:srgbClr val="7030A0"/>
                </a:solidFill>
              </a:rPr>
              <a:t>, </a:t>
            </a:r>
            <a:r>
              <a:rPr lang="fr-FR" altLang="fr-FR" sz="1200" dirty="0">
                <a:solidFill>
                  <a:srgbClr val="7030A0"/>
                </a:solidFill>
                <a:hlinkClick r:id="rId10" tooltip="XY, De l'identité masculine"/>
              </a:rPr>
              <a:t>XY, De l'identité masculine</a:t>
            </a:r>
            <a:r>
              <a:rPr lang="fr-FR" altLang="fr-FR" sz="1200" dirty="0">
                <a:solidFill>
                  <a:srgbClr val="7030A0"/>
                </a:solidFill>
              </a:rPr>
              <a:t>, </a:t>
            </a:r>
            <a:r>
              <a:rPr lang="fr-FR" altLang="fr-FR" sz="1200" i="1" dirty="0">
                <a:solidFill>
                  <a:srgbClr val="7030A0"/>
                </a:solidFill>
              </a:rPr>
              <a:t>Le livre de poche</a:t>
            </a:r>
            <a:r>
              <a:rPr lang="fr-FR" altLang="fr-FR" sz="1200" dirty="0">
                <a:solidFill>
                  <a:srgbClr val="7030A0"/>
                </a:solidFill>
              </a:rPr>
              <a:t>, p. 175, c) </a:t>
            </a:r>
            <a:r>
              <a:rPr lang="fr-FR" altLang="fr-FR" sz="1200" u="sng" dirty="0">
                <a:solidFill>
                  <a:srgbClr val="7030A0"/>
                </a:solidFill>
                <a:hlinkClick r:id="rId4" tooltip="Élisabeth Badinter"/>
              </a:rPr>
              <a:t>Élisabeth Badinter</a:t>
            </a:r>
            <a:r>
              <a:rPr lang="fr-FR" altLang="fr-FR" sz="1200" dirty="0">
                <a:solidFill>
                  <a:srgbClr val="7030A0"/>
                </a:solidFill>
              </a:rPr>
              <a:t>, </a:t>
            </a:r>
            <a:r>
              <a:rPr lang="fr-FR" altLang="fr-FR" sz="1200" dirty="0" err="1">
                <a:solidFill>
                  <a:srgbClr val="7030A0"/>
                </a:solidFill>
              </a:rPr>
              <a:t>ibid</a:t>
            </a:r>
            <a:r>
              <a:rPr lang="fr-FR" altLang="fr-FR" sz="1200" dirty="0">
                <a:solidFill>
                  <a:srgbClr val="7030A0"/>
                </a:solidFill>
              </a:rPr>
              <a:t>, page 176, d) </a:t>
            </a:r>
            <a:r>
              <a:rPr lang="en-US" altLang="fr-FR" sz="1200" u="sng" dirty="0">
                <a:solidFill>
                  <a:srgbClr val="7030A0"/>
                </a:solidFill>
                <a:hlinkClick r:id="rId11"/>
              </a:rPr>
              <a:t>The last temptation of Ted</a:t>
            </a:r>
            <a:r>
              <a:rPr lang="en-US" altLang="fr-FR" sz="1200" dirty="0">
                <a:solidFill>
                  <a:srgbClr val="7030A0"/>
                </a:solidFill>
              </a:rPr>
              <a:t> [</a:t>
            </a:r>
            <a:r>
              <a:rPr lang="en-US" altLang="fr-FR" sz="1200" dirty="0">
                <a:solidFill>
                  <a:srgbClr val="7030A0"/>
                </a:solidFill>
                <a:hlinkClick r:id="rId12" tooltip="archive de The last temptation of Ted"/>
              </a:rPr>
              <a:t>archive</a:t>
            </a:r>
            <a:r>
              <a:rPr lang="en-US" altLang="fr-FR" sz="1200" dirty="0">
                <a:solidFill>
                  <a:srgbClr val="7030A0"/>
                </a:solidFill>
              </a:rPr>
              <a:t>], </a:t>
            </a:r>
            <a:r>
              <a:rPr lang="en-US" altLang="fr-FR" sz="1200" i="1" dirty="0">
                <a:solidFill>
                  <a:srgbClr val="7030A0"/>
                </a:solidFill>
              </a:rPr>
              <a:t>GQ</a:t>
            </a:r>
            <a:r>
              <a:rPr lang="fr-FR" altLang="fr-FR" sz="1200" dirty="0">
                <a:solidFill>
                  <a:srgbClr val="7030A0"/>
                </a:solidFill>
              </a:rPr>
              <a:t>, c) </a:t>
            </a:r>
            <a:r>
              <a:rPr lang="en-US" altLang="fr-FR" sz="1200" u="sng" dirty="0">
                <a:solidFill>
                  <a:srgbClr val="7030A0"/>
                </a:solidFill>
                <a:hlinkClick r:id="rId13"/>
              </a:rPr>
              <a:t>Gay ? Whatever, Dude</a:t>
            </a:r>
            <a:r>
              <a:rPr lang="en-US" altLang="fr-FR" sz="1200" dirty="0">
                <a:solidFill>
                  <a:srgbClr val="7030A0"/>
                </a:solidFill>
              </a:rPr>
              <a:t> [</a:t>
            </a:r>
            <a:r>
              <a:rPr lang="en-US" altLang="fr-FR" sz="1200" dirty="0">
                <a:solidFill>
                  <a:srgbClr val="7030A0"/>
                </a:solidFill>
                <a:hlinkClick r:id="rId14" tooltip="archive de Gay ? Whatever, Dude"/>
              </a:rPr>
              <a:t>archive</a:t>
            </a:r>
            <a:r>
              <a:rPr lang="en-US" altLang="fr-FR" sz="1200" dirty="0">
                <a:solidFill>
                  <a:srgbClr val="7030A0"/>
                </a:solidFill>
              </a:rPr>
              <a:t>], </a:t>
            </a:r>
            <a:r>
              <a:rPr lang="en-US" altLang="fr-FR" sz="1200" i="1" dirty="0">
                <a:solidFill>
                  <a:srgbClr val="7030A0"/>
                </a:solidFill>
              </a:rPr>
              <a:t>The New York Times</a:t>
            </a:r>
            <a:r>
              <a:rPr lang="fr-FR" altLang="fr-FR" sz="1200" dirty="0">
                <a:solidFill>
                  <a:srgbClr val="7030A0"/>
                </a:solidFill>
              </a:rPr>
              <a:t>.    </a:t>
            </a:r>
          </a:p>
        </p:txBody>
      </p:sp>
      <p:pic>
        <p:nvPicPr>
          <p:cNvPr id="4" name="Imag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21788" y="44450"/>
            <a:ext cx="2752725" cy="1695450"/>
          </a:xfrm>
          <a:prstGeom prst="rect">
            <a:avLst/>
          </a:prstGeom>
        </p:spPr>
      </p:pic>
      <p:sp>
        <p:nvSpPr>
          <p:cNvPr id="5" name="ZoneTexte 4"/>
          <p:cNvSpPr txBox="1"/>
          <p:nvPr/>
        </p:nvSpPr>
        <p:spPr>
          <a:xfrm>
            <a:off x="5901069" y="666216"/>
            <a:ext cx="3320719" cy="831517"/>
          </a:xfrm>
          <a:prstGeom prst="rect">
            <a:avLst/>
          </a:prstGeom>
          <a:noFill/>
        </p:spPr>
        <p:txBody>
          <a:bodyPr wrap="square" rtlCol="0">
            <a:spAutoFit/>
          </a:bodyPr>
          <a:lstStyle/>
          <a:p>
            <a:pPr algn="r"/>
            <a:r>
              <a:rPr lang="fr-FR" sz="1200" dirty="0">
                <a:solidFill>
                  <a:srgbClr val="7030A0"/>
                </a:solidFill>
              </a:rPr>
              <a:t>Paris, juin 2013, l'exposition de photos, au jardin du Luxembourg (Paris), contre l'homophobie "</a:t>
            </a:r>
            <a:r>
              <a:rPr lang="fr-FR" sz="1200" i="1" dirty="0">
                <a:solidFill>
                  <a:srgbClr val="7030A0"/>
                </a:solidFill>
              </a:rPr>
              <a:t>Les couples imaginaires</a:t>
            </a:r>
            <a:r>
              <a:rPr lang="fr-FR" sz="1200" dirty="0">
                <a:solidFill>
                  <a:srgbClr val="7030A0"/>
                </a:solidFill>
              </a:rPr>
              <a:t>" vandalisée au cutter. © PHOTOPQR / LE PARISIEN / Aurélie </a:t>
            </a:r>
            <a:r>
              <a:rPr lang="fr-FR" sz="1200" dirty="0" err="1">
                <a:solidFill>
                  <a:srgbClr val="7030A0"/>
                </a:solidFill>
              </a:rPr>
              <a:t>Ladet</a:t>
            </a:r>
            <a:r>
              <a:rPr lang="fr-FR" sz="1200" dirty="0">
                <a:solidFill>
                  <a:srgbClr val="7030A0"/>
                </a:solidFill>
              </a:rPr>
              <a:t> </a:t>
            </a:r>
            <a:r>
              <a:rPr lang="fr-FR" sz="1200" dirty="0">
                <a:solidFill>
                  <a:srgbClr val="7030A0"/>
                </a:solidFill>
                <a:sym typeface="Wingdings" panose="05000000000000000000" pitchFamily="2" charset="2"/>
              </a:rPr>
              <a:t></a:t>
            </a:r>
            <a:endParaRPr lang="fr-FR" sz="1200" dirty="0">
              <a:solidFill>
                <a:srgbClr val="7030A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26838" y="209550"/>
            <a:ext cx="447675" cy="396875"/>
          </a:xfrm>
        </p:spPr>
        <p:txBody>
          <a:bodyPr/>
          <a:lstStyle/>
          <a:p>
            <a:pPr>
              <a:defRPr/>
            </a:pPr>
            <a:fld id="{E381F470-0F1F-4DB8-AD06-65717FD679E3}" type="slidenum">
              <a:rPr lang="fr-FR"/>
              <a:pPr>
                <a:defRPr/>
              </a:pPr>
              <a:t>113</a:t>
            </a:fld>
            <a:endParaRPr lang="fr-FR" dirty="0"/>
          </a:p>
        </p:txBody>
      </p:sp>
      <p:sp>
        <p:nvSpPr>
          <p:cNvPr id="117763" name="Rectangle 2"/>
          <p:cNvSpPr>
            <a:spLocks noChangeArrowheads="1"/>
          </p:cNvSpPr>
          <p:nvPr/>
        </p:nvSpPr>
        <p:spPr bwMode="auto">
          <a:xfrm>
            <a:off x="246063" y="685800"/>
            <a:ext cx="3518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 </a:t>
            </a:r>
            <a:r>
              <a:rPr lang="fr-FR" altLang="fr-FR" sz="1800" dirty="0">
                <a:solidFill>
                  <a:srgbClr val="7030A0"/>
                </a:solidFill>
              </a:rPr>
              <a:t>(suite)</a:t>
            </a:r>
          </a:p>
        </p:txBody>
      </p:sp>
      <p:sp>
        <p:nvSpPr>
          <p:cNvPr id="117764" name="ZoneTexte 3"/>
          <p:cNvSpPr txBox="1">
            <a:spLocks noChangeArrowheads="1"/>
          </p:cNvSpPr>
          <p:nvPr/>
        </p:nvSpPr>
        <p:spPr bwMode="auto">
          <a:xfrm>
            <a:off x="3583442" y="209550"/>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7765" name="ZoneTexte 4"/>
          <p:cNvSpPr txBox="1">
            <a:spLocks noChangeArrowheads="1"/>
          </p:cNvSpPr>
          <p:nvPr/>
        </p:nvSpPr>
        <p:spPr bwMode="auto">
          <a:xfrm>
            <a:off x="250825" y="1131888"/>
            <a:ext cx="11723688"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16.3. Les influences fortes culturelles et du groupe</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Quand un membre d’un groupe est sous l’influence d’une religion ou d’idéologie totalitaire, menaçante, prosélyte, cette personne (sous influence) aura tendance à « rentrer dans le rang », « à faire profil bas » (pour ne pas s’attirer d’ennui), voire à « hurler avec les loups » (à faire du zèle), pour se faire bien vous, voire à faire preuve aussi de lâcheté. Puis à force d’écouter un discours de haine répétitif, l’on s’en approprie progressivement. Il y a l’effet de l’entraînement du groupe. </a:t>
            </a:r>
          </a:p>
          <a:p>
            <a:pPr algn="just" eaLnBrk="1" hangingPunct="1">
              <a:lnSpc>
                <a:spcPct val="100000"/>
              </a:lnSpc>
              <a:spcBef>
                <a:spcPct val="0"/>
              </a:spcBef>
              <a:buFontTx/>
              <a:buNone/>
            </a:pPr>
            <a:r>
              <a:rPr lang="fr-FR" altLang="fr-FR" sz="1800" dirty="0">
                <a:solidFill>
                  <a:srgbClr val="7030A0"/>
                </a:solidFill>
              </a:rPr>
              <a:t>Vincent </a:t>
            </a:r>
            <a:r>
              <a:rPr lang="fr-FR" altLang="fr-FR" sz="1800" dirty="0" err="1">
                <a:solidFill>
                  <a:srgbClr val="7030A0"/>
                </a:solidFill>
              </a:rPr>
              <a:t>Tiberj</a:t>
            </a:r>
            <a:r>
              <a:rPr lang="fr-FR" altLang="fr-FR" sz="1800" dirty="0">
                <a:solidFill>
                  <a:srgbClr val="7030A0"/>
                </a:solidFill>
              </a:rPr>
              <a:t>, chercheur en sociologie, dans son enquête </a:t>
            </a:r>
            <a:r>
              <a:rPr lang="fr-FR" altLang="fr-FR" sz="1800" i="1" dirty="0">
                <a:solidFill>
                  <a:srgbClr val="7030A0"/>
                </a:solidFill>
              </a:rPr>
              <a:t>Français comme les autres ?</a:t>
            </a:r>
            <a:r>
              <a:rPr lang="fr-FR" altLang="fr-FR" sz="1800" dirty="0">
                <a:solidFill>
                  <a:srgbClr val="7030A0"/>
                </a:solidFill>
              </a:rPr>
              <a:t> (2005, coécrite avec Sylvain </a:t>
            </a:r>
            <a:r>
              <a:rPr lang="fr-FR" altLang="fr-FR" sz="1800" dirty="0" err="1">
                <a:solidFill>
                  <a:srgbClr val="7030A0"/>
                </a:solidFill>
              </a:rPr>
              <a:t>Brouard</a:t>
            </a:r>
            <a:r>
              <a:rPr lang="fr-FR" altLang="fr-FR" sz="1800" dirty="0">
                <a:solidFill>
                  <a:srgbClr val="7030A0"/>
                </a:solidFill>
              </a:rPr>
              <a:t>) montre que </a:t>
            </a:r>
            <a:r>
              <a:rPr lang="fr-FR" altLang="fr-FR" sz="1800" dirty="0">
                <a:solidFill>
                  <a:srgbClr val="FF0000"/>
                </a:solidFill>
              </a:rPr>
              <a:t>l'homophobie est deux fois plus répandue chez les citoyens </a:t>
            </a:r>
            <a:r>
              <a:rPr lang="fr-FR" altLang="fr-FR" sz="1800" dirty="0">
                <a:solidFill>
                  <a:srgbClr val="FF0000"/>
                </a:solidFill>
                <a:hlinkClick r:id="rId2" tooltip="Islam"/>
              </a:rPr>
              <a:t>musulmans</a:t>
            </a:r>
            <a:r>
              <a:rPr lang="fr-FR" altLang="fr-FR" sz="1800" dirty="0">
                <a:solidFill>
                  <a:srgbClr val="FF0000"/>
                </a:solidFill>
              </a:rPr>
              <a:t> de la seconde génération d'origine maghrébine, africaine et turque en comparaison des jeunes Français </a:t>
            </a:r>
            <a:r>
              <a:rPr lang="fr-FR" altLang="fr-FR" sz="1800" dirty="0">
                <a:solidFill>
                  <a:srgbClr val="FF0000"/>
                </a:solidFill>
                <a:hlinkClick r:id="rId3" tooltip="Européens"/>
              </a:rPr>
              <a:t>européens</a:t>
            </a:r>
            <a:r>
              <a:rPr lang="fr-FR" altLang="fr-FR" sz="1800" dirty="0">
                <a:solidFill>
                  <a:srgbClr val="FF0000"/>
                </a:solidFill>
              </a:rPr>
              <a:t>. </a:t>
            </a:r>
            <a:r>
              <a:rPr lang="fr-FR" altLang="fr-FR" sz="1800" dirty="0">
                <a:solidFill>
                  <a:srgbClr val="7030A0"/>
                </a:solidFill>
              </a:rPr>
              <a:t>Cette étude serait controversée. Pour Christophe Gentaz, l'homophobie masculine renvoie à des mécanismes de défense psychique mis en place pour protéger le sentiment de </a:t>
            </a:r>
            <a:r>
              <a:rPr lang="fr-FR" altLang="fr-FR" sz="1800" u="sng" dirty="0">
                <a:solidFill>
                  <a:srgbClr val="7030A0"/>
                </a:solidFill>
                <a:hlinkClick r:id="rId4" tooltip="Virilité"/>
              </a:rPr>
              <a:t>virilité</a:t>
            </a:r>
            <a:r>
              <a:rPr lang="fr-FR" altLang="fr-FR" sz="1800" dirty="0">
                <a:solidFill>
                  <a:srgbClr val="7030A0"/>
                </a:solidFill>
              </a:rPr>
              <a:t>, valeur qui nettement mise en avant dans certaines sociétés (traditionnelles …).</a:t>
            </a:r>
          </a:p>
          <a:p>
            <a:pPr eaLnBrk="1" hangingPunct="1">
              <a:lnSpc>
                <a:spcPct val="100000"/>
              </a:lnSpc>
              <a:spcBef>
                <a:spcPct val="0"/>
              </a:spcBef>
              <a:buFontTx/>
              <a:buNone/>
            </a:pPr>
            <a:r>
              <a:rPr lang="fr-FR" altLang="fr-FR" sz="1200" dirty="0">
                <a:solidFill>
                  <a:srgbClr val="7030A0"/>
                </a:solidFill>
              </a:rPr>
              <a:t>Sources : a) </a:t>
            </a:r>
            <a:r>
              <a:rPr lang="fr-FR" altLang="fr-FR" sz="1200" u="sng" dirty="0">
                <a:solidFill>
                  <a:srgbClr val="7030A0"/>
                </a:solidFill>
                <a:hlinkClick r:id="rId5"/>
              </a:rPr>
              <a:t>En France, des jeunes de plus en plus fidèles à l'islam</a:t>
            </a:r>
            <a:r>
              <a:rPr lang="fr-FR" altLang="fr-FR" sz="1200" dirty="0">
                <a:solidFill>
                  <a:srgbClr val="7030A0"/>
                </a:solidFill>
              </a:rPr>
              <a:t> [</a:t>
            </a:r>
            <a:r>
              <a:rPr lang="fr-FR" altLang="fr-FR" sz="1200" dirty="0">
                <a:solidFill>
                  <a:srgbClr val="7030A0"/>
                </a:solidFill>
                <a:hlinkClick r:id="rId6" tooltip="archive de En France, des jeunes de plus en plus fidèles à l'islam"/>
              </a:rPr>
              <a:t>archive</a:t>
            </a:r>
            <a:r>
              <a:rPr lang="fr-FR" altLang="fr-FR" sz="1200" dirty="0">
                <a:solidFill>
                  <a:srgbClr val="7030A0"/>
                </a:solidFill>
              </a:rPr>
              <a:t>], Frédéric </a:t>
            </a:r>
            <a:r>
              <a:rPr lang="fr-FR" altLang="fr-FR" sz="1200" dirty="0" err="1">
                <a:solidFill>
                  <a:srgbClr val="7030A0"/>
                </a:solidFill>
              </a:rPr>
              <a:t>Joignot</a:t>
            </a:r>
            <a:r>
              <a:rPr lang="fr-FR" altLang="fr-FR" sz="1200" dirty="0">
                <a:solidFill>
                  <a:srgbClr val="7030A0"/>
                </a:solidFill>
              </a:rPr>
              <a:t>, Le Monde.fr,1</a:t>
            </a:r>
            <a:r>
              <a:rPr lang="fr-FR" altLang="fr-FR" sz="1200" baseline="30000" dirty="0">
                <a:solidFill>
                  <a:srgbClr val="7030A0"/>
                </a:solidFill>
              </a:rPr>
              <a:t>er</a:t>
            </a:r>
            <a:r>
              <a:rPr lang="fr-FR" altLang="fr-FR" sz="1200" dirty="0">
                <a:solidFill>
                  <a:srgbClr val="7030A0"/>
                </a:solidFill>
              </a:rPr>
              <a:t> novembre 201, b)  </a:t>
            </a:r>
            <a:r>
              <a:rPr lang="fr-FR" altLang="fr-FR" sz="1200" u="sng" dirty="0">
                <a:solidFill>
                  <a:srgbClr val="7030A0"/>
                </a:solidFill>
                <a:hlinkClick r:id="rId7"/>
              </a:rPr>
              <a:t>« L'homophobie masculine : préservatif psychique de la virilité ? »</a:t>
            </a:r>
            <a:r>
              <a:rPr lang="fr-FR" altLang="fr-FR" sz="1200" dirty="0">
                <a:solidFill>
                  <a:srgbClr val="7030A0"/>
                </a:solidFill>
              </a:rPr>
              <a:t>.</a:t>
            </a:r>
          </a:p>
          <a:p>
            <a:pPr eaLnBrk="1" hangingPunct="1">
              <a:lnSpc>
                <a:spcPct val="100000"/>
              </a:lnSpc>
              <a:spcBef>
                <a:spcPct val="0"/>
              </a:spcBef>
              <a:buFontTx/>
              <a:buNone/>
            </a:pPr>
            <a:r>
              <a:rPr lang="fr-FR" altLang="fr-FR" sz="1800" dirty="0">
                <a:solidFill>
                  <a:srgbClr val="7030A0"/>
                </a:solidFill>
              </a:rPr>
              <a:t>Les conséquences de l'homophobie incluent </a:t>
            </a:r>
            <a:r>
              <a:rPr lang="fr-FR" altLang="fr-FR" sz="1800" dirty="0">
                <a:solidFill>
                  <a:srgbClr val="FF0000"/>
                </a:solidFill>
              </a:rPr>
              <a:t>l'homophobie intériorisée, la violence et la discrimination</a:t>
            </a:r>
            <a:r>
              <a:rPr lang="fr-FR" altLang="fr-FR" sz="1800" dirty="0">
                <a:solidFill>
                  <a:srgbClr val="7030A0"/>
                </a:solidFill>
              </a:rPr>
              <a:t>.</a:t>
            </a:r>
          </a:p>
          <a:p>
            <a:pPr algn="r" eaLnBrk="1" hangingPunct="1">
              <a:lnSpc>
                <a:spcPct val="100000"/>
              </a:lnSpc>
              <a:spcBef>
                <a:spcPct val="0"/>
              </a:spcBef>
              <a:buFontTx/>
              <a:buNone/>
            </a:pPr>
            <a:r>
              <a:rPr lang="fr-FR" altLang="fr-FR" sz="1800" dirty="0">
                <a:solidFill>
                  <a:srgbClr val="FF0000"/>
                </a:solidFill>
              </a:rPr>
              <a:t>Plus l’on se hait, plus l’on hait les autres</a:t>
            </a:r>
            <a:r>
              <a:rPr lang="fr-FR" altLang="fr-FR" sz="1800" dirty="0">
                <a:solidFill>
                  <a:srgbClr val="7030A0"/>
                </a:solidFill>
              </a:rPr>
              <a:t>.</a:t>
            </a:r>
          </a:p>
          <a:p>
            <a:pPr eaLnBrk="1" hangingPunct="1">
              <a:lnSpc>
                <a:spcPct val="100000"/>
              </a:lnSpc>
              <a:spcBef>
                <a:spcPct val="0"/>
              </a:spcBef>
              <a:buFontTx/>
              <a:buNone/>
            </a:pPr>
            <a:r>
              <a:rPr lang="fr-FR" altLang="fr-FR" sz="1800" u="sng" dirty="0">
                <a:solidFill>
                  <a:srgbClr val="7030A0"/>
                </a:solidFill>
              </a:rPr>
              <a:t>16.4. Homophobie intériorisée</a:t>
            </a:r>
          </a:p>
          <a:p>
            <a:pPr algn="just" eaLnBrk="1" hangingPunct="1">
              <a:lnSpc>
                <a:spcPct val="100000"/>
              </a:lnSpc>
              <a:spcBef>
                <a:spcPct val="0"/>
              </a:spcBef>
              <a:buFontTx/>
              <a:buNone/>
            </a:pPr>
            <a:r>
              <a:rPr lang="fr-FR" altLang="fr-FR" sz="1800" dirty="0">
                <a:solidFill>
                  <a:srgbClr val="7030A0"/>
                </a:solidFill>
              </a:rPr>
              <a:t>Daniel </a:t>
            </a:r>
            <a:r>
              <a:rPr lang="fr-FR" altLang="fr-FR" sz="1800" dirty="0" err="1">
                <a:solidFill>
                  <a:srgbClr val="7030A0"/>
                </a:solidFill>
              </a:rPr>
              <a:t>Borrillo</a:t>
            </a:r>
            <a:r>
              <a:rPr lang="fr-FR" altLang="fr-FR" sz="1800" dirty="0">
                <a:solidFill>
                  <a:srgbClr val="7030A0"/>
                </a:solidFill>
              </a:rPr>
              <a:t> estime, dans son </a:t>
            </a:r>
            <a:r>
              <a:rPr lang="fr-FR" altLang="fr-FR" sz="1800" i="1" dirty="0">
                <a:solidFill>
                  <a:srgbClr val="7030A0"/>
                </a:solidFill>
              </a:rPr>
              <a:t>Que sais-je ?</a:t>
            </a:r>
            <a:r>
              <a:rPr lang="fr-FR" altLang="fr-FR" sz="1800" dirty="0">
                <a:solidFill>
                  <a:srgbClr val="7030A0"/>
                </a:solidFill>
              </a:rPr>
              <a:t> consacré à l'homophobie, que les personnes homosexuelles qui grandissent dans un monde plutôt hostile à l'</a:t>
            </a:r>
            <a:r>
              <a:rPr lang="fr-FR" altLang="fr-FR" sz="1800" dirty="0">
                <a:solidFill>
                  <a:srgbClr val="7030A0"/>
                </a:solidFill>
                <a:hlinkClick r:id="rId8" tooltip="Homosexualité"/>
              </a:rPr>
              <a:t>homosexualité</a:t>
            </a:r>
            <a:r>
              <a:rPr lang="fr-FR" altLang="fr-FR" sz="1800" dirty="0">
                <a:solidFill>
                  <a:srgbClr val="7030A0"/>
                </a:solidFill>
              </a:rPr>
              <a:t>, et où il n'en existe pas de modèles valorisés, intériorisent la violence homophobe qui les entoure (injures, propos méprisants, condamnations morales, attitudes compassionnelles…). Cette intériorisation de l'homophobie peut entraîner un sentiment de </a:t>
            </a:r>
            <a:r>
              <a:rPr lang="fr-FR" altLang="fr-FR" sz="1800" dirty="0">
                <a:solidFill>
                  <a:srgbClr val="7030A0"/>
                </a:solidFill>
                <a:hlinkClick r:id="rId9" tooltip="Culpabilité"/>
              </a:rPr>
              <a:t>culpabilité</a:t>
            </a:r>
            <a:r>
              <a:rPr lang="fr-FR" altLang="fr-FR" sz="1800" dirty="0">
                <a:solidFill>
                  <a:srgbClr val="7030A0"/>
                </a:solidFill>
              </a:rPr>
              <a:t>, de </a:t>
            </a:r>
            <a:r>
              <a:rPr lang="fr-FR" altLang="fr-FR" sz="1800" dirty="0">
                <a:solidFill>
                  <a:srgbClr val="7030A0"/>
                </a:solidFill>
                <a:hlinkClick r:id="rId10" tooltip="Honte"/>
              </a:rPr>
              <a:t>honte</a:t>
            </a:r>
            <a:r>
              <a:rPr lang="fr-FR" altLang="fr-FR" sz="1800" dirty="0">
                <a:solidFill>
                  <a:srgbClr val="7030A0"/>
                </a:solidFill>
              </a:rPr>
              <a:t> ; elle peut même être cause de </a:t>
            </a:r>
            <a:r>
              <a:rPr lang="fr-FR" altLang="fr-FR" sz="1800" dirty="0">
                <a:solidFill>
                  <a:srgbClr val="7030A0"/>
                </a:solidFill>
                <a:hlinkClick r:id="rId11" tooltip="Dépression (psychiatrie)"/>
              </a:rPr>
              <a:t>dépression</a:t>
            </a:r>
            <a:r>
              <a:rPr lang="fr-FR" altLang="fr-FR" sz="1800" dirty="0">
                <a:solidFill>
                  <a:srgbClr val="7030A0"/>
                </a:solidFill>
              </a:rPr>
              <a:t> ou de </a:t>
            </a:r>
            <a:r>
              <a:rPr lang="fr-FR" altLang="fr-FR" sz="1800" dirty="0">
                <a:solidFill>
                  <a:srgbClr val="7030A0"/>
                </a:solidFill>
                <a:hlinkClick r:id="rId12" tooltip="Suicide"/>
              </a:rPr>
              <a:t>suicide</a:t>
            </a:r>
            <a:r>
              <a:rPr lang="fr-FR" altLang="fr-FR" sz="1800" dirty="0">
                <a:solidFill>
                  <a:srgbClr val="7030A0"/>
                </a:solidFill>
              </a:rPr>
              <a:t> (l'homophobie est l'une des principales causes de suicide chez les adolescents homosexuels).</a:t>
            </a:r>
          </a:p>
          <a:p>
            <a:pPr algn="just" eaLnBrk="1" hangingPunct="1">
              <a:lnSpc>
                <a:spcPct val="100000"/>
              </a:lnSpc>
              <a:spcBef>
                <a:spcPct val="0"/>
              </a:spcBef>
              <a:buFontTx/>
              <a:buNone/>
            </a:pPr>
            <a:r>
              <a:rPr lang="fr-FR" altLang="fr-FR" sz="1200" dirty="0">
                <a:solidFill>
                  <a:srgbClr val="7030A0"/>
                </a:solidFill>
              </a:rPr>
              <a:t>Sources : a) Daniel </a:t>
            </a:r>
            <a:r>
              <a:rPr lang="fr-FR" altLang="fr-FR" sz="1200" dirty="0" err="1">
                <a:solidFill>
                  <a:srgbClr val="7030A0"/>
                </a:solidFill>
              </a:rPr>
              <a:t>Borrillo</a:t>
            </a:r>
            <a:r>
              <a:rPr lang="fr-FR" altLang="fr-FR" sz="1200" dirty="0">
                <a:solidFill>
                  <a:srgbClr val="7030A0"/>
                </a:solidFill>
              </a:rPr>
              <a:t>, </a:t>
            </a:r>
            <a:r>
              <a:rPr lang="fr-FR" altLang="fr-FR" sz="1200" i="1" dirty="0">
                <a:solidFill>
                  <a:srgbClr val="7030A0"/>
                </a:solidFill>
              </a:rPr>
              <a:t>L'Homophobie</a:t>
            </a:r>
            <a:r>
              <a:rPr lang="fr-FR" altLang="fr-FR" sz="1200" dirty="0">
                <a:solidFill>
                  <a:srgbClr val="7030A0"/>
                </a:solidFill>
              </a:rPr>
              <a:t>, PUF, collection </a:t>
            </a:r>
            <a:r>
              <a:rPr lang="fr-FR" altLang="fr-FR" sz="1200" i="1" dirty="0">
                <a:solidFill>
                  <a:srgbClr val="7030A0"/>
                </a:solidFill>
              </a:rPr>
              <a:t>Que-sais-je ?</a:t>
            </a:r>
            <a:r>
              <a:rPr lang="fr-FR" altLang="fr-FR" sz="1200" dirty="0">
                <a:solidFill>
                  <a:srgbClr val="7030A0"/>
                </a:solidFill>
              </a:rPr>
              <a:t> n</a:t>
            </a:r>
            <a:r>
              <a:rPr lang="fr-FR" altLang="fr-FR" sz="1200" baseline="30000" dirty="0">
                <a:solidFill>
                  <a:srgbClr val="7030A0"/>
                </a:solidFill>
              </a:rPr>
              <a:t>o</a:t>
            </a:r>
            <a:r>
              <a:rPr lang="fr-FR" altLang="fr-FR" sz="1200" dirty="0">
                <a:solidFill>
                  <a:srgbClr val="7030A0"/>
                </a:solidFill>
              </a:rPr>
              <a:t> 3563, Paris, 2000, p. 100-104.</a:t>
            </a:r>
          </a:p>
        </p:txBody>
      </p:sp>
      <p:sp>
        <p:nvSpPr>
          <p:cNvPr id="3" name="Rectangle 2"/>
          <p:cNvSpPr/>
          <p:nvPr/>
        </p:nvSpPr>
        <p:spPr>
          <a:xfrm>
            <a:off x="6725853" y="697117"/>
            <a:ext cx="4943634" cy="646331"/>
          </a:xfrm>
          <a:prstGeom prst="rect">
            <a:avLst/>
          </a:prstGeom>
        </p:spPr>
        <p:txBody>
          <a:bodyPr wrap="square">
            <a:spAutoFit/>
          </a:bodyPr>
          <a:lstStyle/>
          <a:p>
            <a:r>
              <a:rPr lang="fr-FR" i="1" dirty="0">
                <a:solidFill>
                  <a:srgbClr val="7030A0"/>
                </a:solidFill>
                <a:latin typeface="Arial" panose="020B0604020202020204" pitchFamily="34" charset="0"/>
                <a:cs typeface="Arial" panose="020B0604020202020204" pitchFamily="34" charset="0"/>
              </a:rPr>
              <a:t>“T’es dans mon secteur, dégage la tarlouze” </a:t>
            </a:r>
          </a:p>
          <a:p>
            <a:r>
              <a:rPr lang="fr-FR" i="1" dirty="0">
                <a:solidFill>
                  <a:srgbClr val="7030A0"/>
                </a:solidFill>
                <a:latin typeface="Arial" panose="020B0604020202020204" pitchFamily="34" charset="0"/>
                <a:cs typeface="Arial" panose="020B0604020202020204" pitchFamily="34" charset="0"/>
              </a:rPr>
              <a:t>“Tu ferais mieux d’aimer les femmes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70511" y="177874"/>
            <a:ext cx="678711" cy="365125"/>
          </a:xfrm>
        </p:spPr>
        <p:txBody>
          <a:bodyPr/>
          <a:lstStyle/>
          <a:p>
            <a:pPr>
              <a:defRPr/>
            </a:pPr>
            <a:fld id="{D0CA9924-A8D7-4C71-8542-91A819A0E213}" type="slidenum">
              <a:rPr lang="fr-FR" smtClean="0"/>
              <a:pPr>
                <a:defRPr/>
              </a:pPr>
              <a:t>114</a:t>
            </a:fld>
            <a:endParaRPr lang="fr-FR" dirty="0"/>
          </a:p>
        </p:txBody>
      </p:sp>
      <p:sp>
        <p:nvSpPr>
          <p:cNvPr id="3" name="Rectangle 2"/>
          <p:cNvSpPr>
            <a:spLocks noChangeArrowheads="1"/>
          </p:cNvSpPr>
          <p:nvPr/>
        </p:nvSpPr>
        <p:spPr bwMode="auto">
          <a:xfrm>
            <a:off x="150370" y="177874"/>
            <a:ext cx="408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 </a:t>
            </a:r>
            <a:r>
              <a:rPr lang="fr-FR" altLang="fr-FR" sz="1800" dirty="0">
                <a:solidFill>
                  <a:srgbClr val="7030A0"/>
                </a:solidFill>
              </a:rPr>
              <a:t>(suite et fin)</a:t>
            </a:r>
          </a:p>
        </p:txBody>
      </p:sp>
      <p:sp>
        <p:nvSpPr>
          <p:cNvPr id="4" name="ZoneTexte 3"/>
          <p:cNvSpPr txBox="1">
            <a:spLocks noChangeArrowheads="1"/>
          </p:cNvSpPr>
          <p:nvPr/>
        </p:nvSpPr>
        <p:spPr bwMode="auto">
          <a:xfrm>
            <a:off x="5390560" y="128258"/>
            <a:ext cx="367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p:nvPr/>
        </p:nvSpPr>
        <p:spPr>
          <a:xfrm>
            <a:off x="150370" y="497590"/>
            <a:ext cx="7496091" cy="369332"/>
          </a:xfrm>
          <a:prstGeom prst="rect">
            <a:avLst/>
          </a:prstGeom>
        </p:spPr>
        <p:txBody>
          <a:bodyPr wrap="none">
            <a:spAutoFit/>
          </a:bodyPr>
          <a:lstStyle/>
          <a:p>
            <a:pPr eaLnBrk="1" hangingPunct="1"/>
            <a:r>
              <a:rPr lang="fr-FR" altLang="fr-FR" u="sng" dirty="0">
                <a:solidFill>
                  <a:srgbClr val="7030A0"/>
                </a:solidFill>
              </a:rPr>
              <a:t>16.3. L'ancienneté des traditions culturelles, psychothérapiques et religieuses</a:t>
            </a:r>
            <a:r>
              <a:rPr lang="fr-FR" altLang="fr-FR" dirty="0">
                <a:solidFill>
                  <a:srgbClr val="7030A0"/>
                </a:solidFill>
              </a:rPr>
              <a:t> :</a:t>
            </a:r>
          </a:p>
        </p:txBody>
      </p:sp>
      <p:sp>
        <p:nvSpPr>
          <p:cNvPr id="6" name="ZoneTexte 5"/>
          <p:cNvSpPr txBox="1"/>
          <p:nvPr/>
        </p:nvSpPr>
        <p:spPr>
          <a:xfrm>
            <a:off x="127332" y="817306"/>
            <a:ext cx="11821890" cy="2400657"/>
          </a:xfrm>
          <a:prstGeom prst="rect">
            <a:avLst/>
          </a:prstGeom>
          <a:noFill/>
        </p:spPr>
        <p:txBody>
          <a:bodyPr wrap="square" rtlCol="0">
            <a:spAutoFit/>
          </a:bodyPr>
          <a:lstStyle/>
          <a:p>
            <a:r>
              <a:rPr lang="fr-FR" dirty="0">
                <a:solidFill>
                  <a:srgbClr val="7030A0"/>
                </a:solidFill>
              </a:rPr>
              <a:t>« </a:t>
            </a:r>
            <a:r>
              <a:rPr lang="fr-FR" i="1" dirty="0">
                <a:solidFill>
                  <a:srgbClr val="7030A0"/>
                </a:solidFill>
              </a:rPr>
              <a:t>Ce sont aussi bien l’Église catholique que les psychanalystes qui ont expliqué qu’il était vital de défendre la « différence des sexes », les hommes politiques et les intellectuels de droite comme de gauche qui ont osé dire que des dangers pesaient sur les enfants élevés par des couples de même sexe […] expliquant qu’ils [les homosexuels] sont incapables d’élever des enfants, ou que ceux-ci seront nécessairement déséquilibrés. […] La droite a instrumentalisé la problématique à des fins politiques […] La lutte menée par les catholiques, les conservateurs, appuyée par certains partis politiques, a été de naturaliser [de défendre] ce qu’ils considèrent comme étant un ordre social et sexuel nature, de le faire passer pour quelque chose d’intangible, de fondamental, dont la modification conduirait à </a:t>
            </a:r>
            <a:r>
              <a:rPr lang="fr-FR" i="1" dirty="0">
                <a:solidFill>
                  <a:srgbClr val="FF0000"/>
                </a:solidFill>
              </a:rPr>
              <a:t>l’effondrement de notre civilisation</a:t>
            </a:r>
            <a:r>
              <a:rPr lang="fr-FR" i="1" dirty="0">
                <a:solidFill>
                  <a:srgbClr val="7030A0"/>
                </a:solidFill>
              </a:rPr>
              <a:t> </a:t>
            </a:r>
            <a:r>
              <a:rPr lang="fr-FR" dirty="0">
                <a:solidFill>
                  <a:srgbClr val="7030A0"/>
                </a:solidFill>
              </a:rPr>
              <a:t>». </a:t>
            </a:r>
          </a:p>
          <a:p>
            <a:r>
              <a:rPr lang="fr-FR" sz="1200" dirty="0">
                <a:solidFill>
                  <a:srgbClr val="7030A0"/>
                </a:solidFill>
              </a:rPr>
              <a:t>Source : </a:t>
            </a:r>
            <a:r>
              <a:rPr lang="fr-FR" sz="1200" i="1" dirty="0">
                <a:solidFill>
                  <a:srgbClr val="7030A0"/>
                </a:solidFill>
              </a:rPr>
              <a:t>Homophobie : un sociologue se penche sur les raisons de la haine</a:t>
            </a:r>
            <a:r>
              <a:rPr lang="fr-FR" sz="1200" dirty="0">
                <a:solidFill>
                  <a:srgbClr val="7030A0"/>
                </a:solidFill>
              </a:rPr>
              <a:t>, Antoine </a:t>
            </a:r>
            <a:r>
              <a:rPr lang="fr-FR" sz="1200" dirty="0" err="1">
                <a:solidFill>
                  <a:srgbClr val="7030A0"/>
                </a:solidFill>
              </a:rPr>
              <a:t>Idier</a:t>
            </a:r>
            <a:r>
              <a:rPr lang="fr-FR" sz="1200" dirty="0">
                <a:solidFill>
                  <a:srgbClr val="7030A0"/>
                </a:solidFill>
              </a:rPr>
              <a:t>, sociologue à l’Université de Picardie-Jules-Verne, </a:t>
            </a:r>
          </a:p>
          <a:p>
            <a:r>
              <a:rPr lang="fr-FR" sz="1200" dirty="0">
                <a:solidFill>
                  <a:srgbClr val="7030A0"/>
                </a:solidFill>
                <a:hlinkClick r:id="rId2"/>
              </a:rPr>
              <a:t>http://television.telerama.fr/television/homophobie-un-sociologue-se-penche-sur-les-raisons-de-la-haine,119914.php</a:t>
            </a:r>
            <a:r>
              <a:rPr lang="fr-FR" sz="1200" dirty="0">
                <a:solidFill>
                  <a:srgbClr val="7030A0"/>
                </a:solidFill>
              </a:rPr>
              <a:t> </a:t>
            </a:r>
          </a:p>
        </p:txBody>
      </p:sp>
      <p:sp>
        <p:nvSpPr>
          <p:cNvPr id="7" name="ZoneTexte 6"/>
          <p:cNvSpPr txBox="1"/>
          <p:nvPr/>
        </p:nvSpPr>
        <p:spPr>
          <a:xfrm>
            <a:off x="127332" y="3217963"/>
            <a:ext cx="11821890" cy="3323987"/>
          </a:xfrm>
          <a:prstGeom prst="rect">
            <a:avLst/>
          </a:prstGeom>
          <a:noFill/>
        </p:spPr>
        <p:txBody>
          <a:bodyPr wrap="square" rtlCol="0">
            <a:spAutoFit/>
          </a:bodyPr>
          <a:lstStyle/>
          <a:p>
            <a:r>
              <a:rPr lang="fr-FR" dirty="0">
                <a:solidFill>
                  <a:srgbClr val="7030A0"/>
                </a:solidFill>
              </a:rPr>
              <a:t>16.4. </a:t>
            </a:r>
            <a:r>
              <a:rPr lang="fr-FR" u="sng" dirty="0">
                <a:solidFill>
                  <a:srgbClr val="7030A0"/>
                </a:solidFill>
              </a:rPr>
              <a:t>Pourquoi plus de victimes gays que lesbiennes</a:t>
            </a:r>
            <a:r>
              <a:rPr lang="fr-FR" dirty="0">
                <a:solidFill>
                  <a:srgbClr val="7030A0"/>
                </a:solidFill>
              </a:rPr>
              <a:t>.</a:t>
            </a:r>
          </a:p>
          <a:p>
            <a:r>
              <a:rPr lang="fr-FR" dirty="0">
                <a:solidFill>
                  <a:srgbClr val="7030A0"/>
                </a:solidFill>
              </a:rPr>
              <a:t>Pourquoi autant de victimes de sexe masculin ? Parce que “l’homosexualité masculine dérange” et </a:t>
            </a:r>
            <a:r>
              <a:rPr lang="fr-FR" dirty="0">
                <a:solidFill>
                  <a:srgbClr val="FF0000"/>
                </a:solidFill>
              </a:rPr>
              <a:t>paraît menacer la cité</a:t>
            </a:r>
            <a:r>
              <a:rPr lang="fr-FR" dirty="0">
                <a:solidFill>
                  <a:srgbClr val="7030A0"/>
                </a:solidFill>
              </a:rPr>
              <a:t>, contrairement à l’homosexualité féminine, explique le psychiatre et psychanalyste </a:t>
            </a:r>
            <a:r>
              <a:rPr lang="fr-FR" b="1" dirty="0">
                <a:solidFill>
                  <a:srgbClr val="7030A0"/>
                </a:solidFill>
              </a:rPr>
              <a:t>Serge </a:t>
            </a:r>
            <a:r>
              <a:rPr lang="fr-FR" b="1" dirty="0" err="1">
                <a:solidFill>
                  <a:srgbClr val="7030A0"/>
                </a:solidFill>
              </a:rPr>
              <a:t>Hefez</a:t>
            </a:r>
            <a:r>
              <a:rPr lang="fr-FR" dirty="0">
                <a:solidFill>
                  <a:srgbClr val="7030A0"/>
                </a:solidFill>
              </a:rPr>
              <a:t>. “</a:t>
            </a:r>
            <a:r>
              <a:rPr lang="fr-FR" dirty="0">
                <a:solidFill>
                  <a:srgbClr val="FF0000"/>
                </a:solidFill>
              </a:rPr>
              <a:t>L'homme pénétré est dans une position de soumission</a:t>
            </a:r>
            <a:r>
              <a:rPr lang="fr-FR" dirty="0">
                <a:solidFill>
                  <a:srgbClr val="7030A0"/>
                </a:solidFill>
              </a:rPr>
              <a:t>, et par là </a:t>
            </a:r>
            <a:r>
              <a:rPr lang="fr-FR" dirty="0">
                <a:solidFill>
                  <a:srgbClr val="FF0000"/>
                </a:solidFill>
              </a:rPr>
              <a:t>il perd sa position de défense de la cité, c’est comme s’il mettait en danger l’ensemble de la société en abandonnant sa place active de défenseur</a:t>
            </a:r>
            <a:r>
              <a:rPr lang="fr-FR" dirty="0">
                <a:solidFill>
                  <a:srgbClr val="7030A0"/>
                </a:solidFill>
              </a:rPr>
              <a:t>”, détaille le psychiatre. Tandis que </a:t>
            </a:r>
            <a:r>
              <a:rPr lang="fr-FR" dirty="0">
                <a:solidFill>
                  <a:srgbClr val="FF0000"/>
                </a:solidFill>
              </a:rPr>
              <a:t>les valeurs dominantes sont des valeurs masculines</a:t>
            </a:r>
            <a:r>
              <a:rPr lang="fr-FR" dirty="0">
                <a:solidFill>
                  <a:srgbClr val="7030A0"/>
                </a:solidFill>
              </a:rPr>
              <a:t>, il peut être “valorisant pour une femme de vouloir ressembler à un homme”, mais </a:t>
            </a:r>
            <a:r>
              <a:rPr lang="fr-FR" dirty="0">
                <a:solidFill>
                  <a:srgbClr val="FF0000"/>
                </a:solidFill>
              </a:rPr>
              <a:t>l’inverse est bien moins admis</a:t>
            </a:r>
            <a:r>
              <a:rPr lang="fr-FR" dirty="0">
                <a:solidFill>
                  <a:srgbClr val="7030A0"/>
                </a:solidFill>
              </a:rPr>
              <a:t>. La violence envers les lesbiennes est plus souvent symbolique que physique, et passe par le déni, comme l’explique le psychologue et docteur en psychologie Jean Michel </a:t>
            </a:r>
            <a:r>
              <a:rPr lang="fr-FR" dirty="0" err="1">
                <a:solidFill>
                  <a:srgbClr val="7030A0"/>
                </a:solidFill>
              </a:rPr>
              <a:t>Pugnière</a:t>
            </a:r>
            <a:r>
              <a:rPr lang="fr-FR" dirty="0">
                <a:solidFill>
                  <a:srgbClr val="7030A0"/>
                </a:solidFill>
              </a:rPr>
              <a:t>, auteur d’une thèse sur l’homophobie. Ce qui n'empêche pas les femmes de subir parfois des brimades répétées, telle Romane, 28 ans, qui a reçu des menaces de sa voisine du dessous, ainsi que des jets de détritus et de détergent sur son paillasson. "</a:t>
            </a:r>
            <a:r>
              <a:rPr lang="fr-FR" i="1" dirty="0">
                <a:solidFill>
                  <a:srgbClr val="7030A0"/>
                </a:solidFill>
              </a:rPr>
              <a:t>Tête de lesbienne, on n'aime pas ta gueule</a:t>
            </a:r>
            <a:r>
              <a:rPr lang="fr-FR" dirty="0">
                <a:solidFill>
                  <a:srgbClr val="7030A0"/>
                </a:solidFill>
              </a:rPr>
              <a:t>", s'est-elle entendue dire. Charmants voisins !</a:t>
            </a:r>
            <a:r>
              <a:rPr lang="fr-FR" sz="1200" dirty="0">
                <a:solidFill>
                  <a:srgbClr val="7030A0"/>
                </a:solidFill>
              </a:rPr>
              <a:t> Source : </a:t>
            </a:r>
            <a:r>
              <a:rPr lang="fr-FR" sz="1200" i="1" dirty="0">
                <a:solidFill>
                  <a:srgbClr val="7030A0"/>
                </a:solidFill>
              </a:rPr>
              <a:t>SOS homophobie: les accablants chiffres du rapport 2014. "Mon voisin est homophobe" (EXCLUSIF), A</a:t>
            </a:r>
            <a:r>
              <a:rPr lang="fr-FR" sz="1200" dirty="0">
                <a:solidFill>
                  <a:srgbClr val="7030A0"/>
                </a:solidFill>
              </a:rPr>
              <a:t>ude </a:t>
            </a:r>
            <a:r>
              <a:rPr lang="fr-FR" sz="1200" dirty="0" err="1">
                <a:solidFill>
                  <a:srgbClr val="7030A0"/>
                </a:solidFill>
              </a:rPr>
              <a:t>Lorriaux</a:t>
            </a:r>
            <a:r>
              <a:rPr lang="fr-FR" sz="1200" dirty="0">
                <a:solidFill>
                  <a:srgbClr val="7030A0"/>
                </a:solidFill>
              </a:rPr>
              <a:t>, 13/05/2014, </a:t>
            </a:r>
            <a:r>
              <a:rPr lang="fr-FR" sz="1200" dirty="0">
                <a:solidFill>
                  <a:srgbClr val="7030A0"/>
                </a:solidFill>
                <a:hlinkClick r:id="rId3"/>
              </a:rPr>
              <a:t>http://www.huffingtonpost.fr/2014/05/12/sos-homophobie-rapport-2014_n_5312335.html</a:t>
            </a:r>
            <a:r>
              <a:rPr lang="fr-FR" sz="1200" dirty="0">
                <a:solidFill>
                  <a:srgbClr val="7030A0"/>
                </a:solidFill>
              </a:rPr>
              <a:t> </a:t>
            </a:r>
          </a:p>
        </p:txBody>
      </p:sp>
    </p:spTree>
    <p:extLst>
      <p:ext uri="{BB962C8B-B14F-4D97-AF65-F5344CB8AC3E}">
        <p14:creationId xmlns:p14="http://schemas.microsoft.com/office/powerpoint/2010/main" val="9905537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1"/>
          <p:cNvSpPr txBox="1">
            <a:spLocks/>
          </p:cNvSpPr>
          <p:nvPr/>
        </p:nvSpPr>
        <p:spPr bwMode="auto">
          <a:xfrm>
            <a:off x="195263" y="79375"/>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C9524E5-79F4-447B-A63D-C34156777DF8}" type="slidenum">
              <a:rPr lang="fr-FR" altLang="fr-FR" sz="1200">
                <a:solidFill>
                  <a:srgbClr val="898989"/>
                </a:solidFill>
              </a:rPr>
              <a:pPr algn="r" eaLnBrk="1" hangingPunct="1">
                <a:lnSpc>
                  <a:spcPct val="100000"/>
                </a:lnSpc>
                <a:spcBef>
                  <a:spcPct val="0"/>
                </a:spcBef>
                <a:buFontTx/>
                <a:buNone/>
              </a:pPr>
              <a:t>115</a:t>
            </a:fld>
            <a:endParaRPr lang="fr-FR" altLang="fr-FR" sz="1200">
              <a:solidFill>
                <a:srgbClr val="898989"/>
              </a:solidFill>
            </a:endParaRPr>
          </a:p>
        </p:txBody>
      </p:sp>
      <p:sp>
        <p:nvSpPr>
          <p:cNvPr id="118787" name="Rectangle 11"/>
          <p:cNvSpPr>
            <a:spLocks noChangeArrowheads="1"/>
          </p:cNvSpPr>
          <p:nvPr/>
        </p:nvSpPr>
        <p:spPr bwMode="auto">
          <a:xfrm>
            <a:off x="195263" y="449263"/>
            <a:ext cx="411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a:t>
            </a:r>
          </a:p>
        </p:txBody>
      </p:sp>
      <p:sp>
        <p:nvSpPr>
          <p:cNvPr id="118788" name="ZoneTexte 3"/>
          <p:cNvSpPr txBox="1">
            <a:spLocks noChangeArrowheads="1"/>
          </p:cNvSpPr>
          <p:nvPr/>
        </p:nvSpPr>
        <p:spPr bwMode="auto">
          <a:xfrm>
            <a:off x="4121150" y="7937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8789" name="ZoneTexte 5"/>
          <p:cNvSpPr txBox="1">
            <a:spLocks noChangeArrowheads="1"/>
          </p:cNvSpPr>
          <p:nvPr/>
        </p:nvSpPr>
        <p:spPr bwMode="auto">
          <a:xfrm>
            <a:off x="195263" y="819150"/>
            <a:ext cx="1186338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a:t>
            </a:r>
          </a:p>
          <a:p>
            <a:pPr algn="just"/>
            <a:r>
              <a:rPr lang="fr-FR" altLang="fr-FR" dirty="0">
                <a:solidFill>
                  <a:srgbClr val="7030A0"/>
                </a:solidFill>
              </a:rPr>
              <a:t>Les religions peuvent apporter du bien (valeurs morales …) comme elles peuvent faire beaucoup de mal (intolérance, …) et peuvent être aussi criminelles (provoquant des guerres saintes pour la promotion de la religion, des appels au meurtre).</a:t>
            </a:r>
          </a:p>
          <a:p>
            <a:pPr algn="just"/>
            <a:r>
              <a:rPr lang="fr-FR" altLang="fr-FR" i="1" dirty="0">
                <a:solidFill>
                  <a:srgbClr val="7030A0"/>
                </a:solidFill>
              </a:rPr>
              <a:t>Il est important de ne pas croire, sur parole, tous les enseignements religieux, mais de les soumettre la validation scientifique et donc de mettre la science (l’approche critique) au-dessous de la religion (la foi, l’absence aveuglante de doute …).</a:t>
            </a:r>
          </a:p>
          <a:p>
            <a:endParaRPr lang="fr-FR" altLang="fr-FR" dirty="0">
              <a:solidFill>
                <a:srgbClr val="7030A0"/>
              </a:solidFill>
            </a:endParaRPr>
          </a:p>
          <a:p>
            <a:r>
              <a:rPr lang="fr-FR" altLang="fr-FR" i="1" dirty="0">
                <a:solidFill>
                  <a:srgbClr val="7030A0"/>
                </a:solidFill>
              </a:rPr>
              <a:t>a) L’approche scientifique du sentiment religieux et des croyances </a:t>
            </a:r>
            <a:r>
              <a:rPr lang="fr-FR" altLang="fr-FR" dirty="0">
                <a:solidFill>
                  <a:srgbClr val="7030A0"/>
                </a:solidFill>
              </a:rPr>
              <a:t>: </a:t>
            </a:r>
          </a:p>
          <a:p>
            <a:r>
              <a:rPr lang="fr-FR" altLang="fr-FR" i="1" dirty="0">
                <a:solidFill>
                  <a:srgbClr val="7030A0"/>
                </a:solidFill>
              </a:rPr>
              <a:t>Le sentiment religieux (la croyance en Dieu) perçu comme un mécanisme de défense évolutif </a:t>
            </a:r>
            <a:r>
              <a:rPr lang="fr-FR" altLang="fr-FR" dirty="0">
                <a:solidFill>
                  <a:srgbClr val="7030A0"/>
                </a:solidFill>
              </a:rPr>
              <a:t>: </a:t>
            </a:r>
          </a:p>
          <a:p>
            <a:pPr algn="just"/>
            <a:r>
              <a:rPr lang="fr-FR" altLang="fr-FR" dirty="0">
                <a:solidFill>
                  <a:srgbClr val="7030A0"/>
                </a:solidFill>
              </a:rPr>
              <a:t>Depuis les années 1990, avec le développement de la </a:t>
            </a:r>
            <a:r>
              <a:rPr lang="fr-FR" altLang="fr-FR" i="1" dirty="0" err="1">
                <a:solidFill>
                  <a:srgbClr val="7030A0"/>
                </a:solidFill>
              </a:rPr>
              <a:t>neurothéologie</a:t>
            </a:r>
            <a:r>
              <a:rPr lang="fr-FR" altLang="fr-FR" dirty="0">
                <a:solidFill>
                  <a:srgbClr val="7030A0"/>
                </a:solidFill>
              </a:rPr>
              <a:t>, des recherches sont menées pour montrer que le cerveau humain serait « programmé pour croire ». Pour l’anthropologue David </a:t>
            </a:r>
            <a:r>
              <a:rPr lang="fr-FR" altLang="fr-FR" dirty="0" err="1">
                <a:solidFill>
                  <a:srgbClr val="7030A0"/>
                </a:solidFill>
              </a:rPr>
              <a:t>Sloan</a:t>
            </a:r>
            <a:r>
              <a:rPr lang="fr-FR" altLang="fr-FR" dirty="0">
                <a:solidFill>
                  <a:srgbClr val="7030A0"/>
                </a:solidFill>
              </a:rPr>
              <a:t> Wilson, il faut chercher des racines psychologiques de la religion dans une autre direction. La tendance irrépressible des humains à se coaliser autour de divinités correspond à un comportement sélectionné par l’évolution dans un but adaptatif. Dans </a:t>
            </a:r>
            <a:r>
              <a:rPr lang="fr-FR" altLang="fr-FR" i="1" dirty="0" err="1">
                <a:solidFill>
                  <a:srgbClr val="7030A0"/>
                </a:solidFill>
              </a:rPr>
              <a:t>Darwin’s</a:t>
            </a:r>
            <a:r>
              <a:rPr lang="fr-FR" altLang="fr-FR" i="1" dirty="0">
                <a:solidFill>
                  <a:srgbClr val="7030A0"/>
                </a:solidFill>
              </a:rPr>
              <a:t> </a:t>
            </a:r>
            <a:r>
              <a:rPr lang="fr-FR" altLang="fr-FR" i="1" dirty="0" err="1">
                <a:solidFill>
                  <a:srgbClr val="7030A0"/>
                </a:solidFill>
              </a:rPr>
              <a:t>Cathedral</a:t>
            </a:r>
            <a:r>
              <a:rPr lang="fr-FR" altLang="fr-FR" dirty="0">
                <a:solidFill>
                  <a:srgbClr val="7030A0"/>
                </a:solidFill>
              </a:rPr>
              <a:t> </a:t>
            </a:r>
            <a:r>
              <a:rPr lang="fr-FR" altLang="fr-FR" b="1" dirty="0">
                <a:solidFill>
                  <a:srgbClr val="7030A0"/>
                </a:solidFill>
              </a:rPr>
              <a:t>(3)</a:t>
            </a:r>
            <a:r>
              <a:rPr lang="fr-FR" altLang="fr-FR" dirty="0">
                <a:solidFill>
                  <a:srgbClr val="7030A0"/>
                </a:solidFill>
              </a:rPr>
              <a:t>, cet auteur considère la religion comme un mécanisme de « sélection de groupe », c’est-à-dire comme un comportement sélectionné au cours de l’évolution pour favoriser la coopération entre individus et rendre le groupe plus viable. Comparant plusieurs religions de par le monde – du calvinisme au judaïsme, du christianisme des origines aux cultes traditionnels de Bali –, il en déduit que plus les communautés – et davantage les communautés que les systèmes religieux – encouragent les valeurs communes, la fraternité, les comportements moraux, plus grande est la chance de survie de la communauté. </a:t>
            </a:r>
            <a:r>
              <a:rPr lang="fr-FR" altLang="fr-FR" b="1" i="1" dirty="0">
                <a:solidFill>
                  <a:srgbClr val="7030A0"/>
                </a:solidFill>
              </a:rPr>
              <a:t>Le comportement religieux serait donc un mécanisme de survie de groupe, au même titre que les comportements parentaux ou la défense du territoire. </a:t>
            </a:r>
            <a:r>
              <a:rPr lang="fr-FR" altLang="fr-FR" dirty="0">
                <a:solidFill>
                  <a:srgbClr val="7030A0"/>
                </a:solidFill>
              </a:rPr>
              <a:t>Cependant, la théorie de D.S. Wilson n’explique pas pourquoi il faudrait passer par des croyances et des rites si bizarres – l’existence d’esprits invisibles, de mythologies souvent abracadabrantes, des rituels, prières et messes collectives – afin de créer de la solidarité (suite voir page suivante </a:t>
            </a:r>
            <a:r>
              <a:rPr lang="fr-FR" altLang="fr-FR" dirty="0">
                <a:solidFill>
                  <a:srgbClr val="7030A0"/>
                </a:solidFill>
                <a:sym typeface="Wingdings" panose="05000000000000000000" pitchFamily="2" charset="2"/>
              </a:rPr>
              <a:t>)</a:t>
            </a:r>
            <a:endParaRPr lang="fr-FR" altLang="fr-FR" dirty="0">
              <a:solidFill>
                <a:srgbClr val="7030A0"/>
              </a:solidFill>
            </a:endParaRPr>
          </a:p>
        </p:txBody>
      </p:sp>
      <p:pic>
        <p:nvPicPr>
          <p:cNvPr id="11879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48913" y="79375"/>
            <a:ext cx="14763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7FA21D6-A1AA-46E4-AC98-4A494E1A51EB}" type="slidenum">
              <a:rPr lang="fr-FR" smtClean="0"/>
              <a:pPr>
                <a:defRPr/>
              </a:pPr>
              <a:t>116</a:t>
            </a:fld>
            <a:endParaRPr lang="fr-FR" dirty="0"/>
          </a:p>
        </p:txBody>
      </p:sp>
      <p:sp>
        <p:nvSpPr>
          <p:cNvPr id="119811" name="ZoneTexte 2"/>
          <p:cNvSpPr txBox="1">
            <a:spLocks noChangeArrowheads="1"/>
          </p:cNvSpPr>
          <p:nvPr/>
        </p:nvSpPr>
        <p:spPr bwMode="auto">
          <a:xfrm>
            <a:off x="195263" y="979488"/>
            <a:ext cx="117475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 Lutter contre l’homophobie religieuse</a:t>
            </a:r>
            <a:r>
              <a:rPr lang="fr-FR" altLang="fr-FR" dirty="0">
                <a:solidFill>
                  <a:srgbClr val="7030A0"/>
                </a:solidFill>
              </a:rPr>
              <a:t> (suite) :</a:t>
            </a:r>
          </a:p>
          <a:p>
            <a:r>
              <a:rPr lang="fr-FR" altLang="fr-FR" dirty="0">
                <a:solidFill>
                  <a:srgbClr val="7030A0"/>
                </a:solidFill>
              </a:rPr>
              <a:t>Après tout, des comportements « moraux » ont été programmés chez d’autres espèces animales par des mécanismes plus simples et directs : l’attachement, l’instinct maternel, l’altruisme, la peur, la hiérarchie.</a:t>
            </a:r>
          </a:p>
          <a:p>
            <a:pPr algn="just"/>
            <a:r>
              <a:rPr lang="fr-FR" altLang="fr-FR" dirty="0">
                <a:solidFill>
                  <a:srgbClr val="7030A0"/>
                </a:solidFill>
              </a:rPr>
              <a:t>Pour comprendre comment les humains en sont venus à croire à l’existence d’entités invisibles auxquelles ils vouent un culte, les psychologues évolutionnistes avancent une autre hypothèse. Selon le psychologue Paul Bloom, la croyance en l’existence des « âmes » est un fait universel, qui apparaît très tôt dans l’enfance. Cette croyance est un dérivé accidentel d’un mécanisme simple : nous nous percevons nous-mêmes comme des êtres dotés d’un esprit – c’est-à-dire d’une volonté, de désirs, de pensées – indépendants de notre corps. Et nous attribuons volontiers à d’autres humains ces mêmes caractères </a:t>
            </a:r>
            <a:r>
              <a:rPr lang="fr-FR" altLang="fr-FR" b="1" dirty="0">
                <a:solidFill>
                  <a:srgbClr val="7030A0"/>
                </a:solidFill>
              </a:rPr>
              <a:t>(4)</a:t>
            </a:r>
            <a:r>
              <a:rPr lang="fr-FR" altLang="fr-FR" dirty="0">
                <a:solidFill>
                  <a:srgbClr val="7030A0"/>
                </a:solidFill>
              </a:rPr>
              <a:t>. Il est donc naturel de transposer à d’autres humains ces caractéristiques, mais aussi à des animaux ou des forces invisibles. Penser que le Soleil, le tonnerre, les étoiles sont des êtres vivants animés d’une volonté propre est une croyance spontanée des enfants. Deborah </a:t>
            </a:r>
            <a:r>
              <a:rPr lang="fr-FR" altLang="fr-FR" dirty="0" err="1">
                <a:solidFill>
                  <a:srgbClr val="7030A0"/>
                </a:solidFill>
              </a:rPr>
              <a:t>Keleman</a:t>
            </a:r>
            <a:r>
              <a:rPr lang="fr-FR" altLang="fr-FR" dirty="0">
                <a:solidFill>
                  <a:srgbClr val="7030A0"/>
                </a:solidFill>
              </a:rPr>
              <a:t> s’appuie sur ce constat de P. Bloom (que Jean Piaget avait fait bien avant lui avec son « animisme infantile ») pour soutenir que les enfants sont spontanément « théistes » </a:t>
            </a:r>
            <a:r>
              <a:rPr lang="fr-FR" altLang="fr-FR" b="1" dirty="0">
                <a:solidFill>
                  <a:srgbClr val="7030A0"/>
                </a:solidFill>
              </a:rPr>
              <a:t>(5)</a:t>
            </a:r>
            <a:r>
              <a:rPr lang="fr-FR" altLang="fr-FR" dirty="0">
                <a:solidFill>
                  <a:srgbClr val="7030A0"/>
                </a:solidFill>
              </a:rPr>
              <a:t>.</a:t>
            </a:r>
            <a:br>
              <a:rPr lang="fr-FR" altLang="fr-FR" dirty="0">
                <a:solidFill>
                  <a:srgbClr val="7030A0"/>
                </a:solidFill>
              </a:rPr>
            </a:br>
            <a:r>
              <a:rPr lang="fr-FR" altLang="fr-FR" dirty="0">
                <a:solidFill>
                  <a:srgbClr val="7030A0"/>
                </a:solidFill>
              </a:rPr>
              <a:t>Les croyances religieuses s’expliqueraient donc comme le sous-produit d’un mécanisme mental courant </a:t>
            </a:r>
            <a:r>
              <a:rPr lang="fr-FR" altLang="fr-FR" b="1" dirty="0">
                <a:solidFill>
                  <a:srgbClr val="7030A0"/>
                </a:solidFill>
              </a:rPr>
              <a:t>(6)</a:t>
            </a:r>
            <a:r>
              <a:rPr lang="fr-FR" altLang="fr-FR" dirty="0">
                <a:solidFill>
                  <a:srgbClr val="7030A0"/>
                </a:solidFill>
              </a:rPr>
              <a:t>. De même, quand il nous arrive malheur (une maladie, un échec), ce mécanisme causal nous fait attribuer ce qui nous arrive à une volonté extérieure. Ce serait aussi une tendance spontanée que de se tourner vers cette cause invisible pour lui demander de l’aide ou de demander pardon lorsque l’on souffre. A la cause naturelle, on superpose une cause surnaturelle. Sur ce point, la psychologie évolutionniste rejoint une hypothèse avancée par Sigmund Freud. Dans </a:t>
            </a:r>
            <a:r>
              <a:rPr lang="fr-FR" altLang="fr-FR" i="1" dirty="0">
                <a:solidFill>
                  <a:srgbClr val="7030A0"/>
                </a:solidFill>
              </a:rPr>
              <a:t>L’Avenir d’une illusion</a:t>
            </a:r>
            <a:r>
              <a:rPr lang="fr-FR" altLang="fr-FR" dirty="0">
                <a:solidFill>
                  <a:srgbClr val="7030A0"/>
                </a:solidFill>
              </a:rPr>
              <a:t>, l’inventeur de la psychanalyse ramène le besoin de croire à une régression psychologique de l’adulte vers les émotions de l’enfance. La soumission des hommes vis-à-vis de Dieu est comparable à l’attitude du petit enfant vis-à-vis de ses parents. Face aux épreuves de la vie, il se sent démuni et en appelle à une figure paternelle idéale, censée lui apporter soutien et affection (suite voir page suivante </a:t>
            </a:r>
            <a:r>
              <a:rPr lang="fr-FR" altLang="fr-FR" dirty="0">
                <a:solidFill>
                  <a:srgbClr val="7030A0"/>
                </a:solidFill>
                <a:sym typeface="Wingdings" panose="05000000000000000000" pitchFamily="2" charset="2"/>
              </a:rPr>
              <a:t>).</a:t>
            </a:r>
            <a:endParaRPr lang="fr-FR" altLang="fr-FR" dirty="0">
              <a:solidFill>
                <a:srgbClr val="7030A0"/>
              </a:solidFill>
            </a:endParaRPr>
          </a:p>
        </p:txBody>
      </p:sp>
      <p:sp>
        <p:nvSpPr>
          <p:cNvPr id="119812"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D38454A-284E-4DE1-8194-E7B9CC687FD3}" type="slidenum">
              <a:rPr lang="fr-FR" altLang="fr-FR" sz="1200">
                <a:solidFill>
                  <a:srgbClr val="898989"/>
                </a:solidFill>
              </a:rPr>
              <a:pPr algn="r" eaLnBrk="1" hangingPunct="1">
                <a:lnSpc>
                  <a:spcPct val="100000"/>
                </a:lnSpc>
                <a:spcBef>
                  <a:spcPct val="0"/>
                </a:spcBef>
                <a:buFontTx/>
                <a:buNone/>
              </a:pPr>
              <a:t>116</a:t>
            </a:fld>
            <a:endParaRPr lang="fr-FR" altLang="fr-FR" sz="1200">
              <a:solidFill>
                <a:srgbClr val="898989"/>
              </a:solidFill>
            </a:endParaRPr>
          </a:p>
        </p:txBody>
      </p:sp>
      <p:sp>
        <p:nvSpPr>
          <p:cNvPr id="119813" name="Rectangle 11"/>
          <p:cNvSpPr>
            <a:spLocks noChangeArrowheads="1"/>
          </p:cNvSpPr>
          <p:nvPr/>
        </p:nvSpPr>
        <p:spPr bwMode="auto">
          <a:xfrm>
            <a:off x="195263" y="582613"/>
            <a:ext cx="4811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19814"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1981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185738"/>
            <a:ext cx="17049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3050" y="185738"/>
            <a:ext cx="17049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21058EC-B870-4AA4-93E9-F3D9BAF81FDB}" type="slidenum">
              <a:rPr lang="fr-FR" altLang="fr-FR" sz="1200">
                <a:solidFill>
                  <a:srgbClr val="898989"/>
                </a:solidFill>
              </a:rPr>
              <a:pPr algn="r" eaLnBrk="1" hangingPunct="1">
                <a:lnSpc>
                  <a:spcPct val="100000"/>
                </a:lnSpc>
                <a:spcBef>
                  <a:spcPct val="0"/>
                </a:spcBef>
                <a:buFontTx/>
                <a:buNone/>
              </a:pPr>
              <a:t>117</a:t>
            </a:fld>
            <a:endParaRPr lang="fr-FR" altLang="fr-FR" sz="1200">
              <a:solidFill>
                <a:srgbClr val="898989"/>
              </a:solidFill>
            </a:endParaRPr>
          </a:p>
        </p:txBody>
      </p:sp>
      <p:sp>
        <p:nvSpPr>
          <p:cNvPr id="120835" name="Rectangle 11"/>
          <p:cNvSpPr>
            <a:spLocks noChangeArrowheads="1"/>
          </p:cNvSpPr>
          <p:nvPr/>
        </p:nvSpPr>
        <p:spPr bwMode="auto">
          <a:xfrm>
            <a:off x="195263" y="582613"/>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20836" name="ZoneTexte 3"/>
          <p:cNvSpPr txBox="1">
            <a:spLocks noChangeArrowheads="1"/>
          </p:cNvSpPr>
          <p:nvPr/>
        </p:nvSpPr>
        <p:spPr bwMode="auto">
          <a:xfrm>
            <a:off x="3540125" y="1349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0837" name="ZoneTexte 5"/>
          <p:cNvSpPr txBox="1">
            <a:spLocks noChangeArrowheads="1"/>
          </p:cNvSpPr>
          <p:nvPr/>
        </p:nvSpPr>
        <p:spPr bwMode="auto">
          <a:xfrm>
            <a:off x="195263" y="979488"/>
            <a:ext cx="1183163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(suite) :</a:t>
            </a:r>
          </a:p>
          <a:p>
            <a:pPr algn="just"/>
            <a:r>
              <a:rPr lang="fr-FR" altLang="fr-FR" dirty="0">
                <a:solidFill>
                  <a:srgbClr val="7030A0"/>
                </a:solidFill>
              </a:rPr>
              <a:t>Le psychologue américain William James soutenait quant à lui qu’on ne pouvait réduire le sentiment religieux à une expérience unique. Dans son livre </a:t>
            </a:r>
            <a:r>
              <a:rPr lang="fr-FR" altLang="fr-FR" i="1" dirty="0">
                <a:solidFill>
                  <a:srgbClr val="7030A0"/>
                </a:solidFill>
              </a:rPr>
              <a:t>La Variété des expériences religieuses</a:t>
            </a:r>
            <a:r>
              <a:rPr lang="fr-FR" altLang="fr-FR" dirty="0">
                <a:solidFill>
                  <a:srgbClr val="7030A0"/>
                </a:solidFill>
              </a:rPr>
              <a:t> (1902), il s’appuie sur de nombreux témoignages de croyants pour montrer que le rapport à Dieu n’est pas le même pour tous. Le mystique, en quête d’absolu, noue une relation avec le sacré qui n’est pas la même que celle de celui qui recherche un réconfort moral, ou encore de celui qui est en demande de valeurs et de modèles de conduite. Et ceux-là se distinguent aussi du bigot, dont la croyance relève du simple dogme.</a:t>
            </a:r>
          </a:p>
          <a:p>
            <a:pPr algn="just"/>
            <a:endParaRPr lang="fr-FR" altLang="fr-FR" dirty="0">
              <a:solidFill>
                <a:srgbClr val="7030A0"/>
              </a:solidFill>
            </a:endParaRPr>
          </a:p>
          <a:p>
            <a:pPr algn="just"/>
            <a:r>
              <a:rPr lang="fr-FR" altLang="fr-FR" i="1" dirty="0">
                <a:solidFill>
                  <a:srgbClr val="7030A0"/>
                </a:solidFill>
              </a:rPr>
              <a:t>La force d’attraction du religieux</a:t>
            </a:r>
          </a:p>
          <a:p>
            <a:pPr algn="just"/>
            <a:r>
              <a:rPr lang="fr-FR" altLang="fr-FR" dirty="0">
                <a:solidFill>
                  <a:srgbClr val="7030A0"/>
                </a:solidFill>
              </a:rPr>
              <a:t>On retrouve dans les religions d’aujourd’hui tout un spectre d’attitudes. Les « religions de guérison » – de l’évangélisme au </a:t>
            </a:r>
            <a:r>
              <a:rPr lang="fr-FR" altLang="fr-FR" dirty="0" err="1">
                <a:solidFill>
                  <a:srgbClr val="7030A0"/>
                </a:solidFill>
              </a:rPr>
              <a:t>Bwiti</a:t>
            </a:r>
            <a:r>
              <a:rPr lang="fr-FR" altLang="fr-FR" dirty="0">
                <a:solidFill>
                  <a:srgbClr val="7030A0"/>
                </a:solidFill>
              </a:rPr>
              <a:t> – connaissent aujourd’hui un fort regain </a:t>
            </a:r>
            <a:r>
              <a:rPr lang="fr-FR" altLang="fr-FR" b="1" dirty="0">
                <a:solidFill>
                  <a:srgbClr val="7030A0"/>
                </a:solidFill>
              </a:rPr>
              <a:t>(8)</a:t>
            </a:r>
            <a:r>
              <a:rPr lang="fr-FR" altLang="fr-FR" dirty="0">
                <a:solidFill>
                  <a:srgbClr val="7030A0"/>
                </a:solidFill>
              </a:rPr>
              <a:t>. Dans les prisons, la conversion à l’islam apporte un cadre moral à des individus à la dérive </a:t>
            </a:r>
            <a:r>
              <a:rPr lang="fr-FR" altLang="fr-FR" b="1" dirty="0">
                <a:solidFill>
                  <a:srgbClr val="7030A0"/>
                </a:solidFill>
              </a:rPr>
              <a:t>(9)</a:t>
            </a:r>
            <a:r>
              <a:rPr lang="fr-FR" altLang="fr-FR" dirty="0">
                <a:solidFill>
                  <a:srgbClr val="7030A0"/>
                </a:solidFill>
              </a:rPr>
              <a:t>. Le bouddhisme occidental offre un schéma de pensée et de médiation pour nombre d’individus en quête d’épanouissement personnel. Pour d’autres encore, la religion permet de nouer des liens avec une communauté : c’est aussi l’une des raisons du succès des cultes charismatiques contemporains. D’autres enfin adhèrent à un prophétisme politico-religieux en mettant leurs espoirs dans le changement de la société. C’est peut-être l’une des recettes principale de ce succès : la force d’attraction ne se réduit pas à un insaisissable « sentiment religieux », mais s’étend à toute une gamme d’émotions et de représentations mentales capables de capter de nombreux esprits aux attentes diverses (suite voir page suivante </a:t>
            </a:r>
            <a:r>
              <a:rPr lang="fr-FR" altLang="fr-FR" dirty="0">
                <a:solidFill>
                  <a:srgbClr val="7030A0"/>
                </a:solidFill>
                <a:sym typeface="Wingdings" panose="05000000000000000000" pitchFamily="2" charset="2"/>
              </a:rPr>
              <a:t>).</a:t>
            </a:r>
            <a:endParaRPr lang="fr-FR" altLang="fr-FR" sz="1200" dirty="0">
              <a:solidFill>
                <a:srgbClr val="7030A0"/>
              </a:solidFill>
              <a:sym typeface="Wingdings" panose="05000000000000000000" pitchFamily="2" charset="2"/>
            </a:endParaRPr>
          </a:p>
          <a:p>
            <a:pPr algn="just"/>
            <a:endParaRPr lang="fr-FR" altLang="fr-FR" sz="1200" dirty="0">
              <a:solidFill>
                <a:srgbClr val="7030A0"/>
              </a:solidFill>
              <a:sym typeface="Wingdings" panose="05000000000000000000" pitchFamily="2" charset="2"/>
            </a:endParaRPr>
          </a:p>
          <a:p>
            <a:pPr algn="just"/>
            <a:r>
              <a:rPr lang="fr-FR" altLang="fr-FR" sz="1200" dirty="0">
                <a:solidFill>
                  <a:srgbClr val="7030A0"/>
                </a:solidFill>
                <a:sym typeface="Wingdings" panose="05000000000000000000" pitchFamily="2" charset="2"/>
              </a:rPr>
              <a:t>Note : </a:t>
            </a:r>
            <a:r>
              <a:rPr lang="fr-FR" altLang="fr-FR" sz="1200" dirty="0">
                <a:solidFill>
                  <a:srgbClr val="7030A0"/>
                </a:solidFill>
              </a:rPr>
              <a:t>Un débat existe au sein du darwinisme pour savoir si la sélection naturelle fait porter ses effets sur les individus (en sélectionnant leurs traits avantageux) ou sur le groupe. L’idée d’une « sélection de groupe », bien que rejetée par un grand nombre de spécialistes depuis les années 1960, retrouve aujourd’hui des défenseurs, pour lesquels un caractère peut se développer s’il avantage le groupe plutôt que l’individu isolé. Source  : </a:t>
            </a:r>
            <a:r>
              <a:rPr lang="fr-FR" altLang="fr-FR" sz="1200" dirty="0">
                <a:solidFill>
                  <a:srgbClr val="7030A0"/>
                </a:solidFill>
                <a:hlinkClick r:id="rId2"/>
              </a:rPr>
              <a:t>http://www.scienceshumaines.com/d-ou-vient-le-besoin-de-croire_fr_15110.html</a:t>
            </a:r>
            <a:r>
              <a:rPr lang="fr-FR" altLang="fr-FR" sz="1200" dirty="0">
                <a:solidFill>
                  <a:srgbClr val="7030A0"/>
                </a:solidFill>
              </a:rPr>
              <a:t> </a:t>
            </a:r>
          </a:p>
        </p:txBody>
      </p:sp>
      <p:pic>
        <p:nvPicPr>
          <p:cNvPr id="120838"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83875" y="125413"/>
            <a:ext cx="12128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0" y="125413"/>
            <a:ext cx="16097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FBB0F85-DC99-4807-A469-64FFC8A68672}" type="slidenum">
              <a:rPr lang="fr-FR" altLang="fr-FR" sz="1200">
                <a:solidFill>
                  <a:srgbClr val="898989"/>
                </a:solidFill>
              </a:rPr>
              <a:pPr algn="r" eaLnBrk="1" hangingPunct="1">
                <a:lnSpc>
                  <a:spcPct val="100000"/>
                </a:lnSpc>
                <a:spcBef>
                  <a:spcPct val="0"/>
                </a:spcBef>
                <a:buFontTx/>
                <a:buNone/>
              </a:pPr>
              <a:t>118</a:t>
            </a:fld>
            <a:endParaRPr lang="fr-FR" altLang="fr-FR" sz="1200">
              <a:solidFill>
                <a:srgbClr val="898989"/>
              </a:solidFill>
            </a:endParaRPr>
          </a:p>
        </p:txBody>
      </p:sp>
      <p:sp>
        <p:nvSpPr>
          <p:cNvPr id="121859" name="Rectangle 11"/>
          <p:cNvSpPr>
            <a:spLocks noChangeArrowheads="1"/>
          </p:cNvSpPr>
          <p:nvPr/>
        </p:nvSpPr>
        <p:spPr bwMode="auto">
          <a:xfrm>
            <a:off x="195263" y="582613"/>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21860" name="ZoneTexte 3"/>
          <p:cNvSpPr txBox="1">
            <a:spLocks noChangeArrowheads="1"/>
          </p:cNvSpPr>
          <p:nvPr/>
        </p:nvSpPr>
        <p:spPr bwMode="auto">
          <a:xfrm>
            <a:off x="3540125" y="1349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1861" name="Rectangle 5"/>
          <p:cNvSpPr>
            <a:spLocks noChangeArrowheads="1"/>
          </p:cNvSpPr>
          <p:nvPr/>
        </p:nvSpPr>
        <p:spPr bwMode="auto">
          <a:xfrm>
            <a:off x="176213" y="1030288"/>
            <a:ext cx="117856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(suite) :</a:t>
            </a:r>
          </a:p>
          <a:p>
            <a:r>
              <a:rPr lang="fr-FR" altLang="fr-FR" i="1" dirty="0">
                <a:solidFill>
                  <a:srgbClr val="7030A0"/>
                </a:solidFill>
              </a:rPr>
              <a:t>En conclusion partielle</a:t>
            </a:r>
            <a:r>
              <a:rPr lang="fr-FR" altLang="fr-FR" dirty="0">
                <a:solidFill>
                  <a:srgbClr val="7030A0"/>
                </a:solidFill>
              </a:rPr>
              <a:t> </a:t>
            </a:r>
            <a:r>
              <a:rPr lang="fr-FR" altLang="fr-FR" i="1" dirty="0">
                <a:solidFill>
                  <a:srgbClr val="7030A0"/>
                </a:solidFill>
              </a:rPr>
              <a:t>sur le mécanisme de défense évolutif de la croyance en Dieu </a:t>
            </a:r>
            <a:r>
              <a:rPr lang="fr-FR" altLang="fr-FR" dirty="0">
                <a:solidFill>
                  <a:srgbClr val="7030A0"/>
                </a:solidFill>
              </a:rPr>
              <a:t>:</a:t>
            </a:r>
          </a:p>
          <a:p>
            <a:pPr algn="just"/>
            <a:r>
              <a:rPr lang="fr-FR" altLang="fr-FR" dirty="0">
                <a:solidFill>
                  <a:srgbClr val="7030A0"/>
                </a:solidFill>
              </a:rPr>
              <a:t>Le mécanisme cérébral de la « croyance religieuse » en « </a:t>
            </a:r>
            <a:r>
              <a:rPr lang="fr-FR" altLang="fr-FR" i="1" dirty="0">
                <a:solidFill>
                  <a:srgbClr val="7030A0"/>
                </a:solidFill>
              </a:rPr>
              <a:t>Dieu ou en des divinités</a:t>
            </a:r>
            <a:r>
              <a:rPr lang="fr-FR" altLang="fr-FR" dirty="0">
                <a:solidFill>
                  <a:srgbClr val="7030A0"/>
                </a:solidFill>
              </a:rPr>
              <a:t> » est un </a:t>
            </a:r>
            <a:r>
              <a:rPr lang="fr-FR" altLang="fr-FR" i="1" dirty="0">
                <a:solidFill>
                  <a:srgbClr val="7030A0"/>
                </a:solidFill>
              </a:rPr>
              <a:t>puissance mécanisme mise en place par l’évolution, au cours de milliers d’années</a:t>
            </a:r>
            <a:r>
              <a:rPr lang="fr-FR" altLang="fr-FR" dirty="0">
                <a:solidFill>
                  <a:srgbClr val="7030A0"/>
                </a:solidFill>
              </a:rPr>
              <a:t>, favorisant la capacité ou l’instinct de survie de chaque individu. En effet, quand on croit à un Dieu qui va vous sauver ou vous protéger, l’on peut alors mieux résister aux pires conditions, à la prison, à la torture, au désespoir. En plus lorsqu’on croit à un Dieu ou des </a:t>
            </a:r>
            <a:r>
              <a:rPr lang="fr-FR" altLang="fr-FR" i="1" dirty="0">
                <a:solidFill>
                  <a:srgbClr val="7030A0"/>
                </a:solidFill>
              </a:rPr>
              <a:t>entités « spirituelles » interventionnistes</a:t>
            </a:r>
            <a:r>
              <a:rPr lang="fr-FR" altLang="fr-FR" dirty="0">
                <a:solidFill>
                  <a:srgbClr val="7030A0"/>
                </a:solidFill>
              </a:rPr>
              <a:t>, cela pousse le chasseur-cueilleur, de la préhistoire, a refuser de se confronter à un inconnu peu sûr, et cela augmente sa prudence et donc le protège contre les risques inconnus (cela peut augmenter son taux de survie, dans un environnement hostile). C’est pourquoi le succès évolutif de ce mécanisme fait qu’il est si généralisé chez l’être humain et que l’on est programmé à croire dès la prime enfance (on peut déjà mettre des enfants à prier très jeune). En un mot, les être humains sont programmés à croire et naturellement prédisposés à croire en des divinités invisibles (même si ne pas apporter aucune preuve définitive (scientifique) à leur existence). </a:t>
            </a:r>
            <a:r>
              <a:rPr lang="fr-FR" altLang="fr-FR" dirty="0">
                <a:solidFill>
                  <a:srgbClr val="002060"/>
                </a:solidFill>
              </a:rPr>
              <a:t>Ce qui est affirmé, ci-avant, n’est pas prouvé scientifiquement. Ces affirmations sont, pour l’instant, juste en rapport avec la conviction de l’auteur de ce document.</a:t>
            </a:r>
            <a:endParaRPr lang="fr-FR" altLang="fr-FR" dirty="0">
              <a:solidFill>
                <a:srgbClr val="7030A0"/>
              </a:solidFill>
            </a:endParaRPr>
          </a:p>
          <a:p>
            <a:pPr algn="just"/>
            <a:r>
              <a:rPr lang="fr-FR" altLang="fr-FR" sz="1200" i="1" dirty="0">
                <a:solidFill>
                  <a:srgbClr val="7030A0"/>
                </a:solidFill>
              </a:rPr>
              <a:t>Bibliographie</a:t>
            </a:r>
            <a:r>
              <a:rPr lang="fr-FR" altLang="fr-FR" sz="1200" dirty="0">
                <a:solidFill>
                  <a:srgbClr val="7030A0"/>
                </a:solidFill>
              </a:rPr>
              <a:t> :</a:t>
            </a:r>
          </a:p>
          <a:p>
            <a:r>
              <a:rPr lang="fr-FR" altLang="fr-FR" sz="1200" b="1" dirty="0">
                <a:solidFill>
                  <a:srgbClr val="7030A0"/>
                </a:solidFill>
              </a:rPr>
              <a:t>(1)</a:t>
            </a:r>
            <a:r>
              <a:rPr lang="fr-FR" altLang="fr-FR" sz="1200" dirty="0">
                <a:solidFill>
                  <a:srgbClr val="7030A0"/>
                </a:solidFill>
              </a:rPr>
              <a:t> A. </a:t>
            </a:r>
            <a:r>
              <a:rPr lang="fr-FR" altLang="fr-FR" sz="1200" dirty="0" err="1">
                <a:solidFill>
                  <a:srgbClr val="7030A0"/>
                </a:solidFill>
              </a:rPr>
              <a:t>Newberg</a:t>
            </a:r>
            <a:r>
              <a:rPr lang="fr-FR" altLang="fr-FR" sz="1200" dirty="0">
                <a:solidFill>
                  <a:srgbClr val="7030A0"/>
                </a:solidFill>
              </a:rPr>
              <a:t>, E. d’</a:t>
            </a:r>
            <a:r>
              <a:rPr lang="fr-FR" altLang="fr-FR" sz="1200" dirty="0" err="1">
                <a:solidFill>
                  <a:srgbClr val="7030A0"/>
                </a:solidFill>
              </a:rPr>
              <a:t>Aquili</a:t>
            </a:r>
            <a:r>
              <a:rPr lang="fr-FR" altLang="fr-FR" sz="1200" dirty="0">
                <a:solidFill>
                  <a:srgbClr val="7030A0"/>
                </a:solidFill>
              </a:rPr>
              <a:t> et V. </a:t>
            </a:r>
            <a:r>
              <a:rPr lang="fr-FR" altLang="fr-FR" sz="1200" dirty="0" err="1">
                <a:solidFill>
                  <a:srgbClr val="7030A0"/>
                </a:solidFill>
              </a:rPr>
              <a:t>Rause</a:t>
            </a:r>
            <a:r>
              <a:rPr lang="fr-FR" altLang="fr-FR" sz="1200" dirty="0">
                <a:solidFill>
                  <a:srgbClr val="7030A0"/>
                </a:solidFill>
              </a:rPr>
              <a:t>, </a:t>
            </a:r>
            <a:r>
              <a:rPr lang="fr-FR" altLang="fr-FR" sz="1200" i="1" dirty="0">
                <a:solidFill>
                  <a:srgbClr val="7030A0"/>
                </a:solidFill>
              </a:rPr>
              <a:t>Pourquoi « Dieu » ne disparaîtra pas. Quand la science explique la religion</a:t>
            </a:r>
            <a:r>
              <a:rPr lang="fr-FR" altLang="fr-FR" sz="1200" dirty="0">
                <a:solidFill>
                  <a:srgbClr val="7030A0"/>
                </a:solidFill>
              </a:rPr>
              <a:t>, Sully, 2003</a:t>
            </a:r>
            <a:br>
              <a:rPr lang="fr-FR" altLang="fr-FR" sz="1200" dirty="0">
                <a:solidFill>
                  <a:srgbClr val="7030A0"/>
                </a:solidFill>
              </a:rPr>
            </a:br>
            <a:r>
              <a:rPr lang="fr-FR" altLang="fr-FR" sz="1200" b="1" dirty="0">
                <a:solidFill>
                  <a:srgbClr val="7030A0"/>
                </a:solidFill>
              </a:rPr>
              <a:t>(2)</a:t>
            </a:r>
            <a:r>
              <a:rPr lang="fr-FR" altLang="fr-FR" sz="1200" dirty="0">
                <a:solidFill>
                  <a:srgbClr val="7030A0"/>
                </a:solidFill>
              </a:rPr>
              <a:t> M. Beauregard et V. Paquette, «</a:t>
            </a:r>
            <a:r>
              <a:rPr lang="fr-FR" altLang="fr-FR" sz="1200" i="1" dirty="0">
                <a:solidFill>
                  <a:srgbClr val="7030A0"/>
                </a:solidFill>
              </a:rPr>
              <a:t> </a:t>
            </a:r>
            <a:r>
              <a:rPr lang="fr-FR" altLang="fr-FR" sz="1200" dirty="0">
                <a:solidFill>
                  <a:srgbClr val="7030A0"/>
                </a:solidFill>
              </a:rPr>
              <a:t>Neural </a:t>
            </a:r>
            <a:r>
              <a:rPr lang="fr-FR" altLang="fr-FR" sz="1200" dirty="0" err="1">
                <a:solidFill>
                  <a:srgbClr val="7030A0"/>
                </a:solidFill>
              </a:rPr>
              <a:t>correlates</a:t>
            </a:r>
            <a:r>
              <a:rPr lang="fr-FR" altLang="fr-FR" sz="1200" dirty="0">
                <a:solidFill>
                  <a:srgbClr val="7030A0"/>
                </a:solidFill>
              </a:rPr>
              <a:t> of a </a:t>
            </a:r>
            <a:r>
              <a:rPr lang="fr-FR" altLang="fr-FR" sz="1200" dirty="0" err="1">
                <a:solidFill>
                  <a:srgbClr val="7030A0"/>
                </a:solidFill>
              </a:rPr>
              <a:t>mystical</a:t>
            </a:r>
            <a:r>
              <a:rPr lang="fr-FR" altLang="fr-FR" sz="1200" dirty="0">
                <a:solidFill>
                  <a:srgbClr val="7030A0"/>
                </a:solidFill>
              </a:rPr>
              <a:t> </a:t>
            </a:r>
            <a:r>
              <a:rPr lang="fr-FR" altLang="fr-FR" sz="1200" dirty="0" err="1">
                <a:solidFill>
                  <a:srgbClr val="7030A0"/>
                </a:solidFill>
              </a:rPr>
              <a:t>experience</a:t>
            </a:r>
            <a:r>
              <a:rPr lang="fr-FR" altLang="fr-FR" sz="1200" dirty="0">
                <a:solidFill>
                  <a:srgbClr val="7030A0"/>
                </a:solidFill>
              </a:rPr>
              <a:t> in </a:t>
            </a:r>
            <a:r>
              <a:rPr lang="fr-FR" altLang="fr-FR" sz="1200" dirty="0" err="1">
                <a:solidFill>
                  <a:srgbClr val="7030A0"/>
                </a:solidFill>
              </a:rPr>
              <a:t>carmelite</a:t>
            </a:r>
            <a:r>
              <a:rPr lang="fr-FR" altLang="fr-FR" sz="1200" dirty="0">
                <a:solidFill>
                  <a:srgbClr val="7030A0"/>
                </a:solidFill>
              </a:rPr>
              <a:t> </a:t>
            </a:r>
            <a:r>
              <a:rPr lang="fr-FR" altLang="fr-FR" sz="1200" dirty="0" err="1">
                <a:solidFill>
                  <a:srgbClr val="7030A0"/>
                </a:solidFill>
              </a:rPr>
              <a:t>nuns</a:t>
            </a:r>
            <a:r>
              <a:rPr lang="fr-FR" altLang="fr-FR" sz="1200" i="1" dirty="0">
                <a:solidFill>
                  <a:srgbClr val="7030A0"/>
                </a:solidFill>
              </a:rPr>
              <a:t> </a:t>
            </a:r>
            <a:r>
              <a:rPr lang="fr-FR" altLang="fr-FR" sz="1200" dirty="0">
                <a:solidFill>
                  <a:srgbClr val="7030A0"/>
                </a:solidFill>
              </a:rPr>
              <a:t>», </a:t>
            </a:r>
            <a:r>
              <a:rPr lang="fr-FR" altLang="fr-FR" sz="1200" i="1" dirty="0">
                <a:solidFill>
                  <a:srgbClr val="7030A0"/>
                </a:solidFill>
              </a:rPr>
              <a:t>Neuroscience </a:t>
            </a:r>
            <a:r>
              <a:rPr lang="fr-FR" altLang="fr-FR" sz="1200" i="1" dirty="0" err="1">
                <a:solidFill>
                  <a:srgbClr val="7030A0"/>
                </a:solidFill>
              </a:rPr>
              <a:t>Letters</a:t>
            </a:r>
            <a:r>
              <a:rPr lang="fr-FR" altLang="fr-FR" sz="1200" i="1" dirty="0">
                <a:solidFill>
                  <a:srgbClr val="7030A0"/>
                </a:solidFill>
              </a:rPr>
              <a:t>, </a:t>
            </a:r>
            <a:r>
              <a:rPr lang="fr-FR" altLang="fr-FR" sz="1200" dirty="0">
                <a:solidFill>
                  <a:srgbClr val="7030A0"/>
                </a:solidFill>
              </a:rPr>
              <a:t>n° 405, 2006.</a:t>
            </a:r>
            <a:br>
              <a:rPr lang="fr-FR" altLang="fr-FR" sz="1200" dirty="0">
                <a:solidFill>
                  <a:srgbClr val="7030A0"/>
                </a:solidFill>
              </a:rPr>
            </a:br>
            <a:r>
              <a:rPr lang="fr-FR" altLang="fr-FR" sz="1200" b="1" dirty="0">
                <a:solidFill>
                  <a:srgbClr val="7030A0"/>
                </a:solidFill>
              </a:rPr>
              <a:t>(3)</a:t>
            </a:r>
            <a:r>
              <a:rPr lang="fr-FR" altLang="fr-FR" sz="1200" dirty="0">
                <a:solidFill>
                  <a:srgbClr val="7030A0"/>
                </a:solidFill>
              </a:rPr>
              <a:t> D.S. Wilson, </a:t>
            </a:r>
            <a:r>
              <a:rPr lang="fr-FR" altLang="fr-FR" sz="1200" i="1" dirty="0" err="1">
                <a:solidFill>
                  <a:srgbClr val="7030A0"/>
                </a:solidFill>
              </a:rPr>
              <a:t>Darwin's</a:t>
            </a:r>
            <a:r>
              <a:rPr lang="fr-FR" altLang="fr-FR" sz="1200" i="1" dirty="0">
                <a:solidFill>
                  <a:srgbClr val="7030A0"/>
                </a:solidFill>
              </a:rPr>
              <a:t> </a:t>
            </a:r>
            <a:r>
              <a:rPr lang="fr-FR" altLang="fr-FR" sz="1200" i="1" dirty="0" err="1">
                <a:solidFill>
                  <a:srgbClr val="7030A0"/>
                </a:solidFill>
              </a:rPr>
              <a:t>Cathedral</a:t>
            </a:r>
            <a:r>
              <a:rPr lang="fr-FR" altLang="fr-FR" sz="1200" i="1" dirty="0">
                <a:solidFill>
                  <a:srgbClr val="7030A0"/>
                </a:solidFill>
              </a:rPr>
              <a:t>: Evolution, religion, and the nature of Society</a:t>
            </a:r>
            <a:r>
              <a:rPr lang="fr-FR" altLang="fr-FR" sz="1200" dirty="0">
                <a:solidFill>
                  <a:srgbClr val="7030A0"/>
                </a:solidFill>
              </a:rPr>
              <a:t>, </a:t>
            </a:r>
            <a:r>
              <a:rPr lang="fr-FR" altLang="fr-FR" sz="1200" dirty="0" err="1">
                <a:solidFill>
                  <a:srgbClr val="7030A0"/>
                </a:solidFill>
              </a:rPr>
              <a:t>University</a:t>
            </a:r>
            <a:r>
              <a:rPr lang="fr-FR" altLang="fr-FR" sz="1200" dirty="0">
                <a:solidFill>
                  <a:srgbClr val="7030A0"/>
                </a:solidFill>
              </a:rPr>
              <a:t> of Chicago </a:t>
            </a:r>
            <a:r>
              <a:rPr lang="fr-FR" altLang="fr-FR" sz="1200" dirty="0" err="1">
                <a:solidFill>
                  <a:srgbClr val="7030A0"/>
                </a:solidFill>
              </a:rPr>
              <a:t>Press</a:t>
            </a:r>
            <a:r>
              <a:rPr lang="fr-FR" altLang="fr-FR" sz="1200" dirty="0">
                <a:solidFill>
                  <a:srgbClr val="7030A0"/>
                </a:solidFill>
              </a:rPr>
              <a:t>, 2002.</a:t>
            </a:r>
            <a:br>
              <a:rPr lang="fr-FR" altLang="fr-FR" sz="1200" dirty="0">
                <a:solidFill>
                  <a:srgbClr val="7030A0"/>
                </a:solidFill>
              </a:rPr>
            </a:br>
            <a:r>
              <a:rPr lang="fr-FR" altLang="fr-FR" sz="1200" b="1" dirty="0">
                <a:solidFill>
                  <a:srgbClr val="7030A0"/>
                </a:solidFill>
              </a:rPr>
              <a:t>(4)</a:t>
            </a:r>
            <a:r>
              <a:rPr lang="fr-FR" altLang="fr-FR" sz="1200" dirty="0">
                <a:solidFill>
                  <a:srgbClr val="7030A0"/>
                </a:solidFill>
              </a:rPr>
              <a:t> P. Bloom, « Is </a:t>
            </a:r>
            <a:r>
              <a:rPr lang="fr-FR" altLang="fr-FR" sz="1200" dirty="0" err="1">
                <a:solidFill>
                  <a:srgbClr val="7030A0"/>
                </a:solidFill>
              </a:rPr>
              <a:t>God</a:t>
            </a:r>
            <a:r>
              <a:rPr lang="fr-FR" altLang="fr-FR" sz="1200" dirty="0">
                <a:solidFill>
                  <a:srgbClr val="7030A0"/>
                </a:solidFill>
              </a:rPr>
              <a:t> an accident? », </a:t>
            </a:r>
            <a:r>
              <a:rPr lang="fr-FR" altLang="fr-FR" sz="1200" i="1" dirty="0">
                <a:solidFill>
                  <a:srgbClr val="7030A0"/>
                </a:solidFill>
              </a:rPr>
              <a:t>The Atlantic,</a:t>
            </a:r>
            <a:r>
              <a:rPr lang="fr-FR" altLang="fr-FR" sz="1200" dirty="0">
                <a:solidFill>
                  <a:srgbClr val="7030A0"/>
                </a:solidFill>
              </a:rPr>
              <a:t> décembre 2005.</a:t>
            </a:r>
            <a:br>
              <a:rPr lang="fr-FR" altLang="fr-FR" sz="1200" dirty="0">
                <a:solidFill>
                  <a:srgbClr val="7030A0"/>
                </a:solidFill>
              </a:rPr>
            </a:br>
            <a:r>
              <a:rPr lang="fr-FR" altLang="fr-FR" sz="1200" b="1" dirty="0">
                <a:solidFill>
                  <a:srgbClr val="7030A0"/>
                </a:solidFill>
              </a:rPr>
              <a:t>(5)</a:t>
            </a:r>
            <a:r>
              <a:rPr lang="fr-FR" altLang="fr-FR" sz="1200" dirty="0">
                <a:solidFill>
                  <a:srgbClr val="7030A0"/>
                </a:solidFill>
              </a:rPr>
              <a:t> D. </a:t>
            </a:r>
            <a:r>
              <a:rPr lang="fr-FR" altLang="fr-FR" sz="1200" dirty="0" err="1">
                <a:solidFill>
                  <a:srgbClr val="7030A0"/>
                </a:solidFill>
              </a:rPr>
              <a:t>Keleman</a:t>
            </a:r>
            <a:r>
              <a:rPr lang="fr-FR" altLang="fr-FR" sz="1200" dirty="0">
                <a:solidFill>
                  <a:srgbClr val="7030A0"/>
                </a:solidFill>
              </a:rPr>
              <a:t>, « Are </a:t>
            </a:r>
            <a:r>
              <a:rPr lang="fr-FR" altLang="fr-FR" sz="1200" dirty="0" err="1">
                <a:solidFill>
                  <a:srgbClr val="7030A0"/>
                </a:solidFill>
              </a:rPr>
              <a:t>children</a:t>
            </a:r>
            <a:r>
              <a:rPr lang="fr-FR" altLang="fr-FR" sz="1200" dirty="0">
                <a:solidFill>
                  <a:srgbClr val="7030A0"/>
                </a:solidFill>
              </a:rPr>
              <a:t> intuitive </a:t>
            </a:r>
            <a:r>
              <a:rPr lang="fr-FR" altLang="fr-FR" sz="1200" dirty="0" err="1">
                <a:solidFill>
                  <a:srgbClr val="7030A0"/>
                </a:solidFill>
              </a:rPr>
              <a:t>theist</a:t>
            </a:r>
            <a:r>
              <a:rPr lang="fr-FR" altLang="fr-FR" sz="1200" dirty="0">
                <a:solidFill>
                  <a:srgbClr val="7030A0"/>
                </a:solidFill>
              </a:rPr>
              <a:t>? », </a:t>
            </a:r>
            <a:r>
              <a:rPr lang="fr-FR" altLang="fr-FR" sz="1200" i="1" dirty="0" err="1">
                <a:solidFill>
                  <a:srgbClr val="7030A0"/>
                </a:solidFill>
              </a:rPr>
              <a:t>Psychological</a:t>
            </a:r>
            <a:r>
              <a:rPr lang="fr-FR" altLang="fr-FR" sz="1200" i="1" dirty="0">
                <a:solidFill>
                  <a:srgbClr val="7030A0"/>
                </a:solidFill>
              </a:rPr>
              <a:t> science</a:t>
            </a:r>
            <a:r>
              <a:rPr lang="fr-FR" altLang="fr-FR" sz="1200" dirty="0">
                <a:solidFill>
                  <a:srgbClr val="7030A0"/>
                </a:solidFill>
              </a:rPr>
              <a:t>, vol. XV, n° 5, 2004.</a:t>
            </a:r>
            <a:br>
              <a:rPr lang="fr-FR" altLang="fr-FR" sz="1200" dirty="0">
                <a:solidFill>
                  <a:srgbClr val="7030A0"/>
                </a:solidFill>
              </a:rPr>
            </a:br>
            <a:r>
              <a:rPr lang="fr-FR" altLang="fr-FR" sz="1200" b="1" dirty="0">
                <a:solidFill>
                  <a:srgbClr val="7030A0"/>
                </a:solidFill>
              </a:rPr>
              <a:t>(6)</a:t>
            </a:r>
            <a:r>
              <a:rPr lang="fr-FR" altLang="fr-FR" sz="1200" dirty="0">
                <a:solidFill>
                  <a:srgbClr val="7030A0"/>
                </a:solidFill>
              </a:rPr>
              <a:t> P. Boyer, </a:t>
            </a:r>
            <a:r>
              <a:rPr lang="fr-FR" altLang="fr-FR" sz="1200" i="1" dirty="0">
                <a:solidFill>
                  <a:srgbClr val="7030A0"/>
                </a:solidFill>
              </a:rPr>
              <a:t>Et l’homme créa les dieux</a:t>
            </a:r>
            <a:r>
              <a:rPr lang="fr-FR" altLang="fr-FR" sz="1200" dirty="0">
                <a:solidFill>
                  <a:srgbClr val="7030A0"/>
                </a:solidFill>
              </a:rPr>
              <a:t>, 2001, </a:t>
            </a:r>
            <a:r>
              <a:rPr lang="fr-FR" altLang="fr-FR" sz="1200" dirty="0" err="1">
                <a:solidFill>
                  <a:srgbClr val="7030A0"/>
                </a:solidFill>
              </a:rPr>
              <a:t>rééd</a:t>
            </a:r>
            <a:r>
              <a:rPr lang="fr-FR" altLang="fr-FR" sz="1200" dirty="0">
                <a:solidFill>
                  <a:srgbClr val="7030A0"/>
                </a:solidFill>
              </a:rPr>
              <a:t>. Gallimard, 2003</a:t>
            </a:r>
            <a:r>
              <a:rPr lang="fr-FR" altLang="fr-FR" sz="1200" i="1" dirty="0">
                <a:solidFill>
                  <a:srgbClr val="7030A0"/>
                </a:solidFill>
              </a:rPr>
              <a:t> </a:t>
            </a:r>
            <a:r>
              <a:rPr lang="fr-FR" altLang="fr-FR" sz="1200" dirty="0">
                <a:solidFill>
                  <a:srgbClr val="7030A0"/>
                </a:solidFill>
              </a:rPr>
              <a:t>; S. </a:t>
            </a:r>
            <a:r>
              <a:rPr lang="fr-FR" altLang="fr-FR" sz="1200" dirty="0" err="1">
                <a:solidFill>
                  <a:srgbClr val="7030A0"/>
                </a:solidFill>
              </a:rPr>
              <a:t>Atran</a:t>
            </a:r>
            <a:r>
              <a:rPr lang="fr-FR" altLang="fr-FR" sz="1200" dirty="0">
                <a:solidFill>
                  <a:srgbClr val="7030A0"/>
                </a:solidFill>
              </a:rPr>
              <a:t>, </a:t>
            </a:r>
            <a:r>
              <a:rPr lang="fr-FR" altLang="fr-FR" sz="1200" i="1" dirty="0">
                <a:solidFill>
                  <a:srgbClr val="7030A0"/>
                </a:solidFill>
              </a:rPr>
              <a:t>In </a:t>
            </a:r>
            <a:r>
              <a:rPr lang="fr-FR" altLang="fr-FR" sz="1200" i="1" dirty="0" err="1">
                <a:solidFill>
                  <a:srgbClr val="7030A0"/>
                </a:solidFill>
              </a:rPr>
              <a:t>God</a:t>
            </a:r>
            <a:r>
              <a:rPr lang="fr-FR" altLang="fr-FR" sz="1200" i="1" dirty="0">
                <a:solidFill>
                  <a:srgbClr val="7030A0"/>
                </a:solidFill>
              </a:rPr>
              <a:t> </a:t>
            </a:r>
            <a:r>
              <a:rPr lang="fr-FR" altLang="fr-FR" sz="1200" i="1" dirty="0" err="1">
                <a:solidFill>
                  <a:srgbClr val="7030A0"/>
                </a:solidFill>
              </a:rPr>
              <a:t>we</a:t>
            </a:r>
            <a:r>
              <a:rPr lang="fr-FR" altLang="fr-FR" sz="1200" i="1" dirty="0">
                <a:solidFill>
                  <a:srgbClr val="7030A0"/>
                </a:solidFill>
              </a:rPr>
              <a:t> Trust,</a:t>
            </a:r>
            <a:r>
              <a:rPr lang="fr-FR" altLang="fr-FR" sz="1200" dirty="0">
                <a:solidFill>
                  <a:srgbClr val="7030A0"/>
                </a:solidFill>
              </a:rPr>
              <a:t> Oxford </a:t>
            </a:r>
            <a:r>
              <a:rPr lang="fr-FR" altLang="fr-FR" sz="1200" dirty="0" err="1">
                <a:solidFill>
                  <a:srgbClr val="7030A0"/>
                </a:solidFill>
              </a:rPr>
              <a:t>University</a:t>
            </a:r>
            <a:r>
              <a:rPr lang="fr-FR" altLang="fr-FR" sz="1200" dirty="0">
                <a:solidFill>
                  <a:srgbClr val="7030A0"/>
                </a:solidFill>
              </a:rPr>
              <a:t> </a:t>
            </a:r>
            <a:r>
              <a:rPr lang="fr-FR" altLang="fr-FR" sz="1200" dirty="0" err="1">
                <a:solidFill>
                  <a:srgbClr val="7030A0"/>
                </a:solidFill>
              </a:rPr>
              <a:t>Press</a:t>
            </a:r>
            <a:r>
              <a:rPr lang="fr-FR" altLang="fr-FR" sz="1200" dirty="0">
                <a:solidFill>
                  <a:srgbClr val="7030A0"/>
                </a:solidFill>
              </a:rPr>
              <a:t>, 2002.</a:t>
            </a:r>
            <a:br>
              <a:rPr lang="fr-FR" altLang="fr-FR" sz="1200" dirty="0">
                <a:solidFill>
                  <a:srgbClr val="7030A0"/>
                </a:solidFill>
              </a:rPr>
            </a:br>
            <a:r>
              <a:rPr lang="fr-FR" altLang="fr-FR" sz="1200" b="1" dirty="0">
                <a:solidFill>
                  <a:srgbClr val="7030A0"/>
                </a:solidFill>
              </a:rPr>
              <a:t>(7)</a:t>
            </a:r>
            <a:r>
              <a:rPr lang="fr-FR" altLang="fr-FR" sz="1200" dirty="0">
                <a:solidFill>
                  <a:srgbClr val="7030A0"/>
                </a:solidFill>
              </a:rPr>
              <a:t> J.-F. </a:t>
            </a:r>
            <a:r>
              <a:rPr lang="fr-FR" altLang="fr-FR" sz="1200" dirty="0" err="1">
                <a:solidFill>
                  <a:srgbClr val="7030A0"/>
                </a:solidFill>
              </a:rPr>
              <a:t>Dortier</a:t>
            </a:r>
            <a:r>
              <a:rPr lang="fr-FR" altLang="fr-FR" sz="1200" dirty="0">
                <a:solidFill>
                  <a:srgbClr val="7030A0"/>
                </a:solidFill>
              </a:rPr>
              <a:t>, « Pourquoi croit-on en Dieu ? », </a:t>
            </a:r>
            <a:r>
              <a:rPr lang="fr-FR" altLang="fr-FR" sz="1200" i="1" dirty="0">
                <a:solidFill>
                  <a:srgbClr val="7030A0"/>
                </a:solidFill>
              </a:rPr>
              <a:t>Sciences Humaines</a:t>
            </a:r>
            <a:r>
              <a:rPr lang="fr-FR" altLang="fr-FR" sz="1200" dirty="0">
                <a:solidFill>
                  <a:srgbClr val="7030A0"/>
                </a:solidFill>
              </a:rPr>
              <a:t>, n° 172, juin 2006.</a:t>
            </a:r>
            <a:br>
              <a:rPr lang="fr-FR" altLang="fr-FR" sz="1200" dirty="0">
                <a:solidFill>
                  <a:srgbClr val="7030A0"/>
                </a:solidFill>
              </a:rPr>
            </a:br>
            <a:r>
              <a:rPr lang="fr-FR" altLang="fr-FR" sz="1200" b="1" dirty="0">
                <a:solidFill>
                  <a:srgbClr val="7030A0"/>
                </a:solidFill>
              </a:rPr>
              <a:t>(8)</a:t>
            </a:r>
            <a:r>
              <a:rPr lang="fr-FR" altLang="fr-FR" sz="1200" dirty="0">
                <a:solidFill>
                  <a:srgbClr val="7030A0"/>
                </a:solidFill>
              </a:rPr>
              <a:t> «  La montée en puissance des cultes de guérison. Entretien avec André M. </a:t>
            </a:r>
            <a:r>
              <a:rPr lang="fr-FR" altLang="fr-FR" sz="1200" dirty="0" err="1">
                <a:solidFill>
                  <a:srgbClr val="7030A0"/>
                </a:solidFill>
              </a:rPr>
              <a:t>Corten</a:t>
            </a:r>
            <a:r>
              <a:rPr lang="fr-FR" altLang="fr-FR" sz="1200" dirty="0">
                <a:solidFill>
                  <a:srgbClr val="7030A0"/>
                </a:solidFill>
              </a:rPr>
              <a:t> », </a:t>
            </a:r>
            <a:r>
              <a:rPr lang="fr-FR" altLang="fr-FR" sz="1200" i="1" dirty="0" err="1">
                <a:solidFill>
                  <a:srgbClr val="7030A0"/>
                </a:solidFill>
              </a:rPr>
              <a:t>in</a:t>
            </a:r>
            <a:r>
              <a:rPr lang="fr-FR" altLang="fr-FR" sz="1200" dirty="0" err="1">
                <a:solidFill>
                  <a:srgbClr val="7030A0"/>
                </a:solidFill>
              </a:rPr>
              <a:t>J</a:t>
            </a:r>
            <a:r>
              <a:rPr lang="fr-FR" altLang="fr-FR" sz="1200" dirty="0">
                <a:solidFill>
                  <a:srgbClr val="7030A0"/>
                </a:solidFill>
              </a:rPr>
              <a:t>.-F. </a:t>
            </a:r>
            <a:r>
              <a:rPr lang="fr-FR" altLang="fr-FR" sz="1200" dirty="0" err="1">
                <a:solidFill>
                  <a:srgbClr val="7030A0"/>
                </a:solidFill>
              </a:rPr>
              <a:t>Dortier</a:t>
            </a:r>
            <a:r>
              <a:rPr lang="fr-FR" altLang="fr-FR" sz="1200" dirty="0">
                <a:solidFill>
                  <a:srgbClr val="7030A0"/>
                </a:solidFill>
              </a:rPr>
              <a:t> et L. </a:t>
            </a:r>
            <a:r>
              <a:rPr lang="fr-FR" altLang="fr-FR" sz="1200" dirty="0" err="1">
                <a:solidFill>
                  <a:srgbClr val="7030A0"/>
                </a:solidFill>
              </a:rPr>
              <a:t>Testot</a:t>
            </a:r>
            <a:r>
              <a:rPr lang="fr-FR" altLang="fr-FR" sz="1200" dirty="0">
                <a:solidFill>
                  <a:srgbClr val="7030A0"/>
                </a:solidFill>
              </a:rPr>
              <a:t> (</a:t>
            </a:r>
            <a:r>
              <a:rPr lang="fr-FR" altLang="fr-FR" sz="1200" dirty="0" err="1">
                <a:solidFill>
                  <a:srgbClr val="7030A0"/>
                </a:solidFill>
              </a:rPr>
              <a:t>dir</a:t>
            </a:r>
            <a:r>
              <a:rPr lang="fr-FR" altLang="fr-FR" sz="1200" dirty="0">
                <a:solidFill>
                  <a:srgbClr val="7030A0"/>
                </a:solidFill>
              </a:rPr>
              <a:t>.), </a:t>
            </a:r>
            <a:r>
              <a:rPr lang="fr-FR" altLang="fr-FR" sz="1200" i="1" dirty="0">
                <a:solidFill>
                  <a:srgbClr val="7030A0"/>
                </a:solidFill>
              </a:rPr>
              <a:t>La Religion. Unité et diversité</a:t>
            </a:r>
            <a:r>
              <a:rPr lang="fr-FR" altLang="fr-FR" sz="1200" dirty="0">
                <a:solidFill>
                  <a:srgbClr val="7030A0"/>
                </a:solidFill>
              </a:rPr>
              <a:t>, Éditions Sciences Humaines, 2005.</a:t>
            </a:r>
            <a:br>
              <a:rPr lang="fr-FR" altLang="fr-FR" sz="1200" dirty="0">
                <a:solidFill>
                  <a:srgbClr val="7030A0"/>
                </a:solidFill>
              </a:rPr>
            </a:br>
            <a:r>
              <a:rPr lang="fr-FR" altLang="fr-FR" sz="1200" b="1" dirty="0">
                <a:solidFill>
                  <a:srgbClr val="7030A0"/>
                </a:solidFill>
              </a:rPr>
              <a:t>(9)</a:t>
            </a:r>
            <a:r>
              <a:rPr lang="fr-FR" altLang="fr-FR" sz="1200" dirty="0">
                <a:solidFill>
                  <a:srgbClr val="7030A0"/>
                </a:solidFill>
              </a:rPr>
              <a:t> F. </a:t>
            </a:r>
            <a:r>
              <a:rPr lang="fr-FR" altLang="fr-FR" sz="1200" dirty="0" err="1">
                <a:solidFill>
                  <a:srgbClr val="7030A0"/>
                </a:solidFill>
              </a:rPr>
              <a:t>Khosrokhavar</a:t>
            </a:r>
            <a:r>
              <a:rPr lang="fr-FR" altLang="fr-FR" sz="1200" dirty="0">
                <a:solidFill>
                  <a:srgbClr val="7030A0"/>
                </a:solidFill>
              </a:rPr>
              <a:t>, </a:t>
            </a:r>
            <a:r>
              <a:rPr lang="fr-FR" altLang="fr-FR" sz="1200" i="1" dirty="0">
                <a:solidFill>
                  <a:srgbClr val="7030A0"/>
                </a:solidFill>
              </a:rPr>
              <a:t>L’Islam des prisons</a:t>
            </a:r>
            <a:r>
              <a:rPr lang="fr-FR" altLang="fr-FR" sz="1200" dirty="0">
                <a:solidFill>
                  <a:srgbClr val="7030A0"/>
                </a:solidFill>
              </a:rPr>
              <a:t>, </a:t>
            </a:r>
            <a:r>
              <a:rPr lang="fr-FR" altLang="fr-FR" sz="1200" dirty="0" err="1">
                <a:solidFill>
                  <a:srgbClr val="7030A0"/>
                </a:solidFill>
              </a:rPr>
              <a:t>Balland</a:t>
            </a:r>
            <a:r>
              <a:rPr lang="fr-FR" altLang="fr-FR" sz="1200" dirty="0">
                <a:solidFill>
                  <a:srgbClr val="7030A0"/>
                </a:solidFill>
              </a:rPr>
              <a:t>, 2005.</a:t>
            </a:r>
          </a:p>
          <a:p>
            <a:endParaRPr lang="fr-FR" altLang="fr-FR" sz="1200" dirty="0">
              <a:solidFill>
                <a:srgbClr val="7030A0"/>
              </a:solidFill>
            </a:endParaRPr>
          </a:p>
          <a:p>
            <a:r>
              <a:rPr lang="fr-FR" altLang="fr-FR" sz="1200" dirty="0">
                <a:solidFill>
                  <a:srgbClr val="7030A0"/>
                </a:solidFill>
              </a:rPr>
              <a:t>Source : </a:t>
            </a:r>
            <a:r>
              <a:rPr lang="fr-FR" altLang="fr-FR" sz="1200" dirty="0">
                <a:solidFill>
                  <a:srgbClr val="7030A0"/>
                </a:solidFill>
                <a:hlinkClick r:id="rId2"/>
              </a:rPr>
              <a:t>http://www.scienceshumaines.com/d-ou-vient-le-besoin-de-croire_fr_15110.html</a:t>
            </a:r>
            <a:r>
              <a:rPr lang="fr-FR" altLang="fr-FR" sz="1200" dirty="0">
                <a:solidFill>
                  <a:srgbClr val="7030A0"/>
                </a:solidFill>
              </a:rPr>
              <a:t> </a:t>
            </a:r>
          </a:p>
        </p:txBody>
      </p:sp>
      <p:pic>
        <p:nvPicPr>
          <p:cNvPr id="121862"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0938" y="4643438"/>
            <a:ext cx="9525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90138" y="4643438"/>
            <a:ext cx="1704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68038" y="134938"/>
            <a:ext cx="9652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90063" y="217488"/>
            <a:ext cx="1371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7950" y="398463"/>
            <a:ext cx="15589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2882"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E559EA7-9B28-4B25-93FD-3DC6611633A0}" type="slidenum">
              <a:rPr lang="fr-FR" altLang="fr-FR" sz="1200">
                <a:solidFill>
                  <a:srgbClr val="898989"/>
                </a:solidFill>
              </a:rPr>
              <a:pPr algn="r" eaLnBrk="1" hangingPunct="1">
                <a:lnSpc>
                  <a:spcPct val="100000"/>
                </a:lnSpc>
                <a:spcBef>
                  <a:spcPct val="0"/>
                </a:spcBef>
                <a:buFontTx/>
                <a:buNone/>
              </a:pPr>
              <a:t>119</a:t>
            </a:fld>
            <a:endParaRPr lang="fr-FR" altLang="fr-FR" sz="1200">
              <a:solidFill>
                <a:srgbClr val="898989"/>
              </a:solidFill>
            </a:endParaRPr>
          </a:p>
        </p:txBody>
      </p:sp>
      <p:sp>
        <p:nvSpPr>
          <p:cNvPr id="122883" name="Rectangle 11"/>
          <p:cNvSpPr>
            <a:spLocks noChangeArrowheads="1"/>
          </p:cNvSpPr>
          <p:nvPr/>
        </p:nvSpPr>
        <p:spPr bwMode="auto">
          <a:xfrm>
            <a:off x="195263" y="582613"/>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22884" name="ZoneTexte 3"/>
          <p:cNvSpPr txBox="1">
            <a:spLocks noChangeArrowheads="1"/>
          </p:cNvSpPr>
          <p:nvPr/>
        </p:nvSpPr>
        <p:spPr bwMode="auto">
          <a:xfrm>
            <a:off x="4164068" y="185738"/>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122885" name="ZoneTexte 5"/>
          <p:cNvSpPr txBox="1">
            <a:spLocks noChangeArrowheads="1"/>
          </p:cNvSpPr>
          <p:nvPr/>
        </p:nvSpPr>
        <p:spPr bwMode="auto">
          <a:xfrm>
            <a:off x="195263" y="901700"/>
            <a:ext cx="11853862"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(suite) :</a:t>
            </a:r>
          </a:p>
          <a:p>
            <a:r>
              <a:rPr lang="fr-FR" altLang="fr-FR" sz="1700" i="1" dirty="0">
                <a:solidFill>
                  <a:srgbClr val="7030A0"/>
                </a:solidFill>
              </a:rPr>
              <a:t>b) L’approche scientifique des prophètes et du prophétisme </a:t>
            </a:r>
            <a:r>
              <a:rPr lang="fr-FR" altLang="fr-FR" sz="1700" dirty="0">
                <a:solidFill>
                  <a:srgbClr val="7030A0"/>
                </a:solidFill>
              </a:rPr>
              <a:t>:</a:t>
            </a:r>
          </a:p>
          <a:p>
            <a:pPr algn="just"/>
            <a:r>
              <a:rPr lang="fr-FR" altLang="fr-FR" sz="1700" dirty="0">
                <a:solidFill>
                  <a:srgbClr val="7030A0"/>
                </a:solidFill>
              </a:rPr>
              <a:t>Pour le croyant, le « prophète » est un « saint » et un « beau modèle ». L’approche du scientifique est tout autre.</a:t>
            </a:r>
          </a:p>
          <a:p>
            <a:pPr algn="just"/>
            <a:r>
              <a:rPr lang="fr-FR" altLang="fr-FR" sz="1700" dirty="0">
                <a:solidFill>
                  <a:srgbClr val="7030A0"/>
                </a:solidFill>
              </a:rPr>
              <a:t>Lorsqu’on étudie l’enfance de certains prophètes (en particulier Mahomet et Moïse), qui ont été orphelins, l’on peut supposé qu’ils ont subi de force carences affectives, beaucoup d’épreuves dans leur enfances, on peut même supposer qu’ils ont été maltraités, qu’ils ont subi le rejet ou les quolibets de leurs camarades ou d’une partie de leur familles. Ils ont pu développer en eux une forte paranoïa, et du fait d’</a:t>
            </a:r>
            <a:r>
              <a:rPr lang="fr-FR" sz="1700" dirty="0">
                <a:solidFill>
                  <a:srgbClr val="7030A0"/>
                </a:solidFill>
              </a:rPr>
              <a:t>un énorme besoin de reconnaissances (à cause d’une image abîmée d’eux-mêmes) et le sentiment d’être appelé à un destin extraordinaire, une façon de prendre une revanche sur une enfance perturbante, instable. Quand on subit régulièrement des chocs psychiques forts, il peut se créer, en soi, des « visions hypnagogiques » (des rêves éveillés ou hallucinatoires), en rapport à vos préoccupations ou sentiments du moment, qui  renforceront le </a:t>
            </a:r>
            <a:r>
              <a:rPr lang="fr-FR" altLang="fr-FR" sz="1700" dirty="0">
                <a:solidFill>
                  <a:srgbClr val="7030A0"/>
                </a:solidFill>
              </a:rPr>
              <a:t>« prophète » dans son sentiment ou sa conviction inébranlable d’être appelé à une « mission prophétique ».  En fait, il est enfermé dans une vision délirante de lui-même qu’il arrive à faire partager aux autres (comme les « grands paranoïaques » avec leurs « théories du complot »). </a:t>
            </a:r>
            <a:r>
              <a:rPr lang="fr-FR" altLang="fr-FR" sz="1700" dirty="0">
                <a:solidFill>
                  <a:srgbClr val="FF0000"/>
                </a:solidFill>
              </a:rPr>
              <a:t>N’oublions pas qu’ils ont fait mettre à mort des hommes (pour l’un, les adorateurs du veau d’or, pour l’autre, 600 hommes de la tribu des </a:t>
            </a:r>
            <a:r>
              <a:rPr lang="fr-FR" sz="1600" dirty="0">
                <a:solidFill>
                  <a:srgbClr val="FF0000"/>
                </a:solidFill>
              </a:rPr>
              <a:t>Banu </a:t>
            </a:r>
            <a:r>
              <a:rPr lang="fr-FR" sz="1600" dirty="0" err="1">
                <a:solidFill>
                  <a:srgbClr val="FF0000"/>
                </a:solidFill>
              </a:rPr>
              <a:t>Qurayzah</a:t>
            </a:r>
            <a:r>
              <a:rPr lang="fr-FR" sz="1600" dirty="0">
                <a:solidFill>
                  <a:srgbClr val="FF0000"/>
                </a:solidFill>
              </a:rPr>
              <a:t>).</a:t>
            </a:r>
            <a:endParaRPr lang="fr-FR" altLang="fr-FR" sz="1700" dirty="0">
              <a:solidFill>
                <a:srgbClr val="FF0000"/>
              </a:solidFill>
            </a:endParaRPr>
          </a:p>
          <a:p>
            <a:pPr algn="just"/>
            <a:r>
              <a:rPr lang="fr-FR" altLang="fr-FR" sz="1700" dirty="0">
                <a:solidFill>
                  <a:srgbClr val="7030A0"/>
                </a:solidFill>
              </a:rPr>
              <a:t>Si le Dieu _ avec lequel le « prophète »  se déclare en « communication directe » _ est juste et bon, </a:t>
            </a:r>
            <a:r>
              <a:rPr lang="fr-FR" altLang="fr-FR" sz="1700" dirty="0">
                <a:solidFill>
                  <a:srgbClr val="FF0000"/>
                </a:solidFill>
              </a:rPr>
              <a:t>comment se fait-il qu’il créée des  personnes qui ne peuvent choisir leur homosexualité _ les thérapie de conversion religieuse étant impuissantes à les « guérir »_ et, en même temps, les condamnent à mort pour fait d’homosexualité (</a:t>
            </a:r>
            <a:r>
              <a:rPr lang="fr-FR" altLang="fr-FR" sz="1700" dirty="0" err="1">
                <a:solidFill>
                  <a:srgbClr val="FF0000"/>
                </a:solidFill>
              </a:rPr>
              <a:t>Lév</a:t>
            </a:r>
            <a:r>
              <a:rPr lang="fr-FR" altLang="fr-FR" sz="1700" dirty="0">
                <a:solidFill>
                  <a:srgbClr val="FF0000"/>
                </a:solidFill>
              </a:rPr>
              <a:t>. </a:t>
            </a:r>
            <a:r>
              <a:rPr lang="en-US" altLang="fr-FR" sz="1700" dirty="0">
                <a:solidFill>
                  <a:srgbClr val="FF0000"/>
                </a:solidFill>
              </a:rPr>
              <a:t>20, 13, Hadith </a:t>
            </a:r>
            <a:r>
              <a:rPr lang="en-US" altLang="fr-FR" sz="1700" dirty="0" err="1">
                <a:solidFill>
                  <a:srgbClr val="FF0000"/>
                </a:solidFill>
              </a:rPr>
              <a:t>Sounan</a:t>
            </a:r>
            <a:r>
              <a:rPr lang="en-US" altLang="fr-FR" sz="1700" dirty="0">
                <a:solidFill>
                  <a:srgbClr val="FF0000"/>
                </a:solidFill>
              </a:rPr>
              <a:t> n°4462</a:t>
            </a:r>
            <a:r>
              <a:rPr lang="fr-FR" altLang="fr-FR" sz="1700" dirty="0">
                <a:solidFill>
                  <a:srgbClr val="FF0000"/>
                </a:solidFill>
              </a:rPr>
              <a:t>). C’est donc un Dieu bien cruel alors avec les homosexuels. </a:t>
            </a:r>
          </a:p>
          <a:p>
            <a:pPr algn="just"/>
            <a:r>
              <a:rPr lang="fr-FR" altLang="fr-FR" sz="1700" dirty="0">
                <a:solidFill>
                  <a:srgbClr val="002060"/>
                </a:solidFill>
              </a:rPr>
              <a:t>En fait, pour comprendre cette contradiction, il faudrait alors admettre que ces « prophètes » ne sont nullement en « communication avec Dieu ». Leurs convictions (au travers de leur « transe ») ne feraient qu’épouser les convictions dans les lesquels, eux-mêmes, ont baigné. </a:t>
            </a:r>
            <a:r>
              <a:rPr lang="fr-FR" altLang="fr-FR" sz="1700" u="sng" dirty="0">
                <a:solidFill>
                  <a:srgbClr val="002060"/>
                </a:solidFill>
              </a:rPr>
              <a:t>Note</a:t>
            </a:r>
            <a:r>
              <a:rPr lang="fr-FR" altLang="fr-FR" sz="1700" dirty="0">
                <a:solidFill>
                  <a:srgbClr val="002060"/>
                </a:solidFill>
              </a:rPr>
              <a:t> : Ce qui est affirmé, ci-avant, n’est, pour l’instant, avant tout, que l’intime conviction de l’auteur de ce document.</a:t>
            </a:r>
            <a:r>
              <a:rPr lang="fr-FR" altLang="fr-FR" sz="1200" dirty="0">
                <a:solidFill>
                  <a:srgbClr val="002060"/>
                </a:solidFill>
              </a:rPr>
              <a:t> </a:t>
            </a:r>
          </a:p>
          <a:p>
            <a:pPr lvl="0" algn="just"/>
            <a:r>
              <a:rPr lang="fr-FR" altLang="fr-FR" sz="1200" dirty="0">
                <a:solidFill>
                  <a:srgbClr val="002060"/>
                </a:solidFill>
              </a:rPr>
              <a:t>Selon </a:t>
            </a:r>
            <a:r>
              <a:rPr lang="fr-FR" sz="1200" dirty="0">
                <a:solidFill>
                  <a:srgbClr val="002060"/>
                </a:solidFill>
              </a:rPr>
              <a:t>L'historien </a:t>
            </a:r>
            <a:r>
              <a:rPr lang="fr-FR" sz="1200" dirty="0">
                <a:solidFill>
                  <a:srgbClr val="002060"/>
                </a:solidFill>
                <a:hlinkClick r:id="rId2" tooltip="Maxime Rodinson"/>
              </a:rPr>
              <a:t>Maxime </a:t>
            </a:r>
            <a:r>
              <a:rPr lang="fr-FR" sz="1200" dirty="0" err="1">
                <a:solidFill>
                  <a:srgbClr val="002060"/>
                </a:solidFill>
                <a:hlinkClick r:id="rId2" tooltip="Maxime Rodinson"/>
              </a:rPr>
              <a:t>Rodinson</a:t>
            </a:r>
            <a:r>
              <a:rPr lang="fr-FR" sz="1200" dirty="0">
                <a:solidFill>
                  <a:srgbClr val="002060"/>
                </a:solidFill>
              </a:rPr>
              <a:t> « </a:t>
            </a:r>
            <a:r>
              <a:rPr lang="fr-FR" sz="1200" i="1" dirty="0">
                <a:solidFill>
                  <a:srgbClr val="002060"/>
                </a:solidFill>
              </a:rPr>
              <a:t> Et pourtant, derrière toute cette façade, il y a un tempérament nerveux, passionné, insatisfait, inquiet, fiévreux, plein d'aspirations impatientes</a:t>
            </a:r>
            <a:r>
              <a:rPr lang="fr-FR" sz="1200" dirty="0">
                <a:solidFill>
                  <a:srgbClr val="002060"/>
                </a:solidFill>
              </a:rPr>
              <a:t> » pouvant aller « </a:t>
            </a:r>
            <a:r>
              <a:rPr lang="fr-FR" sz="1200" i="1" dirty="0">
                <a:solidFill>
                  <a:srgbClr val="002060"/>
                </a:solidFill>
              </a:rPr>
              <a:t>jusqu'à des crises nerveuses d'une nature tout à fait pathologique</a:t>
            </a:r>
            <a:r>
              <a:rPr lang="fr-FR" sz="1200" dirty="0">
                <a:solidFill>
                  <a:srgbClr val="002060"/>
                </a:solidFill>
              </a:rPr>
              <a:t> ».  Source : a) </a:t>
            </a:r>
            <a:r>
              <a:rPr lang="fr-FR" altLang="fr-FR" sz="1200" u="sng" dirty="0">
                <a:solidFill>
                  <a:srgbClr val="002060"/>
                </a:solidFill>
                <a:latin typeface="+mn-lt"/>
                <a:cs typeface="Arial" panose="020B0604020202020204" pitchFamily="34" charset="0"/>
                <a:hlinkClick r:id="rId2" tooltip="Maxime Rodinson"/>
              </a:rPr>
              <a:t>Maxime </a:t>
            </a:r>
            <a:r>
              <a:rPr lang="fr-FR" altLang="fr-FR" sz="1200" u="sng" dirty="0" err="1">
                <a:solidFill>
                  <a:srgbClr val="002060"/>
                </a:solidFill>
                <a:latin typeface="+mn-lt"/>
                <a:cs typeface="Arial" panose="020B0604020202020204" pitchFamily="34" charset="0"/>
                <a:hlinkClick r:id="rId2" tooltip="Maxime Rodinson"/>
              </a:rPr>
              <a:t>Rodinson</a:t>
            </a:r>
            <a:r>
              <a:rPr lang="fr-FR" altLang="fr-FR" sz="1200" dirty="0">
                <a:solidFill>
                  <a:srgbClr val="002060"/>
                </a:solidFill>
                <a:latin typeface="+mn-lt"/>
                <a:cs typeface="Arial" panose="020B0604020202020204" pitchFamily="34" charset="0"/>
              </a:rPr>
              <a:t>, </a:t>
            </a:r>
            <a:r>
              <a:rPr lang="fr-FR" altLang="fr-FR" sz="1200" i="1" dirty="0">
                <a:solidFill>
                  <a:srgbClr val="002060"/>
                </a:solidFill>
                <a:latin typeface="+mn-lt"/>
                <a:cs typeface="Arial" panose="020B0604020202020204" pitchFamily="34" charset="0"/>
              </a:rPr>
              <a:t>Mahomet</a:t>
            </a:r>
            <a:r>
              <a:rPr lang="fr-FR" altLang="fr-FR" sz="1200" dirty="0">
                <a:solidFill>
                  <a:srgbClr val="002060"/>
                </a:solidFill>
                <a:latin typeface="+mn-lt"/>
                <a:cs typeface="Arial" panose="020B0604020202020204" pitchFamily="34" charset="0"/>
              </a:rPr>
              <a:t>, Essais, Seuil, 1994, p. 73</a:t>
            </a:r>
            <a:r>
              <a:rPr lang="fr-FR" sz="1200" dirty="0">
                <a:solidFill>
                  <a:srgbClr val="002060"/>
                </a:solidFill>
                <a:latin typeface="+mn-lt"/>
              </a:rPr>
              <a:t>, b) </a:t>
            </a:r>
            <a:r>
              <a:rPr lang="fr-FR" sz="1200" dirty="0">
                <a:solidFill>
                  <a:srgbClr val="002060"/>
                </a:solidFill>
                <a:latin typeface="+mn-lt"/>
                <a:hlinkClick r:id="rId3"/>
              </a:rPr>
              <a:t>https://fr.wikipedia.org/wiki/Aspects_de_la_psychologie_de_Mahomet</a:t>
            </a:r>
            <a:r>
              <a:rPr lang="fr-FR" sz="1200" dirty="0">
                <a:solidFill>
                  <a:srgbClr val="002060"/>
                </a:solidFill>
                <a:latin typeface="+mn-lt"/>
              </a:rPr>
              <a:t> </a:t>
            </a:r>
            <a:endParaRPr lang="fr-FR" altLang="fr-FR" sz="1200" dirty="0">
              <a:solidFill>
                <a:srgbClr val="002060"/>
              </a:solidFill>
              <a:latin typeface="+mn-l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7332" y="0"/>
            <a:ext cx="1498282" cy="1491623"/>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698" y="68309"/>
            <a:ext cx="1375427" cy="1726161"/>
          </a:xfrm>
          <a:prstGeom prst="rect">
            <a:avLst/>
          </a:prstGeom>
        </p:spPr>
      </p:pic>
      <p:sp>
        <p:nvSpPr>
          <p:cNvPr id="5" name="ZoneTexte 4"/>
          <p:cNvSpPr txBox="1"/>
          <p:nvPr/>
        </p:nvSpPr>
        <p:spPr>
          <a:xfrm>
            <a:off x="6594438" y="806824"/>
            <a:ext cx="2312894" cy="276999"/>
          </a:xfrm>
          <a:prstGeom prst="rect">
            <a:avLst/>
          </a:prstGeom>
          <a:noFill/>
        </p:spPr>
        <p:txBody>
          <a:bodyPr wrap="square" rtlCol="0">
            <a:spAutoFit/>
          </a:bodyPr>
          <a:lstStyle/>
          <a:p>
            <a:pPr algn="r"/>
            <a:r>
              <a:rPr lang="fr-FR" altLang="fr-FR" sz="1200" dirty="0">
                <a:solidFill>
                  <a:srgbClr val="7030A0"/>
                </a:solidFill>
              </a:rPr>
              <a:t>Mahomet et Moïse →</a:t>
            </a:r>
            <a:endParaRPr lang="fr-FR" sz="1200" dirty="0">
              <a:solidFill>
                <a:srgbClr val="7030A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52400" y="130175"/>
            <a:ext cx="434975" cy="342900"/>
          </a:xfrm>
          <a:prstGeom prst="rect">
            <a:avLst/>
          </a:prstGeom>
        </p:spPr>
        <p:txBody>
          <a:bodyPr anchor="ctr"/>
          <a:lstStyle/>
          <a:p>
            <a:pPr algn="r" eaLnBrk="1" fontAlgn="auto" hangingPunct="1">
              <a:spcBef>
                <a:spcPts val="0"/>
              </a:spcBef>
              <a:spcAft>
                <a:spcPts val="0"/>
              </a:spcAft>
              <a:defRPr/>
            </a:pPr>
            <a:fld id="{3BD938DB-09A0-4752-8D12-2400CE8F0B09}" type="slidenum">
              <a:rPr lang="fr-FR" sz="1200">
                <a:solidFill>
                  <a:schemeClr val="tx1">
                    <a:tint val="75000"/>
                  </a:schemeClr>
                </a:solidFill>
                <a:latin typeface="+mn-lt"/>
              </a:rPr>
              <a:pPr algn="r" eaLnBrk="1" fontAlgn="auto" hangingPunct="1">
                <a:spcBef>
                  <a:spcPts val="0"/>
                </a:spcBef>
                <a:spcAft>
                  <a:spcPts val="0"/>
                </a:spcAft>
                <a:defRPr/>
              </a:pPr>
              <a:t>12</a:t>
            </a:fld>
            <a:endParaRPr lang="fr-FR" sz="1200" dirty="0">
              <a:solidFill>
                <a:schemeClr val="tx1">
                  <a:tint val="75000"/>
                </a:schemeClr>
              </a:solidFill>
              <a:latin typeface="+mn-lt"/>
            </a:endParaRPr>
          </a:p>
        </p:txBody>
      </p:sp>
      <p:sp>
        <p:nvSpPr>
          <p:cNvPr id="15363" name="ZoneTexte 3"/>
          <p:cNvSpPr txBox="1">
            <a:spLocks noChangeArrowheads="1"/>
          </p:cNvSpPr>
          <p:nvPr/>
        </p:nvSpPr>
        <p:spPr bwMode="auto">
          <a:xfrm>
            <a:off x="5241925" y="163513"/>
            <a:ext cx="360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364" name="Rectangle 4"/>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pic>
        <p:nvPicPr>
          <p:cNvPr id="15365" name="Picture 3" descr="C:\Users\LISAN\Documents\religions\homosexualité\images\homophobie\Islam et homosexualité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895725"/>
            <a:ext cx="21050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C:\Users\LISAN\Documents\religions\homosexualité\images\homophobie\Islam et homosexualité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38" y="3886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ZoneTexte 11"/>
          <p:cNvSpPr txBox="1">
            <a:spLocks noChangeArrowheads="1"/>
          </p:cNvSpPr>
          <p:nvPr/>
        </p:nvSpPr>
        <p:spPr bwMode="auto">
          <a:xfrm>
            <a:off x="185738" y="804863"/>
            <a:ext cx="101885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L’homosexualité et bisexualité d’un grand sultan et d’un poète</a:t>
            </a:r>
            <a:r>
              <a:rPr lang="fr-FR" altLang="fr-FR" sz="1800">
                <a:solidFill>
                  <a:srgbClr val="7030A0"/>
                </a:solidFill>
              </a:rPr>
              <a:t> :</a:t>
            </a:r>
            <a:endParaRPr lang="fr-FR" altLang="fr-FR" sz="1800" u="sng">
              <a:solidFill>
                <a:srgbClr val="7030A0"/>
              </a:solidFill>
            </a:endParaRPr>
          </a:p>
          <a:p>
            <a:pPr eaLnBrk="1" hangingPunct="1">
              <a:lnSpc>
                <a:spcPct val="100000"/>
              </a:lnSpc>
              <a:spcBef>
                <a:spcPct val="0"/>
              </a:spcBef>
              <a:buFontTx/>
              <a:buNone/>
            </a:pPr>
            <a:r>
              <a:rPr lang="fr-FR" altLang="fr-FR" sz="1800">
                <a:solidFill>
                  <a:srgbClr val="7030A0"/>
                </a:solidFill>
              </a:rPr>
              <a:t>«</a:t>
            </a:r>
            <a:r>
              <a:rPr lang="fr-FR" altLang="fr-FR" sz="1800" i="1">
                <a:solidFill>
                  <a:srgbClr val="7030A0"/>
                </a:solidFill>
              </a:rPr>
              <a:t> Le Grec </a:t>
            </a:r>
            <a:r>
              <a:rPr lang="fr-FR" altLang="fr-FR" sz="1800" b="1" i="1">
                <a:solidFill>
                  <a:srgbClr val="7030A0"/>
                </a:solidFill>
              </a:rPr>
              <a:t>Ibrahim</a:t>
            </a:r>
            <a:r>
              <a:rPr lang="fr-FR" altLang="fr-FR" sz="1800" i="1">
                <a:solidFill>
                  <a:srgbClr val="7030A0"/>
                </a:solidFill>
              </a:rPr>
              <a:t>, d’une grande beauté, est le favori du Sultan </a:t>
            </a:r>
            <a:r>
              <a:rPr lang="fr-FR" altLang="fr-FR" sz="1800">
                <a:solidFill>
                  <a:srgbClr val="7030A0"/>
                </a:solidFill>
              </a:rPr>
              <a:t>[</a:t>
            </a:r>
            <a:r>
              <a:rPr lang="fr-FR" altLang="fr-FR" sz="1800" b="1" i="1">
                <a:solidFill>
                  <a:srgbClr val="7030A0"/>
                </a:solidFill>
              </a:rPr>
              <a:t>Soliman le magnifique</a:t>
            </a:r>
            <a:r>
              <a:rPr lang="fr-FR" altLang="fr-FR" sz="1800">
                <a:solidFill>
                  <a:srgbClr val="7030A0"/>
                </a:solidFill>
              </a:rPr>
              <a:t>] </a:t>
            </a:r>
            <a:r>
              <a:rPr lang="fr-FR" altLang="fr-FR" sz="1800" i="1">
                <a:solidFill>
                  <a:srgbClr val="7030A0"/>
                </a:solidFill>
              </a:rPr>
              <a:t>qui ne le quitte pas un moment, de jour comme de nuit, et le comble de faveurs, </a:t>
            </a:r>
            <a:r>
              <a:rPr lang="fr-FR" altLang="fr-FR" sz="1800">
                <a:solidFill>
                  <a:srgbClr val="7030A0"/>
                </a:solidFill>
              </a:rPr>
              <a:t>écrit ainsi l’ambassadeur de Venise. Soliman partage sa couche, on le nomme “</a:t>
            </a:r>
            <a:r>
              <a:rPr lang="fr-FR" altLang="fr-FR" sz="1800" i="1">
                <a:solidFill>
                  <a:srgbClr val="7030A0"/>
                </a:solidFill>
              </a:rPr>
              <a:t>Has oda basi</a:t>
            </a:r>
            <a:r>
              <a:rPr lang="fr-FR" altLang="fr-FR" sz="1800">
                <a:solidFill>
                  <a:srgbClr val="7030A0"/>
                </a:solidFill>
              </a:rPr>
              <a:t>” c’est- à-dire ”</a:t>
            </a:r>
            <a:r>
              <a:rPr lang="fr-FR" altLang="fr-FR" sz="1800" i="1">
                <a:solidFill>
                  <a:srgbClr val="7030A0"/>
                </a:solidFill>
              </a:rPr>
              <a:t>esclave de la chambre” </a:t>
            </a:r>
            <a:r>
              <a:rPr lang="fr-FR" altLang="fr-FR" sz="1800">
                <a:solidFill>
                  <a:srgbClr val="7030A0"/>
                </a:solidFill>
              </a:rPr>
              <a:t>».</a:t>
            </a:r>
            <a:endParaRPr lang="fr-FR" altLang="fr-FR" sz="1200">
              <a:solidFill>
                <a:srgbClr val="7030A0"/>
              </a:solidFill>
            </a:endParaRPr>
          </a:p>
          <a:p>
            <a:pPr eaLnBrk="1" hangingPunct="1">
              <a:lnSpc>
                <a:spcPct val="100000"/>
              </a:lnSpc>
              <a:spcBef>
                <a:spcPct val="0"/>
              </a:spcBef>
              <a:buFontTx/>
              <a:buNone/>
            </a:pPr>
            <a:r>
              <a:rPr lang="fr-FR" altLang="fr-FR" sz="1200"/>
              <a:t> </a:t>
            </a:r>
            <a:r>
              <a:rPr lang="fr-FR" altLang="fr-FR" sz="1200">
                <a:solidFill>
                  <a:srgbClr val="7030A0"/>
                </a:solidFill>
              </a:rPr>
              <a:t>Le 15 mars 1536, dans sa chambre au palais de Topkapi, Ibrahim est assassiné pendant son sommeil, étranglé avec un lacet. Consciente qu’Ibrahim vivant, elle ne régnerait jamais complètement sur le cœur, l’esprit et les sens de Soliman, Roxelane est l’instigatrice du crime. La chambre où dormait Ibrahim était voisine de celle de Soliman, qui était donc forcément complice de l’assassin de son amant. Roxelane [l’épouse favorite de Soliman] avait réussi à persuader son époux qu’Ibrahim, devenu trop puissant, rêvait de le détrôner. Elle fit état d’une conspiration qu’aurait ourdie Ibrahim avec l’aide des Perses.</a:t>
            </a: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http://gayscelebres.hautetfort.com/archive/2010/08/05/soliman-l-amant-magnifique.html</a:t>
            </a:r>
            <a:r>
              <a:rPr lang="fr-FR" altLang="fr-FR" sz="1200">
                <a:solidFill>
                  <a:srgbClr val="7030A0"/>
                </a:solidFill>
              </a:rPr>
              <a:t> </a:t>
            </a:r>
          </a:p>
        </p:txBody>
      </p:sp>
      <p:sp>
        <p:nvSpPr>
          <p:cNvPr id="15368" name="ZoneTexte 12"/>
          <p:cNvSpPr txBox="1">
            <a:spLocks noChangeArrowheads="1"/>
          </p:cNvSpPr>
          <p:nvPr/>
        </p:nvSpPr>
        <p:spPr bwMode="auto">
          <a:xfrm>
            <a:off x="0" y="6053138"/>
            <a:ext cx="2633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êtes attachée à la liberté d’expression ? Ca tombe bien nous aussi » </a:t>
            </a:r>
            <a:r>
              <a:rPr lang="fr-FR" altLang="fr-FR" sz="1200">
                <a:solidFill>
                  <a:srgbClr val="7030A0"/>
                </a:solidFill>
              </a:rPr>
              <a:t>(ici en Algérie). </a:t>
            </a:r>
          </a:p>
        </p:txBody>
      </p:sp>
      <p:pic>
        <p:nvPicPr>
          <p:cNvPr id="15369" name="Picture 2" descr="C:\Users\LISAN\Documents\religions\homosexualité\images\homo-célèbres\soliman le magnifi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5113" y="141288"/>
            <a:ext cx="157956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ZoneTexte 15"/>
          <p:cNvSpPr txBox="1">
            <a:spLocks noChangeArrowheads="1"/>
          </p:cNvSpPr>
          <p:nvPr/>
        </p:nvSpPr>
        <p:spPr bwMode="auto">
          <a:xfrm>
            <a:off x="2557463" y="5726113"/>
            <a:ext cx="28305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L’islam est innocent de ce que font les homophobes</a:t>
            </a:r>
            <a:r>
              <a:rPr lang="fr-FR" altLang="fr-FR" sz="1200" dirty="0">
                <a:solidFill>
                  <a:srgbClr val="7030A0"/>
                </a:solidFill>
              </a:rPr>
              <a:t> ». Source : </a:t>
            </a:r>
            <a:r>
              <a:rPr lang="fr-FR" altLang="fr-FR" sz="1200" dirty="0">
                <a:solidFill>
                  <a:srgbClr val="7030A0"/>
                </a:solidFill>
                <a:hlinkClick r:id="rId6"/>
              </a:rPr>
              <a:t>https://www.stophomophobie.com/homophobie-lislam-est-innocent-de-ce-que-font-les-musulmans/</a:t>
            </a:r>
            <a:r>
              <a:rPr lang="fr-FR" altLang="fr-FR" sz="1200" dirty="0">
                <a:solidFill>
                  <a:srgbClr val="7030A0"/>
                </a:solidFill>
              </a:rPr>
              <a:t> </a:t>
            </a:r>
          </a:p>
        </p:txBody>
      </p:sp>
      <p:sp>
        <p:nvSpPr>
          <p:cNvPr id="15371" name="ZoneTexte 16"/>
          <p:cNvSpPr txBox="1">
            <a:spLocks noChangeArrowheads="1"/>
          </p:cNvSpPr>
          <p:nvPr/>
        </p:nvSpPr>
        <p:spPr bwMode="auto">
          <a:xfrm>
            <a:off x="8404225" y="5681663"/>
            <a:ext cx="3613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groupe État islamique a décapité trois hommes, dont </a:t>
            </a:r>
            <a:r>
              <a:rPr lang="fr-FR" altLang="fr-FR" sz="1200">
                <a:solidFill>
                  <a:srgbClr val="FF0000"/>
                </a:solidFill>
              </a:rPr>
              <a:t>deux accusés d’homosexualité</a:t>
            </a:r>
            <a:r>
              <a:rPr lang="fr-FR" altLang="fr-FR" sz="1200">
                <a:solidFill>
                  <a:srgbClr val="7030A0"/>
                </a:solidFill>
              </a:rPr>
              <a:t>, 10 mars 2015. Source : </a:t>
            </a:r>
            <a:r>
              <a:rPr lang="fr-FR" altLang="fr-FR" sz="1200">
                <a:solidFill>
                  <a:srgbClr val="7030A0"/>
                </a:solidFill>
                <a:hlinkClick r:id="rId7"/>
              </a:rPr>
              <a:t>http://www.lesbuzzduquebec.com/le-groupe-etat-islamique-decapite-trois-hommes-dont-deux-accuses-dhomosexualite/2015/03</a:t>
            </a:r>
            <a:r>
              <a:rPr lang="fr-FR" altLang="fr-FR" sz="1200">
                <a:solidFill>
                  <a:srgbClr val="7030A0"/>
                </a:solidFill>
              </a:rPr>
              <a:t> </a:t>
            </a:r>
          </a:p>
        </p:txBody>
      </p:sp>
      <p:pic>
        <p:nvPicPr>
          <p:cNvPr id="15372" name="Picture 3" descr="C:\Users\LISAN\Documents\religions\homosexualité\images\homophobie\Le groupe État islamique a décapité trois hommes, dont deux accusés d’homosexualité.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6675" y="409892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ZoneTexte 18"/>
          <p:cNvSpPr txBox="1">
            <a:spLocks noChangeArrowheads="1"/>
          </p:cNvSpPr>
          <p:nvPr/>
        </p:nvSpPr>
        <p:spPr bwMode="auto">
          <a:xfrm>
            <a:off x="271463" y="2949575"/>
            <a:ext cx="7283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Abû Nuwâs (~747-~815), l'un des plus grands poètes arabes, aime, dans ses poèmes, aborder  l'amour du vin, des garçons et de la chasse, le libertinage.</a:t>
            </a:r>
            <a:r>
              <a:rPr lang="fr-FR" altLang="fr-FR" sz="1200">
                <a:solidFill>
                  <a:srgbClr val="7030A0"/>
                </a:solidFill>
              </a:rPr>
              <a:t> </a:t>
            </a: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9"/>
              </a:rPr>
              <a:t>https://fr.wikipedia.org/wiki/Abo%C3%BB_Nouw%C3%A2s</a:t>
            </a:r>
            <a:r>
              <a:rPr lang="fr-FR" altLang="fr-FR" sz="1200">
                <a:solidFill>
                  <a:srgbClr val="7030A0"/>
                </a:solidFill>
              </a:rPr>
              <a:t> </a:t>
            </a:r>
            <a:endParaRPr lang="fr-FR" altLang="fr-FR" sz="1800">
              <a:solidFill>
                <a:srgbClr val="7030A0"/>
              </a:solidFill>
            </a:endParaRPr>
          </a:p>
        </p:txBody>
      </p:sp>
      <p:sp>
        <p:nvSpPr>
          <p:cNvPr id="15374" name="ZoneTexte 19"/>
          <p:cNvSpPr txBox="1">
            <a:spLocks noChangeArrowheads="1"/>
          </p:cNvSpPr>
          <p:nvPr/>
        </p:nvSpPr>
        <p:spPr bwMode="auto">
          <a:xfrm>
            <a:off x="8567738" y="784225"/>
            <a:ext cx="183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Soliman le magnifique →</a:t>
            </a:r>
          </a:p>
        </p:txBody>
      </p:sp>
      <p:pic>
        <p:nvPicPr>
          <p:cNvPr id="15375" name="Picture 4" descr="C:\Users\LISAN\Documents\religions\homosexualité\images\amours-homos\Abû Nuwâ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5888" y="2786063"/>
            <a:ext cx="8858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ZoneTexte 21"/>
          <p:cNvSpPr txBox="1">
            <a:spLocks noChangeArrowheads="1"/>
          </p:cNvSpPr>
          <p:nvPr/>
        </p:nvSpPr>
        <p:spPr bwMode="auto">
          <a:xfrm>
            <a:off x="7489825" y="3679825"/>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Abû Nuwâs</a:t>
            </a:r>
          </a:p>
        </p:txBody>
      </p:sp>
      <p:pic>
        <p:nvPicPr>
          <p:cNvPr id="15377" name="Picture 2" descr="C:\Users\LISAN\Documents\religions\homosexualité\images\religions\islam homosexuality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4050" y="4195763"/>
            <a:ext cx="2314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ZoneTexte 20"/>
          <p:cNvSpPr txBox="1">
            <a:spLocks noChangeArrowheads="1"/>
          </p:cNvSpPr>
          <p:nvPr/>
        </p:nvSpPr>
        <p:spPr bwMode="auto">
          <a:xfrm>
            <a:off x="5627688" y="5943600"/>
            <a:ext cx="2579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Musulmanes et lesbiennes et heureuses</a:t>
            </a:r>
            <a:r>
              <a:rPr lang="fr-FR" altLang="fr-FR" sz="1200">
                <a:solidFill>
                  <a:srgbClr val="7030A0"/>
                </a:solidFill>
              </a:rPr>
              <a:t> ». Source : </a:t>
            </a:r>
            <a:r>
              <a:rPr lang="fr-FR" altLang="fr-FR" sz="1200">
                <a:solidFill>
                  <a:srgbClr val="7030A0"/>
                </a:solidFill>
                <a:hlinkClick r:id="rId12"/>
              </a:rPr>
              <a:t>http://www.bbc.com/news/10480987</a:t>
            </a:r>
            <a:r>
              <a:rPr lang="fr-FR" altLang="fr-FR" sz="1200">
                <a:solidFill>
                  <a:srgbClr val="7030A0"/>
                </a:solidFill>
              </a:rPr>
              <a:t> </a:t>
            </a:r>
          </a:p>
        </p:txBody>
      </p:sp>
      <p:pic>
        <p:nvPicPr>
          <p:cNvPr id="15379" name="Picture 5" descr="C:\Users\LISAN\Documents\religions\homosexualité\images\religions\islam homosexuality6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6075" y="2482850"/>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6" descr="C:\Users\LISAN\Documents\religions\homosexualité\images\religions\islam homosexuality15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47138" y="2522538"/>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53858" y="158195"/>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E559EA7-9B28-4B25-93FD-3DC6611633A0}" type="slidenum">
              <a:rPr lang="fr-FR" altLang="fr-FR" sz="1200">
                <a:solidFill>
                  <a:srgbClr val="898989"/>
                </a:solidFill>
              </a:rPr>
              <a:pPr algn="r" eaLnBrk="1" hangingPunct="1">
                <a:lnSpc>
                  <a:spcPct val="100000"/>
                </a:lnSpc>
                <a:spcBef>
                  <a:spcPct val="0"/>
                </a:spcBef>
                <a:buFontTx/>
                <a:buNone/>
              </a:pPr>
              <a:t>120</a:t>
            </a:fld>
            <a:endParaRPr lang="fr-FR" altLang="fr-FR" sz="1200">
              <a:solidFill>
                <a:srgbClr val="898989"/>
              </a:solidFill>
            </a:endParaRPr>
          </a:p>
        </p:txBody>
      </p:sp>
      <p:sp>
        <p:nvSpPr>
          <p:cNvPr id="4" name="Rectangle 11"/>
          <p:cNvSpPr>
            <a:spLocks noChangeArrowheads="1"/>
          </p:cNvSpPr>
          <p:nvPr/>
        </p:nvSpPr>
        <p:spPr bwMode="auto">
          <a:xfrm>
            <a:off x="153858" y="503445"/>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4143365" y="134113"/>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236668" y="873332"/>
            <a:ext cx="11762591" cy="5078313"/>
          </a:xfrm>
          <a:prstGeom prst="rect">
            <a:avLst/>
          </a:prstGeom>
          <a:noFill/>
        </p:spPr>
        <p:txBody>
          <a:bodyPr wrap="square" rtlCol="0">
            <a:spAutoFit/>
          </a:bodyPr>
          <a:lstStyle/>
          <a:p>
            <a:r>
              <a:rPr lang="fr-FR" altLang="fr-FR" u="sng" dirty="0">
                <a:solidFill>
                  <a:srgbClr val="7030A0"/>
                </a:solidFill>
              </a:rPr>
              <a:t>17.1. Lutter contre l’homophobie religieuse</a:t>
            </a:r>
            <a:r>
              <a:rPr lang="fr-FR" altLang="fr-FR" dirty="0">
                <a:solidFill>
                  <a:srgbClr val="7030A0"/>
                </a:solidFill>
              </a:rPr>
              <a:t> (suite) :</a:t>
            </a:r>
          </a:p>
          <a:p>
            <a:r>
              <a:rPr lang="fr-FR" i="1" dirty="0">
                <a:solidFill>
                  <a:srgbClr val="7030A0"/>
                </a:solidFill>
              </a:rPr>
              <a:t>b) Développer l’esprit critique face aux affirmations religieuses </a:t>
            </a:r>
            <a:r>
              <a:rPr lang="fr-FR" dirty="0">
                <a:solidFill>
                  <a:srgbClr val="7030A0"/>
                </a:solidFill>
              </a:rPr>
              <a:t>:</a:t>
            </a:r>
          </a:p>
          <a:p>
            <a:r>
              <a:rPr lang="fr-FR" i="1" dirty="0">
                <a:solidFill>
                  <a:srgbClr val="7030A0"/>
                </a:solidFill>
              </a:rPr>
              <a:t>Vérifier la véracité historique des faits bibliques</a:t>
            </a:r>
            <a:r>
              <a:rPr lang="fr-FR" dirty="0">
                <a:solidFill>
                  <a:srgbClr val="7030A0"/>
                </a:solidFill>
              </a:rPr>
              <a:t> : </a:t>
            </a:r>
          </a:p>
          <a:p>
            <a:pPr algn="just"/>
            <a:r>
              <a:rPr lang="fr-FR" dirty="0">
                <a:solidFill>
                  <a:srgbClr val="7030A0"/>
                </a:solidFill>
              </a:rPr>
              <a:t>Le problème de la chronologie biblique était qu'elle soulevait de sérieuses questions [par ses incohérences], dont la moindre n'était pas la fabuleuse longévité d'Abraham, d'Isaac et de Jacob, qui auraient vécu bien au-delà de cent ans.</a:t>
            </a:r>
          </a:p>
          <a:p>
            <a:pPr algn="just"/>
            <a:r>
              <a:rPr lang="fr-FR" dirty="0">
                <a:solidFill>
                  <a:srgbClr val="7030A0"/>
                </a:solidFill>
              </a:rPr>
              <a:t>De nouvelles théories [et données archéologiques] apparurent, qui suggéraient que, contrairement à ce qu'affirme le livre de Josué, la conquête israélite de Canaan ne résultait pas d'une seule campagne militaire, planifiée et systématique. </a:t>
            </a:r>
          </a:p>
          <a:p>
            <a:pPr algn="just"/>
            <a:r>
              <a:rPr lang="fr-FR" dirty="0">
                <a:solidFill>
                  <a:srgbClr val="FF0000"/>
                </a:solidFill>
              </a:rPr>
              <a:t>Vers les années 1970, la science finit par changer d'orientation, par remettre en question la relation traditionnelle entre l'objet [archéologique, historique …] découvert et le texte biblique (°).</a:t>
            </a:r>
          </a:p>
          <a:p>
            <a:pPr algn="just"/>
            <a:r>
              <a:rPr lang="fr-FR" dirty="0">
                <a:solidFill>
                  <a:srgbClr val="7030A0"/>
                </a:solidFill>
              </a:rPr>
              <a:t>La Bible (la Torah) apparaissait de plus en plus comme servant d’étendard de bataille, pour les Juifs, dans leur marche vers la « Terre promise » et pour légitimer leur entreprise de conquête guerrière de ce territoire (déjà occupé par d’autres peuples. Tout comme actuellement d’ailleurs).</a:t>
            </a:r>
          </a:p>
          <a:p>
            <a:pPr algn="just"/>
            <a:r>
              <a:rPr lang="fr-FR" dirty="0">
                <a:solidFill>
                  <a:srgbClr val="002060"/>
                </a:solidFill>
              </a:rPr>
              <a:t>Et donc, on pouvait se poser légitimement la question si la Bible (et sa composition) n’aurait pas servi </a:t>
            </a:r>
            <a:r>
              <a:rPr lang="fr-FR" b="1" dirty="0">
                <a:solidFill>
                  <a:srgbClr val="002060"/>
                </a:solidFill>
              </a:rPr>
              <a:t>politiquement</a:t>
            </a:r>
            <a:r>
              <a:rPr lang="fr-FR" dirty="0">
                <a:solidFill>
                  <a:srgbClr val="002060"/>
                </a:solidFill>
              </a:rPr>
              <a:t> pour justifier les actions, bonnes ou mauvaises, de certains rois ou dirigeants (mégalomanes ou non), comme David, </a:t>
            </a:r>
            <a:r>
              <a:rPr lang="fr-FR" dirty="0" err="1">
                <a:solidFill>
                  <a:srgbClr val="002060"/>
                </a:solidFill>
              </a:rPr>
              <a:t>Josuah</a:t>
            </a:r>
            <a:r>
              <a:rPr lang="fr-FR" dirty="0">
                <a:solidFill>
                  <a:srgbClr val="002060"/>
                </a:solidFill>
              </a:rPr>
              <a:t> (ou Josias), Moïse etc. [justement grâce à l’appel mobilisateur, au peuple, via l’appel au « sacré », à la « cause sacré »]  … </a:t>
            </a:r>
          </a:p>
          <a:p>
            <a:pPr algn="just"/>
            <a:r>
              <a:rPr lang="fr-FR" i="1" dirty="0">
                <a:solidFill>
                  <a:srgbClr val="002060"/>
                </a:solidFill>
              </a:rPr>
              <a:t>La légitimité des données bibliques, donc toute la légitimité des religions abrahamiques, pourraient être remises en cause</a:t>
            </a:r>
            <a:r>
              <a:rPr lang="fr-FR" dirty="0">
                <a:solidFill>
                  <a:srgbClr val="002060"/>
                </a:solidFill>
              </a:rPr>
              <a:t>.</a:t>
            </a:r>
          </a:p>
          <a:p>
            <a:pPr algn="just"/>
            <a:r>
              <a:rPr lang="fr-FR" sz="1200" dirty="0">
                <a:solidFill>
                  <a:srgbClr val="7030A0"/>
                </a:solidFill>
              </a:rPr>
              <a:t>Sources :  page 26 du livre « </a:t>
            </a:r>
            <a:r>
              <a:rPr lang="fr-FR" sz="1200" i="1" dirty="0">
                <a:solidFill>
                  <a:srgbClr val="7030A0"/>
                </a:solidFill>
              </a:rPr>
              <a:t>La Bible dévoilée</a:t>
            </a:r>
            <a:r>
              <a:rPr lang="fr-FR" sz="1200" dirty="0">
                <a:solidFill>
                  <a:srgbClr val="7030A0"/>
                </a:solidFill>
              </a:rPr>
              <a:t> »[the Bible </a:t>
            </a:r>
            <a:r>
              <a:rPr lang="fr-FR" sz="1200" dirty="0" err="1">
                <a:solidFill>
                  <a:srgbClr val="7030A0"/>
                </a:solidFill>
              </a:rPr>
              <a:t>unearthed</a:t>
            </a:r>
            <a:r>
              <a:rPr lang="fr-FR" sz="1200" dirty="0">
                <a:solidFill>
                  <a:srgbClr val="7030A0"/>
                </a:solidFill>
              </a:rPr>
              <a:t>], des archéologues israéliens Israël </a:t>
            </a:r>
            <a:r>
              <a:rPr lang="fr-FR" sz="1200" dirty="0" err="1">
                <a:solidFill>
                  <a:srgbClr val="7030A0"/>
                </a:solidFill>
              </a:rPr>
              <a:t>Finkelstein</a:t>
            </a:r>
            <a:r>
              <a:rPr lang="fr-FR" sz="1200" dirty="0">
                <a:solidFill>
                  <a:srgbClr val="7030A0"/>
                </a:solidFill>
              </a:rPr>
              <a:t>, Neil </a:t>
            </a:r>
            <a:r>
              <a:rPr lang="fr-FR" sz="1200" dirty="0" err="1">
                <a:solidFill>
                  <a:srgbClr val="7030A0"/>
                </a:solidFill>
              </a:rPr>
              <a:t>Asher</a:t>
            </a:r>
            <a:r>
              <a:rPr lang="fr-FR" sz="1200" dirty="0">
                <a:solidFill>
                  <a:srgbClr val="7030A0"/>
                </a:solidFill>
              </a:rPr>
              <a:t> </a:t>
            </a:r>
            <a:r>
              <a:rPr lang="fr-FR" sz="1200" dirty="0" err="1">
                <a:solidFill>
                  <a:srgbClr val="7030A0"/>
                </a:solidFill>
              </a:rPr>
              <a:t>Silberman</a:t>
            </a:r>
            <a:r>
              <a:rPr lang="fr-FR" sz="1200" dirty="0">
                <a:solidFill>
                  <a:srgbClr val="7030A0"/>
                </a:solidFill>
              </a:rPr>
              <a:t>, </a:t>
            </a:r>
          </a:p>
          <a:p>
            <a:pPr algn="just"/>
            <a:r>
              <a:rPr lang="fr-FR" sz="1200" dirty="0">
                <a:solidFill>
                  <a:srgbClr val="7030A0"/>
                </a:solidFill>
              </a:rPr>
              <a:t>The Free </a:t>
            </a:r>
            <a:r>
              <a:rPr lang="fr-FR" sz="1200" dirty="0" err="1">
                <a:solidFill>
                  <a:srgbClr val="7030A0"/>
                </a:solidFill>
              </a:rPr>
              <a:t>Press</a:t>
            </a:r>
            <a:r>
              <a:rPr lang="fr-FR" sz="1200" dirty="0">
                <a:solidFill>
                  <a:srgbClr val="7030A0"/>
                </a:solidFill>
              </a:rPr>
              <a:t>, New-York, USA, 2001. Edition Française, Bayard Editions, 2002, puis Gallimard Folio).</a:t>
            </a:r>
          </a:p>
          <a:p>
            <a:r>
              <a:rPr lang="fr-FR" sz="1200" dirty="0">
                <a:solidFill>
                  <a:srgbClr val="7030A0"/>
                </a:solidFill>
              </a:rPr>
              <a:t>(°) Alors qu’u 19° et au début du 20° siècle, </a:t>
            </a:r>
            <a:r>
              <a:rPr lang="fr-FR" sz="1200" dirty="0">
                <a:solidFill>
                  <a:srgbClr val="FF0000"/>
                </a:solidFill>
              </a:rPr>
              <a:t>les archéologues prenaient trop souvent les récits historiques de la Bible au pied de la lettre</a:t>
            </a:r>
            <a:r>
              <a:rPr lang="fr-FR" sz="1200" dirty="0">
                <a:solidFill>
                  <a:srgbClr val="7030A0"/>
                </a:solidFill>
              </a:rPr>
              <a:t>.</a:t>
            </a:r>
            <a:endParaRPr lang="fr-FR" dirty="0">
              <a:solidFill>
                <a:srgbClr val="00206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9081" y="5337317"/>
            <a:ext cx="1272988" cy="1414431"/>
          </a:xfrm>
          <a:prstGeom prst="rect">
            <a:avLst/>
          </a:prstGeom>
        </p:spPr>
      </p:pic>
      <p:sp>
        <p:nvSpPr>
          <p:cNvPr id="8" name="ZoneTexte 7"/>
          <p:cNvSpPr txBox="1"/>
          <p:nvPr/>
        </p:nvSpPr>
        <p:spPr>
          <a:xfrm>
            <a:off x="8154296" y="5787614"/>
            <a:ext cx="2571078" cy="1015663"/>
          </a:xfrm>
          <a:prstGeom prst="rect">
            <a:avLst/>
          </a:prstGeom>
          <a:noFill/>
        </p:spPr>
        <p:txBody>
          <a:bodyPr wrap="square" rtlCol="0">
            <a:spAutoFit/>
          </a:bodyPr>
          <a:lstStyle/>
          <a:p>
            <a:pPr algn="r"/>
            <a:r>
              <a:rPr lang="fr-FR" sz="1200" dirty="0">
                <a:solidFill>
                  <a:srgbClr val="7030A0"/>
                </a:solidFill>
              </a:rPr>
              <a:t>Massacre des Banu </a:t>
            </a:r>
            <a:r>
              <a:rPr lang="fr-FR" sz="1200" dirty="0" err="1">
                <a:solidFill>
                  <a:srgbClr val="7030A0"/>
                </a:solidFill>
              </a:rPr>
              <a:t>Qurayza</a:t>
            </a:r>
            <a:r>
              <a:rPr lang="fr-FR" sz="1200" dirty="0">
                <a:solidFill>
                  <a:srgbClr val="7030A0"/>
                </a:solidFill>
              </a:rPr>
              <a:t>. Détail d'une </a:t>
            </a:r>
            <a:r>
              <a:rPr lang="fr-FR" sz="1200" dirty="0">
                <a:solidFill>
                  <a:srgbClr val="7030A0"/>
                </a:solidFill>
                <a:hlinkClick r:id="rId3" tooltip="Miniature (enluminure)"/>
              </a:rPr>
              <a:t>miniature</a:t>
            </a:r>
            <a:r>
              <a:rPr lang="fr-FR" sz="1200" dirty="0">
                <a:solidFill>
                  <a:srgbClr val="7030A0"/>
                </a:solidFill>
              </a:rPr>
              <a:t> du </a:t>
            </a:r>
            <a:r>
              <a:rPr lang="fr-FR" sz="1200" cap="small" dirty="0" err="1">
                <a:solidFill>
                  <a:srgbClr val="7030A0"/>
                </a:solidFill>
              </a:rPr>
              <a:t>xix</a:t>
            </a:r>
            <a:r>
              <a:rPr lang="fr-FR" sz="1200" baseline="30000" dirty="0" err="1">
                <a:solidFill>
                  <a:srgbClr val="7030A0"/>
                </a:solidFill>
              </a:rPr>
              <a:t>e</a:t>
            </a:r>
            <a:r>
              <a:rPr lang="fr-FR" sz="1200" dirty="0">
                <a:solidFill>
                  <a:srgbClr val="7030A0"/>
                </a:solidFill>
              </a:rPr>
              <a:t> siècle représentant </a:t>
            </a:r>
            <a:r>
              <a:rPr lang="fr-FR" sz="1200" dirty="0">
                <a:solidFill>
                  <a:srgbClr val="7030A0"/>
                </a:solidFill>
                <a:hlinkClick r:id="rId4" tooltip="Mahomet"/>
              </a:rPr>
              <a:t>Mahomet</a:t>
            </a:r>
            <a:r>
              <a:rPr lang="fr-FR" sz="1200" dirty="0">
                <a:solidFill>
                  <a:srgbClr val="7030A0"/>
                </a:solidFill>
              </a:rPr>
              <a:t> et </a:t>
            </a:r>
            <a:r>
              <a:rPr lang="fr-FR" sz="1200" dirty="0">
                <a:solidFill>
                  <a:srgbClr val="7030A0"/>
                </a:solidFill>
                <a:hlinkClick r:id="rId5" tooltip="ʿAlī ibn Abī T̩ālib"/>
              </a:rPr>
              <a:t>`Ali</a:t>
            </a:r>
            <a:r>
              <a:rPr lang="fr-FR" sz="1200" dirty="0">
                <a:solidFill>
                  <a:srgbClr val="7030A0"/>
                </a:solidFill>
              </a:rPr>
              <a:t> pendant l'exécution des Banu </a:t>
            </a:r>
            <a:r>
              <a:rPr lang="fr-FR" sz="1200" dirty="0" err="1">
                <a:solidFill>
                  <a:srgbClr val="7030A0"/>
                </a:solidFill>
              </a:rPr>
              <a:t>Qurayza</a:t>
            </a:r>
            <a:r>
              <a:rPr lang="fr-FR" sz="1200" dirty="0">
                <a:solidFill>
                  <a:srgbClr val="7030A0"/>
                </a:solidFill>
              </a:rPr>
              <a:t> →</a:t>
            </a:r>
          </a:p>
        </p:txBody>
      </p:sp>
      <p:sp>
        <p:nvSpPr>
          <p:cNvPr id="9" name="ZoneTexte 8"/>
          <p:cNvSpPr txBox="1"/>
          <p:nvPr/>
        </p:nvSpPr>
        <p:spPr>
          <a:xfrm>
            <a:off x="6117963" y="821707"/>
            <a:ext cx="4044875" cy="276999"/>
          </a:xfrm>
          <a:prstGeom prst="rect">
            <a:avLst/>
          </a:prstGeom>
          <a:noFill/>
        </p:spPr>
        <p:txBody>
          <a:bodyPr wrap="square" rtlCol="0">
            <a:spAutoFit/>
          </a:bodyPr>
          <a:lstStyle/>
          <a:p>
            <a:pPr algn="r"/>
            <a:r>
              <a:rPr lang="fr-FR" sz="1200" dirty="0">
                <a:solidFill>
                  <a:srgbClr val="7030A0"/>
                </a:solidFill>
              </a:rPr>
              <a:t>La bataille de Joshua avec Amalécites (Nicolas-Poussin) →</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914" y="-36306"/>
            <a:ext cx="2112085" cy="1528061"/>
          </a:xfrm>
          <a:prstGeom prst="rect">
            <a:avLst/>
          </a:prstGeom>
        </p:spPr>
      </p:pic>
      <p:sp>
        <p:nvSpPr>
          <p:cNvPr id="11" name="ZoneTexte 10"/>
          <p:cNvSpPr txBox="1"/>
          <p:nvPr/>
        </p:nvSpPr>
        <p:spPr>
          <a:xfrm>
            <a:off x="301997" y="5843865"/>
            <a:ext cx="7917628" cy="1015663"/>
          </a:xfrm>
          <a:prstGeom prst="rect">
            <a:avLst/>
          </a:prstGeom>
          <a:noFill/>
          <a:ln>
            <a:solidFill>
              <a:srgbClr val="002060"/>
            </a:solidFill>
          </a:ln>
        </p:spPr>
        <p:txBody>
          <a:bodyPr wrap="square" rtlCol="0">
            <a:spAutoFit/>
          </a:bodyPr>
          <a:lstStyle/>
          <a:p>
            <a:r>
              <a:rPr lang="fr-FR" sz="1200" dirty="0">
                <a:solidFill>
                  <a:srgbClr val="002060"/>
                </a:solidFill>
              </a:rPr>
              <a:t>Il existe beaucoup d’épisodes psychiatriques ou psychiques _ état de rêves proches de l’éveil, états hypnagogiques, états de transes, impression de sortie de l’esprit du corps …_ pouvant donner au malade, sans formation scientifique ou à l’esprit critique insuffisant, l’impression qu’il reçoit la « </a:t>
            </a:r>
            <a:r>
              <a:rPr lang="fr-FR" sz="1200" i="1" dirty="0">
                <a:solidFill>
                  <a:srgbClr val="002060"/>
                </a:solidFill>
              </a:rPr>
              <a:t>voix de Dieu</a:t>
            </a:r>
            <a:r>
              <a:rPr lang="fr-FR" sz="1200" dirty="0">
                <a:solidFill>
                  <a:srgbClr val="002060"/>
                </a:solidFill>
              </a:rPr>
              <a:t> » ou bien « </a:t>
            </a:r>
            <a:r>
              <a:rPr lang="fr-FR" sz="1200" i="1" dirty="0">
                <a:solidFill>
                  <a:srgbClr val="002060"/>
                </a:solidFill>
              </a:rPr>
              <a:t>celle du diable</a:t>
            </a:r>
            <a:r>
              <a:rPr lang="fr-FR" sz="1200" dirty="0">
                <a:solidFill>
                  <a:srgbClr val="002060"/>
                </a:solidFill>
              </a:rPr>
              <a:t> ». </a:t>
            </a:r>
          </a:p>
          <a:p>
            <a:r>
              <a:rPr lang="fr-FR" sz="1200" dirty="0">
                <a:solidFill>
                  <a:srgbClr val="002060"/>
                </a:solidFill>
              </a:rPr>
              <a:t>Quelqu’un, sans formation scientifique poussée, devant le réalisme époustouflant du « voyage dans les airs », qu’il vit intensément dans un état hypnagogique ou état second, pensera que le « </a:t>
            </a:r>
            <a:r>
              <a:rPr lang="fr-FR" sz="1200" i="1" dirty="0">
                <a:solidFill>
                  <a:srgbClr val="002060"/>
                </a:solidFill>
              </a:rPr>
              <a:t>voyage qu’il a effectué dans les airs</a:t>
            </a:r>
            <a:r>
              <a:rPr lang="fr-FR" sz="1200" dirty="0">
                <a:solidFill>
                  <a:srgbClr val="002060"/>
                </a:solidFill>
              </a:rPr>
              <a:t> » est bien réel.</a:t>
            </a:r>
          </a:p>
        </p:txBody>
      </p:sp>
    </p:spTree>
    <p:extLst>
      <p:ext uri="{BB962C8B-B14F-4D97-AF65-F5344CB8AC3E}">
        <p14:creationId xmlns:p14="http://schemas.microsoft.com/office/powerpoint/2010/main" val="2623386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1374084" y="118611"/>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E559EA7-9B28-4B25-93FD-3DC6611633A0}" type="slidenum">
              <a:rPr lang="fr-FR" altLang="fr-FR" sz="1200">
                <a:solidFill>
                  <a:srgbClr val="898989"/>
                </a:solidFill>
              </a:rPr>
              <a:pPr algn="r" eaLnBrk="1" hangingPunct="1">
                <a:lnSpc>
                  <a:spcPct val="100000"/>
                </a:lnSpc>
                <a:spcBef>
                  <a:spcPct val="0"/>
                </a:spcBef>
                <a:buFontTx/>
                <a:buNone/>
              </a:pPr>
              <a:t>121</a:t>
            </a:fld>
            <a:endParaRPr lang="fr-FR" altLang="fr-FR" sz="1200">
              <a:solidFill>
                <a:srgbClr val="898989"/>
              </a:solidFill>
            </a:endParaRPr>
          </a:p>
        </p:txBody>
      </p:sp>
      <p:sp>
        <p:nvSpPr>
          <p:cNvPr id="4" name="Rectangle 11"/>
          <p:cNvSpPr>
            <a:spLocks noChangeArrowheads="1"/>
          </p:cNvSpPr>
          <p:nvPr/>
        </p:nvSpPr>
        <p:spPr bwMode="auto">
          <a:xfrm>
            <a:off x="153858" y="164169"/>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4954356" y="135673"/>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8" y="536246"/>
            <a:ext cx="5502663"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a:t>
            </a:r>
          </a:p>
        </p:txBody>
      </p:sp>
      <p:sp>
        <p:nvSpPr>
          <p:cNvPr id="7" name="Rectangle 6"/>
          <p:cNvSpPr/>
          <p:nvPr/>
        </p:nvSpPr>
        <p:spPr>
          <a:xfrm>
            <a:off x="153858" y="905578"/>
            <a:ext cx="11840918" cy="369332"/>
          </a:xfrm>
          <a:prstGeom prst="rect">
            <a:avLst/>
          </a:prstGeom>
        </p:spPr>
        <p:txBody>
          <a:bodyPr wrap="square">
            <a:spAutoFit/>
          </a:bodyPr>
          <a:lstStyle/>
          <a:p>
            <a:r>
              <a:rPr lang="fr-FR" i="1" dirty="0">
                <a:solidFill>
                  <a:srgbClr val="7030A0"/>
                </a:solidFill>
              </a:rPr>
              <a:t>b) Développer l’esprit critique face aux affirmations religieuses </a:t>
            </a:r>
            <a:r>
              <a:rPr lang="fr-FR" dirty="0">
                <a:solidFill>
                  <a:srgbClr val="7030A0"/>
                </a:solidFill>
              </a:rPr>
              <a:t>(suite et fin) :</a:t>
            </a:r>
          </a:p>
        </p:txBody>
      </p:sp>
      <p:sp>
        <p:nvSpPr>
          <p:cNvPr id="8" name="ZoneTexte 7"/>
          <p:cNvSpPr txBox="1"/>
          <p:nvPr/>
        </p:nvSpPr>
        <p:spPr>
          <a:xfrm>
            <a:off x="153858" y="1166051"/>
            <a:ext cx="11840918" cy="5539978"/>
          </a:xfrm>
          <a:prstGeom prst="rect">
            <a:avLst/>
          </a:prstGeom>
          <a:noFill/>
        </p:spPr>
        <p:txBody>
          <a:bodyPr wrap="square" rtlCol="0">
            <a:spAutoFit/>
          </a:bodyPr>
          <a:lstStyle/>
          <a:p>
            <a:pPr algn="just"/>
            <a:r>
              <a:rPr lang="fr-FR" i="1" dirty="0">
                <a:solidFill>
                  <a:srgbClr val="7030A0"/>
                </a:solidFill>
              </a:rPr>
              <a:t>Les cas de « lévitation » ou de « suspension des lois de la nature, par la force la pensée » </a:t>
            </a:r>
            <a:r>
              <a:rPr lang="fr-FR" dirty="0">
                <a:solidFill>
                  <a:srgbClr val="7030A0"/>
                </a:solidFill>
              </a:rPr>
              <a:t>:</a:t>
            </a:r>
          </a:p>
          <a:p>
            <a:pPr algn="just"/>
            <a:r>
              <a:rPr lang="fr-FR" dirty="0">
                <a:solidFill>
                  <a:srgbClr val="7030A0"/>
                </a:solidFill>
              </a:rPr>
              <a:t>Selon l’illusionniste Gérard </a:t>
            </a:r>
            <a:r>
              <a:rPr lang="fr-FR" dirty="0" err="1">
                <a:solidFill>
                  <a:srgbClr val="7030A0"/>
                </a:solidFill>
              </a:rPr>
              <a:t>Majax</a:t>
            </a:r>
            <a:r>
              <a:rPr lang="fr-FR" dirty="0">
                <a:solidFill>
                  <a:srgbClr val="7030A0"/>
                </a:solidFill>
              </a:rPr>
              <a:t> : « </a:t>
            </a:r>
            <a:r>
              <a:rPr lang="fr-FR" i="1" dirty="0">
                <a:solidFill>
                  <a:srgbClr val="7030A0"/>
                </a:solidFill>
              </a:rPr>
              <a:t>L’histoire religieuse traditionnelle fait de la lévitation un prodige divin, ou un artifice démoniaque, mais elle émet généralement de sages réserves quant à l’origine des lévitations profanes […] A ma connaissance, aucun gourou contemporain n’a pu léviter, sans trucage évident pour un spécialiste. Ces trucages sont de deux sortes : des systèmes simples qui, la plupart du temps, ont été bricolés par un gourou, mais aussi des appareils très complexes fabriqués spécialement […].</a:t>
            </a:r>
            <a:r>
              <a:rPr lang="fr-FR" dirty="0">
                <a:solidFill>
                  <a:srgbClr val="7030A0"/>
                </a:solidFill>
              </a:rPr>
              <a:t> » </a:t>
            </a:r>
            <a:r>
              <a:rPr lang="fr-FR" sz="1200" dirty="0">
                <a:solidFill>
                  <a:srgbClr val="7030A0"/>
                </a:solidFill>
              </a:rPr>
              <a:t>Source : Gérard </a:t>
            </a:r>
            <a:r>
              <a:rPr lang="fr-FR" sz="1200" dirty="0" err="1">
                <a:solidFill>
                  <a:srgbClr val="7030A0"/>
                </a:solidFill>
              </a:rPr>
              <a:t>Majax</a:t>
            </a:r>
            <a:r>
              <a:rPr lang="fr-FR" sz="1200" i="1" dirty="0">
                <a:solidFill>
                  <a:srgbClr val="7030A0"/>
                </a:solidFill>
              </a:rPr>
              <a:t>, Gare aux gourous</a:t>
            </a:r>
            <a:r>
              <a:rPr lang="fr-FR" sz="1200" dirty="0">
                <a:solidFill>
                  <a:srgbClr val="7030A0"/>
                </a:solidFill>
              </a:rPr>
              <a:t>, Ed. </a:t>
            </a:r>
            <a:r>
              <a:rPr lang="fr-FR" sz="1200" dirty="0" err="1">
                <a:solidFill>
                  <a:srgbClr val="7030A0"/>
                </a:solidFill>
              </a:rPr>
              <a:t>Arlea</a:t>
            </a:r>
            <a:r>
              <a:rPr lang="fr-FR" sz="1200" dirty="0">
                <a:solidFill>
                  <a:srgbClr val="7030A0"/>
                </a:solidFill>
              </a:rPr>
              <a:t>, 1996.</a:t>
            </a:r>
          </a:p>
          <a:p>
            <a:r>
              <a:rPr lang="fr-FR" dirty="0">
                <a:solidFill>
                  <a:srgbClr val="7030A0"/>
                </a:solidFill>
              </a:rPr>
              <a:t>Depuis la survenue de la pensée scientifique, au 17° siècle, plus aucun cas de « lévitation » (ou de « suspension des lois de la nature, par la force la pensée ») n’a été observé et attesté scientifiquement, malgré la promesse de fortes récompense.</a:t>
            </a:r>
          </a:p>
          <a:p>
            <a:pPr algn="just"/>
            <a:r>
              <a:rPr lang="fr-FR" dirty="0">
                <a:solidFill>
                  <a:srgbClr val="002060"/>
                </a:solidFill>
              </a:rPr>
              <a:t>On met maintenant la plupart des témoignages de lévitation des saints sur le compte de </a:t>
            </a:r>
            <a:r>
              <a:rPr lang="fr-FR" b="1" dirty="0">
                <a:solidFill>
                  <a:srgbClr val="002060"/>
                </a:solidFill>
              </a:rPr>
              <a:t>phénomènes d’illusion ou d’hallucinations collectives</a:t>
            </a:r>
            <a:r>
              <a:rPr lang="fr-FR" dirty="0">
                <a:solidFill>
                  <a:srgbClr val="002060"/>
                </a:solidFill>
              </a:rPr>
              <a:t> ou sur le compte de </a:t>
            </a:r>
            <a:r>
              <a:rPr lang="fr-FR" b="1" dirty="0">
                <a:solidFill>
                  <a:srgbClr val="002060"/>
                </a:solidFill>
              </a:rPr>
              <a:t>légendes dorées </a:t>
            </a:r>
            <a:r>
              <a:rPr lang="fr-FR" dirty="0">
                <a:solidFill>
                  <a:srgbClr val="002060"/>
                </a:solidFill>
              </a:rPr>
              <a:t>(comme la marche sur les eaux, l’ascension de Jésus, le voyage céleste de Mahomet).</a:t>
            </a:r>
            <a:r>
              <a:rPr lang="fr-FR" sz="1200" dirty="0">
                <a:solidFill>
                  <a:srgbClr val="002060"/>
                </a:solidFill>
              </a:rPr>
              <a:t> Source : </a:t>
            </a:r>
            <a:r>
              <a:rPr lang="fr-FR" sz="1200" i="1" dirty="0">
                <a:solidFill>
                  <a:srgbClr val="002060"/>
                </a:solidFill>
              </a:rPr>
              <a:t>Faut-il croire à tout ?, </a:t>
            </a:r>
            <a:r>
              <a:rPr lang="fr-FR" sz="1200" dirty="0">
                <a:solidFill>
                  <a:srgbClr val="002060"/>
                </a:solidFill>
              </a:rPr>
              <a:t>Elie VOLF, Benjamin LISAN, Antoine THIVEL, Ed. </a:t>
            </a:r>
            <a:r>
              <a:rPr lang="fr-FR" sz="1200" dirty="0" err="1">
                <a:solidFill>
                  <a:srgbClr val="002060"/>
                </a:solidFill>
              </a:rPr>
              <a:t>Edilivre</a:t>
            </a:r>
            <a:r>
              <a:rPr lang="fr-FR" sz="1200" dirty="0">
                <a:solidFill>
                  <a:srgbClr val="002060"/>
                </a:solidFill>
              </a:rPr>
              <a:t>, 2008, page 226.</a:t>
            </a:r>
            <a:endParaRPr lang="fr-FR" dirty="0">
              <a:solidFill>
                <a:srgbClr val="7030A0"/>
              </a:solidFill>
            </a:endParaRPr>
          </a:p>
          <a:p>
            <a:pPr algn="just"/>
            <a:endParaRPr lang="fr-FR" i="1" dirty="0">
              <a:solidFill>
                <a:srgbClr val="7030A0"/>
              </a:solidFill>
            </a:endParaRPr>
          </a:p>
          <a:p>
            <a:pPr algn="just"/>
            <a:r>
              <a:rPr lang="fr-FR" i="1" dirty="0">
                <a:solidFill>
                  <a:srgbClr val="7030A0"/>
                </a:solidFill>
              </a:rPr>
              <a:t>c) L’interprétation religieuse de phénomènes naturels</a:t>
            </a:r>
            <a:r>
              <a:rPr lang="fr-FR" dirty="0">
                <a:solidFill>
                  <a:srgbClr val="7030A0"/>
                </a:solidFill>
              </a:rPr>
              <a:t> :</a:t>
            </a:r>
          </a:p>
          <a:p>
            <a:pPr algn="just"/>
            <a:r>
              <a:rPr lang="fr-FR" dirty="0">
                <a:solidFill>
                  <a:srgbClr val="7030A0"/>
                </a:solidFill>
              </a:rPr>
              <a:t>Le grand public n’a pas toujours le temps ou le niveau culturel pour vérifier les informations qu’il reçoit. A </a:t>
            </a:r>
            <a:r>
              <a:rPr lang="fr-FR" dirty="0" err="1">
                <a:solidFill>
                  <a:srgbClr val="7030A0"/>
                </a:solidFill>
              </a:rPr>
              <a:t>Bandah</a:t>
            </a:r>
            <a:r>
              <a:rPr lang="fr-FR" dirty="0">
                <a:solidFill>
                  <a:srgbClr val="7030A0"/>
                </a:solidFill>
              </a:rPr>
              <a:t> Aceh, sur l’île de Sumatra, lors du tsunami de 2004, </a:t>
            </a:r>
            <a:r>
              <a:rPr lang="fr-FR" dirty="0">
                <a:solidFill>
                  <a:srgbClr val="FF0000"/>
                </a:solidFill>
              </a:rPr>
              <a:t>les membres du Parti de la justice et de la prospérité (parti islamiste) ont expliqué aux victimes que cette catastrophe était liée à la colère de Dieu en raison de la dégradation et de la corruption des mœurs passées des victimes.</a:t>
            </a:r>
            <a:r>
              <a:rPr lang="fr-FR" dirty="0">
                <a:solidFill>
                  <a:srgbClr val="7030A0"/>
                </a:solidFill>
              </a:rPr>
              <a:t> Ce genre de propos permet à ces organisations de profiter des catastrophes pour renforcer leur emprise idéologique sur les populations, en état de détresse et fragilisées, </a:t>
            </a:r>
            <a:r>
              <a:rPr lang="fr-FR" dirty="0">
                <a:solidFill>
                  <a:srgbClr val="002060"/>
                </a:solidFill>
              </a:rPr>
              <a:t>d’autant plus facilement qu’elles n’ont pas les connaissances scientifiques pour comprendre les vraies causes du tsunami (liées à la </a:t>
            </a:r>
            <a:r>
              <a:rPr lang="fr-FR" b="1" dirty="0">
                <a:solidFill>
                  <a:srgbClr val="002060"/>
                </a:solidFill>
              </a:rPr>
              <a:t>tectonique des plaques</a:t>
            </a:r>
            <a:r>
              <a:rPr lang="fr-FR" dirty="0">
                <a:solidFill>
                  <a:srgbClr val="002060"/>
                </a:solidFill>
              </a:rPr>
              <a:t>).</a:t>
            </a:r>
            <a:r>
              <a:rPr lang="fr-FR" sz="1200" dirty="0">
                <a:solidFill>
                  <a:srgbClr val="002060"/>
                </a:solidFill>
              </a:rPr>
              <a:t> </a:t>
            </a:r>
          </a:p>
          <a:p>
            <a:pPr algn="just"/>
            <a:r>
              <a:rPr lang="fr-FR" sz="1200" dirty="0">
                <a:solidFill>
                  <a:srgbClr val="002060"/>
                </a:solidFill>
              </a:rPr>
              <a:t>Source : </a:t>
            </a:r>
            <a:r>
              <a:rPr lang="fr-FR" sz="1200" i="1" dirty="0">
                <a:solidFill>
                  <a:srgbClr val="002060"/>
                </a:solidFill>
              </a:rPr>
              <a:t>Faut-il croire à tout ?,</a:t>
            </a:r>
            <a:r>
              <a:rPr lang="fr-FR" sz="1200" dirty="0">
                <a:solidFill>
                  <a:srgbClr val="002060"/>
                </a:solidFill>
              </a:rPr>
              <a:t> </a:t>
            </a:r>
            <a:r>
              <a:rPr lang="fr-FR" sz="1200" dirty="0" err="1">
                <a:solidFill>
                  <a:srgbClr val="002060"/>
                </a:solidFill>
              </a:rPr>
              <a:t>ibid</a:t>
            </a:r>
            <a:r>
              <a:rPr lang="fr-FR" sz="1200" dirty="0">
                <a:solidFill>
                  <a:srgbClr val="002060"/>
                </a:solidFill>
              </a:rPr>
              <a:t>, page 50.</a:t>
            </a:r>
          </a:p>
        </p:txBody>
      </p:sp>
      <p:sp>
        <p:nvSpPr>
          <p:cNvPr id="9" name="Rectangle 8"/>
          <p:cNvSpPr/>
          <p:nvPr/>
        </p:nvSpPr>
        <p:spPr>
          <a:xfrm>
            <a:off x="9451633" y="1035815"/>
            <a:ext cx="1039067" cy="276999"/>
          </a:xfrm>
          <a:prstGeom prst="rect">
            <a:avLst/>
          </a:prstGeom>
        </p:spPr>
        <p:txBody>
          <a:bodyPr wrap="none">
            <a:spAutoFit/>
          </a:bodyPr>
          <a:lstStyle/>
          <a:p>
            <a:r>
              <a:rPr lang="fr-FR" sz="1200" dirty="0">
                <a:solidFill>
                  <a:srgbClr val="7030A0"/>
                </a:solidFill>
              </a:rPr>
              <a:t>tsunami 2004</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057" y="178565"/>
            <a:ext cx="1457325" cy="857250"/>
          </a:xfrm>
          <a:prstGeom prst="rect">
            <a:avLst/>
          </a:prstGeom>
        </p:spPr>
      </p:pic>
    </p:spTree>
    <p:extLst>
      <p:ext uri="{BB962C8B-B14F-4D97-AF65-F5344CB8AC3E}">
        <p14:creationId xmlns:p14="http://schemas.microsoft.com/office/powerpoint/2010/main" val="18032144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17044" y="164170"/>
            <a:ext cx="623943" cy="340836"/>
          </a:xfrm>
        </p:spPr>
        <p:txBody>
          <a:bodyPr/>
          <a:lstStyle/>
          <a:p>
            <a:pPr>
              <a:defRPr/>
            </a:pPr>
            <a:fld id="{D0CA9924-A8D7-4C71-8542-91A819A0E213}" type="slidenum">
              <a:rPr lang="fr-FR" smtClean="0"/>
              <a:pPr>
                <a:defRPr/>
              </a:pPr>
              <a:t>122</a:t>
            </a:fld>
            <a:endParaRPr lang="fr-FR" dirty="0"/>
          </a:p>
        </p:txBody>
      </p:sp>
      <p:sp>
        <p:nvSpPr>
          <p:cNvPr id="4" name="Rectangle 11"/>
          <p:cNvSpPr>
            <a:spLocks noChangeArrowheads="1"/>
          </p:cNvSpPr>
          <p:nvPr/>
        </p:nvSpPr>
        <p:spPr bwMode="auto">
          <a:xfrm>
            <a:off x="114344" y="486552"/>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4986856" y="64041"/>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7" y="899355"/>
            <a:ext cx="5680300"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472" y="4893291"/>
            <a:ext cx="2857500" cy="16002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17" y="4165016"/>
            <a:ext cx="1857375" cy="2466975"/>
          </a:xfrm>
          <a:prstGeom prst="rect">
            <a:avLst/>
          </a:prstGeom>
        </p:spPr>
      </p:pic>
      <p:sp>
        <p:nvSpPr>
          <p:cNvPr id="11" name="ZoneTexte 10"/>
          <p:cNvSpPr txBox="1"/>
          <p:nvPr/>
        </p:nvSpPr>
        <p:spPr>
          <a:xfrm>
            <a:off x="2532726" y="6493491"/>
            <a:ext cx="2463304" cy="276999"/>
          </a:xfrm>
          <a:prstGeom prst="rect">
            <a:avLst/>
          </a:prstGeom>
          <a:noFill/>
        </p:spPr>
        <p:txBody>
          <a:bodyPr wrap="square" rtlCol="0">
            <a:spAutoFit/>
          </a:bodyPr>
          <a:lstStyle/>
          <a:p>
            <a:pPr algn="ctr"/>
            <a:r>
              <a:rPr lang="fr-FR" sz="1200" dirty="0">
                <a:solidFill>
                  <a:srgbClr val="7030A0"/>
                </a:solidFill>
              </a:rPr>
              <a:t>L’archéologue Israël </a:t>
            </a:r>
            <a:r>
              <a:rPr lang="fr-FR" sz="1200" dirty="0" err="1">
                <a:solidFill>
                  <a:srgbClr val="7030A0"/>
                </a:solidFill>
              </a:rPr>
              <a:t>Finkelstein</a:t>
            </a:r>
            <a:r>
              <a:rPr lang="fr-FR" sz="1200" dirty="0">
                <a:solidFill>
                  <a:srgbClr val="7030A0"/>
                </a:solidFill>
              </a:rPr>
              <a:t>.</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157" y="4585260"/>
            <a:ext cx="2476500" cy="167640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0544" y="62070"/>
            <a:ext cx="2476500" cy="1743075"/>
          </a:xfrm>
          <a:prstGeom prst="rect">
            <a:avLst/>
          </a:prstGeom>
        </p:spPr>
      </p:pic>
      <p:sp>
        <p:nvSpPr>
          <p:cNvPr id="15" name="Rectangle 14"/>
          <p:cNvSpPr/>
          <p:nvPr/>
        </p:nvSpPr>
        <p:spPr>
          <a:xfrm>
            <a:off x="8946843" y="6124159"/>
            <a:ext cx="3245157" cy="646331"/>
          </a:xfrm>
          <a:prstGeom prst="rect">
            <a:avLst/>
          </a:prstGeom>
        </p:spPr>
        <p:txBody>
          <a:bodyPr wrap="square">
            <a:spAutoFit/>
          </a:bodyPr>
          <a:lstStyle/>
          <a:p>
            <a:pPr algn="ctr"/>
            <a:r>
              <a:rPr lang="fr-FR" sz="1200" i="1" dirty="0">
                <a:solidFill>
                  <a:srgbClr val="7030A0"/>
                </a:solidFill>
              </a:rPr>
              <a:t> Tablette de dix-sept lignes en écriture cunéiforme qui offre un récit du déluge qui ne pouvait être qu'antérieur au récit biblique</a:t>
            </a:r>
            <a:endParaRPr lang="fr-FR" sz="1200" dirty="0">
              <a:solidFill>
                <a:srgbClr val="7030A0"/>
              </a:solidFill>
            </a:endParaRPr>
          </a:p>
        </p:txBody>
      </p:sp>
      <p:sp>
        <p:nvSpPr>
          <p:cNvPr id="17" name="Rectangle 16"/>
          <p:cNvSpPr/>
          <p:nvPr/>
        </p:nvSpPr>
        <p:spPr>
          <a:xfrm>
            <a:off x="153857" y="1311604"/>
            <a:ext cx="11787130" cy="2862322"/>
          </a:xfrm>
          <a:prstGeom prst="rect">
            <a:avLst/>
          </a:prstGeom>
        </p:spPr>
        <p:txBody>
          <a:bodyPr wrap="square">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 </a:t>
            </a:r>
          </a:p>
          <a:p>
            <a:pPr>
              <a:spcAft>
                <a:spcPts val="0"/>
              </a:spcAft>
            </a:pPr>
            <a:r>
              <a:rPr lang="fr-FR" dirty="0">
                <a:solidFill>
                  <a:srgbClr val="7030A0"/>
                </a:solidFill>
                <a:ea typeface="Calibri" panose="020F0502020204030204" pitchFamily="34" charset="0"/>
              </a:rPr>
              <a:t>Les principales convictions de l’auteur sont que :</a:t>
            </a:r>
          </a:p>
          <a:p>
            <a:pPr>
              <a:spcAft>
                <a:spcPts val="0"/>
              </a:spcAft>
            </a:pPr>
            <a:endParaRPr lang="fr-FR" dirty="0">
              <a:solidFill>
                <a:srgbClr val="7030A0"/>
              </a:solidFill>
              <a:ea typeface="Calibri" panose="020F0502020204030204" pitchFamily="34" charset="0"/>
            </a:endParaRPr>
          </a:p>
          <a:p>
            <a:pPr marL="342900" indent="-342900">
              <a:spcAft>
                <a:spcPts val="0"/>
              </a:spcAft>
              <a:buFont typeface="+mj-lt"/>
              <a:buAutoNum type="arabicPeriod"/>
            </a:pPr>
            <a:r>
              <a:rPr lang="fr-FR" dirty="0">
                <a:solidFill>
                  <a:srgbClr val="7030A0"/>
                </a:solidFill>
                <a:ea typeface="Calibri" panose="020F0502020204030204" pitchFamily="34" charset="0"/>
              </a:rPr>
              <a:t>l’historicité (la véracité des récits historiques) de la Bible est douteuse, au regard de l’Archéologie …</a:t>
            </a:r>
            <a:r>
              <a:rPr lang="fr-FR" sz="1200" dirty="0">
                <a:solidFill>
                  <a:srgbClr val="7030A0"/>
                </a:solidFill>
                <a:ea typeface="Calibri" panose="020F0502020204030204" pitchFamily="34" charset="0"/>
              </a:rPr>
              <a:t> Sources : a) </a:t>
            </a:r>
            <a:r>
              <a:rPr lang="fr-FR" sz="1200" dirty="0">
                <a:solidFill>
                  <a:srgbClr val="7030A0"/>
                </a:solidFill>
                <a:ea typeface="Calibri" panose="020F0502020204030204" pitchFamily="34" charset="0"/>
                <a:hlinkClick r:id="rId6"/>
              </a:rPr>
              <a:t>https://fr.wikipedia.org/wiki/La_Bible_d%C3%A9voil%C3%A9e</a:t>
            </a:r>
            <a:r>
              <a:rPr lang="fr-FR" sz="1200" dirty="0">
                <a:solidFill>
                  <a:srgbClr val="7030A0"/>
                </a:solidFill>
                <a:ea typeface="Calibri" panose="020F0502020204030204" pitchFamily="34" charset="0"/>
              </a:rPr>
              <a:t>, b) </a:t>
            </a:r>
            <a:r>
              <a:rPr lang="fr-FR" sz="1200" dirty="0">
                <a:solidFill>
                  <a:srgbClr val="7030A0"/>
                </a:solidFill>
                <a:ea typeface="Calibri" panose="020F0502020204030204" pitchFamily="34" charset="0"/>
                <a:hlinkClick r:id="rId7"/>
              </a:rPr>
              <a:t>https://fr.wikipedia.org/wiki/Donn%C3%A9es_arch%C3%A9ologiques_sur_les_premiers_Isra%C3%A9lites</a:t>
            </a:r>
            <a:r>
              <a:rPr lang="fr-FR" sz="1200" dirty="0">
                <a:solidFill>
                  <a:srgbClr val="7030A0"/>
                </a:solidFill>
                <a:ea typeface="Calibri" panose="020F0502020204030204" pitchFamily="34" charset="0"/>
              </a:rPr>
              <a:t>, c) </a:t>
            </a:r>
            <a:r>
              <a:rPr lang="fr-FR" sz="1200" i="1" dirty="0">
                <a:solidFill>
                  <a:srgbClr val="7030A0"/>
                </a:solidFill>
                <a:ea typeface="Calibri" panose="020F0502020204030204" pitchFamily="34" charset="0"/>
              </a:rPr>
              <a:t>Bible et archéologie : un rapport conflictuel ?, </a:t>
            </a:r>
            <a:r>
              <a:rPr lang="fr-FR" sz="1200" dirty="0">
                <a:solidFill>
                  <a:srgbClr val="7030A0"/>
                </a:solidFill>
                <a:ea typeface="Calibri" panose="020F0502020204030204" pitchFamily="34" charset="0"/>
              </a:rPr>
              <a:t>Jacques </a:t>
            </a:r>
            <a:r>
              <a:rPr lang="fr-FR" sz="1200" dirty="0" err="1">
                <a:solidFill>
                  <a:srgbClr val="7030A0"/>
                </a:solidFill>
                <a:ea typeface="Calibri" panose="020F0502020204030204" pitchFamily="34" charset="0"/>
              </a:rPr>
              <a:t>Briend</a:t>
            </a:r>
            <a:r>
              <a:rPr lang="fr-FR" sz="1200" dirty="0">
                <a:solidFill>
                  <a:srgbClr val="7030A0"/>
                </a:solidFill>
                <a:ea typeface="Calibri" panose="020F0502020204030204" pitchFamily="34" charset="0"/>
              </a:rPr>
              <a:t>, </a:t>
            </a:r>
            <a:r>
              <a:rPr lang="fr-FR" sz="1200" dirty="0">
                <a:solidFill>
                  <a:srgbClr val="7030A0"/>
                </a:solidFill>
                <a:ea typeface="Calibri" panose="020F0502020204030204" pitchFamily="34" charset="0"/>
                <a:hlinkClick r:id="rId8"/>
              </a:rPr>
              <a:t>http://www.clio.fr/bibliotheque/bible_et_archeologie_un_rapport_conflictuel_.asp</a:t>
            </a:r>
            <a:r>
              <a:rPr lang="fr-FR" sz="1200" dirty="0">
                <a:solidFill>
                  <a:srgbClr val="7030A0"/>
                </a:solidFill>
                <a:ea typeface="Calibri" panose="020F0502020204030204" pitchFamily="34" charset="0"/>
              </a:rPr>
              <a:t>   </a:t>
            </a:r>
            <a:endParaRPr lang="fr-FR" sz="2000" dirty="0">
              <a:solidFill>
                <a:srgbClr val="7030A0"/>
              </a:solidFill>
              <a:latin typeface="Times New Roman" panose="02020603050405020304" pitchFamily="18" charset="0"/>
              <a:ea typeface="Calibri" panose="020F0502020204030204" pitchFamily="34" charset="0"/>
            </a:endParaRPr>
          </a:p>
          <a:p>
            <a:pPr marL="342900" indent="-342900">
              <a:spcAft>
                <a:spcPts val="0"/>
              </a:spcAft>
              <a:buFont typeface="+mj-lt"/>
              <a:buAutoNum type="arabicPeriod"/>
            </a:pPr>
            <a:r>
              <a:rPr lang="fr-FR" dirty="0">
                <a:solidFill>
                  <a:srgbClr val="7030A0"/>
                </a:solidFill>
                <a:ea typeface="Calibri" panose="020F0502020204030204" pitchFamily="34" charset="0"/>
              </a:rPr>
              <a:t>la croyance est en Dieu est issu d’un mécanisme évolutif, aidant à la survie de l’individu, n’est pour l’instant qu’une </a:t>
            </a:r>
            <a:r>
              <a:rPr lang="fr-FR" i="1" dirty="0">
                <a:solidFill>
                  <a:srgbClr val="7030A0"/>
                </a:solidFill>
                <a:ea typeface="Calibri" panose="020F0502020204030204" pitchFamily="34" charset="0"/>
              </a:rPr>
              <a:t>conviction personnelle partagée par certains scientifiques </a:t>
            </a:r>
            <a:r>
              <a:rPr lang="fr-FR" dirty="0">
                <a:solidFill>
                  <a:srgbClr val="7030A0"/>
                </a:solidFill>
                <a:ea typeface="Calibri" panose="020F0502020204030204" pitchFamily="34" charset="0"/>
              </a:rPr>
              <a:t>comme Richard </a:t>
            </a:r>
            <a:r>
              <a:rPr lang="fr-FR" dirty="0" err="1">
                <a:solidFill>
                  <a:srgbClr val="7030A0"/>
                </a:solidFill>
                <a:ea typeface="Calibri" panose="020F0502020204030204" pitchFamily="34" charset="0"/>
              </a:rPr>
              <a:t>Dawkins</a:t>
            </a:r>
            <a:r>
              <a:rPr lang="fr-FR" dirty="0">
                <a:solidFill>
                  <a:srgbClr val="7030A0"/>
                </a:solidFill>
                <a:ea typeface="Calibri" panose="020F0502020204030204" pitchFamily="34" charset="0"/>
              </a:rPr>
              <a:t> … _ mais il est difficile de le prouver.</a:t>
            </a:r>
          </a:p>
          <a:p>
            <a:pPr marL="342900" indent="-342900">
              <a:spcAft>
                <a:spcPts val="0"/>
              </a:spcAft>
              <a:buFont typeface="+mj-lt"/>
              <a:buAutoNum type="arabicPeriod"/>
            </a:pPr>
            <a:r>
              <a:rPr lang="fr-FR" dirty="0">
                <a:solidFill>
                  <a:srgbClr val="7030A0"/>
                </a:solidFill>
                <a:ea typeface="Calibri" panose="020F0502020204030204" pitchFamily="34" charset="0"/>
              </a:rPr>
              <a:t>que le Tsunami du 26 décembre 2004, est bien lié à la tectonique des plaques (et non à la « </a:t>
            </a:r>
            <a:r>
              <a:rPr lang="fr-FR" i="1" dirty="0">
                <a:solidFill>
                  <a:srgbClr val="7030A0"/>
                </a:solidFill>
                <a:ea typeface="Calibri" panose="020F0502020204030204" pitchFamily="34" charset="0"/>
              </a:rPr>
              <a:t>corruption </a:t>
            </a:r>
            <a:r>
              <a:rPr lang="fr-FR" dirty="0">
                <a:solidFill>
                  <a:srgbClr val="7030A0"/>
                </a:solidFill>
                <a:ea typeface="Calibri" panose="020F0502020204030204" pitchFamily="34" charset="0"/>
              </a:rPr>
              <a:t>des mœurs » des populations musulmanes de Banda </a:t>
            </a:r>
            <a:r>
              <a:rPr lang="fr-FR" dirty="0" err="1">
                <a:solidFill>
                  <a:srgbClr val="7030A0"/>
                </a:solidFill>
                <a:ea typeface="Calibri" panose="020F0502020204030204" pitchFamily="34" charset="0"/>
              </a:rPr>
              <a:t>Ashe</a:t>
            </a:r>
            <a:r>
              <a:rPr lang="fr-FR" dirty="0">
                <a:solidFill>
                  <a:srgbClr val="7030A0"/>
                </a:solidFill>
                <a:ea typeface="Calibri" panose="020F0502020204030204" pitchFamily="34" charset="0"/>
              </a:rPr>
              <a:t>, </a:t>
            </a:r>
            <a:r>
              <a:rPr lang="fr-FR" i="1" dirty="0">
                <a:solidFill>
                  <a:srgbClr val="7030A0"/>
                </a:solidFill>
                <a:ea typeface="Calibri" panose="020F0502020204030204" pitchFamily="34" charset="0"/>
              </a:rPr>
              <a:t>qui n’est pas plus élevé qu’ailleurs dans le monde</a:t>
            </a:r>
            <a:r>
              <a:rPr lang="fr-FR" dirty="0">
                <a:solidFill>
                  <a:srgbClr val="7030A0"/>
                </a:solidFill>
                <a:ea typeface="Calibri" panose="020F0502020204030204" pitchFamily="34" charset="0"/>
              </a:rPr>
              <a:t>).</a:t>
            </a:r>
            <a:endParaRPr lang="fr-FR" dirty="0">
              <a:solidFill>
                <a:srgbClr val="7030A0"/>
              </a:solidFill>
              <a:effectLst/>
              <a:ea typeface="Calibri" panose="020F0502020204030204" pitchFamily="34" charset="0"/>
            </a:endParaRPr>
          </a:p>
          <a:p>
            <a:pPr algn="just">
              <a:spcAft>
                <a:spcPts val="0"/>
              </a:spcAft>
            </a:pPr>
            <a:endParaRPr lang="fr-FR" sz="1200" dirty="0">
              <a:solidFill>
                <a:srgbClr val="7030A0"/>
              </a:solidFill>
            </a:endParaRPr>
          </a:p>
        </p:txBody>
      </p:sp>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4761" y="4042904"/>
            <a:ext cx="2219325" cy="2057400"/>
          </a:xfrm>
          <a:prstGeom prst="rect">
            <a:avLst/>
          </a:prstGeom>
        </p:spPr>
      </p:pic>
      <p:sp>
        <p:nvSpPr>
          <p:cNvPr id="19" name="ZoneTexte 18"/>
          <p:cNvSpPr txBox="1"/>
          <p:nvPr/>
        </p:nvSpPr>
        <p:spPr>
          <a:xfrm>
            <a:off x="5401456" y="6395995"/>
            <a:ext cx="3227294" cy="276999"/>
          </a:xfrm>
          <a:prstGeom prst="rect">
            <a:avLst/>
          </a:prstGeom>
          <a:noFill/>
        </p:spPr>
        <p:txBody>
          <a:bodyPr wrap="square" rtlCol="0">
            <a:spAutoFit/>
          </a:bodyPr>
          <a:lstStyle/>
          <a:p>
            <a:pPr algn="ctr"/>
            <a:r>
              <a:rPr lang="fr-FR" sz="1200" dirty="0">
                <a:solidFill>
                  <a:srgbClr val="7030A0"/>
                </a:solidFill>
              </a:rPr>
              <a:t>Site étudié par l’archéologue Israël </a:t>
            </a:r>
            <a:r>
              <a:rPr lang="fr-FR" sz="1200" dirty="0" err="1">
                <a:solidFill>
                  <a:srgbClr val="7030A0"/>
                </a:solidFill>
              </a:rPr>
              <a:t>Finkelstein</a:t>
            </a:r>
            <a:endParaRPr lang="fr-FR" sz="1200" dirty="0">
              <a:solidFill>
                <a:srgbClr val="7030A0"/>
              </a:solidFill>
            </a:endParaRPr>
          </a:p>
        </p:txBody>
      </p:sp>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8028" y="472637"/>
            <a:ext cx="2198573" cy="1646808"/>
          </a:xfrm>
          <a:prstGeom prst="rect">
            <a:avLst/>
          </a:prstGeom>
        </p:spPr>
      </p:pic>
    </p:spTree>
    <p:extLst>
      <p:ext uri="{BB962C8B-B14F-4D97-AF65-F5344CB8AC3E}">
        <p14:creationId xmlns:p14="http://schemas.microsoft.com/office/powerpoint/2010/main" val="8802537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17044" y="164170"/>
            <a:ext cx="623943" cy="340836"/>
          </a:xfrm>
        </p:spPr>
        <p:txBody>
          <a:bodyPr/>
          <a:lstStyle/>
          <a:p>
            <a:pPr>
              <a:defRPr/>
            </a:pPr>
            <a:fld id="{D0CA9924-A8D7-4C71-8542-91A819A0E213}" type="slidenum">
              <a:rPr lang="fr-FR" smtClean="0"/>
              <a:pPr>
                <a:defRPr/>
              </a:pPr>
              <a:t>123</a:t>
            </a:fld>
            <a:endParaRPr lang="fr-FR" dirty="0"/>
          </a:p>
        </p:txBody>
      </p:sp>
      <p:sp>
        <p:nvSpPr>
          <p:cNvPr id="3" name="Rectangle 2"/>
          <p:cNvSpPr/>
          <p:nvPr/>
        </p:nvSpPr>
        <p:spPr>
          <a:xfrm>
            <a:off x="153857" y="1100978"/>
            <a:ext cx="11787130" cy="5632311"/>
          </a:xfrm>
          <a:prstGeom prst="rect">
            <a:avLst/>
          </a:prstGeom>
        </p:spPr>
        <p:txBody>
          <a:bodyPr wrap="square">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 Les principales convictions de l’auteur sont que (suite) :</a:t>
            </a:r>
          </a:p>
          <a:p>
            <a:pPr>
              <a:spcAft>
                <a:spcPts val="0"/>
              </a:spcAft>
            </a:pPr>
            <a:endParaRPr lang="fr-FR" dirty="0">
              <a:solidFill>
                <a:srgbClr val="7030A0"/>
              </a:solidFill>
              <a:ea typeface="Calibri" panose="020F0502020204030204" pitchFamily="34" charset="0"/>
            </a:endParaRPr>
          </a:p>
          <a:p>
            <a:pPr marL="342900" indent="-342900">
              <a:spcAft>
                <a:spcPts val="0"/>
              </a:spcAft>
              <a:buFont typeface="+mj-lt"/>
              <a:buAutoNum type="arabicPeriod"/>
            </a:pPr>
            <a:r>
              <a:rPr lang="fr-FR" dirty="0">
                <a:solidFill>
                  <a:srgbClr val="7030A0"/>
                </a:solidFill>
                <a:ea typeface="Calibri" panose="020F0502020204030204" pitchFamily="34" charset="0"/>
              </a:rPr>
              <a:t>les « prophètes » soient des personnes « perturbées » voire des psychopathes (comme dans le cas de Mahomet (+) ou de Moïse … (°)) _ mais l’auteur ne peut pas le prouver … </a:t>
            </a:r>
            <a:r>
              <a:rPr lang="fr-FR" i="1" dirty="0">
                <a:solidFill>
                  <a:srgbClr val="7030A0"/>
                </a:solidFill>
                <a:ea typeface="Calibri" panose="020F0502020204030204" pitchFamily="34" charset="0"/>
              </a:rPr>
              <a:t>car l’histoire est souvent réécrite par les vainqueurs</a:t>
            </a:r>
            <a:r>
              <a:rPr lang="fr-FR" dirty="0">
                <a:solidFill>
                  <a:srgbClr val="7030A0"/>
                </a:solidFill>
                <a:ea typeface="Calibri" panose="020F0502020204030204" pitchFamily="34" charset="0"/>
              </a:rPr>
              <a:t>.</a:t>
            </a:r>
          </a:p>
          <a:p>
            <a:pPr>
              <a:spcAft>
                <a:spcPts val="0"/>
              </a:spcAft>
            </a:pPr>
            <a:endParaRPr lang="fr-FR" sz="1200" dirty="0">
              <a:solidFill>
                <a:srgbClr val="7030A0"/>
              </a:solidFill>
              <a:effectLst/>
              <a:latin typeface="+mn-lt"/>
              <a:ea typeface="Calibri" panose="020F0502020204030204" pitchFamily="34" charset="0"/>
            </a:endParaRPr>
          </a:p>
          <a:p>
            <a:pPr algn="just">
              <a:spcAft>
                <a:spcPts val="0"/>
              </a:spcAft>
            </a:pPr>
            <a:r>
              <a:rPr lang="fr-FR" sz="1200" dirty="0">
                <a:solidFill>
                  <a:srgbClr val="7030A0"/>
                </a:solidFill>
                <a:latin typeface="+mn-lt"/>
                <a:ea typeface="Calibri" panose="020F0502020204030204" pitchFamily="34" charset="0"/>
              </a:rPr>
              <a:t>(°) « </a:t>
            </a:r>
            <a:r>
              <a:rPr lang="fr-FR" sz="1200" b="1" i="1" dirty="0">
                <a:solidFill>
                  <a:srgbClr val="FF0000"/>
                </a:solidFill>
                <a:latin typeface="+mn-lt"/>
                <a:ea typeface="Calibri" panose="020F0502020204030204" pitchFamily="34" charset="0"/>
              </a:rPr>
              <a:t>Moïse</a:t>
            </a:r>
            <a:r>
              <a:rPr lang="fr-FR" sz="1200" i="1" dirty="0">
                <a:solidFill>
                  <a:srgbClr val="FF0000"/>
                </a:solidFill>
                <a:latin typeface="+mn-lt"/>
                <a:ea typeface="Calibri" panose="020F0502020204030204" pitchFamily="34" charset="0"/>
              </a:rPr>
              <a:t> </a:t>
            </a:r>
            <a:r>
              <a:rPr lang="fr-FR" sz="1200" i="1" dirty="0">
                <a:solidFill>
                  <a:srgbClr val="7030A0"/>
                </a:solidFill>
                <a:latin typeface="+mn-lt"/>
                <a:ea typeface="Calibri" panose="020F0502020204030204" pitchFamily="34" charset="0"/>
              </a:rPr>
              <a:t>se plaça à la porte du camp, et dit : A moi ceux qui sont pour l’Éternel ! Et tous les enfants de Lévi s’assemblèrent auprès de lui. Il leur dit : Ainsi parle l’Éternel, le Dieu d’Israël : Que chacun de vous mette son épée au côté ; traversez et parcourez le camp d’une porte à l’autre, et </a:t>
            </a:r>
            <a:r>
              <a:rPr lang="fr-FR" sz="1200" i="1" dirty="0">
                <a:solidFill>
                  <a:srgbClr val="FF0000"/>
                </a:solidFill>
                <a:latin typeface="+mn-lt"/>
                <a:ea typeface="Calibri" panose="020F0502020204030204" pitchFamily="34" charset="0"/>
              </a:rPr>
              <a:t>que chacun tue son frère, son parent</a:t>
            </a:r>
            <a:r>
              <a:rPr lang="fr-FR" sz="1200" i="1" dirty="0">
                <a:solidFill>
                  <a:srgbClr val="7030A0"/>
                </a:solidFill>
                <a:latin typeface="+mn-lt"/>
                <a:ea typeface="Calibri" panose="020F0502020204030204" pitchFamily="34" charset="0"/>
              </a:rPr>
              <a:t>. Les enfants de Lévi firent ce qu’ordonnait Moïse ; et </a:t>
            </a:r>
            <a:r>
              <a:rPr lang="fr-FR" sz="1200" i="1" dirty="0">
                <a:solidFill>
                  <a:srgbClr val="FF0000"/>
                </a:solidFill>
                <a:latin typeface="+mn-lt"/>
                <a:ea typeface="Calibri" panose="020F0502020204030204" pitchFamily="34" charset="0"/>
              </a:rPr>
              <a:t>environ trois mille hommes parmi le peuple périrent en cette journée</a:t>
            </a:r>
            <a:r>
              <a:rPr lang="fr-FR" sz="1200" i="1" dirty="0">
                <a:solidFill>
                  <a:srgbClr val="7030A0"/>
                </a:solidFill>
                <a:latin typeface="+mn-lt"/>
                <a:ea typeface="Calibri" panose="020F0502020204030204" pitchFamily="34" charset="0"/>
              </a:rPr>
              <a:t>. Moïse dit : Consacrez-vous aujourd’hui à l’Éternel, </a:t>
            </a:r>
            <a:r>
              <a:rPr lang="fr-FR" sz="1200" i="1" dirty="0">
                <a:solidFill>
                  <a:srgbClr val="FF0000"/>
                </a:solidFill>
                <a:latin typeface="+mn-lt"/>
                <a:ea typeface="Calibri" panose="020F0502020204030204" pitchFamily="34" charset="0"/>
              </a:rPr>
              <a:t>même en sacrifiant votre fils et votre frère</a:t>
            </a:r>
            <a:r>
              <a:rPr lang="fr-FR" sz="1200" i="1" dirty="0">
                <a:solidFill>
                  <a:srgbClr val="7030A0"/>
                </a:solidFill>
                <a:latin typeface="+mn-lt"/>
                <a:ea typeface="Calibri" panose="020F0502020204030204" pitchFamily="34" charset="0"/>
              </a:rPr>
              <a:t>, afin qu’il vous accorde aujourd’hui une bénédiction</a:t>
            </a:r>
            <a:r>
              <a:rPr lang="fr-FR" sz="1200" dirty="0">
                <a:solidFill>
                  <a:srgbClr val="7030A0"/>
                </a:solidFill>
                <a:latin typeface="+mn-lt"/>
                <a:ea typeface="Calibri" panose="020F0502020204030204" pitchFamily="34" charset="0"/>
              </a:rPr>
              <a:t> ». Source : Exode 32, </a:t>
            </a:r>
            <a:r>
              <a:rPr lang="fr-FR" sz="1200" dirty="0">
                <a:solidFill>
                  <a:srgbClr val="7030A0"/>
                </a:solidFill>
                <a:latin typeface="+mn-lt"/>
                <a:ea typeface="Calibri" panose="020F0502020204030204" pitchFamily="34" charset="0"/>
                <a:hlinkClick r:id="rId2"/>
              </a:rPr>
              <a:t>https://fr.wikisource.org/wiki/Bible_Segond_1910/Exode_(complet)#Exode_32</a:t>
            </a:r>
            <a:r>
              <a:rPr lang="fr-FR" sz="1200" dirty="0">
                <a:solidFill>
                  <a:srgbClr val="7030A0"/>
                </a:solidFill>
                <a:latin typeface="+mn-lt"/>
                <a:ea typeface="Calibri" panose="020F0502020204030204" pitchFamily="34" charset="0"/>
              </a:rPr>
              <a:t> </a:t>
            </a:r>
          </a:p>
          <a:p>
            <a:pPr algn="just">
              <a:spcAft>
                <a:spcPts val="0"/>
              </a:spcAft>
            </a:pPr>
            <a:endParaRPr lang="fr-FR" sz="1200" dirty="0">
              <a:solidFill>
                <a:srgbClr val="7030A0"/>
              </a:solidFill>
              <a:effectLst/>
              <a:latin typeface="+mn-lt"/>
              <a:ea typeface="Calibri" panose="020F0502020204030204" pitchFamily="34" charset="0"/>
            </a:endParaRPr>
          </a:p>
          <a:p>
            <a:pPr algn="just">
              <a:spcAft>
                <a:spcPts val="0"/>
              </a:spcAft>
            </a:pPr>
            <a:r>
              <a:rPr lang="fr-FR" sz="1200" dirty="0">
                <a:solidFill>
                  <a:srgbClr val="7030A0"/>
                </a:solidFill>
                <a:effectLst/>
                <a:latin typeface="+mn-lt"/>
                <a:ea typeface="Calibri" panose="020F0502020204030204" pitchFamily="34" charset="0"/>
              </a:rPr>
              <a:t>(+) a) </a:t>
            </a:r>
            <a:r>
              <a:rPr lang="fr-FR" sz="1200" dirty="0">
                <a:solidFill>
                  <a:srgbClr val="7030A0"/>
                </a:solidFill>
              </a:rPr>
              <a:t>« </a:t>
            </a:r>
            <a:r>
              <a:rPr lang="fr-FR" sz="1200" i="1" dirty="0">
                <a:solidFill>
                  <a:srgbClr val="7030A0"/>
                </a:solidFill>
              </a:rPr>
              <a:t>Ibn </a:t>
            </a:r>
            <a:r>
              <a:rPr lang="fr-FR" sz="1200" i="1" dirty="0" err="1">
                <a:solidFill>
                  <a:srgbClr val="7030A0"/>
                </a:solidFill>
              </a:rPr>
              <a:t>Ishaq</a:t>
            </a:r>
            <a:r>
              <a:rPr lang="fr-FR" sz="1200" i="1" dirty="0">
                <a:solidFill>
                  <a:srgbClr val="7030A0"/>
                </a:solidFill>
              </a:rPr>
              <a:t> dit : Puis on les fit descendre. L'Envoyé de Dieu les a enfermés dans le quartier de </a:t>
            </a:r>
            <a:r>
              <a:rPr lang="fr-FR" sz="1200" i="1" dirty="0" err="1">
                <a:solidFill>
                  <a:srgbClr val="7030A0"/>
                </a:solidFill>
              </a:rPr>
              <a:t>Bint</a:t>
            </a:r>
            <a:r>
              <a:rPr lang="fr-FR" sz="1200" i="1" dirty="0">
                <a:solidFill>
                  <a:srgbClr val="7030A0"/>
                </a:solidFill>
              </a:rPr>
              <a:t> al-</a:t>
            </a:r>
            <a:r>
              <a:rPr lang="fr-FR" sz="1200" i="1" dirty="0" err="1">
                <a:solidFill>
                  <a:srgbClr val="7030A0"/>
                </a:solidFill>
              </a:rPr>
              <a:t>Hârith</a:t>
            </a:r>
            <a:r>
              <a:rPr lang="fr-FR" sz="1200" i="1" dirty="0">
                <a:solidFill>
                  <a:srgbClr val="7030A0"/>
                </a:solidFill>
              </a:rPr>
              <a:t> à al-</a:t>
            </a:r>
            <a:r>
              <a:rPr lang="fr-FR" sz="1200" i="1" dirty="0" err="1">
                <a:solidFill>
                  <a:srgbClr val="7030A0"/>
                </a:solidFill>
              </a:rPr>
              <a:t>Madînah</a:t>
            </a:r>
            <a:r>
              <a:rPr lang="fr-FR" sz="1200" i="1" dirty="0">
                <a:solidFill>
                  <a:srgbClr val="7030A0"/>
                </a:solidFill>
              </a:rPr>
              <a:t> ; </a:t>
            </a:r>
            <a:r>
              <a:rPr lang="fr-FR" sz="1200" i="1" dirty="0" err="1">
                <a:solidFill>
                  <a:srgbClr val="7030A0"/>
                </a:solidFill>
              </a:rPr>
              <a:t>Bint</a:t>
            </a:r>
            <a:r>
              <a:rPr lang="fr-FR" sz="1200" i="1" dirty="0">
                <a:solidFill>
                  <a:srgbClr val="7030A0"/>
                </a:solidFill>
              </a:rPr>
              <a:t> al-</a:t>
            </a:r>
            <a:r>
              <a:rPr lang="fr-FR" sz="1200" i="1" dirty="0" err="1">
                <a:solidFill>
                  <a:srgbClr val="7030A0"/>
                </a:solidFill>
              </a:rPr>
              <a:t>Hârith</a:t>
            </a:r>
            <a:r>
              <a:rPr lang="fr-FR" sz="1200" i="1" dirty="0">
                <a:solidFill>
                  <a:srgbClr val="7030A0"/>
                </a:solidFill>
              </a:rPr>
              <a:t> est une femme de </a:t>
            </a:r>
            <a:r>
              <a:rPr lang="fr-FR" sz="1200" i="1" dirty="0" err="1">
                <a:solidFill>
                  <a:srgbClr val="7030A0"/>
                </a:solidFill>
              </a:rPr>
              <a:t>Banû</a:t>
            </a:r>
            <a:r>
              <a:rPr lang="fr-FR" sz="1200" i="1" dirty="0">
                <a:solidFill>
                  <a:srgbClr val="7030A0"/>
                </a:solidFill>
              </a:rPr>
              <a:t> al-Najjar</a:t>
            </a:r>
            <a:r>
              <a:rPr lang="fr-FR" sz="1200" i="1" baseline="30000" dirty="0">
                <a:solidFill>
                  <a:srgbClr val="7030A0"/>
                </a:solidFill>
                <a:hlinkClick r:id="rId3"/>
              </a:rPr>
              <a:t>7</a:t>
            </a:r>
            <a:r>
              <a:rPr lang="fr-FR" sz="1200" i="1" dirty="0">
                <a:solidFill>
                  <a:srgbClr val="7030A0"/>
                </a:solidFill>
              </a:rPr>
              <a:t>. </a:t>
            </a:r>
            <a:r>
              <a:rPr lang="fr-FR" sz="1200" i="1" dirty="0">
                <a:solidFill>
                  <a:srgbClr val="FF0000"/>
                </a:solidFill>
              </a:rPr>
              <a:t>Puis l'Envoyé d'</a:t>
            </a:r>
            <a:r>
              <a:rPr lang="fr-FR" sz="1200" i="1" dirty="0" err="1">
                <a:solidFill>
                  <a:srgbClr val="FF0000"/>
                </a:solidFill>
              </a:rPr>
              <a:t>Allâh</a:t>
            </a:r>
            <a:r>
              <a:rPr lang="fr-FR" sz="1200" i="1" dirty="0">
                <a:solidFill>
                  <a:srgbClr val="FF0000"/>
                </a:solidFill>
              </a:rPr>
              <a:t> alla au marché d'al-</a:t>
            </a:r>
            <a:r>
              <a:rPr lang="fr-FR" sz="1200" i="1" dirty="0" err="1">
                <a:solidFill>
                  <a:srgbClr val="FF0000"/>
                </a:solidFill>
              </a:rPr>
              <a:t>Madînah</a:t>
            </a:r>
            <a:r>
              <a:rPr lang="fr-FR" sz="1200" i="1" dirty="0">
                <a:solidFill>
                  <a:srgbClr val="FF0000"/>
                </a:solidFill>
              </a:rPr>
              <a:t> qui est encore aujourd'hui son marché, et a fait creuser des fossés. Il les fit venir, et les fit décapiter dans ces fossés, on les fit venir à lui par groupes. </a:t>
            </a:r>
            <a:r>
              <a:rPr lang="fr-FR" sz="1200" i="1" dirty="0">
                <a:solidFill>
                  <a:srgbClr val="7030A0"/>
                </a:solidFill>
              </a:rPr>
              <a:t>Parmi eux se trouvèrent l'ennemi de Dieu </a:t>
            </a:r>
            <a:r>
              <a:rPr lang="fr-FR" sz="1200" i="1" dirty="0" err="1">
                <a:solidFill>
                  <a:srgbClr val="7030A0"/>
                </a:solidFill>
              </a:rPr>
              <a:t>Huyayy</a:t>
            </a:r>
            <a:r>
              <a:rPr lang="fr-FR" sz="1200" i="1" dirty="0">
                <a:solidFill>
                  <a:srgbClr val="7030A0"/>
                </a:solidFill>
              </a:rPr>
              <a:t> Ibn '</a:t>
            </a:r>
            <a:r>
              <a:rPr lang="fr-FR" sz="1200" i="1" dirty="0" err="1">
                <a:solidFill>
                  <a:srgbClr val="7030A0"/>
                </a:solidFill>
              </a:rPr>
              <a:t>Akhtab</a:t>
            </a:r>
            <a:r>
              <a:rPr lang="fr-FR" sz="1200" i="1" dirty="0">
                <a:solidFill>
                  <a:srgbClr val="7030A0"/>
                </a:solidFill>
              </a:rPr>
              <a:t>, et </a:t>
            </a:r>
            <a:r>
              <a:rPr lang="fr-FR" sz="1200" i="1" dirty="0" err="1">
                <a:solidFill>
                  <a:srgbClr val="7030A0"/>
                </a:solidFill>
              </a:rPr>
              <a:t>Ka'b</a:t>
            </a:r>
            <a:r>
              <a:rPr lang="fr-FR" sz="1200" i="1" dirty="0">
                <a:solidFill>
                  <a:srgbClr val="7030A0"/>
                </a:solidFill>
              </a:rPr>
              <a:t> b. 'Asad leur chef. Ils étaient au nombre de six cents, ou de sept cents ; celui qui multiplie leur nombre dit qu'ils étaient entre huit cents et neuf cents. Pendant qu'on les amenait à l'Envoyé d'</a:t>
            </a:r>
            <a:r>
              <a:rPr lang="fr-FR" sz="1200" i="1" dirty="0" err="1">
                <a:solidFill>
                  <a:srgbClr val="7030A0"/>
                </a:solidFill>
              </a:rPr>
              <a:t>Allâh</a:t>
            </a:r>
            <a:r>
              <a:rPr lang="fr-FR" sz="1200" i="1" dirty="0">
                <a:solidFill>
                  <a:srgbClr val="7030A0"/>
                </a:solidFill>
              </a:rPr>
              <a:t> par groupes, ils dirent à </a:t>
            </a:r>
            <a:r>
              <a:rPr lang="fr-FR" sz="1200" i="1" dirty="0" err="1">
                <a:solidFill>
                  <a:srgbClr val="7030A0"/>
                </a:solidFill>
              </a:rPr>
              <a:t>Ka'b</a:t>
            </a:r>
            <a:r>
              <a:rPr lang="fr-FR" sz="1200" i="1" dirty="0">
                <a:solidFill>
                  <a:srgbClr val="7030A0"/>
                </a:solidFill>
              </a:rPr>
              <a:t> b. Asad : « </a:t>
            </a:r>
            <a:r>
              <a:rPr lang="fr-FR" sz="1200" i="1" dirty="0">
                <a:solidFill>
                  <a:srgbClr val="FF0000"/>
                </a:solidFill>
              </a:rPr>
              <a:t>Ô </a:t>
            </a:r>
            <a:r>
              <a:rPr lang="fr-FR" sz="1200" i="1" dirty="0" err="1">
                <a:solidFill>
                  <a:srgbClr val="FF0000"/>
                </a:solidFill>
              </a:rPr>
              <a:t>Ka'b</a:t>
            </a:r>
            <a:r>
              <a:rPr lang="fr-FR" sz="1200" i="1" dirty="0">
                <a:solidFill>
                  <a:srgbClr val="FF0000"/>
                </a:solidFill>
              </a:rPr>
              <a:t>! Qu'est-ce qu'on fera de nous?</a:t>
            </a:r>
            <a:r>
              <a:rPr lang="fr-FR" sz="1200" i="1" dirty="0">
                <a:solidFill>
                  <a:srgbClr val="7030A0"/>
                </a:solidFill>
              </a:rPr>
              <a:t> » Il répondit : « </a:t>
            </a:r>
            <a:r>
              <a:rPr lang="fr-FR" sz="1200" i="1" dirty="0">
                <a:solidFill>
                  <a:srgbClr val="FF0000"/>
                </a:solidFill>
              </a:rPr>
              <a:t>Est-ce que vous êtes incapables de réfléchir?! Ne voyez-vous pas que le crieur ne cesse pas de crier, et que celui d'entre nous qu'on envoie ne retourne pas?! C'est bien sûr le massacre</a:t>
            </a:r>
            <a:r>
              <a:rPr lang="fr-FR" sz="1200" i="1" dirty="0">
                <a:solidFill>
                  <a:srgbClr val="7030A0"/>
                </a:solidFill>
              </a:rPr>
              <a:t>. </a:t>
            </a:r>
            <a:r>
              <a:rPr lang="fr-FR" sz="1200" i="1" dirty="0">
                <a:solidFill>
                  <a:srgbClr val="FF0000"/>
                </a:solidFill>
              </a:rPr>
              <a:t>Cela continua jusqu'à ce que l'Envoyé de Dieu en finît avec eux</a:t>
            </a:r>
            <a:r>
              <a:rPr lang="fr-FR" sz="1200" dirty="0">
                <a:solidFill>
                  <a:srgbClr val="7030A0"/>
                </a:solidFill>
              </a:rPr>
              <a:t> » (source </a:t>
            </a:r>
            <a:r>
              <a:rPr lang="fr-FR" sz="1200" i="1" dirty="0">
                <a:solidFill>
                  <a:srgbClr val="7030A0"/>
                </a:solidFill>
              </a:rPr>
              <a:t>: </a:t>
            </a:r>
            <a:r>
              <a:rPr lang="fr-FR" altLang="fr-FR" sz="1200" i="1" u="sng" dirty="0" err="1">
                <a:solidFill>
                  <a:srgbClr val="7030A0"/>
                </a:solidFill>
                <a:hlinkClick r:id="rId4" tooltip="Sira (biographie)"/>
              </a:rPr>
              <a:t>Sira</a:t>
            </a:r>
            <a:r>
              <a:rPr lang="fr-FR" altLang="fr-FR" sz="1200" i="1" dirty="0">
                <a:solidFill>
                  <a:srgbClr val="7030A0"/>
                </a:solidFill>
                <a:cs typeface="Arial" panose="020B0604020202020204" pitchFamily="34" charset="0"/>
              </a:rPr>
              <a:t> édition de référence en arabe</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689-690, traduction française t.2 </a:t>
            </a:r>
            <a:r>
              <a:rPr lang="fr-FR" altLang="fr-FR" sz="1200" dirty="0">
                <a:solidFill>
                  <a:srgbClr val="7030A0"/>
                </a:solidFill>
              </a:rPr>
              <a:t>p.</a:t>
            </a:r>
            <a:r>
              <a:rPr lang="fr-FR" altLang="fr-FR" sz="1200" dirty="0">
                <a:solidFill>
                  <a:srgbClr val="7030A0"/>
                </a:solidFill>
                <a:cs typeface="Arial" panose="020B0604020202020204" pitchFamily="34" charset="0"/>
              </a:rPr>
              <a:t> 192</a:t>
            </a:r>
            <a:r>
              <a:rPr lang="fr-FR" sz="1200" dirty="0">
                <a:solidFill>
                  <a:srgbClr val="7030A0"/>
                </a:solidFill>
              </a:rPr>
              <a:t>). </a:t>
            </a:r>
          </a:p>
          <a:p>
            <a:pPr algn="just">
              <a:spcAft>
                <a:spcPts val="0"/>
              </a:spcAft>
            </a:pPr>
            <a:endParaRPr lang="fr-FR" sz="1200" dirty="0">
              <a:solidFill>
                <a:srgbClr val="7030A0"/>
              </a:solidFill>
            </a:endParaRPr>
          </a:p>
          <a:p>
            <a:pPr algn="just">
              <a:spcAft>
                <a:spcPts val="0"/>
              </a:spcAft>
            </a:pPr>
            <a:r>
              <a:rPr lang="fr-FR" sz="1200" dirty="0">
                <a:solidFill>
                  <a:srgbClr val="7030A0"/>
                </a:solidFill>
              </a:rPr>
              <a:t>b) «  </a:t>
            </a:r>
            <a:r>
              <a:rPr lang="fr-FR" sz="1200" i="1" dirty="0">
                <a:solidFill>
                  <a:srgbClr val="7030A0"/>
                </a:solidFill>
              </a:rPr>
              <a:t>Ibn </a:t>
            </a:r>
            <a:r>
              <a:rPr lang="fr-FR" sz="1200" i="1" dirty="0" err="1">
                <a:solidFill>
                  <a:srgbClr val="7030A0"/>
                </a:solidFill>
              </a:rPr>
              <a:t>Ishaq</a:t>
            </a:r>
            <a:r>
              <a:rPr lang="fr-FR" sz="1200" i="1" dirty="0">
                <a:solidFill>
                  <a:srgbClr val="7030A0"/>
                </a:solidFill>
              </a:rPr>
              <a:t> dit : </a:t>
            </a:r>
            <a:r>
              <a:rPr lang="fr-FR" sz="1200" i="1" dirty="0">
                <a:solidFill>
                  <a:srgbClr val="FF0000"/>
                </a:solidFill>
              </a:rPr>
              <a:t>Puis l'Envoyé de Dieu fit le partage des biens des </a:t>
            </a:r>
            <a:r>
              <a:rPr lang="fr-FR" sz="1200" i="1" dirty="0" err="1">
                <a:solidFill>
                  <a:srgbClr val="FF0000"/>
                </a:solidFill>
              </a:rPr>
              <a:t>Banû</a:t>
            </a:r>
            <a:r>
              <a:rPr lang="fr-FR" sz="1200" i="1" dirty="0">
                <a:solidFill>
                  <a:srgbClr val="FF0000"/>
                </a:solidFill>
              </a:rPr>
              <a:t> </a:t>
            </a:r>
            <a:r>
              <a:rPr lang="fr-FR" sz="1200" i="1" dirty="0" err="1">
                <a:solidFill>
                  <a:srgbClr val="FF0000"/>
                </a:solidFill>
              </a:rPr>
              <a:t>Qurayzah</a:t>
            </a:r>
            <a:r>
              <a:rPr lang="fr-FR" sz="1200" i="1" dirty="0">
                <a:solidFill>
                  <a:srgbClr val="FF0000"/>
                </a:solidFill>
              </a:rPr>
              <a:t>, de leurs femmes et de leurs enfants entre les musulmans</a:t>
            </a:r>
            <a:r>
              <a:rPr lang="fr-FR" sz="1200" i="1" dirty="0">
                <a:solidFill>
                  <a:srgbClr val="7030A0"/>
                </a:solidFill>
              </a:rPr>
              <a:t>. [...] Puis, </a:t>
            </a:r>
            <a:r>
              <a:rPr lang="fr-FR" sz="1200" i="1" dirty="0">
                <a:solidFill>
                  <a:srgbClr val="FF0000"/>
                </a:solidFill>
              </a:rPr>
              <a:t>l'Envoyé d'</a:t>
            </a:r>
            <a:r>
              <a:rPr lang="fr-FR" sz="1200" i="1" dirty="0" err="1">
                <a:solidFill>
                  <a:srgbClr val="FF0000"/>
                </a:solidFill>
              </a:rPr>
              <a:t>Allâh</a:t>
            </a:r>
            <a:r>
              <a:rPr lang="fr-FR" sz="1200" i="1" dirty="0">
                <a:solidFill>
                  <a:srgbClr val="FF0000"/>
                </a:solidFill>
              </a:rPr>
              <a:t> envoya </a:t>
            </a:r>
            <a:r>
              <a:rPr lang="fr-FR" sz="1200" i="1" dirty="0" err="1">
                <a:solidFill>
                  <a:srgbClr val="FF0000"/>
                </a:solidFill>
              </a:rPr>
              <a:t>Sa'd</a:t>
            </a:r>
            <a:r>
              <a:rPr lang="fr-FR" sz="1200" i="1" dirty="0">
                <a:solidFill>
                  <a:srgbClr val="FF0000"/>
                </a:solidFill>
              </a:rPr>
              <a:t> b. </a:t>
            </a:r>
            <a:r>
              <a:rPr lang="fr-FR" sz="1200" i="1" dirty="0" err="1">
                <a:solidFill>
                  <a:srgbClr val="FF0000"/>
                </a:solidFill>
              </a:rPr>
              <a:t>Zayd</a:t>
            </a:r>
            <a:r>
              <a:rPr lang="fr-FR" sz="1200" i="1" dirty="0">
                <a:solidFill>
                  <a:srgbClr val="FF0000"/>
                </a:solidFill>
              </a:rPr>
              <a:t> al-'</a:t>
            </a:r>
            <a:r>
              <a:rPr lang="fr-FR" sz="1200" i="1" dirty="0" err="1">
                <a:solidFill>
                  <a:srgbClr val="FF0000"/>
                </a:solidFill>
              </a:rPr>
              <a:t>Ansârî</a:t>
            </a:r>
            <a:r>
              <a:rPr lang="fr-FR" sz="1200" i="1" dirty="0">
                <a:solidFill>
                  <a:srgbClr val="FF0000"/>
                </a:solidFill>
              </a:rPr>
              <a:t>,</a:t>
            </a:r>
            <a:r>
              <a:rPr lang="fr-FR" sz="1200" i="1" dirty="0">
                <a:solidFill>
                  <a:srgbClr val="7030A0"/>
                </a:solidFill>
              </a:rPr>
              <a:t> frère des </a:t>
            </a:r>
            <a:r>
              <a:rPr lang="fr-FR" sz="1200" i="1" dirty="0" err="1">
                <a:solidFill>
                  <a:srgbClr val="7030A0"/>
                </a:solidFill>
              </a:rPr>
              <a:t>Banû</a:t>
            </a:r>
            <a:r>
              <a:rPr lang="fr-FR" sz="1200" i="1" dirty="0">
                <a:solidFill>
                  <a:srgbClr val="7030A0"/>
                </a:solidFill>
              </a:rPr>
              <a:t> '</a:t>
            </a:r>
            <a:r>
              <a:rPr lang="fr-FR" sz="1200" i="1" dirty="0" err="1">
                <a:solidFill>
                  <a:srgbClr val="7030A0"/>
                </a:solidFill>
              </a:rPr>
              <a:t>Abd</a:t>
            </a:r>
            <a:r>
              <a:rPr lang="fr-FR" sz="1200" i="1" dirty="0">
                <a:solidFill>
                  <a:srgbClr val="7030A0"/>
                </a:solidFill>
              </a:rPr>
              <a:t> al-'</a:t>
            </a:r>
            <a:r>
              <a:rPr lang="fr-FR" sz="1200" i="1" dirty="0" err="1">
                <a:solidFill>
                  <a:srgbClr val="7030A0"/>
                </a:solidFill>
              </a:rPr>
              <a:t>Ashhal</a:t>
            </a:r>
            <a:r>
              <a:rPr lang="fr-FR" sz="1200" i="1" dirty="0">
                <a:solidFill>
                  <a:srgbClr val="7030A0"/>
                </a:solidFill>
              </a:rPr>
              <a:t>, </a:t>
            </a:r>
            <a:r>
              <a:rPr lang="fr-FR" sz="1200" i="1" dirty="0">
                <a:solidFill>
                  <a:srgbClr val="FF0000"/>
                </a:solidFill>
              </a:rPr>
              <a:t>à </a:t>
            </a:r>
            <a:r>
              <a:rPr lang="fr-FR" sz="1200" i="1" dirty="0" err="1">
                <a:solidFill>
                  <a:srgbClr val="FF0000"/>
                </a:solidFill>
              </a:rPr>
              <a:t>Najd</a:t>
            </a:r>
            <a:r>
              <a:rPr lang="fr-FR" sz="1200" i="1" dirty="0">
                <a:solidFill>
                  <a:srgbClr val="FF0000"/>
                </a:solidFill>
              </a:rPr>
              <a:t> avec des femmes captives, de </a:t>
            </a:r>
            <a:r>
              <a:rPr lang="fr-FR" sz="1200" i="1" dirty="0" err="1">
                <a:solidFill>
                  <a:srgbClr val="FF0000"/>
                </a:solidFill>
              </a:rPr>
              <a:t>Banû</a:t>
            </a:r>
            <a:r>
              <a:rPr lang="fr-FR" sz="1200" i="1" dirty="0">
                <a:solidFill>
                  <a:srgbClr val="FF0000"/>
                </a:solidFill>
              </a:rPr>
              <a:t> </a:t>
            </a:r>
            <a:r>
              <a:rPr lang="fr-FR" sz="1200" i="1" dirty="0" err="1">
                <a:solidFill>
                  <a:srgbClr val="FF0000"/>
                </a:solidFill>
              </a:rPr>
              <a:t>Qurayzah</a:t>
            </a:r>
            <a:r>
              <a:rPr lang="fr-FR" sz="1200" i="1" dirty="0">
                <a:solidFill>
                  <a:srgbClr val="FF0000"/>
                </a:solidFill>
              </a:rPr>
              <a:t>, pour les vendre et acheter en échange des chevaux et des armes</a:t>
            </a:r>
            <a:r>
              <a:rPr lang="fr-FR" sz="1200" dirty="0">
                <a:solidFill>
                  <a:srgbClr val="7030A0"/>
                </a:solidFill>
              </a:rPr>
              <a:t> » (source : </a:t>
            </a:r>
            <a:r>
              <a:rPr lang="fr-FR" altLang="fr-FR" sz="1200" i="1" dirty="0" err="1">
                <a:solidFill>
                  <a:srgbClr val="7030A0"/>
                </a:solidFill>
                <a:cs typeface="Arial" panose="020B0604020202020204" pitchFamily="34" charset="0"/>
                <a:hlinkClick r:id="rId4" tooltip="Sira (biographie)"/>
              </a:rPr>
              <a:t>Sira</a:t>
            </a:r>
            <a:r>
              <a:rPr lang="fr-FR" altLang="fr-FR" sz="1200" i="1" dirty="0">
                <a:solidFill>
                  <a:srgbClr val="7030A0"/>
                </a:solidFill>
                <a:cs typeface="Arial" panose="020B0604020202020204" pitchFamily="34" charset="0"/>
              </a:rPr>
              <a:t> édition de référence en arabe</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692-693, traduction française t.2 </a:t>
            </a:r>
            <a:r>
              <a:rPr lang="fr-FR" altLang="fr-FR" sz="1200" dirty="0">
                <a:solidFill>
                  <a:srgbClr val="7030A0"/>
                </a:solidFill>
              </a:rPr>
              <a:t>p.</a:t>
            </a:r>
            <a:r>
              <a:rPr lang="fr-FR" altLang="fr-FR" sz="1200" dirty="0">
                <a:solidFill>
                  <a:srgbClr val="7030A0"/>
                </a:solidFill>
                <a:cs typeface="Arial" panose="020B0604020202020204" pitchFamily="34" charset="0"/>
              </a:rPr>
              <a:t> 196</a:t>
            </a:r>
            <a:r>
              <a:rPr lang="fr-FR" sz="1200" dirty="0">
                <a:solidFill>
                  <a:srgbClr val="7030A0"/>
                </a:solidFill>
              </a:rPr>
              <a:t>).</a:t>
            </a:r>
          </a:p>
          <a:p>
            <a:pPr algn="just">
              <a:spcAft>
                <a:spcPts val="0"/>
              </a:spcAft>
            </a:pPr>
            <a:endParaRPr lang="fr-FR" sz="1200" dirty="0">
              <a:solidFill>
                <a:srgbClr val="7030A0"/>
              </a:solidFill>
            </a:endParaRPr>
          </a:p>
          <a:p>
            <a:pPr algn="just">
              <a:spcAft>
                <a:spcPts val="0"/>
              </a:spcAft>
            </a:pPr>
            <a:r>
              <a:rPr lang="fr-FR" sz="1200" dirty="0">
                <a:solidFill>
                  <a:srgbClr val="7030A0"/>
                </a:solidFill>
              </a:rPr>
              <a:t>c) </a:t>
            </a:r>
            <a:r>
              <a:rPr lang="fr-FR" sz="1200" dirty="0" err="1">
                <a:solidFill>
                  <a:srgbClr val="7030A0"/>
                </a:solidFill>
                <a:hlinkClick r:id="rId5" tooltip="Tabari"/>
              </a:rPr>
              <a:t>Tabarî</a:t>
            </a:r>
            <a:r>
              <a:rPr lang="fr-FR" sz="1200" dirty="0">
                <a:solidFill>
                  <a:srgbClr val="7030A0"/>
                </a:solidFill>
              </a:rPr>
              <a:t> donne le récit suivant : « </a:t>
            </a:r>
            <a:r>
              <a:rPr lang="fr-FR" sz="1200" i="1" u="sng" dirty="0" err="1">
                <a:solidFill>
                  <a:srgbClr val="7030A0"/>
                </a:solidFill>
                <a:hlinkClick r:id="rId6" tooltip="Sa’d ibn Mu'adh"/>
              </a:rPr>
              <a:t>Sa'd</a:t>
            </a:r>
            <a:r>
              <a:rPr lang="fr-FR" sz="1200" i="1" dirty="0">
                <a:solidFill>
                  <a:srgbClr val="7030A0"/>
                </a:solidFill>
              </a:rPr>
              <a:t> avait été blessé à la main par une flèche, et son sang ne cessait de couler. Les juifs allèrent le chercher, le firent monter sur un cheval et l'amenèrent. </a:t>
            </a:r>
            <a:r>
              <a:rPr lang="fr-FR" sz="1200" i="1" dirty="0">
                <a:solidFill>
                  <a:srgbClr val="FF0000"/>
                </a:solidFill>
              </a:rPr>
              <a:t>Étant en présence du Prophète, </a:t>
            </a:r>
            <a:r>
              <a:rPr lang="fr-FR" sz="1200" i="1" dirty="0" err="1">
                <a:solidFill>
                  <a:srgbClr val="FF0000"/>
                </a:solidFill>
                <a:hlinkClick r:id="rId6" tooltip="Sa’d ibn Mu'adh"/>
              </a:rPr>
              <a:t>Sa'd</a:t>
            </a:r>
            <a:r>
              <a:rPr lang="fr-FR" sz="1200" i="1" dirty="0">
                <a:solidFill>
                  <a:srgbClr val="FF0000"/>
                </a:solidFill>
              </a:rPr>
              <a:t> dit : Il faut les égorger tous, partager leurs biens et réduire en esclavage leurs femmes et leurs enfants. Le Prophète, satisfait de cette sentence, dit à </a:t>
            </a:r>
            <a:r>
              <a:rPr lang="fr-FR" sz="1200" i="1" dirty="0" err="1">
                <a:solidFill>
                  <a:srgbClr val="FF0000"/>
                </a:solidFill>
                <a:hlinkClick r:id="rId6" tooltip="Sa’d ibn Mu'adh"/>
              </a:rPr>
              <a:t>Sa'd</a:t>
            </a:r>
            <a:r>
              <a:rPr lang="fr-FR" sz="1200" i="1" dirty="0">
                <a:solidFill>
                  <a:srgbClr val="FF0000"/>
                </a:solidFill>
              </a:rPr>
              <a:t> : Tu as prononcé selon la volonté de Dieu. </a:t>
            </a:r>
            <a:r>
              <a:rPr lang="fr-FR" sz="1200" i="1" dirty="0">
                <a:solidFill>
                  <a:srgbClr val="7030A0"/>
                </a:solidFill>
              </a:rPr>
              <a:t>En entendant ces paroles, ceux d'entre les juifs qui pouvaient s'enfuir gagnèrent le désert ; les autres restèrent ; </a:t>
            </a:r>
            <a:r>
              <a:rPr lang="fr-FR" sz="1200" i="1" dirty="0">
                <a:solidFill>
                  <a:srgbClr val="FF0000"/>
                </a:solidFill>
              </a:rPr>
              <a:t>ils étaient huit cents hommes. Le Prophète leur fit lier les mains et fit saisir leurs biens</a:t>
            </a:r>
            <a:r>
              <a:rPr lang="fr-FR" sz="1200" i="1" dirty="0">
                <a:solidFill>
                  <a:srgbClr val="7030A0"/>
                </a:solidFill>
              </a:rPr>
              <a:t>. On rentra à Médine à la fin du mois de </a:t>
            </a:r>
            <a:r>
              <a:rPr lang="fr-FR" sz="1200" i="1" dirty="0" err="1">
                <a:solidFill>
                  <a:srgbClr val="7030A0"/>
                </a:solidFill>
              </a:rPr>
              <a:t>dsou'l-qa'da</a:t>
            </a:r>
            <a:r>
              <a:rPr lang="fr-FR" sz="1200" i="1" dirty="0">
                <a:solidFill>
                  <a:srgbClr val="7030A0"/>
                </a:solidFill>
              </a:rPr>
              <a:t>. Les juifs restèrent dans les liens pendant trois jours, jusqu'à ce que tous leurs biens fussent transportés à </a:t>
            </a:r>
            <a:r>
              <a:rPr lang="fr-FR" sz="1200" i="1" dirty="0">
                <a:solidFill>
                  <a:srgbClr val="7030A0"/>
                </a:solidFill>
                <a:hlinkClick r:id="rId7" tooltip="Médine"/>
              </a:rPr>
              <a:t>Médine</a:t>
            </a:r>
            <a:r>
              <a:rPr lang="fr-FR" sz="1200" i="1" dirty="0">
                <a:solidFill>
                  <a:srgbClr val="7030A0"/>
                </a:solidFill>
              </a:rPr>
              <a:t>. </a:t>
            </a:r>
            <a:r>
              <a:rPr lang="fr-FR" sz="1200" i="1" dirty="0">
                <a:solidFill>
                  <a:srgbClr val="FF0000"/>
                </a:solidFill>
              </a:rPr>
              <a:t>Ensuite, le Prophète fit creuser une fosse sur la place du marché</a:t>
            </a:r>
            <a:r>
              <a:rPr lang="fr-FR" sz="1200" i="1" dirty="0">
                <a:solidFill>
                  <a:srgbClr val="7030A0"/>
                </a:solidFill>
              </a:rPr>
              <a:t>, s'assit au bord, fit appeler </a:t>
            </a:r>
            <a:r>
              <a:rPr lang="fr-FR" sz="1200" i="1" dirty="0">
                <a:solidFill>
                  <a:srgbClr val="7030A0"/>
                </a:solidFill>
                <a:hlinkClick r:id="rId8" tooltip="ʿAlī ibn Abī T̩ālib"/>
              </a:rPr>
              <a:t>'Ali fils d'Abou-</a:t>
            </a:r>
            <a:r>
              <a:rPr lang="fr-FR" sz="1200" i="1" dirty="0" err="1">
                <a:solidFill>
                  <a:srgbClr val="7030A0"/>
                </a:solidFill>
                <a:hlinkClick r:id="rId8" tooltip="ʿAlī ibn Abī T̩ālib"/>
              </a:rPr>
              <a:t>Tâlib</a:t>
            </a:r>
            <a:r>
              <a:rPr lang="fr-FR" sz="1200" i="1" dirty="0">
                <a:solidFill>
                  <a:srgbClr val="7030A0"/>
                </a:solidFill>
              </a:rPr>
              <a:t>, et </a:t>
            </a:r>
            <a:r>
              <a:rPr lang="fr-FR" sz="1200" i="1" dirty="0" err="1">
                <a:solidFill>
                  <a:srgbClr val="7030A0"/>
                </a:solidFill>
              </a:rPr>
              <a:t>Zobaïr</a:t>
            </a:r>
            <a:r>
              <a:rPr lang="fr-FR" sz="1200" i="1" dirty="0">
                <a:solidFill>
                  <a:srgbClr val="7030A0"/>
                </a:solidFill>
              </a:rPr>
              <a:t> fils d'Al-'</a:t>
            </a:r>
            <a:r>
              <a:rPr lang="fr-FR" sz="1200" i="1" dirty="0" err="1">
                <a:solidFill>
                  <a:srgbClr val="7030A0"/>
                </a:solidFill>
              </a:rPr>
              <a:t>Awwâm</a:t>
            </a:r>
            <a:r>
              <a:rPr lang="fr-FR" sz="1200" i="1" dirty="0">
                <a:solidFill>
                  <a:srgbClr val="7030A0"/>
                </a:solidFill>
              </a:rPr>
              <a:t>, et </a:t>
            </a:r>
            <a:r>
              <a:rPr lang="fr-FR" sz="1200" i="1" dirty="0">
                <a:solidFill>
                  <a:srgbClr val="FF0000"/>
                </a:solidFill>
              </a:rPr>
              <a:t>leur ordonna de prendre leurs sabres et d'égorger successivement tous les juifs, et de les jeter dans la fosse</a:t>
            </a:r>
            <a:r>
              <a:rPr lang="fr-FR" sz="1200" i="1" dirty="0">
                <a:solidFill>
                  <a:srgbClr val="7030A0"/>
                </a:solidFill>
              </a:rPr>
              <a:t>. Il fit grâce aux femmes et aux enfants ; </a:t>
            </a:r>
            <a:r>
              <a:rPr lang="fr-FR" sz="1200" i="1" dirty="0">
                <a:solidFill>
                  <a:srgbClr val="FF0000"/>
                </a:solidFill>
              </a:rPr>
              <a:t>mais il fit tuer également les jeunes garçons qui portaient les signes de la puberté </a:t>
            </a:r>
            <a:r>
              <a:rPr lang="fr-FR" sz="1200" dirty="0">
                <a:solidFill>
                  <a:srgbClr val="FF0000"/>
                </a:solidFill>
              </a:rPr>
              <a:t> </a:t>
            </a:r>
            <a:r>
              <a:rPr lang="fr-FR" sz="1200" dirty="0">
                <a:solidFill>
                  <a:srgbClr val="7030A0"/>
                </a:solidFill>
              </a:rPr>
              <a:t>» (Source : </a:t>
            </a:r>
            <a:r>
              <a:rPr lang="fr-FR" sz="1200" dirty="0" err="1">
                <a:hlinkClick r:id="rId5" tooltip="Tabari"/>
              </a:rPr>
              <a:t>Tabarî</a:t>
            </a:r>
            <a:r>
              <a:rPr lang="fr-FR" sz="1200" dirty="0"/>
              <a:t>, </a:t>
            </a:r>
            <a:r>
              <a:rPr lang="fr-FR" sz="1200" i="1" dirty="0">
                <a:solidFill>
                  <a:srgbClr val="7030A0"/>
                </a:solidFill>
              </a:rPr>
              <a:t>La Chronique t.2</a:t>
            </a:r>
            <a:r>
              <a:rPr lang="fr-FR" sz="1200" dirty="0">
                <a:solidFill>
                  <a:srgbClr val="7030A0"/>
                </a:solidFill>
              </a:rPr>
              <a:t>, traduit du persan par Hermann </a:t>
            </a:r>
            <a:r>
              <a:rPr lang="fr-FR" sz="1200" dirty="0" err="1">
                <a:solidFill>
                  <a:srgbClr val="7030A0"/>
                </a:solidFill>
              </a:rPr>
              <a:t>Zotenberg</a:t>
            </a:r>
            <a:r>
              <a:rPr lang="fr-FR" sz="1200" dirty="0">
                <a:solidFill>
                  <a:srgbClr val="7030A0"/>
                </a:solidFill>
              </a:rPr>
              <a:t>, 1260 pages, éditions Actes).</a:t>
            </a:r>
          </a:p>
        </p:txBody>
      </p:sp>
      <p:sp>
        <p:nvSpPr>
          <p:cNvPr id="4" name="Rectangle 11"/>
          <p:cNvSpPr>
            <a:spLocks noChangeArrowheads="1"/>
          </p:cNvSpPr>
          <p:nvPr/>
        </p:nvSpPr>
        <p:spPr bwMode="auto">
          <a:xfrm>
            <a:off x="153858" y="103575"/>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5149169" y="52065"/>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6" y="576522"/>
            <a:ext cx="5757845"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a:t>
            </a: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1887" y="164170"/>
            <a:ext cx="1266825" cy="1381125"/>
          </a:xfrm>
          <a:prstGeom prst="rect">
            <a:avLst/>
          </a:prstGeom>
        </p:spPr>
      </p:pic>
    </p:spTree>
    <p:extLst>
      <p:ext uri="{BB962C8B-B14F-4D97-AF65-F5344CB8AC3E}">
        <p14:creationId xmlns:p14="http://schemas.microsoft.com/office/powerpoint/2010/main" val="3679882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17044" y="164170"/>
            <a:ext cx="623943" cy="340836"/>
          </a:xfrm>
        </p:spPr>
        <p:txBody>
          <a:bodyPr/>
          <a:lstStyle/>
          <a:p>
            <a:pPr>
              <a:defRPr/>
            </a:pPr>
            <a:fld id="{D0CA9924-A8D7-4C71-8542-91A819A0E213}" type="slidenum">
              <a:rPr lang="fr-FR" smtClean="0"/>
              <a:pPr>
                <a:defRPr/>
              </a:pPr>
              <a:t>124</a:t>
            </a:fld>
            <a:endParaRPr lang="fr-FR" dirty="0"/>
          </a:p>
        </p:txBody>
      </p:sp>
      <p:sp>
        <p:nvSpPr>
          <p:cNvPr id="3" name="Rectangle 2"/>
          <p:cNvSpPr/>
          <p:nvPr/>
        </p:nvSpPr>
        <p:spPr>
          <a:xfrm>
            <a:off x="153857" y="842793"/>
            <a:ext cx="11937737" cy="3416320"/>
          </a:xfrm>
          <a:prstGeom prst="rect">
            <a:avLst/>
          </a:prstGeom>
        </p:spPr>
        <p:txBody>
          <a:bodyPr wrap="square">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(suite) : </a:t>
            </a:r>
          </a:p>
          <a:p>
            <a:pPr>
              <a:spcAft>
                <a:spcPts val="0"/>
              </a:spcAft>
            </a:pPr>
            <a:r>
              <a:rPr lang="fr-FR" dirty="0">
                <a:solidFill>
                  <a:srgbClr val="7030A0"/>
                </a:solidFill>
                <a:latin typeface="+mn-lt"/>
                <a:ea typeface="Calibri" panose="020F0502020204030204" pitchFamily="34" charset="0"/>
              </a:rPr>
              <a:t>Suite sur les éléments de psychopathies de certains « prophètes » : Moïse, Mahomet (°), le Roi </a:t>
            </a:r>
            <a:r>
              <a:rPr lang="fr-FR" dirty="0" err="1">
                <a:solidFill>
                  <a:srgbClr val="7030A0"/>
                </a:solidFill>
                <a:latin typeface="+mn-lt"/>
                <a:ea typeface="Calibri" panose="020F0502020204030204" pitchFamily="34" charset="0"/>
              </a:rPr>
              <a:t>Josuah</a:t>
            </a:r>
            <a:r>
              <a:rPr lang="fr-FR" dirty="0">
                <a:solidFill>
                  <a:srgbClr val="7030A0"/>
                </a:solidFill>
                <a:latin typeface="+mn-lt"/>
                <a:ea typeface="Calibri" panose="020F0502020204030204" pitchFamily="34" charset="0"/>
              </a:rPr>
              <a:t>, le Roi David, Elie …</a:t>
            </a:r>
            <a:endParaRPr lang="fr-FR" dirty="0">
              <a:solidFill>
                <a:srgbClr val="7030A0"/>
              </a:solidFill>
              <a:effectLst/>
              <a:latin typeface="+mn-lt"/>
              <a:ea typeface="Calibri" panose="020F0502020204030204" pitchFamily="34" charset="0"/>
            </a:endParaRPr>
          </a:p>
          <a:p>
            <a:pPr algn="just">
              <a:spcAft>
                <a:spcPts val="0"/>
              </a:spcAft>
            </a:pPr>
            <a:endParaRPr lang="fr-FR" sz="1200" dirty="0">
              <a:solidFill>
                <a:srgbClr val="7030A0"/>
              </a:solidFill>
              <a:latin typeface="+mn-lt"/>
              <a:ea typeface="Calibri" panose="020F0502020204030204" pitchFamily="34" charset="0"/>
            </a:endParaRPr>
          </a:p>
          <a:p>
            <a:pPr algn="just">
              <a:spcAft>
                <a:spcPts val="0"/>
              </a:spcAft>
            </a:pPr>
            <a:r>
              <a:rPr lang="fr-FR" sz="1200" dirty="0">
                <a:solidFill>
                  <a:srgbClr val="7030A0"/>
                </a:solidFill>
                <a:latin typeface="+mn-lt"/>
                <a:ea typeface="Calibri" panose="020F0502020204030204" pitchFamily="34" charset="0"/>
              </a:rPr>
              <a:t>(°) (suite) d) </a:t>
            </a:r>
            <a:r>
              <a:rPr lang="fr-FR" sz="1200" dirty="0">
                <a:solidFill>
                  <a:srgbClr val="7030A0"/>
                </a:solidFill>
              </a:rPr>
              <a:t>« </a:t>
            </a:r>
            <a:r>
              <a:rPr lang="fr-FR" sz="1200" i="1" dirty="0">
                <a:solidFill>
                  <a:srgbClr val="7030A0"/>
                </a:solidFill>
              </a:rPr>
              <a:t>La suspension de l'immunité permettait donc au Prophète de faire un beau geste ; </a:t>
            </a:r>
            <a:r>
              <a:rPr lang="fr-FR" sz="1200" i="1" dirty="0">
                <a:solidFill>
                  <a:srgbClr val="FF0000"/>
                </a:solidFill>
              </a:rPr>
              <a:t>elle lui permit aussi de se débarrasser de quelques individus particulièrement haïs </a:t>
            </a:r>
            <a:r>
              <a:rPr lang="fr-FR" sz="1200" i="1" dirty="0">
                <a:solidFill>
                  <a:srgbClr val="7030A0"/>
                </a:solidFill>
              </a:rPr>
              <a:t>: </a:t>
            </a:r>
            <a:r>
              <a:rPr lang="fr-FR" sz="1200" b="1" i="1" dirty="0">
                <a:solidFill>
                  <a:srgbClr val="7030A0"/>
                </a:solidFill>
              </a:rPr>
              <a:t>il y eut une liste noire</a:t>
            </a:r>
            <a:r>
              <a:rPr lang="fr-FR" sz="1200" i="1" dirty="0">
                <a:solidFill>
                  <a:srgbClr val="7030A0"/>
                </a:solidFill>
              </a:rPr>
              <a:t>. [établie par Mahomet]. Elle contenait le nom de `Abdallâh b. </a:t>
            </a:r>
            <a:r>
              <a:rPr lang="fr-FR" sz="1200" i="1" dirty="0" err="1">
                <a:solidFill>
                  <a:srgbClr val="7030A0"/>
                </a:solidFill>
              </a:rPr>
              <a:t>Sa`d</a:t>
            </a:r>
            <a:r>
              <a:rPr lang="fr-FR" sz="1200" i="1" dirty="0">
                <a:solidFill>
                  <a:srgbClr val="7030A0"/>
                </a:solidFill>
              </a:rPr>
              <a:t> b. </a:t>
            </a:r>
            <a:r>
              <a:rPr lang="fr-FR" sz="1200" i="1" dirty="0" err="1">
                <a:solidFill>
                  <a:srgbClr val="7030A0"/>
                </a:solidFill>
              </a:rPr>
              <a:t>Abî</a:t>
            </a:r>
            <a:r>
              <a:rPr lang="fr-FR" sz="1200" i="1" dirty="0">
                <a:solidFill>
                  <a:srgbClr val="7030A0"/>
                </a:solidFill>
              </a:rPr>
              <a:t> Sarh, converti, puis apostat; mais `Othman b. `</a:t>
            </a:r>
            <a:r>
              <a:rPr lang="fr-FR" sz="1200" i="1" dirty="0" err="1">
                <a:solidFill>
                  <a:srgbClr val="7030A0"/>
                </a:solidFill>
              </a:rPr>
              <a:t>Affân</a:t>
            </a:r>
            <a:r>
              <a:rPr lang="fr-FR" sz="1200" i="1" dirty="0">
                <a:solidFill>
                  <a:srgbClr val="7030A0"/>
                </a:solidFill>
              </a:rPr>
              <a:t> est son frère de lait; il l'accompagne chez le Prophète, qui renonce à sa vengeance, mais qui aussitôt après reproche aux assistants de ne point l'avoir tué. « Que ne nous as-tu fait un signe! — Un prophète ne tue point par signe. » Un beau mot, dont Mohammed aurait pu se souvenir en d'autres circonstances de sa vie. Le rescapé occupa d'ailleurs des fonctions d'État sous Omar et sous `</a:t>
            </a:r>
            <a:r>
              <a:rPr lang="fr-FR" sz="1200" i="1" dirty="0" err="1">
                <a:solidFill>
                  <a:srgbClr val="7030A0"/>
                </a:solidFill>
              </a:rPr>
              <a:t>Othmân</a:t>
            </a:r>
            <a:r>
              <a:rPr lang="fr-FR" sz="1200" i="1" dirty="0">
                <a:solidFill>
                  <a:srgbClr val="7030A0"/>
                </a:solidFill>
              </a:rPr>
              <a:t> (</a:t>
            </a:r>
            <a:r>
              <a:rPr lang="fr-FR" sz="1200" i="1" baseline="30000" dirty="0">
                <a:solidFill>
                  <a:srgbClr val="7030A0"/>
                </a:solidFill>
              </a:rPr>
              <a:t>567</a:t>
            </a:r>
            <a:r>
              <a:rPr lang="fr-FR" sz="1200" i="1" dirty="0">
                <a:solidFill>
                  <a:srgbClr val="7030A0"/>
                </a:solidFill>
              </a:rPr>
              <a:t>).</a:t>
            </a:r>
            <a:endParaRPr lang="fr-FR" sz="1200" dirty="0">
              <a:solidFill>
                <a:srgbClr val="7030A0"/>
              </a:solidFill>
            </a:endParaRPr>
          </a:p>
          <a:p>
            <a:pPr algn="just"/>
            <a:r>
              <a:rPr lang="fr-FR" sz="1200" i="1" dirty="0">
                <a:solidFill>
                  <a:srgbClr val="7030A0"/>
                </a:solidFill>
              </a:rPr>
              <a:t>`</a:t>
            </a:r>
            <a:r>
              <a:rPr lang="fr-FR" sz="1200" i="1" dirty="0" err="1">
                <a:solidFill>
                  <a:srgbClr val="7030A0"/>
                </a:solidFill>
              </a:rPr>
              <a:t>Ikrima</a:t>
            </a:r>
            <a:r>
              <a:rPr lang="fr-FR" sz="1200" i="1" dirty="0">
                <a:solidFill>
                  <a:srgbClr val="7030A0"/>
                </a:solidFill>
              </a:rPr>
              <a:t> b </a:t>
            </a:r>
            <a:r>
              <a:rPr lang="fr-FR" sz="1200" i="1" dirty="0" err="1">
                <a:solidFill>
                  <a:srgbClr val="7030A0"/>
                </a:solidFill>
              </a:rPr>
              <a:t>Abî</a:t>
            </a:r>
            <a:r>
              <a:rPr lang="fr-FR" sz="1200" i="1" dirty="0">
                <a:solidFill>
                  <a:srgbClr val="7030A0"/>
                </a:solidFill>
              </a:rPr>
              <a:t> </a:t>
            </a:r>
            <a:r>
              <a:rPr lang="fr-FR" sz="1200" i="1" dirty="0" err="1">
                <a:solidFill>
                  <a:srgbClr val="7030A0"/>
                </a:solidFill>
              </a:rPr>
              <a:t>Djahl</a:t>
            </a:r>
            <a:r>
              <a:rPr lang="fr-FR" sz="1200" i="1" dirty="0">
                <a:solidFill>
                  <a:srgbClr val="7030A0"/>
                </a:solidFill>
              </a:rPr>
              <a:t> et </a:t>
            </a:r>
            <a:r>
              <a:rPr lang="fr-FR" sz="1200" i="1" dirty="0" err="1">
                <a:solidFill>
                  <a:srgbClr val="7030A0"/>
                </a:solidFill>
              </a:rPr>
              <a:t>Çafwân</a:t>
            </a:r>
            <a:r>
              <a:rPr lang="fr-FR" sz="1200" i="1" dirty="0">
                <a:solidFill>
                  <a:srgbClr val="7030A0"/>
                </a:solidFill>
              </a:rPr>
              <a:t> b. </a:t>
            </a:r>
            <a:r>
              <a:rPr lang="fr-FR" sz="1200" i="1" dirty="0" err="1">
                <a:solidFill>
                  <a:srgbClr val="7030A0"/>
                </a:solidFill>
              </a:rPr>
              <a:t>Umayya</a:t>
            </a:r>
            <a:r>
              <a:rPr lang="fr-FR" sz="1200" i="1" dirty="0">
                <a:solidFill>
                  <a:srgbClr val="7030A0"/>
                </a:solidFill>
              </a:rPr>
              <a:t> réussissent à fuir et leurs femmes obtiennent ensuite du Prophète leur pardon. Celui-ci s'acharne spécialement contre les poètes, contre les auteurs de vers injurieux et redoutables lancés contre lui. Ainsi ‘Abdallâh b. </a:t>
            </a:r>
            <a:r>
              <a:rPr lang="fr-FR" sz="1200" i="1" dirty="0" err="1">
                <a:solidFill>
                  <a:srgbClr val="7030A0"/>
                </a:solidFill>
              </a:rPr>
              <a:t>Khatal</a:t>
            </a:r>
            <a:r>
              <a:rPr lang="fr-FR" sz="1200" i="1" dirty="0">
                <a:solidFill>
                  <a:srgbClr val="7030A0"/>
                </a:solidFill>
              </a:rPr>
              <a:t> est accusé d'un meurtre stupide et d'apostasie : ce sont ses vers qui le condamnent : des deux chanteuses qui les récitaient, l'une peut s'enfuir, </a:t>
            </a:r>
            <a:r>
              <a:rPr lang="fr-FR" sz="1200" i="1" dirty="0">
                <a:solidFill>
                  <a:srgbClr val="FF0000"/>
                </a:solidFill>
              </a:rPr>
              <a:t>mais l'autre est assassinée </a:t>
            </a:r>
            <a:r>
              <a:rPr lang="fr-FR" sz="1200" i="1" dirty="0">
                <a:solidFill>
                  <a:srgbClr val="7030A0"/>
                </a:solidFill>
              </a:rPr>
              <a:t>(</a:t>
            </a:r>
            <a:r>
              <a:rPr lang="fr-FR" sz="1200" i="1" baseline="30000" dirty="0">
                <a:solidFill>
                  <a:srgbClr val="7030A0"/>
                </a:solidFill>
              </a:rPr>
              <a:t>568</a:t>
            </a:r>
            <a:r>
              <a:rPr lang="fr-FR" sz="1200" i="1" dirty="0">
                <a:solidFill>
                  <a:srgbClr val="7030A0"/>
                </a:solidFill>
              </a:rPr>
              <a:t>). Les poètes `Abdallâh b. </a:t>
            </a:r>
            <a:r>
              <a:rPr lang="fr-FR" sz="1200" i="1" dirty="0" err="1">
                <a:solidFill>
                  <a:srgbClr val="7030A0"/>
                </a:solidFill>
              </a:rPr>
              <a:t>az-Zab`arà</a:t>
            </a:r>
            <a:r>
              <a:rPr lang="fr-FR" sz="1200" i="1" dirty="0">
                <a:solidFill>
                  <a:srgbClr val="7030A0"/>
                </a:solidFill>
              </a:rPr>
              <a:t> et </a:t>
            </a:r>
            <a:r>
              <a:rPr lang="fr-FR" sz="1200" i="1" dirty="0" err="1">
                <a:solidFill>
                  <a:srgbClr val="7030A0"/>
                </a:solidFill>
              </a:rPr>
              <a:t>Hubaïra</a:t>
            </a:r>
            <a:r>
              <a:rPr lang="fr-FR" sz="1200" i="1" dirty="0">
                <a:solidFill>
                  <a:srgbClr val="7030A0"/>
                </a:solidFill>
              </a:rPr>
              <a:t> b. </a:t>
            </a:r>
            <a:r>
              <a:rPr lang="fr-FR" sz="1200" i="1" dirty="0" err="1">
                <a:solidFill>
                  <a:srgbClr val="7030A0"/>
                </a:solidFill>
              </a:rPr>
              <a:t>Abî</a:t>
            </a:r>
            <a:r>
              <a:rPr lang="fr-FR" sz="1200" i="1" dirty="0">
                <a:solidFill>
                  <a:srgbClr val="7030A0"/>
                </a:solidFill>
              </a:rPr>
              <a:t> </a:t>
            </a:r>
            <a:r>
              <a:rPr lang="fr-FR" sz="1200" i="1" dirty="0" err="1">
                <a:solidFill>
                  <a:srgbClr val="7030A0"/>
                </a:solidFill>
              </a:rPr>
              <a:t>Wahb</a:t>
            </a:r>
            <a:r>
              <a:rPr lang="fr-FR" sz="1200" i="1" dirty="0">
                <a:solidFill>
                  <a:srgbClr val="7030A0"/>
                </a:solidFill>
              </a:rPr>
              <a:t> échappent par la fuite : la première fureur apaisée, Mohammed accepte la protection qu'</a:t>
            </a:r>
            <a:r>
              <a:rPr lang="fr-FR" sz="1200" i="1" dirty="0" err="1">
                <a:solidFill>
                  <a:srgbClr val="7030A0"/>
                </a:solidFill>
              </a:rPr>
              <a:t>Umm</a:t>
            </a:r>
            <a:r>
              <a:rPr lang="fr-FR" sz="1200" i="1" dirty="0">
                <a:solidFill>
                  <a:srgbClr val="7030A0"/>
                </a:solidFill>
              </a:rPr>
              <a:t> </a:t>
            </a:r>
            <a:r>
              <a:rPr lang="fr-FR" sz="1200" i="1" dirty="0" err="1">
                <a:solidFill>
                  <a:srgbClr val="7030A0"/>
                </a:solidFill>
              </a:rPr>
              <a:t>Hânî</a:t>
            </a:r>
            <a:r>
              <a:rPr lang="fr-FR" sz="1200" i="1" dirty="0">
                <a:solidFill>
                  <a:srgbClr val="7030A0"/>
                </a:solidFill>
              </a:rPr>
              <a:t>, sœur de `Ali, a accordée aux deux fugitifs : Ibn </a:t>
            </a:r>
            <a:r>
              <a:rPr lang="fr-FR" sz="1200" i="1" dirty="0" err="1">
                <a:solidFill>
                  <a:srgbClr val="7030A0"/>
                </a:solidFill>
              </a:rPr>
              <a:t>az-Zab`ara</a:t>
            </a:r>
            <a:r>
              <a:rPr lang="fr-FR" sz="1200" i="1" dirty="0">
                <a:solidFill>
                  <a:srgbClr val="7030A0"/>
                </a:solidFill>
              </a:rPr>
              <a:t>, après une retraite à </a:t>
            </a:r>
            <a:r>
              <a:rPr lang="fr-FR" sz="1200" i="1" dirty="0" err="1">
                <a:solidFill>
                  <a:srgbClr val="7030A0"/>
                </a:solidFill>
              </a:rPr>
              <a:t>Nedirân</a:t>
            </a:r>
            <a:r>
              <a:rPr lang="fr-FR" sz="1200" i="1" dirty="0">
                <a:solidFill>
                  <a:srgbClr val="7030A0"/>
                </a:solidFill>
              </a:rPr>
              <a:t>, revient et se convertit. </a:t>
            </a:r>
            <a:r>
              <a:rPr lang="fr-FR" sz="1200" i="1" dirty="0" err="1">
                <a:solidFill>
                  <a:srgbClr val="7030A0"/>
                </a:solidFill>
              </a:rPr>
              <a:t>Ka`b</a:t>
            </a:r>
            <a:r>
              <a:rPr lang="fr-FR" sz="1200" i="1" dirty="0">
                <a:solidFill>
                  <a:srgbClr val="7030A0"/>
                </a:solidFill>
              </a:rPr>
              <a:t>. </a:t>
            </a:r>
            <a:r>
              <a:rPr lang="fr-FR" sz="1200" i="1" dirty="0" err="1">
                <a:solidFill>
                  <a:srgbClr val="7030A0"/>
                </a:solidFill>
              </a:rPr>
              <a:t>Zuhaïr</a:t>
            </a:r>
            <a:r>
              <a:rPr lang="fr-FR" sz="1200" i="1" dirty="0">
                <a:solidFill>
                  <a:srgbClr val="7030A0"/>
                </a:solidFill>
              </a:rPr>
              <a:t>, encouragé par son frère, vient réciter à Mohammed la </a:t>
            </a:r>
            <a:r>
              <a:rPr lang="fr-FR" sz="1200" i="1" dirty="0" err="1">
                <a:solidFill>
                  <a:srgbClr val="7030A0"/>
                </a:solidFill>
              </a:rPr>
              <a:t>qaçida</a:t>
            </a:r>
            <a:r>
              <a:rPr lang="fr-FR" sz="1200" i="1" dirty="0">
                <a:solidFill>
                  <a:srgbClr val="7030A0"/>
                </a:solidFill>
              </a:rPr>
              <a:t> qu'il a composée en son honneur, </a:t>
            </a:r>
            <a:r>
              <a:rPr lang="fr-FR" sz="1200" i="1" dirty="0" err="1">
                <a:solidFill>
                  <a:srgbClr val="7030A0"/>
                </a:solidFill>
              </a:rPr>
              <a:t>bânat</a:t>
            </a:r>
            <a:r>
              <a:rPr lang="fr-FR" sz="1200" i="1" dirty="0">
                <a:solidFill>
                  <a:srgbClr val="7030A0"/>
                </a:solidFill>
              </a:rPr>
              <a:t> </a:t>
            </a:r>
            <a:r>
              <a:rPr lang="fr-FR" sz="1200" i="1" dirty="0" err="1">
                <a:solidFill>
                  <a:srgbClr val="7030A0"/>
                </a:solidFill>
              </a:rPr>
              <a:t>Sii`âd</a:t>
            </a:r>
            <a:r>
              <a:rPr lang="fr-FR" sz="1200" i="1" dirty="0">
                <a:solidFill>
                  <a:srgbClr val="7030A0"/>
                </a:solidFill>
              </a:rPr>
              <a:t>, et se convertit (</a:t>
            </a:r>
            <a:r>
              <a:rPr lang="fr-FR" sz="1200" i="1" baseline="30000" dirty="0">
                <a:solidFill>
                  <a:srgbClr val="7030A0"/>
                </a:solidFill>
              </a:rPr>
              <a:t>539</a:t>
            </a:r>
            <a:r>
              <a:rPr lang="fr-FR" sz="1200" i="1" dirty="0">
                <a:solidFill>
                  <a:srgbClr val="7030A0"/>
                </a:solidFill>
              </a:rPr>
              <a:t>)</a:t>
            </a:r>
            <a:r>
              <a:rPr lang="fr-FR" sz="1200" dirty="0">
                <a:solidFill>
                  <a:srgbClr val="7030A0"/>
                </a:solidFill>
              </a:rPr>
              <a:t> ». Source : Mahomet, Maurice </a:t>
            </a:r>
            <a:r>
              <a:rPr lang="fr-FR" sz="1200" dirty="0" err="1">
                <a:solidFill>
                  <a:srgbClr val="7030A0"/>
                </a:solidFill>
              </a:rPr>
              <a:t>Gaudefroy-Demombynes</a:t>
            </a:r>
            <a:r>
              <a:rPr lang="fr-FR" sz="1200" dirty="0">
                <a:solidFill>
                  <a:srgbClr val="7030A0"/>
                </a:solidFill>
              </a:rPr>
              <a:t>, Collection l’évolution de l’humanité, Albin Michel, 1969, page 174.</a:t>
            </a:r>
          </a:p>
          <a:p>
            <a:pPr algn="just"/>
            <a:endParaRPr lang="fr-FR" sz="1200" dirty="0">
              <a:solidFill>
                <a:srgbClr val="7030A0"/>
              </a:solidFill>
              <a:ea typeface="Calibri" panose="020F0502020204030204" pitchFamily="34" charset="0"/>
            </a:endParaRPr>
          </a:p>
          <a:p>
            <a:pPr lvl="0" algn="just"/>
            <a:r>
              <a:rPr lang="fr-FR" sz="1200" dirty="0">
                <a:solidFill>
                  <a:srgbClr val="7030A0"/>
                </a:solidFill>
                <a:ea typeface="Calibri" panose="020F0502020204030204" pitchFamily="34" charset="0"/>
              </a:rPr>
              <a:t>e) </a:t>
            </a:r>
            <a:r>
              <a:rPr lang="fr-FR" sz="1200" dirty="0">
                <a:solidFill>
                  <a:srgbClr val="7030A0"/>
                </a:solidFill>
              </a:rPr>
              <a:t>Selon les sources religieuses </a:t>
            </a:r>
            <a:r>
              <a:rPr lang="fr-FR" sz="1200" dirty="0">
                <a:solidFill>
                  <a:srgbClr val="7030A0"/>
                </a:solidFill>
                <a:hlinkClick r:id="rId2" tooltip="Hadith"/>
              </a:rPr>
              <a:t>Hadith</a:t>
            </a:r>
            <a:r>
              <a:rPr lang="fr-FR" sz="1200" dirty="0">
                <a:solidFill>
                  <a:srgbClr val="7030A0"/>
                </a:solidFill>
              </a:rPr>
              <a:t>, Aïcha avait 6 ou 7 ans quand elle s’est mariée à Mahomet et 9 ans lorsque le </a:t>
            </a:r>
            <a:r>
              <a:rPr lang="fr-FR" sz="1200" u="sng" dirty="0">
                <a:solidFill>
                  <a:srgbClr val="7030A0"/>
                </a:solidFill>
                <a:hlinkClick r:id="rId3" tooltip="Consommation du mariage"/>
              </a:rPr>
              <a:t>mariage fut consommé</a:t>
            </a:r>
            <a:r>
              <a:rPr lang="fr-FR" sz="1200" dirty="0">
                <a:solidFill>
                  <a:srgbClr val="7030A0"/>
                </a:solidFill>
              </a:rPr>
              <a:t> (Sources : 1) </a:t>
            </a:r>
            <a:r>
              <a:rPr lang="fr-FR" altLang="fr-FR" sz="1200" u="sng" dirty="0" err="1">
                <a:solidFill>
                  <a:srgbClr val="7030A0"/>
                </a:solidFill>
                <a:cs typeface="Arial" panose="020B0604020202020204" pitchFamily="34" charset="0"/>
                <a:hlinkClick r:id="rId4"/>
              </a:rPr>
              <a:t>Spellberg</a:t>
            </a:r>
            <a:r>
              <a:rPr lang="fr-FR" altLang="fr-FR" sz="1200" u="sng" dirty="0">
                <a:solidFill>
                  <a:srgbClr val="7030A0"/>
                </a:solidFill>
                <a:cs typeface="Arial" panose="020B0604020202020204" pitchFamily="34" charset="0"/>
                <a:hlinkClick r:id="rId4"/>
              </a:rPr>
              <a:t> 1994</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40, 2) </a:t>
            </a:r>
            <a:r>
              <a:rPr lang="fr-FR" altLang="fr-FR" sz="1200" u="sng" dirty="0">
                <a:solidFill>
                  <a:srgbClr val="7030A0"/>
                </a:solidFill>
                <a:cs typeface="Arial" panose="020B0604020202020204" pitchFamily="34" charset="0"/>
                <a:hlinkClick r:id="rId5"/>
              </a:rPr>
              <a:t>Armstrong 1992</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157, 3)</a:t>
            </a:r>
            <a:r>
              <a:rPr lang="fr-FR" sz="1200" dirty="0">
                <a:solidFill>
                  <a:srgbClr val="7030A0"/>
                </a:solidFill>
              </a:rPr>
              <a:t> </a:t>
            </a:r>
            <a:r>
              <a:rPr lang="fr-FR" altLang="fr-FR" sz="1200" dirty="0" err="1">
                <a:solidFill>
                  <a:srgbClr val="7030A0"/>
                </a:solidFill>
                <a:cs typeface="Arial" panose="020B0604020202020204" pitchFamily="34" charset="0"/>
                <a:hlinkClick r:id="rId6" tooltip="Sahih Muslim"/>
              </a:rPr>
              <a:t>Sahih</a:t>
            </a:r>
            <a:r>
              <a:rPr lang="fr-FR" altLang="fr-FR" sz="1200" dirty="0">
                <a:solidFill>
                  <a:srgbClr val="7030A0"/>
                </a:solidFill>
                <a:cs typeface="Arial" panose="020B0604020202020204" pitchFamily="34" charset="0"/>
                <a:hlinkClick r:id="rId6" tooltip="Sahih Muslim"/>
              </a:rPr>
              <a:t> </a:t>
            </a:r>
            <a:r>
              <a:rPr lang="fr-FR" altLang="fr-FR" sz="1200" dirty="0" err="1">
                <a:solidFill>
                  <a:srgbClr val="7030A0"/>
                </a:solidFill>
                <a:cs typeface="Arial" panose="020B0604020202020204" pitchFamily="34" charset="0"/>
                <a:hlinkClick r:id="rId6" tooltip="Sahih Muslim"/>
              </a:rPr>
              <a:t>Muslim</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7"/>
              </a:rPr>
              <a:t>8:3309</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8" tooltip="archive de 8:3309"/>
              </a:rPr>
              <a:t>archive</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9"/>
              </a:rPr>
              <a:t>8:3310</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0" tooltip="archive de 8:3310"/>
              </a:rPr>
              <a:t>archive</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1"/>
              </a:rPr>
              <a:t>8:3311</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2" tooltip="archive de 8:3311"/>
              </a:rPr>
              <a:t>archive</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3"/>
              </a:rPr>
              <a:t>41:4915</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4" tooltip="archive de 41:4915"/>
              </a:rPr>
              <a:t>archive</a:t>
            </a:r>
            <a:r>
              <a:rPr lang="fr-FR" altLang="fr-FR" sz="1200" dirty="0">
                <a:solidFill>
                  <a:srgbClr val="7030A0"/>
                </a:solidFill>
                <a:cs typeface="Arial" panose="020B0604020202020204" pitchFamily="34" charset="0"/>
              </a:rPr>
              <a:t>],</a:t>
            </a:r>
            <a:r>
              <a:rPr lang="fr-FR" altLang="fr-FR" sz="1200" dirty="0" err="1">
                <a:solidFill>
                  <a:srgbClr val="7030A0"/>
                </a:solidFill>
                <a:cs typeface="Arial" panose="020B0604020202020204" pitchFamily="34" charset="0"/>
                <a:hlinkClick r:id="rId15" tooltip="Sunan Abi Dawood"/>
              </a:rPr>
              <a:t>Sunnan</a:t>
            </a:r>
            <a:r>
              <a:rPr lang="fr-FR" altLang="fr-FR" sz="1200" dirty="0">
                <a:solidFill>
                  <a:srgbClr val="7030A0"/>
                </a:solidFill>
                <a:cs typeface="Arial" panose="020B0604020202020204" pitchFamily="34" charset="0"/>
                <a:hlinkClick r:id="rId15" tooltip="Sunan Abi Dawood"/>
              </a:rPr>
              <a:t> Abu </a:t>
            </a:r>
            <a:r>
              <a:rPr lang="fr-FR" altLang="fr-FR" sz="1200" dirty="0" err="1">
                <a:solidFill>
                  <a:srgbClr val="7030A0"/>
                </a:solidFill>
                <a:cs typeface="Arial" panose="020B0604020202020204" pitchFamily="34" charset="0"/>
                <a:hlinkClick r:id="rId15" tooltip="Sunan Abi Dawood"/>
              </a:rPr>
              <a:t>Dawud</a:t>
            </a:r>
            <a:r>
              <a:rPr lang="fr-FR" altLang="fr-FR" sz="1200" dirty="0">
                <a:solidFill>
                  <a:srgbClr val="7030A0"/>
                </a:solidFill>
                <a:cs typeface="Arial" panose="020B0604020202020204" pitchFamily="34" charset="0"/>
              </a:rPr>
              <a:t>, </a:t>
            </a:r>
            <a:r>
              <a:rPr lang="fr-FR" altLang="fr-FR" sz="1200" u="sng" dirty="0">
                <a:solidFill>
                  <a:srgbClr val="7030A0"/>
                </a:solidFill>
                <a:cs typeface="Arial" panose="020B0604020202020204" pitchFamily="34" charset="0"/>
                <a:hlinkClick r:id="rId16"/>
              </a:rPr>
              <a:t>41:4917</a:t>
            </a:r>
            <a:r>
              <a:rPr lang="fr-FR" altLang="fr-FR" sz="1200" dirty="0">
                <a:solidFill>
                  <a:srgbClr val="7030A0"/>
                </a:solidFill>
              </a:rPr>
              <a:t>, 4) </a:t>
            </a:r>
            <a:r>
              <a:rPr lang="fr-FR" altLang="fr-FR" sz="1200" u="sng" dirty="0">
                <a:solidFill>
                  <a:srgbClr val="7030A0"/>
                </a:solidFill>
                <a:cs typeface="Arial" panose="020B0604020202020204" pitchFamily="34" charset="0"/>
                <a:hlinkClick r:id="rId17"/>
              </a:rPr>
              <a:t>al-Tabari 1987</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7, 5) </a:t>
            </a:r>
            <a:r>
              <a:rPr lang="fr-FR" altLang="fr-FR" sz="1200" dirty="0">
                <a:solidFill>
                  <a:srgbClr val="7030A0"/>
                </a:solidFill>
                <a:cs typeface="Arial" panose="020B0604020202020204" pitchFamily="34" charset="0"/>
                <a:hlinkClick r:id="rId18"/>
              </a:rPr>
              <a:t>al-Tabari 1990</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131</a:t>
            </a:r>
            <a:r>
              <a:rPr lang="fr-FR" altLang="fr-FR" sz="1200" dirty="0">
                <a:solidFill>
                  <a:srgbClr val="7030A0"/>
                </a:solidFill>
              </a:rPr>
              <a:t> , 6) </a:t>
            </a:r>
            <a:r>
              <a:rPr lang="fr-FR" altLang="fr-FR" sz="1200" u="sng" dirty="0" err="1">
                <a:solidFill>
                  <a:srgbClr val="7030A0"/>
                </a:solidFill>
                <a:cs typeface="Arial" panose="020B0604020202020204" pitchFamily="34" charset="0"/>
                <a:hlinkClick r:id="rId19"/>
              </a:rPr>
              <a:t>Barlas</a:t>
            </a:r>
            <a:r>
              <a:rPr lang="fr-FR" altLang="fr-FR" sz="1200" u="sng" dirty="0">
                <a:solidFill>
                  <a:srgbClr val="7030A0"/>
                </a:solidFill>
                <a:cs typeface="Arial" panose="020B0604020202020204" pitchFamily="34" charset="0"/>
                <a:hlinkClick r:id="rId19"/>
              </a:rPr>
              <a:t> 2002</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125–126</a:t>
            </a:r>
            <a:r>
              <a:rPr lang="fr-FR" altLang="fr-FR" sz="1200" dirty="0">
                <a:solidFill>
                  <a:srgbClr val="7030A0"/>
                </a:solidFill>
              </a:rPr>
              <a:t>.</a:t>
            </a:r>
            <a:endParaRPr lang="fr-FR" sz="1200" dirty="0">
              <a:solidFill>
                <a:srgbClr val="7030A0"/>
              </a:solidFill>
              <a:ea typeface="Calibri" panose="020F0502020204030204" pitchFamily="34" charset="0"/>
            </a:endParaRPr>
          </a:p>
        </p:txBody>
      </p:sp>
      <p:sp>
        <p:nvSpPr>
          <p:cNvPr id="4" name="Rectangle 11"/>
          <p:cNvSpPr>
            <a:spLocks noChangeArrowheads="1"/>
          </p:cNvSpPr>
          <p:nvPr/>
        </p:nvSpPr>
        <p:spPr bwMode="auto">
          <a:xfrm>
            <a:off x="153858" y="103575"/>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5208327" y="0"/>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8" y="473463"/>
            <a:ext cx="5450876" cy="369332"/>
          </a:xfrm>
          <a:prstGeom prst="rect">
            <a:avLst/>
          </a:prstGeom>
        </p:spPr>
        <p:txBody>
          <a:bodyPr wrap="square">
            <a:spAutoFit/>
          </a:bodyPr>
          <a:lstStyle/>
          <a:p>
            <a:r>
              <a:rPr lang="fr-FR" altLang="fr-FR" u="sng" dirty="0">
                <a:solidFill>
                  <a:srgbClr val="7030A0"/>
                </a:solidFill>
              </a:rPr>
              <a:t>17. Lutter contre l’homophobie religieuse</a:t>
            </a:r>
            <a:r>
              <a:rPr lang="fr-FR" altLang="fr-FR" dirty="0">
                <a:solidFill>
                  <a:srgbClr val="7030A0"/>
                </a:solidFill>
              </a:rPr>
              <a:t> (suite) :</a:t>
            </a:r>
          </a:p>
        </p:txBody>
      </p:sp>
      <p:pic>
        <p:nvPicPr>
          <p:cNvPr id="7" name="Imag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47418" y="4596900"/>
            <a:ext cx="2019300" cy="1657350"/>
          </a:xfrm>
          <a:prstGeom prst="rect">
            <a:avLst/>
          </a:prstGeom>
        </p:spPr>
      </p:pic>
      <p:sp>
        <p:nvSpPr>
          <p:cNvPr id="13" name="ZoneTexte 12"/>
          <p:cNvSpPr txBox="1"/>
          <p:nvPr/>
        </p:nvSpPr>
        <p:spPr>
          <a:xfrm>
            <a:off x="153858" y="4254946"/>
            <a:ext cx="9893559" cy="2308324"/>
          </a:xfrm>
          <a:prstGeom prst="rect">
            <a:avLst/>
          </a:prstGeom>
          <a:noFill/>
        </p:spPr>
        <p:txBody>
          <a:bodyPr wrap="square" rtlCol="0">
            <a:spAutoFit/>
          </a:bodyPr>
          <a:lstStyle/>
          <a:p>
            <a:pPr algn="just"/>
            <a:r>
              <a:rPr lang="fr-FR" sz="1200" dirty="0">
                <a:solidFill>
                  <a:srgbClr val="7030A0"/>
                </a:solidFill>
              </a:rPr>
              <a:t>7) `</a:t>
            </a:r>
            <a:r>
              <a:rPr lang="fr-FR" sz="1200" dirty="0" err="1">
                <a:solidFill>
                  <a:srgbClr val="7030A0"/>
                </a:solidFill>
              </a:rPr>
              <a:t>A'icha</a:t>
            </a:r>
            <a:r>
              <a:rPr lang="fr-FR" sz="1200" dirty="0">
                <a:solidFill>
                  <a:srgbClr val="7030A0"/>
                </a:solidFill>
              </a:rPr>
              <a:t> a dit: "</a:t>
            </a:r>
            <a:r>
              <a:rPr lang="fr-FR" sz="1200" i="1" dirty="0">
                <a:solidFill>
                  <a:srgbClr val="7030A0"/>
                </a:solidFill>
              </a:rPr>
              <a:t>J'avais six ans lorsque le Prophète m'épousa et </a:t>
            </a:r>
            <a:r>
              <a:rPr lang="fr-FR" sz="1200" i="1" dirty="0">
                <a:solidFill>
                  <a:srgbClr val="FF0000"/>
                </a:solidFill>
              </a:rPr>
              <a:t>neuf ans lorsqu'il eut effectivement des relations conjugales avec moi</a:t>
            </a:r>
            <a:r>
              <a:rPr lang="fr-FR" sz="1200" i="1" dirty="0">
                <a:solidFill>
                  <a:srgbClr val="7030A0"/>
                </a:solidFill>
              </a:rPr>
              <a:t>. Quand nous nous rendîmes à Médine, j'avais eu de la fièvre un mois durant et mes cheveux avaient poussé jusqu'à mes épaules. Ma mère, '</a:t>
            </a:r>
            <a:r>
              <a:rPr lang="fr-FR" sz="1200" i="1" dirty="0" err="1">
                <a:solidFill>
                  <a:srgbClr val="7030A0"/>
                </a:solidFill>
              </a:rPr>
              <a:t>Umm</a:t>
            </a:r>
            <a:r>
              <a:rPr lang="fr-FR" sz="1200" i="1" dirty="0">
                <a:solidFill>
                  <a:srgbClr val="7030A0"/>
                </a:solidFill>
              </a:rPr>
              <a:t> </a:t>
            </a:r>
            <a:r>
              <a:rPr lang="fr-FR" sz="1200" i="1" dirty="0" err="1">
                <a:solidFill>
                  <a:srgbClr val="7030A0"/>
                </a:solidFill>
              </a:rPr>
              <a:t>Rûmân</a:t>
            </a:r>
            <a:r>
              <a:rPr lang="fr-FR" sz="1200" i="1" dirty="0">
                <a:solidFill>
                  <a:srgbClr val="7030A0"/>
                </a:solidFill>
              </a:rPr>
              <a:t>, vint me trouver </a:t>
            </a:r>
            <a:r>
              <a:rPr lang="fr-FR" sz="1200" i="1" dirty="0">
                <a:solidFill>
                  <a:srgbClr val="FF0000"/>
                </a:solidFill>
              </a:rPr>
              <a:t>alors que j'étais sur une balançoire</a:t>
            </a:r>
            <a:r>
              <a:rPr lang="fr-FR" sz="1200" i="1" dirty="0">
                <a:solidFill>
                  <a:srgbClr val="7030A0"/>
                </a:solidFill>
              </a:rPr>
              <a:t>, entourée de mes camarades. Quand elle m'eut appelé, je me rendis auprès d'elle sans savoir ce qu'elle voulait de moi. Elle me prit par la main, me fit rester à la porte de la maison jusqu'à ce que j'eusse pris mon souffle. Elle me fit ensuite entrer dans une maison où se trouvaient des femmes des '</a:t>
            </a:r>
            <a:r>
              <a:rPr lang="fr-FR" sz="1200" i="1" dirty="0" err="1">
                <a:solidFill>
                  <a:srgbClr val="7030A0"/>
                </a:solidFill>
              </a:rPr>
              <a:t>Ansâr</a:t>
            </a:r>
            <a:r>
              <a:rPr lang="fr-FR" sz="1200" i="1" dirty="0">
                <a:solidFill>
                  <a:srgbClr val="7030A0"/>
                </a:solidFill>
              </a:rPr>
              <a:t> qui me dirent: "A toi le bien, la bénédiction et la meilleure fortune!". Ma mère m'ayant livrée à ces femmes, celles-ci me lavèrent la tête; et se mirent à me parer. Or, rien ne m'effraya et quand l'Envoyé d'Allah vint dans la matinée; elles me remirent à lui</a:t>
            </a:r>
            <a:r>
              <a:rPr lang="fr-FR" sz="1200" dirty="0">
                <a:solidFill>
                  <a:srgbClr val="7030A0"/>
                </a:solidFill>
              </a:rPr>
              <a:t>". (Hadith 114</a:t>
            </a:r>
            <a:r>
              <a:rPr lang="fr-FR" sz="1200" dirty="0"/>
              <a:t>, </a:t>
            </a:r>
            <a:r>
              <a:rPr lang="fr-FR" sz="1200" dirty="0" err="1">
                <a:solidFill>
                  <a:srgbClr val="7030A0"/>
                </a:solidFill>
              </a:rPr>
              <a:t>sahïh</a:t>
            </a:r>
            <a:r>
              <a:rPr lang="fr-FR" sz="1200" dirty="0">
                <a:solidFill>
                  <a:srgbClr val="7030A0"/>
                </a:solidFill>
              </a:rPr>
              <a:t> de </a:t>
            </a:r>
            <a:r>
              <a:rPr lang="fr-FR" sz="1200" dirty="0" err="1">
                <a:solidFill>
                  <a:srgbClr val="7030A0"/>
                </a:solidFill>
              </a:rPr>
              <a:t>Muslim</a:t>
            </a:r>
            <a:r>
              <a:rPr lang="fr-FR" sz="1200" dirty="0">
                <a:solidFill>
                  <a:srgbClr val="7030A0"/>
                </a:solidFill>
              </a:rPr>
              <a:t>). </a:t>
            </a:r>
          </a:p>
          <a:p>
            <a:pPr algn="just"/>
            <a:r>
              <a:rPr lang="fr-FR" sz="1200" dirty="0">
                <a:solidFill>
                  <a:srgbClr val="7030A0"/>
                </a:solidFill>
              </a:rPr>
              <a:t>8) « </a:t>
            </a:r>
            <a:r>
              <a:rPr lang="fr-FR" sz="1200" dirty="0"/>
              <a:t> </a:t>
            </a:r>
            <a:r>
              <a:rPr lang="fr-FR" sz="1200" i="1" dirty="0">
                <a:solidFill>
                  <a:srgbClr val="7030A0"/>
                </a:solidFill>
              </a:rPr>
              <a:t>J'avais l'habitude jouer </a:t>
            </a:r>
            <a:r>
              <a:rPr lang="fr-FR" sz="1200" b="1" i="1" dirty="0">
                <a:solidFill>
                  <a:srgbClr val="FF0000"/>
                </a:solidFill>
              </a:rPr>
              <a:t>avec les poupées</a:t>
            </a:r>
            <a:r>
              <a:rPr lang="fr-FR" sz="1200" i="1" dirty="0">
                <a:solidFill>
                  <a:srgbClr val="7030A0"/>
                </a:solidFill>
              </a:rPr>
              <a:t> en présence du prophète, et mes amies filles jouaient aussi avec moi. Quand l'Apôtre d'Allah entrait (l'endroit ou je vivais) elles avaient l'habitude de se cacher, mais le Prophète les appelait pour qu'elles se joignent et jouent avec moi. </a:t>
            </a:r>
            <a:br>
              <a:rPr lang="fr-FR" sz="1200" i="1" dirty="0">
                <a:solidFill>
                  <a:srgbClr val="7030A0"/>
                </a:solidFill>
              </a:rPr>
            </a:br>
            <a:r>
              <a:rPr lang="fr-FR" sz="1200" i="1" dirty="0">
                <a:solidFill>
                  <a:srgbClr val="7030A0"/>
                </a:solidFill>
              </a:rPr>
              <a:t>Le jeu avec des poupées et des représentations similaires est interdit, mais il était autorisé pour '</a:t>
            </a:r>
            <a:r>
              <a:rPr lang="fr-FR" sz="1200" i="1" dirty="0" err="1">
                <a:solidFill>
                  <a:srgbClr val="7030A0"/>
                </a:solidFill>
              </a:rPr>
              <a:t>Aisha</a:t>
            </a:r>
            <a:r>
              <a:rPr lang="fr-FR" sz="1200" i="1" dirty="0">
                <a:solidFill>
                  <a:srgbClr val="7030A0"/>
                </a:solidFill>
              </a:rPr>
              <a:t> à ce moment, parce qu'elle n'était </a:t>
            </a:r>
            <a:r>
              <a:rPr lang="fr-FR" sz="1200" i="1" dirty="0">
                <a:solidFill>
                  <a:srgbClr val="FF0000"/>
                </a:solidFill>
              </a:rPr>
              <a:t>qu'</a:t>
            </a:r>
            <a:r>
              <a:rPr lang="fr-FR" sz="1200" b="1" i="1" dirty="0">
                <a:solidFill>
                  <a:srgbClr val="FF0000"/>
                </a:solidFill>
              </a:rPr>
              <a:t>une petite fille</a:t>
            </a:r>
            <a:r>
              <a:rPr lang="fr-FR" sz="1200" i="1" dirty="0">
                <a:solidFill>
                  <a:srgbClr val="FF0000"/>
                </a:solidFill>
              </a:rPr>
              <a:t>, n'ayant </a:t>
            </a:r>
            <a:r>
              <a:rPr lang="fr-FR" sz="1200" b="1" i="1" dirty="0">
                <a:solidFill>
                  <a:srgbClr val="FF0000"/>
                </a:solidFill>
              </a:rPr>
              <a:t>pas encore atteint l'âge de la puberté</a:t>
            </a:r>
            <a:r>
              <a:rPr lang="fr-FR" sz="1200" b="1" i="1" dirty="0">
                <a:solidFill>
                  <a:srgbClr val="7030A0"/>
                </a:solidFill>
              </a:rPr>
              <a:t> </a:t>
            </a:r>
            <a:r>
              <a:rPr lang="fr-FR" sz="1200" dirty="0">
                <a:solidFill>
                  <a:srgbClr val="7030A0"/>
                </a:solidFill>
              </a:rPr>
              <a:t> » </a:t>
            </a:r>
            <a:r>
              <a:rPr lang="fr-FR" sz="1200" dirty="0" err="1">
                <a:hlinkClick r:id="rId21"/>
              </a:rPr>
              <a:t>Sahih</a:t>
            </a:r>
            <a:r>
              <a:rPr lang="fr-FR" sz="1200" dirty="0">
                <a:hlinkClick r:id="rId21"/>
              </a:rPr>
              <a:t> </a:t>
            </a:r>
            <a:r>
              <a:rPr lang="fr-FR" sz="1200" dirty="0" err="1">
                <a:hlinkClick r:id="rId21"/>
              </a:rPr>
              <a:t>Bukhari</a:t>
            </a:r>
            <a:r>
              <a:rPr lang="fr-FR" sz="1200" dirty="0">
                <a:hlinkClick r:id="rId21"/>
              </a:rPr>
              <a:t> Volume 8, Livre 73, Numéro 151</a:t>
            </a:r>
            <a:endParaRPr lang="fr-FR" sz="1200" dirty="0"/>
          </a:p>
          <a:p>
            <a:pPr algn="just"/>
            <a:r>
              <a:rPr lang="fr-FR" sz="1200" dirty="0">
                <a:solidFill>
                  <a:srgbClr val="7030A0"/>
                </a:solidFill>
              </a:rPr>
              <a:t>9)  « </a:t>
            </a:r>
            <a:r>
              <a:rPr lang="fr-FR" sz="1200" dirty="0"/>
              <a:t> </a:t>
            </a:r>
            <a:r>
              <a:rPr lang="fr-FR" sz="1200" i="1" dirty="0">
                <a:solidFill>
                  <a:srgbClr val="7030A0"/>
                </a:solidFill>
              </a:rPr>
              <a:t>l'apôtre d'Allah (que la paix soit sur lui) l'a épousée quand elle avait sept ans, et elle a été conduite à sa maison comme une épouse quand elle avait neuf ans, et </a:t>
            </a:r>
            <a:r>
              <a:rPr lang="fr-FR" sz="1200" b="1" i="1" dirty="0">
                <a:solidFill>
                  <a:srgbClr val="FF0000"/>
                </a:solidFill>
              </a:rPr>
              <a:t>ses poupées étaient avec elle</a:t>
            </a:r>
            <a:r>
              <a:rPr lang="fr-FR" sz="1200" i="1" dirty="0">
                <a:solidFill>
                  <a:srgbClr val="7030A0"/>
                </a:solidFill>
              </a:rPr>
              <a:t>, et quand il (le Prophète) est mort, elle avait dix-huit ans </a:t>
            </a:r>
            <a:r>
              <a:rPr lang="fr-FR" sz="1200" dirty="0">
                <a:solidFill>
                  <a:srgbClr val="7030A0"/>
                </a:solidFill>
              </a:rPr>
              <a:t>», </a:t>
            </a:r>
            <a:r>
              <a:rPr lang="fr-FR" sz="1200" dirty="0" err="1">
                <a:solidFill>
                  <a:srgbClr val="7030A0"/>
                </a:solidFill>
              </a:rPr>
              <a:t>Muslim</a:t>
            </a:r>
            <a:r>
              <a:rPr lang="fr-FR" sz="1200" dirty="0">
                <a:solidFill>
                  <a:srgbClr val="7030A0"/>
                </a:solidFill>
              </a:rPr>
              <a:t> 8:3311.</a:t>
            </a:r>
          </a:p>
        </p:txBody>
      </p:sp>
      <p:sp>
        <p:nvSpPr>
          <p:cNvPr id="14" name="ZoneTexte 13"/>
          <p:cNvSpPr txBox="1"/>
          <p:nvPr/>
        </p:nvSpPr>
        <p:spPr>
          <a:xfrm>
            <a:off x="9922137" y="6268807"/>
            <a:ext cx="2269863" cy="461665"/>
          </a:xfrm>
          <a:prstGeom prst="rect">
            <a:avLst/>
          </a:prstGeom>
          <a:noFill/>
        </p:spPr>
        <p:txBody>
          <a:bodyPr wrap="square" rtlCol="0">
            <a:spAutoFit/>
          </a:bodyPr>
          <a:lstStyle/>
          <a:p>
            <a:pPr algn="ctr"/>
            <a:r>
              <a:rPr lang="fr-FR" sz="1200" dirty="0">
                <a:solidFill>
                  <a:srgbClr val="7030A0"/>
                </a:solidFill>
              </a:rPr>
              <a:t>Mahomet et Aïcha, sa jeune épouse de 9 ans.</a:t>
            </a:r>
          </a:p>
        </p:txBody>
      </p:sp>
      <p:pic>
        <p:nvPicPr>
          <p:cNvPr id="17" name="Imag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09121" y="-39005"/>
            <a:ext cx="1550054" cy="1200832"/>
          </a:xfrm>
          <a:prstGeom prst="rect">
            <a:avLst/>
          </a:prstGeom>
        </p:spPr>
      </p:pic>
    </p:spTree>
    <p:extLst>
      <p:ext uri="{BB962C8B-B14F-4D97-AF65-F5344CB8AC3E}">
        <p14:creationId xmlns:p14="http://schemas.microsoft.com/office/powerpoint/2010/main" val="14009871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546731" y="34078"/>
            <a:ext cx="559398" cy="365125"/>
          </a:xfrm>
        </p:spPr>
        <p:txBody>
          <a:bodyPr/>
          <a:lstStyle/>
          <a:p>
            <a:pPr>
              <a:defRPr/>
            </a:pPr>
            <a:fld id="{D0CA9924-A8D7-4C71-8542-91A819A0E213}" type="slidenum">
              <a:rPr lang="fr-FR" smtClean="0"/>
              <a:pPr>
                <a:defRPr/>
              </a:pPr>
              <a:t>125</a:t>
            </a:fld>
            <a:endParaRPr lang="fr-FR" dirty="0"/>
          </a:p>
        </p:txBody>
      </p:sp>
      <p:sp>
        <p:nvSpPr>
          <p:cNvPr id="4" name="ZoneTexte 3"/>
          <p:cNvSpPr txBox="1"/>
          <p:nvPr/>
        </p:nvSpPr>
        <p:spPr>
          <a:xfrm>
            <a:off x="51467" y="1302736"/>
            <a:ext cx="12038143" cy="3877985"/>
          </a:xfrm>
          <a:prstGeom prst="rect">
            <a:avLst/>
          </a:prstGeom>
          <a:noFill/>
        </p:spPr>
        <p:txBody>
          <a:bodyPr wrap="square" rtlCol="0">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(suite et fin) : </a:t>
            </a:r>
          </a:p>
          <a:p>
            <a:pPr>
              <a:spcAft>
                <a:spcPts val="0"/>
              </a:spcAft>
            </a:pPr>
            <a:endParaRPr lang="fr-FR" dirty="0">
              <a:solidFill>
                <a:srgbClr val="7030A0"/>
              </a:solidFill>
              <a:ea typeface="Calibri" panose="020F0502020204030204" pitchFamily="34" charset="0"/>
            </a:endParaRPr>
          </a:p>
          <a:p>
            <a:pPr>
              <a:spcAft>
                <a:spcPts val="0"/>
              </a:spcAft>
            </a:pPr>
            <a:r>
              <a:rPr lang="fr-FR" dirty="0">
                <a:solidFill>
                  <a:srgbClr val="7030A0"/>
                </a:solidFill>
                <a:ea typeface="Calibri" panose="020F0502020204030204" pitchFamily="34" charset="0"/>
              </a:rPr>
              <a:t>Suite sur les éléments de psychopathies de certains « prophètes » : l’exemple de Mahomet (suite et fin) (°)</a:t>
            </a:r>
          </a:p>
          <a:p>
            <a:pPr>
              <a:spcAft>
                <a:spcPts val="0"/>
              </a:spcAft>
            </a:pPr>
            <a:endParaRPr lang="fr-FR" dirty="0">
              <a:solidFill>
                <a:srgbClr val="7030A0"/>
              </a:solidFill>
            </a:endParaRPr>
          </a:p>
          <a:p>
            <a:r>
              <a:rPr lang="fr-FR" sz="1200" dirty="0">
                <a:solidFill>
                  <a:srgbClr val="7030A0"/>
                </a:solidFill>
              </a:rPr>
              <a:t>(°) </a:t>
            </a:r>
            <a:r>
              <a:rPr lang="fr-FR" sz="1200" u="sng" dirty="0">
                <a:solidFill>
                  <a:srgbClr val="7030A0"/>
                </a:solidFill>
              </a:rPr>
              <a:t>Note</a:t>
            </a:r>
            <a:r>
              <a:rPr lang="fr-FR" sz="1200" dirty="0">
                <a:solidFill>
                  <a:srgbClr val="7030A0"/>
                </a:solidFill>
              </a:rPr>
              <a:t> : l’âge du Mariage d’Aïcha est très discuté : « </a:t>
            </a:r>
            <a:r>
              <a:rPr lang="fr-FR" sz="1200" i="1" dirty="0">
                <a:solidFill>
                  <a:srgbClr val="7030A0"/>
                </a:solidFill>
              </a:rPr>
              <a:t>Selon Tabari (aussi selon </a:t>
            </a:r>
            <a:r>
              <a:rPr lang="fr-FR" sz="1200" i="1" dirty="0" err="1">
                <a:solidFill>
                  <a:srgbClr val="7030A0"/>
                </a:solidFill>
              </a:rPr>
              <a:t>Hisham</a:t>
            </a:r>
            <a:r>
              <a:rPr lang="fr-FR" sz="1200" i="1" dirty="0">
                <a:solidFill>
                  <a:srgbClr val="7030A0"/>
                </a:solidFill>
              </a:rPr>
              <a:t> ibn ‘</a:t>
            </a:r>
            <a:r>
              <a:rPr lang="fr-FR" sz="1200" i="1" dirty="0" err="1">
                <a:solidFill>
                  <a:srgbClr val="7030A0"/>
                </a:solidFill>
              </a:rPr>
              <a:t>Urwah</a:t>
            </a:r>
            <a:r>
              <a:rPr lang="fr-FR" sz="1200" i="1" dirty="0">
                <a:solidFill>
                  <a:srgbClr val="7030A0"/>
                </a:solidFill>
              </a:rPr>
              <a:t>, Ibn </a:t>
            </a:r>
            <a:r>
              <a:rPr lang="fr-FR" sz="1200" i="1" dirty="0" err="1">
                <a:solidFill>
                  <a:srgbClr val="7030A0"/>
                </a:solidFill>
              </a:rPr>
              <a:t>Hunbal</a:t>
            </a:r>
            <a:r>
              <a:rPr lang="fr-FR" sz="1200" i="1" dirty="0">
                <a:solidFill>
                  <a:srgbClr val="7030A0"/>
                </a:solidFill>
              </a:rPr>
              <a:t> ), Aïcha était fiancé à sept ans et a commencé à cohabiter avec le prophète (*) à l'âge de neuf an. Cependant, dans un autre récit, Al-Tabari dit : “Tous les quatre enfants de [Abou </a:t>
            </a:r>
            <a:r>
              <a:rPr lang="fr-FR" sz="1200" i="1" dirty="0" err="1">
                <a:solidFill>
                  <a:srgbClr val="7030A0"/>
                </a:solidFill>
              </a:rPr>
              <a:t>Bakr</a:t>
            </a:r>
            <a:r>
              <a:rPr lang="fr-FR" sz="1200" i="1" dirty="0">
                <a:solidFill>
                  <a:srgbClr val="7030A0"/>
                </a:solidFill>
              </a:rPr>
              <a:t>] sont nés de ses deux femmes pendant la période pré islamique” (</a:t>
            </a:r>
            <a:r>
              <a:rPr lang="fr-FR" sz="1200" i="1" dirty="0" err="1">
                <a:solidFill>
                  <a:srgbClr val="7030A0"/>
                </a:solidFill>
              </a:rPr>
              <a:t>Tarikhu’l-umam</a:t>
            </a:r>
            <a:r>
              <a:rPr lang="fr-FR" sz="1200" i="1" dirty="0">
                <a:solidFill>
                  <a:srgbClr val="7030A0"/>
                </a:solidFill>
              </a:rPr>
              <a:t> </a:t>
            </a:r>
            <a:r>
              <a:rPr lang="fr-FR" sz="1200" i="1" dirty="0" err="1">
                <a:solidFill>
                  <a:srgbClr val="7030A0"/>
                </a:solidFill>
              </a:rPr>
              <a:t>wa’l-mamlu’k</a:t>
            </a:r>
            <a:r>
              <a:rPr lang="fr-FR" sz="1200" i="1" dirty="0">
                <a:solidFill>
                  <a:srgbClr val="7030A0"/>
                </a:solidFill>
              </a:rPr>
              <a:t>, Al-Tabari (sont morts 922), Vol. 4, p. 50, arabe, </a:t>
            </a:r>
            <a:r>
              <a:rPr lang="fr-FR" sz="1200" i="1" dirty="0" err="1">
                <a:solidFill>
                  <a:srgbClr val="7030A0"/>
                </a:solidFill>
              </a:rPr>
              <a:t>Dara’l-fikr</a:t>
            </a:r>
            <a:r>
              <a:rPr lang="fr-FR" sz="1200" i="1" dirty="0">
                <a:solidFill>
                  <a:srgbClr val="7030A0"/>
                </a:solidFill>
              </a:rPr>
              <a:t>, le Beyrouth, 1979). Si Aïcha était fiancé en 620 CE (à l'âge de sept ans) et a commencé à vivre avec le prophète (*) en 624 CE (à l'âge de neuf ans), ceci indiquerait qu'elle est née en 613 CE et avait neuf ans quand elle a commencé à vivre avec le prophète (*). </a:t>
            </a:r>
            <a:endParaRPr lang="fr-FR" sz="1200" dirty="0">
              <a:solidFill>
                <a:srgbClr val="7030A0"/>
              </a:solidFill>
            </a:endParaRPr>
          </a:p>
          <a:p>
            <a:r>
              <a:rPr lang="fr-FR" sz="1200" i="1" dirty="0">
                <a:solidFill>
                  <a:srgbClr val="7030A0"/>
                </a:solidFill>
              </a:rPr>
              <a:t>Donc, basé sur le récit d'Al-Tabari, les calculs montrent qu'Aïcha devait être née en 613 CE, trois ans après le début de révélation (610 CE). Tabari déclare aussi qu'Aïcha est née dans l'ère pré islamique (</a:t>
            </a:r>
            <a:r>
              <a:rPr lang="fr-FR" sz="1200" i="1" dirty="0" err="1">
                <a:solidFill>
                  <a:srgbClr val="7030A0"/>
                </a:solidFill>
              </a:rPr>
              <a:t>Jahiliya</a:t>
            </a:r>
            <a:r>
              <a:rPr lang="fr-FR" sz="1200" i="1" dirty="0">
                <a:solidFill>
                  <a:srgbClr val="7030A0"/>
                </a:solidFill>
              </a:rPr>
              <a:t>). Si elle est née avant 610 CE, elle aurait eu au moins 14 ans quand elle avait commencé à vivre avec le prophète (*). Essentiellement, Tabari se contredit lui-même</a:t>
            </a:r>
            <a:r>
              <a:rPr lang="fr-FR" sz="1200" dirty="0">
                <a:solidFill>
                  <a:srgbClr val="7030A0"/>
                </a:solidFill>
              </a:rPr>
              <a:t> ». Source : </a:t>
            </a:r>
            <a:r>
              <a:rPr lang="fr-FR" sz="1200" dirty="0">
                <a:solidFill>
                  <a:srgbClr val="7030A0"/>
                </a:solidFill>
                <a:hlinkClick r:id="rId2"/>
              </a:rPr>
              <a:t>http://www.mosquee-lyon.org/forum3/index.php?topic=15938.15;wap2</a:t>
            </a:r>
            <a:r>
              <a:rPr lang="fr-FR" sz="1200" dirty="0">
                <a:solidFill>
                  <a:srgbClr val="7030A0"/>
                </a:solidFill>
              </a:rPr>
              <a:t> </a:t>
            </a:r>
          </a:p>
          <a:p>
            <a:endParaRPr lang="fr-FR" dirty="0">
              <a:solidFill>
                <a:srgbClr val="7030A0"/>
              </a:solidFill>
            </a:endParaRPr>
          </a:p>
          <a:p>
            <a:r>
              <a:rPr lang="fr-FR" sz="1200" u="sng" dirty="0">
                <a:solidFill>
                  <a:srgbClr val="7030A0"/>
                </a:solidFill>
              </a:rPr>
              <a:t>Le statut du butin du pillage des rezzous ou razzias lancés lors des guerres de conquêtes de Mahomet</a:t>
            </a:r>
            <a:r>
              <a:rPr lang="fr-FR" sz="1200" dirty="0">
                <a:solidFill>
                  <a:srgbClr val="7030A0"/>
                </a:solidFill>
              </a:rPr>
              <a:t> :</a:t>
            </a:r>
          </a:p>
          <a:p>
            <a:pPr algn="just"/>
            <a:r>
              <a:rPr lang="fr-FR" sz="1200" dirty="0">
                <a:solidFill>
                  <a:srgbClr val="7030A0"/>
                </a:solidFill>
              </a:rPr>
              <a:t>« </a:t>
            </a:r>
            <a:r>
              <a:rPr lang="fr-FR" sz="1200" i="1" dirty="0">
                <a:solidFill>
                  <a:srgbClr val="7030A0"/>
                </a:solidFill>
              </a:rPr>
              <a:t>Et sachez que, de </a:t>
            </a:r>
            <a:r>
              <a:rPr lang="fr-FR" sz="1200" i="1" dirty="0">
                <a:solidFill>
                  <a:srgbClr val="FF0000"/>
                </a:solidFill>
              </a:rPr>
              <a:t>tout butin que vous avez ramassé, le cinquième appartient à Allah, au messager</a:t>
            </a:r>
            <a:r>
              <a:rPr lang="fr-FR" sz="1200" i="1" dirty="0">
                <a:solidFill>
                  <a:srgbClr val="7030A0"/>
                </a:solidFill>
              </a:rPr>
              <a:t>, à ses proches parents, aux orphelins, aux pauvres, et aux voyageurs (en détresse</a:t>
            </a:r>
            <a:r>
              <a:rPr lang="fr-FR" sz="1200" dirty="0">
                <a:solidFill>
                  <a:srgbClr val="7030A0"/>
                </a:solidFill>
              </a:rPr>
              <a:t>) » (Coran, 8:41). Les quatre autres parts sont à distribuer aux soldats ayant participé aux combats, à raison d’une part pour le fantassin et trois pour le cavalier (deux pour le cavalier et une pour le cheval, si des chevaux sont utilisés dans la guerre). « </a:t>
            </a:r>
            <a:r>
              <a:rPr lang="fr-FR" sz="1200" i="1" dirty="0">
                <a:solidFill>
                  <a:srgbClr val="FF0000"/>
                </a:solidFill>
              </a:rPr>
              <a:t>Mangez donc de ce qui vous est échu en butin</a:t>
            </a:r>
            <a:r>
              <a:rPr lang="fr-FR" sz="1200" i="1" dirty="0">
                <a:solidFill>
                  <a:srgbClr val="7030A0"/>
                </a:solidFill>
              </a:rPr>
              <a:t>, tant qu'il est licite et pur </a:t>
            </a:r>
            <a:r>
              <a:rPr lang="fr-FR" sz="1200" dirty="0">
                <a:solidFill>
                  <a:srgbClr val="7030A0"/>
                </a:solidFill>
              </a:rPr>
              <a:t>» (Coran, 8:69). Par butin, on entend les biens en nature et en espèce et d’autres objets utiles aux combattants musulmans dans leur guerre contre les infidèles. Source : a) </a:t>
            </a:r>
            <a:r>
              <a:rPr lang="fr-FR" sz="1200" i="1" dirty="0">
                <a:solidFill>
                  <a:srgbClr val="7030A0"/>
                </a:solidFill>
              </a:rPr>
              <a:t>Le statut du butin des combats menés par les musulmans de nos jours</a:t>
            </a:r>
            <a:r>
              <a:rPr lang="fr-FR" sz="1200" dirty="0">
                <a:solidFill>
                  <a:srgbClr val="7030A0"/>
                </a:solidFill>
              </a:rPr>
              <a:t>, </a:t>
            </a:r>
            <a:r>
              <a:rPr lang="fr-FR" sz="1200" dirty="0">
                <a:solidFill>
                  <a:srgbClr val="7030A0"/>
                </a:solidFill>
                <a:hlinkClick r:id="rId3"/>
              </a:rPr>
              <a:t>http://islamqa.info/fr/7461</a:t>
            </a:r>
            <a:r>
              <a:rPr lang="fr-FR" sz="1200" dirty="0">
                <a:solidFill>
                  <a:srgbClr val="7030A0"/>
                </a:solidFill>
              </a:rPr>
              <a:t> , b) </a:t>
            </a:r>
            <a:r>
              <a:rPr lang="fr-FR" sz="1200" dirty="0">
                <a:solidFill>
                  <a:srgbClr val="7030A0"/>
                </a:solidFill>
                <a:hlinkClick r:id="rId4"/>
              </a:rPr>
              <a:t>https://fr.wikipedia.org/wiki/Razzia</a:t>
            </a:r>
            <a:r>
              <a:rPr lang="fr-FR" sz="1200" dirty="0">
                <a:solidFill>
                  <a:srgbClr val="7030A0"/>
                </a:solidFill>
              </a:rPr>
              <a:t> </a:t>
            </a:r>
          </a:p>
        </p:txBody>
      </p:sp>
      <p:sp>
        <p:nvSpPr>
          <p:cNvPr id="5" name="Rectangle 11"/>
          <p:cNvSpPr>
            <a:spLocks noChangeArrowheads="1"/>
          </p:cNvSpPr>
          <p:nvPr/>
        </p:nvSpPr>
        <p:spPr bwMode="auto">
          <a:xfrm>
            <a:off x="153858" y="296627"/>
            <a:ext cx="4447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200" dirty="0">
                <a:solidFill>
                  <a:srgbClr val="7030A0"/>
                </a:solidFill>
              </a:rPr>
              <a:t>Comment</a:t>
            </a:r>
            <a:r>
              <a:rPr lang="fr-FR" altLang="fr-FR" sz="1800" b="1" dirty="0">
                <a:solidFill>
                  <a:srgbClr val="7030A0"/>
                </a:solidFill>
              </a:rPr>
              <a:t> lutter contre l’homophobie </a:t>
            </a:r>
            <a:r>
              <a:rPr lang="fr-FR" altLang="fr-FR" sz="1800" dirty="0">
                <a:solidFill>
                  <a:srgbClr val="7030A0"/>
                </a:solidFill>
              </a:rPr>
              <a:t>(suite)</a:t>
            </a:r>
            <a:endParaRPr lang="fr-FR" altLang="fr-FR" sz="1800" b="1" dirty="0">
              <a:solidFill>
                <a:srgbClr val="7030A0"/>
              </a:solidFill>
            </a:endParaRPr>
          </a:p>
        </p:txBody>
      </p:sp>
      <p:sp>
        <p:nvSpPr>
          <p:cNvPr id="6" name="ZoneTexte 3"/>
          <p:cNvSpPr txBox="1">
            <a:spLocks noChangeArrowheads="1"/>
          </p:cNvSpPr>
          <p:nvPr/>
        </p:nvSpPr>
        <p:spPr bwMode="auto">
          <a:xfrm>
            <a:off x="5208327" y="0"/>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Rectangle 6"/>
          <p:cNvSpPr/>
          <p:nvPr/>
        </p:nvSpPr>
        <p:spPr>
          <a:xfrm>
            <a:off x="153857" y="703739"/>
            <a:ext cx="5917333"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et fin) :</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46" y="4953644"/>
            <a:ext cx="1839508" cy="1499199"/>
          </a:xfrm>
          <a:prstGeom prst="rect">
            <a:avLst/>
          </a:prstGeom>
        </p:spPr>
      </p:pic>
      <p:sp>
        <p:nvSpPr>
          <p:cNvPr id="9" name="ZoneTexte 8"/>
          <p:cNvSpPr txBox="1"/>
          <p:nvPr/>
        </p:nvSpPr>
        <p:spPr>
          <a:xfrm>
            <a:off x="10058400" y="6396335"/>
            <a:ext cx="2133600" cy="461665"/>
          </a:xfrm>
          <a:prstGeom prst="rect">
            <a:avLst/>
          </a:prstGeom>
          <a:noFill/>
        </p:spPr>
        <p:txBody>
          <a:bodyPr wrap="square" rtlCol="0">
            <a:spAutoFit/>
          </a:bodyPr>
          <a:lstStyle/>
          <a:p>
            <a:pPr algn="ctr"/>
            <a:r>
              <a:rPr lang="fr-FR" sz="1200" dirty="0">
                <a:solidFill>
                  <a:srgbClr val="7030A0"/>
                </a:solidFill>
              </a:rPr>
              <a:t>« Maures pillant un village nègre » (gravure de </a:t>
            </a:r>
            <a:r>
              <a:rPr lang="fr-FR" sz="1200" dirty="0">
                <a:solidFill>
                  <a:srgbClr val="7030A0"/>
                </a:solidFill>
                <a:hlinkClick r:id="rId6" tooltip="1814"/>
              </a:rPr>
              <a:t>1814</a:t>
            </a:r>
            <a:r>
              <a:rPr lang="fr-FR" sz="1200" dirty="0">
                <a:solidFill>
                  <a:srgbClr val="7030A0"/>
                </a:solidFill>
              </a:rPr>
              <a:t>)</a:t>
            </a:r>
          </a:p>
        </p:txBody>
      </p:sp>
      <p:sp>
        <p:nvSpPr>
          <p:cNvPr id="10" name="ZoneTexte 9"/>
          <p:cNvSpPr txBox="1"/>
          <p:nvPr/>
        </p:nvSpPr>
        <p:spPr>
          <a:xfrm>
            <a:off x="51467" y="5326863"/>
            <a:ext cx="10153979" cy="1384995"/>
          </a:xfrm>
          <a:prstGeom prst="rect">
            <a:avLst/>
          </a:prstGeom>
          <a:noFill/>
        </p:spPr>
        <p:txBody>
          <a:bodyPr wrap="square" rtlCol="0">
            <a:spAutoFit/>
          </a:bodyPr>
          <a:lstStyle/>
          <a:p>
            <a:pPr algn="just"/>
            <a:r>
              <a:rPr lang="fr-FR" sz="1200" dirty="0">
                <a:solidFill>
                  <a:srgbClr val="7030A0"/>
                </a:solidFill>
              </a:rPr>
              <a:t>Le jour de l’anniversaire (?) de Mahomet a sauvé l’ethnie </a:t>
            </a:r>
            <a:r>
              <a:rPr lang="fr-FR" sz="1200" i="1" dirty="0" err="1">
                <a:solidFill>
                  <a:srgbClr val="7030A0"/>
                </a:solidFill>
              </a:rPr>
              <a:t>Batombou</a:t>
            </a:r>
            <a:r>
              <a:rPr lang="fr-FR" sz="1200" dirty="0">
                <a:solidFill>
                  <a:srgbClr val="7030A0"/>
                </a:solidFill>
              </a:rPr>
              <a:t> (ou </a:t>
            </a:r>
            <a:r>
              <a:rPr lang="fr-FR" sz="1200" dirty="0" err="1">
                <a:solidFill>
                  <a:srgbClr val="7030A0"/>
                </a:solidFill>
              </a:rPr>
              <a:t>Baatombu</a:t>
            </a:r>
            <a:r>
              <a:rPr lang="fr-FR" sz="1200" dirty="0">
                <a:solidFill>
                  <a:srgbClr val="7030A0"/>
                </a:solidFill>
              </a:rPr>
              <a:t>, peuple </a:t>
            </a:r>
            <a:r>
              <a:rPr lang="fr-FR" sz="1200" dirty="0" err="1">
                <a:solidFill>
                  <a:srgbClr val="7030A0"/>
                </a:solidFill>
              </a:rPr>
              <a:t>Bariba</a:t>
            </a:r>
            <a:r>
              <a:rPr lang="fr-FR" sz="1200" dirty="0">
                <a:solidFill>
                  <a:srgbClr val="7030A0"/>
                </a:solidFill>
              </a:rPr>
              <a:t>) d’une guerre, grâce à l’instauration d’une trêve. Ce peuple a sa fête traditionnelle, la fête de la </a:t>
            </a:r>
            <a:r>
              <a:rPr lang="fr-FR" sz="1200" i="1" dirty="0" err="1">
                <a:solidFill>
                  <a:srgbClr val="7030A0"/>
                </a:solidFill>
              </a:rPr>
              <a:t>Gaani</a:t>
            </a:r>
            <a:r>
              <a:rPr lang="fr-FR" sz="1200" dirty="0">
                <a:solidFill>
                  <a:srgbClr val="7030A0"/>
                </a:solidFill>
              </a:rPr>
              <a:t>, commémorant cette trêve. La </a:t>
            </a:r>
            <a:r>
              <a:rPr lang="fr-FR" sz="1200" b="1" dirty="0" err="1">
                <a:solidFill>
                  <a:srgbClr val="7030A0"/>
                </a:solidFill>
              </a:rPr>
              <a:t>Gaani</a:t>
            </a:r>
            <a:r>
              <a:rPr lang="fr-FR" sz="1200" b="1" dirty="0">
                <a:solidFill>
                  <a:srgbClr val="7030A0"/>
                </a:solidFill>
              </a:rPr>
              <a:t> serait le jour commémoratif de l’amnistie des musulmans avec les peuples animistes, en général, et les </a:t>
            </a:r>
            <a:r>
              <a:rPr lang="fr-FR" sz="1200" b="1" dirty="0" err="1">
                <a:solidFill>
                  <a:srgbClr val="7030A0"/>
                </a:solidFill>
              </a:rPr>
              <a:t>Baatombu</a:t>
            </a:r>
            <a:r>
              <a:rPr lang="fr-FR" sz="1200" b="1" dirty="0">
                <a:solidFill>
                  <a:srgbClr val="7030A0"/>
                </a:solidFill>
              </a:rPr>
              <a:t>, en particulier</a:t>
            </a:r>
            <a:r>
              <a:rPr lang="fr-FR" sz="1200" dirty="0">
                <a:solidFill>
                  <a:srgbClr val="7030A0"/>
                </a:solidFill>
              </a:rPr>
              <a:t>. Les musulmans et les </a:t>
            </a:r>
            <a:r>
              <a:rPr lang="fr-FR" sz="1200" dirty="0" err="1">
                <a:solidFill>
                  <a:srgbClr val="7030A0"/>
                </a:solidFill>
              </a:rPr>
              <a:t>Baatombu</a:t>
            </a:r>
            <a:r>
              <a:rPr lang="fr-FR" sz="1200" dirty="0">
                <a:solidFill>
                  <a:srgbClr val="7030A0"/>
                </a:solidFill>
              </a:rPr>
              <a:t> étaient en guerre les uns contre les autres. Le </a:t>
            </a:r>
            <a:r>
              <a:rPr lang="fr-FR" sz="1200" b="1" dirty="0">
                <a:solidFill>
                  <a:srgbClr val="7030A0"/>
                </a:solidFill>
              </a:rPr>
              <a:t>jour de l’anniversaire</a:t>
            </a:r>
            <a:r>
              <a:rPr lang="fr-FR" sz="1200" dirty="0">
                <a:solidFill>
                  <a:srgbClr val="7030A0"/>
                </a:solidFill>
              </a:rPr>
              <a:t> du </a:t>
            </a:r>
            <a:r>
              <a:rPr lang="fr-FR" sz="1200" b="1" dirty="0">
                <a:solidFill>
                  <a:srgbClr val="7030A0"/>
                </a:solidFill>
              </a:rPr>
              <a:t>Prophète Mahomet</a:t>
            </a:r>
            <a:r>
              <a:rPr lang="fr-FR" sz="1200" dirty="0">
                <a:solidFill>
                  <a:srgbClr val="7030A0"/>
                </a:solidFill>
              </a:rPr>
              <a:t>, les armes se sont tues et les </a:t>
            </a:r>
            <a:r>
              <a:rPr lang="fr-FR" sz="1200" dirty="0" err="1">
                <a:solidFill>
                  <a:srgbClr val="7030A0"/>
                </a:solidFill>
              </a:rPr>
              <a:t>Baatombu</a:t>
            </a:r>
            <a:r>
              <a:rPr lang="fr-FR" sz="1200" dirty="0">
                <a:solidFill>
                  <a:srgbClr val="7030A0"/>
                </a:solidFill>
              </a:rPr>
              <a:t> en auraient profité pour s’échapper définitivement de l’emprise de l’Islam. De ce fait, la </a:t>
            </a:r>
            <a:r>
              <a:rPr lang="fr-FR" sz="1200" b="1" dirty="0" err="1">
                <a:solidFill>
                  <a:srgbClr val="7030A0"/>
                </a:solidFill>
              </a:rPr>
              <a:t>Gaani</a:t>
            </a:r>
            <a:r>
              <a:rPr lang="fr-FR" sz="1200" b="1" dirty="0">
                <a:solidFill>
                  <a:srgbClr val="7030A0"/>
                </a:solidFill>
              </a:rPr>
              <a:t> </a:t>
            </a:r>
            <a:r>
              <a:rPr lang="fr-FR" sz="1200" dirty="0">
                <a:solidFill>
                  <a:srgbClr val="7030A0"/>
                </a:solidFill>
              </a:rPr>
              <a:t>coïncide toujours avec le </a:t>
            </a:r>
            <a:r>
              <a:rPr lang="fr-FR" sz="1200" b="1" dirty="0">
                <a:solidFill>
                  <a:srgbClr val="7030A0"/>
                </a:solidFill>
              </a:rPr>
              <a:t>Mulud</a:t>
            </a:r>
            <a:r>
              <a:rPr lang="fr-FR" sz="1200" dirty="0">
                <a:solidFill>
                  <a:srgbClr val="7030A0"/>
                </a:solidFill>
              </a:rPr>
              <a:t> ou anniversaire de la naissance du prophète Mahomet. Cette fête a lieu le 12</a:t>
            </a:r>
            <a:r>
              <a:rPr lang="fr-FR" sz="1200" baseline="30000" dirty="0">
                <a:solidFill>
                  <a:srgbClr val="7030A0"/>
                </a:solidFill>
              </a:rPr>
              <a:t>ème</a:t>
            </a:r>
            <a:r>
              <a:rPr lang="fr-FR" sz="1200" dirty="0">
                <a:solidFill>
                  <a:srgbClr val="7030A0"/>
                </a:solidFill>
              </a:rPr>
              <a:t> jour du 3</a:t>
            </a:r>
            <a:r>
              <a:rPr lang="fr-FR" sz="1200" baseline="30000" dirty="0">
                <a:solidFill>
                  <a:srgbClr val="7030A0"/>
                </a:solidFill>
              </a:rPr>
              <a:t>ème</a:t>
            </a:r>
            <a:r>
              <a:rPr lang="fr-FR" sz="1200" dirty="0">
                <a:solidFill>
                  <a:srgbClr val="7030A0"/>
                </a:solidFill>
              </a:rPr>
              <a:t> mois de l’année chez les </a:t>
            </a:r>
            <a:r>
              <a:rPr lang="fr-FR" sz="1200" b="1" dirty="0" err="1">
                <a:solidFill>
                  <a:srgbClr val="7030A0"/>
                </a:solidFill>
              </a:rPr>
              <a:t>Baatombu</a:t>
            </a:r>
            <a:r>
              <a:rPr lang="fr-FR" sz="1200" b="1" dirty="0">
                <a:solidFill>
                  <a:srgbClr val="7030A0"/>
                </a:solidFill>
              </a:rPr>
              <a:t>. Elle traduit la joie des populations pour avoir passé un an en bonne santé, pour avoir échappé aux malheurs de l’année écoulée, pour s’être libéré des contingences et des mauvais sorts de l’année. </a:t>
            </a:r>
            <a:r>
              <a:rPr lang="fr-FR" sz="1200" dirty="0">
                <a:solidFill>
                  <a:srgbClr val="7030A0"/>
                </a:solidFill>
              </a:rPr>
              <a:t>Source : </a:t>
            </a:r>
            <a:r>
              <a:rPr lang="fr-FR" sz="1200" i="1" dirty="0">
                <a:solidFill>
                  <a:srgbClr val="7030A0"/>
                </a:solidFill>
              </a:rPr>
              <a:t>La </a:t>
            </a:r>
            <a:r>
              <a:rPr lang="fr-FR" sz="1200" i="1" dirty="0" err="1">
                <a:solidFill>
                  <a:srgbClr val="7030A0"/>
                </a:solidFill>
              </a:rPr>
              <a:t>Gaani</a:t>
            </a:r>
            <a:r>
              <a:rPr lang="fr-FR" sz="1200" i="1" dirty="0">
                <a:solidFill>
                  <a:srgbClr val="7030A0"/>
                </a:solidFill>
              </a:rPr>
              <a:t>, évènement culturel, Culture </a:t>
            </a:r>
            <a:r>
              <a:rPr lang="fr-FR" sz="1200" i="1" dirty="0" err="1">
                <a:solidFill>
                  <a:srgbClr val="7030A0"/>
                </a:solidFill>
              </a:rPr>
              <a:t>Baatonu</a:t>
            </a:r>
            <a:r>
              <a:rPr lang="fr-FR" sz="1200" dirty="0">
                <a:solidFill>
                  <a:srgbClr val="7030A0"/>
                </a:solidFill>
              </a:rPr>
              <a:t>, </a:t>
            </a:r>
            <a:r>
              <a:rPr lang="fr-FR" sz="1200" u="sng" dirty="0">
                <a:solidFill>
                  <a:srgbClr val="7030A0"/>
                </a:solidFill>
                <a:hlinkClick r:id="rId7"/>
              </a:rPr>
              <a:t>http://www.culturebaatonu.com/?id=awm&amp;w=66</a:t>
            </a:r>
            <a:r>
              <a:rPr lang="fr-FR" sz="1200" b="1" dirty="0">
                <a:solidFill>
                  <a:srgbClr val="7030A0"/>
                </a:solidFill>
              </a:rPr>
              <a:t> </a:t>
            </a:r>
            <a:endParaRPr lang="fr-FR" sz="1200" dirty="0">
              <a:solidFill>
                <a:srgbClr val="7030A0"/>
              </a:solidFill>
            </a:endParaRPr>
          </a:p>
        </p:txBody>
      </p:sp>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5977" y="0"/>
            <a:ext cx="1727960" cy="1073071"/>
          </a:xfrm>
          <a:prstGeom prst="rect">
            <a:avLst/>
          </a:prstGeom>
        </p:spPr>
      </p:pic>
      <p:sp>
        <p:nvSpPr>
          <p:cNvPr id="14" name="ZoneTexte 13"/>
          <p:cNvSpPr txBox="1"/>
          <p:nvPr/>
        </p:nvSpPr>
        <p:spPr>
          <a:xfrm>
            <a:off x="4601679" y="1073072"/>
            <a:ext cx="7590322" cy="769441"/>
          </a:xfrm>
          <a:prstGeom prst="rect">
            <a:avLst/>
          </a:prstGeom>
          <a:noFill/>
        </p:spPr>
        <p:txBody>
          <a:bodyPr wrap="square" rtlCol="0">
            <a:spAutoFit/>
          </a:bodyPr>
          <a:lstStyle/>
          <a:p>
            <a:pPr algn="ctr"/>
            <a:r>
              <a:rPr lang="fr-FR" sz="1100" dirty="0">
                <a:solidFill>
                  <a:srgbClr val="7030A0"/>
                </a:solidFill>
              </a:rPr>
              <a:t>↗ Mahomet représenté en chef de guerre pour mener la Guerre sainte. La conquête des terres chrétiennes d'Afrique sera fulgurante. Les Chrétiens seront des </a:t>
            </a:r>
            <a:r>
              <a:rPr lang="fr-FR" sz="1100" dirty="0" err="1">
                <a:solidFill>
                  <a:srgbClr val="7030A0"/>
                </a:solidFill>
              </a:rPr>
              <a:t>Dhimis</a:t>
            </a:r>
            <a:r>
              <a:rPr lang="fr-FR" sz="1100" dirty="0">
                <a:solidFill>
                  <a:srgbClr val="7030A0"/>
                </a:solidFill>
              </a:rPr>
              <a:t> (sous-citoyens) et soumis à des humiliations (dont un impôt particulier discriminatoire de </a:t>
            </a:r>
            <a:r>
              <a:rPr lang="fr-FR" sz="1100" u="sng" dirty="0">
                <a:hlinkClick r:id="rId9" tooltip="Capitation"/>
              </a:rPr>
              <a:t>capitation</a:t>
            </a:r>
            <a:r>
              <a:rPr lang="fr-FR" sz="1100" dirty="0">
                <a:solidFill>
                  <a:srgbClr val="7030A0"/>
                </a:solidFill>
              </a:rPr>
              <a:t>, en fait, un racket légal), jusqu'à leur conversion à l'Islam. Source : </a:t>
            </a:r>
            <a:r>
              <a:rPr lang="fr-FR" sz="1100" i="1" dirty="0">
                <a:solidFill>
                  <a:srgbClr val="7030A0"/>
                </a:solidFill>
              </a:rPr>
              <a:t>Le </a:t>
            </a:r>
            <a:r>
              <a:rPr lang="fr-FR" sz="1100" i="1" dirty="0" err="1">
                <a:solidFill>
                  <a:srgbClr val="7030A0"/>
                </a:solidFill>
              </a:rPr>
              <a:t>Dhimmi</a:t>
            </a:r>
            <a:r>
              <a:rPr lang="fr-FR" sz="1100" i="1" dirty="0">
                <a:solidFill>
                  <a:srgbClr val="7030A0"/>
                </a:solidFill>
              </a:rPr>
              <a:t>. Profil de l'opprimé en Orient et en Afrique du Nord depuis la conquête arabe</a:t>
            </a:r>
            <a:r>
              <a:rPr lang="fr-FR" sz="1100" dirty="0">
                <a:solidFill>
                  <a:srgbClr val="7030A0"/>
                </a:solidFill>
              </a:rPr>
              <a:t> (textes réunis et présentés par Bat </a:t>
            </a:r>
            <a:r>
              <a:rPr lang="fr-FR" sz="1100" dirty="0" err="1">
                <a:solidFill>
                  <a:srgbClr val="7030A0"/>
                </a:solidFill>
              </a:rPr>
              <a:t>Ye'or</a:t>
            </a:r>
            <a:r>
              <a:rPr lang="fr-FR" sz="1100" dirty="0">
                <a:solidFill>
                  <a:srgbClr val="7030A0"/>
                </a:solidFill>
              </a:rPr>
              <a:t>). Éditions </a:t>
            </a:r>
            <a:r>
              <a:rPr lang="fr-FR" sz="1100" dirty="0" err="1">
                <a:solidFill>
                  <a:srgbClr val="7030A0"/>
                </a:solidFill>
              </a:rPr>
              <a:t>Anthropos</a:t>
            </a:r>
            <a:r>
              <a:rPr lang="fr-FR" sz="1100" dirty="0">
                <a:solidFill>
                  <a:srgbClr val="7030A0"/>
                </a:solidFill>
              </a:rPr>
              <a:t>, </a:t>
            </a:r>
            <a:r>
              <a:rPr lang="fr-FR" sz="1100" dirty="0">
                <a:solidFill>
                  <a:srgbClr val="7030A0"/>
                </a:solidFill>
                <a:hlinkClick r:id="rId10" tooltip="Paris"/>
              </a:rPr>
              <a:t>Paris</a:t>
            </a:r>
            <a:r>
              <a:rPr lang="fr-FR" sz="1100" dirty="0">
                <a:solidFill>
                  <a:srgbClr val="7030A0"/>
                </a:solidFill>
              </a:rPr>
              <a:t>, 1980.</a:t>
            </a:r>
            <a:endParaRPr lang="fr-FR" sz="1100" i="1" dirty="0">
              <a:solidFill>
                <a:srgbClr val="7030A0"/>
              </a:solidFill>
            </a:endParaRPr>
          </a:p>
        </p:txBody>
      </p:sp>
    </p:spTree>
    <p:extLst>
      <p:ext uri="{BB962C8B-B14F-4D97-AF65-F5344CB8AC3E}">
        <p14:creationId xmlns:p14="http://schemas.microsoft.com/office/powerpoint/2010/main" val="25160538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5263" y="185738"/>
            <a:ext cx="447675" cy="396875"/>
          </a:xfrm>
        </p:spPr>
        <p:txBody>
          <a:bodyPr/>
          <a:lstStyle/>
          <a:p>
            <a:pPr>
              <a:defRPr/>
            </a:pPr>
            <a:fld id="{BD9ED056-C89C-499B-8E6A-A00E151D1902}" type="slidenum">
              <a:rPr lang="fr-FR"/>
              <a:pPr>
                <a:defRPr/>
              </a:pPr>
              <a:t>126</a:t>
            </a:fld>
            <a:endParaRPr lang="fr-FR" dirty="0"/>
          </a:p>
        </p:txBody>
      </p:sp>
      <p:sp>
        <p:nvSpPr>
          <p:cNvPr id="123907" name="ZoneTexte 3"/>
          <p:cNvSpPr txBox="1">
            <a:spLocks noChangeArrowheads="1"/>
          </p:cNvSpPr>
          <p:nvPr/>
        </p:nvSpPr>
        <p:spPr bwMode="auto">
          <a:xfrm>
            <a:off x="3549650" y="96838"/>
            <a:ext cx="4722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3908" name="ZoneTexte 4"/>
          <p:cNvSpPr txBox="1">
            <a:spLocks noChangeArrowheads="1"/>
          </p:cNvSpPr>
          <p:nvPr/>
        </p:nvSpPr>
        <p:spPr bwMode="auto">
          <a:xfrm>
            <a:off x="282575" y="1131889"/>
            <a:ext cx="4300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17.2. La loi en France et dans le monde</a:t>
            </a:r>
            <a:r>
              <a:rPr lang="fr-FR" altLang="fr-FR" sz="1800" dirty="0">
                <a:solidFill>
                  <a:srgbClr val="7030A0"/>
                </a:solidFill>
              </a:rPr>
              <a:t> :</a:t>
            </a:r>
            <a:endParaRPr lang="fr-FR" altLang="fr-FR" sz="1800" u="sng" dirty="0">
              <a:solidFill>
                <a:srgbClr val="7030A0"/>
              </a:solidFill>
            </a:endParaRPr>
          </a:p>
        </p:txBody>
      </p:sp>
      <p:sp>
        <p:nvSpPr>
          <p:cNvPr id="123909" name="ZoneTexte 5"/>
          <p:cNvSpPr txBox="1">
            <a:spLocks noChangeArrowheads="1"/>
          </p:cNvSpPr>
          <p:nvPr/>
        </p:nvSpPr>
        <p:spPr bwMode="auto">
          <a:xfrm>
            <a:off x="174625" y="1557338"/>
            <a:ext cx="118316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Article 20 : Après le huitième alinéa de l'article 24 de la loi du </a:t>
            </a:r>
            <a:r>
              <a:rPr lang="fr-FR" altLang="fr-FR" sz="1800">
                <a:solidFill>
                  <a:srgbClr val="7030A0"/>
                </a:solidFill>
                <a:hlinkClick r:id="rId2" tooltip="29 juillet"/>
              </a:rPr>
              <a:t>29</a:t>
            </a:r>
            <a:r>
              <a:rPr lang="fr-FR" altLang="fr-FR" sz="1800">
                <a:solidFill>
                  <a:srgbClr val="7030A0"/>
                </a:solidFill>
              </a:rPr>
              <a:t> </a:t>
            </a:r>
            <a:r>
              <a:rPr lang="fr-FR" altLang="fr-FR" sz="1800">
                <a:solidFill>
                  <a:srgbClr val="7030A0"/>
                </a:solidFill>
                <a:hlinkClick r:id="rId3" tooltip="Juillet 1881"/>
              </a:rPr>
              <a:t>juillet</a:t>
            </a:r>
            <a:r>
              <a:rPr lang="fr-FR" altLang="fr-FR" sz="1800">
                <a:solidFill>
                  <a:srgbClr val="7030A0"/>
                </a:solidFill>
              </a:rPr>
              <a:t> </a:t>
            </a:r>
            <a:r>
              <a:rPr lang="fr-FR" altLang="fr-FR" sz="1800">
                <a:solidFill>
                  <a:srgbClr val="7030A0"/>
                </a:solidFill>
                <a:hlinkClick r:id="rId4" tooltip="1881"/>
              </a:rPr>
              <a:t>1881</a:t>
            </a:r>
            <a:r>
              <a:rPr lang="fr-FR" altLang="fr-FR" sz="1800">
                <a:solidFill>
                  <a:srgbClr val="7030A0"/>
                </a:solidFill>
              </a:rPr>
              <a:t> sur la liberté de la presse, il est inséré un alinéa ainsi rédigé :</a:t>
            </a:r>
          </a:p>
          <a:p>
            <a:pPr algn="just" eaLnBrk="1" hangingPunct="1">
              <a:lnSpc>
                <a:spcPct val="100000"/>
              </a:lnSpc>
              <a:spcBef>
                <a:spcPct val="0"/>
              </a:spcBef>
              <a:buFontTx/>
              <a:buNone/>
            </a:pPr>
            <a:r>
              <a:rPr lang="fr-FR" altLang="fr-FR" sz="1800">
                <a:solidFill>
                  <a:srgbClr val="7030A0"/>
                </a:solidFill>
              </a:rPr>
              <a:t>« </a:t>
            </a:r>
            <a:r>
              <a:rPr lang="fr-FR" altLang="fr-FR" sz="1800" i="1">
                <a:solidFill>
                  <a:srgbClr val="7030A0"/>
                </a:solidFill>
              </a:rPr>
              <a:t>Seront punis des peines prévues à l'alinéa précédent ceux qui, par ces mêmes moyens, auront provoqué à la haine ou à la violence à l'égard d'une personne ou d'un groupe de personnes à raison de leur sexe, de leur orientation sexuelle ou de leur handicap ou auront provoqué, à l'égard des mêmes personnes, aux discriminations prévues par les articles 225-2 et 432-7 du code pénal</a:t>
            </a:r>
            <a:r>
              <a:rPr lang="fr-FR" altLang="fr-FR" sz="1800">
                <a:solidFill>
                  <a:srgbClr val="7030A0"/>
                </a:solidFill>
              </a:rPr>
              <a:t> ». </a:t>
            </a:r>
          </a:p>
          <a:p>
            <a:pPr algn="just" eaLnBrk="1" hangingPunct="1">
              <a:lnSpc>
                <a:spcPct val="100000"/>
              </a:lnSpc>
              <a:spcBef>
                <a:spcPct val="0"/>
              </a:spcBef>
              <a:buFontTx/>
              <a:buNone/>
            </a:pPr>
            <a:r>
              <a:rPr lang="fr-FR" altLang="fr-FR" sz="1800">
                <a:solidFill>
                  <a:srgbClr val="7030A0"/>
                </a:solidFill>
              </a:rPr>
              <a:t>Article 21 (loi du 29 juillet 1881 modifiée) : 1</a:t>
            </a:r>
            <a:r>
              <a:rPr lang="fr-FR" altLang="fr-FR" sz="1800" baseline="30000">
                <a:solidFill>
                  <a:srgbClr val="7030A0"/>
                </a:solidFill>
              </a:rPr>
              <a:t>o</a:t>
            </a:r>
            <a:r>
              <a:rPr lang="fr-FR" altLang="fr-FR" sz="1800">
                <a:solidFill>
                  <a:srgbClr val="7030A0"/>
                </a:solidFill>
              </a:rPr>
              <a:t> Après le deuxième alinéa de l'article 32, il est inséré un alinéa ainsi rédigé : « </a:t>
            </a:r>
            <a:r>
              <a:rPr lang="fr-FR" altLang="fr-FR" sz="1800" i="1">
                <a:solidFill>
                  <a:srgbClr val="7030A0"/>
                </a:solidFill>
              </a:rPr>
              <a:t>Sera punie des peines prévues à l'alinéa précédent la diffamation commise par les mêmes moyens envers une personne ou un groupe de personnes à raison de leur sexe, de leur orientation sexuelle ou de leur handicap</a:t>
            </a:r>
            <a:r>
              <a:rPr lang="fr-FR" altLang="fr-FR" sz="1800">
                <a:solidFill>
                  <a:srgbClr val="7030A0"/>
                </a:solidFill>
              </a:rPr>
              <a:t>. » ;</a:t>
            </a:r>
          </a:p>
          <a:p>
            <a:pPr algn="just" eaLnBrk="1" hangingPunct="1">
              <a:lnSpc>
                <a:spcPct val="100000"/>
              </a:lnSpc>
              <a:spcBef>
                <a:spcPct val="0"/>
              </a:spcBef>
              <a:buFontTx/>
              <a:buNone/>
            </a:pPr>
            <a:r>
              <a:rPr lang="fr-FR" altLang="fr-FR" sz="1800">
                <a:solidFill>
                  <a:srgbClr val="7030A0"/>
                </a:solidFill>
              </a:rPr>
              <a:t>2</a:t>
            </a:r>
            <a:r>
              <a:rPr lang="fr-FR" altLang="fr-FR" sz="1800" baseline="30000">
                <a:solidFill>
                  <a:srgbClr val="7030A0"/>
                </a:solidFill>
              </a:rPr>
              <a:t>o</a:t>
            </a:r>
            <a:r>
              <a:rPr lang="fr-FR" altLang="fr-FR" sz="1800">
                <a:solidFill>
                  <a:srgbClr val="7030A0"/>
                </a:solidFill>
              </a:rPr>
              <a:t> Après le troisième alinéa de l'article 33, il est inséré un alinéa ainsi rédigé : « </a:t>
            </a:r>
            <a:r>
              <a:rPr lang="fr-FR" altLang="fr-FR" sz="1800" i="1">
                <a:solidFill>
                  <a:srgbClr val="7030A0"/>
                </a:solidFill>
              </a:rPr>
              <a:t>Sera punie des peines prévues à l'alinéa précédent l'injure commise dans les mêmes conditions envers une personne ou un groupe de personnes à raison de leur sexe, de leur orientation sexuelle ou de leur handicap</a:t>
            </a:r>
            <a:r>
              <a:rPr lang="fr-FR" altLang="fr-FR" sz="1800">
                <a:solidFill>
                  <a:srgbClr val="7030A0"/>
                </a:solidFill>
              </a:rPr>
              <a:t>. ».</a:t>
            </a:r>
          </a:p>
          <a:p>
            <a:pPr algn="just" eaLnBrk="1" hangingPunct="1">
              <a:lnSpc>
                <a:spcPct val="100000"/>
              </a:lnSpc>
              <a:spcBef>
                <a:spcPct val="0"/>
              </a:spcBef>
              <a:buFontTx/>
              <a:buNone/>
            </a:pPr>
            <a:endParaRPr lang="fr-FR" altLang="fr-FR" sz="1800">
              <a:solidFill>
                <a:srgbClr val="7030A0"/>
              </a:solidFill>
            </a:endParaRPr>
          </a:p>
          <a:p>
            <a:pPr algn="just" eaLnBrk="1" hangingPunct="1">
              <a:lnSpc>
                <a:spcPct val="100000"/>
              </a:lnSpc>
              <a:spcBef>
                <a:spcPct val="0"/>
              </a:spcBef>
              <a:buFontTx/>
              <a:buNone/>
            </a:pPr>
            <a:r>
              <a:rPr lang="fr-FR" altLang="fr-FR" sz="1800" b="1">
                <a:solidFill>
                  <a:srgbClr val="7030A0"/>
                </a:solidFill>
              </a:rPr>
              <a:t>Les pays qui protègent les homosexuels sont, grosso modo, les pays démocratiques, qui respectent les droits de </a:t>
            </a:r>
            <a:r>
              <a:rPr lang="fr-FR" altLang="fr-FR" sz="1800">
                <a:solidFill>
                  <a:srgbClr val="7030A0"/>
                </a:solidFill>
              </a:rPr>
              <a:t>l’homme.</a:t>
            </a:r>
          </a:p>
          <a:p>
            <a:pPr algn="just" eaLnBrk="1" hangingPunct="1">
              <a:lnSpc>
                <a:spcPct val="100000"/>
              </a:lnSpc>
              <a:spcBef>
                <a:spcPct val="0"/>
              </a:spcBef>
              <a:buFontTx/>
              <a:buNone/>
            </a:pPr>
            <a:r>
              <a:rPr lang="fr-FR" altLang="fr-FR" sz="1800">
                <a:solidFill>
                  <a:srgbClr val="7030A0"/>
                </a:solidFill>
              </a:rPr>
              <a:t>En général, dans ces pays, lorsque le mobile d'une </a:t>
            </a:r>
            <a:r>
              <a:rPr lang="fr-FR" altLang="fr-FR" sz="1800">
                <a:solidFill>
                  <a:srgbClr val="7030A0"/>
                </a:solidFill>
                <a:hlinkClick r:id="rId5" tooltip="Agression"/>
              </a:rPr>
              <a:t>agression</a:t>
            </a:r>
            <a:r>
              <a:rPr lang="fr-FR" altLang="fr-FR" sz="1800">
                <a:solidFill>
                  <a:srgbClr val="7030A0"/>
                </a:solidFill>
              </a:rPr>
              <a:t> physique ou d'un meurtre est l'</a:t>
            </a:r>
            <a:r>
              <a:rPr lang="fr-FR" altLang="fr-FR" sz="1800">
                <a:solidFill>
                  <a:srgbClr val="7030A0"/>
                </a:solidFill>
                <a:hlinkClick r:id="rId6" tooltip="Orientation sexuelle"/>
              </a:rPr>
              <a:t>orientation sexuelle</a:t>
            </a:r>
            <a:r>
              <a:rPr lang="fr-FR" altLang="fr-FR" sz="1800">
                <a:solidFill>
                  <a:srgbClr val="7030A0"/>
                </a:solidFill>
              </a:rPr>
              <a:t> de la victime, </a:t>
            </a:r>
            <a:r>
              <a:rPr lang="fr-FR" altLang="fr-FR" sz="1800" i="1">
                <a:solidFill>
                  <a:srgbClr val="7030A0"/>
                </a:solidFill>
              </a:rPr>
              <a:t>la </a:t>
            </a:r>
            <a:r>
              <a:rPr lang="fr-FR" altLang="fr-FR" sz="1800" i="1">
                <a:solidFill>
                  <a:srgbClr val="7030A0"/>
                </a:solidFill>
                <a:hlinkClick r:id="rId7" tooltip="Loi"/>
              </a:rPr>
              <a:t>loi</a:t>
            </a:r>
            <a:r>
              <a:rPr lang="fr-FR" altLang="fr-FR" sz="1800" i="1">
                <a:solidFill>
                  <a:srgbClr val="7030A0"/>
                </a:solidFill>
              </a:rPr>
              <a:t> alourdit les peines qui sont normalement données</a:t>
            </a:r>
            <a:r>
              <a:rPr lang="fr-FR" altLang="fr-FR" sz="1800">
                <a:solidFill>
                  <a:srgbClr val="7030A0"/>
                </a:solidFill>
              </a:rPr>
              <a:t>.</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8"/>
              </a:rPr>
              <a:t>https://fr.wikipedia.org/wiki/Homophobie</a:t>
            </a:r>
            <a:r>
              <a:rPr lang="fr-FR" altLang="fr-FR" sz="1200">
                <a:solidFill>
                  <a:srgbClr val="7030A0"/>
                </a:solidFill>
              </a:rPr>
              <a:t> , b) </a:t>
            </a:r>
            <a:r>
              <a:rPr lang="fr-FR" altLang="fr-FR" sz="1200">
                <a:solidFill>
                  <a:srgbClr val="7030A0"/>
                </a:solidFill>
                <a:hlinkClick r:id="rId9"/>
              </a:rPr>
              <a:t>https://fr.wikipedia.org/wiki/Lois_contre_le_racisme_et_les_discours_de_haine</a:t>
            </a:r>
            <a:r>
              <a:rPr lang="fr-FR" altLang="fr-FR" sz="1200">
                <a:solidFill>
                  <a:srgbClr val="7030A0"/>
                </a:solidFill>
              </a:rPr>
              <a:t> </a:t>
            </a:r>
            <a:endParaRPr lang="fr-FR" altLang="fr-FR" sz="1800">
              <a:solidFill>
                <a:srgbClr val="7030A0"/>
              </a:solidFill>
            </a:endParaRPr>
          </a:p>
        </p:txBody>
      </p:sp>
      <p:pic>
        <p:nvPicPr>
          <p:cNvPr id="123910" name="Picture 2" descr="C:\Users\LISAN\Documents\religions\homosexualité\image2\hate_crime_sample-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7763" y="557213"/>
            <a:ext cx="190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4" descr="C:\Users\LISAN\Documents\religions\homosexualité\image2\haine envers les homosexuel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8463" y="147638"/>
            <a:ext cx="3905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ZoneTexte 9"/>
          <p:cNvSpPr txBox="1">
            <a:spLocks noChangeArrowheads="1"/>
          </p:cNvSpPr>
          <p:nvPr/>
        </p:nvSpPr>
        <p:spPr bwMode="auto">
          <a:xfrm>
            <a:off x="4154488" y="592138"/>
            <a:ext cx="1425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Crime et parole de haine →</a:t>
            </a:r>
          </a:p>
        </p:txBody>
      </p:sp>
      <p:sp>
        <p:nvSpPr>
          <p:cNvPr id="123913" name="ZoneTexte 10"/>
          <p:cNvSpPr txBox="1">
            <a:spLocks noChangeArrowheads="1"/>
          </p:cNvSpPr>
          <p:nvPr/>
        </p:nvSpPr>
        <p:spPr bwMode="auto">
          <a:xfrm>
            <a:off x="6091238" y="598488"/>
            <a:ext cx="1425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Hate crime et hate speech</a:t>
            </a:r>
          </a:p>
        </p:txBody>
      </p:sp>
      <p:sp>
        <p:nvSpPr>
          <p:cNvPr id="123914" name="Rectangle 11"/>
          <p:cNvSpPr>
            <a:spLocks noChangeArrowheads="1"/>
          </p:cNvSpPr>
          <p:nvPr/>
        </p:nvSpPr>
        <p:spPr bwMode="auto">
          <a:xfrm>
            <a:off x="246063" y="685800"/>
            <a:ext cx="411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717698" cy="334962"/>
          </a:xfrm>
        </p:spPr>
        <p:txBody>
          <a:bodyPr/>
          <a:lstStyle/>
          <a:p>
            <a:pPr>
              <a:defRPr/>
            </a:pPr>
            <a:fld id="{AAAECD66-07A6-4C77-8D02-87E296122CFD}" type="slidenum">
              <a:rPr lang="fr-FR"/>
              <a:pPr>
                <a:defRPr/>
              </a:pPr>
              <a:t>127</a:t>
            </a:fld>
            <a:endParaRPr lang="fr-FR" dirty="0"/>
          </a:p>
        </p:txBody>
      </p:sp>
      <p:sp>
        <p:nvSpPr>
          <p:cNvPr id="124931" name="Rectangle 2"/>
          <p:cNvSpPr>
            <a:spLocks noChangeArrowheads="1"/>
          </p:cNvSpPr>
          <p:nvPr/>
        </p:nvSpPr>
        <p:spPr bwMode="auto">
          <a:xfrm>
            <a:off x="230188" y="696913"/>
            <a:ext cx="3810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p>
        </p:txBody>
      </p:sp>
      <p:sp>
        <p:nvSpPr>
          <p:cNvPr id="124932"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4933" name="Picture 2" descr="C:\Users\LISAN\Documents\religions\homosexualité\image2\family_11_refe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775" y="1143000"/>
            <a:ext cx="4086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3" descr="C:\Users\LISAN\Documents\religions\homosexualité\image2\family_1_refer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813" y="1143000"/>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7" descr="C:\Users\LISAN\Documents\religions\homosexualité\image2\family_10_refer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095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ZoneTexte 8"/>
          <p:cNvSpPr txBox="1">
            <a:spLocks noChangeArrowheads="1"/>
          </p:cNvSpPr>
          <p:nvPr/>
        </p:nvSpPr>
        <p:spPr bwMode="auto">
          <a:xfrm>
            <a:off x="8077200" y="1905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https://www.pinterest.com/ilgaeurope/different-families-same-love/</a:t>
            </a:r>
            <a:r>
              <a:rPr lang="fr-FR" altLang="fr-FR" sz="1200">
                <a:solidFill>
                  <a:srgbClr val="7030A0"/>
                </a:solidFill>
              </a:rPr>
              <a:t>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770860" cy="334962"/>
          </a:xfrm>
        </p:spPr>
        <p:txBody>
          <a:bodyPr/>
          <a:lstStyle/>
          <a:p>
            <a:pPr>
              <a:defRPr/>
            </a:pPr>
            <a:fld id="{770D5CE4-4671-4F85-9D3D-282217E617C6}" type="slidenum">
              <a:rPr lang="fr-FR"/>
              <a:pPr>
                <a:defRPr/>
              </a:pPr>
              <a:t>128</a:t>
            </a:fld>
            <a:endParaRPr lang="fr-FR"/>
          </a:p>
        </p:txBody>
      </p:sp>
      <p:sp>
        <p:nvSpPr>
          <p:cNvPr id="125955" name="Rectangle 2"/>
          <p:cNvSpPr>
            <a:spLocks noChangeArrowheads="1"/>
          </p:cNvSpPr>
          <p:nvPr/>
        </p:nvSpPr>
        <p:spPr bwMode="auto">
          <a:xfrm>
            <a:off x="230188" y="696913"/>
            <a:ext cx="4471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 (suite)</a:t>
            </a:r>
          </a:p>
        </p:txBody>
      </p:sp>
      <p:sp>
        <p:nvSpPr>
          <p:cNvPr id="125956"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5957" name="Picture 5" descr="C:\Users\LISAN\Documents\religions\homosexualité\image2\family_8_refe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063" y="1143000"/>
            <a:ext cx="4057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C:\Users\LISAN\Documents\religions\homosexualité\image2\family_9_refer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0481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4" descr="C:\Users\LISAN\Documents\religions\homosexualité\image2\family_2_refer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5775" y="1143000"/>
            <a:ext cx="4086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ZoneTexte 8"/>
          <p:cNvSpPr txBox="1">
            <a:spLocks noChangeArrowheads="1"/>
          </p:cNvSpPr>
          <p:nvPr/>
        </p:nvSpPr>
        <p:spPr bwMode="auto">
          <a:xfrm>
            <a:off x="8262938" y="166688"/>
            <a:ext cx="3875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http://federation-pro-europa-christiana.org/wordpress/a-critical-review-of-the-photo-exhibition-%E2%80%9Cdifferent-families-same-love%E2%80%9D-hosted-by-the-european-commission/</a:t>
            </a:r>
            <a:r>
              <a:rPr lang="fr-FR" altLang="fr-FR" sz="1200">
                <a:solidFill>
                  <a:srgbClr val="7030A0"/>
                </a:solidFill>
              </a:rPr>
              <a:t>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996" y="132833"/>
            <a:ext cx="1132699" cy="340242"/>
          </a:xfrm>
        </p:spPr>
        <p:txBody>
          <a:bodyPr/>
          <a:lstStyle/>
          <a:p>
            <a:pPr>
              <a:defRPr/>
            </a:pPr>
            <a:fld id="{1DA1A5AE-5609-483D-A4C8-288B11E65C35}" type="slidenum">
              <a:rPr lang="fr-FR"/>
              <a:pPr>
                <a:defRPr/>
              </a:pPr>
              <a:t>129</a:t>
            </a:fld>
            <a:endParaRPr lang="fr-FR" dirty="0"/>
          </a:p>
        </p:txBody>
      </p:sp>
      <p:sp>
        <p:nvSpPr>
          <p:cNvPr id="126979" name="Rectangle 2"/>
          <p:cNvSpPr>
            <a:spLocks noChangeArrowheads="1"/>
          </p:cNvSpPr>
          <p:nvPr/>
        </p:nvSpPr>
        <p:spPr bwMode="auto">
          <a:xfrm>
            <a:off x="230188" y="501650"/>
            <a:ext cx="4471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 (suite)</a:t>
            </a:r>
          </a:p>
        </p:txBody>
      </p:sp>
      <p:sp>
        <p:nvSpPr>
          <p:cNvPr id="126980" name="ZoneTexte 3"/>
          <p:cNvSpPr txBox="1">
            <a:spLocks noChangeArrowheads="1"/>
          </p:cNvSpPr>
          <p:nvPr/>
        </p:nvSpPr>
        <p:spPr bwMode="auto">
          <a:xfrm>
            <a:off x="35179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6981" name="Picture 2" descr="C:\Users\LISAN\Documents\religions\homosexualité\image2\family-family-friends-love-respect-togetherness-demotivational-posters-1304176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909638"/>
            <a:ext cx="6096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3" descr="C:\Users\LISAN\Documents\religions\homosexualité\image2\homophob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7925" y="238125"/>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4" descr="C:\Users\LISAN\Documents\religions\homosexualité\image2\mes 2 papas te petent la gueule quand tu veu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295116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5" descr="C:\Users\LISAN\Documents\religions\homosexualité\image2\humou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275" y="627063"/>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ZoneTexte 12"/>
          <p:cNvSpPr txBox="1">
            <a:spLocks noChangeArrowheads="1"/>
          </p:cNvSpPr>
          <p:nvPr/>
        </p:nvSpPr>
        <p:spPr bwMode="auto">
          <a:xfrm>
            <a:off x="6792913" y="4800600"/>
            <a:ext cx="27749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Une jeune femme défend ses 2 papas :</a:t>
            </a:r>
          </a:p>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Mes deux papas te pètent la gueule quand tu veux</a:t>
            </a:r>
            <a:r>
              <a:rPr lang="fr-FR" altLang="fr-FR" sz="1200">
                <a:solidFill>
                  <a:srgbClr val="7030A0"/>
                </a:solidFill>
              </a:rPr>
              <a:t> ». Manif fin novembre 2012. Source : a) </a:t>
            </a:r>
            <a:r>
              <a:rPr lang="fr-FR" altLang="fr-FR" sz="1200">
                <a:solidFill>
                  <a:srgbClr val="7030A0"/>
                </a:solidFill>
                <a:hlinkClick r:id="rId6"/>
              </a:rPr>
              <a:t>http://www.bfmtv.com/politique/cafe-politique-mes-deux-papas-cetera-434370.html</a:t>
            </a:r>
            <a:r>
              <a:rPr lang="fr-FR" altLang="fr-FR" sz="1200">
                <a:solidFill>
                  <a:srgbClr val="7030A0"/>
                </a:solidFill>
              </a:rPr>
              <a:t>; b) </a:t>
            </a:r>
            <a:r>
              <a:rPr lang="fr-FR" altLang="fr-FR" sz="1200">
                <a:solidFill>
                  <a:srgbClr val="7030A0"/>
                </a:solidFill>
                <a:hlinkClick r:id="rId7"/>
              </a:rPr>
              <a:t>http://www.sopeople.fr/portfolio-view/mes-papas-te-petent-la-gueule-quand-tu-veux/</a:t>
            </a:r>
            <a:r>
              <a:rPr lang="fr-FR" altLang="fr-FR" sz="1200">
                <a:solidFill>
                  <a:srgbClr val="7030A0"/>
                </a:solidFill>
              </a:rPr>
              <a:t>  </a:t>
            </a:r>
          </a:p>
        </p:txBody>
      </p:sp>
      <p:sp>
        <p:nvSpPr>
          <p:cNvPr id="126986" name="ZoneTexte 14"/>
          <p:cNvSpPr txBox="1">
            <a:spLocks noChangeArrowheads="1"/>
          </p:cNvSpPr>
          <p:nvPr/>
        </p:nvSpPr>
        <p:spPr bwMode="auto">
          <a:xfrm>
            <a:off x="0" y="5367338"/>
            <a:ext cx="6662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fr-FR" sz="1200" i="1">
                <a:solidFill>
                  <a:srgbClr val="7030A0"/>
                </a:solidFill>
              </a:rPr>
              <a:t>“FAMILY : The bond that links your true family is not one of blood, but of respect and joy in each other's life. Rarely do members of one family grow up under the same roof. notifake.com .</a:t>
            </a:r>
          </a:p>
          <a:p>
            <a:pPr algn="ctr" eaLnBrk="1" hangingPunct="1">
              <a:lnSpc>
                <a:spcPct val="100000"/>
              </a:lnSpc>
              <a:spcBef>
                <a:spcPct val="0"/>
              </a:spcBef>
              <a:buFontTx/>
              <a:buNone/>
            </a:pPr>
            <a:r>
              <a:rPr lang="fr-FR" altLang="fr-FR" sz="1200" i="1">
                <a:solidFill>
                  <a:srgbClr val="7030A0"/>
                </a:solidFill>
              </a:rPr>
              <a:t>FAMILLE: Le lien qui relie votre vraie famille ne fait pas partie du sang, mais de respect et de joie dans la vie de l'autre. Rarement les membres d'une famille grandissent sous le même toit. notifake.com  »</a:t>
            </a:r>
          </a:p>
          <a:p>
            <a:pPr algn="ctr" eaLnBrk="1" hangingPunct="1">
              <a:lnSpc>
                <a:spcPct val="100000"/>
              </a:lnSpc>
              <a:spcBef>
                <a:spcPct val="0"/>
              </a:spcBef>
              <a:buFontTx/>
              <a:buNone/>
            </a:pPr>
            <a:r>
              <a:rPr lang="en-US" altLang="fr-FR" sz="1200">
                <a:hlinkClick r:id="rId8"/>
              </a:rPr>
              <a:t>Richard Bach</a:t>
            </a:r>
            <a:r>
              <a:rPr lang="en-US" altLang="fr-FR" sz="1200"/>
              <a:t>, </a:t>
            </a:r>
            <a:r>
              <a:rPr lang="en-US" altLang="fr-FR" sz="1200" i="1">
                <a:hlinkClick r:id="rId9"/>
              </a:rPr>
              <a:t>Illusions: The Adventures of a Reluctant Messiah</a:t>
            </a:r>
            <a:r>
              <a:rPr lang="en-US" altLang="fr-FR" sz="1200">
                <a:solidFill>
                  <a:srgbClr val="7030A0"/>
                </a:solidFill>
              </a:rPr>
              <a:t>. Source : </a:t>
            </a:r>
            <a:r>
              <a:rPr lang="en-US" altLang="fr-FR" sz="1200">
                <a:solidFill>
                  <a:srgbClr val="7030A0"/>
                </a:solidFill>
                <a:hlinkClick r:id="rId10"/>
              </a:rPr>
              <a:t>http://togetherness.demotivationalposters.net/tags/togetherness</a:t>
            </a:r>
            <a:r>
              <a:rPr lang="en-US" altLang="fr-FR" sz="1200">
                <a:solidFill>
                  <a:srgbClr val="7030A0"/>
                </a:solidFill>
              </a:rPr>
              <a:t> </a:t>
            </a:r>
            <a:endParaRPr lang="fr-FR" altLang="fr-FR" sz="1200">
              <a:solidFill>
                <a:srgbClr val="7030A0"/>
              </a:solidFill>
            </a:endParaRPr>
          </a:p>
        </p:txBody>
      </p:sp>
      <p:sp>
        <p:nvSpPr>
          <p:cNvPr id="126987" name="ZoneTexte 15"/>
          <p:cNvSpPr txBox="1">
            <a:spLocks noChangeArrowheads="1"/>
          </p:cNvSpPr>
          <p:nvPr/>
        </p:nvSpPr>
        <p:spPr bwMode="auto">
          <a:xfrm>
            <a:off x="6607175" y="2220913"/>
            <a:ext cx="317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Humour : In gay we trust (dans les gays nous croyons) : Jésus aussi avait 2 papas ».</a:t>
            </a:r>
          </a:p>
        </p:txBody>
      </p:sp>
      <p:sp>
        <p:nvSpPr>
          <p:cNvPr id="126988" name="ZoneTexte 16"/>
          <p:cNvSpPr txBox="1">
            <a:spLocks noChangeArrowheads="1"/>
          </p:cNvSpPr>
          <p:nvPr/>
        </p:nvSpPr>
        <p:spPr bwMode="auto">
          <a:xfrm>
            <a:off x="9894888" y="25908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Ni plus, ni moins, comme tout le monde ».</a:t>
            </a:r>
          </a:p>
        </p:txBody>
      </p:sp>
      <p:sp>
        <p:nvSpPr>
          <p:cNvPr id="126989" name="ZoneTexte 17"/>
          <p:cNvSpPr txBox="1">
            <a:spLocks noChangeArrowheads="1"/>
          </p:cNvSpPr>
          <p:nvPr/>
        </p:nvSpPr>
        <p:spPr bwMode="auto">
          <a:xfrm>
            <a:off x="9666288" y="5246688"/>
            <a:ext cx="2263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https://www.pinterest.com/jonatemps/mariage-pour-tous/</a:t>
            </a:r>
            <a:r>
              <a:rPr lang="fr-FR" altLang="fr-FR" sz="1200">
                <a:solidFill>
                  <a:srgbClr val="7030A0"/>
                </a:solidFill>
              </a:rPr>
              <a:t> </a:t>
            </a:r>
          </a:p>
        </p:txBody>
      </p:sp>
      <p:pic>
        <p:nvPicPr>
          <p:cNvPr id="126990" name="Picture 8" descr="C:\Users\LISAN\Documents\religions\homosexualité\images\manif-affiches-pro-homos\mes deux papas te petent la gueule quand tu veux_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4750" y="3189288"/>
            <a:ext cx="14668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1"/>
          <p:cNvSpPr txBox="1">
            <a:spLocks noChangeArrowheads="1"/>
          </p:cNvSpPr>
          <p:nvPr/>
        </p:nvSpPr>
        <p:spPr bwMode="auto">
          <a:xfrm>
            <a:off x="4789488" y="13017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54ACCA90-0799-4201-A180-749C9A3D0C85}" type="slidenum">
              <a:rPr lang="fr-FR"/>
              <a:pPr>
                <a:defRPr/>
              </a:pPr>
              <a:t>13</a:t>
            </a:fld>
            <a:endParaRPr lang="fr-FR"/>
          </a:p>
        </p:txBody>
      </p:sp>
      <p:sp>
        <p:nvSpPr>
          <p:cNvPr id="16388" name="Rectangle 3"/>
          <p:cNvSpPr>
            <a:spLocks noChangeArrowheads="1"/>
          </p:cNvSpPr>
          <p:nvPr/>
        </p:nvSpPr>
        <p:spPr bwMode="auto">
          <a:xfrm>
            <a:off x="233363" y="192088"/>
            <a:ext cx="4359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a:t>
            </a:r>
          </a:p>
        </p:txBody>
      </p:sp>
      <p:sp>
        <p:nvSpPr>
          <p:cNvPr id="16389" name="ZoneTexte 4"/>
          <p:cNvSpPr txBox="1">
            <a:spLocks noChangeArrowheads="1"/>
          </p:cNvSpPr>
          <p:nvPr/>
        </p:nvSpPr>
        <p:spPr bwMode="auto">
          <a:xfrm>
            <a:off x="282575" y="598488"/>
            <a:ext cx="116919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a:t>
            </a:r>
            <a:r>
              <a:rPr lang="fr-FR" altLang="fr-FR" sz="1800" dirty="0">
                <a:solidFill>
                  <a:srgbClr val="7030A0"/>
                </a:solidFill>
              </a:rPr>
              <a:t> :</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J'ai rien contre les gays qui se mettent ensemble, mais je veux dire... </a:t>
            </a:r>
            <a:r>
              <a:rPr lang="fr-FR" altLang="fr-FR" sz="1800" i="1" dirty="0">
                <a:solidFill>
                  <a:srgbClr val="FF0000"/>
                </a:solidFill>
              </a:rPr>
              <a:t>C'est contre-nature. On est là pour aimer une femme</a:t>
            </a:r>
            <a:r>
              <a:rPr lang="fr-FR" altLang="fr-FR" sz="1800" i="1" dirty="0">
                <a:solidFill>
                  <a:srgbClr val="7030A0"/>
                </a:solidFill>
              </a:rPr>
              <a:t>, pour courtiser une femme, pas pour draguer un mec ou se faire draguer par un mec</a:t>
            </a:r>
            <a:r>
              <a:rPr lang="fr-FR" altLang="fr-FR" sz="1800" i="1" dirty="0">
                <a:solidFill>
                  <a:srgbClr val="FF0000"/>
                </a:solidFill>
              </a:rPr>
              <a:t> </a:t>
            </a:r>
            <a:r>
              <a:rPr lang="fr-FR" altLang="fr-FR" sz="1800" dirty="0">
                <a:solidFill>
                  <a:srgbClr val="7030A0"/>
                </a:solidFill>
              </a:rPr>
              <a:t>», Alain Delon (2013).</a:t>
            </a:r>
          </a:p>
          <a:p>
            <a:pPr algn="just" eaLnBrk="1" hangingPunct="1">
              <a:lnSpc>
                <a:spcPct val="100000"/>
              </a:lnSpc>
              <a:spcBef>
                <a:spcPct val="0"/>
              </a:spcBef>
            </a:pPr>
            <a:r>
              <a:rPr lang="fr-FR" altLang="fr-FR" sz="1800" dirty="0">
                <a:solidFill>
                  <a:srgbClr val="7030A0"/>
                </a:solidFill>
              </a:rPr>
              <a:t>«</a:t>
            </a:r>
            <a:r>
              <a:rPr lang="fr-FR" altLang="fr-FR" sz="1800" i="1" dirty="0">
                <a:solidFill>
                  <a:srgbClr val="7030A0"/>
                </a:solidFill>
              </a:rPr>
              <a:t> L’</a:t>
            </a:r>
            <a:r>
              <a:rPr lang="fr-FR" altLang="fr-FR" sz="1800" i="1" dirty="0">
                <a:solidFill>
                  <a:srgbClr val="7030A0"/>
                </a:solidFill>
                <a:hlinkClick r:id="rId3" tooltip="Homosexualité"/>
              </a:rPr>
              <a:t>homosexualité</a:t>
            </a:r>
            <a:r>
              <a:rPr lang="fr-FR" altLang="fr-FR" sz="1800" i="1" dirty="0">
                <a:solidFill>
                  <a:srgbClr val="7030A0"/>
                </a:solidFill>
              </a:rPr>
              <a:t> </a:t>
            </a:r>
            <a:r>
              <a:rPr lang="fr-FR" altLang="fr-FR" sz="1800" i="1" dirty="0">
                <a:solidFill>
                  <a:srgbClr val="FF0000"/>
                </a:solidFill>
              </a:rPr>
              <a:t>risque d'ébranler les ressorts profonds de la société démocratique</a:t>
            </a:r>
            <a:r>
              <a:rPr lang="fr-FR" altLang="fr-FR" sz="1800" dirty="0">
                <a:solidFill>
                  <a:srgbClr val="7030A0"/>
                </a:solidFill>
              </a:rPr>
              <a:t> », « </a:t>
            </a:r>
            <a:r>
              <a:rPr lang="fr-FR" altLang="fr-FR" sz="1800" i="1" dirty="0">
                <a:solidFill>
                  <a:srgbClr val="FF0000"/>
                </a:solidFill>
              </a:rPr>
              <a:t>l’homosexualité encourage les jeunes à se désintéresser de la transmission de la vie</a:t>
            </a:r>
            <a:r>
              <a:rPr lang="fr-FR" altLang="fr-FR" sz="1800" dirty="0">
                <a:solidFill>
                  <a:srgbClr val="7030A0"/>
                </a:solidFill>
              </a:rPr>
              <a:t> » (M</a:t>
            </a:r>
            <a:r>
              <a:rPr lang="fr-FR" altLang="fr-FR" sz="1800" baseline="30000" dirty="0">
                <a:solidFill>
                  <a:srgbClr val="7030A0"/>
                </a:solidFill>
              </a:rPr>
              <a:t>gr</a:t>
            </a:r>
            <a:r>
              <a:rPr lang="fr-FR" altLang="fr-FR" sz="1800" dirty="0">
                <a:solidFill>
                  <a:srgbClr val="7030A0"/>
                </a:solidFill>
              </a:rPr>
              <a:t> Léon-Arthur </a:t>
            </a:r>
            <a:r>
              <a:rPr lang="fr-FR" altLang="fr-FR" sz="1800" dirty="0" err="1">
                <a:solidFill>
                  <a:srgbClr val="7030A0"/>
                </a:solidFill>
              </a:rPr>
              <a:t>Elchinger</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En 2008, Une contre-déclaration, déposée devant l'Assemblée générale par la </a:t>
            </a:r>
            <a:r>
              <a:rPr lang="fr-FR" altLang="fr-FR" sz="1800" dirty="0">
                <a:solidFill>
                  <a:srgbClr val="7030A0"/>
                </a:solidFill>
                <a:hlinkClick r:id="rId4" tooltip="Syrie"/>
              </a:rPr>
              <a:t>Syrie</a:t>
            </a:r>
            <a:r>
              <a:rPr lang="fr-FR" altLang="fr-FR" sz="1800" dirty="0">
                <a:solidFill>
                  <a:srgbClr val="7030A0"/>
                </a:solidFill>
              </a:rPr>
              <a:t>, déclare que la déclaration relative à l'orientation sexuelle et l'identité de genre, présentée à l'</a:t>
            </a:r>
            <a:r>
              <a:rPr lang="fr-FR" altLang="fr-FR" sz="1800" dirty="0">
                <a:solidFill>
                  <a:srgbClr val="7030A0"/>
                </a:solidFill>
                <a:hlinkClick r:id="rId5" tooltip="Assemblée générale des Nations unies"/>
              </a:rPr>
              <a:t>Assemblée générale des Nations unies</a:t>
            </a:r>
            <a:r>
              <a:rPr lang="fr-FR" altLang="fr-FR" sz="1800" dirty="0">
                <a:solidFill>
                  <a:srgbClr val="7030A0"/>
                </a:solidFill>
              </a:rPr>
              <a:t> et signée par 66 États en 2008, menace le cadre légal des droits humains et </a:t>
            </a:r>
            <a:r>
              <a:rPr lang="fr-FR" altLang="fr-FR" sz="1800" dirty="0">
                <a:solidFill>
                  <a:srgbClr val="FF0000"/>
                </a:solidFill>
              </a:rPr>
              <a:t>pourrait conduire à « </a:t>
            </a:r>
            <a:r>
              <a:rPr lang="fr-FR" altLang="fr-FR" sz="1800" i="1" dirty="0">
                <a:solidFill>
                  <a:srgbClr val="FF0000"/>
                </a:solidFill>
              </a:rPr>
              <a:t>la normalisation sociale et potentiellement la légitimation </a:t>
            </a:r>
            <a:r>
              <a:rPr lang="fr-FR" altLang="fr-FR" sz="1800" b="1" i="1" dirty="0">
                <a:solidFill>
                  <a:srgbClr val="FF0000"/>
                </a:solidFill>
              </a:rPr>
              <a:t>d'actes déplorables</a:t>
            </a:r>
            <a:r>
              <a:rPr lang="fr-FR" altLang="fr-FR" sz="1800" i="1" dirty="0">
                <a:solidFill>
                  <a:srgbClr val="FF0000"/>
                </a:solidFill>
              </a:rPr>
              <a:t>, incluant la pédophilie</a:t>
            </a:r>
            <a:r>
              <a:rPr lang="fr-FR" altLang="fr-FR" sz="1800" i="1" dirty="0">
                <a:solidFill>
                  <a:srgbClr val="7030A0"/>
                </a:solidFill>
              </a:rPr>
              <a:t>.</a:t>
            </a:r>
            <a:r>
              <a:rPr lang="fr-FR" altLang="fr-FR" sz="1800" dirty="0">
                <a:solidFill>
                  <a:srgbClr val="7030A0"/>
                </a:solidFill>
              </a:rPr>
              <a:t> » Cette contre-déclaration est adoptée par 57 États.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Les politiques qui portent atteinte à la famille menacent la dignité humaine et l’avenir même de l’humanit</a:t>
            </a:r>
            <a:r>
              <a:rPr lang="fr-FR" altLang="fr-FR" sz="1800" dirty="0">
                <a:solidFill>
                  <a:srgbClr val="FF0000"/>
                </a:solidFill>
              </a:rPr>
              <a:t>é </a:t>
            </a:r>
            <a:r>
              <a:rPr lang="fr-FR" altLang="fr-FR" sz="1800" dirty="0">
                <a:solidFill>
                  <a:srgbClr val="7030A0"/>
                </a:solidFill>
              </a:rPr>
              <a:t>», Benoît XVI.</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Après, ça a des quantités de conséquences qui sont innombrables. Après, ils vont vouloir faire des couples à trois ou à quatre. Après, un jour peut-être, </a:t>
            </a:r>
            <a:r>
              <a:rPr lang="fr-FR" altLang="fr-FR" sz="1800" i="1" dirty="0">
                <a:solidFill>
                  <a:srgbClr val="FF0000"/>
                </a:solidFill>
              </a:rPr>
              <a:t>l'interdiction de l'inceste tombera </a:t>
            </a:r>
            <a:r>
              <a:rPr lang="fr-FR" altLang="fr-FR" sz="1800" dirty="0">
                <a:solidFill>
                  <a:srgbClr val="7030A0"/>
                </a:solidFill>
              </a:rPr>
              <a:t>», Philippe </a:t>
            </a:r>
            <a:r>
              <a:rPr lang="fr-FR" altLang="fr-FR" sz="1800" dirty="0" err="1">
                <a:solidFill>
                  <a:srgbClr val="7030A0"/>
                </a:solidFill>
              </a:rPr>
              <a:t>Barbarin</a:t>
            </a:r>
            <a:r>
              <a:rPr lang="fr-FR" altLang="fr-FR" sz="1800" dirty="0">
                <a:solidFill>
                  <a:srgbClr val="7030A0"/>
                </a:solidFill>
              </a:rPr>
              <a:t>, archevêque de Lyon.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Tout ce qui concoure à la destruction de la famille</a:t>
            </a:r>
            <a:r>
              <a:rPr lang="fr-FR" altLang="fr-FR" sz="1800" i="1" dirty="0">
                <a:solidFill>
                  <a:srgbClr val="7030A0"/>
                </a:solidFill>
              </a:rPr>
              <a:t>, au travers de la manipulation du sens des mots, </a:t>
            </a:r>
            <a:r>
              <a:rPr lang="fr-FR" altLang="fr-FR" sz="1800" i="1" dirty="0">
                <a:solidFill>
                  <a:srgbClr val="FF0000"/>
                </a:solidFill>
              </a:rPr>
              <a:t>au travers du mariage et de l'adoption homosexuelle, qui est une ineptie, qui est contre nature</a:t>
            </a:r>
            <a:r>
              <a:rPr lang="fr-FR" altLang="fr-FR" sz="1800" i="1" dirty="0">
                <a:solidFill>
                  <a:srgbClr val="7030A0"/>
                </a:solidFill>
              </a:rPr>
              <a:t> […] c'est en même temps la </a:t>
            </a:r>
            <a:r>
              <a:rPr lang="fr-FR" altLang="fr-FR" sz="1800" i="1" dirty="0">
                <a:solidFill>
                  <a:srgbClr val="FF0000"/>
                </a:solidFill>
              </a:rPr>
              <a:t>destruction même de l'organisation sociale de la société</a:t>
            </a:r>
            <a:r>
              <a:rPr lang="fr-FR" altLang="fr-FR" sz="1800" i="1" dirty="0">
                <a:solidFill>
                  <a:srgbClr val="7030A0"/>
                </a:solidFill>
              </a:rPr>
              <a:t> </a:t>
            </a:r>
            <a:r>
              <a:rPr lang="fr-FR" altLang="fr-FR" sz="1800" dirty="0">
                <a:solidFill>
                  <a:srgbClr val="7030A0"/>
                </a:solidFill>
              </a:rPr>
              <a:t>», Jean-Marc </a:t>
            </a:r>
            <a:r>
              <a:rPr lang="fr-FR" altLang="fr-FR" sz="1800" dirty="0" err="1">
                <a:solidFill>
                  <a:srgbClr val="7030A0"/>
                </a:solidFill>
              </a:rPr>
              <a:t>Nesme</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 Ce que vous êtes en train de faire est une brèche qui ne se refermera pas si ce texte passe, </a:t>
            </a:r>
            <a:r>
              <a:rPr lang="fr-FR" altLang="fr-FR" sz="1800" i="1" dirty="0">
                <a:solidFill>
                  <a:srgbClr val="FF0000"/>
                </a:solidFill>
              </a:rPr>
              <a:t>c’est une ignominie (....) vous êtes en train d’assassiner des enfants ! </a:t>
            </a:r>
            <a:r>
              <a:rPr lang="fr-FR" altLang="fr-FR" sz="1800" i="1" dirty="0">
                <a:solidFill>
                  <a:srgbClr val="7030A0"/>
                </a:solidFill>
              </a:rPr>
              <a:t>», </a:t>
            </a:r>
            <a:r>
              <a:rPr lang="fr-FR" altLang="fr-FR" sz="1800" dirty="0">
                <a:solidFill>
                  <a:srgbClr val="7030A0"/>
                </a:solidFill>
              </a:rPr>
              <a:t>a lancé à l'Assemblée nationale </a:t>
            </a:r>
            <a:r>
              <a:rPr lang="fr-FR" altLang="fr-FR" sz="1800" dirty="0">
                <a:solidFill>
                  <a:srgbClr val="7030A0"/>
                </a:solidFill>
                <a:hlinkClick r:id="rId6"/>
              </a:rPr>
              <a:t>Philippe Cochet, député UMP</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 </a:t>
            </a:r>
            <a:r>
              <a:rPr lang="fr-FR" altLang="fr-FR" sz="1800" dirty="0"/>
              <a:t> </a:t>
            </a:r>
            <a:r>
              <a:rPr lang="fr-FR" altLang="fr-FR" sz="1800" i="1" dirty="0">
                <a:solidFill>
                  <a:srgbClr val="7030A0"/>
                </a:solidFill>
              </a:rPr>
              <a:t>Vous me permettrez de considérer que souvent le </a:t>
            </a:r>
            <a:r>
              <a:rPr lang="fr-FR" altLang="fr-FR" sz="1800" i="1" dirty="0">
                <a:solidFill>
                  <a:srgbClr val="FF0000"/>
                </a:solidFill>
              </a:rPr>
              <a:t>terroriste</a:t>
            </a:r>
            <a:r>
              <a:rPr lang="fr-FR" altLang="fr-FR" sz="1800" i="1" dirty="0">
                <a:solidFill>
                  <a:srgbClr val="7030A0"/>
                </a:solidFill>
              </a:rPr>
              <a:t> a un défaut : </a:t>
            </a:r>
            <a:r>
              <a:rPr lang="fr-FR" altLang="fr-FR" sz="1800" i="1" dirty="0">
                <a:solidFill>
                  <a:srgbClr val="FF0000"/>
                </a:solidFill>
              </a:rPr>
              <a:t>il n’a jamais rencontré l’autorité paternelle </a:t>
            </a:r>
            <a:r>
              <a:rPr lang="fr-FR" altLang="fr-FR" sz="1800" i="1" dirty="0">
                <a:solidFill>
                  <a:srgbClr val="7030A0"/>
                </a:solidFill>
              </a:rPr>
              <a:t>le plus souvent, il n’a jamais eu de rapport avec les limites et avec le cadre parental, il n’a jamais eu cette possibilité de savoir ce qui est faisable ou non faisable, ce qui est bien ou mal </a:t>
            </a:r>
            <a:r>
              <a:rPr lang="fr-FR" altLang="fr-FR" sz="1800" dirty="0">
                <a:solidFill>
                  <a:srgbClr val="7030A0"/>
                </a:solidFill>
              </a:rPr>
              <a:t>». Le lendemain : « </a:t>
            </a:r>
            <a:r>
              <a:rPr lang="fr-FR" altLang="fr-FR" sz="1800" dirty="0"/>
              <a:t> </a:t>
            </a:r>
            <a:r>
              <a:rPr lang="fr-FR" altLang="fr-FR" sz="1800" i="1" dirty="0">
                <a:solidFill>
                  <a:srgbClr val="FF0000"/>
                </a:solidFill>
              </a:rPr>
              <a:t>La loi sur le mariage pour tous </a:t>
            </a:r>
            <a:r>
              <a:rPr lang="fr-FR" altLang="fr-FR" sz="1800" i="1" dirty="0">
                <a:solidFill>
                  <a:srgbClr val="7030A0"/>
                </a:solidFill>
              </a:rPr>
              <a:t>créé des difficultés supplémentaires pour les enfants et les adultes à se construire, et donc </a:t>
            </a:r>
            <a:r>
              <a:rPr lang="fr-FR" altLang="fr-FR" sz="1800" i="1" dirty="0">
                <a:solidFill>
                  <a:srgbClr val="FF0000"/>
                </a:solidFill>
              </a:rPr>
              <a:t>génère un recours à la violence </a:t>
            </a:r>
            <a:r>
              <a:rPr lang="fr-FR" altLang="fr-FR" sz="1800" dirty="0">
                <a:solidFill>
                  <a:srgbClr val="7030A0"/>
                </a:solidFill>
              </a:rPr>
              <a:t>», Nicolas Dhuicq, député UMP de l’Aube, psychiatre, à l’Assemblée nationale.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381000" cy="311150"/>
          </a:xfrm>
        </p:spPr>
        <p:txBody>
          <a:bodyPr/>
          <a:lstStyle/>
          <a:p>
            <a:pPr>
              <a:defRPr/>
            </a:pPr>
            <a:fld id="{AA13A433-F33E-4F36-AADF-52398DF6939F}" type="slidenum">
              <a:rPr lang="fr-FR"/>
              <a:pPr>
                <a:defRPr/>
              </a:pPr>
              <a:t>130</a:t>
            </a:fld>
            <a:endParaRPr lang="fr-FR"/>
          </a:p>
        </p:txBody>
      </p:sp>
      <p:sp>
        <p:nvSpPr>
          <p:cNvPr id="128003" name="Rectangle 2"/>
          <p:cNvSpPr>
            <a:spLocks noChangeArrowheads="1"/>
          </p:cNvSpPr>
          <p:nvPr/>
        </p:nvSpPr>
        <p:spPr bwMode="auto">
          <a:xfrm>
            <a:off x="176213" y="609600"/>
            <a:ext cx="4471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 (suite)</a:t>
            </a:r>
          </a:p>
        </p:txBody>
      </p:sp>
      <p:sp>
        <p:nvSpPr>
          <p:cNvPr id="128004"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8005" name="Picture 6" descr="C:\Users\LISAN\Documents\religions\homosexualité\image2\endoctr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62038"/>
            <a:ext cx="6000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ZoneTexte 5"/>
          <p:cNvSpPr txBox="1">
            <a:spLocks noChangeArrowheads="1"/>
          </p:cNvSpPr>
          <p:nvPr/>
        </p:nvSpPr>
        <p:spPr bwMode="auto">
          <a:xfrm>
            <a:off x="152400" y="4484688"/>
            <a:ext cx="6129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Endoctrinés, intolérants, arrogants, frustrés : tout le monde n’a pas la chance d’avoir des parents homophobes ».</a:t>
            </a:r>
          </a:p>
        </p:txBody>
      </p:sp>
      <p:sp>
        <p:nvSpPr>
          <p:cNvPr id="128007" name="ZoneTexte 6"/>
          <p:cNvSpPr txBox="1">
            <a:spLocks noChangeArrowheads="1"/>
          </p:cNvSpPr>
          <p:nvPr/>
        </p:nvSpPr>
        <p:spPr bwMode="auto">
          <a:xfrm>
            <a:off x="8588375" y="1785938"/>
            <a:ext cx="3462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err="1">
                <a:solidFill>
                  <a:srgbClr val="7030A0"/>
                </a:solidFill>
              </a:rPr>
              <a:t>Yulia</a:t>
            </a:r>
            <a:r>
              <a:rPr lang="fr-FR" altLang="fr-FR" sz="1200" dirty="0">
                <a:solidFill>
                  <a:srgbClr val="7030A0"/>
                </a:solidFill>
              </a:rPr>
              <a:t> </a:t>
            </a:r>
            <a:r>
              <a:rPr lang="fr-FR" altLang="fr-FR" sz="1200" dirty="0" err="1">
                <a:solidFill>
                  <a:srgbClr val="7030A0"/>
                </a:solidFill>
              </a:rPr>
              <a:t>Gushchina</a:t>
            </a:r>
            <a:r>
              <a:rPr lang="fr-FR" altLang="fr-FR" sz="1200" dirty="0">
                <a:solidFill>
                  <a:srgbClr val="7030A0"/>
                </a:solidFill>
              </a:rPr>
              <a:t> et </a:t>
            </a:r>
            <a:r>
              <a:rPr lang="fr-FR" altLang="fr-FR" sz="1200" dirty="0" err="1">
                <a:solidFill>
                  <a:srgbClr val="7030A0"/>
                </a:solidFill>
              </a:rPr>
              <a:t>Kseniya</a:t>
            </a:r>
            <a:r>
              <a:rPr lang="fr-FR" altLang="fr-FR" sz="1200" dirty="0">
                <a:solidFill>
                  <a:srgbClr val="7030A0"/>
                </a:solidFill>
              </a:rPr>
              <a:t> </a:t>
            </a:r>
            <a:r>
              <a:rPr lang="fr-FR" altLang="fr-FR" sz="1200" dirty="0" err="1">
                <a:solidFill>
                  <a:srgbClr val="7030A0"/>
                </a:solidFill>
              </a:rPr>
              <a:t>Ryzhiva</a:t>
            </a:r>
            <a:r>
              <a:rPr lang="fr-FR" altLang="fr-FR" sz="1200" dirty="0">
                <a:solidFill>
                  <a:srgbClr val="7030A0"/>
                </a:solidFill>
              </a:rPr>
              <a:t> s’échangent un baiser après avoir gagné la médaille d’or pour la Russie. Elles auraient protesté contre les lois interdisant la « propagande homosexuelle » en Russie. Source : </a:t>
            </a:r>
            <a:r>
              <a:rPr lang="fr-FR" altLang="fr-FR" sz="1200" dirty="0">
                <a:solidFill>
                  <a:srgbClr val="7030A0"/>
                </a:solidFill>
                <a:hlinkClick r:id="rId3"/>
              </a:rPr>
              <a:t>http://edition.cnn.com/2013/08/20/sport/athletics-russian-athletes-gay-kiss-denial/</a:t>
            </a:r>
            <a:r>
              <a:rPr lang="fr-FR" altLang="fr-FR" sz="1200" dirty="0">
                <a:solidFill>
                  <a:srgbClr val="7030A0"/>
                </a:solidFill>
              </a:rPr>
              <a:t> </a:t>
            </a:r>
          </a:p>
        </p:txBody>
      </p:sp>
      <p:pic>
        <p:nvPicPr>
          <p:cNvPr id="128008" name="Picture 3" descr="C:\Users\LISAN\Documents\religions\homosexualité\images\amours-homos\Yulia Gushchina and Kseniya Ryzhiva exchange a kiss after winning gold for Rus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25" y="14763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4" descr="C:\Users\LISAN\Documents\religions\homosexualité\image2\different family same lov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30238"/>
            <a:ext cx="22193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6" descr="C:\Users\LISAN\Documents\religions\homosexualité\image2\différent_family_same_love_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450" y="3783013"/>
            <a:ext cx="2227263"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1" name="ZoneTexte 13"/>
          <p:cNvSpPr txBox="1">
            <a:spLocks noChangeArrowheads="1"/>
          </p:cNvSpPr>
          <p:nvPr/>
        </p:nvSpPr>
        <p:spPr bwMode="auto">
          <a:xfrm>
            <a:off x="6084888" y="5715000"/>
            <a:ext cx="289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Familles différentes, même amour ».</a:t>
            </a:r>
          </a:p>
        </p:txBody>
      </p:sp>
      <p:pic>
        <p:nvPicPr>
          <p:cNvPr id="128012" name="Picture 8" descr="C:\Users\LISAN\Documents\religions\homosexualité\image2\homos arab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100" y="496411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3" name="Picture 9" descr="C:\Users\LISAN\Documents\religions\homosexualité\image2\deux saint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38" y="4752975"/>
            <a:ext cx="1447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4" name="ZoneTexte 17"/>
          <p:cNvSpPr txBox="1">
            <a:spLocks noChangeArrowheads="1"/>
          </p:cNvSpPr>
          <p:nvPr/>
        </p:nvSpPr>
        <p:spPr bwMode="auto">
          <a:xfrm>
            <a:off x="1687513" y="4975225"/>
            <a:ext cx="1839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Saint Come, et Saint Damien (?)</a:t>
            </a:r>
          </a:p>
        </p:txBody>
      </p:sp>
      <p:pic>
        <p:nvPicPr>
          <p:cNvPr id="128015" name="Picture 3" descr="C:\Users\LISAN\Documents\religions\homosexualité\images\homophobie\vous nous faites des homo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2788" y="4716463"/>
            <a:ext cx="22383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6" name="ZoneTexte 18"/>
          <p:cNvSpPr txBox="1">
            <a:spLocks noChangeArrowheads="1"/>
          </p:cNvSpPr>
          <p:nvPr/>
        </p:nvSpPr>
        <p:spPr bwMode="auto">
          <a:xfrm>
            <a:off x="9666288" y="6248400"/>
            <a:ext cx="230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nous faites des homos, on vous fera aussi des hétéros »</a:t>
            </a:r>
          </a:p>
        </p:txBody>
      </p:sp>
      <p:pic>
        <p:nvPicPr>
          <p:cNvPr id="128017" name="Picture 4" descr="C:\Users\LISAN\Documents\religions\homosexualité\images\manif-affiches-pro-homos\sainte marie mère porteus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8400" y="329336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381000" cy="311150"/>
          </a:xfrm>
        </p:spPr>
        <p:txBody>
          <a:bodyPr/>
          <a:lstStyle/>
          <a:p>
            <a:pPr>
              <a:defRPr/>
            </a:pPr>
            <a:fld id="{874EF1F7-7EE9-466F-850A-A96BC845D935}" type="slidenum">
              <a:rPr lang="fr-FR"/>
              <a:pPr>
                <a:defRPr/>
              </a:pPr>
              <a:t>131</a:t>
            </a:fld>
            <a:endParaRPr lang="fr-FR"/>
          </a:p>
        </p:txBody>
      </p:sp>
      <p:sp>
        <p:nvSpPr>
          <p:cNvPr id="129027" name="Rectangle 2"/>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29028" name="ZoneTexte 3"/>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9029" name="ZoneTexte 4"/>
          <p:cNvSpPr txBox="1">
            <a:spLocks noChangeArrowheads="1"/>
          </p:cNvSpPr>
          <p:nvPr/>
        </p:nvSpPr>
        <p:spPr bwMode="auto">
          <a:xfrm>
            <a:off x="8054975" y="261938"/>
            <a:ext cx="38544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i="1">
                <a:solidFill>
                  <a:srgbClr val="7030A0"/>
                </a:solidFill>
              </a:rPr>
              <a:t>Slogans trouvés sur les pancartes lors des manifestations des « gay pride » :</a:t>
            </a:r>
          </a:p>
          <a:p>
            <a:pPr algn="just" eaLnBrk="1" hangingPunct="1">
              <a:lnSpc>
                <a:spcPct val="100000"/>
              </a:lnSpc>
              <a:spcBef>
                <a:spcPct val="0"/>
              </a:spcBef>
              <a:buFontTx/>
              <a:buNone/>
            </a:pPr>
            <a:r>
              <a:rPr lang="fr-FR" altLang="fr-FR" sz="1800" i="1">
                <a:solidFill>
                  <a:srgbClr val="7030A0"/>
                </a:solidFill>
              </a:rPr>
              <a:t>« Dieu aime les hommes ».</a:t>
            </a:r>
          </a:p>
          <a:p>
            <a:pPr algn="just" eaLnBrk="1" hangingPunct="1">
              <a:lnSpc>
                <a:spcPct val="100000"/>
              </a:lnSpc>
              <a:spcBef>
                <a:spcPct val="0"/>
              </a:spcBef>
              <a:buFontTx/>
              <a:buNone/>
            </a:pPr>
            <a:r>
              <a:rPr lang="fr-FR" altLang="fr-FR" sz="1800" i="1">
                <a:solidFill>
                  <a:srgbClr val="7030A0"/>
                </a:solidFill>
              </a:rPr>
              <a:t>« Nos amours sont plus fortes que votre haine ».</a:t>
            </a:r>
          </a:p>
          <a:p>
            <a:pPr algn="just" eaLnBrk="1" hangingPunct="1">
              <a:lnSpc>
                <a:spcPct val="100000"/>
              </a:lnSpc>
              <a:spcBef>
                <a:spcPct val="0"/>
              </a:spcBef>
              <a:buFontTx/>
              <a:buNone/>
            </a:pPr>
            <a:r>
              <a:rPr lang="fr-FR" altLang="fr-FR" sz="1800" i="1">
                <a:solidFill>
                  <a:srgbClr val="7030A0"/>
                </a:solidFill>
              </a:rPr>
              <a:t>« La haine n'est pas une valeur familiale ».</a:t>
            </a:r>
          </a:p>
          <a:p>
            <a:pPr algn="just" eaLnBrk="1" hangingPunct="1">
              <a:lnSpc>
                <a:spcPct val="100000"/>
              </a:lnSpc>
              <a:spcBef>
                <a:spcPct val="0"/>
              </a:spcBef>
              <a:buFontTx/>
              <a:buNone/>
            </a:pPr>
            <a:r>
              <a:rPr lang="fr-FR" altLang="fr-FR" sz="1800" i="1">
                <a:solidFill>
                  <a:srgbClr val="7030A0"/>
                </a:solidFill>
              </a:rPr>
              <a:t>« Mieux vaut une paire de mères qu'un père de merde ».</a:t>
            </a:r>
          </a:p>
          <a:p>
            <a:pPr algn="just" eaLnBrk="1" hangingPunct="1">
              <a:lnSpc>
                <a:spcPct val="100000"/>
              </a:lnSpc>
              <a:spcBef>
                <a:spcPct val="0"/>
              </a:spcBef>
              <a:buFontTx/>
              <a:buNone/>
            </a:pPr>
            <a:r>
              <a:rPr lang="fr-FR" altLang="fr-FR" sz="1800" i="1">
                <a:solidFill>
                  <a:srgbClr val="7030A0"/>
                </a:solidFill>
              </a:rPr>
              <a:t>« Je veux épouser mon copain, pas mon cousin germain ».</a:t>
            </a:r>
          </a:p>
          <a:p>
            <a:pPr algn="just" eaLnBrk="1" hangingPunct="1">
              <a:lnSpc>
                <a:spcPct val="100000"/>
              </a:lnSpc>
              <a:spcBef>
                <a:spcPct val="0"/>
              </a:spcBef>
              <a:buFontTx/>
              <a:buNone/>
            </a:pPr>
            <a:r>
              <a:rPr lang="fr-FR" altLang="fr-FR" sz="1800" i="1">
                <a:solidFill>
                  <a:srgbClr val="7030A0"/>
                </a:solidFill>
              </a:rPr>
              <a:t>« Liberté, égalité, paternité »</a:t>
            </a:r>
          </a:p>
          <a:p>
            <a:pPr algn="just" eaLnBrk="1" hangingPunct="1">
              <a:lnSpc>
                <a:spcPct val="100000"/>
              </a:lnSpc>
              <a:spcBef>
                <a:spcPct val="0"/>
              </a:spcBef>
              <a:buFontTx/>
              <a:buNone/>
            </a:pPr>
            <a:r>
              <a:rPr lang="fr-FR" altLang="fr-FR" sz="1800" i="1">
                <a:solidFill>
                  <a:srgbClr val="7030A0"/>
                </a:solidFill>
              </a:rPr>
              <a:t>« Liberté, égalité, maternité »</a:t>
            </a:r>
          </a:p>
          <a:p>
            <a:pPr algn="just" eaLnBrk="1" hangingPunct="1">
              <a:lnSpc>
                <a:spcPct val="100000"/>
              </a:lnSpc>
              <a:spcBef>
                <a:spcPct val="0"/>
              </a:spcBef>
              <a:buFontTx/>
              <a:buNone/>
            </a:pPr>
            <a:r>
              <a:rPr lang="fr-FR" altLang="fr-FR" sz="1800" i="1">
                <a:solidFill>
                  <a:srgbClr val="7030A0"/>
                </a:solidFill>
              </a:rPr>
              <a:t>« Vous nous faites des homos, nous vous ferons aussi des hétéros ».</a:t>
            </a:r>
          </a:p>
          <a:p>
            <a:pPr algn="just" eaLnBrk="1" hangingPunct="1">
              <a:lnSpc>
                <a:spcPct val="100000"/>
              </a:lnSpc>
              <a:spcBef>
                <a:spcPct val="0"/>
              </a:spcBef>
              <a:buFontTx/>
              <a:buNone/>
            </a:pPr>
            <a:r>
              <a:rPr lang="fr-FR" altLang="fr-FR" sz="1800" i="1">
                <a:solidFill>
                  <a:srgbClr val="7030A0"/>
                </a:solidFill>
              </a:rPr>
              <a:t>« Hétéros sans enfants, démariez-les maintenant ! »</a:t>
            </a:r>
          </a:p>
          <a:p>
            <a:pPr algn="just" eaLnBrk="1" hangingPunct="1">
              <a:lnSpc>
                <a:spcPct val="100000"/>
              </a:lnSpc>
              <a:spcBef>
                <a:spcPct val="0"/>
              </a:spcBef>
              <a:buFontTx/>
              <a:buNone/>
            </a:pPr>
            <a:r>
              <a:rPr lang="fr-FR" altLang="fr-FR" sz="1800" i="1">
                <a:solidFill>
                  <a:srgbClr val="7030A0"/>
                </a:solidFill>
              </a:rPr>
              <a:t>« Les listes de mariage des gays et lesbiennes vont relancer l'économie ».</a:t>
            </a:r>
          </a:p>
          <a:p>
            <a:pPr algn="just" eaLnBrk="1" hangingPunct="1">
              <a:lnSpc>
                <a:spcPct val="100000"/>
              </a:lnSpc>
              <a:spcBef>
                <a:spcPct val="0"/>
              </a:spcBef>
              <a:buFontTx/>
              <a:buNone/>
            </a:pPr>
            <a:r>
              <a:rPr lang="fr-FR" altLang="fr-FR" sz="1800" i="1">
                <a:solidFill>
                  <a:srgbClr val="7030A0"/>
                </a:solidFill>
              </a:rPr>
              <a:t>« Protégeons nos enfants contre l'hétérosexisme ».</a:t>
            </a:r>
          </a:p>
          <a:p>
            <a:pPr algn="just" eaLnBrk="1" hangingPunct="1">
              <a:lnSpc>
                <a:spcPct val="100000"/>
              </a:lnSpc>
              <a:spcBef>
                <a:spcPct val="0"/>
              </a:spcBef>
              <a:buFontTx/>
              <a:buNone/>
            </a:pPr>
            <a:r>
              <a:rPr lang="fr-FR" altLang="fr-FR" sz="1800">
                <a:solidFill>
                  <a:srgbClr val="7030A0"/>
                </a:solidFill>
              </a:rPr>
              <a:t>Certains slogans prennent le contre-pied des slogans de la manif pour tous.</a:t>
            </a:r>
          </a:p>
        </p:txBody>
      </p:sp>
      <p:sp>
        <p:nvSpPr>
          <p:cNvPr id="129030" name="ZoneTexte 6"/>
          <p:cNvSpPr txBox="1">
            <a:spLocks noChangeArrowheads="1"/>
          </p:cNvSpPr>
          <p:nvPr/>
        </p:nvSpPr>
        <p:spPr bwMode="auto">
          <a:xfrm>
            <a:off x="141288" y="5976938"/>
            <a:ext cx="40497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 Où il n'y a pas de connaissance, les préjugés grandissent ! L'homophobie est dans les têtes » (Une victime homo sur la tête de  laquelle ses agresseurs ont gravés le mot « homo »).</a:t>
            </a:r>
          </a:p>
        </p:txBody>
      </p:sp>
      <p:pic>
        <p:nvPicPr>
          <p:cNvPr id="129031" name="Picture 3" descr="C:\Users\LISAN\Documents\religions\homosexualité\images\homophobie\homophobie_start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3171825"/>
            <a:ext cx="19050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4" descr="C:\Users\LISAN\Documents\religions\homosexualité\image2\homophobi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14458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5" descr="C:\Users\LISAN\Documents\religions\homosexualité\image2\homosexuel pr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38" y="638175"/>
            <a:ext cx="28575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ZoneTexte 10"/>
          <p:cNvSpPr txBox="1">
            <a:spLocks noChangeArrowheads="1"/>
          </p:cNvSpPr>
          <p:nvPr/>
        </p:nvSpPr>
        <p:spPr bwMode="auto">
          <a:xfrm>
            <a:off x="5105400" y="4560888"/>
            <a:ext cx="285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drapeau arc en ciel des homosexuels.</a:t>
            </a:r>
          </a:p>
        </p:txBody>
      </p:sp>
      <p:pic>
        <p:nvPicPr>
          <p:cNvPr id="129035" name="Picture 6" descr="C:\Users\LISAN\Documents\religions\homosexualité\image2\homophobie mariage pour tous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1938" y="1133475"/>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6" name="Picture 8" descr="C:\Users\LISAN\Documents\religions\homosexualité\image2\proud-to-be-lituanian-and-gay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5850" y="4086225"/>
            <a:ext cx="24955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7" name="ZoneTexte 14"/>
          <p:cNvSpPr txBox="1">
            <a:spLocks noChangeArrowheads="1"/>
          </p:cNvSpPr>
          <p:nvPr/>
        </p:nvSpPr>
        <p:spPr bwMode="auto">
          <a:xfrm>
            <a:off x="2252663" y="5551488"/>
            <a:ext cx="2678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Fier d’être gay et lituanien ».</a:t>
            </a:r>
          </a:p>
        </p:txBody>
      </p:sp>
      <p:sp>
        <p:nvSpPr>
          <p:cNvPr id="129038" name="ZoneTexte 15"/>
          <p:cNvSpPr txBox="1">
            <a:spLocks noChangeArrowheads="1"/>
          </p:cNvSpPr>
          <p:nvPr/>
        </p:nvSpPr>
        <p:spPr bwMode="auto">
          <a:xfrm>
            <a:off x="4811713" y="6581775"/>
            <a:ext cx="3363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ils se marièrent et eurent beaucoup d’enfants »</a:t>
            </a:r>
          </a:p>
        </p:txBody>
      </p:sp>
      <p:pic>
        <p:nvPicPr>
          <p:cNvPr id="129039" name="Picture 9" descr="C:\Users\LISAN\Documents\religions\homosexualité\image2\ils se marierent et eurent bcp d-enfants bis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794250"/>
            <a:ext cx="18621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40" name="ZoneTexte 17"/>
          <p:cNvSpPr txBox="1">
            <a:spLocks noChangeArrowheads="1"/>
          </p:cNvSpPr>
          <p:nvPr/>
        </p:nvSpPr>
        <p:spPr bwMode="auto">
          <a:xfrm>
            <a:off x="2503488" y="3319463"/>
            <a:ext cx="2678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Une alliance contre l’homophobie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A30CB587-F401-4AD8-AD24-A9CB64BFABF4}" type="slidenum">
              <a:rPr lang="fr-FR" sz="1200">
                <a:solidFill>
                  <a:schemeClr val="tx1">
                    <a:tint val="75000"/>
                  </a:schemeClr>
                </a:solidFill>
                <a:latin typeface="+mn-lt"/>
              </a:rPr>
              <a:pPr algn="r" eaLnBrk="1" fontAlgn="auto" hangingPunct="1">
                <a:spcBef>
                  <a:spcPts val="0"/>
                </a:spcBef>
                <a:spcAft>
                  <a:spcPts val="0"/>
                </a:spcAft>
                <a:defRPr/>
              </a:pPr>
              <a:t>132</a:t>
            </a:fld>
            <a:endParaRPr lang="fr-FR" sz="1200">
              <a:solidFill>
                <a:schemeClr val="tx1">
                  <a:tint val="75000"/>
                </a:schemeClr>
              </a:solidFill>
              <a:latin typeface="+mn-lt"/>
            </a:endParaRPr>
          </a:p>
        </p:txBody>
      </p:sp>
      <p:sp>
        <p:nvSpPr>
          <p:cNvPr id="130051"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0052"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0053" name="Picture 3" descr="C:\Users\LISAN\Documents\religions\homosexualité\image2\same-love-my-version-4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713" y="212725"/>
            <a:ext cx="2079625"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062038"/>
            <a:ext cx="22875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174625"/>
            <a:ext cx="18764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ZoneTexte 9"/>
          <p:cNvSpPr txBox="1">
            <a:spLocks noChangeArrowheads="1"/>
          </p:cNvSpPr>
          <p:nvPr/>
        </p:nvSpPr>
        <p:spPr bwMode="auto">
          <a:xfrm>
            <a:off x="7269163" y="2586038"/>
            <a:ext cx="2595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Thou shalt not bear any grudge, thou shalt love. Tu ne porteras pas de rancune, tu aimeras.</a:t>
            </a:r>
          </a:p>
        </p:txBody>
      </p:sp>
      <p:pic>
        <p:nvPicPr>
          <p:cNvPr id="130057"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59063" y="1089025"/>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75" y="2571750"/>
            <a:ext cx="5524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9" name="Imag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9913" y="3008313"/>
            <a:ext cx="26876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0"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19763" y="766763"/>
            <a:ext cx="1676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1" name="Imag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38838" y="5311775"/>
            <a:ext cx="33147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2" name="Imag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70600" y="3514725"/>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72706F08-06D2-457D-A60F-D37F3548C91F}" type="slidenum">
              <a:rPr lang="fr-FR" sz="1200">
                <a:solidFill>
                  <a:schemeClr val="tx1">
                    <a:tint val="75000"/>
                  </a:schemeClr>
                </a:solidFill>
                <a:latin typeface="+mn-lt"/>
              </a:rPr>
              <a:pPr algn="r" eaLnBrk="1" fontAlgn="auto" hangingPunct="1">
                <a:spcBef>
                  <a:spcPts val="0"/>
                </a:spcBef>
                <a:spcAft>
                  <a:spcPts val="0"/>
                </a:spcAft>
                <a:defRPr/>
              </a:pPr>
              <a:t>133</a:t>
            </a:fld>
            <a:endParaRPr lang="fr-FR" sz="1200">
              <a:solidFill>
                <a:schemeClr val="tx1">
                  <a:tint val="75000"/>
                </a:schemeClr>
              </a:solidFill>
              <a:latin typeface="+mn-lt"/>
            </a:endParaRPr>
          </a:p>
        </p:txBody>
      </p:sp>
      <p:sp>
        <p:nvSpPr>
          <p:cNvPr id="131075"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1076"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1077"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8038" y="71438"/>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181100"/>
            <a:ext cx="45053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696913"/>
            <a:ext cx="47371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2973388"/>
            <a:ext cx="4019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10788" y="1809750"/>
            <a:ext cx="1781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1500" y="5545138"/>
            <a:ext cx="16748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32888" y="4587875"/>
            <a:ext cx="30591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700" y="5437188"/>
            <a:ext cx="28575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5"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5607050"/>
            <a:ext cx="174148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2125" y="5626100"/>
            <a:ext cx="20161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B4C6AEB3-BB36-4078-9A78-586A8096330B}" type="slidenum">
              <a:rPr lang="fr-FR" sz="1200">
                <a:solidFill>
                  <a:schemeClr val="tx1">
                    <a:tint val="75000"/>
                  </a:schemeClr>
                </a:solidFill>
                <a:latin typeface="+mn-lt"/>
              </a:rPr>
              <a:pPr algn="r" eaLnBrk="1" fontAlgn="auto" hangingPunct="1">
                <a:spcBef>
                  <a:spcPts val="0"/>
                </a:spcBef>
                <a:spcAft>
                  <a:spcPts val="0"/>
                </a:spcAft>
                <a:defRPr/>
              </a:pPr>
              <a:t>134</a:t>
            </a:fld>
            <a:endParaRPr lang="fr-FR" sz="1200">
              <a:solidFill>
                <a:schemeClr val="tx1">
                  <a:tint val="75000"/>
                </a:schemeClr>
              </a:solidFill>
              <a:latin typeface="+mn-lt"/>
            </a:endParaRPr>
          </a:p>
        </p:txBody>
      </p:sp>
      <p:sp>
        <p:nvSpPr>
          <p:cNvPr id="132099"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2100" name="ZoneTexte 5"/>
          <p:cNvSpPr txBox="1">
            <a:spLocks noChangeArrowheads="1"/>
          </p:cNvSpPr>
          <p:nvPr/>
        </p:nvSpPr>
        <p:spPr bwMode="auto">
          <a:xfrm>
            <a:off x="2692400" y="164307"/>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13210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13863" y="2487613"/>
            <a:ext cx="27559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8263"/>
            <a:ext cx="18859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536" y="573089"/>
            <a:ext cx="1571625"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2461" y="524670"/>
            <a:ext cx="16478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051" y="1066800"/>
            <a:ext cx="2133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068388"/>
            <a:ext cx="175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244" y="4094162"/>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Imag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1650" y="4809031"/>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Imag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40298" y="5165725"/>
            <a:ext cx="30670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1"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54263" y="3311525"/>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2" name="Imag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81575" y="3127375"/>
            <a:ext cx="43465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34938" y="6078071"/>
            <a:ext cx="2324893" cy="461665"/>
          </a:xfrm>
          <a:prstGeom prst="rect">
            <a:avLst/>
          </a:prstGeom>
          <a:noFill/>
        </p:spPr>
        <p:txBody>
          <a:bodyPr wrap="square" rtlCol="0">
            <a:spAutoFit/>
          </a:bodyPr>
          <a:lstStyle/>
          <a:p>
            <a:pPr algn="ctr"/>
            <a:r>
              <a:rPr lang="fr-FR" sz="1200" i="1" dirty="0">
                <a:solidFill>
                  <a:srgbClr val="7030A0"/>
                </a:solidFill>
              </a:rPr>
              <a:t>« Vaccin de l’homophobie : Si cela pouvait être aussi simple ».</a:t>
            </a:r>
          </a:p>
        </p:txBody>
      </p:sp>
      <p:sp>
        <p:nvSpPr>
          <p:cNvPr id="3" name="ZoneTexte 2"/>
          <p:cNvSpPr txBox="1"/>
          <p:nvPr/>
        </p:nvSpPr>
        <p:spPr>
          <a:xfrm>
            <a:off x="75303" y="3683000"/>
            <a:ext cx="2113065" cy="276999"/>
          </a:xfrm>
          <a:prstGeom prst="rect">
            <a:avLst/>
          </a:prstGeom>
          <a:noFill/>
        </p:spPr>
        <p:txBody>
          <a:bodyPr wrap="square" rtlCol="0">
            <a:spAutoFit/>
          </a:bodyPr>
          <a:lstStyle/>
          <a:p>
            <a:pPr algn="ctr"/>
            <a:r>
              <a:rPr lang="fr-FR" sz="1200" i="1" dirty="0">
                <a:solidFill>
                  <a:srgbClr val="7030A0"/>
                </a:solidFill>
              </a:rPr>
              <a:t>« Zone exempt de haine ».</a:t>
            </a:r>
          </a:p>
        </p:txBody>
      </p:sp>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2760" y="68263"/>
            <a:ext cx="2047849" cy="1405535"/>
          </a:xfrm>
          <a:prstGeom prst="rect">
            <a:avLst/>
          </a:prstGeom>
        </p:spPr>
      </p:pic>
      <p:sp>
        <p:nvSpPr>
          <p:cNvPr id="6" name="ZoneTexte 5"/>
          <p:cNvSpPr txBox="1"/>
          <p:nvPr/>
        </p:nvSpPr>
        <p:spPr>
          <a:xfrm>
            <a:off x="10147611" y="1473798"/>
            <a:ext cx="2198146" cy="276999"/>
          </a:xfrm>
          <a:prstGeom prst="rect">
            <a:avLst/>
          </a:prstGeom>
          <a:noFill/>
        </p:spPr>
        <p:txBody>
          <a:bodyPr wrap="square" rtlCol="0">
            <a:spAutoFit/>
          </a:bodyPr>
          <a:lstStyle/>
          <a:p>
            <a:pPr algn="ctr"/>
            <a:r>
              <a:rPr lang="fr-FR" sz="1200" i="1" dirty="0">
                <a:solidFill>
                  <a:srgbClr val="7030A0"/>
                </a:solidFill>
              </a:rPr>
              <a:t> « Hello, Je suis … gay ! ».</a:t>
            </a:r>
          </a:p>
        </p:txBody>
      </p:sp>
      <p:sp>
        <p:nvSpPr>
          <p:cNvPr id="21" name="ZoneTexte 20"/>
          <p:cNvSpPr txBox="1"/>
          <p:nvPr/>
        </p:nvSpPr>
        <p:spPr>
          <a:xfrm>
            <a:off x="10224863" y="2217868"/>
            <a:ext cx="2198146" cy="276999"/>
          </a:xfrm>
          <a:prstGeom prst="rect">
            <a:avLst/>
          </a:prstGeom>
          <a:noFill/>
        </p:spPr>
        <p:txBody>
          <a:bodyPr wrap="square" rtlCol="0">
            <a:spAutoFit/>
          </a:bodyPr>
          <a:lstStyle/>
          <a:p>
            <a:r>
              <a:rPr lang="fr-FR" sz="1200" i="1" dirty="0">
                <a:solidFill>
                  <a:srgbClr val="7030A0"/>
                </a:solidFill>
              </a:rPr>
              <a:t>← « Je suis … une personne ».</a:t>
            </a:r>
          </a:p>
        </p:txBody>
      </p:sp>
      <p:sp>
        <p:nvSpPr>
          <p:cNvPr id="7" name="ZoneTexte 6"/>
          <p:cNvSpPr txBox="1"/>
          <p:nvPr/>
        </p:nvSpPr>
        <p:spPr>
          <a:xfrm>
            <a:off x="4897437" y="2827338"/>
            <a:ext cx="3222849" cy="276999"/>
          </a:xfrm>
          <a:prstGeom prst="rect">
            <a:avLst/>
          </a:prstGeom>
          <a:noFill/>
        </p:spPr>
        <p:txBody>
          <a:bodyPr wrap="square" rtlCol="0">
            <a:spAutoFit/>
          </a:bodyPr>
          <a:lstStyle/>
          <a:p>
            <a:pPr algn="ctr"/>
            <a:r>
              <a:rPr lang="fr-FR" sz="1200" i="1" dirty="0">
                <a:solidFill>
                  <a:srgbClr val="7030A0"/>
                </a:solidFill>
              </a:rPr>
              <a:t>« Elles / Ils sont gays et sont « calmes » avec ça »</a:t>
            </a:r>
          </a:p>
        </p:txBody>
      </p:sp>
      <p:sp>
        <p:nvSpPr>
          <p:cNvPr id="8" name="ZoneTexte 7"/>
          <p:cNvSpPr txBox="1"/>
          <p:nvPr/>
        </p:nvSpPr>
        <p:spPr>
          <a:xfrm>
            <a:off x="5593383" y="5557111"/>
            <a:ext cx="1284771" cy="1200329"/>
          </a:xfrm>
          <a:prstGeom prst="rect">
            <a:avLst/>
          </a:prstGeom>
          <a:noFill/>
        </p:spPr>
        <p:txBody>
          <a:bodyPr wrap="square" rtlCol="0">
            <a:spAutoFit/>
          </a:bodyPr>
          <a:lstStyle/>
          <a:p>
            <a:pPr algn="r"/>
            <a:r>
              <a:rPr lang="fr-FR" sz="1200" i="1" dirty="0">
                <a:solidFill>
                  <a:srgbClr val="7030A0"/>
                </a:solidFill>
              </a:rPr>
              <a:t>« Attention à celui que vous haïssez, il peut être juste une personne que vous aimez » →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F122C27B-DC05-4399-9BDA-2D9B36E8232C}" type="slidenum">
              <a:rPr lang="fr-FR" sz="1200">
                <a:solidFill>
                  <a:schemeClr val="tx1">
                    <a:tint val="75000"/>
                  </a:schemeClr>
                </a:solidFill>
                <a:latin typeface="+mn-lt"/>
              </a:rPr>
              <a:pPr algn="r" eaLnBrk="1" fontAlgn="auto" hangingPunct="1">
                <a:spcBef>
                  <a:spcPts val="0"/>
                </a:spcBef>
                <a:spcAft>
                  <a:spcPts val="0"/>
                </a:spcAft>
                <a:defRPr/>
              </a:pPr>
              <a:t>135</a:t>
            </a:fld>
            <a:endParaRPr lang="fr-FR" sz="1200">
              <a:solidFill>
                <a:schemeClr val="tx1">
                  <a:tint val="75000"/>
                </a:schemeClr>
              </a:solidFill>
              <a:latin typeface="+mn-lt"/>
            </a:endParaRPr>
          </a:p>
        </p:txBody>
      </p:sp>
      <p:sp>
        <p:nvSpPr>
          <p:cNvPr id="133123"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3124"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312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2375" y="29067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0163" y="642938"/>
            <a:ext cx="178911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88" y="1181100"/>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5925" y="10985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6463" y="120650"/>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0"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19938" y="152400"/>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1"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90075" y="228282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2"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788" y="3059113"/>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3"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78338" y="4271963"/>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4"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57938" y="42672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5" name="Imag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3053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6" name="Imag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2075" y="4973638"/>
            <a:ext cx="1758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7" name="Imag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16113" y="5087938"/>
            <a:ext cx="16383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8" name="Imag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39388" y="4171950"/>
            <a:ext cx="1714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9" name="Image 2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94375" y="2541588"/>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55625" cy="349250"/>
          </a:xfrm>
          <a:prstGeom prst="rect">
            <a:avLst/>
          </a:prstGeom>
        </p:spPr>
        <p:txBody>
          <a:bodyPr anchor="ctr"/>
          <a:lstStyle/>
          <a:p>
            <a:pPr algn="r" eaLnBrk="1" fontAlgn="auto" hangingPunct="1">
              <a:spcBef>
                <a:spcPts val="0"/>
              </a:spcBef>
              <a:spcAft>
                <a:spcPts val="0"/>
              </a:spcAft>
              <a:defRPr/>
            </a:pPr>
            <a:fld id="{E5B50806-BF81-4C98-8432-CE2C48E2C748}" type="slidenum">
              <a:rPr lang="fr-FR" sz="1200">
                <a:solidFill>
                  <a:schemeClr val="tx1">
                    <a:tint val="75000"/>
                  </a:schemeClr>
                </a:solidFill>
                <a:latin typeface="+mn-lt"/>
              </a:rPr>
              <a:pPr algn="r" eaLnBrk="1" fontAlgn="auto" hangingPunct="1">
                <a:spcBef>
                  <a:spcPts val="0"/>
                </a:spcBef>
                <a:spcAft>
                  <a:spcPts val="0"/>
                </a:spcAft>
                <a:defRPr/>
              </a:pPr>
              <a:t>136</a:t>
            </a:fld>
            <a:endParaRPr lang="fr-FR" sz="1200">
              <a:solidFill>
                <a:schemeClr val="tx1">
                  <a:tint val="75000"/>
                </a:schemeClr>
              </a:solidFill>
              <a:latin typeface="+mn-lt"/>
            </a:endParaRPr>
          </a:p>
        </p:txBody>
      </p:sp>
      <p:sp>
        <p:nvSpPr>
          <p:cNvPr id="134147"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4148"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4149"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5813" y="157163"/>
            <a:ext cx="3659187"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157288"/>
            <a:ext cx="1714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066800"/>
            <a:ext cx="18097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9450" y="4257675"/>
            <a:ext cx="455136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5213" y="4433888"/>
            <a:ext cx="15938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86663" y="253682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26550" y="5019675"/>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6" name="Imag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288" y="3959225"/>
            <a:ext cx="2979737"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Imag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6200" y="2609850"/>
            <a:ext cx="17145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81500" y="1066800"/>
            <a:ext cx="30988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9" name="Imag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257675"/>
            <a:ext cx="17621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0" name="ZoneTexte 18"/>
          <p:cNvSpPr txBox="1">
            <a:spLocks noChangeArrowheads="1"/>
          </p:cNvSpPr>
          <p:nvPr/>
        </p:nvSpPr>
        <p:spPr bwMode="auto">
          <a:xfrm>
            <a:off x="2252663" y="3581400"/>
            <a:ext cx="2220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L’homophobie tue »</a:t>
            </a:r>
          </a:p>
        </p:txBody>
      </p:sp>
      <p:pic>
        <p:nvPicPr>
          <p:cNvPr id="2" name="Imag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313" y="5772150"/>
            <a:ext cx="1733550" cy="111442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55625" cy="304800"/>
          </a:xfrm>
          <a:prstGeom prst="rect">
            <a:avLst/>
          </a:prstGeom>
        </p:spPr>
        <p:txBody>
          <a:bodyPr anchor="ctr"/>
          <a:lstStyle/>
          <a:p>
            <a:pPr algn="r" eaLnBrk="1" fontAlgn="auto" hangingPunct="1">
              <a:spcBef>
                <a:spcPts val="0"/>
              </a:spcBef>
              <a:spcAft>
                <a:spcPts val="0"/>
              </a:spcAft>
              <a:defRPr/>
            </a:pPr>
            <a:fld id="{58DE14DC-D834-41C1-92E8-D808BCE27E71}" type="slidenum">
              <a:rPr lang="fr-FR" sz="1200">
                <a:solidFill>
                  <a:schemeClr val="tx1">
                    <a:tint val="75000"/>
                  </a:schemeClr>
                </a:solidFill>
                <a:latin typeface="+mn-lt"/>
              </a:rPr>
              <a:pPr algn="r" eaLnBrk="1" fontAlgn="auto" hangingPunct="1">
                <a:spcBef>
                  <a:spcPts val="0"/>
                </a:spcBef>
                <a:spcAft>
                  <a:spcPts val="0"/>
                </a:spcAft>
                <a:defRPr/>
              </a:pPr>
              <a:t>137</a:t>
            </a:fld>
            <a:endParaRPr lang="fr-FR" sz="1200">
              <a:solidFill>
                <a:schemeClr val="tx1">
                  <a:tint val="75000"/>
                </a:schemeClr>
              </a:solidFill>
              <a:latin typeface="+mn-lt"/>
            </a:endParaRPr>
          </a:p>
        </p:txBody>
      </p:sp>
      <p:sp>
        <p:nvSpPr>
          <p:cNvPr id="135171"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5172"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5173"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53650" y="152400"/>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57288"/>
            <a:ext cx="2447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7975" y="11811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0" y="73342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93250" y="2568575"/>
            <a:ext cx="26987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40700" y="271463"/>
            <a:ext cx="20002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6025" y="24971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0" name="ZoneTexte 13"/>
          <p:cNvSpPr txBox="1">
            <a:spLocks noChangeArrowheads="1"/>
          </p:cNvSpPr>
          <p:nvPr/>
        </p:nvSpPr>
        <p:spPr bwMode="auto">
          <a:xfrm>
            <a:off x="8512175" y="4549775"/>
            <a:ext cx="3532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L’homosexualité est aussi naturelle que la nature ».</a:t>
            </a:r>
          </a:p>
        </p:txBody>
      </p:sp>
      <p:pic>
        <p:nvPicPr>
          <p:cNvPr id="135181"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4413" y="2536825"/>
            <a:ext cx="13335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2"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16213" y="3071813"/>
            <a:ext cx="1905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3"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43013" y="525780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4"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8288" y="31146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5"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03700" y="5424488"/>
            <a:ext cx="196215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6" name="Imag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81738" y="4467225"/>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7" name="Image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83575"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8" name="Image 2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807700" y="4997450"/>
            <a:ext cx="13843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9" name="Imag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675188" y="3113088"/>
            <a:ext cx="13985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0" name="ZoneTexte 24"/>
          <p:cNvSpPr txBox="1">
            <a:spLocks noChangeArrowheads="1"/>
          </p:cNvSpPr>
          <p:nvPr/>
        </p:nvSpPr>
        <p:spPr bwMode="auto">
          <a:xfrm>
            <a:off x="130175" y="5345113"/>
            <a:ext cx="1035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Campagne pour le don du sang accordé aux gays.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44513" cy="261937"/>
          </a:xfrm>
          <a:prstGeom prst="rect">
            <a:avLst/>
          </a:prstGeom>
        </p:spPr>
        <p:txBody>
          <a:bodyPr anchor="ctr"/>
          <a:lstStyle/>
          <a:p>
            <a:pPr algn="r" eaLnBrk="1" fontAlgn="auto" hangingPunct="1">
              <a:spcBef>
                <a:spcPts val="0"/>
              </a:spcBef>
              <a:spcAft>
                <a:spcPts val="0"/>
              </a:spcAft>
              <a:defRPr/>
            </a:pPr>
            <a:fld id="{54BA7596-FFBA-4F06-AE87-95F82B857359}" type="slidenum">
              <a:rPr lang="fr-FR" sz="1200">
                <a:solidFill>
                  <a:schemeClr val="tx1">
                    <a:tint val="75000"/>
                  </a:schemeClr>
                </a:solidFill>
                <a:latin typeface="+mn-lt"/>
              </a:rPr>
              <a:pPr algn="r" eaLnBrk="1" fontAlgn="auto" hangingPunct="1">
                <a:spcBef>
                  <a:spcPts val="0"/>
                </a:spcBef>
                <a:spcAft>
                  <a:spcPts val="0"/>
                </a:spcAft>
                <a:defRPr/>
              </a:pPr>
              <a:t>138</a:t>
            </a:fld>
            <a:endParaRPr lang="fr-FR" sz="1200">
              <a:solidFill>
                <a:schemeClr val="tx1">
                  <a:tint val="75000"/>
                </a:schemeClr>
              </a:solidFill>
              <a:latin typeface="+mn-lt"/>
            </a:endParaRPr>
          </a:p>
        </p:txBody>
      </p:sp>
      <p:sp>
        <p:nvSpPr>
          <p:cNvPr id="136195"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6196"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6197"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48713" y="138113"/>
            <a:ext cx="14287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77463" y="0"/>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18613" y="2797175"/>
            <a:ext cx="2863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1114425"/>
            <a:ext cx="3048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9625" y="1114425"/>
            <a:ext cx="3048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Imag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24688" y="595313"/>
            <a:ext cx="1524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3"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4150" y="1882775"/>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77113" y="378777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5"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 y="4935538"/>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6"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97625" y="5064125"/>
            <a:ext cx="26574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7"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9463" y="5064125"/>
            <a:ext cx="29146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8"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60675" y="3451225"/>
            <a:ext cx="360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9" name="Imag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00" y="3362325"/>
            <a:ext cx="1304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0" name="Image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84313" y="3400425"/>
            <a:ext cx="1304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1" name="ZoneTexte 22"/>
          <p:cNvSpPr txBox="1">
            <a:spLocks noChangeArrowheads="1"/>
          </p:cNvSpPr>
          <p:nvPr/>
        </p:nvSpPr>
        <p:spPr bwMode="auto">
          <a:xfrm>
            <a:off x="6499225" y="3744913"/>
            <a:ext cx="2763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 il suffit d’être humain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C:\Users\LISAN\Documents\religions\homosexualité\image2\vous nous faites des homo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242888"/>
            <a:ext cx="250031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ZoneTexte 3"/>
          <p:cNvSpPr txBox="1">
            <a:spLocks noChangeArrowheads="1"/>
          </p:cNvSpPr>
          <p:nvPr/>
        </p:nvSpPr>
        <p:spPr bwMode="auto">
          <a:xfrm>
            <a:off x="9623425" y="1916113"/>
            <a:ext cx="2144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nous faites des homos, nous vous ferons des hétéros ».</a:t>
            </a:r>
          </a:p>
        </p:txBody>
      </p:sp>
      <p:sp>
        <p:nvSpPr>
          <p:cNvPr id="5" name="Espace réservé du numéro de diapositive 1"/>
          <p:cNvSpPr txBox="1">
            <a:spLocks/>
          </p:cNvSpPr>
          <p:nvPr/>
        </p:nvSpPr>
        <p:spPr>
          <a:xfrm>
            <a:off x="228600" y="271463"/>
            <a:ext cx="598488" cy="261937"/>
          </a:xfrm>
          <a:prstGeom prst="rect">
            <a:avLst/>
          </a:prstGeom>
        </p:spPr>
        <p:txBody>
          <a:bodyPr anchor="ctr"/>
          <a:lstStyle/>
          <a:p>
            <a:pPr algn="r" eaLnBrk="1" fontAlgn="auto" hangingPunct="1">
              <a:spcBef>
                <a:spcPts val="0"/>
              </a:spcBef>
              <a:spcAft>
                <a:spcPts val="0"/>
              </a:spcAft>
              <a:defRPr/>
            </a:pPr>
            <a:fld id="{987AF47C-CC8A-4C84-B792-3031AF2F1E0D}" type="slidenum">
              <a:rPr lang="fr-FR" sz="1200">
                <a:solidFill>
                  <a:schemeClr val="tx1">
                    <a:tint val="75000"/>
                  </a:schemeClr>
                </a:solidFill>
                <a:latin typeface="+mn-lt"/>
              </a:rPr>
              <a:pPr algn="r" eaLnBrk="1" fontAlgn="auto" hangingPunct="1">
                <a:spcBef>
                  <a:spcPts val="0"/>
                </a:spcBef>
                <a:spcAft>
                  <a:spcPts val="0"/>
                </a:spcAft>
                <a:defRPr/>
              </a:pPr>
              <a:t>139</a:t>
            </a:fld>
            <a:endParaRPr lang="fr-FR" sz="1200">
              <a:solidFill>
                <a:schemeClr val="tx1">
                  <a:tint val="75000"/>
                </a:schemeClr>
              </a:solidFill>
              <a:latin typeface="+mn-lt"/>
            </a:endParaRPr>
          </a:p>
        </p:txBody>
      </p:sp>
      <p:sp>
        <p:nvSpPr>
          <p:cNvPr id="137221" name="Rectangle 5"/>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7222" name="ZoneTexte 6"/>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7223" name="Picture 2" descr="C:\Users\LISAN\Documents\religions\homosexualité\images\manif-affiches-pro-homos\Do not deny 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25" y="652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ZoneTexte 8"/>
          <p:cNvSpPr txBox="1">
            <a:spLocks noChangeArrowheads="1"/>
          </p:cNvSpPr>
          <p:nvPr/>
        </p:nvSpPr>
        <p:spPr bwMode="auto">
          <a:xfrm>
            <a:off x="6434138" y="2384425"/>
            <a:ext cx="2351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Ne nous déniez pas ».</a:t>
            </a:r>
          </a:p>
        </p:txBody>
      </p:sp>
      <p:sp>
        <p:nvSpPr>
          <p:cNvPr id="137225" name="ZoneTexte 10"/>
          <p:cNvSpPr txBox="1">
            <a:spLocks noChangeArrowheads="1"/>
          </p:cNvSpPr>
          <p:nvPr/>
        </p:nvSpPr>
        <p:spPr bwMode="auto">
          <a:xfrm>
            <a:off x="206375" y="2808288"/>
            <a:ext cx="3211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in gay we trust »</a:t>
            </a:r>
            <a:r>
              <a:rPr lang="fr-FR" altLang="fr-FR" sz="1200">
                <a:solidFill>
                  <a:srgbClr val="7030A0"/>
                </a:solidFill>
              </a:rPr>
              <a:t>. La journaliste Caroline Fourest avec les Femens.</a:t>
            </a:r>
            <a:endParaRPr lang="fr-FR" altLang="fr-FR" sz="1200" i="1">
              <a:solidFill>
                <a:srgbClr val="7030A0"/>
              </a:solidFill>
            </a:endParaRPr>
          </a:p>
        </p:txBody>
      </p:sp>
      <p:pic>
        <p:nvPicPr>
          <p:cNvPr id="137226" name="Picture 4" descr="C:\Users\LISAN\Documents\religions\homosexualité\images\manif-affiches-pro-homos\in gay we trust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030288"/>
            <a:ext cx="30956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5" descr="C:\Users\LISAN\Documents\religions\homosexualité\images\manif-affiches-pro-homos\manifestation mariage pour tou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0" y="1033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6" descr="C:\Users\LISAN\Documents\religions\homosexualité\images\manif-affiches-pro-homos\manifestation mariage pour tous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4163" y="25415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Picture 7" descr="C:\Users\LISAN\Documents\religions\homosexualité\images\manif-affiches-pro-homos\manifestation mariage pour tous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6375" y="303847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Picture 8" descr="C:\Users\LISAN\Documents\religions\homosexualité\images\manif-affiches-pro-homos\hétéros solidaires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50" y="3268663"/>
            <a:ext cx="2390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1" name="Picture 9" descr="C:\Users\LISAN\Documents\religions\homosexualité\images\manif-affiches-pro-homos\mes parents sont gays et je vais bien bi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8538" y="2801938"/>
            <a:ext cx="1676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2" name="Picture 11" descr="C:\Users\LISAN\Documents\religions\homosexualité\images\manif-affiches-pro-homos\pour nous un enfant ne sera jamais un acciden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6225" y="2906713"/>
            <a:ext cx="1762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3" name="Picture 12" descr="C:\Users\LISAN\Documents\religions\homosexualité\images\manif-affiches-pro-homos\egalité démocratie progrès bi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5388" y="5083175"/>
            <a:ext cx="12382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13" descr="C:\Users\LISAN\Documents\religions\homosexualité\images\manif-affiches-pro-homos\enfant-d-hom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953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5" name="Picture 14" descr="C:\Users\LISAN\Documents\religions\homosexualité\images\manif-affiches-pro-homos\gay pride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08263" y="4992688"/>
            <a:ext cx="26860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6" name="Picture 15" descr="C:\Users\LISAN\Documents\religions\homosexualité\images\manif-affiches-pro-homos\homophes degagent_femens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86863" y="4252913"/>
            <a:ext cx="2824162"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7" name="ZoneTexte 23"/>
          <p:cNvSpPr txBox="1">
            <a:spLocks noChangeArrowheads="1"/>
          </p:cNvSpPr>
          <p:nvPr/>
        </p:nvSpPr>
        <p:spPr bwMode="auto">
          <a:xfrm>
            <a:off x="9121775" y="6454775"/>
            <a:ext cx="2940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Femens : homophobe dégage »</a:t>
            </a:r>
          </a:p>
        </p:txBody>
      </p:sp>
      <p:sp>
        <p:nvSpPr>
          <p:cNvPr id="137238" name="ZoneTexte 24"/>
          <p:cNvSpPr txBox="1">
            <a:spLocks noChangeArrowheads="1"/>
          </p:cNvSpPr>
          <p:nvPr/>
        </p:nvSpPr>
        <p:spPr bwMode="auto">
          <a:xfrm>
            <a:off x="5345113" y="5584825"/>
            <a:ext cx="187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Pour nous un enfant ne sera jamais un accident ».</a:t>
            </a:r>
          </a:p>
        </p:txBody>
      </p:sp>
      <p:sp>
        <p:nvSpPr>
          <p:cNvPr id="137239" name="ZoneTexte 25"/>
          <p:cNvSpPr txBox="1">
            <a:spLocks noChangeArrowheads="1"/>
          </p:cNvSpPr>
          <p:nvPr/>
        </p:nvSpPr>
        <p:spPr bwMode="auto">
          <a:xfrm>
            <a:off x="7216775" y="4430713"/>
            <a:ext cx="187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Mes parents sont gays et je vais bien, merci ».</a:t>
            </a:r>
          </a:p>
        </p:txBody>
      </p:sp>
      <p:sp>
        <p:nvSpPr>
          <p:cNvPr id="137240" name="ZoneTexte 26"/>
          <p:cNvSpPr txBox="1">
            <a:spLocks noChangeArrowheads="1"/>
          </p:cNvSpPr>
          <p:nvPr/>
        </p:nvSpPr>
        <p:spPr bwMode="auto">
          <a:xfrm>
            <a:off x="7239000" y="6215063"/>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égalité, démocratie, progrès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1"/>
          <p:cNvSpPr txBox="1">
            <a:spLocks noChangeArrowheads="1"/>
          </p:cNvSpPr>
          <p:nvPr/>
        </p:nvSpPr>
        <p:spPr bwMode="auto">
          <a:xfrm>
            <a:off x="5268913" y="13017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4B93DC42-B47B-4405-9704-4B2CB3642B9B}" type="slidenum">
              <a:rPr lang="fr-FR"/>
              <a:pPr>
                <a:defRPr/>
              </a:pPr>
              <a:t>14</a:t>
            </a:fld>
            <a:endParaRPr lang="fr-FR"/>
          </a:p>
        </p:txBody>
      </p:sp>
      <p:sp>
        <p:nvSpPr>
          <p:cNvPr id="18436" name="Rectangle 3"/>
          <p:cNvSpPr>
            <a:spLocks noChangeArrowheads="1"/>
          </p:cNvSpPr>
          <p:nvPr/>
        </p:nvSpPr>
        <p:spPr bwMode="auto">
          <a:xfrm>
            <a:off x="233363" y="192088"/>
            <a:ext cx="500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a:t>
            </a:r>
            <a:r>
              <a:rPr lang="fr-FR" altLang="fr-FR" sz="1800">
                <a:solidFill>
                  <a:srgbClr val="7030A0"/>
                </a:solidFill>
              </a:rPr>
              <a:t> (suite)</a:t>
            </a:r>
            <a:endParaRPr lang="fr-FR" altLang="fr-FR" sz="1800" b="1">
              <a:solidFill>
                <a:srgbClr val="7030A0"/>
              </a:solidFill>
            </a:endParaRPr>
          </a:p>
        </p:txBody>
      </p:sp>
      <p:sp>
        <p:nvSpPr>
          <p:cNvPr id="18437" name="ZoneTexte 4"/>
          <p:cNvSpPr txBox="1">
            <a:spLocks noChangeArrowheads="1"/>
          </p:cNvSpPr>
          <p:nvPr/>
        </p:nvSpPr>
        <p:spPr bwMode="auto">
          <a:xfrm>
            <a:off x="282575" y="598488"/>
            <a:ext cx="116919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 ou critiques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pPr>
            <a:r>
              <a:rPr lang="fr-FR" altLang="fr-FR" sz="1800" i="1" dirty="0">
                <a:solidFill>
                  <a:srgbClr val="7030A0"/>
                </a:solidFill>
              </a:rPr>
              <a:t> « </a:t>
            </a:r>
            <a:r>
              <a:rPr lang="fr-FR" altLang="fr-FR" sz="1800" i="1" dirty="0">
                <a:solidFill>
                  <a:srgbClr val="FF0000"/>
                </a:solidFill>
              </a:rPr>
              <a:t>Je crois qu’il est grand temps que les pédés périssent. Coupe-leur le pénis, laisse-les morts</a:t>
            </a:r>
            <a:r>
              <a:rPr lang="fr-FR" altLang="fr-FR" sz="1800" i="1" dirty="0">
                <a:solidFill>
                  <a:srgbClr val="7030A0"/>
                </a:solidFill>
              </a:rPr>
              <a:t>, retrouvés sur le périphérique »</a:t>
            </a:r>
            <a:r>
              <a:rPr lang="fr-FR" altLang="fr-FR" sz="1800" dirty="0">
                <a:solidFill>
                  <a:srgbClr val="7030A0"/>
                </a:solidFill>
              </a:rPr>
              <a:t>, scandait ainsi Maître </a:t>
            </a:r>
            <a:r>
              <a:rPr lang="fr-FR" altLang="fr-FR" sz="1800" dirty="0" err="1">
                <a:solidFill>
                  <a:srgbClr val="7030A0"/>
                </a:solidFill>
              </a:rPr>
              <a:t>Gims</a:t>
            </a:r>
            <a:r>
              <a:rPr lang="fr-FR" altLang="fr-FR" sz="1800" dirty="0">
                <a:solidFill>
                  <a:srgbClr val="7030A0"/>
                </a:solidFill>
              </a:rPr>
              <a:t> du groupe </a:t>
            </a:r>
            <a:r>
              <a:rPr lang="fr-FR" altLang="fr-FR" sz="1800" dirty="0" err="1">
                <a:solidFill>
                  <a:srgbClr val="7030A0"/>
                </a:solidFill>
                <a:hlinkClick r:id="rId3"/>
              </a:rPr>
              <a:t>Sexion</a:t>
            </a:r>
            <a:r>
              <a:rPr lang="fr-FR" altLang="fr-FR" sz="1800" dirty="0">
                <a:solidFill>
                  <a:srgbClr val="7030A0"/>
                </a:solidFill>
                <a:hlinkClick r:id="rId3"/>
              </a:rPr>
              <a:t> d’Assaut</a:t>
            </a:r>
            <a:r>
              <a:rPr lang="fr-FR" altLang="fr-FR" sz="1800" dirty="0">
                <a:solidFill>
                  <a:srgbClr val="7030A0"/>
                </a:solidFill>
              </a:rPr>
              <a:t>, sur le titre </a:t>
            </a:r>
            <a:r>
              <a:rPr lang="fr-FR" altLang="fr-FR" sz="1800" i="1" dirty="0">
                <a:solidFill>
                  <a:srgbClr val="7030A0"/>
                </a:solidFill>
              </a:rPr>
              <a:t>On t’a humilié</a:t>
            </a:r>
            <a:r>
              <a:rPr lang="fr-FR" altLang="fr-FR" sz="1800" dirty="0">
                <a:solidFill>
                  <a:srgbClr val="7030A0"/>
                </a:solidFill>
              </a:rPr>
              <a:t>. </a:t>
            </a:r>
            <a:endParaRPr lang="fr-FR" altLang="fr-FR" sz="1800" dirty="0"/>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Nous n'avons pas de loi visant les personnes aux orientations sexuelles non traditionnelles (…). La Russie a adopté une loi qui interdit la propagande des relations sexuelles non traditionnelles parmi les mineurs […] Les personnes qui sont à l'origine de cette loi sont </a:t>
            </a:r>
            <a:r>
              <a:rPr lang="fr-FR" altLang="fr-FR" sz="1800" i="1" dirty="0">
                <a:solidFill>
                  <a:srgbClr val="FF0000"/>
                </a:solidFill>
              </a:rPr>
              <a:t>parties du principe que les mariages de même sexe ne produisaient pas d'enfants </a:t>
            </a:r>
            <a:r>
              <a:rPr lang="fr-FR" altLang="fr-FR" sz="1800" dirty="0">
                <a:solidFill>
                  <a:srgbClr val="7030A0"/>
                </a:solidFill>
              </a:rPr>
              <a:t>[…] </a:t>
            </a:r>
            <a:r>
              <a:rPr lang="fr-FR" altLang="fr-FR" sz="1800" i="1" dirty="0">
                <a:solidFill>
                  <a:srgbClr val="7030A0"/>
                </a:solidFill>
              </a:rPr>
              <a:t>Ce n'est pas la peine de faire d'une mouche un éléphant, il n'y a là rien d'affreux à cela</a:t>
            </a:r>
            <a:r>
              <a:rPr lang="fr-FR" altLang="fr-FR" sz="1800" dirty="0">
                <a:solidFill>
                  <a:srgbClr val="7030A0"/>
                </a:solidFill>
              </a:rPr>
              <a:t> », Vladimir Poutine, justifiant ainsi que la loi visait à lutter contre le déclin de la population en Russie (4 septembre 2013).</a:t>
            </a:r>
          </a:p>
          <a:p>
            <a:pPr algn="just" eaLnBrk="1" hangingPunct="1">
              <a:lnSpc>
                <a:spcPct val="100000"/>
              </a:lnSpc>
              <a:spcBef>
                <a:spcPct val="0"/>
              </a:spcBef>
            </a:pPr>
            <a:r>
              <a:rPr lang="fr-FR" altLang="fr-FR" sz="1800" dirty="0">
                <a:solidFill>
                  <a:srgbClr val="7030A0"/>
                </a:solidFill>
              </a:rPr>
              <a:t> « [En Irlande, ] </a:t>
            </a:r>
            <a:r>
              <a:rPr lang="fr-FR" altLang="fr-FR" sz="1800" i="1" dirty="0">
                <a:solidFill>
                  <a:srgbClr val="7030A0"/>
                </a:solidFill>
              </a:rPr>
              <a:t>le mensonge d'un prêtre avait été découvert, des enfants ont été massivement violés. Malheureusement, les gens de </a:t>
            </a:r>
            <a:r>
              <a:rPr lang="fr-FR" altLang="fr-FR" sz="1800" i="1" dirty="0">
                <a:solidFill>
                  <a:srgbClr val="FF0000"/>
                </a:solidFill>
              </a:rPr>
              <a:t>l'autre race [la communauté homosexuelle ndlr] continuent de faire ça et tout le monde le sait mais personne n'agit </a:t>
            </a:r>
            <a:r>
              <a:rPr lang="fr-FR" altLang="fr-FR" sz="1800" i="1" dirty="0">
                <a:solidFill>
                  <a:srgbClr val="7030A0"/>
                </a:solidFill>
              </a:rPr>
              <a:t>», </a:t>
            </a:r>
            <a:r>
              <a:rPr lang="fr-FR" altLang="fr-FR" sz="1800" dirty="0" err="1">
                <a:solidFill>
                  <a:srgbClr val="7030A0"/>
                </a:solidFill>
              </a:rPr>
              <a:t>Ten</a:t>
            </a:r>
            <a:r>
              <a:rPr lang="fr-FR" altLang="fr-FR" sz="1800" dirty="0">
                <a:solidFill>
                  <a:srgbClr val="7030A0"/>
                </a:solidFill>
              </a:rPr>
              <a:t> </a:t>
            </a:r>
            <a:r>
              <a:rPr lang="fr-FR" altLang="fr-FR" sz="1800" dirty="0" err="1">
                <a:solidFill>
                  <a:srgbClr val="7030A0"/>
                </a:solidFill>
              </a:rPr>
              <a:t>Walls</a:t>
            </a:r>
            <a:r>
              <a:rPr lang="fr-FR" altLang="fr-FR" sz="1800" dirty="0">
                <a:solidFill>
                  <a:srgbClr val="7030A0"/>
                </a:solidFill>
              </a:rPr>
              <a:t>, producteur et DJ lituanien. [Dans son esprit, l’homosexuel serait pédophile].</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hlinkClick r:id="rId4"/>
              </a:rPr>
              <a:t>l'homosexualité n'est pas un délit, </a:t>
            </a:r>
            <a:r>
              <a:rPr lang="fr-FR" altLang="fr-FR" sz="1800" b="1" i="1" dirty="0">
                <a:solidFill>
                  <a:srgbClr val="FF0000"/>
                </a:solidFill>
                <a:hlinkClick r:id="rId4"/>
              </a:rPr>
              <a:t>mais (...) constitue une anomalie biologique et sociale</a:t>
            </a:r>
            <a:r>
              <a:rPr lang="fr-FR" altLang="fr-FR" sz="1800" dirty="0">
                <a:solidFill>
                  <a:srgbClr val="7030A0"/>
                </a:solidFill>
              </a:rPr>
              <a:t> » et qu'elle « </a:t>
            </a:r>
            <a:r>
              <a:rPr lang="fr-FR" altLang="fr-FR" sz="1800" i="1" dirty="0">
                <a:solidFill>
                  <a:srgbClr val="FF0000"/>
                </a:solidFill>
              </a:rPr>
              <a:t>[conduirait] à la disparition du monde</a:t>
            </a:r>
            <a:r>
              <a:rPr lang="fr-FR" altLang="fr-FR" sz="1800" dirty="0">
                <a:solidFill>
                  <a:srgbClr val="7030A0"/>
                </a:solidFill>
              </a:rPr>
              <a:t> », Jean-Marie Le Pen (13 février 1984).</a:t>
            </a:r>
          </a:p>
          <a:p>
            <a:pPr algn="just" eaLnBrk="1" hangingPunct="1">
              <a:lnSpc>
                <a:spcPct val="100000"/>
              </a:lnSpc>
              <a:spcBef>
                <a:spcPct val="0"/>
              </a:spcBef>
            </a:pPr>
            <a:r>
              <a:rPr lang="fr-FR" altLang="fr-FR" sz="1800" dirty="0">
                <a:solidFill>
                  <a:srgbClr val="7030A0"/>
                </a:solidFill>
              </a:rPr>
              <a:t> « </a:t>
            </a:r>
            <a:r>
              <a:rPr lang="fr-FR" altLang="fr-FR" sz="1800" i="1" u="sng" dirty="0">
                <a:solidFill>
                  <a:srgbClr val="7030A0"/>
                </a:solidFill>
              </a:rPr>
              <a:t>Une fois inculquée aux élèves cette idée que la différence des rôles assignés à l’homme et à la femme dans une société donnée est produite par la culture</a:t>
            </a:r>
            <a:r>
              <a:rPr lang="fr-FR" altLang="fr-FR" sz="1800" i="1" dirty="0">
                <a:solidFill>
                  <a:srgbClr val="7030A0"/>
                </a:solidFill>
              </a:rPr>
              <a:t>, </a:t>
            </a:r>
            <a:r>
              <a:rPr lang="fr-FR" altLang="fr-FR" sz="1800" i="1" u="sng" dirty="0">
                <a:solidFill>
                  <a:srgbClr val="7030A0"/>
                </a:solidFill>
              </a:rPr>
              <a:t>il est loisible </a:t>
            </a:r>
            <a:r>
              <a:rPr lang="fr-FR" altLang="fr-FR" sz="1800" i="1" dirty="0">
                <a:solidFill>
                  <a:srgbClr val="7030A0"/>
                </a:solidFill>
              </a:rPr>
              <a:t>de s’affranchir du modèle hétérosexuel et </a:t>
            </a:r>
            <a:r>
              <a:rPr lang="fr-FR" altLang="fr-FR" sz="1800" i="1" u="sng" dirty="0">
                <a:solidFill>
                  <a:srgbClr val="7030A0"/>
                </a:solidFill>
              </a:rPr>
              <a:t>de relativiser l’inclination naturelle vers l’autre sexe</a:t>
            </a:r>
            <a:r>
              <a:rPr lang="fr-FR" altLang="fr-FR" sz="1800" i="1" dirty="0">
                <a:solidFill>
                  <a:srgbClr val="7030A0"/>
                </a:solidFill>
              </a:rPr>
              <a:t> </a:t>
            </a:r>
            <a:r>
              <a:rPr lang="fr-FR" altLang="fr-FR" sz="1800" dirty="0">
                <a:solidFill>
                  <a:srgbClr val="7030A0"/>
                </a:solidFill>
              </a:rPr>
              <a:t>», Elizabeth Montfort, du parti Populaire européen (démocrates-chrétiens).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ne peux pas être favorable à ceux que j’appelle les </a:t>
            </a:r>
            <a:r>
              <a:rPr lang="fr-FR" altLang="fr-FR" sz="1800" i="1" dirty="0">
                <a:solidFill>
                  <a:srgbClr val="FF0000"/>
                </a:solidFill>
              </a:rPr>
              <a:t>fossoyeurs de l’humanité</a:t>
            </a:r>
            <a:r>
              <a:rPr lang="fr-FR" altLang="fr-FR" sz="1800" i="1" dirty="0">
                <a:solidFill>
                  <a:srgbClr val="7030A0"/>
                </a:solidFill>
              </a:rPr>
              <a:t>, </a:t>
            </a:r>
            <a:r>
              <a:rPr lang="fr-FR" altLang="fr-FR" sz="1800" i="1" dirty="0">
                <a:solidFill>
                  <a:srgbClr val="FF0000"/>
                </a:solidFill>
              </a:rPr>
              <a:t>ceux qui n’assurent pas l’avenir</a:t>
            </a:r>
            <a:r>
              <a:rPr lang="fr-FR" altLang="fr-FR" sz="1800" i="1" dirty="0">
                <a:solidFill>
                  <a:srgbClr val="7030A0"/>
                </a:solidFill>
              </a:rPr>
              <a:t> : les homosexuels. </a:t>
            </a:r>
            <a:r>
              <a:rPr lang="fr-FR" altLang="fr-FR" sz="1800" i="1" dirty="0">
                <a:solidFill>
                  <a:srgbClr val="FF0000"/>
                </a:solidFill>
              </a:rPr>
              <a:t>C’est contraire à la normale et il y a un danger permanent</a:t>
            </a:r>
            <a:r>
              <a:rPr lang="fr-FR" altLang="fr-FR" sz="1800" i="1" dirty="0">
                <a:solidFill>
                  <a:srgbClr val="7030A0"/>
                </a:solidFill>
              </a:rPr>
              <a:t>, pour les garçons, de </a:t>
            </a:r>
            <a:r>
              <a:rPr lang="fr-FR" altLang="fr-FR" sz="1800" i="1" dirty="0">
                <a:solidFill>
                  <a:srgbClr val="FF0000"/>
                </a:solidFill>
              </a:rPr>
              <a:t>pédophilie</a:t>
            </a:r>
            <a:r>
              <a:rPr lang="fr-FR" altLang="fr-FR" sz="1800" i="1" dirty="0">
                <a:solidFill>
                  <a:srgbClr val="7030A0"/>
                </a:solidFill>
              </a:rPr>
              <a:t>. La normale, </a:t>
            </a:r>
            <a:r>
              <a:rPr lang="fr-FR" altLang="fr-FR" sz="1800" i="1" dirty="0">
                <a:solidFill>
                  <a:srgbClr val="FF0000"/>
                </a:solidFill>
              </a:rPr>
              <a:t>c’est faire des gosses </a:t>
            </a:r>
            <a:r>
              <a:rPr lang="fr-FR" altLang="fr-FR" sz="1800" i="1" dirty="0">
                <a:solidFill>
                  <a:srgbClr val="7030A0"/>
                </a:solidFill>
              </a:rPr>
              <a:t>»</a:t>
            </a:r>
            <a:r>
              <a:rPr lang="fr-FR" altLang="fr-FR" sz="1800" dirty="0">
                <a:solidFill>
                  <a:srgbClr val="7030A0"/>
                </a:solidFill>
              </a:rPr>
              <a:t> (entretien de François Abadie avec le </a:t>
            </a:r>
            <a:r>
              <a:rPr lang="fr-FR" altLang="fr-FR" sz="1800" i="1" dirty="0">
                <a:solidFill>
                  <a:srgbClr val="7030A0"/>
                </a:solidFill>
                <a:hlinkClick r:id="rId5" tooltip="Nouvel Observateur"/>
              </a:rPr>
              <a:t>Nouvel Observateur</a:t>
            </a:r>
            <a:r>
              <a:rPr lang="fr-FR" altLang="fr-FR" sz="1800" dirty="0">
                <a:solidFill>
                  <a:srgbClr val="7030A0"/>
                </a:solidFill>
              </a:rPr>
              <a:t>, </a:t>
            </a:r>
            <a:r>
              <a:rPr lang="fr-FR" altLang="fr-FR" sz="1800" dirty="0">
                <a:solidFill>
                  <a:srgbClr val="7030A0"/>
                </a:solidFill>
                <a:hlinkClick r:id="rId6" tooltip="22 juin"/>
              </a:rPr>
              <a:t>22 juin</a:t>
            </a:r>
            <a:r>
              <a:rPr lang="fr-FR" altLang="fr-FR" sz="1800" dirty="0">
                <a:solidFill>
                  <a:srgbClr val="7030A0"/>
                </a:solidFill>
              </a:rPr>
              <a:t> </a:t>
            </a:r>
            <a:r>
              <a:rPr lang="fr-FR" altLang="fr-FR" sz="1800" dirty="0">
                <a:solidFill>
                  <a:srgbClr val="7030A0"/>
                </a:solidFill>
                <a:hlinkClick r:id="rId7" tooltip="2000"/>
              </a:rPr>
              <a:t>2000</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Votre loi fait reposer le mariage sur l’amour et non sur la différence des sexes. Cela amène à autoriser de s’aimer à trois ou plus….</a:t>
            </a:r>
            <a:r>
              <a:rPr lang="fr-FR" altLang="fr-FR" sz="1800" i="1" dirty="0">
                <a:solidFill>
                  <a:srgbClr val="FF0000"/>
                </a:solidFill>
              </a:rPr>
              <a:t>comme une relation incestueuse entre un père, sa femme et ses deux filles </a:t>
            </a:r>
            <a:r>
              <a:rPr lang="fr-FR" altLang="fr-FR" sz="1800" i="1" dirty="0">
                <a:solidFill>
                  <a:srgbClr val="7030A0"/>
                </a:solidFill>
              </a:rPr>
              <a:t>… </a:t>
            </a:r>
            <a:r>
              <a:rPr lang="fr-FR" altLang="fr-FR" sz="1800" dirty="0">
                <a:solidFill>
                  <a:srgbClr val="7030A0"/>
                </a:solidFill>
              </a:rPr>
              <a:t>», Jacques </a:t>
            </a:r>
            <a:r>
              <a:rPr lang="fr-FR" altLang="fr-FR" sz="1800" dirty="0" err="1">
                <a:solidFill>
                  <a:srgbClr val="7030A0"/>
                </a:solidFill>
              </a:rPr>
              <a:t>Bompard</a:t>
            </a:r>
            <a:r>
              <a:rPr lang="fr-FR" altLang="fr-FR" sz="1800" dirty="0">
                <a:solidFill>
                  <a:srgbClr val="7030A0"/>
                </a:solidFill>
              </a:rPr>
              <a:t>.</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Nous avons souligné en </a:t>
            </a:r>
            <a:r>
              <a:rPr lang="fr-FR" altLang="fr-FR" sz="1800" dirty="0">
                <a:solidFill>
                  <a:srgbClr val="FF0000"/>
                </a:solidFill>
              </a:rPr>
              <a:t>rouge</a:t>
            </a:r>
            <a:r>
              <a:rPr lang="fr-FR" altLang="fr-FR" sz="1800" dirty="0">
                <a:solidFill>
                  <a:srgbClr val="7030A0"/>
                </a:solidFill>
              </a:rPr>
              <a:t> les préjugés ou présupposés homophobes de ces déclarations.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28600" y="271463"/>
            <a:ext cx="522288" cy="295275"/>
          </a:xfrm>
          <a:prstGeom prst="rect">
            <a:avLst/>
          </a:prstGeom>
        </p:spPr>
        <p:txBody>
          <a:bodyPr anchor="ctr"/>
          <a:lstStyle/>
          <a:p>
            <a:pPr algn="r" eaLnBrk="1" fontAlgn="auto" hangingPunct="1">
              <a:spcBef>
                <a:spcPts val="0"/>
              </a:spcBef>
              <a:spcAft>
                <a:spcPts val="0"/>
              </a:spcAft>
              <a:defRPr/>
            </a:pPr>
            <a:fld id="{9AC787BB-9371-474C-B4E7-5562E473A12B}" type="slidenum">
              <a:rPr lang="fr-FR" sz="1200">
                <a:solidFill>
                  <a:schemeClr val="tx1">
                    <a:tint val="75000"/>
                  </a:schemeClr>
                </a:solidFill>
                <a:latin typeface="+mn-lt"/>
              </a:rPr>
              <a:pPr algn="r" eaLnBrk="1" fontAlgn="auto" hangingPunct="1">
                <a:spcBef>
                  <a:spcPts val="0"/>
                </a:spcBef>
                <a:spcAft>
                  <a:spcPts val="0"/>
                </a:spcAft>
                <a:defRPr/>
              </a:pPr>
              <a:t>140</a:t>
            </a:fld>
            <a:endParaRPr lang="fr-FR" sz="1200">
              <a:solidFill>
                <a:schemeClr val="tx1">
                  <a:tint val="75000"/>
                </a:schemeClr>
              </a:solidFill>
              <a:latin typeface="+mn-lt"/>
            </a:endParaRPr>
          </a:p>
        </p:txBody>
      </p:sp>
      <p:sp>
        <p:nvSpPr>
          <p:cNvPr id="138243" name="Rectangle 3"/>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8244" name="ZoneTexte 4"/>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8245" name="Picture 2" descr="C:\Users\LISAN\Documents\religions\homosexualité\images\manif-affiches-pro-homos\oui au divorce pour t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913" y="73501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3" descr="C:\Users\LISAN\Documents\religions\homosexualité\images\manif-affiches-pro-homos\l'église persécute les homos depuis 2000 ans, elle continue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338" y="157163"/>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ZoneTexte 7"/>
          <p:cNvSpPr txBox="1">
            <a:spLocks noChangeArrowheads="1"/>
          </p:cNvSpPr>
          <p:nvPr/>
        </p:nvSpPr>
        <p:spPr bwMode="auto">
          <a:xfrm>
            <a:off x="10015538" y="239553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l'église persécute les homos depuis 2000 ans, elle continue ! ».</a:t>
            </a:r>
          </a:p>
        </p:txBody>
      </p:sp>
      <p:sp>
        <p:nvSpPr>
          <p:cNvPr id="138248" name="ZoneTexte 8"/>
          <p:cNvSpPr txBox="1">
            <a:spLocks noChangeArrowheads="1"/>
          </p:cNvSpPr>
          <p:nvPr/>
        </p:nvSpPr>
        <p:spPr bwMode="auto">
          <a:xfrm>
            <a:off x="347663" y="3417888"/>
            <a:ext cx="3419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Les hommes naissent libres et égaux en droit. Non à la discrimination. OUI pour le mariage et à l’adoption pour tous. Liberté, égalité, fraternité »</a:t>
            </a:r>
          </a:p>
        </p:txBody>
      </p:sp>
      <p:pic>
        <p:nvPicPr>
          <p:cNvPr id="138249" name="Picture 4" descr="C:\Users\LISAN\Documents\religions\homosexualité\images\manif-affiches-pro-homos\les hommes naissent libres et égaux en droit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047750"/>
            <a:ext cx="2781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5" descr="C:\Users\LISAN\Documents\religions\homosexualité\images\manif-affiches-pro-homos\en marche pour l'égalité des droi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213" y="3109913"/>
            <a:ext cx="25717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1" name="ZoneTexte 11"/>
          <p:cNvSpPr txBox="1">
            <a:spLocks noChangeArrowheads="1"/>
          </p:cNvSpPr>
          <p:nvPr/>
        </p:nvSpPr>
        <p:spPr bwMode="auto">
          <a:xfrm>
            <a:off x="5051425" y="6248400"/>
            <a:ext cx="399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Je veux être la mère des enfants de ma femme. Des enfants nous en avons. Nous voulons l’égalité des droits ».</a:t>
            </a:r>
          </a:p>
        </p:txBody>
      </p:sp>
      <p:pic>
        <p:nvPicPr>
          <p:cNvPr id="138252" name="Picture 6" descr="C:\Users\LISAN\Documents\religions\homosexualité\images\manif-affiches-pro-homos\Je veux être la mère des enfants de ma femme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00" y="3138488"/>
            <a:ext cx="3905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Picture 7" descr="C:\Users\LISAN\Documents\religions\homosexualité\images\manif-affiches-pro-homos\Priez pour nous on baise pour vous Manifestation-pour-l’égalité-et-le-mariage-pour-tous_161220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088" y="10604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8" descr="C:\Users\LISAN\Documents\religions\homosexualité\images\manif-affiches-pro-homos\le moyen-âge c'est terminé.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1138" y="5108575"/>
            <a:ext cx="29273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5" name="Picture 10" descr="C:\Users\LISAN\Documents\religions\homosexualité\images\manif-affiches-pro-homos\vous nous faites des homos, on vous fait des hétéro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625" y="4248150"/>
            <a:ext cx="30099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Picture 11" descr="C:\Users\LISAN\Documents\religions\homosexualité\images\manif-affiches-pro-homos\better than alone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7425" y="42291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7" name="Picture 13" descr="C:\Users\LISAN\Documents\religions\homosexualité\images\manif-affiches-pro-homos\presumé hétérosexuel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6688" y="742950"/>
            <a:ext cx="1590675"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8" name="ZoneTexte 22"/>
          <p:cNvSpPr txBox="1">
            <a:spLocks noChangeArrowheads="1"/>
          </p:cNvSpPr>
          <p:nvPr/>
        </p:nvSpPr>
        <p:spPr bwMode="auto">
          <a:xfrm>
            <a:off x="9101138" y="6434138"/>
            <a:ext cx="309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 moyen-âge c’est terminé maintenant ! »</a:t>
            </a:r>
          </a:p>
        </p:txBody>
      </p:sp>
      <p:sp>
        <p:nvSpPr>
          <p:cNvPr id="138259" name="ZoneTexte 18"/>
          <p:cNvSpPr txBox="1">
            <a:spLocks noChangeArrowheads="1"/>
          </p:cNvSpPr>
          <p:nvPr/>
        </p:nvSpPr>
        <p:spPr bwMode="auto">
          <a:xfrm>
            <a:off x="3603625" y="2536825"/>
            <a:ext cx="162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priez pour nous, on baise pour vous ».</a:t>
            </a:r>
          </a:p>
        </p:txBody>
      </p:sp>
      <p:sp>
        <p:nvSpPr>
          <p:cNvPr id="138260" name="ZoneTexte 19"/>
          <p:cNvSpPr txBox="1">
            <a:spLocks noChangeArrowheads="1"/>
          </p:cNvSpPr>
          <p:nvPr/>
        </p:nvSpPr>
        <p:spPr bwMode="auto">
          <a:xfrm>
            <a:off x="7434263" y="2384425"/>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Oui au divorce pour tous ».</a:t>
            </a:r>
          </a:p>
        </p:txBody>
      </p:sp>
      <p:sp>
        <p:nvSpPr>
          <p:cNvPr id="138261" name="ZoneTexte 20"/>
          <p:cNvSpPr txBox="1">
            <a:spLocks noChangeArrowheads="1"/>
          </p:cNvSpPr>
          <p:nvPr/>
        </p:nvSpPr>
        <p:spPr bwMode="auto">
          <a:xfrm>
            <a:off x="141288" y="5910263"/>
            <a:ext cx="3341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nous faites des homos, on vous fera aussi des hétéros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11136313" y="1447800"/>
            <a:ext cx="844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J'ai deux pères et des repères »</a:t>
            </a:r>
          </a:p>
        </p:txBody>
      </p:sp>
      <p:sp>
        <p:nvSpPr>
          <p:cNvPr id="4" name="Espace réservé du numéro de diapositive 1"/>
          <p:cNvSpPr txBox="1">
            <a:spLocks/>
          </p:cNvSpPr>
          <p:nvPr/>
        </p:nvSpPr>
        <p:spPr>
          <a:xfrm>
            <a:off x="228600" y="271463"/>
            <a:ext cx="719138" cy="284162"/>
          </a:xfrm>
          <a:prstGeom prst="rect">
            <a:avLst/>
          </a:prstGeom>
        </p:spPr>
        <p:txBody>
          <a:bodyPr anchor="ctr"/>
          <a:lstStyle/>
          <a:p>
            <a:pPr algn="r" eaLnBrk="1" fontAlgn="auto" hangingPunct="1">
              <a:spcBef>
                <a:spcPts val="0"/>
              </a:spcBef>
              <a:spcAft>
                <a:spcPts val="0"/>
              </a:spcAft>
              <a:defRPr/>
            </a:pPr>
            <a:fld id="{4E1E70E3-F6E6-4E09-9414-AAC98B803B61}" type="slidenum">
              <a:rPr lang="fr-FR" sz="1200">
                <a:solidFill>
                  <a:schemeClr val="tx1">
                    <a:tint val="75000"/>
                  </a:schemeClr>
                </a:solidFill>
                <a:latin typeface="+mn-lt"/>
              </a:rPr>
              <a:pPr algn="r" eaLnBrk="1" fontAlgn="auto" hangingPunct="1">
                <a:spcBef>
                  <a:spcPts val="0"/>
                </a:spcBef>
                <a:spcAft>
                  <a:spcPts val="0"/>
                </a:spcAft>
                <a:defRPr/>
              </a:pPr>
              <a:t>141</a:t>
            </a:fld>
            <a:endParaRPr lang="fr-FR" sz="1200">
              <a:solidFill>
                <a:schemeClr val="tx1">
                  <a:tint val="75000"/>
                </a:schemeClr>
              </a:solidFill>
              <a:latin typeface="+mn-lt"/>
            </a:endParaRPr>
          </a:p>
        </p:txBody>
      </p:sp>
      <p:sp>
        <p:nvSpPr>
          <p:cNvPr id="139268"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9269"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9270" name="Picture 2" descr="C:\Users\LISAN\Documents\religions\homosexualité\images\manif-affiches-pro-homos\J'ai deux pères et des repè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5850" y="163513"/>
            <a:ext cx="6953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3" descr="C:\Users\LISAN\Documents\religions\homosexualité\images\manif-affiches-pro-homos\2 millions d'enfants victimes d'inces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4765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ZoneTexte 8"/>
          <p:cNvSpPr txBox="1">
            <a:spLocks noChangeArrowheads="1"/>
          </p:cNvSpPr>
          <p:nvPr/>
        </p:nvSpPr>
        <p:spPr bwMode="auto">
          <a:xfrm>
            <a:off x="8054975" y="2057400"/>
            <a:ext cx="2906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2 millions d’enfants victimes d’inceste en France. Papa et maman fidèles pour toujours. La famille idéale ? Foutaise ! »</a:t>
            </a:r>
          </a:p>
        </p:txBody>
      </p:sp>
      <p:pic>
        <p:nvPicPr>
          <p:cNvPr id="139273" name="Picture 5" descr="C:\Users\LISAN\Documents\religions\homosexualité\images\manif-affiches-pro-homos\enfants maltraités ce n'est pas la faute des pédé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731838"/>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ZoneTexte 11"/>
          <p:cNvSpPr txBox="1">
            <a:spLocks noChangeArrowheads="1"/>
          </p:cNvSpPr>
          <p:nvPr/>
        </p:nvSpPr>
        <p:spPr bwMode="auto">
          <a:xfrm>
            <a:off x="5399088" y="23622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Enfants maltraités ce n'est pas la faute aux pédés ! ».</a:t>
            </a:r>
          </a:p>
        </p:txBody>
      </p:sp>
      <p:pic>
        <p:nvPicPr>
          <p:cNvPr id="139275" name="Picture 6" descr="C:\Users\LISAN\Documents\religions\homosexualité\images\manif-affiches-pro-homos\Jésus avait deux pap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1109663"/>
            <a:ext cx="41941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6" name="Picture 7" descr="C:\Users\LISAN\Documents\religions\homosexualité\images\manif-affiches-pro-homos\Jésus avait deux pères et une mère porteus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4052888"/>
            <a:ext cx="19589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7" name="ZoneTexte 14"/>
          <p:cNvSpPr txBox="1">
            <a:spLocks noChangeArrowheads="1"/>
          </p:cNvSpPr>
          <p:nvPr/>
        </p:nvSpPr>
        <p:spPr bwMode="auto">
          <a:xfrm>
            <a:off x="392113" y="3624263"/>
            <a:ext cx="3646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Jésus avait deux papas. Marie 1</a:t>
            </a:r>
            <a:r>
              <a:rPr lang="fr-FR" altLang="fr-FR" sz="1200" i="1" baseline="30000">
                <a:solidFill>
                  <a:srgbClr val="7030A0"/>
                </a:solidFill>
              </a:rPr>
              <a:t>ère</a:t>
            </a:r>
            <a:r>
              <a:rPr lang="fr-FR" altLang="fr-FR" sz="1200" i="1">
                <a:solidFill>
                  <a:srgbClr val="7030A0"/>
                </a:solidFill>
              </a:rPr>
              <a:t> mère porteuse »</a:t>
            </a:r>
          </a:p>
        </p:txBody>
      </p:sp>
      <p:sp>
        <p:nvSpPr>
          <p:cNvPr id="139278" name="ZoneTexte 15"/>
          <p:cNvSpPr txBox="1">
            <a:spLocks noChangeArrowheads="1"/>
          </p:cNvSpPr>
          <p:nvPr/>
        </p:nvSpPr>
        <p:spPr bwMode="auto">
          <a:xfrm>
            <a:off x="174625" y="5464175"/>
            <a:ext cx="2220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Jésus avait deux pères et une mère porteuse »</a:t>
            </a:r>
          </a:p>
        </p:txBody>
      </p:sp>
      <p:pic>
        <p:nvPicPr>
          <p:cNvPr id="139279" name="Picture 8" descr="C:\Users\LISAN\Documents\religions\homosexualité\images\manif-affiches-pro-homos\jesus have 2 dadi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138" y="4002088"/>
            <a:ext cx="1676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0" name="Picture 9" descr="C:\Users\LISAN\Documents\religions\homosexualité\images\manif-affiches-pro-homos\avec 2 papas pédés plus aucun enfants mal habillé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9938" y="2925763"/>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1" name="ZoneTexte 18"/>
          <p:cNvSpPr txBox="1">
            <a:spLocks noChangeArrowheads="1"/>
          </p:cNvSpPr>
          <p:nvPr/>
        </p:nvSpPr>
        <p:spPr bwMode="auto">
          <a:xfrm>
            <a:off x="4473575" y="5062538"/>
            <a:ext cx="2308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avec 2 papas pédés plus aucun enfants mal habillés ! ».</a:t>
            </a:r>
          </a:p>
        </p:txBody>
      </p:sp>
      <p:pic>
        <p:nvPicPr>
          <p:cNvPr id="139282" name="Picture 10" descr="C:\Users\LISAN\Documents\religions\homosexualité\images\amours-homos\amours lesbiens2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59075"/>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3" name="Picture 11" descr="C:\Users\LISAN\Documents\religions\homosexualité\images\amours-homos\luz-char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4688" y="288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4" name="ZoneTexte 21"/>
          <p:cNvSpPr txBox="1">
            <a:spLocks noChangeArrowheads="1"/>
          </p:cNvSpPr>
          <p:nvPr/>
        </p:nvSpPr>
        <p:spPr bwMode="auto">
          <a:xfrm>
            <a:off x="6815138" y="4300538"/>
            <a:ext cx="188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Les dessinateurs de Hara Kiri, Luz et Charb, faisant de la provocation.</a:t>
            </a:r>
          </a:p>
        </p:txBody>
      </p:sp>
      <p:pic>
        <p:nvPicPr>
          <p:cNvPr id="139285" name="Picture 13" descr="C:\Users\LISAN\Documents\religions\homosexualité\images\gay pride\gay pride 201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4954588"/>
            <a:ext cx="1347788"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6" name="Picture 14" descr="C:\Users\LISAN\Documents\religions\homosexualité\images\manif-affiches-pro-homos\grand-ma for gay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7188" y="4676775"/>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5388" y="5672138"/>
            <a:ext cx="1314450" cy="981075"/>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44513" cy="295275"/>
          </a:xfrm>
          <a:prstGeom prst="rect">
            <a:avLst/>
          </a:prstGeom>
        </p:spPr>
        <p:txBody>
          <a:bodyPr anchor="ctr"/>
          <a:lstStyle/>
          <a:p>
            <a:pPr algn="r" eaLnBrk="1" fontAlgn="auto" hangingPunct="1">
              <a:spcBef>
                <a:spcPts val="0"/>
              </a:spcBef>
              <a:spcAft>
                <a:spcPts val="0"/>
              </a:spcAft>
              <a:defRPr/>
            </a:pPr>
            <a:fld id="{079FF745-01C8-4A02-AA80-BB490587DEC7}" type="slidenum">
              <a:rPr lang="fr-FR" sz="1200">
                <a:solidFill>
                  <a:schemeClr val="tx1">
                    <a:tint val="75000"/>
                  </a:schemeClr>
                </a:solidFill>
                <a:latin typeface="+mn-lt"/>
              </a:rPr>
              <a:pPr algn="r" eaLnBrk="1" fontAlgn="auto" hangingPunct="1">
                <a:spcBef>
                  <a:spcPts val="0"/>
                </a:spcBef>
                <a:spcAft>
                  <a:spcPts val="0"/>
                </a:spcAft>
                <a:defRPr/>
              </a:pPr>
              <a:t>142</a:t>
            </a:fld>
            <a:endParaRPr lang="fr-FR" sz="1200">
              <a:solidFill>
                <a:schemeClr val="tx1">
                  <a:tint val="75000"/>
                </a:schemeClr>
              </a:solidFill>
              <a:latin typeface="+mn-lt"/>
            </a:endParaRPr>
          </a:p>
        </p:txBody>
      </p:sp>
      <p:sp>
        <p:nvSpPr>
          <p:cNvPr id="140291"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0292" name="ZoneTexte 5"/>
          <p:cNvSpPr txBox="1">
            <a:spLocks noChangeArrowheads="1"/>
          </p:cNvSpPr>
          <p:nvPr/>
        </p:nvSpPr>
        <p:spPr bwMode="auto">
          <a:xfrm>
            <a:off x="1841500" y="193675"/>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029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01175" y="1952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696913"/>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966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11096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852738"/>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3802063"/>
            <a:ext cx="2163762"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9"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67813" y="2027238"/>
            <a:ext cx="30241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35288" y="4097338"/>
            <a:ext cx="35528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775" y="49212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2"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61050" y="2322513"/>
            <a:ext cx="32226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3" name="ZoneTexte 15"/>
          <p:cNvSpPr txBox="1">
            <a:spLocks noChangeArrowheads="1"/>
          </p:cNvSpPr>
          <p:nvPr/>
        </p:nvSpPr>
        <p:spPr bwMode="auto">
          <a:xfrm>
            <a:off x="8937625" y="6357938"/>
            <a:ext cx="3254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Elle comprendrait sans doute mieux la punition, si elle avait vraiment fait quelque chose ».</a:t>
            </a:r>
          </a:p>
        </p:txBody>
      </p:sp>
      <p:sp>
        <p:nvSpPr>
          <p:cNvPr id="140304" name="ZoneTexte 16"/>
          <p:cNvSpPr txBox="1">
            <a:spLocks noChangeArrowheads="1"/>
          </p:cNvSpPr>
          <p:nvPr/>
        </p:nvSpPr>
        <p:spPr bwMode="auto">
          <a:xfrm>
            <a:off x="6530975" y="338138"/>
            <a:ext cx="288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a:solidFill>
                  <a:srgbClr val="7030A0"/>
                </a:solidFill>
              </a:rPr>
              <a:t>« Homos et hétéros contre la haine </a:t>
            </a:r>
            <a:r>
              <a:rPr lang="fr-FR" altLang="fr-FR" sz="1200">
                <a:solidFill>
                  <a:srgbClr val="7030A0"/>
                </a:solidFill>
              </a:rPr>
              <a:t>» →</a:t>
            </a:r>
          </a:p>
        </p:txBody>
      </p:sp>
      <p:sp>
        <p:nvSpPr>
          <p:cNvPr id="140305" name="ZoneTexte 18"/>
          <p:cNvSpPr txBox="1">
            <a:spLocks noChangeArrowheads="1"/>
          </p:cNvSpPr>
          <p:nvPr/>
        </p:nvSpPr>
        <p:spPr bwMode="auto">
          <a:xfrm>
            <a:off x="3025775" y="2938463"/>
            <a:ext cx="27225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Endoctrinés, intolérants, arrogants, frustrés : tout le monde n’a pas la chance d’avoir des parents homophobes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28600" y="271463"/>
            <a:ext cx="500063" cy="315912"/>
          </a:xfrm>
          <a:prstGeom prst="rect">
            <a:avLst/>
          </a:prstGeom>
        </p:spPr>
        <p:txBody>
          <a:bodyPr anchor="ctr"/>
          <a:lstStyle/>
          <a:p>
            <a:pPr algn="r" eaLnBrk="1" fontAlgn="auto" hangingPunct="1">
              <a:spcBef>
                <a:spcPts val="0"/>
              </a:spcBef>
              <a:spcAft>
                <a:spcPts val="0"/>
              </a:spcAft>
              <a:defRPr/>
            </a:pPr>
            <a:fld id="{44B7370A-6AE9-4DCF-9B99-58E0CF20F086}" type="slidenum">
              <a:rPr lang="fr-FR" sz="1200">
                <a:solidFill>
                  <a:schemeClr val="tx1">
                    <a:tint val="75000"/>
                  </a:schemeClr>
                </a:solidFill>
                <a:latin typeface="+mn-lt"/>
              </a:rPr>
              <a:pPr algn="r" eaLnBrk="1" fontAlgn="auto" hangingPunct="1">
                <a:spcBef>
                  <a:spcPts val="0"/>
                </a:spcBef>
                <a:spcAft>
                  <a:spcPts val="0"/>
                </a:spcAft>
                <a:defRPr/>
              </a:pPr>
              <a:t>143</a:t>
            </a:fld>
            <a:endParaRPr lang="fr-FR" sz="1200" dirty="0">
              <a:solidFill>
                <a:schemeClr val="tx1">
                  <a:tint val="75000"/>
                </a:schemeClr>
              </a:solidFill>
              <a:latin typeface="+mn-lt"/>
            </a:endParaRPr>
          </a:p>
        </p:txBody>
      </p:sp>
      <p:sp>
        <p:nvSpPr>
          <p:cNvPr id="141315" name="Rectangle 3"/>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1316" name="ZoneTexte 4"/>
          <p:cNvSpPr txBox="1">
            <a:spLocks noChangeArrowheads="1"/>
          </p:cNvSpPr>
          <p:nvPr/>
        </p:nvSpPr>
        <p:spPr bwMode="auto">
          <a:xfrm>
            <a:off x="1841500" y="193675"/>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1317" name="Picture 2" descr="C:\Users\LISAN\Documents\religions\homosexualité\images\manif-affiches-pro-homos\Prejudice is the child of igno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913" y="171450"/>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ZoneTexte 6"/>
          <p:cNvSpPr txBox="1">
            <a:spLocks noChangeArrowheads="1"/>
          </p:cNvSpPr>
          <p:nvPr/>
        </p:nvSpPr>
        <p:spPr bwMode="auto">
          <a:xfrm>
            <a:off x="9699625" y="2525713"/>
            <a:ext cx="2220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Les préjugés sont les enfants de l’ignorance</a:t>
            </a:r>
            <a:r>
              <a:rPr lang="fr-FR" altLang="fr-FR" sz="1200">
                <a:solidFill>
                  <a:srgbClr val="7030A0"/>
                </a:solidFill>
              </a:rPr>
              <a:t> ».</a:t>
            </a:r>
          </a:p>
        </p:txBody>
      </p:sp>
      <p:pic>
        <p:nvPicPr>
          <p:cNvPr id="141319" name="Picture 3" descr="C:\Users\LISAN\Documents\religions\homosexualité\images\manif-affiches-pro-homos\aller dire à ma mere qu-elle n-aura pas de petits enf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249238"/>
            <a:ext cx="3038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ZoneTexte 8"/>
          <p:cNvSpPr txBox="1">
            <a:spLocks noChangeArrowheads="1"/>
          </p:cNvSpPr>
          <p:nvPr/>
        </p:nvSpPr>
        <p:spPr bwMode="auto">
          <a:xfrm>
            <a:off x="6465888" y="1774825"/>
            <a:ext cx="3081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Soignez vos enfants, laissez-moi en avoir</a:t>
            </a:r>
            <a:r>
              <a:rPr lang="fr-FR" altLang="fr-FR" sz="1200">
                <a:solidFill>
                  <a:srgbClr val="7030A0"/>
                </a:solidFill>
              </a:rPr>
              <a:t> ».</a:t>
            </a:r>
          </a:p>
        </p:txBody>
      </p:sp>
      <p:pic>
        <p:nvPicPr>
          <p:cNvPr id="141321" name="Picture 4" descr="C:\Users\LISAN\Documents\religions\homosexualité\images\manif-affiches-pro-homos\la haine est un vir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019175"/>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2" name="ZoneTexte 10"/>
          <p:cNvSpPr txBox="1">
            <a:spLocks noChangeArrowheads="1"/>
          </p:cNvSpPr>
          <p:nvPr/>
        </p:nvSpPr>
        <p:spPr bwMode="auto">
          <a:xfrm>
            <a:off x="228600" y="2655888"/>
            <a:ext cx="2068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La haine est un virus</a:t>
            </a:r>
            <a:r>
              <a:rPr lang="fr-FR" altLang="fr-FR" sz="1200">
                <a:solidFill>
                  <a:srgbClr val="7030A0"/>
                </a:solidFill>
              </a:rPr>
              <a:t> ».</a:t>
            </a:r>
          </a:p>
        </p:txBody>
      </p:sp>
      <p:pic>
        <p:nvPicPr>
          <p:cNvPr id="141323" name="Picture 5" descr="C:\Users\LISAN\Documents\religions\homosexualité\images\manif-affiches-pro-homos\je veux pouvoir chosir de ne pas me mari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106045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4" name="ZoneTexte 12"/>
          <p:cNvSpPr txBox="1">
            <a:spLocks noChangeArrowheads="1"/>
          </p:cNvSpPr>
          <p:nvPr/>
        </p:nvSpPr>
        <p:spPr bwMode="auto">
          <a:xfrm>
            <a:off x="3124200" y="2590800"/>
            <a:ext cx="341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Je veux pouvoir choisir de ne pas me marier</a:t>
            </a:r>
            <a:r>
              <a:rPr lang="fr-FR" altLang="fr-FR" sz="1200">
                <a:solidFill>
                  <a:srgbClr val="7030A0"/>
                </a:solidFill>
              </a:rPr>
              <a:t> ».</a:t>
            </a:r>
          </a:p>
        </p:txBody>
      </p:sp>
      <p:pic>
        <p:nvPicPr>
          <p:cNvPr id="141325" name="Picture 6" descr="C:\Users\LISAN\Documents\religions\homosexualité\images\manif-affiches-pro-homos\Hitler avait un papa une maman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425" y="2144713"/>
            <a:ext cx="28702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6" name="ZoneTexte 14"/>
          <p:cNvSpPr txBox="1">
            <a:spLocks noChangeArrowheads="1"/>
          </p:cNvSpPr>
          <p:nvPr/>
        </p:nvSpPr>
        <p:spPr bwMode="auto">
          <a:xfrm>
            <a:off x="6194425" y="4278313"/>
            <a:ext cx="3471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Contrairement à l’intolérance, l’amour n’est pas dangereux. Marc Dutroux et Hitler avaient un papa et une maman</a:t>
            </a:r>
            <a:r>
              <a:rPr lang="fr-FR" altLang="fr-FR" sz="1200">
                <a:solidFill>
                  <a:srgbClr val="7030A0"/>
                </a:solidFill>
              </a:rPr>
              <a:t> ».</a:t>
            </a:r>
          </a:p>
        </p:txBody>
      </p:sp>
      <p:pic>
        <p:nvPicPr>
          <p:cNvPr id="141327" name="Picture 7" descr="C:\Users\LISAN\Documents\religions\homosexualité\images\manif-affiches-pro-homos\mon genre mon choi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8475" y="553561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8" name="ZoneTexte 16"/>
          <p:cNvSpPr txBox="1">
            <a:spLocks noChangeArrowheads="1"/>
          </p:cNvSpPr>
          <p:nvPr/>
        </p:nvSpPr>
        <p:spPr bwMode="auto">
          <a:xfrm>
            <a:off x="141288" y="5497513"/>
            <a:ext cx="1546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Mon genre, mon choix</a:t>
            </a:r>
            <a:r>
              <a:rPr lang="fr-FR" altLang="fr-FR" sz="1200">
                <a:solidFill>
                  <a:srgbClr val="7030A0"/>
                </a:solidFill>
              </a:rPr>
              <a:t> ».</a:t>
            </a:r>
          </a:p>
          <a:p>
            <a:pPr algn="r" eaLnBrk="1" hangingPunct="1">
              <a:lnSpc>
                <a:spcPct val="100000"/>
              </a:lnSpc>
              <a:spcBef>
                <a:spcPct val="0"/>
              </a:spcBef>
              <a:buFontTx/>
              <a:buNone/>
            </a:pPr>
            <a:r>
              <a:rPr lang="fr-FR" altLang="fr-FR" sz="1200">
                <a:solidFill>
                  <a:srgbClr val="7030A0"/>
                </a:solidFill>
              </a:rPr>
              <a:t>Note: cette affiche est un peu « provoc » (car il est difficile de choisir son genre) →</a:t>
            </a:r>
          </a:p>
        </p:txBody>
      </p:sp>
      <p:pic>
        <p:nvPicPr>
          <p:cNvPr id="141329" name="Picture 8" descr="C:\Users\LISAN\Documents\religions\homosexualité\images\manif-affiches-pro-homos\I love my gay s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9613" y="3035300"/>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0" name="ZoneTexte 18"/>
          <p:cNvSpPr txBox="1">
            <a:spLocks noChangeArrowheads="1"/>
          </p:cNvSpPr>
          <p:nvPr/>
        </p:nvSpPr>
        <p:spPr bwMode="auto">
          <a:xfrm>
            <a:off x="9547225" y="5040313"/>
            <a:ext cx="2427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J’adore mon fils gay et c’est un petit ami fabuleux</a:t>
            </a:r>
            <a:r>
              <a:rPr lang="fr-FR" altLang="fr-FR" sz="1200">
                <a:solidFill>
                  <a:srgbClr val="7030A0"/>
                </a:solidFill>
              </a:rPr>
              <a:t> ».</a:t>
            </a:r>
          </a:p>
        </p:txBody>
      </p:sp>
      <p:pic>
        <p:nvPicPr>
          <p:cNvPr id="141331" name="Picture 9" descr="C:\Users\LISAN\Documents\religions\homosexualité\images\manif-affiches-pro-homos\No-to-instutionalised-homophobia bi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911475"/>
            <a:ext cx="1943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2" name="ZoneTexte 20"/>
          <p:cNvSpPr txBox="1">
            <a:spLocks noChangeArrowheads="1"/>
          </p:cNvSpPr>
          <p:nvPr/>
        </p:nvSpPr>
        <p:spPr bwMode="auto">
          <a:xfrm>
            <a:off x="0" y="5148263"/>
            <a:ext cx="317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Non à l’homophobie institutionnalisée</a:t>
            </a:r>
            <a:r>
              <a:rPr lang="fr-FR" altLang="fr-FR" sz="1200">
                <a:solidFill>
                  <a:srgbClr val="7030A0"/>
                </a:solidFill>
              </a:rPr>
              <a:t> ».</a:t>
            </a:r>
          </a:p>
        </p:txBody>
      </p:sp>
      <p:pic>
        <p:nvPicPr>
          <p:cNvPr id="141333" name="Picture 10" descr="C:\Users\LISAN\Documents\religions\homosexualité\images\manif-affiches-pro-homos\landau.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1300" y="5033963"/>
            <a:ext cx="2752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4" name="Picture 12" descr="C:\Users\LISAN\Documents\religions\homosexualité\images\manif-affiches-pro-homos\nos amours sont plus forte que vos haines bi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8350" y="2730500"/>
            <a:ext cx="13239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5" name="Picture 13" descr="C:\Users\LISAN\Documents\religions\homosexualité\images\manif-affiches-pro-homos\mariage pour tous sauf pour les hobbit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8225" y="2938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6" name="ZoneTexte 25"/>
          <p:cNvSpPr txBox="1">
            <a:spLocks noChangeArrowheads="1"/>
          </p:cNvSpPr>
          <p:nvPr/>
        </p:nvSpPr>
        <p:spPr bwMode="auto">
          <a:xfrm>
            <a:off x="1916113" y="4625975"/>
            <a:ext cx="176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
            </a:r>
            <a:r>
              <a:rPr lang="fr-FR" altLang="fr-FR" sz="1200" i="1">
                <a:solidFill>
                  <a:srgbClr val="7030A0"/>
                </a:solidFill>
              </a:rPr>
              <a:t> Nos amours sont plus forte que votre haine</a:t>
            </a:r>
            <a:r>
              <a:rPr lang="fr-FR" altLang="fr-FR" sz="1200">
                <a:solidFill>
                  <a:srgbClr val="7030A0"/>
                </a:solidFill>
              </a:rPr>
              <a:t> ».</a:t>
            </a:r>
          </a:p>
        </p:txBody>
      </p:sp>
      <p:pic>
        <p:nvPicPr>
          <p:cNvPr id="141337" name="Picture 2" descr="C:\Users\LISAN\Documents\religions\homosexualité\images\amours-homos\amour gay1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0875" y="5119688"/>
            <a:ext cx="29146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8" name="ZoneTexte 26"/>
          <p:cNvSpPr txBox="1">
            <a:spLocks noChangeArrowheads="1"/>
          </p:cNvSpPr>
          <p:nvPr/>
        </p:nvSpPr>
        <p:spPr bwMode="auto">
          <a:xfrm>
            <a:off x="3548063" y="4681538"/>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
            </a:r>
            <a:r>
              <a:rPr lang="fr-FR" altLang="fr-FR" sz="1200" i="1">
                <a:solidFill>
                  <a:srgbClr val="7030A0"/>
                </a:solidFill>
              </a:rPr>
              <a:t> Mariage pour tous, sauf pour les hobbits !</a:t>
            </a:r>
            <a:r>
              <a:rPr lang="fr-FR" altLang="fr-FR" sz="1200">
                <a:solidFill>
                  <a:srgbClr val="7030A0"/>
                </a:solidFill>
              </a:rPr>
              <a:t> ». (????).</a:t>
            </a:r>
          </a:p>
        </p:txBody>
      </p:sp>
      <p:pic>
        <p:nvPicPr>
          <p:cNvPr id="141339" name="Picture 2" descr="C:\Users\LISAN\Documents\religions\homosexualité\images\manif-affiches-pro-homos\I love my dad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59913" y="5502275"/>
            <a:ext cx="18097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40" name="ZoneTexte 27"/>
          <p:cNvSpPr txBox="1">
            <a:spLocks noChangeArrowheads="1"/>
          </p:cNvSpPr>
          <p:nvPr/>
        </p:nvSpPr>
        <p:spPr bwMode="auto">
          <a:xfrm>
            <a:off x="11320463" y="5661025"/>
            <a:ext cx="6969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j’aime mes papas</a:t>
            </a:r>
            <a:r>
              <a:rPr lang="fr-FR" altLang="fr-FR" sz="1200">
                <a:solidFill>
                  <a:srgbClr val="7030A0"/>
                </a:solidFill>
              </a:rPr>
              <a:t>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609600" cy="295275"/>
          </a:xfrm>
          <a:prstGeom prst="rect">
            <a:avLst/>
          </a:prstGeom>
        </p:spPr>
        <p:txBody>
          <a:bodyPr anchor="ctr"/>
          <a:lstStyle/>
          <a:p>
            <a:pPr algn="r" eaLnBrk="1" fontAlgn="auto" hangingPunct="1">
              <a:spcBef>
                <a:spcPts val="0"/>
              </a:spcBef>
              <a:spcAft>
                <a:spcPts val="0"/>
              </a:spcAft>
              <a:defRPr/>
            </a:pPr>
            <a:fld id="{32576EF8-77E6-42C4-BBC6-76A1BD7FBA96}" type="slidenum">
              <a:rPr lang="fr-FR" sz="1200">
                <a:solidFill>
                  <a:schemeClr val="tx1">
                    <a:tint val="75000"/>
                  </a:schemeClr>
                </a:solidFill>
                <a:latin typeface="+mn-lt"/>
              </a:rPr>
              <a:pPr algn="r" eaLnBrk="1" fontAlgn="auto" hangingPunct="1">
                <a:spcBef>
                  <a:spcPts val="0"/>
                </a:spcBef>
                <a:spcAft>
                  <a:spcPts val="0"/>
                </a:spcAft>
                <a:defRPr/>
              </a:pPr>
              <a:t>144</a:t>
            </a:fld>
            <a:endParaRPr lang="fr-FR" sz="1200">
              <a:solidFill>
                <a:schemeClr val="tx1">
                  <a:tint val="75000"/>
                </a:schemeClr>
              </a:solidFill>
              <a:latin typeface="+mn-lt"/>
            </a:endParaRPr>
          </a:p>
        </p:txBody>
      </p:sp>
      <p:sp>
        <p:nvSpPr>
          <p:cNvPr id="142339"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2340"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2341"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2238" y="236538"/>
            <a:ext cx="3009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6969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8538"/>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4513" y="110331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9838" y="1943100"/>
            <a:ext cx="3162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7413" y="2530475"/>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Imag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313" y="28194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313" y="4968875"/>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68663" y="4816475"/>
            <a:ext cx="29368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1"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500" y="4989513"/>
            <a:ext cx="149701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2"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043988" y="4733925"/>
            <a:ext cx="29956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3"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02375" y="4989513"/>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36006" y="2892426"/>
            <a:ext cx="1885557" cy="1885557"/>
          </a:xfrm>
          <a:prstGeom prst="rect">
            <a:avLst/>
          </a:prstGeom>
        </p:spPr>
      </p:pic>
      <p:pic>
        <p:nvPicPr>
          <p:cNvPr id="6" name="Imag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93702" y="3047707"/>
            <a:ext cx="1601571" cy="1531937"/>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76263" cy="261937"/>
          </a:xfrm>
          <a:prstGeom prst="rect">
            <a:avLst/>
          </a:prstGeom>
        </p:spPr>
        <p:txBody>
          <a:bodyPr anchor="ctr"/>
          <a:lstStyle/>
          <a:p>
            <a:pPr algn="r" eaLnBrk="1" fontAlgn="auto" hangingPunct="1">
              <a:spcBef>
                <a:spcPts val="0"/>
              </a:spcBef>
              <a:spcAft>
                <a:spcPts val="0"/>
              </a:spcAft>
              <a:defRPr/>
            </a:pPr>
            <a:fld id="{CA0B4429-18A5-4486-ABAF-349F32C745A3}" type="slidenum">
              <a:rPr lang="fr-FR" sz="1200">
                <a:solidFill>
                  <a:schemeClr val="tx1">
                    <a:tint val="75000"/>
                  </a:schemeClr>
                </a:solidFill>
                <a:latin typeface="+mn-lt"/>
              </a:rPr>
              <a:pPr algn="r" eaLnBrk="1" fontAlgn="auto" hangingPunct="1">
                <a:spcBef>
                  <a:spcPts val="0"/>
                </a:spcBef>
                <a:spcAft>
                  <a:spcPts val="0"/>
                </a:spcAft>
                <a:defRPr/>
              </a:pPr>
              <a:t>145</a:t>
            </a:fld>
            <a:endParaRPr lang="fr-FR" sz="1200" dirty="0">
              <a:solidFill>
                <a:schemeClr val="tx1">
                  <a:tint val="75000"/>
                </a:schemeClr>
              </a:solidFill>
              <a:latin typeface="+mn-lt"/>
            </a:endParaRPr>
          </a:p>
        </p:txBody>
      </p:sp>
      <p:sp>
        <p:nvSpPr>
          <p:cNvPr id="143363"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3364" name="ZoneTexte 5"/>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336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4825" y="19050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2250" y="4130675"/>
            <a:ext cx="1809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2051050"/>
            <a:ext cx="2286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6213" y="4219575"/>
            <a:ext cx="3810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9988" y="2187575"/>
            <a:ext cx="2228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6213" y="230188"/>
            <a:ext cx="26479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10490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Imag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6375" y="1182688"/>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3" name="Imag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800" y="3940175"/>
            <a:ext cx="203517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4"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37025" y="3781425"/>
            <a:ext cx="23114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5" name="Picture 2" descr="C:\Users\LISAN\Documents\religions\homosexualité\images\amours-homos\vintage homosexuality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1538" y="4205288"/>
            <a:ext cx="1790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6" name="Picture 3" descr="C:\Users\LISAN\Documents\religions\homosexualité\images\amours-homos\homosexuality vintage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5500" y="2192338"/>
            <a:ext cx="13811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7" name="ZoneTexte 16"/>
          <p:cNvSpPr txBox="1">
            <a:spLocks noChangeArrowheads="1"/>
          </p:cNvSpPr>
          <p:nvPr/>
        </p:nvSpPr>
        <p:spPr bwMode="auto">
          <a:xfrm>
            <a:off x="282575" y="3265488"/>
            <a:ext cx="284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a:solidFill>
                  <a:srgbClr val="7030A0"/>
                </a:solidFill>
              </a:rPr>
              <a:t>Homosexualité « vintage »</a:t>
            </a:r>
          </a:p>
        </p:txBody>
      </p:sp>
      <p:pic>
        <p:nvPicPr>
          <p:cNvPr id="143378" name="Picture 4" descr="C:\Users\LISAN\Documents\religions\homosexualité\images\amours-homos\vintage homosexuality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33763" y="27813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0188" y="190500"/>
            <a:ext cx="628650" cy="384175"/>
          </a:xfrm>
        </p:spPr>
        <p:txBody>
          <a:bodyPr/>
          <a:lstStyle/>
          <a:p>
            <a:pPr>
              <a:defRPr/>
            </a:pPr>
            <a:fld id="{FC66ED0F-F802-47DF-95E5-ABFB12E2CBFA}" type="slidenum">
              <a:rPr lang="fr-FR"/>
              <a:pPr>
                <a:defRPr/>
              </a:pPr>
              <a:t>146</a:t>
            </a:fld>
            <a:endParaRPr lang="fr-FR" dirty="0"/>
          </a:p>
        </p:txBody>
      </p:sp>
      <p:sp>
        <p:nvSpPr>
          <p:cNvPr id="144387"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4388"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4389"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625" y="190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114425"/>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5625" y="22288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5188" y="1957388"/>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7688" y="1066800"/>
            <a:ext cx="24288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70750" y="382588"/>
            <a:ext cx="1905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02313" y="1152525"/>
            <a:ext cx="10001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3000375"/>
            <a:ext cx="4572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89475" y="3000375"/>
            <a:ext cx="23860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40288" y="5032375"/>
            <a:ext cx="29241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Imag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035925" y="4191000"/>
            <a:ext cx="40290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6538" y="190500"/>
            <a:ext cx="457200" cy="341313"/>
          </a:xfrm>
        </p:spPr>
        <p:txBody>
          <a:bodyPr/>
          <a:lstStyle/>
          <a:p>
            <a:pPr>
              <a:defRPr/>
            </a:pPr>
            <a:fld id="{1B25BE21-452A-425E-B011-E5394BBB4861}" type="slidenum">
              <a:rPr lang="fr-FR"/>
              <a:pPr>
                <a:defRPr/>
              </a:pPr>
              <a:t>147</a:t>
            </a:fld>
            <a:endParaRPr lang="fr-FR" dirty="0"/>
          </a:p>
        </p:txBody>
      </p:sp>
      <p:sp>
        <p:nvSpPr>
          <p:cNvPr id="145411"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5412"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5413"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4575" y="190500"/>
            <a:ext cx="32766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773113"/>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2363" y="4595813"/>
            <a:ext cx="2133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78875" y="1779588"/>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8913" y="107473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8"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4825" y="2335213"/>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5788" y="1074738"/>
            <a:ext cx="183673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0"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13" y="3025775"/>
            <a:ext cx="22860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1"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8163" y="4503738"/>
            <a:ext cx="1585912"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2" name="Imag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43763" y="5041900"/>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3"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62475" y="4999038"/>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4" name="Imag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70150" y="5289550"/>
            <a:ext cx="18605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5" name="Imag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19388" y="31067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6" name="ZoneTexte 19"/>
          <p:cNvSpPr txBox="1">
            <a:spLocks noChangeArrowheads="1"/>
          </p:cNvSpPr>
          <p:nvPr/>
        </p:nvSpPr>
        <p:spPr bwMode="auto">
          <a:xfrm>
            <a:off x="5453063" y="4016375"/>
            <a:ext cx="106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 gays noirs, nous sommes là pour rester ».</a:t>
            </a:r>
            <a:endParaRPr lang="fr-FR" altLang="fr-FR" sz="1200">
              <a:solidFill>
                <a:srgbClr val="7030A0"/>
              </a:solidFill>
            </a:endParaRPr>
          </a:p>
        </p:txBody>
      </p:sp>
      <p:pic>
        <p:nvPicPr>
          <p:cNvPr id="145427" name="Picture 2" descr="C:\Users\LISAN\Documents\religions\homosexualité\images\amours-homos\self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82050" y="3443288"/>
            <a:ext cx="9429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8" name="ZoneTexte 20"/>
          <p:cNvSpPr txBox="1">
            <a:spLocks noChangeArrowheads="1"/>
          </p:cNvSpPr>
          <p:nvPr/>
        </p:nvSpPr>
        <p:spPr bwMode="auto">
          <a:xfrm>
            <a:off x="7216775" y="4484688"/>
            <a:ext cx="1557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Un selfy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12648" y="178594"/>
            <a:ext cx="865095" cy="353220"/>
          </a:xfrm>
        </p:spPr>
        <p:txBody>
          <a:bodyPr/>
          <a:lstStyle/>
          <a:p>
            <a:pPr>
              <a:defRPr/>
            </a:pPr>
            <a:fld id="{D0CA9924-A8D7-4C71-8542-91A819A0E213}" type="slidenum">
              <a:rPr lang="fr-FR" smtClean="0"/>
              <a:pPr>
                <a:defRPr/>
              </a:pPr>
              <a:t>148</a:t>
            </a:fld>
            <a:endParaRPr lang="fr-FR" dirty="0"/>
          </a:p>
        </p:txBody>
      </p:sp>
      <p:sp>
        <p:nvSpPr>
          <p:cNvPr id="4"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33350" y="1001713"/>
            <a:ext cx="5492899" cy="369332"/>
          </a:xfrm>
          <a:prstGeom prst="rect">
            <a:avLst/>
          </a:prstGeom>
          <a:noFill/>
        </p:spPr>
        <p:txBody>
          <a:bodyPr wrap="square" rtlCol="0">
            <a:spAutoFit/>
          </a:bodyPr>
          <a:lstStyle/>
          <a:p>
            <a:r>
              <a:rPr lang="fr-FR" u="sng" dirty="0">
                <a:solidFill>
                  <a:srgbClr val="7030A0"/>
                </a:solidFill>
              </a:rPr>
              <a:t>Campagne « </a:t>
            </a:r>
            <a:r>
              <a:rPr lang="fr-FR" i="1" u="sng" dirty="0" err="1">
                <a:solidFill>
                  <a:srgbClr val="7030A0"/>
                </a:solidFill>
              </a:rPr>
              <a:t>born</a:t>
            </a:r>
            <a:r>
              <a:rPr lang="fr-FR" i="1" u="sng" dirty="0">
                <a:solidFill>
                  <a:srgbClr val="7030A0"/>
                </a:solidFill>
              </a:rPr>
              <a:t> </a:t>
            </a:r>
            <a:r>
              <a:rPr lang="fr-FR" i="1" u="sng" dirty="0" err="1">
                <a:solidFill>
                  <a:srgbClr val="7030A0"/>
                </a:solidFill>
              </a:rPr>
              <a:t>this</a:t>
            </a:r>
            <a:r>
              <a:rPr lang="fr-FR" i="1" u="sng" dirty="0">
                <a:solidFill>
                  <a:srgbClr val="7030A0"/>
                </a:solidFill>
              </a:rPr>
              <a:t> </a:t>
            </a:r>
            <a:r>
              <a:rPr lang="fr-FR" i="1" u="sng" dirty="0" err="1">
                <a:solidFill>
                  <a:srgbClr val="7030A0"/>
                </a:solidFill>
              </a:rPr>
              <a:t>way</a:t>
            </a:r>
            <a:r>
              <a:rPr lang="fr-FR" i="1" u="sng" dirty="0">
                <a:solidFill>
                  <a:srgbClr val="7030A0"/>
                </a:solidFill>
              </a:rPr>
              <a:t> gay</a:t>
            </a:r>
            <a:r>
              <a:rPr lang="fr-FR" u="sng" dirty="0">
                <a:solidFill>
                  <a:srgbClr val="7030A0"/>
                </a:solidFill>
              </a:rPr>
              <a:t> » « </a:t>
            </a:r>
            <a:r>
              <a:rPr lang="fr-FR" i="1" u="sng" dirty="0">
                <a:solidFill>
                  <a:srgbClr val="7030A0"/>
                </a:solidFill>
              </a:rPr>
              <a:t>né comme ça, gay</a:t>
            </a:r>
            <a:r>
              <a:rPr lang="fr-FR" u="sng" dirty="0">
                <a:solidFill>
                  <a:srgbClr val="7030A0"/>
                </a:solidFill>
              </a:rPr>
              <a:t> » </a:t>
            </a:r>
            <a:r>
              <a:rPr lang="fr-FR" dirty="0">
                <a:solidFill>
                  <a:srgbClr val="7030A0"/>
                </a:solidFill>
              </a:rPr>
              <a:t>:</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129" y="5465381"/>
            <a:ext cx="3590925" cy="12763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012" y="1507021"/>
            <a:ext cx="2628900" cy="17430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031" y="1819932"/>
            <a:ext cx="2143125" cy="214312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294" y="1831387"/>
            <a:ext cx="1643332" cy="1200897"/>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8270" y="3146232"/>
            <a:ext cx="2143125" cy="214312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8668" y="3988053"/>
            <a:ext cx="1638300" cy="95250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0071" y="3221476"/>
            <a:ext cx="1376656" cy="1861695"/>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4199" y="3280785"/>
            <a:ext cx="2619375" cy="1743075"/>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095" y="4946938"/>
            <a:ext cx="2466975" cy="1847850"/>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01" y="3250096"/>
            <a:ext cx="2952750" cy="1552575"/>
          </a:xfrm>
          <a:prstGeom prst="rect">
            <a:avLst/>
          </a:prstGeom>
        </p:spPr>
      </p:pic>
      <p:pic>
        <p:nvPicPr>
          <p:cNvPr id="18" name="Imag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36968" y="1076324"/>
            <a:ext cx="2066925" cy="2219325"/>
          </a:xfrm>
          <a:prstGeom prst="rect">
            <a:avLst/>
          </a:prstGeom>
        </p:spPr>
      </p:pic>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240" y="1338261"/>
            <a:ext cx="2619375" cy="1743075"/>
          </a:xfrm>
          <a:prstGeom prst="rect">
            <a:avLst/>
          </a:prstGeom>
        </p:spPr>
      </p:pic>
      <p:pic>
        <p:nvPicPr>
          <p:cNvPr id="20" name="Imag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3902" y="153988"/>
            <a:ext cx="2886075" cy="1581150"/>
          </a:xfrm>
          <a:prstGeom prst="rect">
            <a:avLst/>
          </a:prstGeom>
        </p:spPr>
      </p:pic>
      <p:pic>
        <p:nvPicPr>
          <p:cNvPr id="22" name="Imag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58368" y="5083171"/>
            <a:ext cx="2619375" cy="1743075"/>
          </a:xfrm>
          <a:prstGeom prst="rect">
            <a:avLst/>
          </a:prstGeom>
        </p:spPr>
      </p:pic>
      <p:pic>
        <p:nvPicPr>
          <p:cNvPr id="23" name="Imag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64033" y="153988"/>
            <a:ext cx="1457325" cy="847725"/>
          </a:xfrm>
          <a:prstGeom prst="rect">
            <a:avLst/>
          </a:prstGeom>
        </p:spPr>
      </p:pic>
      <p:pic>
        <p:nvPicPr>
          <p:cNvPr id="24" name="Imag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60647" y="5083171"/>
            <a:ext cx="2437681" cy="1622166"/>
          </a:xfrm>
          <a:prstGeom prst="rect">
            <a:avLst/>
          </a:prstGeom>
        </p:spPr>
      </p:pic>
    </p:spTree>
    <p:extLst>
      <p:ext uri="{BB962C8B-B14F-4D97-AF65-F5344CB8AC3E}">
        <p14:creationId xmlns:p14="http://schemas.microsoft.com/office/powerpoint/2010/main" val="27281981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5113" y="193675"/>
            <a:ext cx="477837" cy="311150"/>
          </a:xfrm>
          <a:prstGeom prst="rect">
            <a:avLst/>
          </a:prstGeom>
        </p:spPr>
        <p:txBody>
          <a:bodyPr anchor="ctr"/>
          <a:lstStyle/>
          <a:p>
            <a:pPr algn="r" eaLnBrk="1" fontAlgn="auto" hangingPunct="1">
              <a:spcBef>
                <a:spcPts val="0"/>
              </a:spcBef>
              <a:spcAft>
                <a:spcPts val="0"/>
              </a:spcAft>
              <a:defRPr/>
            </a:pPr>
            <a:fld id="{C3859831-3F1A-4E63-AEE5-6AD0128C5457}" type="slidenum">
              <a:rPr lang="fr-FR" sz="1200">
                <a:solidFill>
                  <a:schemeClr val="tx1">
                    <a:tint val="75000"/>
                  </a:schemeClr>
                </a:solidFill>
                <a:latin typeface="+mn-lt"/>
              </a:rPr>
              <a:pPr algn="r" eaLnBrk="1" fontAlgn="auto" hangingPunct="1">
                <a:spcBef>
                  <a:spcPts val="0"/>
                </a:spcBef>
                <a:spcAft>
                  <a:spcPts val="0"/>
                </a:spcAft>
                <a:defRPr/>
              </a:pPr>
              <a:t>149</a:t>
            </a:fld>
            <a:endParaRPr lang="fr-FR" sz="1200" dirty="0">
              <a:solidFill>
                <a:schemeClr val="tx1">
                  <a:tint val="75000"/>
                </a:schemeClr>
              </a:solidFill>
              <a:latin typeface="+mn-lt"/>
            </a:endParaRPr>
          </a:p>
        </p:txBody>
      </p:sp>
      <p:sp>
        <p:nvSpPr>
          <p:cNvPr id="146435" name="Rectangle 3"/>
          <p:cNvSpPr>
            <a:spLocks noChangeArrowheads="1"/>
          </p:cNvSpPr>
          <p:nvPr/>
        </p:nvSpPr>
        <p:spPr bwMode="auto">
          <a:xfrm>
            <a:off x="133350" y="566738"/>
            <a:ext cx="445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6436"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6437" name="ZoneTexte 5"/>
          <p:cNvSpPr txBox="1">
            <a:spLocks noChangeArrowheads="1"/>
          </p:cNvSpPr>
          <p:nvPr/>
        </p:nvSpPr>
        <p:spPr bwMode="auto">
          <a:xfrm>
            <a:off x="176213" y="955675"/>
            <a:ext cx="4254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La « gay pride » ou « marche des fiertés »</a:t>
            </a:r>
            <a:r>
              <a:rPr lang="fr-FR" altLang="fr-FR" sz="1800">
                <a:solidFill>
                  <a:srgbClr val="7030A0"/>
                </a:solidFill>
              </a:rPr>
              <a:t> : </a:t>
            </a:r>
            <a:endParaRPr lang="fr-FR" altLang="fr-FR" sz="1800" u="sng">
              <a:solidFill>
                <a:srgbClr val="7030A0"/>
              </a:solidFill>
            </a:endParaRPr>
          </a:p>
        </p:txBody>
      </p:sp>
      <p:pic>
        <p:nvPicPr>
          <p:cNvPr id="146438" name="Picture 2" descr="C:\Users\LISAN\Documents\religions\homosexualité\images\manif-affiches-pro-homos\stonewall inn protest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39065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3" descr="C:\Users\LISAN\Documents\religions\homosexualité\images\manif-affiches-pro-homos\stonewall inn protest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1416050"/>
            <a:ext cx="2286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4" descr="C:\Users\LISAN\Documents\religions\homosexualité\images\manif-affiches-pro-homos\gay liberation 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28082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5" descr="C:\Users\LISAN\Documents\religions\homosexualité\images\manif-affiches-pro-homos\gay pride vint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4741863"/>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6" descr="C:\Users\LISAN\Documents\religions\homosexualité\images\manif-affiches-pro-homos\stonewall inn protes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8000" y="4625975"/>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7" descr="C:\Users\LISAN\Documents\religions\homosexualité\images\manif-affiches-pro-homos\stonewall inn protest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5900" y="2813050"/>
            <a:ext cx="2886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4" name="Picture 8" descr="C:\Users\LISAN\Documents\religions\homosexualité\images\manif-affiches-pro-homos\stonewall inn protest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1613" y="958850"/>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5" name="Picture 9" descr="C:\Users\LISAN\Documents\religions\homosexualité\images\manif-affiches-pro-homos\stonewall inn protest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38" y="5180013"/>
            <a:ext cx="37687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0" descr="C:\Users\LISAN\Documents\religions\homosexualité\images\manif-affiches-pro-homos\stonewall inn protest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650" y="3481388"/>
            <a:ext cx="38671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12" descr="C:\Users\LISAN\Documents\religions\homosexualité\images\manif-affiches-pro-homos\stonewall inn protest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4688" y="147638"/>
            <a:ext cx="18002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8" name="ZoneTexte 17"/>
          <p:cNvSpPr txBox="1">
            <a:spLocks noChangeArrowheads="1"/>
          </p:cNvSpPr>
          <p:nvPr/>
        </p:nvSpPr>
        <p:spPr bwMode="auto">
          <a:xfrm>
            <a:off x="4191000" y="3071813"/>
            <a:ext cx="20462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Les </a:t>
            </a:r>
            <a:r>
              <a:rPr lang="fr-FR" altLang="fr-FR" sz="1200" b="1">
                <a:solidFill>
                  <a:srgbClr val="7030A0"/>
                </a:solidFill>
              </a:rPr>
              <a:t>émeutes de Stonewall</a:t>
            </a:r>
            <a:r>
              <a:rPr lang="fr-FR" altLang="fr-FR" sz="1200">
                <a:solidFill>
                  <a:srgbClr val="7030A0"/>
                </a:solidFill>
              </a:rPr>
              <a:t> étaient une série de manifestations spontanées de violence des membres de la communauté </a:t>
            </a:r>
            <a:r>
              <a:rPr lang="fr-FR" altLang="fr-FR" sz="1200">
                <a:solidFill>
                  <a:srgbClr val="7030A0"/>
                </a:solidFill>
                <a:hlinkClick r:id="rId12" tooltip="La communauté LGBT"/>
              </a:rPr>
              <a:t>gay (LGBT)</a:t>
            </a:r>
            <a:r>
              <a:rPr lang="fr-FR" altLang="fr-FR" sz="1200">
                <a:solidFill>
                  <a:srgbClr val="7030A0"/>
                </a:solidFill>
              </a:rPr>
              <a:t>  contre un </a:t>
            </a:r>
            <a:r>
              <a:rPr lang="fr-FR" altLang="fr-FR" sz="1200">
                <a:solidFill>
                  <a:srgbClr val="7030A0"/>
                </a:solidFill>
                <a:hlinkClick r:id="rId13" tooltip="Une descente de police"/>
              </a:rPr>
              <a:t>raid de la police</a:t>
            </a:r>
            <a:r>
              <a:rPr lang="fr-FR" altLang="fr-FR" sz="1200">
                <a:solidFill>
                  <a:srgbClr val="7030A0"/>
                </a:solidFill>
              </a:rPr>
              <a:t> qui a eu lieu dans les premières heures du matin du 28 Juin 1969, au </a:t>
            </a:r>
            <a:r>
              <a:rPr lang="fr-FR" altLang="fr-FR" sz="1200">
                <a:solidFill>
                  <a:srgbClr val="7030A0"/>
                </a:solidFill>
                <a:hlinkClick r:id="rId14" tooltip="Stonewall Inn"/>
              </a:rPr>
              <a:t>Stonewall Inn,</a:t>
            </a:r>
            <a:r>
              <a:rPr lang="fr-FR" altLang="fr-FR" sz="1200">
                <a:solidFill>
                  <a:srgbClr val="7030A0"/>
                </a:solidFill>
              </a:rPr>
              <a:t> situé dans le </a:t>
            </a:r>
            <a:r>
              <a:rPr lang="fr-FR" altLang="fr-FR" sz="1200">
                <a:solidFill>
                  <a:srgbClr val="7030A0"/>
                </a:solidFill>
                <a:hlinkClick r:id="rId15" tooltip="Greenwich Village"/>
              </a:rPr>
              <a:t>Greenwich Village</a:t>
            </a:r>
            <a:r>
              <a:rPr lang="fr-FR" altLang="fr-FR" sz="1200">
                <a:solidFill>
                  <a:srgbClr val="7030A0"/>
                </a:solidFill>
              </a:rPr>
              <a:t>, un quartier de </a:t>
            </a:r>
            <a:r>
              <a:rPr lang="fr-FR" altLang="fr-FR" sz="1200">
                <a:solidFill>
                  <a:srgbClr val="7030A0"/>
                </a:solidFill>
                <a:hlinkClick r:id="rId16" tooltip="Manhattan"/>
              </a:rPr>
              <a:t>Manhattan,</a:t>
            </a:r>
            <a:r>
              <a:rPr lang="fr-FR" altLang="fr-FR" sz="1200">
                <a:solidFill>
                  <a:srgbClr val="7030A0"/>
                </a:solidFill>
              </a:rPr>
              <a:t> à </a:t>
            </a:r>
            <a:r>
              <a:rPr lang="fr-FR" altLang="fr-FR" sz="1200">
                <a:solidFill>
                  <a:srgbClr val="7030A0"/>
                </a:solidFill>
                <a:hlinkClick r:id="rId17" tooltip="La ville de New York"/>
              </a:rPr>
              <a:t>New York City.</a:t>
            </a:r>
            <a:r>
              <a:rPr lang="fr-FR" altLang="fr-FR" sz="1200">
                <a:solidFill>
                  <a:srgbClr val="7030A0"/>
                </a:solidFill>
              </a:rPr>
              <a:t> Elles sont largement considérées comme constituant l'événement le plus important menant à la </a:t>
            </a:r>
            <a:r>
              <a:rPr lang="fr-FR" altLang="fr-FR" sz="1200">
                <a:solidFill>
                  <a:srgbClr val="7030A0"/>
                </a:solidFill>
                <a:hlinkClick r:id="rId18" tooltip="Gay Liberation"/>
              </a:rPr>
              <a:t>libération gay</a:t>
            </a:r>
            <a:r>
              <a:rPr lang="fr-FR" altLang="fr-FR" sz="1200">
                <a:solidFill>
                  <a:srgbClr val="7030A0"/>
                </a:solidFill>
              </a:rPr>
              <a:t> mouvement et la lutte moderne pour </a:t>
            </a:r>
            <a:r>
              <a:rPr lang="fr-FR" altLang="fr-FR" sz="1200">
                <a:solidFill>
                  <a:srgbClr val="7030A0"/>
                </a:solidFill>
                <a:hlinkClick r:id="rId19" tooltip="Les droits des LGBT aux États-Unis"/>
              </a:rPr>
              <a:t>les droits des LGBT aux États-Unis.</a:t>
            </a:r>
            <a:endParaRPr lang="fr-FR" altLang="fr-FR" sz="1200">
              <a:solidFill>
                <a:srgbClr val="7030A0"/>
              </a:solidFill>
            </a:endParaRPr>
          </a:p>
        </p:txBody>
      </p:sp>
      <p:pic>
        <p:nvPicPr>
          <p:cNvPr id="146449" name="Picture 2" descr="C:\Users\LISAN\Documents\religions\homosexualité\images\science\15 millions d'homosexuel demande pour l'égalité, les emplois, la dignité.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95900" y="957263"/>
            <a:ext cx="1592263"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oneTexte 1"/>
          <p:cNvSpPr txBox="1">
            <a:spLocks noChangeArrowheads="1"/>
          </p:cNvSpPr>
          <p:nvPr/>
        </p:nvSpPr>
        <p:spPr bwMode="auto">
          <a:xfrm>
            <a:off x="5116513" y="141288"/>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FF52FB62-AF72-40D9-B4BD-A07635D05656}" type="slidenum">
              <a:rPr lang="fr-FR"/>
              <a:pPr>
                <a:defRPr/>
              </a:pPr>
              <a:t>15</a:t>
            </a:fld>
            <a:endParaRPr lang="fr-FR"/>
          </a:p>
        </p:txBody>
      </p:sp>
      <p:sp>
        <p:nvSpPr>
          <p:cNvPr id="20484" name="Rectangle 3"/>
          <p:cNvSpPr>
            <a:spLocks noChangeArrowheads="1"/>
          </p:cNvSpPr>
          <p:nvPr/>
        </p:nvSpPr>
        <p:spPr bwMode="auto">
          <a:xfrm>
            <a:off x="233363" y="192088"/>
            <a:ext cx="500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0485" name="ZoneTexte 4"/>
          <p:cNvSpPr txBox="1">
            <a:spLocks noChangeArrowheads="1"/>
          </p:cNvSpPr>
          <p:nvPr/>
        </p:nvSpPr>
        <p:spPr bwMode="auto">
          <a:xfrm>
            <a:off x="282575" y="598488"/>
            <a:ext cx="11691938"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 ou critiques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Les députés qui ont demandé à Luc Chatel de retirer la partie du manuel sur « les genres et leurs conflits » ont écrit dans leur lettre au ministre : « </a:t>
            </a:r>
            <a:r>
              <a:rPr lang="fr-FR" altLang="fr-FR" sz="1800" i="1" dirty="0">
                <a:solidFill>
                  <a:srgbClr val="7030A0"/>
                </a:solidFill>
              </a:rPr>
              <a:t>Selon cette théorie, les personnes ne sont plus définies comme hommes et femmes mais comme pratiquants de certaines formes de sexualités : homosexuels, hétérosexuels, bisexuels, transsexuels". </a:t>
            </a:r>
            <a:r>
              <a:rPr lang="fr-FR" altLang="fr-FR" sz="1800" i="1" u="sng" dirty="0">
                <a:solidFill>
                  <a:srgbClr val="7030A0"/>
                </a:solidFill>
              </a:rPr>
              <a:t>Il s'agit selon eux d'une </a:t>
            </a:r>
            <a:r>
              <a:rPr lang="fr-FR" altLang="fr-FR" sz="1800" u="sng" dirty="0">
                <a:solidFill>
                  <a:srgbClr val="7030A0"/>
                </a:solidFill>
              </a:rPr>
              <a:t>"</a:t>
            </a:r>
            <a:r>
              <a:rPr lang="fr-FR" altLang="fr-FR" sz="1800" i="1" u="sng" dirty="0">
                <a:solidFill>
                  <a:srgbClr val="7030A0"/>
                </a:solidFill>
              </a:rPr>
              <a:t>théorie philosophique et sociologique qui n'est pas scientifique</a:t>
            </a:r>
            <a:r>
              <a:rPr lang="fr-FR" altLang="fr-FR" sz="1800" i="1" dirty="0">
                <a:solidFill>
                  <a:srgbClr val="7030A0"/>
                </a:solidFill>
              </a:rPr>
              <a:t>, qui affirme que l'identité sexuelle est une construction culturelle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Sur son blog, Christine Boutin, présidente du parti chrétien-démocrate, demande à ce que les livres soient retirés et corrigés car « </a:t>
            </a:r>
            <a:r>
              <a:rPr lang="fr-FR" altLang="fr-FR" sz="1800" i="1" dirty="0">
                <a:solidFill>
                  <a:srgbClr val="7030A0"/>
                </a:solidFill>
              </a:rPr>
              <a:t>nous ne pouvons accepter que </a:t>
            </a:r>
            <a:r>
              <a:rPr lang="fr-FR" altLang="fr-FR" sz="1800" b="1" i="1" u="sng" dirty="0">
                <a:solidFill>
                  <a:srgbClr val="7030A0"/>
                </a:solidFill>
              </a:rPr>
              <a:t>l’école devienne un lieu de propagande, où l’adolescent serait l’otage de préoccupations de groupes minoritaires</a:t>
            </a:r>
            <a:r>
              <a:rPr lang="fr-FR" altLang="fr-FR" sz="1800" i="1" dirty="0">
                <a:solidFill>
                  <a:srgbClr val="7030A0"/>
                </a:solidFill>
              </a:rPr>
              <a:t> en mal d’imposer une vision de la « normalité » que le peuple français ne partage pas</a:t>
            </a:r>
            <a:r>
              <a:rPr lang="fr-FR" altLang="fr-FR" sz="1800" dirty="0">
                <a:solidFill>
                  <a:srgbClr val="7030A0"/>
                </a:solidFill>
              </a:rPr>
              <a:t> ». « </a:t>
            </a:r>
            <a:r>
              <a:rPr lang="fr-FR" altLang="fr-FR" sz="1800" i="1" dirty="0">
                <a:solidFill>
                  <a:srgbClr val="7030A0"/>
                </a:solidFill>
              </a:rPr>
              <a:t>… l’autorisation de la </a:t>
            </a:r>
            <a:r>
              <a:rPr lang="fr-FR" altLang="fr-FR" sz="1800" i="1" dirty="0">
                <a:solidFill>
                  <a:srgbClr val="FF0000"/>
                </a:solidFill>
              </a:rPr>
              <a:t>polygamie </a:t>
            </a:r>
            <a:r>
              <a:rPr lang="fr-FR" altLang="fr-FR" sz="1800" i="1" dirty="0">
                <a:solidFill>
                  <a:srgbClr val="7030A0"/>
                </a:solidFill>
              </a:rPr>
              <a:t>? </a:t>
            </a:r>
            <a:r>
              <a:rPr lang="fr-FR" altLang="fr-FR" sz="1800" dirty="0">
                <a:solidFill>
                  <a:srgbClr val="7030A0"/>
                </a:solidFill>
              </a:rPr>
              <a:t>», s’interrogent Marine Le Pen, président du Front national et Christine Boutin.</a:t>
            </a:r>
          </a:p>
          <a:p>
            <a:pPr algn="just" eaLnBrk="1" hangingPunct="1">
              <a:lnSpc>
                <a:spcPct val="100000"/>
              </a:lnSpc>
              <a:spcBef>
                <a:spcPct val="0"/>
              </a:spcBef>
            </a:pPr>
            <a:r>
              <a:rPr lang="fr-FR" altLang="fr-FR" sz="1800" dirty="0">
                <a:solidFill>
                  <a:srgbClr val="7030A0"/>
                </a:solidFill>
              </a:rPr>
              <a:t> Et le site chrétien Liberté Politique d’ajouter : « </a:t>
            </a:r>
            <a:r>
              <a:rPr lang="fr-FR" altLang="fr-FR" sz="1800" i="1" dirty="0">
                <a:solidFill>
                  <a:srgbClr val="7030A0"/>
                </a:solidFill>
              </a:rPr>
              <a:t>derrière cette volonté de présenter la théorie du </a:t>
            </a:r>
            <a:r>
              <a:rPr lang="fr-FR" altLang="fr-FR" sz="1800" i="1" dirty="0" err="1">
                <a:solidFill>
                  <a:srgbClr val="7030A0"/>
                </a:solidFill>
              </a:rPr>
              <a:t>gender</a:t>
            </a:r>
            <a:r>
              <a:rPr lang="fr-FR" altLang="fr-FR" sz="1800" i="1" dirty="0">
                <a:solidFill>
                  <a:srgbClr val="7030A0"/>
                </a:solidFill>
              </a:rPr>
              <a:t> comme une explication scientifique susceptible de structurer les relations homme-femme, il y a évidement </a:t>
            </a:r>
            <a:r>
              <a:rPr lang="fr-FR" altLang="fr-FR" sz="1800" i="1" u="sng" dirty="0">
                <a:solidFill>
                  <a:srgbClr val="7030A0"/>
                </a:solidFill>
              </a:rPr>
              <a:t>la volonté des lobbies homosexuels </a:t>
            </a:r>
            <a:r>
              <a:rPr lang="fr-FR" altLang="fr-FR" sz="1800" b="1" i="1" u="sng" dirty="0">
                <a:solidFill>
                  <a:srgbClr val="7030A0"/>
                </a:solidFill>
              </a:rPr>
              <a:t>d’imposer à toute la société leur vision des relations sociales</a:t>
            </a:r>
            <a:r>
              <a:rPr lang="fr-FR" altLang="fr-FR" sz="1800" b="1" i="1" dirty="0">
                <a:solidFill>
                  <a:srgbClr val="7030A0"/>
                </a:solidFill>
              </a:rPr>
              <a:t> </a:t>
            </a:r>
            <a:r>
              <a:rPr lang="fr-FR" altLang="fr-FR" sz="1800" i="1" dirty="0">
                <a:solidFill>
                  <a:srgbClr val="7030A0"/>
                </a:solidFill>
              </a:rPr>
              <a:t>et la reconnaissance publique qui va avec</a:t>
            </a:r>
            <a:r>
              <a:rPr lang="fr-FR" altLang="fr-FR" sz="18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http://aius-sexogyn.fr/files/67/BONIERBALE.pdf</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Le numéro 2 du </a:t>
            </a:r>
            <a:r>
              <a:rPr lang="fr-FR" altLang="fr-FR" sz="1800" u="sng" dirty="0">
                <a:solidFill>
                  <a:srgbClr val="7030A0"/>
                </a:solidFill>
                <a:hlinkClick r:id="rId4"/>
              </a:rPr>
              <a:t>Vatican</a:t>
            </a:r>
            <a:r>
              <a:rPr lang="fr-FR" altLang="fr-FR" sz="1800" dirty="0">
                <a:solidFill>
                  <a:srgbClr val="7030A0"/>
                </a:solidFill>
              </a:rPr>
              <a:t>, le cardinal </a:t>
            </a:r>
            <a:r>
              <a:rPr lang="fr-FR" altLang="fr-FR" sz="1800" u="sng" dirty="0">
                <a:solidFill>
                  <a:srgbClr val="7030A0"/>
                </a:solidFill>
                <a:hlinkClick r:id="rId5"/>
              </a:rPr>
              <a:t>Pietro </a:t>
            </a:r>
            <a:r>
              <a:rPr lang="fr-FR" altLang="fr-FR" sz="1800" u="sng" dirty="0" err="1">
                <a:solidFill>
                  <a:srgbClr val="7030A0"/>
                </a:solidFill>
                <a:hlinkClick r:id="rId5"/>
              </a:rPr>
              <a:t>Parolin</a:t>
            </a:r>
            <a:r>
              <a:rPr lang="fr-FR" altLang="fr-FR" sz="1800" dirty="0">
                <a:solidFill>
                  <a:srgbClr val="7030A0"/>
                </a:solidFill>
              </a:rPr>
              <a:t> estime que </a:t>
            </a:r>
            <a:r>
              <a:rPr lang="fr-FR" altLang="fr-FR" sz="1800" u="sng" dirty="0">
                <a:solidFill>
                  <a:srgbClr val="7030A0"/>
                </a:solidFill>
                <a:hlinkClick r:id="rId6"/>
              </a:rPr>
              <a:t>l'approbation du mariage gay par les Irlandais</a:t>
            </a:r>
            <a:r>
              <a:rPr lang="fr-FR" altLang="fr-FR" sz="1800" dirty="0">
                <a:solidFill>
                  <a:srgbClr val="7030A0"/>
                </a:solidFill>
              </a:rPr>
              <a:t> n'est pas « </a:t>
            </a:r>
            <a:r>
              <a:rPr lang="fr-FR" altLang="fr-FR" sz="1800" i="1" dirty="0">
                <a:solidFill>
                  <a:srgbClr val="7030A0"/>
                </a:solidFill>
              </a:rPr>
              <a:t>seulement une </a:t>
            </a:r>
            <a:r>
              <a:rPr lang="fr-FR" altLang="fr-FR" sz="1800" b="1" i="1" dirty="0">
                <a:solidFill>
                  <a:srgbClr val="7030A0"/>
                </a:solidFill>
              </a:rPr>
              <a:t>défaite des principes chrétiens</a:t>
            </a:r>
            <a:r>
              <a:rPr lang="fr-FR" altLang="fr-FR" sz="1800" i="1" dirty="0">
                <a:solidFill>
                  <a:srgbClr val="7030A0"/>
                </a:solidFill>
              </a:rPr>
              <a:t>, mais une </a:t>
            </a:r>
            <a:r>
              <a:rPr lang="fr-FR" altLang="fr-FR" sz="1800" b="1" i="1" dirty="0">
                <a:solidFill>
                  <a:srgbClr val="7030A0"/>
                </a:solidFill>
              </a:rPr>
              <a:t>défaite pour l'humanité</a:t>
            </a:r>
            <a:r>
              <a:rPr lang="fr-FR" altLang="fr-FR" sz="1800" dirty="0">
                <a:solidFill>
                  <a:srgbClr val="7030A0"/>
                </a:solidFill>
              </a:rPr>
              <a:t> »  (mai 2015).</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 et pourquoi pas des unions avec des </a:t>
            </a:r>
            <a:r>
              <a:rPr lang="fr-FR" altLang="fr-FR" sz="1800" i="1" dirty="0">
                <a:solidFill>
                  <a:srgbClr val="FF0000"/>
                </a:solidFill>
              </a:rPr>
              <a:t>animaux</a:t>
            </a:r>
            <a:r>
              <a:rPr lang="fr-FR" altLang="fr-FR" sz="1800" i="1" dirty="0">
                <a:solidFill>
                  <a:srgbClr val="7030A0"/>
                </a:solidFill>
              </a:rPr>
              <a:t> ?</a:t>
            </a:r>
            <a:r>
              <a:rPr lang="fr-FR" altLang="fr-FR" sz="1800" dirty="0">
                <a:solidFill>
                  <a:srgbClr val="7030A0"/>
                </a:solidFill>
              </a:rPr>
              <a:t> », Brigitte Barèges ,députée UMP du Tarn-et-Garonne.</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Comment s'opposer demain à la </a:t>
            </a:r>
            <a:r>
              <a:rPr lang="fr-FR" altLang="fr-FR" sz="1800" i="1" dirty="0">
                <a:solidFill>
                  <a:srgbClr val="FF0000"/>
                </a:solidFill>
              </a:rPr>
              <a:t>polygamie</a:t>
            </a:r>
            <a:r>
              <a:rPr lang="fr-FR" altLang="fr-FR" sz="1800" i="1" dirty="0">
                <a:solidFill>
                  <a:srgbClr val="7030A0"/>
                </a:solidFill>
              </a:rPr>
              <a:t> en France, principe qui n'est tabou que dans la civilisation occidentale ? Pourquoi l'âge légal des mariés serait-il maintenu ? Et pourquoi interdire plus avant les </a:t>
            </a:r>
            <a:r>
              <a:rPr lang="fr-FR" altLang="fr-FR" sz="1800" i="1" dirty="0">
                <a:solidFill>
                  <a:srgbClr val="FF0000"/>
                </a:solidFill>
              </a:rPr>
              <a:t>mariages consanguins, la pédophilie, l'inceste</a:t>
            </a:r>
            <a:r>
              <a:rPr lang="fr-FR" altLang="fr-FR" sz="1800" i="1" dirty="0">
                <a:solidFill>
                  <a:srgbClr val="7030A0"/>
                </a:solidFill>
              </a:rPr>
              <a:t> qui sont encore monnaie courante dans le monde ? » </a:t>
            </a:r>
            <a:r>
              <a:rPr lang="fr-FR" altLang="fr-FR" sz="1800" dirty="0">
                <a:solidFill>
                  <a:srgbClr val="7030A0"/>
                </a:solidFill>
              </a:rPr>
              <a:t>Craignant « </a:t>
            </a:r>
            <a:r>
              <a:rPr lang="fr-FR" altLang="fr-FR" sz="1800" i="1" dirty="0">
                <a:solidFill>
                  <a:srgbClr val="FF0000"/>
                </a:solidFill>
              </a:rPr>
              <a:t>les pires dérives </a:t>
            </a:r>
            <a:r>
              <a:rPr lang="fr-FR" altLang="fr-FR" sz="1800" dirty="0">
                <a:solidFill>
                  <a:srgbClr val="7030A0"/>
                </a:solidFill>
              </a:rPr>
              <a:t>», il s'inquiète que la porte soit « </a:t>
            </a:r>
            <a:r>
              <a:rPr lang="fr-FR" altLang="fr-FR" sz="1800" i="1" dirty="0">
                <a:solidFill>
                  <a:srgbClr val="7030A0"/>
                </a:solidFill>
              </a:rPr>
              <a:t>désormais ouverte au </a:t>
            </a:r>
            <a:r>
              <a:rPr lang="fr-FR" altLang="fr-FR" sz="1800" i="1" dirty="0">
                <a:solidFill>
                  <a:srgbClr val="FF0000"/>
                </a:solidFill>
              </a:rPr>
              <a:t>spectacle mortel </a:t>
            </a:r>
            <a:r>
              <a:rPr lang="fr-FR" altLang="fr-FR" sz="1800" i="1" dirty="0">
                <a:solidFill>
                  <a:srgbClr val="7030A0"/>
                </a:solidFill>
              </a:rPr>
              <a:t>pour la civilisation du mariage légal de tout le monde avec </a:t>
            </a:r>
            <a:r>
              <a:rPr lang="fr-FR" altLang="fr-FR" sz="1800" i="1" dirty="0">
                <a:solidFill>
                  <a:srgbClr val="FF0000"/>
                </a:solidFill>
              </a:rPr>
              <a:t>n'importe qui pour faire n'importe quoi</a:t>
            </a:r>
            <a:r>
              <a:rPr lang="fr-FR" altLang="fr-FR" sz="1800" dirty="0">
                <a:solidFill>
                  <a:srgbClr val="7030A0"/>
                </a:solidFill>
              </a:rPr>
              <a:t> », François Lebel, vice-président de la Fédération de Paris du CNI.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5113" y="193675"/>
            <a:ext cx="477837" cy="311150"/>
          </a:xfrm>
        </p:spPr>
        <p:txBody>
          <a:bodyPr/>
          <a:lstStyle/>
          <a:p>
            <a:pPr>
              <a:defRPr/>
            </a:pPr>
            <a:fld id="{16F0BCA2-C0B9-4E00-978F-95A2E8832F25}" type="slidenum">
              <a:rPr lang="fr-FR"/>
              <a:pPr>
                <a:defRPr/>
              </a:pPr>
              <a:t>150</a:t>
            </a:fld>
            <a:endParaRPr lang="fr-FR" dirty="0"/>
          </a:p>
        </p:txBody>
      </p:sp>
      <p:sp>
        <p:nvSpPr>
          <p:cNvPr id="147459"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7460"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7461" name="ZoneTexte 5"/>
          <p:cNvSpPr txBox="1">
            <a:spLocks noChangeArrowheads="1"/>
          </p:cNvSpPr>
          <p:nvPr/>
        </p:nvSpPr>
        <p:spPr bwMode="auto">
          <a:xfrm>
            <a:off x="133350" y="1130300"/>
            <a:ext cx="4459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La « gay pride » ou « marche des fiertés »</a:t>
            </a:r>
            <a:r>
              <a:rPr lang="fr-FR" altLang="fr-FR" sz="1800">
                <a:solidFill>
                  <a:srgbClr val="7030A0"/>
                </a:solidFill>
              </a:rPr>
              <a:t> : </a:t>
            </a:r>
            <a:endParaRPr lang="fr-FR" altLang="fr-FR" sz="1800" u="sng">
              <a:solidFill>
                <a:srgbClr val="7030A0"/>
              </a:solidFill>
            </a:endParaRPr>
          </a:p>
        </p:txBody>
      </p:sp>
      <p:pic>
        <p:nvPicPr>
          <p:cNvPr id="147462"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6563" y="2587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330200"/>
            <a:ext cx="214471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4" name="ZoneTexte 8"/>
          <p:cNvSpPr txBox="1">
            <a:spLocks noChangeArrowheads="1"/>
          </p:cNvSpPr>
          <p:nvPr/>
        </p:nvSpPr>
        <p:spPr bwMode="auto">
          <a:xfrm>
            <a:off x="6719888" y="1685925"/>
            <a:ext cx="2252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pride en Tunisie.</a:t>
            </a:r>
          </a:p>
        </p:txBody>
      </p:sp>
      <p:pic>
        <p:nvPicPr>
          <p:cNvPr id="147465"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78963" y="22796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6" name="ZoneTexte 10"/>
          <p:cNvSpPr txBox="1">
            <a:spLocks noChangeArrowheads="1"/>
          </p:cNvSpPr>
          <p:nvPr/>
        </p:nvSpPr>
        <p:spPr bwMode="auto">
          <a:xfrm>
            <a:off x="9693275" y="4127500"/>
            <a:ext cx="2252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pride en Inde.</a:t>
            </a:r>
          </a:p>
        </p:txBody>
      </p:sp>
      <p:pic>
        <p:nvPicPr>
          <p:cNvPr id="147467"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3838" y="21510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25850" y="3543300"/>
            <a:ext cx="20701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9"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22725" y="2128838"/>
            <a:ext cx="24479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0" name="Imag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8300" y="5257800"/>
            <a:ext cx="2035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Imag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685800"/>
            <a:ext cx="1955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Imag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8300" y="31892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3" name="Imag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0038" y="1627188"/>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4" name="Image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1575" y="5110163"/>
            <a:ext cx="233997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5" name="Image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10138" y="4995863"/>
            <a:ext cx="23939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6" name="Imag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42550" y="46593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7" name="Image 2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72363" y="5257800"/>
            <a:ext cx="3000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8" name="ZoneTexte 24"/>
          <p:cNvSpPr txBox="1">
            <a:spLocks noChangeArrowheads="1"/>
          </p:cNvSpPr>
          <p:nvPr/>
        </p:nvSpPr>
        <p:spPr bwMode="auto">
          <a:xfrm>
            <a:off x="5862638" y="3968750"/>
            <a:ext cx="3463925" cy="9239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a:solidFill>
                  <a:srgbClr val="7030A0"/>
                </a:solidFill>
              </a:rPr>
              <a:t>Au cours de la gay pride, les gays sont volontairement provoquants pour marquer leur différence.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5113" y="193675"/>
            <a:ext cx="477837" cy="311150"/>
          </a:xfrm>
          <a:prstGeom prst="rect">
            <a:avLst/>
          </a:prstGeom>
        </p:spPr>
        <p:txBody>
          <a:bodyPr anchor="ctr"/>
          <a:lstStyle/>
          <a:p>
            <a:pPr algn="r" eaLnBrk="1" fontAlgn="auto" hangingPunct="1">
              <a:spcBef>
                <a:spcPts val="0"/>
              </a:spcBef>
              <a:spcAft>
                <a:spcPts val="0"/>
              </a:spcAft>
              <a:defRPr/>
            </a:pPr>
            <a:fld id="{05DFD2FE-7151-4F82-83D4-B68DFE2AA64B}" type="slidenum">
              <a:rPr lang="fr-FR" sz="1200">
                <a:solidFill>
                  <a:schemeClr val="tx1">
                    <a:tint val="75000"/>
                  </a:schemeClr>
                </a:solidFill>
                <a:latin typeface="+mn-lt"/>
              </a:rPr>
              <a:pPr algn="r" eaLnBrk="1" fontAlgn="auto" hangingPunct="1">
                <a:spcBef>
                  <a:spcPts val="0"/>
                </a:spcBef>
                <a:spcAft>
                  <a:spcPts val="0"/>
                </a:spcAft>
                <a:defRPr/>
              </a:pPr>
              <a:t>151</a:t>
            </a:fld>
            <a:endParaRPr lang="fr-FR" sz="1200" dirty="0">
              <a:solidFill>
                <a:schemeClr val="tx1">
                  <a:tint val="75000"/>
                </a:schemeClr>
              </a:solidFill>
              <a:latin typeface="+mn-lt"/>
            </a:endParaRPr>
          </a:p>
        </p:txBody>
      </p:sp>
      <p:sp>
        <p:nvSpPr>
          <p:cNvPr id="148483" name="Rectangle 3"/>
          <p:cNvSpPr>
            <a:spLocks noChangeArrowheads="1"/>
          </p:cNvSpPr>
          <p:nvPr/>
        </p:nvSpPr>
        <p:spPr bwMode="auto">
          <a:xfrm>
            <a:off x="133350" y="6318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 et fin)</a:t>
            </a:r>
            <a:endParaRPr lang="fr-FR" altLang="fr-FR" sz="1800" b="1" dirty="0">
              <a:solidFill>
                <a:srgbClr val="7030A0"/>
              </a:solidFill>
            </a:endParaRPr>
          </a:p>
        </p:txBody>
      </p:sp>
      <p:sp>
        <p:nvSpPr>
          <p:cNvPr id="148484"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8485" name="ZoneTexte 5"/>
          <p:cNvSpPr txBox="1">
            <a:spLocks noChangeArrowheads="1"/>
          </p:cNvSpPr>
          <p:nvPr/>
        </p:nvSpPr>
        <p:spPr bwMode="auto">
          <a:xfrm>
            <a:off x="133350" y="1130300"/>
            <a:ext cx="550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La « gay pride » ou « marche des fiertés »</a:t>
            </a:r>
            <a:r>
              <a:rPr lang="fr-FR" altLang="fr-FR" sz="1800">
                <a:solidFill>
                  <a:srgbClr val="7030A0"/>
                </a:solidFill>
              </a:rPr>
              <a:t> (suite et fin) : </a:t>
            </a:r>
            <a:endParaRPr lang="fr-FR" altLang="fr-FR" sz="1800" u="sng">
              <a:solidFill>
                <a:srgbClr val="7030A0"/>
              </a:solidFill>
            </a:endParaRPr>
          </a:p>
        </p:txBody>
      </p:sp>
      <p:pic>
        <p:nvPicPr>
          <p:cNvPr id="148486" name="Picture 2" descr="C:\Users\LISAN\Documents\religions\homosexualité\images\manif-affiches-pro-homos\homos jui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838" y="1896278"/>
            <a:ext cx="2676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3" descr="C:\Users\LISAN\Documents\religions\homosexualité\images\manif-affiches-pro-homos\some muslims are g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 y="4316412"/>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4" descr="C:\Users\LISAN\Documents\religions\homosexualité\images\manif-affiches-pro-homos\Gay Maroc 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238" y="51879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5" descr="C:\Users\LISAN\Documents\religions\homosexualité\images\manif-affiches-pro-homos\love-hidden-in-th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2484438"/>
            <a:ext cx="20558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6" descr="C:\Users\LISAN\Documents\religions\homosexualité\images\manif-affiches-pro-homos\homosexualité tunisi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2388" y="1852613"/>
            <a:ext cx="3086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1" name="Picture 7" descr="C:\Users\LISAN\Documents\religions\homosexualité\images\manif-affiches-pro-homos\homosexualité algéri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901040"/>
            <a:ext cx="25622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Picture 8" descr="C:\Users\LISAN\Documents\religions\homosexualité\images\manif-affiches-pro-homos\homosexualité algéri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6025" y="153988"/>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3" name="Picture 9" descr="C:\Users\LISAN\Documents\religions\homosexualité\images\manif-affiches-pro-homos\homo musulma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3063" y="163513"/>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4" name="ZoneTexte 14"/>
          <p:cNvSpPr txBox="1">
            <a:spLocks noChangeArrowheads="1"/>
          </p:cNvSpPr>
          <p:nvPr/>
        </p:nvSpPr>
        <p:spPr bwMode="auto">
          <a:xfrm>
            <a:off x="5753101" y="4567238"/>
            <a:ext cx="3189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L’amour caché dans les toilettes / le placard ».</a:t>
            </a:r>
          </a:p>
          <a:p>
            <a:pPr algn="ctr" eaLnBrk="1" hangingPunct="1">
              <a:lnSpc>
                <a:spcPct val="100000"/>
              </a:lnSpc>
              <a:spcBef>
                <a:spcPct val="0"/>
              </a:spcBef>
              <a:buFontTx/>
              <a:buNone/>
            </a:pPr>
            <a:r>
              <a:rPr lang="fr-FR" altLang="fr-FR" sz="1200" i="1" dirty="0">
                <a:solidFill>
                  <a:srgbClr val="7030A0"/>
                </a:solidFill>
              </a:rPr>
              <a:t>« Love </a:t>
            </a:r>
            <a:r>
              <a:rPr lang="fr-FR" altLang="fr-FR" sz="1200" i="1" dirty="0" err="1">
                <a:solidFill>
                  <a:srgbClr val="7030A0"/>
                </a:solidFill>
              </a:rPr>
              <a:t>hidden</a:t>
            </a:r>
            <a:r>
              <a:rPr lang="fr-FR" altLang="fr-FR" sz="1200" i="1" dirty="0">
                <a:solidFill>
                  <a:srgbClr val="7030A0"/>
                </a:solidFill>
              </a:rPr>
              <a:t> in the </a:t>
            </a:r>
            <a:r>
              <a:rPr lang="fr-FR" altLang="fr-FR" sz="1200" i="1" dirty="0" err="1">
                <a:solidFill>
                  <a:srgbClr val="7030A0"/>
                </a:solidFill>
              </a:rPr>
              <a:t>closet</a:t>
            </a:r>
            <a:r>
              <a:rPr lang="fr-FR" altLang="fr-FR" sz="1200" i="1" dirty="0">
                <a:solidFill>
                  <a:srgbClr val="7030A0"/>
                </a:solidFill>
              </a:rPr>
              <a:t> ».</a:t>
            </a:r>
          </a:p>
        </p:txBody>
      </p:sp>
      <p:pic>
        <p:nvPicPr>
          <p:cNvPr id="148495" name="Picture 10" descr="C:\Users\LISAN\Documents\religions\homosexualité\images\manif-affiches-pro-homos\manif homo algéri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7325" y="3328988"/>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6" name="ZoneTexte 17"/>
          <p:cNvSpPr txBox="1">
            <a:spLocks noChangeArrowheads="1"/>
          </p:cNvSpPr>
          <p:nvPr/>
        </p:nvSpPr>
        <p:spPr bwMode="auto">
          <a:xfrm>
            <a:off x="8904288" y="4995863"/>
            <a:ext cx="32877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Ce jeudi 26 mars 2015 une première en Tunisie a eu lieu avec une manifestation de gays et d’homosexuels tunisiens, qui a été organisée par l’association lesbiennes, gays, bisexuels et transsexuels (LGBT) dans le cadre du Forum Social Mondial : « </a:t>
            </a:r>
            <a:r>
              <a:rPr lang="fr-FR" altLang="fr-FR" sz="1200" i="1">
                <a:solidFill>
                  <a:srgbClr val="7030A0"/>
                </a:solidFill>
              </a:rPr>
              <a:t>Nous ne vivrons plus dans la peur. La sexualité humaine est diverse</a:t>
            </a:r>
            <a:r>
              <a:rPr lang="fr-FR" altLang="fr-FR" sz="1200">
                <a:solidFill>
                  <a:srgbClr val="7030A0"/>
                </a:solidFill>
              </a:rPr>
              <a:t> ».</a:t>
            </a:r>
          </a:p>
          <a:p>
            <a:pPr algn="ctr" eaLnBrk="1" hangingPunct="1">
              <a:lnSpc>
                <a:spcPct val="100000"/>
              </a:lnSpc>
              <a:spcBef>
                <a:spcPct val="0"/>
              </a:spcBef>
              <a:buFontTx/>
              <a:buNone/>
            </a:pPr>
            <a:r>
              <a:rPr lang="fr-FR" altLang="fr-FR" sz="1200">
                <a:solidFill>
                  <a:srgbClr val="7030A0"/>
                </a:solidFill>
                <a:hlinkClick r:id="rId11"/>
              </a:rPr>
              <a:t>http://www.algerie-dz.com/forums//showthread.php?t=347009</a:t>
            </a:r>
            <a:r>
              <a:rPr lang="fr-FR" altLang="fr-FR" sz="1200">
                <a:solidFill>
                  <a:srgbClr val="7030A0"/>
                </a:solidFill>
              </a:rPr>
              <a:t> </a:t>
            </a:r>
          </a:p>
        </p:txBody>
      </p:sp>
      <p:sp>
        <p:nvSpPr>
          <p:cNvPr id="148497" name="ZoneTexte 18"/>
          <p:cNvSpPr txBox="1">
            <a:spLocks noChangeArrowheads="1"/>
          </p:cNvSpPr>
          <p:nvPr/>
        </p:nvSpPr>
        <p:spPr bwMode="auto">
          <a:xfrm>
            <a:off x="7642225" y="6488113"/>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Gay TV Maroc ».</a:t>
            </a:r>
          </a:p>
        </p:txBody>
      </p:sp>
      <p:sp>
        <p:nvSpPr>
          <p:cNvPr id="148498" name="ZoneTexte 19"/>
          <p:cNvSpPr txBox="1">
            <a:spLocks noChangeArrowheads="1"/>
          </p:cNvSpPr>
          <p:nvPr/>
        </p:nvSpPr>
        <p:spPr bwMode="auto">
          <a:xfrm>
            <a:off x="133350" y="3744128"/>
            <a:ext cx="2644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Homosexualité : « amour interdit » en Algérie ».</a:t>
            </a:r>
          </a:p>
        </p:txBody>
      </p:sp>
      <p:sp>
        <p:nvSpPr>
          <p:cNvPr id="148499" name="ZoneTexte 20"/>
          <p:cNvSpPr txBox="1">
            <a:spLocks noChangeArrowheads="1"/>
          </p:cNvSpPr>
          <p:nvPr/>
        </p:nvSpPr>
        <p:spPr bwMode="auto">
          <a:xfrm>
            <a:off x="247649" y="6130924"/>
            <a:ext cx="2471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Quelques musulmans sont gays. Musulmans gays du Québec dévoilés ».</a:t>
            </a:r>
          </a:p>
        </p:txBody>
      </p:sp>
      <p:pic>
        <p:nvPicPr>
          <p:cNvPr id="148500" name="Picture 11" descr="C:\Users\LISAN\Documents\religions\homosexualité\images\religions\homosexuels musulman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2625" y="5062538"/>
            <a:ext cx="1763713"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1" name="Picture 12" descr="C:\Users\LISAN\Documents\religions\homosexualité\images\religions\gay muslims unveiled.jpe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2" y="4298949"/>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02" name="ZoneTexte 23"/>
          <p:cNvSpPr txBox="1">
            <a:spLocks noChangeArrowheads="1"/>
          </p:cNvSpPr>
          <p:nvPr/>
        </p:nvSpPr>
        <p:spPr bwMode="auto">
          <a:xfrm>
            <a:off x="3001962" y="6059487"/>
            <a:ext cx="2862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Musulmans gays dévoilés ».</a:t>
            </a:r>
          </a:p>
          <a:p>
            <a:pPr algn="ctr" eaLnBrk="1" hangingPunct="1">
              <a:lnSpc>
                <a:spcPct val="100000"/>
              </a:lnSpc>
              <a:spcBef>
                <a:spcPct val="0"/>
              </a:spcBef>
              <a:buFontTx/>
              <a:buNone/>
            </a:pPr>
            <a:r>
              <a:rPr lang="fr-FR" altLang="fr-FR" sz="1200" i="1">
                <a:solidFill>
                  <a:srgbClr val="7030A0"/>
                </a:solidFill>
              </a:rPr>
              <a:t>« Gay muslims unveiled ».</a:t>
            </a:r>
          </a:p>
        </p:txBody>
      </p:sp>
      <p:sp>
        <p:nvSpPr>
          <p:cNvPr id="148503" name="ZoneTexte 24"/>
          <p:cNvSpPr txBox="1">
            <a:spLocks noChangeArrowheads="1"/>
          </p:cNvSpPr>
          <p:nvPr/>
        </p:nvSpPr>
        <p:spPr bwMode="auto">
          <a:xfrm>
            <a:off x="5813425" y="1947863"/>
            <a:ext cx="317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Première manifestation publique pour la dépénalisation de l’homosexualité en Algérie ».</a:t>
            </a:r>
          </a:p>
        </p:txBody>
      </p:sp>
      <p:sp>
        <p:nvSpPr>
          <p:cNvPr id="2" name="ZoneTexte 1"/>
          <p:cNvSpPr txBox="1"/>
          <p:nvPr/>
        </p:nvSpPr>
        <p:spPr>
          <a:xfrm>
            <a:off x="0" y="1498600"/>
            <a:ext cx="6088828" cy="369332"/>
          </a:xfrm>
          <a:prstGeom prst="rect">
            <a:avLst/>
          </a:prstGeom>
          <a:noFill/>
        </p:spPr>
        <p:txBody>
          <a:bodyPr wrap="square" rtlCol="0">
            <a:spAutoFit/>
          </a:bodyPr>
          <a:lstStyle/>
          <a:p>
            <a:r>
              <a:rPr lang="fr-FR" i="1" dirty="0">
                <a:solidFill>
                  <a:srgbClr val="7030A0"/>
                </a:solidFill>
              </a:rPr>
              <a:t>La « gay </a:t>
            </a:r>
            <a:r>
              <a:rPr lang="fr-FR" i="1" dirty="0" err="1">
                <a:solidFill>
                  <a:srgbClr val="7030A0"/>
                </a:solidFill>
              </a:rPr>
              <a:t>pride</a:t>
            </a:r>
            <a:r>
              <a:rPr lang="fr-FR" i="1" dirty="0">
                <a:solidFill>
                  <a:srgbClr val="7030A0"/>
                </a:solidFill>
              </a:rPr>
              <a:t> » dans les pays aux religions « intolérantes »</a:t>
            </a:r>
            <a:r>
              <a:rPr lang="fr-FR" dirty="0">
                <a:solidFill>
                  <a:srgbClr val="7030A0"/>
                </a:solidFill>
              </a:rPr>
              <a:t> :</a:t>
            </a:r>
            <a:endParaRPr lang="fr-FR" i="1" dirty="0">
              <a:solidFill>
                <a:srgbClr val="7030A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373335" y="161301"/>
            <a:ext cx="477838" cy="37465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82DB281-0701-44DD-ABFC-4500C25E518D}" type="slidenum">
              <a:rPr lang="fr-FR" smtClean="0"/>
              <a:pPr>
                <a:defRPr/>
              </a:pPr>
              <a:t>152</a:t>
            </a:fld>
            <a:endParaRPr lang="fr-FR" dirty="0"/>
          </a:p>
        </p:txBody>
      </p:sp>
      <p:sp>
        <p:nvSpPr>
          <p:cNvPr id="4" name="Rectangle 2"/>
          <p:cNvSpPr>
            <a:spLocks noChangeArrowheads="1"/>
          </p:cNvSpPr>
          <p:nvPr/>
        </p:nvSpPr>
        <p:spPr bwMode="auto">
          <a:xfrm>
            <a:off x="174625" y="259715"/>
            <a:ext cx="5961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p>
        </p:txBody>
      </p:sp>
      <p:sp>
        <p:nvSpPr>
          <p:cNvPr id="5" name="ZoneTexte 3"/>
          <p:cNvSpPr txBox="1">
            <a:spLocks noChangeArrowheads="1"/>
          </p:cNvSpPr>
          <p:nvPr/>
        </p:nvSpPr>
        <p:spPr bwMode="auto">
          <a:xfrm>
            <a:off x="5755846" y="157163"/>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74625" y="730567"/>
            <a:ext cx="11798636" cy="5878532"/>
          </a:xfrm>
          <a:prstGeom prst="rect">
            <a:avLst/>
          </a:prstGeom>
          <a:noFill/>
        </p:spPr>
        <p:txBody>
          <a:bodyPr wrap="square" rtlCol="0">
            <a:spAutoFit/>
          </a:bodyPr>
          <a:lstStyle/>
          <a:p>
            <a:pPr algn="just"/>
            <a:r>
              <a:rPr lang="fr-FR" sz="1600" dirty="0">
                <a:solidFill>
                  <a:srgbClr val="7030A0"/>
                </a:solidFill>
              </a:rPr>
              <a:t>Depuis l’âge de deux ans et demi, François Ricard-</a:t>
            </a:r>
            <a:r>
              <a:rPr lang="fr-FR" sz="1600" dirty="0" err="1">
                <a:solidFill>
                  <a:srgbClr val="7030A0"/>
                </a:solidFill>
              </a:rPr>
              <a:t>Sheard</a:t>
            </a:r>
            <a:r>
              <a:rPr lang="fr-FR" sz="1600" dirty="0">
                <a:solidFill>
                  <a:srgbClr val="7030A0"/>
                </a:solidFill>
              </a:rPr>
              <a:t> vit avec deux mamans: sa mère biologique, Nathalie Ricard, et sa mère adoptive, </a:t>
            </a:r>
            <a:r>
              <a:rPr lang="fr-FR" sz="1600" dirty="0" err="1">
                <a:solidFill>
                  <a:srgbClr val="7030A0"/>
                </a:solidFill>
              </a:rPr>
              <a:t>Eminé</a:t>
            </a:r>
            <a:r>
              <a:rPr lang="fr-FR" sz="1600" dirty="0">
                <a:solidFill>
                  <a:srgbClr val="7030A0"/>
                </a:solidFill>
              </a:rPr>
              <a:t> </a:t>
            </a:r>
            <a:r>
              <a:rPr lang="fr-FR" sz="1600" dirty="0" err="1">
                <a:solidFill>
                  <a:srgbClr val="7030A0"/>
                </a:solidFill>
              </a:rPr>
              <a:t>Piyale-Sheard</a:t>
            </a:r>
            <a:r>
              <a:rPr lang="fr-FR" sz="1600" dirty="0">
                <a:solidFill>
                  <a:srgbClr val="7030A0"/>
                </a:solidFill>
              </a:rPr>
              <a:t>, qui forment un couple depuis 25 ans. Aujourd’hui âgé de 27 ans, </a:t>
            </a:r>
            <a:r>
              <a:rPr lang="fr-FR" sz="1600" i="1" dirty="0">
                <a:solidFill>
                  <a:srgbClr val="7030A0"/>
                </a:solidFill>
              </a:rPr>
              <a:t>celui qui a grandi au sein d’une famille homoparentale s’en porte très bien et ne garde aucun souvenir amer de son modèle familial non traditionnel, ni aucune carence paternelle</a:t>
            </a:r>
            <a:r>
              <a:rPr lang="fr-FR" sz="1600" dirty="0">
                <a:solidFill>
                  <a:srgbClr val="7030A0"/>
                </a:solidFill>
              </a:rPr>
              <a:t>.</a:t>
            </a:r>
          </a:p>
          <a:p>
            <a:pPr algn="just"/>
            <a:endParaRPr lang="fr-FR" sz="1600" dirty="0">
              <a:solidFill>
                <a:srgbClr val="7030A0"/>
              </a:solidFill>
            </a:endParaRPr>
          </a:p>
          <a:p>
            <a:r>
              <a:rPr lang="fr-FR" sz="1600" b="1" dirty="0">
                <a:solidFill>
                  <a:srgbClr val="7030A0"/>
                </a:solidFill>
              </a:rPr>
              <a:t>Le fait d’avoir été élevé par deux mamans </a:t>
            </a:r>
            <a:r>
              <a:rPr lang="fr-FR" sz="1600" b="1" dirty="0" err="1">
                <a:solidFill>
                  <a:srgbClr val="7030A0"/>
                </a:solidFill>
              </a:rPr>
              <a:t>a-t-il</a:t>
            </a:r>
            <a:r>
              <a:rPr lang="fr-FR" sz="1600" b="1" dirty="0">
                <a:solidFill>
                  <a:srgbClr val="7030A0"/>
                </a:solidFill>
              </a:rPr>
              <a:t> eu un impact sur votre développement?</a:t>
            </a:r>
            <a:endParaRPr lang="fr-FR" sz="1600" dirty="0">
              <a:solidFill>
                <a:srgbClr val="7030A0"/>
              </a:solidFill>
            </a:endParaRPr>
          </a:p>
          <a:p>
            <a:r>
              <a:rPr lang="fr-FR" sz="1600" dirty="0">
                <a:solidFill>
                  <a:srgbClr val="7030A0"/>
                </a:solidFill>
              </a:rPr>
              <a:t>Je pense que oui, mais c’est difficile de l’analyser objectivement. Ç’a probablement ouvert des horizons. Je suis une personne très ouverte. Je sens même que je suis une personne assez spéciale, assez unique, mais je ne sais pas à quel point ç’a rapport avec le fait que j’ai deux mères. Je pense qu’elles m’ont vraiment encouragé à explorer certains aspects de moi, elles m’ont ouvert les yeux, mais ça, c’est le résultat des valeurs qu’elles m’ont transmises, bien au-delà du fait qu’elles soient deux mères.</a:t>
            </a:r>
          </a:p>
          <a:p>
            <a:r>
              <a:rPr lang="fr-FR" sz="1600" b="1" dirty="0">
                <a:solidFill>
                  <a:srgbClr val="7030A0"/>
                </a:solidFill>
              </a:rPr>
              <a:t>Avez-vous été victime d’intimidation durant votre jeunesse?</a:t>
            </a:r>
            <a:endParaRPr lang="fr-FR" sz="1600" dirty="0">
              <a:solidFill>
                <a:srgbClr val="7030A0"/>
              </a:solidFill>
            </a:endParaRPr>
          </a:p>
          <a:p>
            <a:r>
              <a:rPr lang="fr-FR" sz="1600" dirty="0">
                <a:solidFill>
                  <a:srgbClr val="7030A0"/>
                </a:solidFill>
              </a:rPr>
              <a:t>Non, mais si j’avais été un garçon ­timide, introverti, qui n’a pas les compétences sociales que j’avais, ça aurait pu être l’enfer. Les enfants ont tendance à être cruels. Ils vont stigmatiser l’enfant différent et l’orientation sexuelle des parents est une arme à utiliser contre eux. Je pense aussi que d’être élevé par deux pères, c’est beaucoup plus difficile, parce qu’il y a plus de stigmates. Les garçons vont être plus taquins si tu as deux pères et vont faire référence à la sexualité entre deux hommes, de façon vulgaire, on ne se le ­cachera pas. Mais beaucoup de ­garçons entretiennent un fantasme lesbien, alors avoir deux mamans, dans leur tête, c’est moins «grave». […].</a:t>
            </a:r>
          </a:p>
          <a:p>
            <a:r>
              <a:rPr lang="fr-FR" sz="1600" b="1" dirty="0">
                <a:solidFill>
                  <a:srgbClr val="7030A0"/>
                </a:solidFill>
              </a:rPr>
              <a:t>Un grand préjugé envers les enfants de couples homoparentaux concerne l’orientation sexuelle. Les gens vous posent-ils souvent la question?</a:t>
            </a:r>
            <a:endParaRPr lang="fr-FR" sz="1600" dirty="0">
              <a:solidFill>
                <a:srgbClr val="7030A0"/>
              </a:solidFill>
            </a:endParaRPr>
          </a:p>
          <a:p>
            <a:r>
              <a:rPr lang="fr-FR" sz="1600" dirty="0">
                <a:solidFill>
                  <a:srgbClr val="7030A0"/>
                </a:solidFill>
              </a:rPr>
              <a:t>Non. Ce n’est pas une question que les gens me posent, surtout rendu à mon âge. Personne ne m’a jamais dit que j’étais gai parce que je vivais avec deux mères. Du moins, pas en pleine face. D’ailleurs, les études démontrent que, inversement à ce qu’on peut croire, il n’y a pas plus d’enfants homosexuels dans les familles homoparentales qu’ailleurs. Ça n’a aucun lien. Mais moi, je me suis posé cette question très jeune. J’avais 7 ou 8 ans et je me suis demandé si j’étais gai ou hétéro. J’avais alors avoué à mes mères, un soir, en soupant, que j’aimais les filles. Elles ont trouvé ça très drôle.</a:t>
            </a:r>
          </a:p>
          <a:p>
            <a:r>
              <a:rPr lang="fr-FR" sz="1200" dirty="0">
                <a:solidFill>
                  <a:srgbClr val="7030A0"/>
                </a:solidFill>
              </a:rPr>
              <a:t>Source : Grandir avec deux mamans. Témoignage d’un enfant de couple homoparental, Véronique Harvey, 19 février 2016 18:17, </a:t>
            </a:r>
            <a:r>
              <a:rPr lang="fr-FR" sz="1200" dirty="0">
                <a:solidFill>
                  <a:srgbClr val="7030A0"/>
                </a:solidFill>
                <a:hlinkClick r:id="rId2"/>
              </a:rPr>
              <a:t>http://www.journaldemontreal.com/2016/02/19/grandir-avec-deux-mamans</a:t>
            </a:r>
            <a:r>
              <a:rPr lang="fr-FR" sz="1200" dirty="0">
                <a:solidFill>
                  <a:srgbClr val="7030A0"/>
                </a:solidFill>
              </a:rPr>
              <a:t> </a:t>
            </a:r>
          </a:p>
        </p:txBody>
      </p:sp>
    </p:spTree>
    <p:extLst>
      <p:ext uri="{BB962C8B-B14F-4D97-AF65-F5344CB8AC3E}">
        <p14:creationId xmlns:p14="http://schemas.microsoft.com/office/powerpoint/2010/main" val="12103479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625" y="152400"/>
            <a:ext cx="477838" cy="374650"/>
          </a:xfrm>
        </p:spPr>
        <p:txBody>
          <a:bodyPr/>
          <a:lstStyle/>
          <a:p>
            <a:pPr>
              <a:defRPr/>
            </a:pPr>
            <a:fld id="{D82DB281-0701-44DD-ABFC-4500C25E518D}" type="slidenum">
              <a:rPr lang="fr-FR"/>
              <a:pPr>
                <a:defRPr/>
              </a:pPr>
              <a:t>153</a:t>
            </a:fld>
            <a:endParaRPr lang="fr-FR" dirty="0"/>
          </a:p>
        </p:txBody>
      </p:sp>
      <p:sp>
        <p:nvSpPr>
          <p:cNvPr id="149507" name="Rectangle 2"/>
          <p:cNvSpPr>
            <a:spLocks noChangeArrowheads="1"/>
          </p:cNvSpPr>
          <p:nvPr/>
        </p:nvSpPr>
        <p:spPr bwMode="auto">
          <a:xfrm>
            <a:off x="244475" y="566737"/>
            <a:ext cx="6868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 (suite)</a:t>
            </a:r>
          </a:p>
        </p:txBody>
      </p:sp>
      <p:sp>
        <p:nvSpPr>
          <p:cNvPr id="14950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9509" name="ZoneTexte 4"/>
          <p:cNvSpPr txBox="1">
            <a:spLocks noChangeArrowheads="1"/>
          </p:cNvSpPr>
          <p:nvPr/>
        </p:nvSpPr>
        <p:spPr bwMode="auto">
          <a:xfrm>
            <a:off x="261938" y="1055688"/>
            <a:ext cx="1164748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 </a:t>
            </a:r>
            <a:r>
              <a:rPr lang="fr-FR" altLang="fr-FR" sz="1800" i="1">
                <a:solidFill>
                  <a:srgbClr val="7030A0"/>
                </a:solidFill>
              </a:rPr>
              <a:t>Si les enfants de couples de même sexe souffrent, c'est essentiellement à cause du regard, des propos et des réactions homophobes à l'endroit notamment de leurs parents. […]</a:t>
            </a:r>
          </a:p>
          <a:p>
            <a:pPr algn="just" eaLnBrk="1" hangingPunct="1">
              <a:lnSpc>
                <a:spcPct val="100000"/>
              </a:lnSpc>
              <a:spcBef>
                <a:spcPct val="0"/>
              </a:spcBef>
              <a:buFontTx/>
              <a:buNone/>
            </a:pPr>
            <a:r>
              <a:rPr lang="fr-FR" altLang="fr-FR" sz="1800" i="1">
                <a:solidFill>
                  <a:srgbClr val="7030A0"/>
                </a:solidFill>
              </a:rPr>
              <a:t>Guillaume Fond, chercheur à l'Institut national de la santé et de la recherche médicale (Inserm) et psychiatre au CHU de Montpellier, remet les pendules à l'heure. Sa revue de la littérature, publiée en 2011 mais qui reste selon lui d'actualité, comprend avant tout "les 23 références les plus pertinentes" sur les enfants vivant dans une famille homoparentale, une seule étude ayant été menée en France. Toutes portent sur des enfants, une seule sur les adultes.</a:t>
            </a:r>
          </a:p>
          <a:p>
            <a:pPr algn="just" eaLnBrk="1" hangingPunct="1">
              <a:lnSpc>
                <a:spcPct val="100000"/>
              </a:lnSpc>
              <a:spcBef>
                <a:spcPct val="0"/>
              </a:spcBef>
              <a:buFontTx/>
              <a:buNone/>
            </a:pPr>
            <a:r>
              <a:rPr lang="fr-FR" altLang="fr-FR" sz="1800" i="1">
                <a:solidFill>
                  <a:srgbClr val="7030A0"/>
                </a:solidFill>
              </a:rPr>
              <a:t>Globalement, ces études ne mettent pas en évidence de différence en termes de développement, de capacités cognitives, d'identité ou d'orientation sexuelle des enfants. Pour autant, "le plus grand reproche qu'on peut faire à ces études, c'est qu'elles n'ont pas de témoins", précise le chercheur. Autrement dit, certaines d'entre elles ne font qu'évaluer les enfants élevés dans des familles homoparentales sans les comparer aux enfants vivant dans des familles hétéroparentales. C'est notamment le cas de l'étude française réalisée par le Dr Stéphane Nadaud, qui a conclu à l'absence de troubles majeurs, mais qui n'a évalué que 58 enfants âgés de quatre à 16 ans, sans les comparer à des enfants de familles hétéroparentales.</a:t>
            </a:r>
          </a:p>
          <a:p>
            <a:pPr algn="just" eaLnBrk="1" hangingPunct="1">
              <a:lnSpc>
                <a:spcPct val="100000"/>
              </a:lnSpc>
              <a:spcBef>
                <a:spcPct val="0"/>
              </a:spcBef>
              <a:buFontTx/>
              <a:buNone/>
            </a:pPr>
            <a:r>
              <a:rPr lang="fr-FR" altLang="fr-FR" sz="1800" i="1">
                <a:solidFill>
                  <a:srgbClr val="7030A0"/>
                </a:solidFill>
              </a:rPr>
              <a:t>Autre critique: la faiblesse des effectifs évalués. "Il est très difficile de montrer une absence de différence. Il faut beaucoup d'enfants" pour cela. Il faudrait qu'une centaine d'enfants vivant dans des familles homoparentales soient comparés à une centaine d'enfants vivant dans des familles hétéroparentales, ajoute le Dr Fond.</a:t>
            </a:r>
          </a:p>
          <a:p>
            <a:pPr algn="just" eaLnBrk="1" hangingPunct="1">
              <a:lnSpc>
                <a:spcPct val="100000"/>
              </a:lnSpc>
              <a:spcBef>
                <a:spcPct val="0"/>
              </a:spcBef>
              <a:buFontTx/>
              <a:buNone/>
            </a:pPr>
            <a:r>
              <a:rPr lang="fr-FR" altLang="fr-FR" sz="1800" i="1">
                <a:solidFill>
                  <a:srgbClr val="7030A0"/>
                </a:solidFill>
              </a:rPr>
              <a:t>Le chercheur dément aussi la critique selon laquelle les études seraient commanditées par les associations homosexuelles militantes. Ce sont les chercheurs "qui viennent solliciter" des associations plutôt "méfiantes ou réfractaires". Par ailleurs, demande-t-on aux chercheurs qui évaluent les méfaits du tabac s'ils sont fumeurs ou pas et s'ils sont pour ou contre le tabac, s'interroge Guillaume Fond. […]</a:t>
            </a:r>
            <a:r>
              <a:rPr lang="fr-FR" altLang="fr-FR" sz="18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2"/>
              </a:rPr>
              <a:t>http://www.sopeople.fr/portfolio-view/mes-papas-te-petent-la-gueule-quand-tu-veux/</a:t>
            </a:r>
            <a:r>
              <a:rPr lang="fr-FR" altLang="fr-FR" sz="1200">
                <a:solidFill>
                  <a:srgbClr val="7030A0"/>
                </a:solidFill>
              </a:rPr>
              <a:t>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4475" y="212725"/>
            <a:ext cx="541338" cy="354013"/>
          </a:xfrm>
        </p:spPr>
        <p:txBody>
          <a:bodyPr/>
          <a:lstStyle/>
          <a:p>
            <a:pPr>
              <a:defRPr/>
            </a:pPr>
            <a:fld id="{FE9522CB-568F-4488-A929-6AD30EA438EA}" type="slidenum">
              <a:rPr lang="fr-FR"/>
              <a:pPr>
                <a:defRPr/>
              </a:pPr>
              <a:t>154</a:t>
            </a:fld>
            <a:endParaRPr lang="fr-FR" dirty="0"/>
          </a:p>
        </p:txBody>
      </p:sp>
      <p:pic>
        <p:nvPicPr>
          <p:cNvPr id="150531"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4546600"/>
            <a:ext cx="17303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150533" name="ZoneTexte 5"/>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0534" name="ZoneTexte 6"/>
          <p:cNvSpPr txBox="1">
            <a:spLocks noChangeArrowheads="1"/>
          </p:cNvSpPr>
          <p:nvPr/>
        </p:nvSpPr>
        <p:spPr bwMode="auto">
          <a:xfrm>
            <a:off x="244475" y="1065213"/>
            <a:ext cx="118141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a:solidFill>
                  <a:srgbClr val="7030A0"/>
                </a:solidFill>
              </a:rPr>
              <a:t>Discriminations des enfants homosexuels</a:t>
            </a:r>
            <a:r>
              <a:rPr lang="fr-FR" altLang="fr-FR" sz="1800">
                <a:solidFill>
                  <a:srgbClr val="7030A0"/>
                </a:solidFill>
              </a:rPr>
              <a:t> :</a:t>
            </a:r>
          </a:p>
          <a:p>
            <a:pPr algn="just" eaLnBrk="1" hangingPunct="1">
              <a:lnSpc>
                <a:spcPct val="100000"/>
              </a:lnSpc>
              <a:spcBef>
                <a:spcPct val="0"/>
              </a:spcBef>
              <a:buFontTx/>
              <a:buNone/>
            </a:pPr>
            <a:r>
              <a:rPr lang="fr-FR" altLang="fr-FR" sz="1800">
                <a:solidFill>
                  <a:srgbClr val="7030A0"/>
                </a:solidFill>
              </a:rPr>
              <a:t>L'enfance des homosexuels est souvent douloureuse, victimes de brimades et d'insultes dans la cour d'école (traités de tantouze, fiotte, lopette, tapette, enculé, pédé …), de provocation à la haine ou à la violence, d’injures publiques envers un particulier en raison de l'orientation ou identité sexuelle ... Leur homosexualité y est présentée comme une « maladie dont ils doivent se libérer ». Pour l’homophobe c’est une goutte d’eau, pour la victime, cela déborde.</a:t>
            </a:r>
          </a:p>
          <a:p>
            <a:pPr algn="just" eaLnBrk="1" hangingPunct="1">
              <a:lnSpc>
                <a:spcPct val="100000"/>
              </a:lnSpc>
              <a:spcBef>
                <a:spcPct val="0"/>
              </a:spcBef>
              <a:buFontTx/>
              <a:buNone/>
            </a:pPr>
            <a:r>
              <a:rPr lang="fr-FR" altLang="fr-FR" sz="1800">
                <a:solidFill>
                  <a:srgbClr val="7030A0"/>
                </a:solidFill>
              </a:rPr>
              <a:t>Il leur faut du courage pour assumer leur différence aux yeux de tous. C'est difficile d'assumer une différence, surtout quand on est traité ou considéré, sans cesse, comme un « pervers », « généré », « pédophile » (en puissance ou réel) …</a:t>
            </a:r>
          </a:p>
          <a:p>
            <a:pPr algn="just" eaLnBrk="1" hangingPunct="1">
              <a:lnSpc>
                <a:spcPct val="100000"/>
              </a:lnSpc>
              <a:spcBef>
                <a:spcPct val="0"/>
              </a:spcBef>
              <a:buFontTx/>
              <a:buNone/>
            </a:pPr>
            <a:r>
              <a:rPr lang="fr-FR" altLang="fr-FR" sz="1800">
                <a:solidFill>
                  <a:srgbClr val="7030A0"/>
                </a:solidFill>
              </a:rPr>
              <a:t>Il peut être chassé du domicile familial, parce que ses parents son homophobes.</a:t>
            </a:r>
          </a:p>
        </p:txBody>
      </p:sp>
      <p:pic>
        <p:nvPicPr>
          <p:cNvPr id="150535" name="Imag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4713288"/>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6"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9188" y="4251325"/>
            <a:ext cx="1828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Imag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82250" y="3808413"/>
            <a:ext cx="18097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8" name="ZoneTexte 13"/>
          <p:cNvSpPr txBox="1">
            <a:spLocks noChangeArrowheads="1"/>
          </p:cNvSpPr>
          <p:nvPr/>
        </p:nvSpPr>
        <p:spPr bwMode="auto">
          <a:xfrm>
            <a:off x="10101263" y="6396038"/>
            <a:ext cx="249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Romain, chassé du domicile familial parce qu’il est homosexuel.</a:t>
            </a:r>
          </a:p>
        </p:txBody>
      </p:sp>
      <p:pic>
        <p:nvPicPr>
          <p:cNvPr id="150539" name="Imag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8288" y="4884738"/>
            <a:ext cx="1400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42037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Imag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71125" y="80963"/>
            <a:ext cx="17875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4475" y="123825"/>
            <a:ext cx="598488" cy="365125"/>
          </a:xfrm>
        </p:spPr>
        <p:txBody>
          <a:bodyPr/>
          <a:lstStyle/>
          <a:p>
            <a:pPr>
              <a:defRPr/>
            </a:pPr>
            <a:fld id="{8E232670-EFB5-40EE-ABF1-B0B76FE5B360}" type="slidenum">
              <a:rPr lang="fr-FR"/>
              <a:pPr>
                <a:defRPr/>
              </a:pPr>
              <a:t>155</a:t>
            </a:fld>
            <a:endParaRPr lang="fr-FR" dirty="0"/>
          </a:p>
        </p:txBody>
      </p:sp>
      <p:sp>
        <p:nvSpPr>
          <p:cNvPr id="3" name="Rectangle 2"/>
          <p:cNvSpPr/>
          <p:nvPr/>
        </p:nvSpPr>
        <p:spPr>
          <a:xfrm>
            <a:off x="244475" y="1012825"/>
            <a:ext cx="11771313" cy="3416300"/>
          </a:xfrm>
          <a:prstGeom prst="rect">
            <a:avLst/>
          </a:prstGeom>
        </p:spPr>
        <p:txBody>
          <a:bodyPr>
            <a:spAutoFit/>
          </a:bodyPr>
          <a:lstStyle/>
          <a:p>
            <a:pPr algn="just" eaLnBrk="1" fontAlgn="auto" hangingPunct="1">
              <a:spcBef>
                <a:spcPts val="0"/>
              </a:spcBef>
              <a:spcAft>
                <a:spcPts val="0"/>
              </a:spcAft>
              <a:defRPr/>
            </a:pPr>
            <a:r>
              <a:rPr lang="fr-FR" u="sng" dirty="0">
                <a:solidFill>
                  <a:srgbClr val="7030A0"/>
                </a:solidFill>
                <a:latin typeface="+mn-lt"/>
              </a:rPr>
              <a:t>Discriminations des enfants homosexuels</a:t>
            </a:r>
            <a:r>
              <a:rPr lang="fr-FR" dirty="0">
                <a:solidFill>
                  <a:srgbClr val="7030A0"/>
                </a:solidFill>
                <a:latin typeface="+mn-lt"/>
              </a:rPr>
              <a:t> (suite) :</a:t>
            </a:r>
          </a:p>
          <a:p>
            <a:pPr eaLnBrk="1" fontAlgn="auto" hangingPunct="1">
              <a:spcBef>
                <a:spcPts val="0"/>
              </a:spcBef>
              <a:spcAft>
                <a:spcPts val="0"/>
              </a:spcAft>
              <a:buFont typeface="Arial" pitchFamily="34" charset="0"/>
              <a:buChar char="•"/>
              <a:defRPr/>
            </a:pPr>
            <a:r>
              <a:rPr lang="fr-FR" dirty="0">
                <a:solidFill>
                  <a:srgbClr val="7030A0"/>
                </a:solidFill>
                <a:latin typeface="+mn-lt"/>
              </a:rPr>
              <a:t>     Les élèves LGBT entendent, en moyenne, 26 insultes anti-gay par jour.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26 % des jeunes LGBT se font mettre à la porte par leurs parents.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Les jeunes LGBT sont plus susceptibles de devenir sans abri.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30 % de tous les suicides sont chez les LGBT.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43 % des personnes </a:t>
            </a:r>
            <a:r>
              <a:rPr lang="fr-FR" dirty="0" err="1">
                <a:solidFill>
                  <a:srgbClr val="7030A0"/>
                </a:solidFill>
                <a:latin typeface="+mn-lt"/>
              </a:rPr>
              <a:t>trans</a:t>
            </a:r>
            <a:r>
              <a:rPr lang="fr-FR" dirty="0">
                <a:solidFill>
                  <a:srgbClr val="7030A0"/>
                </a:solidFill>
                <a:latin typeface="+mn-lt"/>
              </a:rPr>
              <a:t>-identifiées essaient de se suicider. </a:t>
            </a:r>
          </a:p>
          <a:p>
            <a:pPr marL="285750" indent="-285750" eaLnBrk="1" fontAlgn="auto" hangingPunct="1">
              <a:spcBef>
                <a:spcPts val="0"/>
              </a:spcBef>
              <a:spcAft>
                <a:spcPts val="0"/>
              </a:spcAft>
              <a:defRPr/>
            </a:pPr>
            <a:r>
              <a:rPr lang="fr-FR" dirty="0">
                <a:solidFill>
                  <a:srgbClr val="7030A0"/>
                </a:solidFill>
                <a:latin typeface="+mn-lt"/>
              </a:rPr>
              <a:t>(Statistiques au Canada. Source: PFLAG Canada, 2009)</a:t>
            </a:r>
          </a:p>
          <a:p>
            <a:pPr algn="just" eaLnBrk="1" fontAlgn="auto" hangingPunct="1">
              <a:spcBef>
                <a:spcPts val="0"/>
              </a:spcBef>
              <a:spcAft>
                <a:spcPts val="0"/>
              </a:spcAft>
              <a:defRPr/>
            </a:pPr>
            <a:endParaRPr lang="fr-FR" u="sng" dirty="0">
              <a:solidFill>
                <a:srgbClr val="7030A0"/>
              </a:solidFill>
              <a:latin typeface="+mn-lt"/>
            </a:endParaRPr>
          </a:p>
          <a:p>
            <a:pPr algn="just" eaLnBrk="1" fontAlgn="auto" hangingPunct="1">
              <a:spcBef>
                <a:spcPts val="0"/>
              </a:spcBef>
              <a:spcAft>
                <a:spcPts val="0"/>
              </a:spcAft>
              <a:defRPr/>
            </a:pPr>
            <a:r>
              <a:rPr lang="fr-FR" u="sng" dirty="0">
                <a:solidFill>
                  <a:srgbClr val="7030A0"/>
                </a:solidFill>
                <a:latin typeface="+mn-lt"/>
              </a:rPr>
              <a:t>Discriminations des enfants ayant des parents homosexuels</a:t>
            </a:r>
            <a:r>
              <a:rPr lang="fr-FR" dirty="0">
                <a:solidFill>
                  <a:srgbClr val="7030A0"/>
                </a:solidFill>
                <a:latin typeface="+mn-lt"/>
              </a:rPr>
              <a:t> :</a:t>
            </a:r>
          </a:p>
          <a:p>
            <a:pPr algn="just" eaLnBrk="1" fontAlgn="auto" hangingPunct="1">
              <a:spcBef>
                <a:spcPts val="0"/>
              </a:spcBef>
              <a:spcAft>
                <a:spcPts val="0"/>
              </a:spcAft>
              <a:defRPr/>
            </a:pPr>
            <a:r>
              <a:rPr lang="fr-FR" dirty="0">
                <a:solidFill>
                  <a:srgbClr val="7030A0"/>
                </a:solidFill>
                <a:latin typeface="+mn-lt"/>
              </a:rPr>
              <a:t>Un fils, ayant 18 ans, de 2 femmes lesbiennes, confiait à l’auteur, qu’il était lui </a:t>
            </a:r>
            <a:r>
              <a:rPr lang="fr-FR" i="1" dirty="0">
                <a:solidFill>
                  <a:srgbClr val="7030A0"/>
                </a:solidFill>
                <a:latin typeface="+mn-lt"/>
              </a:rPr>
              <a:t>hétérosexuel</a:t>
            </a:r>
            <a:r>
              <a:rPr lang="fr-FR" dirty="0">
                <a:solidFill>
                  <a:srgbClr val="7030A0"/>
                </a:solidFill>
                <a:latin typeface="+mn-lt"/>
              </a:rPr>
              <a:t> et que le problème de son enfance n’a pas été ses deux « parentes », qui se sont bien occupées de lui, avec amour, mais les moqueries et réflexions de ses camarades du fait qu’il avait 2 mères.</a:t>
            </a:r>
          </a:p>
        </p:txBody>
      </p:sp>
      <p:sp>
        <p:nvSpPr>
          <p:cNvPr id="151556"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151557" name="ZoneTexte 5"/>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51558" name="Picture 2" descr="C:\Users\LISAN\Documents\religions\homosexualité\images\homophobie\si ma famille savait elle me tue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162" y="411980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3" descr="C:\Users\LISAN\Documents\religions\homosexualité\images\homophobie\drapeau homo ensanglant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587" y="4506912"/>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ZoneTexte 8"/>
          <p:cNvSpPr txBox="1">
            <a:spLocks noChangeArrowheads="1"/>
          </p:cNvSpPr>
          <p:nvPr/>
        </p:nvSpPr>
        <p:spPr bwMode="auto">
          <a:xfrm>
            <a:off x="4518213" y="5864300"/>
            <a:ext cx="43582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Si ma famille savait quelque chose, elle me tuerait</a:t>
            </a:r>
            <a:r>
              <a:rPr lang="fr-FR" altLang="fr-FR" sz="1200" i="1" dirty="0">
                <a:solidFill>
                  <a:srgbClr val="FF0000"/>
                </a:solidFill>
              </a:rPr>
              <a:t>. Je veux dire qu’elle me tuerait réellement</a:t>
            </a:r>
            <a:r>
              <a:rPr lang="fr-FR" altLang="fr-FR" sz="1200" i="1" dirty="0">
                <a:solidFill>
                  <a:srgbClr val="7030A0"/>
                </a:solidFill>
              </a:rPr>
              <a:t> » [en Egypte]. </a:t>
            </a:r>
            <a:r>
              <a:rPr lang="fr-FR" altLang="fr-FR" sz="1200" dirty="0">
                <a:solidFill>
                  <a:srgbClr val="7030A0"/>
                </a:solidFill>
              </a:rPr>
              <a:t>Source : </a:t>
            </a:r>
            <a:r>
              <a:rPr lang="fr-FR" altLang="fr-FR" sz="1200" dirty="0">
                <a:solidFill>
                  <a:srgbClr val="7030A0"/>
                </a:solidFill>
                <a:hlinkClick r:id="rId4"/>
              </a:rPr>
              <a:t>https://medium.com/matter/being-gay-in-egypt-is-worse-today-than-it-was-under-islamist-rule-61c1c2115c81</a:t>
            </a:r>
            <a:r>
              <a:rPr lang="fr-FR" altLang="fr-FR" sz="1200" dirty="0">
                <a:solidFill>
                  <a:srgbClr val="7030A0"/>
                </a:solidFill>
              </a:rPr>
              <a:t> </a:t>
            </a:r>
          </a:p>
        </p:txBody>
      </p:sp>
      <p:pic>
        <p:nvPicPr>
          <p:cNvPr id="151561" name="Picture 2" descr="C:\Users\LISAN\Documents\religions\homosexualité\images\science\Une maladie pire que l'alc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 y="4656137"/>
            <a:ext cx="3352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ZoneTexte 9"/>
          <p:cNvSpPr txBox="1">
            <a:spLocks noChangeArrowheads="1"/>
          </p:cNvSpPr>
          <p:nvPr/>
        </p:nvSpPr>
        <p:spPr bwMode="auto">
          <a:xfrm>
            <a:off x="0" y="6034087"/>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Une d’un journal dans les années 50 « </a:t>
            </a:r>
            <a:r>
              <a:rPr lang="fr-FR" altLang="fr-FR" sz="1200" i="1">
                <a:solidFill>
                  <a:srgbClr val="7030A0"/>
                </a:solidFill>
              </a:rPr>
              <a:t>Les psychiatres examinent les déviants : une maladie pire que l’alcool</a:t>
            </a:r>
            <a:r>
              <a:rPr lang="fr-FR" altLang="fr-FR" sz="1200">
                <a:solidFill>
                  <a:srgbClr val="7030A0"/>
                </a:solidFill>
              </a:rPr>
              <a:t> ».</a:t>
            </a:r>
          </a:p>
        </p:txBody>
      </p:sp>
      <p:pic>
        <p:nvPicPr>
          <p:cNvPr id="151563" name="Picture 2" descr="C:\Users\LISAN\Documents\religions\homosexualité\images\manif-affiches-pro-homos\love is lov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6837" y="0"/>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9525" y="123825"/>
            <a:ext cx="2455863" cy="32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0004612" y="2511425"/>
            <a:ext cx="2187388" cy="646331"/>
          </a:xfrm>
          <a:prstGeom prst="rect">
            <a:avLst/>
          </a:prstGeom>
          <a:noFill/>
        </p:spPr>
        <p:txBody>
          <a:bodyPr wrap="square" rtlCol="0">
            <a:spAutoFit/>
          </a:bodyPr>
          <a:lstStyle/>
          <a:p>
            <a:r>
              <a:rPr lang="fr-FR" sz="1200" i="1" dirty="0">
                <a:solidFill>
                  <a:srgbClr val="7030A0"/>
                </a:solidFill>
              </a:rPr>
              <a:t>↖ « Adieu, je suis homo. Bonne fête maman (avec le logo de la « manif pour tous)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52498" y="123825"/>
            <a:ext cx="703729" cy="365125"/>
          </a:xfrm>
        </p:spPr>
        <p:txBody>
          <a:bodyPr/>
          <a:lstStyle/>
          <a:p>
            <a:pPr>
              <a:defRPr/>
            </a:pPr>
            <a:fld id="{D0CA9924-A8D7-4C71-8542-91A819A0E213}" type="slidenum">
              <a:rPr lang="fr-FR" smtClean="0"/>
              <a:pPr>
                <a:defRPr/>
              </a:pPr>
              <a:t>156</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156</a:t>
            </a:fld>
            <a:endParaRPr lang="fr-FR" dirty="0"/>
          </a:p>
        </p:txBody>
      </p:sp>
      <p:sp>
        <p:nvSpPr>
          <p:cNvPr id="4"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43942" y="1010421"/>
            <a:ext cx="1770919" cy="370108"/>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a:t>
            </a:r>
            <a:endParaRPr lang="fr-FR" u="sng"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073" y="164204"/>
            <a:ext cx="3400425" cy="1343025"/>
          </a:xfrm>
          <a:prstGeom prst="rect">
            <a:avLst/>
          </a:prstGeom>
        </p:spPr>
      </p:pic>
      <p:sp>
        <p:nvSpPr>
          <p:cNvPr id="9" name="ZoneTexte 8"/>
          <p:cNvSpPr txBox="1"/>
          <p:nvPr/>
        </p:nvSpPr>
        <p:spPr>
          <a:xfrm>
            <a:off x="9886278" y="6253994"/>
            <a:ext cx="2305722" cy="461665"/>
          </a:xfrm>
          <a:prstGeom prst="rect">
            <a:avLst/>
          </a:prstGeom>
          <a:noFill/>
        </p:spPr>
        <p:txBody>
          <a:bodyPr wrap="square" rtlCol="0">
            <a:spAutoFit/>
          </a:bodyPr>
          <a:lstStyle/>
          <a:p>
            <a:pPr algn="ctr"/>
            <a:r>
              <a:rPr lang="fr-FR" sz="1200" dirty="0" err="1">
                <a:solidFill>
                  <a:srgbClr val="7030A0"/>
                </a:solidFill>
              </a:rPr>
              <a:t>Coming</a:t>
            </a:r>
            <a:r>
              <a:rPr lang="fr-FR" sz="1200" dirty="0">
                <a:solidFill>
                  <a:srgbClr val="7030A0"/>
                </a:solidFill>
              </a:rPr>
              <a:t> out d’Ellen </a:t>
            </a:r>
            <a:r>
              <a:rPr lang="fr-FR" sz="1200" dirty="0" err="1">
                <a:solidFill>
                  <a:srgbClr val="7030A0"/>
                </a:solidFill>
              </a:rPr>
              <a:t>DeGeneres</a:t>
            </a:r>
            <a:r>
              <a:rPr lang="fr-FR" sz="1200" dirty="0">
                <a:solidFill>
                  <a:srgbClr val="7030A0"/>
                </a:solidFill>
              </a:rPr>
              <a:t>, </a:t>
            </a:r>
            <a:r>
              <a:rPr lang="fr-FR" sz="1200" dirty="0" err="1">
                <a:solidFill>
                  <a:srgbClr val="7030A0"/>
                </a:solidFill>
              </a:rPr>
              <a:t>homoriste</a:t>
            </a:r>
            <a:r>
              <a:rPr lang="fr-FR" sz="1200" dirty="0">
                <a:solidFill>
                  <a:srgbClr val="7030A0"/>
                </a:solidFill>
              </a:rPr>
              <a:t> américaine.</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327" y="3835283"/>
            <a:ext cx="1866900" cy="24574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88" y="1319872"/>
            <a:ext cx="2085022" cy="1985304"/>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807" y="962242"/>
            <a:ext cx="2190750" cy="208597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631" y="4238625"/>
            <a:ext cx="1743075" cy="2619375"/>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706" y="4013044"/>
            <a:ext cx="1771650" cy="2590800"/>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8527" y="4077291"/>
            <a:ext cx="1819275" cy="2514600"/>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2285" y="1861061"/>
            <a:ext cx="2505075" cy="1828800"/>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7186" y="1807149"/>
            <a:ext cx="2343150" cy="1952625"/>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4547" y="901924"/>
            <a:ext cx="2066925" cy="2219325"/>
          </a:xfrm>
          <a:prstGeom prst="rect">
            <a:avLst/>
          </a:prstGeom>
        </p:spPr>
      </p:pic>
      <p:pic>
        <p:nvPicPr>
          <p:cNvPr id="20" name="Imag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088" y="3302428"/>
            <a:ext cx="2344274" cy="1562849"/>
          </a:xfrm>
          <a:prstGeom prst="rect">
            <a:avLst/>
          </a:prstGeom>
        </p:spPr>
      </p:pic>
      <p:sp>
        <p:nvSpPr>
          <p:cNvPr id="21" name="ZoneTexte 20"/>
          <p:cNvSpPr txBox="1"/>
          <p:nvPr/>
        </p:nvSpPr>
        <p:spPr>
          <a:xfrm>
            <a:off x="79830" y="4862529"/>
            <a:ext cx="4346903" cy="1938992"/>
          </a:xfrm>
          <a:prstGeom prst="rect">
            <a:avLst/>
          </a:prstGeom>
          <a:noFill/>
        </p:spPr>
        <p:txBody>
          <a:bodyPr wrap="square" rtlCol="0">
            <a:spAutoFit/>
          </a:bodyPr>
          <a:lstStyle/>
          <a:p>
            <a:pPr algn="just"/>
            <a:r>
              <a:rPr lang="fr-FR" sz="1200" dirty="0">
                <a:solidFill>
                  <a:srgbClr val="7030A0"/>
                </a:solidFill>
              </a:rPr>
              <a:t>↗ Krzysztof Olaf </a:t>
            </a:r>
            <a:r>
              <a:rPr lang="fr-FR" sz="1200" dirty="0" err="1">
                <a:solidFill>
                  <a:srgbClr val="7030A0"/>
                </a:solidFill>
              </a:rPr>
              <a:t>Charamsa</a:t>
            </a:r>
            <a:r>
              <a:rPr lang="fr-FR" sz="1200" dirty="0">
                <a:solidFill>
                  <a:srgbClr val="7030A0"/>
                </a:solidFill>
              </a:rPr>
              <a:t>,  est un </a:t>
            </a:r>
            <a:r>
              <a:rPr lang="fr-FR" sz="1200" dirty="0">
                <a:solidFill>
                  <a:srgbClr val="7030A0"/>
                </a:solidFill>
                <a:hlinkClick r:id="rId13" tooltip="Prêtre catholique"/>
              </a:rPr>
              <a:t>prêtre catholique</a:t>
            </a:r>
            <a:r>
              <a:rPr lang="fr-FR" sz="1200" dirty="0">
                <a:solidFill>
                  <a:srgbClr val="7030A0"/>
                </a:solidFill>
              </a:rPr>
              <a:t>, </a:t>
            </a:r>
            <a:r>
              <a:rPr lang="fr-FR" sz="1200" dirty="0">
                <a:solidFill>
                  <a:srgbClr val="7030A0"/>
                </a:solidFill>
                <a:hlinkClick r:id="rId14" tooltip="Philosophe"/>
              </a:rPr>
              <a:t>philosophe</a:t>
            </a:r>
            <a:r>
              <a:rPr lang="fr-FR" sz="1200" dirty="0">
                <a:solidFill>
                  <a:srgbClr val="7030A0"/>
                </a:solidFill>
              </a:rPr>
              <a:t> et </a:t>
            </a:r>
            <a:r>
              <a:rPr lang="fr-FR" sz="1200" dirty="0">
                <a:solidFill>
                  <a:srgbClr val="7030A0"/>
                </a:solidFill>
                <a:hlinkClick r:id="rId15" tooltip="Théologie"/>
              </a:rPr>
              <a:t>théologien</a:t>
            </a:r>
            <a:r>
              <a:rPr lang="fr-FR" sz="1200" dirty="0">
                <a:solidFill>
                  <a:srgbClr val="7030A0"/>
                </a:solidFill>
              </a:rPr>
              <a:t> </a:t>
            </a:r>
            <a:r>
              <a:rPr lang="fr-FR" sz="1200" u="sng" dirty="0">
                <a:solidFill>
                  <a:srgbClr val="7030A0"/>
                </a:solidFill>
                <a:hlinkClick r:id="rId16" tooltip="Pologne"/>
              </a:rPr>
              <a:t>polonais</a:t>
            </a:r>
            <a:r>
              <a:rPr lang="fr-FR" sz="1200" dirty="0">
                <a:solidFill>
                  <a:srgbClr val="7030A0"/>
                </a:solidFill>
              </a:rPr>
              <a:t>, qui a fait son </a:t>
            </a:r>
            <a:r>
              <a:rPr lang="fr-FR" sz="1200" dirty="0" err="1">
                <a:solidFill>
                  <a:srgbClr val="7030A0"/>
                </a:solidFill>
                <a:hlinkClick r:id="rId17" tooltip="Coming out"/>
              </a:rPr>
              <a:t>coming</a:t>
            </a:r>
            <a:r>
              <a:rPr lang="fr-FR" sz="1200" dirty="0">
                <a:solidFill>
                  <a:srgbClr val="7030A0"/>
                </a:solidFill>
                <a:hlinkClick r:id="rId17" tooltip="Coming out"/>
              </a:rPr>
              <a:t> out</a:t>
            </a:r>
            <a:r>
              <a:rPr lang="fr-FR" sz="1200" dirty="0">
                <a:solidFill>
                  <a:srgbClr val="7030A0"/>
                </a:solidFill>
              </a:rPr>
              <a:t> le</a:t>
            </a:r>
            <a:r>
              <a:rPr lang="fr-FR" sz="1200" dirty="0">
                <a:solidFill>
                  <a:srgbClr val="7030A0"/>
                </a:solidFill>
                <a:hlinkClick r:id="rId18" tooltip="3 octobre"/>
              </a:rPr>
              <a:t>3</a:t>
            </a:r>
            <a:r>
              <a:rPr lang="fr-FR" sz="1200" dirty="0">
                <a:solidFill>
                  <a:srgbClr val="7030A0"/>
                </a:solidFill>
              </a:rPr>
              <a:t> </a:t>
            </a:r>
            <a:r>
              <a:rPr lang="fr-FR" sz="1200" dirty="0">
                <a:solidFill>
                  <a:srgbClr val="7030A0"/>
                </a:solidFill>
                <a:hlinkClick r:id="rId19" tooltip="Octobre 2015"/>
              </a:rPr>
              <a:t>octobre</a:t>
            </a:r>
            <a:r>
              <a:rPr lang="fr-FR" sz="1200" dirty="0">
                <a:solidFill>
                  <a:srgbClr val="7030A0"/>
                </a:solidFill>
              </a:rPr>
              <a:t> </a:t>
            </a:r>
            <a:r>
              <a:rPr lang="fr-FR" sz="1200" dirty="0">
                <a:solidFill>
                  <a:srgbClr val="7030A0"/>
                </a:solidFill>
                <a:hlinkClick r:id="rId20" tooltip="2015"/>
              </a:rPr>
              <a:t>2015</a:t>
            </a:r>
            <a:r>
              <a:rPr lang="fr-FR" sz="1200" dirty="0">
                <a:solidFill>
                  <a:srgbClr val="7030A0"/>
                </a:solidFill>
              </a:rPr>
              <a:t> à </a:t>
            </a:r>
            <a:r>
              <a:rPr lang="fr-FR" sz="1200" dirty="0">
                <a:solidFill>
                  <a:srgbClr val="7030A0"/>
                </a:solidFill>
                <a:hlinkClick r:id="rId21" tooltip="Rome"/>
              </a:rPr>
              <a:t>Rome</a:t>
            </a:r>
            <a:r>
              <a:rPr lang="fr-FR" sz="1200" dirty="0">
                <a:solidFill>
                  <a:srgbClr val="7030A0"/>
                </a:solidFill>
              </a:rPr>
              <a:t> en annonçant publiquement son </a:t>
            </a:r>
            <a:r>
              <a:rPr lang="fr-FR" sz="1200" dirty="0">
                <a:solidFill>
                  <a:srgbClr val="7030A0"/>
                </a:solidFill>
                <a:hlinkClick r:id="rId22" tooltip="Homosexualité"/>
              </a:rPr>
              <a:t>homosexualité</a:t>
            </a:r>
            <a:r>
              <a:rPr lang="fr-FR" sz="1200" dirty="0">
                <a:solidFill>
                  <a:srgbClr val="7030A0"/>
                </a:solidFill>
              </a:rPr>
              <a:t> à la veille du </a:t>
            </a:r>
            <a:r>
              <a:rPr lang="fr-FR" sz="1200" dirty="0">
                <a:solidFill>
                  <a:srgbClr val="7030A0"/>
                </a:solidFill>
                <a:hlinkClick r:id="rId23" tooltip="Synode des évêques sur la mission de la famille dans l'Église et dans le monde"/>
              </a:rPr>
              <a:t>Synode des évêques sur la mission de la famille dans l'Église et dans le monde</a:t>
            </a:r>
            <a:r>
              <a:rPr lang="fr-FR" sz="1200" dirty="0">
                <a:solidFill>
                  <a:srgbClr val="7030A0"/>
                </a:solidFill>
              </a:rPr>
              <a:t>. </a:t>
            </a:r>
            <a:r>
              <a:rPr lang="fr-FR" sz="1200" dirty="0">
                <a:solidFill>
                  <a:srgbClr val="FF0000"/>
                </a:solidFill>
              </a:rPr>
              <a:t>Il a été alors immédiatement démis de ses fonctions auprès du Saint-Siège.</a:t>
            </a:r>
            <a:r>
              <a:rPr lang="fr-FR" sz="1200" dirty="0">
                <a:solidFill>
                  <a:srgbClr val="7030A0"/>
                </a:solidFill>
              </a:rPr>
              <a:t> Il n'est donc plus titulaire du poste de secrétaire adjoint de la </a:t>
            </a:r>
            <a:r>
              <a:rPr lang="fr-FR" sz="1200" u="sng" dirty="0">
                <a:hlinkClick r:id="rId24" tooltip="Commission théologique internationale"/>
              </a:rPr>
              <a:t>Commission théologique internationale</a:t>
            </a:r>
            <a:r>
              <a:rPr lang="fr-FR" sz="1200" dirty="0">
                <a:solidFill>
                  <a:srgbClr val="7030A0"/>
                </a:solidFill>
              </a:rPr>
              <a:t> (CRI) et </a:t>
            </a:r>
            <a:r>
              <a:rPr lang="fr-FR" sz="1200" dirty="0">
                <a:solidFill>
                  <a:srgbClr val="FF0000"/>
                </a:solidFill>
              </a:rPr>
              <a:t>il est également radié de la </a:t>
            </a:r>
            <a:r>
              <a:rPr lang="fr-FR" sz="1200" u="sng" dirty="0">
                <a:solidFill>
                  <a:srgbClr val="FF0000"/>
                </a:solidFill>
                <a:hlinkClick r:id="rId25" tooltip="Congrégation pour la doctrine de la foi"/>
              </a:rPr>
              <a:t>Congrégation pour la doctrine de la foi</a:t>
            </a:r>
            <a:r>
              <a:rPr lang="fr-FR" sz="1200" dirty="0">
                <a:solidFill>
                  <a:srgbClr val="FF0000"/>
                </a:solidFill>
              </a:rPr>
              <a:t>, dont il était membre depuis douze ans.</a:t>
            </a:r>
          </a:p>
        </p:txBody>
      </p:sp>
      <p:sp>
        <p:nvSpPr>
          <p:cNvPr id="23" name="ZoneTexte 22"/>
          <p:cNvSpPr txBox="1"/>
          <p:nvPr/>
        </p:nvSpPr>
        <p:spPr>
          <a:xfrm>
            <a:off x="3456159" y="3493708"/>
            <a:ext cx="2688462" cy="923330"/>
          </a:xfrm>
          <a:prstGeom prst="rect">
            <a:avLst/>
          </a:prstGeom>
          <a:noFill/>
        </p:spPr>
        <p:txBody>
          <a:bodyPr wrap="square" rtlCol="0">
            <a:spAutoFit/>
          </a:bodyPr>
          <a:lstStyle/>
          <a:p>
            <a:pPr algn="ctr"/>
            <a:r>
              <a:rPr lang="fr-FR" dirty="0">
                <a:solidFill>
                  <a:srgbClr val="7030A0"/>
                </a:solidFill>
              </a:rPr>
              <a:t>Le </a:t>
            </a:r>
            <a:r>
              <a:rPr lang="fr-FR" dirty="0" err="1">
                <a:solidFill>
                  <a:srgbClr val="7030A0"/>
                </a:solidFill>
              </a:rPr>
              <a:t>coming</a:t>
            </a:r>
            <a:r>
              <a:rPr lang="fr-FR" dirty="0">
                <a:solidFill>
                  <a:srgbClr val="7030A0"/>
                </a:solidFill>
              </a:rPr>
              <a:t> out peut être bien reçu, </a:t>
            </a:r>
            <a:r>
              <a:rPr lang="fr-FR" dirty="0">
                <a:solidFill>
                  <a:srgbClr val="FF0000"/>
                </a:solidFill>
              </a:rPr>
              <a:t>comme très mal reçu, par l’entourage.</a:t>
            </a:r>
          </a:p>
        </p:txBody>
      </p:sp>
      <p:sp>
        <p:nvSpPr>
          <p:cNvPr id="24" name="ZoneTexte 23"/>
          <p:cNvSpPr txBox="1"/>
          <p:nvPr/>
        </p:nvSpPr>
        <p:spPr>
          <a:xfrm>
            <a:off x="8617378" y="1431819"/>
            <a:ext cx="2740848" cy="276999"/>
          </a:xfrm>
          <a:prstGeom prst="rect">
            <a:avLst/>
          </a:prstGeom>
          <a:noFill/>
        </p:spPr>
        <p:txBody>
          <a:bodyPr wrap="square" rtlCol="0">
            <a:spAutoFit/>
          </a:bodyPr>
          <a:lstStyle/>
          <a:p>
            <a:pPr algn="r"/>
            <a:r>
              <a:rPr lang="fr-FR" sz="1200" dirty="0">
                <a:solidFill>
                  <a:srgbClr val="7030A0"/>
                </a:solidFill>
              </a:rPr>
              <a:t>Dessin du </a:t>
            </a:r>
            <a:r>
              <a:rPr lang="fr-FR" sz="1200" dirty="0" err="1">
                <a:solidFill>
                  <a:srgbClr val="7030A0"/>
                </a:solidFill>
              </a:rPr>
              <a:t>street</a:t>
            </a:r>
            <a:r>
              <a:rPr lang="fr-FR" sz="1200" dirty="0">
                <a:solidFill>
                  <a:srgbClr val="7030A0"/>
                </a:solidFill>
              </a:rPr>
              <a:t> </a:t>
            </a:r>
            <a:r>
              <a:rPr lang="fr-FR" sz="1200" dirty="0" err="1">
                <a:solidFill>
                  <a:srgbClr val="7030A0"/>
                </a:solidFill>
              </a:rPr>
              <a:t>artist</a:t>
            </a:r>
            <a:r>
              <a:rPr lang="fr-FR" sz="1200" dirty="0">
                <a:solidFill>
                  <a:srgbClr val="7030A0"/>
                </a:solidFill>
              </a:rPr>
              <a:t> gay </a:t>
            </a:r>
            <a:r>
              <a:rPr lang="fr-FR" sz="1200" u="sng" dirty="0">
                <a:hlinkClick r:id="rId26"/>
              </a:rPr>
              <a:t>Keith </a:t>
            </a:r>
            <a:r>
              <a:rPr lang="fr-FR" sz="1200" u="sng" dirty="0" err="1">
                <a:hlinkClick r:id="rId26"/>
              </a:rPr>
              <a:t>Haring</a:t>
            </a:r>
            <a:endParaRPr lang="fr-FR" sz="1200" dirty="0"/>
          </a:p>
        </p:txBody>
      </p:sp>
      <p:sp>
        <p:nvSpPr>
          <p:cNvPr id="8" name="ZoneTexte 7"/>
          <p:cNvSpPr txBox="1"/>
          <p:nvPr/>
        </p:nvSpPr>
        <p:spPr>
          <a:xfrm>
            <a:off x="3114387" y="3098204"/>
            <a:ext cx="4485562" cy="461665"/>
          </a:xfrm>
          <a:prstGeom prst="rect">
            <a:avLst/>
          </a:prstGeom>
          <a:noFill/>
        </p:spPr>
        <p:txBody>
          <a:bodyPr wrap="square" rtlCol="0">
            <a:spAutoFit/>
          </a:bodyPr>
          <a:lstStyle/>
          <a:p>
            <a:pPr algn="ctr"/>
            <a:r>
              <a:rPr lang="fr-FR" sz="1200" dirty="0">
                <a:solidFill>
                  <a:srgbClr val="7030A0"/>
                </a:solidFill>
              </a:rPr>
              <a:t>↗ Un jour, nous ne voulions pas faire notre </a:t>
            </a:r>
            <a:r>
              <a:rPr lang="fr-FR" sz="1200" dirty="0" err="1">
                <a:solidFill>
                  <a:srgbClr val="7030A0"/>
                </a:solidFill>
              </a:rPr>
              <a:t>coming</a:t>
            </a:r>
            <a:r>
              <a:rPr lang="fr-FR" sz="1200" dirty="0">
                <a:solidFill>
                  <a:srgbClr val="7030A0"/>
                </a:solidFill>
              </a:rPr>
              <a:t> out. Simplement dire que nous nous aimons et que c’est tout ce qui compte.</a:t>
            </a:r>
            <a:endParaRPr lang="en-US" sz="1200" dirty="0">
              <a:solidFill>
                <a:srgbClr val="7030A0"/>
              </a:solidFill>
            </a:endParaRPr>
          </a:p>
        </p:txBody>
      </p:sp>
    </p:spTree>
    <p:extLst>
      <p:ext uri="{BB962C8B-B14F-4D97-AF65-F5344CB8AC3E}">
        <p14:creationId xmlns:p14="http://schemas.microsoft.com/office/powerpoint/2010/main" val="28729647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8710" y="123824"/>
            <a:ext cx="875851" cy="415710"/>
          </a:xfrm>
        </p:spPr>
        <p:txBody>
          <a:bodyPr/>
          <a:lstStyle/>
          <a:p>
            <a:pPr>
              <a:defRPr/>
            </a:pPr>
            <a:fld id="{D0CA9924-A8D7-4C71-8542-91A819A0E213}" type="slidenum">
              <a:rPr lang="fr-FR" smtClean="0"/>
              <a:pPr>
                <a:defRPr/>
              </a:pPr>
              <a:t>157</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157</a:t>
            </a:fld>
            <a:endParaRPr lang="fr-FR" dirty="0"/>
          </a:p>
        </p:txBody>
      </p:sp>
      <p:sp>
        <p:nvSpPr>
          <p:cNvPr id="4" name="Rectangle 4"/>
          <p:cNvSpPr>
            <a:spLocks noChangeArrowheads="1"/>
          </p:cNvSpPr>
          <p:nvPr/>
        </p:nvSpPr>
        <p:spPr bwMode="auto">
          <a:xfrm>
            <a:off x="143942" y="565109"/>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2" y="1010422"/>
            <a:ext cx="2405620"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ZoneTexte 6"/>
          <p:cNvSpPr txBox="1"/>
          <p:nvPr/>
        </p:nvSpPr>
        <p:spPr>
          <a:xfrm>
            <a:off x="143942" y="1455913"/>
            <a:ext cx="11930619" cy="3783062"/>
          </a:xfrm>
          <a:prstGeom prst="rect">
            <a:avLst/>
          </a:prstGeom>
          <a:noFill/>
        </p:spPr>
        <p:txBody>
          <a:bodyPr wrap="square" rtlCol="0">
            <a:spAutoFit/>
          </a:bodyPr>
          <a:lstStyle/>
          <a:p>
            <a:r>
              <a:rPr lang="fr-FR" sz="1600" b="1" dirty="0">
                <a:solidFill>
                  <a:srgbClr val="7030A0"/>
                </a:solidFill>
              </a:rPr>
              <a:t>« </a:t>
            </a:r>
            <a:r>
              <a:rPr lang="fr-FR" sz="1600" b="1" dirty="0" err="1">
                <a:solidFill>
                  <a:srgbClr val="7030A0"/>
                </a:solidFill>
              </a:rPr>
              <a:t>Coming</a:t>
            </a:r>
            <a:r>
              <a:rPr lang="fr-FR" sz="1600" b="1" dirty="0">
                <a:solidFill>
                  <a:srgbClr val="7030A0"/>
                </a:solidFill>
              </a:rPr>
              <a:t> out » dans une famille musulmane (témoignage d’une personne de 21 ans) </a:t>
            </a:r>
            <a:r>
              <a:rPr lang="fr-FR" sz="1600" dirty="0">
                <a:solidFill>
                  <a:srgbClr val="7030A0"/>
                </a:solidFill>
              </a:rPr>
              <a:t>: </a:t>
            </a:r>
          </a:p>
          <a:p>
            <a:pPr algn="just"/>
            <a:r>
              <a:rPr lang="fr-FR" sz="1600" dirty="0">
                <a:solidFill>
                  <a:srgbClr val="7030A0"/>
                </a:solidFill>
              </a:rPr>
              <a:t>« </a:t>
            </a:r>
            <a:r>
              <a:rPr lang="fr-FR" sz="1600" i="1" dirty="0">
                <a:solidFill>
                  <a:srgbClr val="7030A0"/>
                </a:solidFill>
              </a:rPr>
              <a:t>J'ai en quelque sorte fait un </a:t>
            </a:r>
            <a:r>
              <a:rPr lang="fr-FR" sz="1600" i="1" dirty="0" err="1">
                <a:solidFill>
                  <a:srgbClr val="7030A0"/>
                </a:solidFill>
              </a:rPr>
              <a:t>coming</a:t>
            </a:r>
            <a:r>
              <a:rPr lang="fr-FR" sz="1600" i="1" dirty="0">
                <a:solidFill>
                  <a:srgbClr val="7030A0"/>
                </a:solidFill>
              </a:rPr>
              <a:t> out non-volontaire à ma famille (c'est-à-dire ma mère, ma marraine, ma sœur) excepté mes frères et mon père d'origine musulmane… Je l'ai fait vers l'âge de 16 ans et depuis silence total sur ce sujet, mise a part quelques questions venant de ma mère. Je partage pourtant ma vie avec un homme depuis 4 ans, même si je suis toujours étudiant et chez mes parents. </a:t>
            </a:r>
          </a:p>
          <a:p>
            <a:pPr algn="just"/>
            <a:r>
              <a:rPr lang="fr-FR" sz="1600" i="1" dirty="0">
                <a:solidFill>
                  <a:srgbClr val="7030A0"/>
                </a:solidFill>
              </a:rPr>
              <a:t>J'ai su que j’étais gay à l'âge de 12 ans (+/-) et ma plus grande crainte a toujours été de le dire à mes parents… </a:t>
            </a:r>
            <a:r>
              <a:rPr lang="fr-FR" sz="1600" i="1" dirty="0">
                <a:solidFill>
                  <a:srgbClr val="FF0000"/>
                </a:solidFill>
              </a:rPr>
              <a:t>Mon père est tombé par hasard sur une lettre que m'avait écrit mon copain de l’époque et les jours qui ont suivis ont été catastrophiques ! Je ne pourrai jamais l’oublier…</a:t>
            </a:r>
            <a:br>
              <a:rPr lang="fr-FR" sz="1600" i="1" dirty="0">
                <a:solidFill>
                  <a:srgbClr val="FF0000"/>
                </a:solidFill>
              </a:rPr>
            </a:br>
            <a:br>
              <a:rPr lang="fr-FR" sz="1600" i="1" dirty="0">
                <a:solidFill>
                  <a:srgbClr val="FF0000"/>
                </a:solidFill>
              </a:rPr>
            </a:br>
            <a:r>
              <a:rPr lang="fr-FR" sz="1600" i="1" dirty="0">
                <a:solidFill>
                  <a:srgbClr val="FF0000"/>
                </a:solidFill>
              </a:rPr>
              <a:t>Mon père s'est enfermé 3 jours dans le garage en mode déprime avec tendance suicidaire… Personne ne me parlait plus</a:t>
            </a:r>
            <a:r>
              <a:rPr lang="fr-FR" sz="1600" i="1" dirty="0">
                <a:solidFill>
                  <a:srgbClr val="7030A0"/>
                </a:solidFill>
              </a:rPr>
              <a:t>. </a:t>
            </a:r>
            <a:r>
              <a:rPr lang="fr-FR" sz="1600" i="1" dirty="0">
                <a:solidFill>
                  <a:srgbClr val="FF0000"/>
                </a:solidFill>
              </a:rPr>
              <a:t>J’ai dû jouer </a:t>
            </a:r>
            <a:r>
              <a:rPr lang="fr-FR" sz="1600" i="1" dirty="0">
                <a:solidFill>
                  <a:srgbClr val="7030A0"/>
                </a:solidFill>
              </a:rPr>
              <a:t>un coup de maître </a:t>
            </a:r>
            <a:r>
              <a:rPr lang="fr-FR" sz="1600" i="1" dirty="0">
                <a:solidFill>
                  <a:srgbClr val="FF0000"/>
                </a:solidFill>
              </a:rPr>
              <a:t>en affirmant à mon père que j'allais changer et que c’était des bêtises. </a:t>
            </a:r>
            <a:r>
              <a:rPr lang="fr-FR" sz="1600" i="1" dirty="0">
                <a:solidFill>
                  <a:srgbClr val="7030A0"/>
                </a:solidFill>
              </a:rPr>
              <a:t>Le reste de ma famille savait que c’était faux mais ça a fonctionné, dirais-je.</a:t>
            </a:r>
          </a:p>
          <a:p>
            <a:pPr algn="just"/>
            <a:r>
              <a:rPr lang="fr-FR" sz="1600" i="1" dirty="0">
                <a:solidFill>
                  <a:srgbClr val="7030A0"/>
                </a:solidFill>
              </a:rPr>
              <a:t>À l'heure actuelle, </a:t>
            </a:r>
            <a:r>
              <a:rPr lang="fr-FR" sz="1600" i="1" dirty="0">
                <a:solidFill>
                  <a:srgbClr val="FF0000"/>
                </a:solidFill>
              </a:rPr>
              <a:t>je vis ma relation avec mon copain en secret et j'ai le droit à des commentaires et des mises en garde venant de mon père tous les jours… Des réflexions sur les homos, des insultes fortement blessantes qui me mettent mal à l’aise et me font déprimer…</a:t>
            </a:r>
          </a:p>
          <a:p>
            <a:pPr algn="just"/>
            <a:r>
              <a:rPr lang="fr-FR" sz="1600" i="1" dirty="0">
                <a:solidFill>
                  <a:srgbClr val="FF0000"/>
                </a:solidFill>
              </a:rPr>
              <a:t>J'essaye de rester fort mais ce n'est pas tous les jours facile de garder son amour propre et son estime de soi intacts ! </a:t>
            </a:r>
          </a:p>
          <a:p>
            <a:pPr algn="just"/>
            <a:r>
              <a:rPr lang="fr-FR" sz="1600" i="1" dirty="0">
                <a:solidFill>
                  <a:srgbClr val="7030A0"/>
                </a:solidFill>
              </a:rPr>
              <a:t>J’espère qu'un jour mon père me regardera comme son enfant et pas comme un passage de sa vie qu'il a ra</a:t>
            </a:r>
            <a:r>
              <a:rPr lang="fr-FR" sz="1600" dirty="0">
                <a:solidFill>
                  <a:srgbClr val="7030A0"/>
                </a:solidFill>
              </a:rPr>
              <a:t>té ».</a:t>
            </a:r>
          </a:p>
          <a:p>
            <a:r>
              <a:rPr lang="fr-FR" sz="1600" dirty="0">
                <a:solidFill>
                  <a:srgbClr val="7030A0"/>
                </a:solidFill>
              </a:rPr>
              <a:t>Source : </a:t>
            </a:r>
            <a:r>
              <a:rPr lang="fr-FR" sz="1600" dirty="0">
                <a:solidFill>
                  <a:srgbClr val="7030A0"/>
                </a:solidFill>
                <a:hlinkClick r:id="rId2"/>
              </a:rPr>
              <a:t>http://easycomingout-voshistoires.tumblr.com/</a:t>
            </a:r>
            <a:r>
              <a:rPr lang="fr-FR" sz="1600" dirty="0">
                <a:solidFill>
                  <a:srgbClr val="7030A0"/>
                </a:solidFill>
              </a:rPr>
              <a:t> </a:t>
            </a:r>
          </a:p>
        </p:txBody>
      </p:sp>
      <p:sp>
        <p:nvSpPr>
          <p:cNvPr id="8" name="ZoneTexte 7"/>
          <p:cNvSpPr txBox="1"/>
          <p:nvPr/>
        </p:nvSpPr>
        <p:spPr>
          <a:xfrm>
            <a:off x="1679722" y="5238975"/>
            <a:ext cx="10512277" cy="1569660"/>
          </a:xfrm>
          <a:prstGeom prst="rect">
            <a:avLst/>
          </a:prstGeom>
          <a:noFill/>
        </p:spPr>
        <p:txBody>
          <a:bodyPr wrap="square" rtlCol="0">
            <a:spAutoFit/>
          </a:bodyPr>
          <a:lstStyle/>
          <a:p>
            <a:pPr algn="just"/>
            <a:r>
              <a:rPr lang="fr-FR" sz="1600" dirty="0">
                <a:solidFill>
                  <a:srgbClr val="7030A0"/>
                </a:solidFill>
              </a:rPr>
              <a:t>Aurélie avec Charlène à Lille, décembre 2014 (« </a:t>
            </a:r>
            <a:r>
              <a:rPr lang="fr-FR" sz="1600" dirty="0" err="1">
                <a:solidFill>
                  <a:srgbClr val="7030A0"/>
                </a:solidFill>
              </a:rPr>
              <a:t>Coming</a:t>
            </a:r>
            <a:r>
              <a:rPr lang="fr-FR" sz="1600" dirty="0">
                <a:solidFill>
                  <a:srgbClr val="7030A0"/>
                </a:solidFill>
              </a:rPr>
              <a:t> out » public sur Facebook) : « </a:t>
            </a:r>
            <a:r>
              <a:rPr lang="fr-FR" sz="1600" i="1" dirty="0">
                <a:solidFill>
                  <a:srgbClr val="7030A0"/>
                </a:solidFill>
              </a:rPr>
              <a:t>Ton prénom résonne dans ma tête comme une douce mélodie. Tes sourires ravivent mes jours de pluie. Tes yeux j’en rêve jour et nuit. Tes lèvres me font oublier mes soucis. Je rêve d’être dans tes bras avec envie. Auprès de twa, j’aimerai passer ma vie</a:t>
            </a:r>
            <a:r>
              <a:rPr lang="fr-FR" sz="1600" dirty="0">
                <a:solidFill>
                  <a:srgbClr val="7030A0"/>
                </a:solidFill>
              </a:rPr>
              <a:t> ». </a:t>
            </a:r>
          </a:p>
          <a:p>
            <a:pPr algn="just"/>
            <a:r>
              <a:rPr lang="fr-FR" sz="1600" dirty="0">
                <a:solidFill>
                  <a:srgbClr val="7030A0"/>
                </a:solidFill>
              </a:rPr>
              <a:t>Ce message a appelé deux commentaires Facebook : « Soyez prudente avant de faire votre </a:t>
            </a:r>
            <a:r>
              <a:rPr lang="fr-FR" sz="1600" dirty="0" err="1">
                <a:solidFill>
                  <a:srgbClr val="7030A0"/>
                </a:solidFill>
              </a:rPr>
              <a:t>coming</a:t>
            </a:r>
            <a:r>
              <a:rPr lang="fr-FR" sz="1600" dirty="0">
                <a:solidFill>
                  <a:srgbClr val="7030A0"/>
                </a:solidFill>
              </a:rPr>
              <a:t>-out public sur Internet. Tout le monde n'est pas ouvert. Amicalement. Benjamin ». </a:t>
            </a:r>
          </a:p>
          <a:p>
            <a:pPr algn="just"/>
            <a:r>
              <a:rPr lang="fr-FR" sz="1600" dirty="0">
                <a:solidFill>
                  <a:srgbClr val="7030A0"/>
                </a:solidFill>
              </a:rPr>
              <a:t>« </a:t>
            </a:r>
            <a:r>
              <a:rPr lang="fr-FR" sz="1600" i="1" dirty="0">
                <a:solidFill>
                  <a:srgbClr val="7030A0"/>
                </a:solidFill>
              </a:rPr>
              <a:t>Vivez votre amour comme bon semble. Mais comme le dit Benjamin mais tout le monde n’est pas ouvert à cela</a:t>
            </a:r>
            <a:r>
              <a:rPr lang="fr-FR" sz="1600" dirty="0">
                <a:solidFill>
                  <a:srgbClr val="7030A0"/>
                </a:solidFill>
              </a:rPr>
              <a:t> ».</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11" y="5238975"/>
            <a:ext cx="1400175" cy="1400175"/>
          </a:xfrm>
          <a:prstGeom prst="rect">
            <a:avLst/>
          </a:prstGeom>
        </p:spPr>
      </p:pic>
    </p:spTree>
    <p:extLst>
      <p:ext uri="{BB962C8B-B14F-4D97-AF65-F5344CB8AC3E}">
        <p14:creationId xmlns:p14="http://schemas.microsoft.com/office/powerpoint/2010/main" val="38113887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06286" y="170202"/>
            <a:ext cx="682215" cy="396536"/>
          </a:xfrm>
        </p:spPr>
        <p:txBody>
          <a:bodyPr/>
          <a:lstStyle/>
          <a:p>
            <a:pPr>
              <a:defRPr/>
            </a:pPr>
            <a:fld id="{D0CA9924-A8D7-4C71-8542-91A819A0E213}" type="slidenum">
              <a:rPr lang="fr-FR" smtClean="0"/>
              <a:pPr>
                <a:defRPr/>
              </a:pPr>
              <a:t>158</a:t>
            </a:fld>
            <a:endParaRPr lang="fr-FR" dirty="0"/>
          </a:p>
        </p:txBody>
      </p:sp>
      <p:sp>
        <p:nvSpPr>
          <p:cNvPr id="4" name="Rectangle 4"/>
          <p:cNvSpPr>
            <a:spLocks noChangeArrowheads="1"/>
          </p:cNvSpPr>
          <p:nvPr/>
        </p:nvSpPr>
        <p:spPr bwMode="auto">
          <a:xfrm>
            <a:off x="143942" y="539534"/>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2" y="907834"/>
            <a:ext cx="2405620"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ZoneTexte 6"/>
          <p:cNvSpPr txBox="1"/>
          <p:nvPr/>
        </p:nvSpPr>
        <p:spPr>
          <a:xfrm>
            <a:off x="143942" y="1355464"/>
            <a:ext cx="11844559" cy="5262979"/>
          </a:xfrm>
          <a:prstGeom prst="rect">
            <a:avLst/>
          </a:prstGeom>
          <a:noFill/>
        </p:spPr>
        <p:txBody>
          <a:bodyPr wrap="square" rtlCol="0">
            <a:spAutoFit/>
          </a:bodyPr>
          <a:lstStyle/>
          <a:p>
            <a:pPr algn="just"/>
            <a:r>
              <a:rPr lang="fr-FR" sz="1600" dirty="0">
                <a:solidFill>
                  <a:srgbClr val="7030A0"/>
                </a:solidFill>
              </a:rPr>
              <a:t>Anonyme d’une jeune fille lesbienne ou bisexuelle : « </a:t>
            </a:r>
            <a:r>
              <a:rPr lang="fr-FR" sz="1600" i="1" dirty="0">
                <a:solidFill>
                  <a:srgbClr val="7030A0"/>
                </a:solidFill>
              </a:rPr>
              <a:t>Moi, je me considérais comme hétéro. Sachant que je vivais dans une famille chrétienne très pratiquante, je ne m'étais jamais posé la question de l’homosexualité. La seule chose que je savais c'est que je ne supportais pas que mes parents se moquent des homosexuels et qu'ils les insultent.</a:t>
            </a:r>
          </a:p>
          <a:p>
            <a:pPr algn="just"/>
            <a:r>
              <a:rPr lang="fr-FR" sz="1600" i="1" dirty="0">
                <a:solidFill>
                  <a:srgbClr val="7030A0"/>
                </a:solidFill>
              </a:rPr>
              <a:t>Et puis tout bascula à mon entrée en seconde, je suis rentrée dans un établissement ou je ne connaissais absolument personne. Et puis j'ai rencontré cette fille, Chloé. On est tout de suite devenues très proches et elle m’a avoué qu'elle était lesbienne. Cela ne m’a pas choquée, et on a continué à être amies. Mais il se passait quelque chose en moi, je pensais tout le temps à elle. Et puis arriva le jour ou je lui avouai mes sentiments et que l'on commença à sortir ensemble. Je l'aimais, et rien d'autre ne comptait à mes yeux. Jusqu'au jour où mes parents m’ont demandé de venir avec eux à la manifestation contre le mariage pour tous… Tout au fond de moi j’avais affreusement mal. Sur le coté de la manif, des homosexuels nous traitaient d'homophobes… Tout cela, je ne pouvais plus le supporter, alors </a:t>
            </a:r>
            <a:r>
              <a:rPr lang="fr-FR" sz="1600" i="1" dirty="0">
                <a:solidFill>
                  <a:srgbClr val="008000"/>
                </a:solidFill>
              </a:rPr>
              <a:t>à la fin de ma seconde, je pris la décision de tout dire à mes parents par écrit. De leur dire que j'était bisexuelle et que j’avais une copine. </a:t>
            </a:r>
            <a:r>
              <a:rPr lang="fr-FR" sz="1600" i="1" dirty="0">
                <a:solidFill>
                  <a:srgbClr val="7030A0"/>
                </a:solidFill>
              </a:rPr>
              <a:t>Pendant une semaine j'ai cru qu'ils l'avaient bien pris.</a:t>
            </a:r>
          </a:p>
          <a:p>
            <a:pPr algn="just"/>
            <a:r>
              <a:rPr lang="fr-FR" sz="1600" i="1" dirty="0">
                <a:solidFill>
                  <a:srgbClr val="FF0000"/>
                </a:solidFill>
              </a:rPr>
              <a:t>Mais je me trompais. En réalité ils avaient informé tout les gens de l'église, et la semaine suivante des pasteurs sont venus à la maison pour prier pour moi… Mon calvaire commença, tout les jours on me lisait la bible, me faisait un sermon en me disant que je finirais en enfer, et mon père me dit : “tu ne peux pas être homosexuelle alors que tu est fille d'homophobe”. Puis ma chère copine, celle que me faisait tenir, me quitta. Elle ne voulait plus assister a toute cette haine que mes parents montraient envers elle.</a:t>
            </a:r>
          </a:p>
          <a:p>
            <a:pPr algn="just"/>
            <a:r>
              <a:rPr lang="fr-FR" sz="1600" i="1" dirty="0">
                <a:solidFill>
                  <a:srgbClr val="FF0000"/>
                </a:solidFill>
              </a:rPr>
              <a:t>Un jour, je pris donc la décision de dire à mes parents que Dieu m'avait parlé, et que je n'était plus homosexuelle.</a:t>
            </a:r>
          </a:p>
          <a:p>
            <a:pPr algn="just"/>
            <a:r>
              <a:rPr lang="fr-FR" sz="1600" i="1" dirty="0">
                <a:solidFill>
                  <a:srgbClr val="7030A0"/>
                </a:solidFill>
              </a:rPr>
              <a:t>Mais la vérité c'est que Dieu ne peut pas me changer… car il n'y à rien à changer : je n'ai pas décider mon orientation sexuelle ! </a:t>
            </a:r>
          </a:p>
          <a:p>
            <a:pPr algn="just"/>
            <a:r>
              <a:rPr lang="fr-FR" sz="1600" i="1" dirty="0">
                <a:solidFill>
                  <a:srgbClr val="008000"/>
                </a:solidFill>
              </a:rPr>
              <a:t>Durant toute ces épreuves, la seul personne qui m'accepta c'est ma grand - mère. Elle me révéla qu'elle le savait depuis longtemps, qu'elle s'était rendu compte que j'étais différente.</a:t>
            </a:r>
          </a:p>
          <a:p>
            <a:pPr algn="just"/>
            <a:r>
              <a:rPr lang="fr-FR" sz="1600" i="1" dirty="0">
                <a:solidFill>
                  <a:srgbClr val="7030A0"/>
                </a:solidFill>
              </a:rPr>
              <a:t>Depuis ce jour là, je vis ma vie de Bisexuelle dans l'ombre, et quand j'ai une copine, je garde ce secret pour moi et je le révèle seulement à ma grand-mère. Voilà mon </a:t>
            </a:r>
            <a:r>
              <a:rPr lang="fr-FR" sz="1600" i="1" dirty="0" err="1">
                <a:solidFill>
                  <a:srgbClr val="7030A0"/>
                </a:solidFill>
              </a:rPr>
              <a:t>coming</a:t>
            </a:r>
            <a:r>
              <a:rPr lang="fr-FR" sz="1600" i="1" dirty="0">
                <a:solidFill>
                  <a:srgbClr val="7030A0"/>
                </a:solidFill>
              </a:rPr>
              <a:t> out, j'espère que le votre s’est mieux déroulé que le mien</a:t>
            </a:r>
            <a:r>
              <a:rPr lang="fr-FR" sz="1600" dirty="0">
                <a:solidFill>
                  <a:srgbClr val="7030A0"/>
                </a:solidFill>
              </a:rPr>
              <a:t> ». </a:t>
            </a:r>
            <a:r>
              <a:rPr lang="fr-FR" sz="1200" dirty="0">
                <a:solidFill>
                  <a:srgbClr val="7030A0"/>
                </a:solidFill>
              </a:rPr>
              <a:t>Source : </a:t>
            </a:r>
            <a:r>
              <a:rPr lang="fr-FR" sz="1200" dirty="0">
                <a:solidFill>
                  <a:srgbClr val="7030A0"/>
                </a:solidFill>
                <a:hlinkClick r:id="rId2"/>
              </a:rPr>
              <a:t>http://easycomingout-voshistoires.tumblr.com/</a:t>
            </a:r>
            <a:r>
              <a:rPr lang="fr-FR" sz="1200" dirty="0">
                <a:solidFill>
                  <a:srgbClr val="7030A0"/>
                </a:solidFill>
              </a:rPr>
              <a:t> </a:t>
            </a:r>
          </a:p>
        </p:txBody>
      </p:sp>
    </p:spTree>
    <p:extLst>
      <p:ext uri="{BB962C8B-B14F-4D97-AF65-F5344CB8AC3E}">
        <p14:creationId xmlns:p14="http://schemas.microsoft.com/office/powerpoint/2010/main" val="27383219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09467" y="123825"/>
            <a:ext cx="725245" cy="365125"/>
          </a:xfrm>
        </p:spPr>
        <p:txBody>
          <a:bodyPr/>
          <a:lstStyle/>
          <a:p>
            <a:pPr>
              <a:defRPr/>
            </a:pPr>
            <a:fld id="{D0CA9924-A8D7-4C71-8542-91A819A0E213}" type="slidenum">
              <a:rPr lang="fr-FR" smtClean="0"/>
              <a:pPr>
                <a:defRPr/>
              </a:pPr>
              <a:t>159</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159</a:t>
            </a:fld>
            <a:endParaRPr lang="fr-FR" dirty="0"/>
          </a:p>
        </p:txBody>
      </p:sp>
      <p:sp>
        <p:nvSpPr>
          <p:cNvPr id="4"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2" y="1010422"/>
            <a:ext cx="2405620"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ZoneTexte 6"/>
          <p:cNvSpPr txBox="1"/>
          <p:nvPr/>
        </p:nvSpPr>
        <p:spPr>
          <a:xfrm>
            <a:off x="143942" y="1473798"/>
            <a:ext cx="8623540" cy="2523768"/>
          </a:xfrm>
          <a:prstGeom prst="rect">
            <a:avLst/>
          </a:prstGeom>
          <a:noFill/>
        </p:spPr>
        <p:txBody>
          <a:bodyPr wrap="square" rtlCol="0">
            <a:spAutoFit/>
          </a:bodyPr>
          <a:lstStyle/>
          <a:p>
            <a:r>
              <a:rPr lang="fr-FR" sz="1400" b="1" dirty="0">
                <a:solidFill>
                  <a:srgbClr val="7030A0"/>
                </a:solidFill>
              </a:rPr>
              <a:t>Lily Rose Depp</a:t>
            </a:r>
            <a:r>
              <a:rPr lang="fr-FR" sz="1400" dirty="0">
                <a:solidFill>
                  <a:srgbClr val="7030A0"/>
                </a:solidFill>
              </a:rPr>
              <a:t>, fille du couple Vanessa Paradis – Johnny Depp, a surtout surpris les internautes et son public en dévoilant sa bisexualité, semble-t-il,  dans un message Instagram : « </a:t>
            </a:r>
            <a:r>
              <a:rPr lang="fr-FR" sz="1400" i="1" dirty="0">
                <a:solidFill>
                  <a:srgbClr val="7030A0"/>
                </a:solidFill>
              </a:rPr>
              <a:t>Pas à 100% hétérosexuelle</a:t>
            </a:r>
            <a:r>
              <a:rPr lang="fr-FR" sz="1400" dirty="0">
                <a:solidFill>
                  <a:srgbClr val="7030A0"/>
                </a:solidFill>
              </a:rPr>
              <a:t> ».</a:t>
            </a:r>
          </a:p>
          <a:p>
            <a:r>
              <a:rPr lang="fr-FR" sz="1400" dirty="0">
                <a:solidFill>
                  <a:srgbClr val="7030A0"/>
                </a:solidFill>
              </a:rPr>
              <a:t>Pour </a:t>
            </a:r>
            <a:r>
              <a:rPr lang="fr-FR" sz="1400" b="1" dirty="0">
                <a:solidFill>
                  <a:srgbClr val="7030A0"/>
                </a:solidFill>
              </a:rPr>
              <a:t>Johnny Depp</a:t>
            </a:r>
            <a:r>
              <a:rPr lang="fr-FR" sz="1400" dirty="0">
                <a:solidFill>
                  <a:srgbClr val="7030A0"/>
                </a:solidFill>
              </a:rPr>
              <a:t>, ce n'était pas une surprise : "</a:t>
            </a:r>
            <a:r>
              <a:rPr lang="fr-FR" sz="1400" i="1" dirty="0">
                <a:solidFill>
                  <a:srgbClr val="7030A0"/>
                </a:solidFill>
              </a:rPr>
              <a:t>Ses milliers de </a:t>
            </a:r>
            <a:r>
              <a:rPr lang="fr-FR" sz="1400" i="1" dirty="0" err="1">
                <a:solidFill>
                  <a:srgbClr val="7030A0"/>
                </a:solidFill>
              </a:rPr>
              <a:t>followers</a:t>
            </a:r>
            <a:r>
              <a:rPr lang="fr-FR" sz="1400" i="1" dirty="0">
                <a:solidFill>
                  <a:srgbClr val="7030A0"/>
                </a:solidFill>
              </a:rPr>
              <a:t> sur les réseaux sociaux ont tous été surpris. </a:t>
            </a:r>
            <a:r>
              <a:rPr lang="fr-FR" sz="1400" i="1" dirty="0">
                <a:solidFill>
                  <a:srgbClr val="008000"/>
                </a:solidFill>
              </a:rPr>
              <a:t>Mais moi je la connaissais déjà, elle me dit tout. Elle n'a pas peur de me parler, nous sommes super proches et je suis très fier de cette relation</a:t>
            </a:r>
            <a:r>
              <a:rPr lang="fr-FR" sz="1400" dirty="0">
                <a:solidFill>
                  <a:srgbClr val="7030A0"/>
                </a:solidFill>
              </a:rPr>
              <a:t>". Pour </a:t>
            </a:r>
            <a:r>
              <a:rPr lang="fr-FR" sz="1400" b="1" dirty="0">
                <a:solidFill>
                  <a:srgbClr val="7030A0"/>
                </a:solidFill>
              </a:rPr>
              <a:t>Io </a:t>
            </a:r>
            <a:r>
              <a:rPr lang="fr-FR" sz="1400" b="1" dirty="0" err="1">
                <a:solidFill>
                  <a:srgbClr val="7030A0"/>
                </a:solidFill>
              </a:rPr>
              <a:t>Tillet</a:t>
            </a:r>
            <a:r>
              <a:rPr lang="fr-FR" sz="1400" b="1" dirty="0">
                <a:solidFill>
                  <a:srgbClr val="7030A0"/>
                </a:solidFill>
              </a:rPr>
              <a:t> Wright</a:t>
            </a:r>
            <a:r>
              <a:rPr lang="fr-FR" sz="1400" dirty="0">
                <a:solidFill>
                  <a:srgbClr val="7030A0"/>
                </a:solidFill>
              </a:rPr>
              <a:t>, sa mentor sur un projet artistiques de </a:t>
            </a:r>
            <a:r>
              <a:rPr lang="fr-FR" sz="1400" dirty="0" err="1">
                <a:solidFill>
                  <a:srgbClr val="7030A0"/>
                </a:solidFill>
              </a:rPr>
              <a:t>coming</a:t>
            </a:r>
            <a:r>
              <a:rPr lang="fr-FR" sz="1400" dirty="0">
                <a:solidFill>
                  <a:srgbClr val="7030A0"/>
                </a:solidFill>
              </a:rPr>
              <a:t> out de personnes gay  « </a:t>
            </a:r>
            <a:r>
              <a:rPr lang="fr-FR" sz="1400" i="1" dirty="0">
                <a:solidFill>
                  <a:srgbClr val="7030A0"/>
                </a:solidFill>
              </a:rPr>
              <a:t>Je suis fière de ma baby girl. Elle a décidé qu’elle voulait participer au projet car </a:t>
            </a:r>
            <a:r>
              <a:rPr lang="fr-FR" sz="1400" i="1" dirty="0">
                <a:solidFill>
                  <a:srgbClr val="FF66FF"/>
                </a:solidFill>
              </a:rPr>
              <a:t>elle se situe quelque part dans le vaste spectre</a:t>
            </a:r>
            <a:r>
              <a:rPr lang="fr-FR" sz="1400" i="1" dirty="0">
                <a:solidFill>
                  <a:srgbClr val="7030A0"/>
                </a:solidFill>
              </a:rPr>
              <a:t>, et je ne pourrais être plus heureuse de l’accueillir dans la famille. </a:t>
            </a:r>
            <a:r>
              <a:rPr lang="fr-FR" sz="1400" i="1" dirty="0">
                <a:solidFill>
                  <a:srgbClr val="008000"/>
                </a:solidFill>
              </a:rPr>
              <a:t>C’est vraiment un bel être humain</a:t>
            </a:r>
            <a:r>
              <a:rPr lang="fr-FR" sz="1400" dirty="0">
                <a:solidFill>
                  <a:srgbClr val="008000"/>
                </a:solidFill>
              </a:rPr>
              <a:t> </a:t>
            </a:r>
            <a:r>
              <a:rPr lang="fr-FR" sz="1400" dirty="0">
                <a:solidFill>
                  <a:srgbClr val="7030A0"/>
                </a:solidFill>
              </a:rPr>
              <a:t>». </a:t>
            </a:r>
          </a:p>
          <a:p>
            <a:r>
              <a:rPr lang="fr-FR" sz="1200" dirty="0">
                <a:solidFill>
                  <a:srgbClr val="7030A0"/>
                </a:solidFill>
              </a:rPr>
              <a:t>Sources : a) </a:t>
            </a:r>
            <a:r>
              <a:rPr lang="fr-FR" sz="1200" dirty="0">
                <a:solidFill>
                  <a:srgbClr val="7030A0"/>
                </a:solidFill>
                <a:hlinkClick r:id="rId2"/>
              </a:rPr>
              <a:t>http://www.huffingtonpost.fr/2015/11/24/johnny-depp-coming-out-lily-rose_n_8633096.html</a:t>
            </a:r>
            <a:r>
              <a:rPr lang="fr-FR" sz="1200" dirty="0">
                <a:solidFill>
                  <a:srgbClr val="7030A0"/>
                </a:solidFill>
              </a:rPr>
              <a:t>,</a:t>
            </a:r>
          </a:p>
          <a:p>
            <a:r>
              <a:rPr lang="fr-FR" sz="1200" dirty="0">
                <a:solidFill>
                  <a:srgbClr val="7030A0"/>
                </a:solidFill>
              </a:rPr>
              <a:t>b) </a:t>
            </a:r>
            <a:r>
              <a:rPr lang="fr-FR" sz="1200" dirty="0">
                <a:solidFill>
                  <a:srgbClr val="7030A0"/>
                </a:solidFill>
                <a:hlinkClick r:id="rId3"/>
              </a:rPr>
              <a:t>http://www.non-stop-people.com/actu/cinema/johnny-depp-les-declarations-etonnantes-sur-la-bisexualite-de-sa-fille-91688</a:t>
            </a:r>
            <a:r>
              <a:rPr lang="fr-FR" sz="1200" dirty="0">
                <a:solidFill>
                  <a:srgbClr val="7030A0"/>
                </a:solidFill>
              </a:rPr>
              <a:t> </a:t>
            </a:r>
          </a:p>
          <a:p>
            <a:r>
              <a:rPr lang="fr-FR" sz="1200" dirty="0">
                <a:solidFill>
                  <a:srgbClr val="7030A0"/>
                </a:solidFill>
              </a:rPr>
              <a:t>c) </a:t>
            </a:r>
            <a:r>
              <a:rPr lang="fr-FR" sz="1200" dirty="0">
                <a:solidFill>
                  <a:srgbClr val="7030A0"/>
                </a:solidFill>
                <a:hlinkClick r:id="rId4"/>
              </a:rPr>
              <a:t>http://www.parismatch.com/People/Mode/Lily-Rose-Depp-fait-son-coming-out-817369</a:t>
            </a:r>
            <a:endParaRPr lang="fr-FR" sz="1200" dirty="0">
              <a:solidFill>
                <a:srgbClr val="7030A0"/>
              </a:solidFill>
            </a:endParaRPr>
          </a:p>
          <a:p>
            <a:r>
              <a:rPr lang="fr-FR" sz="1200" dirty="0">
                <a:solidFill>
                  <a:srgbClr val="7030A0"/>
                </a:solidFill>
              </a:rPr>
              <a:t>d) </a:t>
            </a:r>
            <a:r>
              <a:rPr lang="fr-FR" sz="1200" dirty="0">
                <a:solidFill>
                  <a:srgbClr val="7030A0"/>
                </a:solidFill>
                <a:hlinkClick r:id="rId5"/>
              </a:rPr>
              <a:t>http://www.madmoizelle.com/lily-rose-depp-coming-out-416639</a:t>
            </a:r>
            <a:r>
              <a:rPr lang="fr-FR" sz="1200" dirty="0">
                <a:solidFill>
                  <a:srgbClr val="7030A0"/>
                </a:solidFill>
              </a:rPr>
              <a:t>,</a:t>
            </a:r>
          </a:p>
          <a:p>
            <a:r>
              <a:rPr lang="fr-FR" sz="1200" dirty="0">
                <a:solidFill>
                  <a:srgbClr val="7030A0"/>
                </a:solidFill>
              </a:rPr>
              <a:t>d) </a:t>
            </a:r>
            <a:r>
              <a:rPr lang="fr-FR" sz="1200" dirty="0">
                <a:solidFill>
                  <a:srgbClr val="7030A0"/>
                </a:solidFill>
                <a:hlinkClick r:id="rId6"/>
              </a:rPr>
              <a:t>http://hollywoodlife.com/2015/08/24/lily-rose-depp-comes-out-sexually-fluid-instagram/</a:t>
            </a:r>
            <a:r>
              <a:rPr lang="fr-FR" sz="1200" dirty="0">
                <a:solidFill>
                  <a:srgbClr val="7030A0"/>
                </a:solidFill>
              </a:rPr>
              <a:t> </a:t>
            </a:r>
            <a:endParaRPr lang="en-US" sz="1200" dirty="0">
              <a:solidFill>
                <a:srgbClr val="7030A0"/>
              </a:solidFill>
            </a:endParaRPr>
          </a:p>
        </p:txBody>
      </p:sp>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5551" y="4080234"/>
            <a:ext cx="2876550" cy="1590675"/>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0109" y="1921596"/>
            <a:ext cx="1838325" cy="1647825"/>
          </a:xfrm>
          <a:prstGeom prst="rect">
            <a:avLst/>
          </a:prstGeom>
        </p:spPr>
      </p:pic>
      <p:sp>
        <p:nvSpPr>
          <p:cNvPr id="10" name="ZoneTexte 9"/>
          <p:cNvSpPr txBox="1"/>
          <p:nvPr/>
        </p:nvSpPr>
        <p:spPr>
          <a:xfrm>
            <a:off x="8473273" y="3575286"/>
            <a:ext cx="2259106" cy="276999"/>
          </a:xfrm>
          <a:prstGeom prst="rect">
            <a:avLst/>
          </a:prstGeom>
          <a:noFill/>
        </p:spPr>
        <p:txBody>
          <a:bodyPr wrap="square" rtlCol="0">
            <a:spAutoFit/>
          </a:bodyPr>
          <a:lstStyle/>
          <a:p>
            <a:pPr algn="ctr"/>
            <a:r>
              <a:rPr lang="fr-FR" sz="1200" dirty="0">
                <a:solidFill>
                  <a:srgbClr val="7030A0"/>
                </a:solidFill>
              </a:rPr>
              <a:t>Lily Rose Depp et Johnny Depp</a:t>
            </a:r>
            <a:endParaRPr lang="en-US" sz="1200" dirty="0">
              <a:solidFill>
                <a:srgbClr val="7030A0"/>
              </a:solidFill>
            </a:endParaRPr>
          </a:p>
        </p:txBody>
      </p:sp>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1267" y="4343422"/>
            <a:ext cx="1628775" cy="2409825"/>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7620" y="3891006"/>
            <a:ext cx="1857375" cy="2857500"/>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7158" y="1921596"/>
            <a:ext cx="1473680" cy="1473680"/>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559" y="4931830"/>
            <a:ext cx="2857500" cy="1600200"/>
          </a:xfrm>
          <a:prstGeom prst="rect">
            <a:avLst/>
          </a:prstGeom>
        </p:spPr>
      </p:pic>
      <p:sp>
        <p:nvSpPr>
          <p:cNvPr id="15" name="ZoneTexte 14"/>
          <p:cNvSpPr txBox="1"/>
          <p:nvPr/>
        </p:nvSpPr>
        <p:spPr>
          <a:xfrm>
            <a:off x="8473273" y="5670909"/>
            <a:ext cx="3718727" cy="1015663"/>
          </a:xfrm>
          <a:prstGeom prst="rect">
            <a:avLst/>
          </a:prstGeom>
          <a:noFill/>
        </p:spPr>
        <p:txBody>
          <a:bodyPr wrap="square" rtlCol="0">
            <a:spAutoFit/>
          </a:bodyPr>
          <a:lstStyle/>
          <a:p>
            <a:pPr algn="just"/>
            <a:r>
              <a:rPr lang="fr-FR" sz="1200" dirty="0">
                <a:solidFill>
                  <a:srgbClr val="7030A0"/>
                </a:solidFill>
              </a:rPr>
              <a:t>Tim Cook: « </a:t>
            </a:r>
            <a:r>
              <a:rPr lang="fr-FR" sz="1200" i="1" dirty="0">
                <a:solidFill>
                  <a:srgbClr val="7030A0"/>
                </a:solidFill>
              </a:rPr>
              <a:t>Je suis fier d'être gay. Je ne me considère pas comme un militant, mais je me rends compte à quel point j'ai bénéficié du sacrifice des autres. Donc, si l’annonce que le PDG d'Apple est gay peut aider quelqu'un en difficulté ...</a:t>
            </a:r>
            <a:r>
              <a:rPr lang="fr-FR" sz="1200" dirty="0">
                <a:solidFill>
                  <a:srgbClr val="7030A0"/>
                </a:solidFill>
              </a:rPr>
              <a:t> ». Tim Cook, le PDG d'Apple</a:t>
            </a:r>
            <a:endParaRPr lang="en-US" sz="1200" dirty="0">
              <a:solidFill>
                <a:srgbClr val="7030A0"/>
              </a:solidFill>
            </a:endParaRPr>
          </a:p>
        </p:txBody>
      </p:sp>
      <p:pic>
        <p:nvPicPr>
          <p:cNvPr id="16" name="Imag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0513" y="170202"/>
            <a:ext cx="2933700" cy="1562100"/>
          </a:xfrm>
          <a:prstGeom prst="rect">
            <a:avLst/>
          </a:prstGeom>
        </p:spPr>
      </p:pic>
    </p:spTree>
    <p:extLst>
      <p:ext uri="{BB962C8B-B14F-4D97-AF65-F5344CB8AC3E}">
        <p14:creationId xmlns:p14="http://schemas.microsoft.com/office/powerpoint/2010/main" val="3005010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3663" y="130175"/>
            <a:ext cx="358775" cy="331788"/>
          </a:xfrm>
        </p:spPr>
        <p:txBody>
          <a:bodyPr/>
          <a:lstStyle/>
          <a:p>
            <a:pPr>
              <a:defRPr/>
            </a:pPr>
            <a:fld id="{709AE2FD-2606-4F5F-9A61-6CEF054D687D}" type="slidenum">
              <a:rPr lang="fr-FR"/>
              <a:pPr>
                <a:defRPr/>
              </a:pPr>
              <a:t>16</a:t>
            </a:fld>
            <a:endParaRPr lang="fr-FR"/>
          </a:p>
        </p:txBody>
      </p:sp>
      <p:sp>
        <p:nvSpPr>
          <p:cNvPr id="22531" name="ZoneTexte 4"/>
          <p:cNvSpPr txBox="1">
            <a:spLocks noChangeArrowheads="1"/>
          </p:cNvSpPr>
          <p:nvPr/>
        </p:nvSpPr>
        <p:spPr bwMode="auto">
          <a:xfrm>
            <a:off x="4789488" y="13017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22532" name="Rectangle 5"/>
          <p:cNvSpPr>
            <a:spLocks noChangeArrowheads="1"/>
          </p:cNvSpPr>
          <p:nvPr/>
        </p:nvSpPr>
        <p:spPr bwMode="auto">
          <a:xfrm>
            <a:off x="233363" y="465138"/>
            <a:ext cx="5008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2533" name="ZoneTexte 6"/>
          <p:cNvSpPr txBox="1">
            <a:spLocks noChangeArrowheads="1"/>
          </p:cNvSpPr>
          <p:nvPr/>
        </p:nvSpPr>
        <p:spPr bwMode="auto">
          <a:xfrm>
            <a:off x="152400" y="838200"/>
            <a:ext cx="1185386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 ou critiques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pPr>
            <a:r>
              <a:rPr lang="fr-FR" altLang="fr-FR" sz="1800" i="1" dirty="0">
                <a:solidFill>
                  <a:srgbClr val="7030A0"/>
                </a:solidFill>
              </a:rPr>
              <a:t> «  “L'homophobie est une chose, et il faut la réprouver, mais le « mariage pour tous » n'a jamais existé et ne peut pas exister. </a:t>
            </a:r>
            <a:r>
              <a:rPr lang="fr-FR" altLang="fr-FR" sz="1800" i="1" u="sng" dirty="0">
                <a:solidFill>
                  <a:srgbClr val="7030A0"/>
                </a:solidFill>
              </a:rPr>
              <a:t>Le mariage, c'est un homme, une femme et, si possible des enfants</a:t>
            </a:r>
            <a:r>
              <a:rPr lang="fr-FR" altLang="fr-FR" sz="1800" i="1" dirty="0">
                <a:solidFill>
                  <a:srgbClr val="7030A0"/>
                </a:solidFill>
              </a:rPr>
              <a:t>. On ne peut pas sortir de cela, </a:t>
            </a:r>
            <a:r>
              <a:rPr lang="fr-FR" altLang="fr-FR" sz="1800" i="1" u="sng" dirty="0">
                <a:solidFill>
                  <a:srgbClr val="FF0000"/>
                </a:solidFill>
              </a:rPr>
              <a:t>c'est notre nature</a:t>
            </a:r>
            <a:r>
              <a:rPr lang="fr-FR" altLang="fr-FR" sz="1800" i="1" u="sng" dirty="0">
                <a:solidFill>
                  <a:srgbClr val="7030A0"/>
                </a:solidFill>
              </a:rPr>
              <a:t>, et aussi l'un des fondements de notre civilisation</a:t>
            </a:r>
            <a:r>
              <a:rPr lang="fr-FR" altLang="fr-FR" sz="1800" i="1" dirty="0">
                <a:solidFill>
                  <a:srgbClr val="7030A0"/>
                </a:solidFill>
              </a:rPr>
              <a:t>. La société elle-même a déjà placé des interdits immémoriaux : </a:t>
            </a:r>
            <a:r>
              <a:rPr lang="fr-FR" altLang="fr-FR" sz="1800" i="1" dirty="0">
                <a:solidFill>
                  <a:srgbClr val="FF0000"/>
                </a:solidFill>
              </a:rPr>
              <a:t>on ne peut pas, par exemple, épouser un proche parent, ou plusieurs personnes en même temps</a:t>
            </a:r>
            <a:r>
              <a:rPr lang="fr-FR" altLang="fr-FR" sz="1800" i="1" dirty="0">
                <a:solidFill>
                  <a:srgbClr val="7030A0"/>
                </a:solidFill>
              </a:rPr>
              <a:t>. Donc toute situation de couple n'est pas mariage. </a:t>
            </a:r>
            <a:r>
              <a:rPr lang="fr-FR" altLang="fr-FR" sz="1800" i="1" dirty="0">
                <a:solidFill>
                  <a:srgbClr val="FF0000"/>
                </a:solidFill>
              </a:rPr>
              <a:t>Il ne suffit pas de dire que, du moment qu'on s'aime, on peut se marier </a:t>
            </a:r>
            <a:r>
              <a:rPr lang="fr-FR" altLang="fr-FR" sz="1800" i="1" dirty="0">
                <a:solidFill>
                  <a:srgbClr val="7030A0"/>
                </a:solidFill>
              </a:rPr>
              <a:t>».</a:t>
            </a:r>
          </a:p>
          <a:p>
            <a:pPr algn="just" eaLnBrk="1" hangingPunct="1">
              <a:lnSpc>
                <a:spcPct val="100000"/>
              </a:lnSpc>
              <a:spcBef>
                <a:spcPct val="0"/>
              </a:spcBef>
            </a:pPr>
            <a:r>
              <a:rPr lang="fr-FR" altLang="fr-FR" sz="1200" dirty="0">
                <a:solidFill>
                  <a:srgbClr val="7030A0"/>
                </a:solidFill>
              </a:rPr>
              <a:t>Monseigneur Thierry Jordan, archevêque de Reims, lunion.presse.fr, 28 novembre 2012, </a:t>
            </a:r>
            <a:r>
              <a:rPr lang="fr-FR" altLang="fr-FR" sz="1200" dirty="0">
                <a:solidFill>
                  <a:srgbClr val="7030A0"/>
                </a:solidFill>
                <a:hlinkClick r:id="rId2"/>
              </a:rPr>
              <a:t>http://qqcitations.com/citation/104654</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Ce qui est grave, c'est </a:t>
            </a:r>
            <a:r>
              <a:rPr lang="fr-FR" altLang="fr-FR" sz="1800" i="1" dirty="0">
                <a:solidFill>
                  <a:srgbClr val="FF0000"/>
                </a:solidFill>
              </a:rPr>
              <a:t>que cette théorie, sous couvert de reconnaître différentes identités sexuelles, </a:t>
            </a:r>
            <a:r>
              <a:rPr lang="fr-FR" altLang="fr-FR" sz="1800" i="1" dirty="0">
                <a:solidFill>
                  <a:srgbClr val="7030A0"/>
                </a:solidFill>
              </a:rPr>
              <a:t>veut légitimer à terme la pédophilie, voire la zoophilie puisque ceux qui le revendiquent aux États-Unis défendent </a:t>
            </a:r>
            <a:r>
              <a:rPr lang="fr-FR" altLang="fr-FR" sz="1800" i="1" dirty="0">
                <a:solidFill>
                  <a:srgbClr val="FF0000"/>
                </a:solidFill>
              </a:rPr>
              <a:t>l'amour pour les jeunes enfants</a:t>
            </a:r>
            <a:r>
              <a:rPr lang="fr-FR" altLang="fr-FR" sz="1800" dirty="0">
                <a:solidFill>
                  <a:srgbClr val="7030A0"/>
                </a:solidFill>
              </a:rPr>
              <a:t> », </a:t>
            </a:r>
            <a:r>
              <a:rPr lang="fr-FR" altLang="fr-FR" sz="1800" dirty="0" err="1">
                <a:solidFill>
                  <a:srgbClr val="7030A0"/>
                </a:solidFill>
              </a:rPr>
              <a:t>Lionnel</a:t>
            </a:r>
            <a:r>
              <a:rPr lang="fr-FR" altLang="fr-FR" sz="1800" dirty="0">
                <a:solidFill>
                  <a:srgbClr val="7030A0"/>
                </a:solidFill>
              </a:rPr>
              <a:t> Luca, député UMP.</a:t>
            </a:r>
            <a:r>
              <a:rPr lang="fr-FR" altLang="fr-FR" sz="1200" dirty="0">
                <a:solidFill>
                  <a:srgbClr val="7030A0"/>
                </a:solidFill>
              </a:rPr>
              <a:t> Source : </a:t>
            </a:r>
            <a:r>
              <a:rPr lang="fr-FR" altLang="fr-FR" sz="1200" dirty="0">
                <a:solidFill>
                  <a:srgbClr val="7030A0"/>
                </a:solidFill>
                <a:hlinkClick r:id="rId3"/>
              </a:rPr>
              <a:t>http://yagg.com/2011/09/03/theorie-du-genre-dans-les-manuels-scolaires-pour-lionnel-luca-on-veut-legitimer-la-pedophilie/</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L'homosexualité est une perversion</a:t>
            </a:r>
            <a:r>
              <a:rPr lang="fr-FR" altLang="fr-FR" sz="1800" dirty="0">
                <a:solidFill>
                  <a:srgbClr val="7030A0"/>
                </a:solidFill>
              </a:rPr>
              <a:t> ». Jacques </a:t>
            </a:r>
            <a:r>
              <a:rPr lang="fr-FR" altLang="fr-FR" sz="1800" dirty="0" err="1">
                <a:solidFill>
                  <a:srgbClr val="7030A0"/>
                </a:solidFill>
              </a:rPr>
              <a:t>Myard</a:t>
            </a:r>
            <a:r>
              <a:rPr lang="fr-FR" altLang="fr-FR" sz="1800" dirty="0">
                <a:solidFill>
                  <a:srgbClr val="7030A0"/>
                </a:solidFill>
              </a:rPr>
              <a:t>. Député UMP des Yvelines.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Tout me monde peut se sentir libre et à l'aise, mais s'il vous plaît, </a:t>
            </a:r>
            <a:r>
              <a:rPr lang="fr-FR" altLang="fr-FR" sz="1800" i="1" dirty="0">
                <a:solidFill>
                  <a:srgbClr val="FF0000"/>
                </a:solidFill>
              </a:rPr>
              <a:t>laissez les enfants en paix</a:t>
            </a:r>
            <a:r>
              <a:rPr lang="fr-FR" altLang="fr-FR" sz="1800" dirty="0">
                <a:solidFill>
                  <a:srgbClr val="7030A0"/>
                </a:solidFill>
              </a:rPr>
              <a:t> », Vladimir Poutine.</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La moitié des joueuses [de tennis] sont lesbiennes. </a:t>
            </a:r>
            <a:r>
              <a:rPr lang="fr-FR" altLang="fr-FR" sz="1800" i="1" dirty="0">
                <a:solidFill>
                  <a:srgbClr val="7030A0"/>
                </a:solidFill>
              </a:rPr>
              <a:t>C'est pourquoi je ne mettrai jamais ma fille au tennis</a:t>
            </a:r>
            <a:r>
              <a:rPr lang="fr-FR" altLang="fr-FR" sz="1800" dirty="0">
                <a:solidFill>
                  <a:srgbClr val="7030A0"/>
                </a:solidFill>
              </a:rPr>
              <a:t> », </a:t>
            </a:r>
            <a:r>
              <a:rPr lang="fr-FR" altLang="fr-FR" sz="1800" dirty="0" err="1">
                <a:solidFill>
                  <a:srgbClr val="7030A0"/>
                </a:solidFill>
              </a:rPr>
              <a:t>Sergiy</a:t>
            </a:r>
            <a:r>
              <a:rPr lang="fr-FR" altLang="fr-FR" sz="1800" dirty="0">
                <a:solidFill>
                  <a:srgbClr val="7030A0"/>
                </a:solidFill>
              </a:rPr>
              <a:t> </a:t>
            </a:r>
            <a:r>
              <a:rPr lang="fr-FR" altLang="fr-FR" sz="1800" dirty="0" err="1">
                <a:solidFill>
                  <a:srgbClr val="7030A0"/>
                </a:solidFill>
              </a:rPr>
              <a:t>Stakhovsky</a:t>
            </a:r>
            <a:r>
              <a:rPr lang="fr-FR" altLang="fr-FR" sz="1800" dirty="0">
                <a:solidFill>
                  <a:srgbClr val="7030A0"/>
                </a:solidFill>
              </a:rPr>
              <a:t> (joueur de tennis ukrainien).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ne vois pas en quoi la représentation nationale doit s’intéresser à une </a:t>
            </a:r>
            <a:r>
              <a:rPr lang="fr-FR" altLang="fr-FR" sz="1800" i="1" dirty="0">
                <a:solidFill>
                  <a:srgbClr val="FF0000"/>
                </a:solidFill>
              </a:rPr>
              <a:t>aberration anthropologique</a:t>
            </a:r>
            <a:r>
              <a:rPr lang="fr-FR" altLang="fr-FR" sz="1800" dirty="0">
                <a:solidFill>
                  <a:srgbClr val="7030A0"/>
                </a:solidFill>
              </a:rPr>
              <a:t> » … « </a:t>
            </a:r>
            <a:r>
              <a:rPr lang="fr-FR" altLang="fr-FR" sz="1800" i="1" dirty="0">
                <a:solidFill>
                  <a:srgbClr val="7030A0"/>
                </a:solidFill>
              </a:rPr>
              <a:t>l’homosexualité est </a:t>
            </a:r>
            <a:r>
              <a:rPr lang="fr-FR" altLang="fr-FR" sz="1800" i="1" dirty="0">
                <a:solidFill>
                  <a:srgbClr val="FF0000"/>
                </a:solidFill>
              </a:rPr>
              <a:t>inférieure</a:t>
            </a:r>
            <a:r>
              <a:rPr lang="fr-FR" altLang="fr-FR" sz="1800" i="1" dirty="0">
                <a:solidFill>
                  <a:srgbClr val="7030A0"/>
                </a:solidFill>
              </a:rPr>
              <a:t> à l’hétérosexualité</a:t>
            </a:r>
            <a:r>
              <a:rPr lang="fr-FR" altLang="fr-FR" sz="1800" dirty="0">
                <a:solidFill>
                  <a:srgbClr val="7030A0"/>
                </a:solidFill>
              </a:rPr>
              <a:t> », Christian </a:t>
            </a:r>
            <a:r>
              <a:rPr lang="fr-FR" altLang="fr-FR" sz="1800" dirty="0" err="1">
                <a:solidFill>
                  <a:srgbClr val="7030A0"/>
                </a:solidFill>
              </a:rPr>
              <a:t>Vanneste</a:t>
            </a:r>
            <a:r>
              <a:rPr lang="fr-FR" altLang="fr-FR" sz="1800" dirty="0">
                <a:solidFill>
                  <a:srgbClr val="7030A0"/>
                </a:solidFill>
              </a:rPr>
              <a:t>, député UMP du Nord.</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Toutes les civilisations qui ont reconnu et justifié l’homosexualité comme un mode de vie normal ont connu </a:t>
            </a:r>
            <a:r>
              <a:rPr lang="fr-FR" altLang="fr-FR" sz="1800" i="1" dirty="0">
                <a:solidFill>
                  <a:srgbClr val="FF0000"/>
                </a:solidFill>
              </a:rPr>
              <a:t>la décadence</a:t>
            </a:r>
            <a:r>
              <a:rPr lang="fr-FR" altLang="fr-FR" sz="1800" dirty="0">
                <a:solidFill>
                  <a:srgbClr val="7030A0"/>
                </a:solidFill>
              </a:rPr>
              <a:t> », Christine Boutin.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Triste Sire, </a:t>
            </a:r>
            <a:r>
              <a:rPr lang="fr-FR" altLang="fr-FR" sz="1800" i="1" dirty="0">
                <a:solidFill>
                  <a:srgbClr val="FF0000"/>
                </a:solidFill>
              </a:rPr>
              <a:t>allez vous faire enculer </a:t>
            </a:r>
            <a:r>
              <a:rPr lang="fr-FR" altLang="fr-FR" sz="1800" i="1" dirty="0">
                <a:solidFill>
                  <a:srgbClr val="7030A0"/>
                </a:solidFill>
              </a:rPr>
              <a:t>et n’en faites pas un fond de commerce. Je vous méprise trop pour employer une formule de politesse </a:t>
            </a:r>
            <a:r>
              <a:rPr lang="fr-FR" altLang="fr-FR" sz="1800" dirty="0">
                <a:solidFill>
                  <a:srgbClr val="7030A0"/>
                </a:solidFill>
              </a:rPr>
              <a:t>», François Abadie, député PRG des Hautes-Pyrénées.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Il y a un </a:t>
            </a:r>
            <a:r>
              <a:rPr lang="fr-FR" altLang="fr-FR" sz="1800" i="1" dirty="0">
                <a:solidFill>
                  <a:srgbClr val="FF0000"/>
                </a:solidFill>
              </a:rPr>
              <a:t>terrorisme intellectuel </a:t>
            </a:r>
            <a:r>
              <a:rPr lang="fr-FR" altLang="fr-FR" sz="1800" i="1" dirty="0">
                <a:solidFill>
                  <a:srgbClr val="7030A0"/>
                </a:solidFill>
              </a:rPr>
              <a:t>à vouloir nous faire accepter les minorités sexuelles [sous entendues homosexuels etc...]</a:t>
            </a:r>
            <a:r>
              <a:rPr lang="fr-FR" altLang="fr-FR" sz="1800" dirty="0">
                <a:solidFill>
                  <a:srgbClr val="7030A0"/>
                </a:solidFill>
              </a:rPr>
              <a:t>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D0CA9924-A8D7-4C71-8542-91A819A0E213}" type="slidenum">
              <a:rPr lang="fr-FR" smtClean="0"/>
              <a:pPr>
                <a:defRPr/>
              </a:pPr>
              <a:t>160</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160</a:t>
            </a:fld>
            <a:endParaRPr lang="fr-FR" dirty="0"/>
          </a:p>
        </p:txBody>
      </p:sp>
      <p:sp>
        <p:nvSpPr>
          <p:cNvPr id="4" name="Rectangle 4"/>
          <p:cNvSpPr>
            <a:spLocks noChangeArrowheads="1"/>
          </p:cNvSpPr>
          <p:nvPr/>
        </p:nvSpPr>
        <p:spPr bwMode="auto">
          <a:xfrm>
            <a:off x="244475" y="49508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1" y="899643"/>
            <a:ext cx="7772317"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 et fin):  </a:t>
            </a:r>
            <a:r>
              <a:rPr lang="fr-FR" u="sng" dirty="0">
                <a:solidFill>
                  <a:srgbClr val="7030A0"/>
                </a:solidFill>
              </a:rPr>
              <a:t>Refuge pour homosexuels rejetés par leur famille </a:t>
            </a:r>
            <a:r>
              <a:rPr lang="fr-FR" dirty="0">
                <a:solidFill>
                  <a:srgbClr val="7030A0"/>
                </a:solidFill>
              </a:rPr>
              <a:t>:  </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41" y="1380304"/>
            <a:ext cx="5122703" cy="534117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259" y="170202"/>
            <a:ext cx="4131881" cy="6387863"/>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136" y="1456070"/>
            <a:ext cx="2559122" cy="150228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251" y="3145448"/>
            <a:ext cx="1676400" cy="9810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492" y="4313618"/>
            <a:ext cx="2143125" cy="2143125"/>
          </a:xfrm>
          <a:prstGeom prst="rect">
            <a:avLst/>
          </a:prstGeom>
        </p:spPr>
      </p:pic>
    </p:spTree>
    <p:extLst>
      <p:ext uri="{BB962C8B-B14F-4D97-AF65-F5344CB8AC3E}">
        <p14:creationId xmlns:p14="http://schemas.microsoft.com/office/powerpoint/2010/main" val="16968459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161</a:t>
            </a:fld>
            <a:endParaRPr lang="fr-FR" dirty="0"/>
          </a:p>
        </p:txBody>
      </p:sp>
      <p:sp>
        <p:nvSpPr>
          <p:cNvPr id="4" name="Rectangle 4"/>
          <p:cNvSpPr>
            <a:spLocks noChangeArrowheads="1"/>
          </p:cNvSpPr>
          <p:nvPr/>
        </p:nvSpPr>
        <p:spPr bwMode="auto">
          <a:xfrm>
            <a:off x="244475" y="49508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470" y="4769810"/>
            <a:ext cx="2466975" cy="18478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91" y="517402"/>
            <a:ext cx="1068298" cy="168256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9170" y="170202"/>
            <a:ext cx="1819275" cy="25146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49" y="3626224"/>
            <a:ext cx="2962275" cy="15430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016" y="4992240"/>
            <a:ext cx="2495550" cy="18288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173" y="50325"/>
            <a:ext cx="1315003" cy="2616723"/>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42" y="1018173"/>
            <a:ext cx="2857500" cy="2857500"/>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9045" y="2968999"/>
            <a:ext cx="2819400" cy="1619250"/>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1343" y="5398464"/>
            <a:ext cx="3562350" cy="1143000"/>
          </a:xfrm>
          <a:prstGeom prst="rect">
            <a:avLst/>
          </a:prstGeom>
        </p:spPr>
      </p:pic>
      <p:sp>
        <p:nvSpPr>
          <p:cNvPr id="15" name="ZoneTexte 14"/>
          <p:cNvSpPr txBox="1"/>
          <p:nvPr/>
        </p:nvSpPr>
        <p:spPr>
          <a:xfrm>
            <a:off x="0" y="3976577"/>
            <a:ext cx="5231219" cy="1015663"/>
          </a:xfrm>
          <a:prstGeom prst="rect">
            <a:avLst/>
          </a:prstGeom>
          <a:noFill/>
        </p:spPr>
        <p:txBody>
          <a:bodyPr wrap="square" rtlCol="0">
            <a:spAutoFit/>
          </a:bodyPr>
          <a:lstStyle/>
          <a:p>
            <a:r>
              <a:rPr lang="fr-FR" sz="1200" dirty="0">
                <a:solidFill>
                  <a:srgbClr val="7030A0"/>
                </a:solidFill>
              </a:rPr>
              <a:t>TOLÉRANCE ZÉRO POUR INTOLERANCE</a:t>
            </a:r>
          </a:p>
          <a:p>
            <a:r>
              <a:rPr lang="fr-FR" sz="1200" dirty="0">
                <a:solidFill>
                  <a:srgbClr val="7030A0"/>
                </a:solidFill>
              </a:rPr>
              <a:t>Ceci est un espace sûr pour les gens de toutes les identités. Là où l'amour et l'égalité sont pris en charge, et </a:t>
            </a:r>
            <a:r>
              <a:rPr lang="fr-FR" sz="1200" dirty="0" err="1">
                <a:solidFill>
                  <a:srgbClr val="7030A0"/>
                </a:solidFill>
              </a:rPr>
              <a:t>capacitisme</a:t>
            </a:r>
            <a:r>
              <a:rPr lang="fr-FR" sz="1200" dirty="0">
                <a:solidFill>
                  <a:srgbClr val="7030A0"/>
                </a:solidFill>
              </a:rPr>
              <a:t>, le </a:t>
            </a:r>
            <a:r>
              <a:rPr lang="fr-FR" sz="1200" dirty="0" err="1">
                <a:solidFill>
                  <a:srgbClr val="7030A0"/>
                </a:solidFill>
              </a:rPr>
              <a:t>cissexisme</a:t>
            </a:r>
            <a:r>
              <a:rPr lang="fr-FR" sz="1200" dirty="0">
                <a:solidFill>
                  <a:srgbClr val="7030A0"/>
                </a:solidFill>
              </a:rPr>
              <a:t>, le classement (</a:t>
            </a:r>
            <a:r>
              <a:rPr lang="fr-FR" sz="1200" dirty="0" err="1">
                <a:solidFill>
                  <a:srgbClr val="7030A0"/>
                </a:solidFill>
              </a:rPr>
              <a:t>classisme</a:t>
            </a:r>
            <a:r>
              <a:rPr lang="fr-FR" sz="1200" dirty="0">
                <a:solidFill>
                  <a:srgbClr val="7030A0"/>
                </a:solidFill>
              </a:rPr>
              <a:t>), la foi-</a:t>
            </a:r>
            <a:r>
              <a:rPr lang="fr-FR" sz="1200" dirty="0" err="1">
                <a:solidFill>
                  <a:srgbClr val="7030A0"/>
                </a:solidFill>
              </a:rPr>
              <a:t>isme</a:t>
            </a:r>
            <a:r>
              <a:rPr lang="fr-FR" sz="1200" dirty="0">
                <a:solidFill>
                  <a:srgbClr val="7030A0"/>
                </a:solidFill>
              </a:rPr>
              <a:t>, </a:t>
            </a:r>
            <a:r>
              <a:rPr lang="fr-FR" sz="1200" dirty="0" err="1">
                <a:solidFill>
                  <a:srgbClr val="7030A0"/>
                </a:solidFill>
              </a:rPr>
              <a:t>hétérosexisme</a:t>
            </a:r>
            <a:r>
              <a:rPr lang="fr-FR" sz="1200" dirty="0">
                <a:solidFill>
                  <a:srgbClr val="7030A0"/>
                </a:solidFill>
              </a:rPr>
              <a:t>, le racisme, le sexisme et toute autre -</a:t>
            </a:r>
            <a:r>
              <a:rPr lang="fr-FR" sz="1200" dirty="0" err="1">
                <a:solidFill>
                  <a:srgbClr val="7030A0"/>
                </a:solidFill>
              </a:rPr>
              <a:t>isme</a:t>
            </a:r>
            <a:r>
              <a:rPr lang="fr-FR" sz="1200" dirty="0">
                <a:solidFill>
                  <a:srgbClr val="7030A0"/>
                </a:solidFill>
              </a:rPr>
              <a:t> ne seront pas tolérés. Merci de votre compréhension</a:t>
            </a: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241" y="5032640"/>
            <a:ext cx="2229997" cy="1825360"/>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0187" y="2491384"/>
            <a:ext cx="2619375" cy="1743075"/>
          </a:xfrm>
          <a:prstGeom prst="rect">
            <a:avLst/>
          </a:prstGeom>
        </p:spPr>
      </p:pic>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662" y="942680"/>
            <a:ext cx="3162300" cy="1447800"/>
          </a:xfrm>
          <a:prstGeom prst="rect">
            <a:avLst/>
          </a:prstGeom>
        </p:spPr>
      </p:pic>
    </p:spTree>
    <p:extLst>
      <p:ext uri="{BB962C8B-B14F-4D97-AF65-F5344CB8AC3E}">
        <p14:creationId xmlns:p14="http://schemas.microsoft.com/office/powerpoint/2010/main" val="3817742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211138" y="555625"/>
            <a:ext cx="3267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20. </a:t>
            </a:r>
            <a:r>
              <a:rPr lang="fr-FR" altLang="fr-FR" sz="1800" b="1" dirty="0">
                <a:solidFill>
                  <a:srgbClr val="7030A0"/>
                </a:solidFill>
              </a:rPr>
              <a:t>Préjugés sur l’homosexualité</a:t>
            </a:r>
          </a:p>
        </p:txBody>
      </p:sp>
      <p:sp>
        <p:nvSpPr>
          <p:cNvPr id="152579"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2580" name="ZoneTexte 4"/>
          <p:cNvSpPr txBox="1">
            <a:spLocks noChangeArrowheads="1"/>
          </p:cNvSpPr>
          <p:nvPr/>
        </p:nvSpPr>
        <p:spPr bwMode="auto">
          <a:xfrm>
            <a:off x="195263" y="1066800"/>
            <a:ext cx="117792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 Recevoir le sang d’un gay, pourrait rendre gay.</a:t>
            </a:r>
          </a:p>
          <a:p>
            <a:pPr eaLnBrk="1" hangingPunct="1">
              <a:lnSpc>
                <a:spcPct val="100000"/>
              </a:lnSpc>
              <a:spcBef>
                <a:spcPct val="0"/>
              </a:spcBef>
              <a:buFontTx/>
              <a:buNone/>
            </a:pPr>
            <a:r>
              <a:rPr lang="fr-FR" altLang="fr-FR" sz="1200" dirty="0">
                <a:solidFill>
                  <a:srgbClr val="7030A0"/>
                </a:solidFill>
              </a:rPr>
              <a:t>Source : </a:t>
            </a:r>
            <a:r>
              <a:rPr lang="fr-FR" altLang="fr-FR" sz="1200" u="sng" dirty="0">
                <a:hlinkClick r:id="rId2"/>
              </a:rPr>
              <a:t>http://christnews.org/attention-recevoir-un-don-de-sang-gay-pourrait-rendre-homosexuel/</a:t>
            </a:r>
            <a:endParaRPr lang="fr-FR" altLang="fr-FR" sz="1200" dirty="0"/>
          </a:p>
          <a:p>
            <a:pPr eaLnBrk="1" hangingPunct="1">
              <a:lnSpc>
                <a:spcPct val="100000"/>
              </a:lnSpc>
              <a:spcBef>
                <a:spcPct val="0"/>
              </a:spcBef>
              <a:buFontTx/>
              <a:buNone/>
            </a:pPr>
            <a:r>
              <a:rPr lang="fr-FR" altLang="fr-FR" sz="1800" dirty="0">
                <a:solidFill>
                  <a:srgbClr val="7030A0"/>
                </a:solidFill>
              </a:rPr>
              <a:t>2. Les Pokémons sont à l’origine de l’homosexualité de nombreux </a:t>
            </a:r>
            <a:r>
              <a:rPr lang="fr-FR" altLang="fr-FR" sz="1800" i="1" dirty="0">
                <a:solidFill>
                  <a:srgbClr val="7030A0"/>
                </a:solidFill>
              </a:rPr>
              <a:t>adolescents déviants</a:t>
            </a:r>
            <a:r>
              <a:rPr lang="fr-FR" altLang="fr-FR" sz="1800" dirty="0">
                <a:solidFill>
                  <a:srgbClr val="7030A0"/>
                </a:solidFill>
              </a:rPr>
              <a:t>.</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http://christnews.org/les-pokemon-a-lorigine-de-lhomosexualite-de-nombreux-deviants/</a:t>
            </a:r>
            <a:r>
              <a:rPr lang="fr-FR" altLang="fr-FR" sz="1200" dirty="0">
                <a:solidFill>
                  <a:srgbClr val="7030A0"/>
                </a:solidFill>
              </a:rPr>
              <a:t> </a:t>
            </a:r>
          </a:p>
          <a:p>
            <a:pPr eaLnBrk="1" hangingPunct="1">
              <a:lnSpc>
                <a:spcPct val="100000"/>
              </a:lnSpc>
              <a:spcBef>
                <a:spcPct val="0"/>
              </a:spcBef>
              <a:buFontTx/>
              <a:buNone/>
            </a:pPr>
            <a:r>
              <a:rPr lang="fr-FR" altLang="fr-FR" sz="1800" dirty="0">
                <a:solidFill>
                  <a:srgbClr val="7030A0"/>
                </a:solidFill>
              </a:rPr>
              <a:t>3. Les homosexuels provoquent le déclin démographique dans tous les pays.</a:t>
            </a:r>
          </a:p>
          <a:p>
            <a:pPr eaLnBrk="1" hangingPunct="1">
              <a:lnSpc>
                <a:spcPct val="100000"/>
              </a:lnSpc>
              <a:spcBef>
                <a:spcPct val="0"/>
              </a:spcBef>
              <a:buFontTx/>
              <a:buNone/>
            </a:pPr>
            <a:r>
              <a:rPr lang="fr-FR" altLang="fr-FR" sz="1800" dirty="0">
                <a:solidFill>
                  <a:srgbClr val="7030A0"/>
                </a:solidFill>
              </a:rPr>
              <a:t>4. L'homosexualité provoque la calvitie.</a:t>
            </a:r>
            <a:r>
              <a:rPr lang="fr-FR" altLang="fr-FR" sz="1200" dirty="0">
                <a:solidFill>
                  <a:srgbClr val="7030A0"/>
                </a:solidFill>
              </a:rPr>
              <a:t> Source : </a:t>
            </a:r>
            <a:r>
              <a:rPr lang="fr-FR" altLang="fr-FR" sz="1200" dirty="0">
                <a:solidFill>
                  <a:srgbClr val="7030A0"/>
                </a:solidFill>
                <a:hlinkClick r:id="rId4"/>
              </a:rPr>
              <a:t>http://katiehalper.com/2014/08/25/8-most-homophobic-religious-protest-signs/</a:t>
            </a:r>
            <a:endParaRPr lang="fr-FR" altLang="fr-FR" sz="1200" dirty="0">
              <a:solidFill>
                <a:srgbClr val="7030A0"/>
              </a:solidFill>
            </a:endParaRPr>
          </a:p>
          <a:p>
            <a:pPr eaLnBrk="1" hangingPunct="1">
              <a:lnSpc>
                <a:spcPct val="100000"/>
              </a:lnSpc>
              <a:spcBef>
                <a:spcPct val="0"/>
              </a:spcBef>
              <a:buFontTx/>
              <a:buNone/>
            </a:pPr>
            <a:r>
              <a:rPr lang="fr-FR" altLang="fr-FR" sz="1800" dirty="0">
                <a:solidFill>
                  <a:srgbClr val="7030A0"/>
                </a:solidFill>
              </a:rPr>
              <a:t>5. Les enfants, élevés par des parents homosexuels, deviennent eux-mêmes homosexuels. Les parents seraient responsables.</a:t>
            </a:r>
          </a:p>
          <a:p>
            <a:pPr eaLnBrk="1" hangingPunct="1">
              <a:lnSpc>
                <a:spcPct val="100000"/>
              </a:lnSpc>
              <a:spcBef>
                <a:spcPct val="0"/>
              </a:spcBef>
              <a:buFontTx/>
              <a:buNone/>
            </a:pPr>
            <a:r>
              <a:rPr lang="fr-FR" altLang="fr-FR" sz="1800" dirty="0">
                <a:solidFill>
                  <a:srgbClr val="7030A0"/>
                </a:solidFill>
              </a:rPr>
              <a:t>6. Les transsexuels n’ont pas de sexualité.</a:t>
            </a:r>
          </a:p>
        </p:txBody>
      </p:sp>
      <p:sp>
        <p:nvSpPr>
          <p:cNvPr id="152581" name="ZoneTexte 5"/>
          <p:cNvSpPr txBox="1">
            <a:spLocks noChangeArrowheads="1"/>
          </p:cNvSpPr>
          <p:nvPr/>
        </p:nvSpPr>
        <p:spPr bwMode="auto">
          <a:xfrm>
            <a:off x="141288" y="5802313"/>
            <a:ext cx="43434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criminelle, dégoûtante et liée à la calvitie</a:t>
            </a:r>
            <a:r>
              <a:rPr lang="fr-FR" altLang="fr-FR" sz="1200">
                <a:solidFill>
                  <a:srgbClr val="7030A0"/>
                </a:solidFill>
              </a:rPr>
              <a:t> »  (Est de Java, Indonésie, lors de la réunion d’une association LGBT). Source : </a:t>
            </a:r>
            <a:r>
              <a:rPr lang="fr-FR" altLang="fr-FR" sz="1200">
                <a:solidFill>
                  <a:srgbClr val="7030A0"/>
                </a:solidFill>
                <a:hlinkClick r:id="rId5"/>
              </a:rPr>
              <a:t>http://www3.alternet.org/belief/8-most-homophobic-religious-protest-signs</a:t>
            </a:r>
            <a:r>
              <a:rPr lang="fr-FR" altLang="fr-FR" sz="1200">
                <a:solidFill>
                  <a:srgbClr val="7030A0"/>
                </a:solidFill>
              </a:rPr>
              <a:t> </a:t>
            </a:r>
          </a:p>
        </p:txBody>
      </p:sp>
      <p:pic>
        <p:nvPicPr>
          <p:cNvPr id="152582" name="Picture 2" descr="C:\Users\LISAN\Documents\religions\homosexualité\images\homophobie\Homosexuality causes baldne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243263"/>
            <a:ext cx="17716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ZoneTexte 7"/>
          <p:cNvSpPr txBox="1">
            <a:spLocks noChangeArrowheads="1"/>
          </p:cNvSpPr>
          <p:nvPr/>
        </p:nvSpPr>
        <p:spPr bwMode="auto">
          <a:xfrm>
            <a:off x="6324600" y="3135313"/>
            <a:ext cx="56816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Evo Morales, Président de la Bolivie, d'origine indienne aymara, s'en était pris à l'alimentation occidentale transgénique, notamment aux poulets « </a:t>
            </a:r>
            <a:r>
              <a:rPr lang="fr-FR" altLang="fr-FR" sz="1800" i="1">
                <a:solidFill>
                  <a:srgbClr val="7030A0"/>
                </a:solidFill>
              </a:rPr>
              <a:t>chargés d'hormones féminines </a:t>
            </a:r>
            <a:r>
              <a:rPr lang="fr-FR" altLang="fr-FR" sz="1800">
                <a:solidFill>
                  <a:srgbClr val="7030A0"/>
                </a:solidFill>
              </a:rPr>
              <a:t>» : « </a:t>
            </a:r>
            <a:r>
              <a:rPr lang="fr-FR" altLang="fr-FR" sz="1800" i="1">
                <a:solidFill>
                  <a:srgbClr val="7030A0"/>
                </a:solidFill>
              </a:rPr>
              <a:t>Les poulets que nous mangeons sont bourrés d’hormones féminines. Quand les hommes mangent de ces poulets, ils connaissent des déviances dans leur être masculin</a:t>
            </a:r>
            <a:r>
              <a:rPr lang="fr-FR" altLang="fr-FR" sz="1800">
                <a:solidFill>
                  <a:srgbClr val="7030A0"/>
                </a:solidFill>
              </a:rPr>
              <a:t> », avant d'affirmer que « </a:t>
            </a:r>
            <a:r>
              <a:rPr lang="fr-FR" altLang="fr-FR" sz="1800" i="1">
                <a:solidFill>
                  <a:srgbClr val="7030A0"/>
                </a:solidFill>
              </a:rPr>
              <a:t>la calvitie, qui paraît normale, est une maladie en Europe, où presque tous les gens sont chauves </a:t>
            </a:r>
            <a:r>
              <a:rPr lang="fr-FR" altLang="fr-FR" sz="1800">
                <a:solidFill>
                  <a:srgbClr val="7030A0"/>
                </a:solidFill>
              </a:rPr>
              <a:t> […] </a:t>
            </a:r>
            <a:r>
              <a:rPr lang="fr-FR" altLang="fr-FR" sz="1800" i="1">
                <a:solidFill>
                  <a:srgbClr val="7030A0"/>
                </a:solidFill>
              </a:rPr>
              <a:t>C'est à cause de ce qu'ils mangent, tandis qu'au sein des peuples indigènes, il n'y a pas de chauves, parce que nous mangeons autrement </a:t>
            </a:r>
            <a:r>
              <a:rPr lang="fr-FR" altLang="fr-FR" sz="18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7"/>
              </a:rPr>
              <a:t>http://www.liberation.fr/planete/2010/04/22/le-poulet-aux-hormones-rend-chauve-et-homosexuel-selon-evo-morales_622262</a:t>
            </a:r>
            <a:r>
              <a:rPr lang="fr-FR" altLang="fr-FR" sz="1200">
                <a:solidFill>
                  <a:srgbClr val="7030A0"/>
                </a:solidFill>
              </a:rPr>
              <a:t> </a:t>
            </a:r>
            <a:endParaRPr lang="fr-FR" altLang="fr-FR" sz="1800">
              <a:solidFill>
                <a:srgbClr val="7030A0"/>
              </a:solidFill>
            </a:endParaRPr>
          </a:p>
        </p:txBody>
      </p:sp>
      <p:pic>
        <p:nvPicPr>
          <p:cNvPr id="152584" name="Picture 2" descr="C:\Users\LISAN\Documents\religions\homosexualité\images\homophobie\Evo Morales explication de l-homosexuali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563" y="3217863"/>
            <a:ext cx="410051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1"/>
          <p:cNvSpPr>
            <a:spLocks noGrp="1"/>
          </p:cNvSpPr>
          <p:nvPr>
            <p:ph type="sldNum" sz="quarter" idx="12"/>
          </p:nvPr>
        </p:nvSpPr>
        <p:spPr>
          <a:xfrm>
            <a:off x="244475" y="123825"/>
            <a:ext cx="598488" cy="365125"/>
          </a:xfrm>
        </p:spPr>
        <p:txBody>
          <a:bodyPr/>
          <a:lstStyle/>
          <a:p>
            <a:pPr>
              <a:defRPr/>
            </a:pPr>
            <a:fld id="{5378B120-604F-412C-99FF-1B6664141E32}" type="slidenum">
              <a:rPr lang="fr-FR"/>
              <a:pPr>
                <a:defRPr/>
              </a:pPr>
              <a:t>162</a:t>
            </a:fld>
            <a:endParaRPr lang="fr-FR" dirty="0"/>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5813" y="130174"/>
            <a:ext cx="2324100" cy="1819275"/>
          </a:xfrm>
          <a:prstGeom prst="rect">
            <a:avLst/>
          </a:prstGeom>
        </p:spPr>
      </p:pic>
      <p:sp>
        <p:nvSpPr>
          <p:cNvPr id="3" name="ZoneTexte 2"/>
          <p:cNvSpPr txBox="1"/>
          <p:nvPr/>
        </p:nvSpPr>
        <p:spPr>
          <a:xfrm>
            <a:off x="8928847" y="1949449"/>
            <a:ext cx="3263153" cy="276999"/>
          </a:xfrm>
          <a:prstGeom prst="rect">
            <a:avLst/>
          </a:prstGeom>
          <a:noFill/>
        </p:spPr>
        <p:txBody>
          <a:bodyPr wrap="square" rtlCol="0">
            <a:spAutoFit/>
          </a:bodyPr>
          <a:lstStyle/>
          <a:p>
            <a:pPr algn="ctr"/>
            <a:r>
              <a:rPr lang="fr-FR" sz="1200" dirty="0">
                <a:solidFill>
                  <a:srgbClr val="7030A0"/>
                </a:solidFill>
              </a:rPr>
              <a:t>« </a:t>
            </a:r>
            <a:r>
              <a:rPr lang="fr-FR" sz="1200" b="1" dirty="0">
                <a:solidFill>
                  <a:srgbClr val="7030A0"/>
                </a:solidFill>
              </a:rPr>
              <a:t>L’homophobie</a:t>
            </a:r>
            <a:r>
              <a:rPr lang="fr-FR" sz="1200" dirty="0">
                <a:solidFill>
                  <a:srgbClr val="7030A0"/>
                </a:solidFill>
              </a:rPr>
              <a:t> est une abomination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BFB9D873-B70E-4093-A892-69E93486E470}" type="slidenum">
              <a:rPr lang="fr-FR"/>
              <a:pPr>
                <a:defRPr/>
              </a:pPr>
              <a:t>163</a:t>
            </a:fld>
            <a:endParaRPr lang="fr-FR" dirty="0"/>
          </a:p>
        </p:txBody>
      </p:sp>
      <p:sp>
        <p:nvSpPr>
          <p:cNvPr id="153604" name="ZoneTexte 3"/>
          <p:cNvSpPr txBox="1">
            <a:spLocks noChangeArrowheads="1"/>
          </p:cNvSpPr>
          <p:nvPr/>
        </p:nvSpPr>
        <p:spPr bwMode="auto">
          <a:xfrm>
            <a:off x="258763" y="350322"/>
            <a:ext cx="2097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21. </a:t>
            </a:r>
            <a:r>
              <a:rPr lang="fr-FR" altLang="fr-FR" sz="1800" b="1" dirty="0">
                <a:solidFill>
                  <a:srgbClr val="7030A0"/>
                </a:solidFill>
              </a:rPr>
              <a:t>Conclusion</a:t>
            </a:r>
            <a:endParaRPr lang="fr-FR" altLang="fr-FR" sz="1800" dirty="0">
              <a:solidFill>
                <a:srgbClr val="7030A0"/>
              </a:solidFill>
            </a:endParaRPr>
          </a:p>
        </p:txBody>
      </p:sp>
      <p:sp>
        <p:nvSpPr>
          <p:cNvPr id="153605" name="ZoneTexte 4"/>
          <p:cNvSpPr txBox="1">
            <a:spLocks noChangeArrowheads="1"/>
          </p:cNvSpPr>
          <p:nvPr/>
        </p:nvSpPr>
        <p:spPr bwMode="auto">
          <a:xfrm>
            <a:off x="258763" y="772931"/>
            <a:ext cx="116871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dirty="0">
                <a:solidFill>
                  <a:srgbClr val="7030A0"/>
                </a:solidFill>
              </a:rPr>
              <a:t>Ce n’est de la faute de personne</a:t>
            </a:r>
            <a:r>
              <a:rPr lang="fr-FR" altLang="fr-FR" sz="1800" dirty="0">
                <a:solidFill>
                  <a:srgbClr val="7030A0"/>
                </a:solidFill>
              </a:rPr>
              <a:t> : pas la vôtre, pas celle de votre partenaire, pas celle de votre enfant non plus. L’homosexualité comme l’hétérosexualité ou la bisexualité n’est</a:t>
            </a:r>
            <a:r>
              <a:rPr lang="fr-FR" altLang="fr-FR" sz="1800" b="1" dirty="0">
                <a:solidFill>
                  <a:srgbClr val="7030A0"/>
                </a:solidFill>
              </a:rPr>
              <a:t> pas un choix.</a:t>
            </a:r>
            <a:r>
              <a:rPr lang="fr-FR" altLang="fr-FR" sz="1800" dirty="0">
                <a:solidFill>
                  <a:srgbClr val="7030A0"/>
                </a:solidFill>
              </a:rPr>
              <a:t> On ne choisit pas son orientation sexuelle.</a:t>
            </a:r>
          </a:p>
          <a:p>
            <a:pPr algn="just" eaLnBrk="1" hangingPunct="1">
              <a:lnSpc>
                <a:spcPct val="100000"/>
              </a:lnSpc>
              <a:spcBef>
                <a:spcPct val="0"/>
              </a:spcBef>
              <a:buFontTx/>
              <a:buNone/>
            </a:pPr>
            <a:r>
              <a:rPr lang="fr-FR" altLang="fr-FR" sz="1800" dirty="0">
                <a:solidFill>
                  <a:srgbClr val="7030A0"/>
                </a:solidFill>
              </a:rPr>
              <a:t>Les seuls choix qui s’offrent à la personne sont les suivants : vivre en aspirant à un certain degré d’</a:t>
            </a:r>
            <a:r>
              <a:rPr lang="fr-FR" altLang="fr-FR" sz="1800" b="1" dirty="0">
                <a:solidFill>
                  <a:srgbClr val="7030A0"/>
                </a:solidFill>
              </a:rPr>
              <a:t>authenticité</a:t>
            </a:r>
            <a:r>
              <a:rPr lang="fr-FR" altLang="fr-FR" sz="1800" dirty="0">
                <a:solidFill>
                  <a:srgbClr val="7030A0"/>
                </a:solidFill>
              </a:rPr>
              <a:t> avec soi (et les autres) et </a:t>
            </a:r>
            <a:r>
              <a:rPr lang="fr-FR" altLang="fr-FR" sz="1800" b="1" dirty="0">
                <a:solidFill>
                  <a:srgbClr val="7030A0"/>
                </a:solidFill>
              </a:rPr>
              <a:t>s’assumer ou non</a:t>
            </a:r>
            <a:r>
              <a:rPr lang="fr-FR" altLang="fr-FR" sz="1800" dirty="0">
                <a:solidFill>
                  <a:srgbClr val="7030A0"/>
                </a:solidFill>
              </a:rPr>
              <a:t> en tant que personne d’orientation homosexuelle, hétérosexuelle ou bisexuelle.</a:t>
            </a:r>
          </a:p>
          <a:p>
            <a:pPr algn="just" eaLnBrk="1" hangingPunct="1">
              <a:lnSpc>
                <a:spcPct val="100000"/>
              </a:lnSpc>
              <a:spcBef>
                <a:spcPct val="0"/>
              </a:spcBef>
              <a:buFontTx/>
              <a:buNone/>
            </a:pPr>
            <a:r>
              <a:rPr lang="fr-FR" altLang="fr-FR" sz="1800" dirty="0">
                <a:solidFill>
                  <a:srgbClr val="7030A0"/>
                </a:solidFill>
              </a:rPr>
              <a:t>L’important est d’arriver à </a:t>
            </a:r>
            <a:r>
              <a:rPr lang="fr-FR" altLang="fr-FR" sz="1800" b="1" dirty="0">
                <a:solidFill>
                  <a:srgbClr val="7030A0"/>
                </a:solidFill>
              </a:rPr>
              <a:t>s’accepter </a:t>
            </a:r>
            <a:r>
              <a:rPr lang="fr-FR" altLang="fr-FR" sz="1800" dirty="0">
                <a:solidFill>
                  <a:srgbClr val="7030A0"/>
                </a:solidFill>
              </a:rPr>
              <a:t>« </a:t>
            </a:r>
            <a:r>
              <a:rPr lang="fr-FR" altLang="fr-FR" sz="1800" i="1" dirty="0">
                <a:solidFill>
                  <a:srgbClr val="7030A0"/>
                </a:solidFill>
              </a:rPr>
              <a:t>tel que l’on est</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L’homosexualité fait partie de la </a:t>
            </a:r>
            <a:r>
              <a:rPr lang="fr-FR" altLang="fr-FR" sz="1800" i="1" dirty="0">
                <a:solidFill>
                  <a:srgbClr val="7030A0"/>
                </a:solidFill>
              </a:rPr>
              <a:t>biodiversité de la nature</a:t>
            </a:r>
            <a:r>
              <a:rPr lang="fr-FR" altLang="fr-FR" sz="1800" dirty="0">
                <a:solidFill>
                  <a:srgbClr val="7030A0"/>
                </a:solidFill>
              </a:rPr>
              <a:t>. La respecter contribue à l’amélioration du monde et donc, indirectement, au « </a:t>
            </a:r>
            <a:r>
              <a:rPr lang="fr-FR" altLang="fr-FR" sz="1800" i="1" dirty="0">
                <a:solidFill>
                  <a:srgbClr val="7030A0"/>
                </a:solidFill>
              </a:rPr>
              <a:t>développement durable planétaire</a:t>
            </a:r>
            <a:r>
              <a:rPr lang="fr-FR" altLang="fr-FR" sz="1800" dirty="0">
                <a:solidFill>
                  <a:srgbClr val="7030A0"/>
                </a:solidFill>
              </a:rPr>
              <a:t> ». </a:t>
            </a:r>
            <a:r>
              <a:rPr lang="fr-FR" altLang="fr-FR" sz="1200" dirty="0">
                <a:solidFill>
                  <a:srgbClr val="7030A0"/>
                </a:solidFill>
              </a:rPr>
              <a:t>Source : </a:t>
            </a:r>
            <a:r>
              <a:rPr lang="fr-FR" altLang="fr-FR" sz="1200" dirty="0">
                <a:solidFill>
                  <a:srgbClr val="7030A0"/>
                </a:solidFill>
                <a:hlinkClick r:id="rId3"/>
              </a:rPr>
              <a:t>http://www.monfilsgai.org/savoir/a-qui-la-faute/</a:t>
            </a:r>
            <a:r>
              <a:rPr lang="fr-FR" altLang="fr-FR" sz="1200" dirty="0">
                <a:solidFill>
                  <a:srgbClr val="7030A0"/>
                </a:solidFill>
              </a:rPr>
              <a:t> </a:t>
            </a:r>
            <a:endParaRPr lang="fr-FR" altLang="fr-FR" sz="1800" dirty="0">
              <a:solidFill>
                <a:srgbClr val="7030A0"/>
              </a:solidFill>
            </a:endParaRPr>
          </a:p>
        </p:txBody>
      </p:sp>
      <p:pic>
        <p:nvPicPr>
          <p:cNvPr id="153606" name="Picture 2" descr="C:\Users\LISAN\Documents\religions\homosexualité\images\manif-affiches-pro-homos\starbucks gay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812" y="3657032"/>
            <a:ext cx="17907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3" descr="C:\Users\LISAN\Documents\religions\homosexualité\images\manif-affiches-pro-homos\starbucks gay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614" y="3229544"/>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4" descr="C:\Users\LISAN\Documents\religions\homosexualité\images\manif-affiches-pro-homos\starbucks gay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4736" y="5031072"/>
            <a:ext cx="25558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5" descr="C:\Users\LISAN\Documents\religions\homosexualité\images\manif-affiches-pro-homos\starbucks gay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8416" y="4884453"/>
            <a:ext cx="1685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Picture 6" descr="C:\Users\LISAN\Documents\religions\homosexualité\images\manif-affiches-pro-homos\starbucks gay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5238" y="4579321"/>
            <a:ext cx="17907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1" name="Picture 7" descr="C:\Users\LISAN\Documents\religions\homosexualité\images\manif-affiches-pro-homos\starbucks gay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561" y="2656242"/>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2" name="Picture 9" descr="C:\Users\LISAN\Documents\religions\homosexualité\images\manif-affiches-pro-homos\starbucks gay0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7363" y="3451225"/>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3" name="ZoneTexte 13"/>
          <p:cNvSpPr txBox="1">
            <a:spLocks noChangeArrowheads="1"/>
          </p:cNvSpPr>
          <p:nvPr/>
        </p:nvSpPr>
        <p:spPr bwMode="auto">
          <a:xfrm>
            <a:off x="2917823" y="5769428"/>
            <a:ext cx="2649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STARBUCKS COFFEE une enseigne ouvertement «</a:t>
            </a:r>
            <a:r>
              <a:rPr lang="en-GB" altLang="fr-FR" sz="1200" i="1" dirty="0">
                <a:solidFill>
                  <a:srgbClr val="7030A0"/>
                </a:solidFill>
              </a:rPr>
              <a:t> gay friendly</a:t>
            </a:r>
            <a:r>
              <a:rPr lang="fr-FR" altLang="fr-FR" sz="1200" dirty="0">
                <a:solidFill>
                  <a:srgbClr val="7030A0"/>
                </a:solidFill>
              </a:rPr>
              <a:t> » (accueillante pour les gays). « </a:t>
            </a:r>
            <a:r>
              <a:rPr lang="fr-FR" altLang="fr-FR" sz="1200" i="1" dirty="0">
                <a:solidFill>
                  <a:srgbClr val="7030A0"/>
                </a:solidFill>
              </a:rPr>
              <a:t>Nous aimons tous les sexes. Nous aimons les gays</a:t>
            </a:r>
            <a:r>
              <a:rPr lang="fr-FR" altLang="fr-FR" sz="1200" dirty="0">
                <a:solidFill>
                  <a:srgbClr val="7030A0"/>
                </a:solidFill>
              </a:rPr>
              <a:t> ».</a:t>
            </a:r>
          </a:p>
        </p:txBody>
      </p:sp>
      <p:sp>
        <p:nvSpPr>
          <p:cNvPr id="153614" name="ZoneTexte 14"/>
          <p:cNvSpPr txBox="1">
            <a:spLocks noChangeArrowheads="1"/>
          </p:cNvSpPr>
          <p:nvPr/>
        </p:nvSpPr>
        <p:spPr bwMode="auto">
          <a:xfrm>
            <a:off x="5443538" y="6378575"/>
            <a:ext cx="65738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Si vous ne voulez pas l'égalité dans le mariage, vous pouvez vendre votre stock de Starbucks</a:t>
            </a:r>
            <a:r>
              <a:rPr lang="fr-FR" altLang="fr-FR" sz="1200">
                <a:solidFill>
                  <a:srgbClr val="7030A0"/>
                </a:solidFill>
              </a:rPr>
              <a:t> » ↑</a:t>
            </a:r>
          </a:p>
          <a:p>
            <a:pPr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Laissez-nous juste utiliser toutes les couleurs afin que personne ne soit offensé ».</a:t>
            </a:r>
            <a:r>
              <a:rPr lang="fr-FR" altLang="fr-FR" sz="1200">
                <a:solidFill>
                  <a:srgbClr val="7030A0"/>
                </a:solidFill>
              </a:rPr>
              <a:t> </a:t>
            </a:r>
          </a:p>
        </p:txBody>
      </p:sp>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01" y="4639691"/>
            <a:ext cx="2559885" cy="1666688"/>
          </a:xfrm>
          <a:prstGeom prst="rect">
            <a:avLst/>
          </a:prstGeom>
        </p:spPr>
      </p:pic>
      <p:pic>
        <p:nvPicPr>
          <p:cNvPr id="6" name="Imag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834" y="2731471"/>
            <a:ext cx="2466975" cy="1847850"/>
          </a:xfrm>
          <a:prstGeom prst="rect">
            <a:avLst/>
          </a:prstGeom>
        </p:spPr>
      </p:pic>
      <p:sp>
        <p:nvSpPr>
          <p:cNvPr id="7" name="ZoneTexte 6"/>
          <p:cNvSpPr txBox="1"/>
          <p:nvPr/>
        </p:nvSpPr>
        <p:spPr>
          <a:xfrm>
            <a:off x="79166" y="6277260"/>
            <a:ext cx="3024292" cy="461665"/>
          </a:xfrm>
          <a:prstGeom prst="rect">
            <a:avLst/>
          </a:prstGeom>
          <a:noFill/>
        </p:spPr>
        <p:txBody>
          <a:bodyPr wrap="square" rtlCol="0">
            <a:spAutoFit/>
          </a:bodyPr>
          <a:lstStyle/>
          <a:p>
            <a:pPr algn="ctr"/>
            <a:r>
              <a:rPr lang="fr-FR" sz="1200" dirty="0">
                <a:solidFill>
                  <a:srgbClr val="7030A0"/>
                </a:solidFill>
              </a:rPr>
              <a:t>Campagne « </a:t>
            </a:r>
            <a:r>
              <a:rPr lang="fr-FR" sz="1200" i="1" dirty="0">
                <a:solidFill>
                  <a:srgbClr val="7030A0"/>
                </a:solidFill>
              </a:rPr>
              <a:t>Come as </a:t>
            </a:r>
            <a:r>
              <a:rPr lang="fr-FR" sz="1200" i="1" dirty="0" err="1">
                <a:solidFill>
                  <a:srgbClr val="7030A0"/>
                </a:solidFill>
              </a:rPr>
              <a:t>you</a:t>
            </a:r>
            <a:r>
              <a:rPr lang="fr-FR" sz="1200" i="1" dirty="0">
                <a:solidFill>
                  <a:srgbClr val="7030A0"/>
                </a:solidFill>
              </a:rPr>
              <a:t> Are</a:t>
            </a:r>
            <a:r>
              <a:rPr lang="fr-FR" sz="1200" dirty="0">
                <a:solidFill>
                  <a:srgbClr val="7030A0"/>
                </a:solidFill>
              </a:rPr>
              <a:t> », « </a:t>
            </a:r>
            <a:r>
              <a:rPr lang="fr-FR" sz="1200" i="1" dirty="0">
                <a:solidFill>
                  <a:srgbClr val="7030A0"/>
                </a:solidFill>
              </a:rPr>
              <a:t>Venez comme vous êtes </a:t>
            </a:r>
            <a:r>
              <a:rPr lang="fr-FR" sz="1200" dirty="0">
                <a:solidFill>
                  <a:srgbClr val="7030A0"/>
                </a:solidFill>
              </a:rPr>
              <a:t>», chez Mc Donald</a:t>
            </a:r>
            <a:endParaRPr lang="en-US" sz="1200" dirty="0">
              <a:solidFill>
                <a:srgbClr val="7030A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123488" y="184150"/>
            <a:ext cx="1654175" cy="349250"/>
          </a:xfrm>
        </p:spPr>
        <p:txBody>
          <a:bodyPr/>
          <a:lstStyle/>
          <a:p>
            <a:pPr>
              <a:defRPr/>
            </a:pPr>
            <a:fld id="{30456D70-E77E-4425-92FA-5D23638E492F}" type="slidenum">
              <a:rPr lang="fr-FR"/>
              <a:pPr>
                <a:defRPr/>
              </a:pPr>
              <a:t>164</a:t>
            </a:fld>
            <a:endParaRPr lang="fr-FR" dirty="0"/>
          </a:p>
        </p:txBody>
      </p:sp>
      <p:sp>
        <p:nvSpPr>
          <p:cNvPr id="155651" name="ZoneTexte 2"/>
          <p:cNvSpPr txBox="1">
            <a:spLocks noChangeArrowheads="1"/>
          </p:cNvSpPr>
          <p:nvPr/>
        </p:nvSpPr>
        <p:spPr bwMode="auto">
          <a:xfrm>
            <a:off x="3529013" y="149225"/>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5652" name="ZoneTexte 3"/>
          <p:cNvSpPr txBox="1">
            <a:spLocks noChangeArrowheads="1"/>
          </p:cNvSpPr>
          <p:nvPr/>
        </p:nvSpPr>
        <p:spPr bwMode="auto">
          <a:xfrm>
            <a:off x="247650" y="449263"/>
            <a:ext cx="302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21. </a:t>
            </a:r>
            <a:r>
              <a:rPr lang="fr-FR" altLang="fr-FR" sz="1800" b="1" dirty="0">
                <a:solidFill>
                  <a:srgbClr val="7030A0"/>
                </a:solidFill>
              </a:rPr>
              <a:t>Conclusion</a:t>
            </a:r>
            <a:r>
              <a:rPr lang="fr-FR" altLang="fr-FR" sz="1800" dirty="0">
                <a:solidFill>
                  <a:srgbClr val="7030A0"/>
                </a:solidFill>
              </a:rPr>
              <a:t> (suite)</a:t>
            </a:r>
          </a:p>
        </p:txBody>
      </p:sp>
      <p:pic>
        <p:nvPicPr>
          <p:cNvPr id="155653" name="Picture 3" descr="C:\Users\LISAN\Documents\religions\homosexualité\images\science\tolerance homosexuels3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863600"/>
            <a:ext cx="46609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ZoneTexte 6"/>
          <p:cNvSpPr txBox="1">
            <a:spLocks noChangeArrowheads="1"/>
          </p:cNvSpPr>
          <p:nvPr/>
        </p:nvSpPr>
        <p:spPr bwMode="auto">
          <a:xfrm>
            <a:off x="250825" y="4538663"/>
            <a:ext cx="11582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i="1">
                <a:solidFill>
                  <a:srgbClr val="7030A0"/>
                </a:solidFill>
              </a:rPr>
              <a:t>« Il y a une corrélation statistique proche entre les attitudes tolérantes à l'égard des gays et lesbiennes et la production économique par personne, qui est la mesure basique de développement économique »,</a:t>
            </a:r>
            <a:r>
              <a:rPr lang="fr-FR" altLang="fr-FR" sz="1800">
                <a:solidFill>
                  <a:srgbClr val="7030A0"/>
                </a:solidFill>
              </a:rPr>
              <a:t> conclut The Atlantic (Pew Research center) en montrant le graphique suivant, qui fait état de cette corrélation visuellement. </a:t>
            </a:r>
            <a:r>
              <a:rPr lang="fr-FR" altLang="fr-FR" sz="1800" i="1">
                <a:solidFill>
                  <a:srgbClr val="7030A0"/>
                </a:solidFill>
              </a:rPr>
              <a:t>«Alors que 60% des Américains, 80% des Canadiens et presque 90% des Allemands et des Espagnols </a:t>
            </a:r>
            <a:r>
              <a:rPr lang="fr-FR" altLang="fr-FR" sz="1800" i="1">
                <a:solidFill>
                  <a:srgbClr val="7030A0"/>
                </a:solidFill>
                <a:hlinkClick r:id="rId3"/>
              </a:rPr>
              <a:t>ont déclaré que la société devrait accepter l'homosexualité</a:t>
            </a:r>
            <a:r>
              <a:rPr lang="fr-FR" altLang="fr-FR" sz="1800">
                <a:solidFill>
                  <a:srgbClr val="7030A0"/>
                </a:solidFill>
              </a:rPr>
              <a:t>», souligne The Atlantic, précisant que </a:t>
            </a:r>
            <a:r>
              <a:rPr lang="fr-FR" altLang="fr-FR" sz="1800" i="1">
                <a:solidFill>
                  <a:srgbClr val="7030A0"/>
                </a:solidFill>
              </a:rPr>
              <a:t>«les attitudes les moins tolérantes à l'égard des personnes gay et lesbiennes, selon l'étude du Pew ont été repérées dans les pays les moins développées, dans le Moyen-Orient, en Asie du Sud-Est et en Afrique»</a:t>
            </a:r>
            <a:r>
              <a:rPr lang="fr-FR" altLang="fr-FR" sz="1800">
                <a:solidFill>
                  <a:srgbClr val="7030A0"/>
                </a:solidFill>
              </a:rPr>
              <a:t>. </a:t>
            </a:r>
            <a:r>
              <a:rPr lang="fr-FR" altLang="fr-FR" sz="1800">
                <a:solidFill>
                  <a:srgbClr val="7030A0"/>
                </a:solidFill>
                <a:hlinkClick r:id="rId4"/>
              </a:rPr>
              <a:t>Seuls 16% des Russes estiment que la société devrait accepter l'homosexualité</a:t>
            </a:r>
            <a:r>
              <a:rPr lang="fr-FR" altLang="fr-FR" sz="1800">
                <a:solidFill>
                  <a:srgbClr val="7030A0"/>
                </a:solidFill>
              </a:rPr>
              <a:t>.</a:t>
            </a:r>
          </a:p>
          <a:p>
            <a:pPr eaLnBrk="1" hangingPunct="1">
              <a:lnSpc>
                <a:spcPct val="100000"/>
              </a:lnSpc>
              <a:spcBef>
                <a:spcPct val="0"/>
              </a:spcBef>
              <a:buFontTx/>
              <a:buNone/>
            </a:pPr>
            <a:r>
              <a:rPr lang="fr-FR" altLang="fr-FR" sz="1200">
                <a:solidFill>
                  <a:srgbClr val="7030A0"/>
                </a:solidFill>
              </a:rPr>
              <a:t>Source : </a:t>
            </a:r>
            <a:r>
              <a:rPr lang="fr-FR" altLang="fr-FR" sz="1200" i="1">
                <a:solidFill>
                  <a:srgbClr val="7030A0"/>
                </a:solidFill>
              </a:rPr>
              <a:t>L'homophobie est inversement proportionnelle au progrès économique d'un pays</a:t>
            </a:r>
            <a:r>
              <a:rPr lang="fr-FR" altLang="fr-FR" sz="1200">
                <a:solidFill>
                  <a:srgbClr val="7030A0"/>
                </a:solidFill>
              </a:rPr>
              <a:t>, </a:t>
            </a:r>
            <a:r>
              <a:rPr lang="fr-FR" altLang="fr-FR" sz="1200">
                <a:solidFill>
                  <a:srgbClr val="7030A0"/>
                </a:solidFill>
                <a:hlinkClick r:id="rId5"/>
              </a:rPr>
              <a:t>http://www.slate.fr/monde/83305/homophobie-economie</a:t>
            </a:r>
            <a:r>
              <a:rPr lang="fr-FR" altLang="fr-FR" sz="1200">
                <a:solidFill>
                  <a:srgbClr val="7030A0"/>
                </a:solidFill>
              </a:rPr>
              <a:t> </a:t>
            </a:r>
          </a:p>
        </p:txBody>
      </p:sp>
      <p:pic>
        <p:nvPicPr>
          <p:cNvPr id="155655" name="Picture 4" descr="C:\Users\LISAN\Documents\religions\homosexualité\images\science\Capture d’écran 2014-02-10 à 10.40.2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525" y="787400"/>
            <a:ext cx="56197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04788" y="183264"/>
            <a:ext cx="511175" cy="320675"/>
          </a:xfrm>
        </p:spPr>
        <p:txBody>
          <a:bodyPr/>
          <a:lstStyle/>
          <a:p>
            <a:pPr>
              <a:defRPr/>
            </a:pPr>
            <a:fld id="{FDA1C7E4-D0F8-4787-913E-F7A77CD95743}" type="slidenum">
              <a:rPr lang="fr-FR"/>
              <a:pPr>
                <a:defRPr/>
              </a:pPr>
              <a:t>165</a:t>
            </a:fld>
            <a:endParaRPr lang="fr-FR"/>
          </a:p>
        </p:txBody>
      </p:sp>
      <p:sp>
        <p:nvSpPr>
          <p:cNvPr id="156676" name="ZoneTexte 3"/>
          <p:cNvSpPr txBox="1">
            <a:spLocks noChangeArrowheads="1"/>
          </p:cNvSpPr>
          <p:nvPr/>
        </p:nvSpPr>
        <p:spPr bwMode="auto">
          <a:xfrm>
            <a:off x="204788" y="546099"/>
            <a:ext cx="2251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a:t>
            </a:r>
            <a:endParaRPr lang="fr-FR" altLang="fr-FR" sz="1800" dirty="0">
              <a:solidFill>
                <a:srgbClr val="7030A0"/>
              </a:solidFill>
            </a:endParaRPr>
          </a:p>
        </p:txBody>
      </p:sp>
      <p:sp>
        <p:nvSpPr>
          <p:cNvPr id="156677" name="ZoneTexte 4"/>
          <p:cNvSpPr txBox="1">
            <a:spLocks noChangeArrowheads="1"/>
          </p:cNvSpPr>
          <p:nvPr/>
        </p:nvSpPr>
        <p:spPr bwMode="auto">
          <a:xfrm>
            <a:off x="247649" y="931863"/>
            <a:ext cx="244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a:t>
            </a:r>
          </a:p>
        </p:txBody>
      </p:sp>
      <p:sp>
        <p:nvSpPr>
          <p:cNvPr id="156678" name="ZoneTexte 5"/>
          <p:cNvSpPr txBox="1">
            <a:spLocks noChangeArrowheads="1"/>
          </p:cNvSpPr>
          <p:nvPr/>
        </p:nvSpPr>
        <p:spPr bwMode="auto">
          <a:xfrm>
            <a:off x="225425" y="1350963"/>
            <a:ext cx="1172051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400" i="1" dirty="0">
                <a:solidFill>
                  <a:srgbClr val="7030A0"/>
                </a:solidFill>
              </a:rPr>
              <a:t>On nait homosexuel ou on le devient ?, </a:t>
            </a:r>
            <a:r>
              <a:rPr lang="fr-FR" altLang="fr-FR" sz="1400" dirty="0">
                <a:solidFill>
                  <a:srgbClr val="7030A0"/>
                </a:solidFill>
                <a:hlinkClick r:id="rId3"/>
              </a:rPr>
              <a:t>http://www.monfilsgai.org/savoir/on-nait-homosexuel-ou-on-le-devient/</a:t>
            </a:r>
            <a:endParaRPr lang="fr-FR" altLang="fr-FR" sz="1400" dirty="0">
              <a:solidFill>
                <a:srgbClr val="7030A0"/>
              </a:solidFill>
            </a:endParaRPr>
          </a:p>
          <a:p>
            <a:pPr eaLnBrk="1" hangingPunct="1">
              <a:lnSpc>
                <a:spcPct val="100000"/>
              </a:lnSpc>
              <a:spcBef>
                <a:spcPct val="0"/>
              </a:spcBef>
            </a:pPr>
            <a:r>
              <a:rPr lang="fr-FR" altLang="fr-FR" sz="1400" i="1" dirty="0">
                <a:solidFill>
                  <a:srgbClr val="7030A0"/>
                </a:solidFill>
              </a:rPr>
              <a:t>L'Histoire de l'homosexualité à travers l'histoire, </a:t>
            </a:r>
            <a:r>
              <a:rPr lang="fr-FR" altLang="fr-FR" sz="1400" dirty="0">
                <a:solidFill>
                  <a:srgbClr val="7030A0"/>
                </a:solidFill>
                <a:hlinkClick r:id="rId4"/>
              </a:rPr>
              <a:t>http://therealscandy.free.fr/humeur/history.htm</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L’homosexualité à travers l'Histoire dans le monde Occidental</a:t>
            </a:r>
            <a:r>
              <a:rPr lang="fr-FR" altLang="fr-FR" sz="1400" dirty="0">
                <a:solidFill>
                  <a:srgbClr val="7030A0"/>
                </a:solidFill>
              </a:rPr>
              <a:t>, </a:t>
            </a:r>
            <a:r>
              <a:rPr lang="fr-FR" altLang="fr-FR" sz="1400" dirty="0">
                <a:solidFill>
                  <a:srgbClr val="7030A0"/>
                </a:solidFill>
                <a:hlinkClick r:id="rId5"/>
              </a:rPr>
              <a:t>http://tpe-homosexualite-fresnel.e-monsite.com/pages/iv.html</a:t>
            </a:r>
            <a:endParaRPr lang="fr-FR" altLang="fr-FR" sz="1400" dirty="0">
              <a:solidFill>
                <a:srgbClr val="7030A0"/>
              </a:solidFill>
            </a:endParaRPr>
          </a:p>
          <a:p>
            <a:pPr eaLnBrk="1" hangingPunct="1">
              <a:lnSpc>
                <a:spcPct val="100000"/>
              </a:lnSpc>
              <a:spcBef>
                <a:spcPct val="0"/>
              </a:spcBef>
            </a:pPr>
            <a:r>
              <a:rPr lang="fr-FR" altLang="fr-FR" sz="1400" i="1" dirty="0" err="1">
                <a:solidFill>
                  <a:srgbClr val="7030A0"/>
                </a:solidFill>
              </a:rPr>
              <a:t>Cosgrove</a:t>
            </a:r>
            <a:r>
              <a:rPr lang="fr-FR" altLang="fr-FR" sz="1400" i="1" dirty="0">
                <a:solidFill>
                  <a:srgbClr val="7030A0"/>
                </a:solidFill>
              </a:rPr>
              <a:t>, KP; Mazure CM; Staley JK (2007). </a:t>
            </a:r>
            <a:r>
              <a:rPr lang="fr-FR" altLang="fr-FR" sz="1400" i="1" dirty="0">
                <a:solidFill>
                  <a:srgbClr val="7030A0"/>
                </a:solidFill>
                <a:hlinkClick r:id="rId6"/>
              </a:rPr>
              <a:t>"</a:t>
            </a:r>
            <a:r>
              <a:rPr lang="fr-FR" altLang="fr-FR" sz="1400" i="1" dirty="0" err="1">
                <a:solidFill>
                  <a:srgbClr val="7030A0"/>
                </a:solidFill>
                <a:hlinkClick r:id="rId6"/>
              </a:rPr>
              <a:t>Evolving</a:t>
            </a:r>
            <a:r>
              <a:rPr lang="fr-FR" altLang="fr-FR" sz="1400" i="1" dirty="0">
                <a:solidFill>
                  <a:srgbClr val="7030A0"/>
                </a:solidFill>
                <a:hlinkClick r:id="rId6"/>
              </a:rPr>
              <a:t> </a:t>
            </a:r>
            <a:r>
              <a:rPr lang="fr-FR" altLang="fr-FR" sz="1400" i="1" dirty="0" err="1">
                <a:solidFill>
                  <a:srgbClr val="7030A0"/>
                </a:solidFill>
                <a:hlinkClick r:id="rId6"/>
              </a:rPr>
              <a:t>knowledge</a:t>
            </a:r>
            <a:r>
              <a:rPr lang="fr-FR" altLang="fr-FR" sz="1400" i="1" dirty="0">
                <a:solidFill>
                  <a:srgbClr val="7030A0"/>
                </a:solidFill>
                <a:hlinkClick r:id="rId6"/>
              </a:rPr>
              <a:t> of </a:t>
            </a:r>
            <a:r>
              <a:rPr lang="fr-FR" altLang="fr-FR" sz="1400" i="1" dirty="0" err="1">
                <a:solidFill>
                  <a:srgbClr val="7030A0"/>
                </a:solidFill>
                <a:hlinkClick r:id="rId6"/>
              </a:rPr>
              <a:t>sex</a:t>
            </a:r>
            <a:r>
              <a:rPr lang="fr-FR" altLang="fr-FR" sz="1400" i="1" dirty="0">
                <a:solidFill>
                  <a:srgbClr val="7030A0"/>
                </a:solidFill>
                <a:hlinkClick r:id="rId6"/>
              </a:rPr>
              <a:t> </a:t>
            </a:r>
            <a:r>
              <a:rPr lang="fr-FR" altLang="fr-FR" sz="1400" i="1" dirty="0" err="1">
                <a:solidFill>
                  <a:srgbClr val="7030A0"/>
                </a:solidFill>
                <a:hlinkClick r:id="rId6"/>
              </a:rPr>
              <a:t>differences</a:t>
            </a:r>
            <a:r>
              <a:rPr lang="fr-FR" altLang="fr-FR" sz="1400" i="1" dirty="0">
                <a:solidFill>
                  <a:srgbClr val="7030A0"/>
                </a:solidFill>
                <a:hlinkClick r:id="rId6"/>
              </a:rPr>
              <a:t> in </a:t>
            </a:r>
            <a:r>
              <a:rPr lang="fr-FR" altLang="fr-FR" sz="1400" i="1" dirty="0" err="1">
                <a:solidFill>
                  <a:srgbClr val="7030A0"/>
                </a:solidFill>
                <a:hlinkClick r:id="rId6"/>
              </a:rPr>
              <a:t>brain</a:t>
            </a:r>
            <a:r>
              <a:rPr lang="fr-FR" altLang="fr-FR" sz="1400" i="1" dirty="0">
                <a:solidFill>
                  <a:srgbClr val="7030A0"/>
                </a:solidFill>
                <a:hlinkClick r:id="rId6"/>
              </a:rPr>
              <a:t> structure, </a:t>
            </a:r>
            <a:r>
              <a:rPr lang="fr-FR" altLang="fr-FR" sz="1400" i="1" dirty="0" err="1">
                <a:solidFill>
                  <a:srgbClr val="7030A0"/>
                </a:solidFill>
                <a:hlinkClick r:id="rId6"/>
              </a:rPr>
              <a:t>function</a:t>
            </a:r>
            <a:r>
              <a:rPr lang="fr-FR" altLang="fr-FR" sz="1400" i="1" dirty="0">
                <a:solidFill>
                  <a:srgbClr val="7030A0"/>
                </a:solidFill>
                <a:hlinkClick r:id="rId6"/>
              </a:rPr>
              <a:t>, and </a:t>
            </a:r>
            <a:r>
              <a:rPr lang="fr-FR" altLang="fr-FR" sz="1400" i="1" dirty="0" err="1">
                <a:solidFill>
                  <a:srgbClr val="7030A0"/>
                </a:solidFill>
                <a:hlinkClick r:id="rId6"/>
              </a:rPr>
              <a:t>chemistry</a:t>
            </a:r>
            <a:r>
              <a:rPr lang="fr-FR" altLang="fr-FR" sz="1400" i="1" dirty="0">
                <a:solidFill>
                  <a:srgbClr val="7030A0"/>
                </a:solidFill>
                <a:hlinkClick r:id="rId6"/>
              </a:rPr>
              <a:t>"</a:t>
            </a:r>
            <a:r>
              <a:rPr lang="fr-FR" altLang="fr-FR" sz="1400" i="1" dirty="0">
                <a:solidFill>
                  <a:srgbClr val="7030A0"/>
                </a:solidFill>
              </a:rPr>
              <a:t>. </a:t>
            </a:r>
            <a:r>
              <a:rPr lang="fr-FR" altLang="fr-FR" sz="1400" i="1" dirty="0" err="1">
                <a:solidFill>
                  <a:srgbClr val="7030A0"/>
                </a:solidFill>
              </a:rPr>
              <a:t>Biol</a:t>
            </a:r>
            <a:r>
              <a:rPr lang="fr-FR" altLang="fr-FR" sz="1400" i="1" dirty="0">
                <a:solidFill>
                  <a:srgbClr val="7030A0"/>
                </a:solidFill>
              </a:rPr>
              <a:t> </a:t>
            </a:r>
            <a:r>
              <a:rPr lang="fr-FR" altLang="fr-FR" sz="1400" i="1" dirty="0" err="1">
                <a:solidFill>
                  <a:srgbClr val="7030A0"/>
                </a:solidFill>
              </a:rPr>
              <a:t>Psychiat</a:t>
            </a:r>
            <a:r>
              <a:rPr lang="fr-FR" altLang="fr-FR" sz="1400" i="1" dirty="0">
                <a:solidFill>
                  <a:srgbClr val="7030A0"/>
                </a:solidFill>
              </a:rPr>
              <a:t> </a:t>
            </a:r>
            <a:r>
              <a:rPr lang="fr-FR" altLang="fr-FR" sz="1400" b="1" i="1" dirty="0">
                <a:solidFill>
                  <a:srgbClr val="7030A0"/>
                </a:solidFill>
              </a:rPr>
              <a:t>62</a:t>
            </a:r>
            <a:r>
              <a:rPr lang="fr-FR" altLang="fr-FR" sz="1400" i="1" dirty="0">
                <a:solidFill>
                  <a:srgbClr val="7030A0"/>
                </a:solidFill>
              </a:rPr>
              <a:t> (8): 847–55.</a:t>
            </a:r>
            <a:r>
              <a:rPr lang="fr-FR" altLang="fr-FR" sz="1400" i="1" dirty="0">
                <a:solidFill>
                  <a:srgbClr val="7030A0"/>
                </a:solidFill>
                <a:hlinkClick r:id="rId7" tooltip="Digital object identifier"/>
              </a:rPr>
              <a:t>doi</a:t>
            </a:r>
            <a:r>
              <a:rPr lang="fr-FR" altLang="fr-FR" sz="1400" i="1" dirty="0">
                <a:solidFill>
                  <a:srgbClr val="7030A0"/>
                </a:solidFill>
              </a:rPr>
              <a:t>:</a:t>
            </a:r>
            <a:r>
              <a:rPr lang="fr-FR" altLang="fr-FR" sz="1400" i="1" dirty="0">
                <a:solidFill>
                  <a:srgbClr val="7030A0"/>
                </a:solidFill>
                <a:hlinkClick r:id="rId8"/>
              </a:rPr>
              <a:t>10.1016/j.biopsych.2007.03.001</a:t>
            </a:r>
            <a:r>
              <a:rPr lang="fr-FR" altLang="fr-FR" sz="1400" i="1" dirty="0">
                <a:solidFill>
                  <a:srgbClr val="7030A0"/>
                </a:solidFill>
              </a:rPr>
              <a:t>. </a:t>
            </a:r>
            <a:r>
              <a:rPr lang="fr-FR" altLang="fr-FR" sz="1400" i="1" dirty="0">
                <a:solidFill>
                  <a:srgbClr val="7030A0"/>
                </a:solidFill>
                <a:hlinkClick r:id="rId9" tooltip="PubMed Central"/>
              </a:rPr>
              <a:t>PMC</a:t>
            </a:r>
            <a:r>
              <a:rPr lang="fr-FR" altLang="fr-FR" sz="1400" i="1" dirty="0">
                <a:solidFill>
                  <a:srgbClr val="7030A0"/>
                </a:solidFill>
              </a:rPr>
              <a:t> </a:t>
            </a:r>
            <a:r>
              <a:rPr lang="fr-FR" altLang="fr-FR" sz="1400" i="1" dirty="0">
                <a:solidFill>
                  <a:srgbClr val="7030A0"/>
                </a:solidFill>
                <a:hlinkClick r:id="rId6"/>
              </a:rPr>
              <a:t>2711771</a:t>
            </a:r>
            <a:r>
              <a:rPr lang="fr-FR" altLang="fr-FR" sz="1400" i="1" dirty="0">
                <a:solidFill>
                  <a:srgbClr val="7030A0"/>
                </a:solidFill>
              </a:rPr>
              <a:t>.</a:t>
            </a:r>
            <a:r>
              <a:rPr lang="fr-FR" altLang="fr-FR" sz="1400" i="1" dirty="0">
                <a:solidFill>
                  <a:srgbClr val="7030A0"/>
                </a:solidFill>
                <a:hlinkClick r:id="rId10" tooltip="PubMed Identifier"/>
              </a:rPr>
              <a:t>PMID</a:t>
            </a:r>
            <a:r>
              <a:rPr lang="fr-FR" altLang="fr-FR" sz="1400" i="1" dirty="0">
                <a:solidFill>
                  <a:srgbClr val="7030A0"/>
                </a:solidFill>
              </a:rPr>
              <a:t> </a:t>
            </a:r>
            <a:r>
              <a:rPr lang="fr-FR" altLang="fr-FR" sz="1400" i="1" dirty="0">
                <a:solidFill>
                  <a:srgbClr val="7030A0"/>
                </a:solidFill>
                <a:hlinkClick r:id="rId11"/>
              </a:rPr>
              <a:t>17544382</a:t>
            </a:r>
            <a:r>
              <a:rPr lang="fr-FR" altLang="fr-FR" sz="1400" i="1" dirty="0">
                <a:solidFill>
                  <a:srgbClr val="7030A0"/>
                </a:solidFill>
              </a:rPr>
              <a:t>.</a:t>
            </a:r>
            <a:endParaRPr lang="fr-FR" altLang="fr-FR" sz="1400" dirty="0">
              <a:solidFill>
                <a:srgbClr val="7030A0"/>
              </a:solidFill>
            </a:endParaRPr>
          </a:p>
          <a:p>
            <a:pPr eaLnBrk="1" hangingPunct="1">
              <a:lnSpc>
                <a:spcPct val="100000"/>
              </a:lnSpc>
              <a:spcBef>
                <a:spcPct val="0"/>
              </a:spcBef>
            </a:pPr>
            <a:r>
              <a:rPr lang="fr-FR" altLang="fr-FR" sz="1400" i="1" dirty="0" err="1">
                <a:solidFill>
                  <a:srgbClr val="7030A0"/>
                </a:solidFill>
              </a:rPr>
              <a:t>Gur</a:t>
            </a:r>
            <a:r>
              <a:rPr lang="fr-FR" altLang="fr-FR" sz="1400" i="1" dirty="0">
                <a:solidFill>
                  <a:srgbClr val="7030A0"/>
                </a:solidFill>
              </a:rPr>
              <a:t> RC, </a:t>
            </a:r>
            <a:r>
              <a:rPr lang="fr-FR" altLang="fr-FR" sz="1400" i="1" dirty="0" err="1">
                <a:solidFill>
                  <a:srgbClr val="7030A0"/>
                </a:solidFill>
              </a:rPr>
              <a:t>Turetsky</a:t>
            </a:r>
            <a:r>
              <a:rPr lang="fr-FR" altLang="fr-FR" sz="1400" i="1" dirty="0">
                <a:solidFill>
                  <a:srgbClr val="7030A0"/>
                </a:solidFill>
              </a:rPr>
              <a:t> BI, </a:t>
            </a:r>
            <a:r>
              <a:rPr lang="fr-FR" altLang="fr-FR" sz="1400" i="1" dirty="0" err="1">
                <a:solidFill>
                  <a:srgbClr val="7030A0"/>
                </a:solidFill>
              </a:rPr>
              <a:t>Matsui</a:t>
            </a:r>
            <a:r>
              <a:rPr lang="fr-FR" altLang="fr-FR" sz="1400" i="1" dirty="0">
                <a:solidFill>
                  <a:srgbClr val="7030A0"/>
                </a:solidFill>
              </a:rPr>
              <a:t> M, Yan M, </a:t>
            </a:r>
            <a:r>
              <a:rPr lang="fr-FR" altLang="fr-FR" sz="1400" i="1" dirty="0" err="1">
                <a:solidFill>
                  <a:srgbClr val="7030A0"/>
                </a:solidFill>
              </a:rPr>
              <a:t>Bilker</a:t>
            </a:r>
            <a:r>
              <a:rPr lang="fr-FR" altLang="fr-FR" sz="1400" i="1" dirty="0">
                <a:solidFill>
                  <a:srgbClr val="7030A0"/>
                </a:solidFill>
              </a:rPr>
              <a:t> W, </a:t>
            </a:r>
            <a:r>
              <a:rPr lang="fr-FR" altLang="fr-FR" sz="1400" i="1" dirty="0" err="1">
                <a:solidFill>
                  <a:srgbClr val="7030A0"/>
                </a:solidFill>
              </a:rPr>
              <a:t>Hughett</a:t>
            </a:r>
            <a:r>
              <a:rPr lang="fr-FR" altLang="fr-FR" sz="1400" i="1" dirty="0">
                <a:solidFill>
                  <a:srgbClr val="7030A0"/>
                </a:solidFill>
              </a:rPr>
              <a:t> P, </a:t>
            </a:r>
            <a:r>
              <a:rPr lang="fr-FR" altLang="fr-FR" sz="1400" i="1" dirty="0" err="1">
                <a:solidFill>
                  <a:srgbClr val="7030A0"/>
                </a:solidFill>
              </a:rPr>
              <a:t>Gur</a:t>
            </a:r>
            <a:r>
              <a:rPr lang="fr-FR" altLang="fr-FR" sz="1400" i="1" dirty="0">
                <a:solidFill>
                  <a:srgbClr val="7030A0"/>
                </a:solidFill>
              </a:rPr>
              <a:t> RE (1999). "</a:t>
            </a:r>
            <a:r>
              <a:rPr lang="fr-FR" altLang="fr-FR" sz="1400" i="1" dirty="0" err="1">
                <a:solidFill>
                  <a:srgbClr val="7030A0"/>
                </a:solidFill>
              </a:rPr>
              <a:t>Sex</a:t>
            </a:r>
            <a:r>
              <a:rPr lang="fr-FR" altLang="fr-FR" sz="1400" i="1" dirty="0">
                <a:solidFill>
                  <a:srgbClr val="7030A0"/>
                </a:solidFill>
              </a:rPr>
              <a:t> </a:t>
            </a:r>
            <a:r>
              <a:rPr lang="fr-FR" altLang="fr-FR" sz="1400" i="1" dirty="0" err="1">
                <a:solidFill>
                  <a:srgbClr val="7030A0"/>
                </a:solidFill>
              </a:rPr>
              <a:t>differences</a:t>
            </a:r>
            <a:r>
              <a:rPr lang="fr-FR" altLang="fr-FR" sz="1400" i="1" dirty="0">
                <a:solidFill>
                  <a:srgbClr val="7030A0"/>
                </a:solidFill>
              </a:rPr>
              <a:t> in </a:t>
            </a:r>
            <a:r>
              <a:rPr lang="fr-FR" altLang="fr-FR" sz="1400" i="1" dirty="0" err="1">
                <a:solidFill>
                  <a:srgbClr val="7030A0"/>
                </a:solidFill>
              </a:rPr>
              <a:t>brain</a:t>
            </a:r>
            <a:r>
              <a:rPr lang="fr-FR" altLang="fr-FR" sz="1400" i="1" dirty="0">
                <a:solidFill>
                  <a:srgbClr val="7030A0"/>
                </a:solidFill>
              </a:rPr>
              <a:t> gray and white </a:t>
            </a:r>
            <a:r>
              <a:rPr lang="fr-FR" altLang="fr-FR" sz="1400" i="1" dirty="0" err="1">
                <a:solidFill>
                  <a:srgbClr val="7030A0"/>
                </a:solidFill>
              </a:rPr>
              <a:t>matter</a:t>
            </a:r>
            <a:r>
              <a:rPr lang="fr-FR" altLang="fr-FR" sz="1400" i="1" dirty="0">
                <a:solidFill>
                  <a:srgbClr val="7030A0"/>
                </a:solidFill>
              </a:rPr>
              <a:t> in </a:t>
            </a:r>
            <a:r>
              <a:rPr lang="fr-FR" altLang="fr-FR" sz="1400" i="1" dirty="0" err="1">
                <a:solidFill>
                  <a:srgbClr val="7030A0"/>
                </a:solidFill>
              </a:rPr>
              <a:t>healthy</a:t>
            </a:r>
            <a:r>
              <a:rPr lang="fr-FR" altLang="fr-FR" sz="1400" i="1" dirty="0">
                <a:solidFill>
                  <a:srgbClr val="7030A0"/>
                </a:solidFill>
              </a:rPr>
              <a:t> </a:t>
            </a:r>
            <a:r>
              <a:rPr lang="fr-FR" altLang="fr-FR" sz="1400" i="1" dirty="0" err="1">
                <a:solidFill>
                  <a:srgbClr val="7030A0"/>
                </a:solidFill>
              </a:rPr>
              <a:t>young</a:t>
            </a:r>
            <a:r>
              <a:rPr lang="fr-FR" altLang="fr-FR" sz="1400" i="1" dirty="0">
                <a:solidFill>
                  <a:srgbClr val="7030A0"/>
                </a:solidFill>
              </a:rPr>
              <a:t> </a:t>
            </a:r>
            <a:r>
              <a:rPr lang="fr-FR" altLang="fr-FR" sz="1400" i="1" dirty="0" err="1">
                <a:solidFill>
                  <a:srgbClr val="7030A0"/>
                </a:solidFill>
              </a:rPr>
              <a:t>adults</a:t>
            </a:r>
            <a:r>
              <a:rPr lang="fr-FR" altLang="fr-FR" sz="1400" i="1" dirty="0">
                <a:solidFill>
                  <a:srgbClr val="7030A0"/>
                </a:solidFill>
              </a:rPr>
              <a:t>: </a:t>
            </a:r>
            <a:r>
              <a:rPr lang="fr-FR" altLang="fr-FR" sz="1400" i="1" dirty="0" err="1">
                <a:solidFill>
                  <a:srgbClr val="7030A0"/>
                </a:solidFill>
              </a:rPr>
              <a:t>correlations</a:t>
            </a:r>
            <a:r>
              <a:rPr lang="fr-FR" altLang="fr-FR" sz="1400" i="1" dirty="0">
                <a:solidFill>
                  <a:srgbClr val="7030A0"/>
                </a:solidFill>
              </a:rPr>
              <a:t> </a:t>
            </a:r>
            <a:r>
              <a:rPr lang="fr-FR" altLang="fr-FR" sz="1400" i="1" dirty="0" err="1">
                <a:solidFill>
                  <a:srgbClr val="7030A0"/>
                </a:solidFill>
              </a:rPr>
              <a:t>with</a:t>
            </a:r>
            <a:r>
              <a:rPr lang="fr-FR" altLang="fr-FR" sz="1400" i="1" dirty="0">
                <a:solidFill>
                  <a:srgbClr val="7030A0"/>
                </a:solidFill>
              </a:rPr>
              <a:t> cognitive performance". </a:t>
            </a:r>
            <a:r>
              <a:rPr lang="fr-FR" altLang="fr-FR" sz="1400" i="1" dirty="0">
                <a:solidFill>
                  <a:srgbClr val="7030A0"/>
                </a:solidFill>
                <a:hlinkClick r:id="rId12" tooltip="The Journal of Neuroscience"/>
              </a:rPr>
              <a:t>The Journal of Neuroscience</a:t>
            </a:r>
            <a:r>
              <a:rPr lang="fr-FR" altLang="fr-FR" sz="1400" i="1" dirty="0">
                <a:solidFill>
                  <a:srgbClr val="7030A0"/>
                </a:solidFill>
              </a:rPr>
              <a:t> </a:t>
            </a:r>
            <a:r>
              <a:rPr lang="fr-FR" altLang="fr-FR" sz="1400" b="1" i="1" dirty="0">
                <a:solidFill>
                  <a:srgbClr val="7030A0"/>
                </a:solidFill>
              </a:rPr>
              <a:t>19</a:t>
            </a:r>
            <a:r>
              <a:rPr lang="fr-FR" altLang="fr-FR" sz="1400" i="1" dirty="0">
                <a:solidFill>
                  <a:srgbClr val="7030A0"/>
                </a:solidFill>
              </a:rPr>
              <a:t> (10): 4065–72.</a:t>
            </a:r>
            <a:r>
              <a:rPr lang="fr-FR" altLang="fr-FR" sz="1400" i="1" dirty="0">
                <a:solidFill>
                  <a:srgbClr val="7030A0"/>
                </a:solidFill>
                <a:hlinkClick r:id="rId10" tooltip="PubMed Identifier"/>
              </a:rPr>
              <a:t>PMID</a:t>
            </a:r>
            <a:r>
              <a:rPr lang="fr-FR" altLang="fr-FR" sz="1400" i="1" dirty="0">
                <a:solidFill>
                  <a:srgbClr val="7030A0"/>
                </a:solidFill>
              </a:rPr>
              <a:t> </a:t>
            </a:r>
            <a:r>
              <a:rPr lang="fr-FR" altLang="fr-FR" sz="1400" i="1" dirty="0">
                <a:solidFill>
                  <a:srgbClr val="7030A0"/>
                </a:solidFill>
                <a:hlinkClick r:id="rId13"/>
              </a:rPr>
              <a:t>10234034</a:t>
            </a:r>
            <a:r>
              <a:rPr lang="fr-FR" altLang="fr-FR" sz="1400" i="1" dirty="0">
                <a:solidFill>
                  <a:srgbClr val="7030A0"/>
                </a:solidFill>
              </a:rPr>
              <a:t>.</a:t>
            </a:r>
          </a:p>
          <a:p>
            <a:pPr eaLnBrk="1" hangingPunct="1">
              <a:lnSpc>
                <a:spcPct val="100000"/>
              </a:lnSpc>
              <a:spcBef>
                <a:spcPct val="0"/>
              </a:spcBef>
            </a:pPr>
            <a:r>
              <a:rPr lang="fr-FR" altLang="fr-FR" sz="1400" i="1" dirty="0">
                <a:solidFill>
                  <a:srgbClr val="7030A0"/>
                </a:solidFill>
              </a:rPr>
              <a:t>La sexualisation du cerveau, </a:t>
            </a:r>
            <a:r>
              <a:rPr lang="fr-FR" altLang="fr-FR" sz="1400" dirty="0">
                <a:solidFill>
                  <a:srgbClr val="7030A0"/>
                </a:solidFill>
              </a:rPr>
              <a:t>Marine </a:t>
            </a:r>
            <a:r>
              <a:rPr lang="fr-FR" altLang="fr-FR" sz="1400" dirty="0" err="1">
                <a:solidFill>
                  <a:srgbClr val="7030A0"/>
                </a:solidFill>
              </a:rPr>
              <a:t>Pintel</a:t>
            </a:r>
            <a:r>
              <a:rPr lang="fr-FR" altLang="fr-FR" sz="1400" dirty="0">
                <a:solidFill>
                  <a:srgbClr val="7030A0"/>
                </a:solidFill>
              </a:rPr>
              <a:t>, </a:t>
            </a:r>
            <a:r>
              <a:rPr lang="fr-FR" altLang="fr-FR" sz="1400" dirty="0">
                <a:solidFill>
                  <a:srgbClr val="7030A0"/>
                </a:solidFill>
                <a:hlinkClick r:id="rId14"/>
              </a:rPr>
              <a:t>https://etudes.univ-rennes1.fr/digitalAssets/38/38437_M-Pitel_cerveauH-F.pdf</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La discrimination fondée sur l’orientation sexuelle et l’identité de genre en Europe</a:t>
            </a:r>
            <a:r>
              <a:rPr lang="fr-FR" altLang="fr-FR" sz="1400" dirty="0">
                <a:solidFill>
                  <a:srgbClr val="7030A0"/>
                </a:solidFill>
              </a:rPr>
              <a:t>, </a:t>
            </a:r>
            <a:r>
              <a:rPr lang="fr-FR" altLang="fr-FR" sz="1400" dirty="0">
                <a:solidFill>
                  <a:srgbClr val="7030A0"/>
                </a:solidFill>
                <a:hlinkClick r:id="rId15"/>
              </a:rPr>
              <a:t>http://www.coe.int/t/Commissioner/Source/LGBT/LGBTStudy2011_fr.pdf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u="sng" dirty="0">
                <a:hlinkClick r:id="rId16"/>
              </a:rPr>
              <a:t>Questions et réponses : L'identité sexuelle à l'école - CATIE</a:t>
            </a:r>
            <a:r>
              <a:rPr lang="fr-FR" altLang="fr-FR" sz="1400" dirty="0">
                <a:solidFill>
                  <a:srgbClr val="7030A0"/>
                </a:solidFill>
              </a:rPr>
              <a:t>, </a:t>
            </a:r>
            <a:r>
              <a:rPr lang="fr-FR" altLang="fr-FR" sz="1400" dirty="0">
                <a:solidFill>
                  <a:srgbClr val="7030A0"/>
                </a:solidFill>
                <a:hlinkClick r:id="rId16"/>
              </a:rPr>
              <a:t>http://librarypdf.catie.ca/pdf/ATI-20000s/26289F.pdf</a:t>
            </a:r>
            <a:r>
              <a:rPr lang="fr-FR" altLang="fr-FR" sz="1400" dirty="0">
                <a:solidFill>
                  <a:srgbClr val="7030A0"/>
                </a:solidFill>
              </a:rPr>
              <a:t> </a:t>
            </a:r>
          </a:p>
          <a:p>
            <a:pPr eaLnBrk="1" hangingPunct="1">
              <a:lnSpc>
                <a:spcPct val="100000"/>
              </a:lnSpc>
              <a:spcBef>
                <a:spcPct val="0"/>
              </a:spcBef>
            </a:pPr>
            <a:r>
              <a:rPr lang="fr-FR" altLang="fr-FR" sz="1400" i="1" u="sng" dirty="0">
                <a:hlinkClick r:id="rId17"/>
              </a:rPr>
              <a:t>L'orientation sexuelle à l'école - </a:t>
            </a:r>
            <a:r>
              <a:rPr lang="fr-FR" altLang="fr-FR" sz="1400" i="1" u="sng" dirty="0" err="1">
                <a:hlinkClick r:id="rId17"/>
              </a:rPr>
              <a:t>sieccan</a:t>
            </a:r>
            <a:r>
              <a:rPr lang="fr-FR" altLang="fr-FR" sz="1400" dirty="0">
                <a:solidFill>
                  <a:srgbClr val="7030A0"/>
                </a:solidFill>
              </a:rPr>
              <a:t>, </a:t>
            </a:r>
            <a:r>
              <a:rPr lang="fr-FR" altLang="fr-FR" sz="1400" dirty="0">
                <a:solidFill>
                  <a:srgbClr val="7030A0"/>
                </a:solidFill>
                <a:hlinkClick r:id="rId17"/>
              </a:rPr>
              <a:t>http://www.sieccan.org/pdf/phac_orientation_qa-fr.pdf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Comprendre d’identité sexuelle et l’orientation sexuelle</a:t>
            </a:r>
            <a:r>
              <a:rPr lang="fr-FR" altLang="fr-FR" sz="1400" dirty="0">
                <a:solidFill>
                  <a:srgbClr val="7030A0"/>
                </a:solidFill>
              </a:rPr>
              <a:t>, </a:t>
            </a:r>
            <a:r>
              <a:rPr lang="fr-FR" altLang="fr-FR" sz="1400" dirty="0">
                <a:solidFill>
                  <a:srgbClr val="7030A0"/>
                </a:solidFill>
                <a:hlinkClick r:id="rId18"/>
              </a:rPr>
              <a:t>http://www.porcupinehu.on.ca/Schools/French/Ressources/documents/SH-Gender_Identity_Sexual_Orientation_Presentation-FR.pdf</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Identité et orientation sexuelle Doit-on enseigner la théorie du genre à l’école ? M. </a:t>
            </a:r>
            <a:r>
              <a:rPr lang="fr-FR" altLang="fr-FR" sz="1400" i="1" dirty="0" err="1">
                <a:solidFill>
                  <a:srgbClr val="7030A0"/>
                </a:solidFill>
              </a:rPr>
              <a:t>Bonierbale</a:t>
            </a:r>
            <a:r>
              <a:rPr lang="fr-FR" altLang="fr-FR" sz="1400" i="1" dirty="0">
                <a:solidFill>
                  <a:srgbClr val="7030A0"/>
                </a:solidFill>
              </a:rPr>
              <a:t>, </a:t>
            </a:r>
            <a:r>
              <a:rPr lang="fr-FR" altLang="fr-FR" sz="1400" dirty="0">
                <a:solidFill>
                  <a:srgbClr val="7030A0"/>
                </a:solidFill>
                <a:hlinkClick r:id="rId19"/>
              </a:rPr>
              <a:t>http://aius-sexogyn.fr/files/67/BONIERBALE.pdf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Programme d'actions gouvernemental contre les violences et les discriminations commises à raison de l’orientation sexuelle ou de l’identité de genre</a:t>
            </a:r>
            <a:r>
              <a:rPr lang="fr-FR" altLang="fr-FR" sz="1400" dirty="0">
                <a:solidFill>
                  <a:srgbClr val="7030A0"/>
                </a:solidFill>
              </a:rPr>
              <a:t>, </a:t>
            </a:r>
            <a:r>
              <a:rPr lang="fr-FR" altLang="fr-FR" sz="1400" dirty="0">
                <a:solidFill>
                  <a:srgbClr val="7030A0"/>
                </a:solidFill>
                <a:hlinkClick r:id="rId20"/>
              </a:rPr>
              <a:t>http://femmes.gouv.fr/wp-content/uploads/2012/11/violence_v5+_06-2011.pdf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hlinkClick r:id="rId21"/>
              </a:rPr>
              <a:t>Enquête auprès de </a:t>
            </a:r>
            <a:r>
              <a:rPr lang="fr-FR" altLang="fr-FR" sz="1400" i="1" u="sng" dirty="0">
                <a:solidFill>
                  <a:srgbClr val="0070C0"/>
                </a:solidFill>
              </a:rPr>
              <a:t>personnes homo ou </a:t>
            </a:r>
            <a:r>
              <a:rPr lang="fr-FR" altLang="fr-FR" sz="1400" i="1" u="sng" dirty="0" err="1">
                <a:solidFill>
                  <a:srgbClr val="0070C0"/>
                </a:solidFill>
              </a:rPr>
              <a:t>bi-sexuelles</a:t>
            </a:r>
            <a:r>
              <a:rPr lang="fr-FR" altLang="fr-FR" sz="1400" i="1" u="sng" dirty="0">
                <a:solidFill>
                  <a:srgbClr val="0070C0"/>
                </a:solidFill>
                <a:hlinkClick r:id="rId21"/>
              </a:rPr>
              <a:t> </a:t>
            </a:r>
            <a:r>
              <a:rPr lang="fr-FR" altLang="fr-FR" sz="1400" i="1" dirty="0">
                <a:hlinkClick r:id="rId21"/>
              </a:rPr>
              <a:t>sur le vécu de l'orientation sexuelle</a:t>
            </a:r>
            <a:r>
              <a:rPr lang="fr-FR" altLang="fr-FR" sz="1400" dirty="0">
                <a:solidFill>
                  <a:srgbClr val="7030A0"/>
                </a:solidFill>
              </a:rPr>
              <a:t>, </a:t>
            </a:r>
            <a:r>
              <a:rPr lang="fr-FR" altLang="fr-FR" sz="1400" dirty="0">
                <a:solidFill>
                  <a:srgbClr val="7030A0"/>
                </a:solidFill>
                <a:hlinkClick r:id="rId21"/>
              </a:rPr>
              <a:t>https://www.sida-info-service.org/sites/sida/IMG/pdf/SIS_Obs_-_Vecu_orientation_sexuelle_homo_bi_2013_vdef.pdf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Les minorités sexuelles face au risque suicidaire</a:t>
            </a:r>
            <a:r>
              <a:rPr lang="fr-FR" altLang="fr-FR" sz="1400" dirty="0">
                <a:solidFill>
                  <a:srgbClr val="7030A0"/>
                </a:solidFill>
              </a:rPr>
              <a:t>, INEP, </a:t>
            </a:r>
            <a:r>
              <a:rPr lang="fr-FR" altLang="fr-FR" sz="1400" dirty="0">
                <a:solidFill>
                  <a:srgbClr val="7030A0"/>
                </a:solidFill>
                <a:hlinkClick r:id="rId22"/>
              </a:rPr>
              <a:t>http://www.inpes.sante.fr/CFESBases/catalogue/pdf/1291.pdf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Orientation sexuelle et identité de genre protection des migrants forcés</a:t>
            </a:r>
            <a:r>
              <a:rPr lang="fr-FR" altLang="fr-FR" sz="1400" dirty="0">
                <a:solidFill>
                  <a:srgbClr val="7030A0"/>
                </a:solidFill>
              </a:rPr>
              <a:t>, </a:t>
            </a:r>
            <a:r>
              <a:rPr lang="fr-FR" altLang="fr-FR" sz="1400" dirty="0">
                <a:solidFill>
                  <a:srgbClr val="7030A0"/>
                </a:solidFill>
                <a:hlinkClick r:id="rId23"/>
              </a:rPr>
              <a:t>http://www.fmreview.org/fr/RMF42.pdf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Sur la double discrimination homosexualité et origine au TRAVAIL, </a:t>
            </a:r>
            <a:r>
              <a:rPr lang="fr-FR" altLang="fr-FR" sz="1400" dirty="0">
                <a:solidFill>
                  <a:srgbClr val="7030A0"/>
                </a:solidFill>
                <a:hlinkClick r:id="rId24"/>
              </a:rPr>
              <a:t>http://www.autrecercle.org/sites/default/files/gtddhomooriginbd.pdf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u="sng" dirty="0">
                <a:hlinkClick r:id="rId25"/>
              </a:rPr>
              <a:t>Rappel historique de la condition homosexuelle - CSQ</a:t>
            </a:r>
            <a:r>
              <a:rPr lang="fr-FR" altLang="fr-FR" sz="1400" dirty="0">
                <a:solidFill>
                  <a:srgbClr val="7030A0"/>
                </a:solidFill>
              </a:rPr>
              <a:t>, </a:t>
            </a:r>
            <a:r>
              <a:rPr lang="fr-FR" altLang="fr-FR" sz="1400" dirty="0">
                <a:solidFill>
                  <a:srgbClr val="7030A0"/>
                </a:solidFill>
                <a:hlinkClick r:id="rId25"/>
              </a:rPr>
              <a:t>http://www.lacsq.org/fileadmin/user_upload/csq/documents/documentation/enjeux_sociaux/diversite_sexuelle/rappel_historique_condition_homosexuelle.pdf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hlinkClick r:id="rId26"/>
              </a:rPr>
              <a:t>https://www.weforum.org/agenda/2016/03/everything-you-ever-wanted-to-know-about-lgbt-rights-in-11-maps/</a:t>
            </a:r>
            <a:r>
              <a:rPr lang="fr-FR" altLang="fr-FR" sz="1400" dirty="0">
                <a:solidFill>
                  <a:srgbClr val="7030A0"/>
                </a:solidFill>
              </a:rPr>
              <a:t> </a:t>
            </a:r>
          </a:p>
        </p:txBody>
      </p:sp>
      <p:pic>
        <p:nvPicPr>
          <p:cNvPr id="2" name="Imag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18700" y="149225"/>
            <a:ext cx="2466975" cy="184785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141F44E7-840F-4A45-8179-7343D85CF097}" type="slidenum">
              <a:rPr lang="fr-FR"/>
              <a:pPr>
                <a:defRPr/>
              </a:pPr>
              <a:t>166</a:t>
            </a:fld>
            <a:endParaRPr lang="fr-FR"/>
          </a:p>
        </p:txBody>
      </p:sp>
      <p:sp>
        <p:nvSpPr>
          <p:cNvPr id="158724"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58725" name="ZoneTexte 4"/>
          <p:cNvSpPr txBox="1">
            <a:spLocks noChangeArrowheads="1"/>
          </p:cNvSpPr>
          <p:nvPr/>
        </p:nvSpPr>
        <p:spPr bwMode="auto">
          <a:xfrm>
            <a:off x="247650" y="9318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 (suite)</a:t>
            </a:r>
          </a:p>
        </p:txBody>
      </p:sp>
      <p:sp>
        <p:nvSpPr>
          <p:cNvPr id="158726" name="ZoneTexte 5"/>
          <p:cNvSpPr txBox="1">
            <a:spLocks noChangeArrowheads="1"/>
          </p:cNvSpPr>
          <p:nvPr/>
        </p:nvSpPr>
        <p:spPr bwMode="auto">
          <a:xfrm>
            <a:off x="225425" y="1350963"/>
            <a:ext cx="1172051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400" i="1" dirty="0">
                <a:solidFill>
                  <a:srgbClr val="7030A0"/>
                </a:solidFill>
              </a:rPr>
              <a:t> Michel Foucault: problématique pour une histoire de l’homosexualité</a:t>
            </a:r>
            <a:r>
              <a:rPr lang="fr-FR" altLang="fr-FR" sz="1400" dirty="0">
                <a:solidFill>
                  <a:srgbClr val="7030A0"/>
                </a:solidFill>
              </a:rPr>
              <a:t>, Lawrence OLIVIER &amp; Roger NOËL, </a:t>
            </a:r>
            <a:r>
              <a:rPr lang="fr-FR" altLang="fr-FR" sz="1400" dirty="0">
                <a:solidFill>
                  <a:srgbClr val="7030A0"/>
                </a:solidFill>
                <a:hlinkClick r:id="rId3"/>
              </a:rPr>
              <a:t>http://semgai.free.fr/doc_et_pdf/pdf_these_articles_externes/Olivier_foucault.pdf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hlinkClick r:id="rId4"/>
              </a:rPr>
              <a:t>Histoire et définition de l'homosexualité</a:t>
            </a:r>
            <a:r>
              <a:rPr lang="fr-FR" altLang="fr-FR" sz="1400" dirty="0">
                <a:solidFill>
                  <a:srgbClr val="7030A0"/>
                </a:solidFill>
              </a:rPr>
              <a:t>, </a:t>
            </a:r>
            <a:r>
              <a:rPr lang="fr-FR" altLang="fr-FR" sz="1400" dirty="0">
                <a:solidFill>
                  <a:srgbClr val="7030A0"/>
                </a:solidFill>
                <a:hlinkClick r:id="rId4"/>
              </a:rPr>
              <a:t>https://kourajdotorg.files.wordpress.com/2012/02/histoire-et-decc81finition-de-lhomosexualitecc81.pdf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en-US" altLang="fr-FR" sz="1400" i="1" dirty="0">
                <a:solidFill>
                  <a:srgbClr val="7030A0"/>
                </a:solidFill>
              </a:rPr>
              <a:t>Measurement, methods, and divergent patterns: Reassessing the effects of same-sex parents</a:t>
            </a:r>
            <a:r>
              <a:rPr lang="fr-FR" altLang="fr-FR" sz="1400" dirty="0">
                <a:solidFill>
                  <a:srgbClr val="7030A0"/>
                </a:solidFill>
              </a:rPr>
              <a:t>, </a:t>
            </a:r>
            <a:r>
              <a:rPr lang="vi-VN" altLang="fr-FR" sz="1400" dirty="0">
                <a:solidFill>
                  <a:srgbClr val="7030A0"/>
                </a:solidFill>
                <a:hlinkClick r:id="rId5"/>
              </a:rPr>
              <a:t>https://www.stophomophobie.com/desintox-comment-les-scientifiques-ont-demonte-la-plus-grosse-etude-anti-mariage-gay/</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Thérapie de conversion homosexuelle</a:t>
            </a:r>
            <a:r>
              <a:rPr lang="fr-FR" altLang="fr-FR" sz="1400" dirty="0">
                <a:solidFill>
                  <a:srgbClr val="7030A0"/>
                </a:solidFill>
              </a:rPr>
              <a:t>, </a:t>
            </a:r>
            <a:r>
              <a:rPr lang="fr-FR" altLang="fr-FR" sz="1400" dirty="0">
                <a:solidFill>
                  <a:srgbClr val="7030A0"/>
                </a:solidFill>
                <a:hlinkClick r:id="rId6"/>
              </a:rPr>
              <a:t>https://fr.wikipedia.org/wiki/Th%C3%A9rapie_de_conversion</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Etats-Unis: La Cour suprême interdit la thérapie de conversion</a:t>
            </a:r>
            <a:r>
              <a:rPr lang="fr-FR" altLang="fr-FR" sz="1400" dirty="0">
                <a:solidFill>
                  <a:srgbClr val="7030A0"/>
                </a:solidFill>
              </a:rPr>
              <a:t>, </a:t>
            </a:r>
            <a:r>
              <a:rPr lang="fr-FR" altLang="fr-FR" sz="1400" dirty="0">
                <a:solidFill>
                  <a:srgbClr val="7030A0"/>
                </a:solidFill>
                <a:hlinkClick r:id="rId7"/>
              </a:rPr>
              <a:t>http://www.20minutes.fr/monde/1601243-20150504-etats-unis-cour-supreme-interdit-therapie-conversion-jeunes-homosexuels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HOMOSEXUALITÉ EN CHINE: discrimination, tolérance et cliniques de « cure », </a:t>
            </a:r>
            <a:r>
              <a:rPr lang="fr-FR" altLang="fr-FR" sz="1400" dirty="0">
                <a:hlinkClick r:id="rId8"/>
              </a:rPr>
              <a:t>http://factsanddetails.com/china/cat11/sub76/item130.html</a:t>
            </a:r>
            <a:r>
              <a:rPr lang="fr-FR" altLang="fr-FR" sz="1400" dirty="0"/>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Homosexuality</a:t>
            </a:r>
            <a:r>
              <a:rPr lang="fr-FR" altLang="fr-FR" sz="1400" i="1" dirty="0">
                <a:solidFill>
                  <a:srgbClr val="7030A0"/>
                </a:solidFill>
              </a:rPr>
              <a:t> and Islam</a:t>
            </a:r>
            <a:r>
              <a:rPr lang="fr-FR" altLang="fr-FR" sz="1400" dirty="0">
                <a:solidFill>
                  <a:srgbClr val="7030A0"/>
                </a:solidFill>
              </a:rPr>
              <a:t>,  </a:t>
            </a:r>
            <a:r>
              <a:rPr lang="fr-FR" altLang="fr-FR" sz="1400" dirty="0">
                <a:solidFill>
                  <a:srgbClr val="7030A0"/>
                </a:solidFill>
                <a:hlinkClick r:id="rId9"/>
              </a:rPr>
              <a:t>http://fr.slideshare.net/leviticusperth/islam-homosexuality-and-human-rights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hlinkClick r:id="rId10"/>
              </a:rPr>
              <a:t>http://tempsreel.nouvelobs.com/monde/20100805.OBS8091/californie-l-interdiction-du-mariage-gay-jugee-illegale.html</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sz="1400" i="1" u="sng" dirty="0">
                <a:solidFill>
                  <a:srgbClr val="7030A0"/>
                </a:solidFill>
                <a:hlinkClick r:id="rId11"/>
              </a:rPr>
              <a:t>"Biologie de l'homosexualité", </a:t>
            </a:r>
            <a:r>
              <a:rPr lang="fr-FR" sz="1400" u="sng" dirty="0">
                <a:solidFill>
                  <a:srgbClr val="7030A0"/>
                </a:solidFill>
                <a:hlinkClick r:id="rId11"/>
              </a:rPr>
              <a:t>Ed. </a:t>
            </a:r>
            <a:r>
              <a:rPr lang="fr-FR" sz="1400" u="sng" dirty="0" err="1">
                <a:solidFill>
                  <a:srgbClr val="7030A0"/>
                </a:solidFill>
                <a:hlinkClick r:id="rId11"/>
              </a:rPr>
              <a:t>Mardaga</a:t>
            </a:r>
            <a:r>
              <a:rPr lang="fr-FR" sz="1400" dirty="0">
                <a:solidFill>
                  <a:srgbClr val="7030A0"/>
                </a:solidFill>
              </a:rPr>
              <a:t>, Jacques </a:t>
            </a:r>
            <a:r>
              <a:rPr lang="fr-FR" sz="1400" dirty="0" err="1">
                <a:solidFill>
                  <a:srgbClr val="7030A0"/>
                </a:solidFill>
              </a:rPr>
              <a:t>Balthazart</a:t>
            </a:r>
            <a:r>
              <a:rPr lang="fr-FR" sz="1400" dirty="0">
                <a:solidFill>
                  <a:srgbClr val="7030A0"/>
                </a:solidFill>
              </a:rPr>
              <a:t>, 304 p., 29 euros.</a:t>
            </a:r>
          </a:p>
          <a:p>
            <a:pPr eaLnBrk="1" hangingPunct="1">
              <a:lnSpc>
                <a:spcPct val="100000"/>
              </a:lnSpc>
              <a:spcBef>
                <a:spcPct val="0"/>
              </a:spcBef>
            </a:pPr>
            <a:r>
              <a:rPr lang="fr-FR" altLang="fr-FR" sz="1400" dirty="0">
                <a:solidFill>
                  <a:srgbClr val="7030A0"/>
                </a:solidFill>
              </a:rPr>
              <a:t>  </a:t>
            </a:r>
            <a:r>
              <a:rPr lang="fr-FR" altLang="fr-FR" sz="1400" dirty="0">
                <a:solidFill>
                  <a:srgbClr val="7030A0"/>
                </a:solidFill>
                <a:hlinkClick r:id="rId12"/>
              </a:rPr>
              <a:t>http://bibliobs.nouvelobs.com/en-partenariat-avec-books/20131226.OBS0743/l-homosexualite-est-elle-biologique.html</a:t>
            </a:r>
            <a:r>
              <a:rPr lang="fr-FR" altLang="fr-FR" sz="1400" dirty="0">
                <a:solidFill>
                  <a:srgbClr val="7030A0"/>
                </a:solidFill>
              </a:rPr>
              <a:t> </a:t>
            </a:r>
          </a:p>
        </p:txBody>
      </p:sp>
      <p:pic>
        <p:nvPicPr>
          <p:cNvPr id="158727" name="Picture 2" descr="C:\Users\LISAN\Documents\religions\homosexualité\images\manif-affiches-pro-homos\soutien Franc-maconneri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4967" y="4882475"/>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3" descr="C:\Users\LISAN\Documents\religions\homosexualité\images\manif-affiches-pro-homos\tous égaux Libé.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44808" y="4481061"/>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4" descr="C:\Users\LISAN\Documents\religions\homosexualité\images\manif-affiches-pro-homos\V ga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4433" y="4642986"/>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7379" y="3516769"/>
            <a:ext cx="2324100" cy="3190875"/>
          </a:xfrm>
          <a:prstGeom prst="rect">
            <a:avLst/>
          </a:prstGeom>
        </p:spPr>
      </p:pic>
      <p:pic>
        <p:nvPicPr>
          <p:cNvPr id="11" name="Imag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3821" y="4244063"/>
            <a:ext cx="1617054" cy="2589103"/>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398167" y="111125"/>
            <a:ext cx="511175" cy="320675"/>
          </a:xfrm>
        </p:spPr>
        <p:txBody>
          <a:bodyPr/>
          <a:lstStyle/>
          <a:p>
            <a:pPr>
              <a:defRPr/>
            </a:pPr>
            <a:fld id="{0836F961-70EB-4F51-9204-171DFBBF4746}" type="slidenum">
              <a:rPr lang="fr-FR"/>
              <a:pPr>
                <a:defRPr/>
              </a:pPr>
              <a:t>167</a:t>
            </a:fld>
            <a:endParaRPr lang="fr-FR"/>
          </a:p>
        </p:txBody>
      </p:sp>
      <p:sp>
        <p:nvSpPr>
          <p:cNvPr id="160772"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60773" name="ZoneTexte 4"/>
          <p:cNvSpPr txBox="1">
            <a:spLocks noChangeArrowheads="1"/>
          </p:cNvSpPr>
          <p:nvPr/>
        </p:nvSpPr>
        <p:spPr bwMode="auto">
          <a:xfrm>
            <a:off x="247650" y="9318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 (suite)</a:t>
            </a:r>
          </a:p>
        </p:txBody>
      </p:sp>
      <p:sp>
        <p:nvSpPr>
          <p:cNvPr id="160774" name="ZoneTexte 5"/>
          <p:cNvSpPr txBox="1">
            <a:spLocks noChangeArrowheads="1"/>
          </p:cNvSpPr>
          <p:nvPr/>
        </p:nvSpPr>
        <p:spPr bwMode="auto">
          <a:xfrm>
            <a:off x="225425" y="1350963"/>
            <a:ext cx="117205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u="sng" dirty="0">
                <a:solidFill>
                  <a:srgbClr val="7030A0"/>
                </a:solidFill>
              </a:rPr>
              <a:t>L’homosexualité chez les animaux / dans la Nature</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eaLnBrk="1" hangingPunct="1">
              <a:lnSpc>
                <a:spcPct val="100000"/>
              </a:lnSpc>
              <a:spcBef>
                <a:spcPct val="0"/>
              </a:spcBef>
              <a:buFontTx/>
              <a:buNone/>
            </a:pPr>
            <a:r>
              <a:rPr lang="fr-FR" altLang="fr-FR" sz="1400" i="1" dirty="0">
                <a:solidFill>
                  <a:srgbClr val="7030A0"/>
                </a:solidFill>
              </a:rPr>
              <a:t>Pages Internet</a:t>
            </a:r>
            <a:r>
              <a:rPr lang="fr-FR" altLang="fr-FR" sz="1400" dirty="0">
                <a:solidFill>
                  <a:srgbClr val="7030A0"/>
                </a:solidFill>
              </a:rPr>
              <a:t> : </a:t>
            </a:r>
            <a:endParaRPr lang="fr-FR" altLang="fr-FR" sz="1400" i="1"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Comportement homosexuel chez les animaux</a:t>
            </a:r>
            <a:r>
              <a:rPr lang="fr-FR" altLang="fr-FR" sz="1400" dirty="0">
                <a:solidFill>
                  <a:srgbClr val="7030A0"/>
                </a:solidFill>
              </a:rPr>
              <a:t>, </a:t>
            </a:r>
            <a:r>
              <a:rPr lang="fr-FR" altLang="fr-FR" sz="1400" dirty="0">
                <a:solidFill>
                  <a:srgbClr val="7030A0"/>
                </a:solidFill>
                <a:hlinkClick r:id="rId3"/>
              </a:rPr>
              <a:t>https://fr.wikipedia.org/wiki/Comportement_homosexuel_chez_les_animaux</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en-US" altLang="fr-FR" sz="1400" i="1" dirty="0">
                <a:solidFill>
                  <a:srgbClr val="7030A0"/>
                </a:solidFill>
              </a:rPr>
              <a:t>10 Animals That Practice Homosexuality</a:t>
            </a:r>
            <a:r>
              <a:rPr lang="fr-FR" altLang="fr-FR" sz="1400" dirty="0">
                <a:solidFill>
                  <a:srgbClr val="7030A0"/>
                </a:solidFill>
              </a:rPr>
              <a:t>, Andrew </a:t>
            </a:r>
            <a:r>
              <a:rPr lang="fr-FR" altLang="fr-FR" sz="1400" dirty="0" err="1">
                <a:solidFill>
                  <a:srgbClr val="7030A0"/>
                </a:solidFill>
              </a:rPr>
              <a:t>Blasckstone</a:t>
            </a:r>
            <a:r>
              <a:rPr lang="fr-FR" altLang="fr-FR" sz="1400" dirty="0">
                <a:solidFill>
                  <a:srgbClr val="7030A0"/>
                </a:solidFill>
              </a:rPr>
              <a:t>, 2013, </a:t>
            </a:r>
            <a:r>
              <a:rPr lang="fr-FR" altLang="fr-FR" sz="1400" dirty="0">
                <a:solidFill>
                  <a:srgbClr val="7030A0"/>
                </a:solidFill>
                <a:hlinkClick r:id="rId4"/>
              </a:rPr>
              <a:t>http://listverse.com/2013/04/20/10-animals-that-practice-homosexuality/</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List of </a:t>
            </a:r>
            <a:r>
              <a:rPr lang="fr-FR" altLang="fr-FR" sz="1400" i="1" dirty="0" err="1">
                <a:solidFill>
                  <a:srgbClr val="7030A0"/>
                </a:solidFill>
              </a:rPr>
              <a:t>animals</a:t>
            </a:r>
            <a:r>
              <a:rPr lang="fr-FR" altLang="fr-FR" sz="1400" i="1" dirty="0">
                <a:solidFill>
                  <a:srgbClr val="7030A0"/>
                </a:solidFill>
              </a:rPr>
              <a:t> </a:t>
            </a:r>
            <a:r>
              <a:rPr lang="fr-FR" altLang="fr-FR" sz="1400" i="1" dirty="0" err="1">
                <a:solidFill>
                  <a:srgbClr val="7030A0"/>
                </a:solidFill>
              </a:rPr>
              <a:t>displaying</a:t>
            </a:r>
            <a:r>
              <a:rPr lang="fr-FR" altLang="fr-FR" sz="1400" i="1" dirty="0">
                <a:solidFill>
                  <a:srgbClr val="7030A0"/>
                </a:solidFill>
              </a:rPr>
              <a:t>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behavior</a:t>
            </a:r>
            <a:r>
              <a:rPr lang="fr-FR" altLang="fr-FR" sz="1400" i="1" dirty="0">
                <a:solidFill>
                  <a:srgbClr val="7030A0"/>
                </a:solidFill>
              </a:rPr>
              <a:t> - Wikipedia</a:t>
            </a:r>
            <a:r>
              <a:rPr lang="fr-FR" altLang="fr-FR" sz="1400" dirty="0">
                <a:solidFill>
                  <a:srgbClr val="7030A0"/>
                </a:solidFill>
              </a:rPr>
              <a:t>, </a:t>
            </a:r>
            <a:r>
              <a:rPr lang="fr-FR" altLang="fr-FR" sz="1400" dirty="0">
                <a:solidFill>
                  <a:srgbClr val="7030A0"/>
                </a:solidFill>
                <a:hlinkClick r:id="rId5"/>
              </a:rPr>
              <a:t>http://en.wikipedia.org/wiki/List_of_animals_displaying_homosexual_behavior</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behavior</a:t>
            </a:r>
            <a:r>
              <a:rPr lang="fr-FR" altLang="fr-FR" sz="1400" i="1" dirty="0">
                <a:solidFill>
                  <a:srgbClr val="7030A0"/>
                </a:solidFill>
              </a:rPr>
              <a:t> in </a:t>
            </a:r>
            <a:r>
              <a:rPr lang="fr-FR" altLang="fr-FR" sz="1400" i="1" dirty="0" err="1">
                <a:solidFill>
                  <a:srgbClr val="7030A0"/>
                </a:solidFill>
              </a:rPr>
              <a:t>animals</a:t>
            </a:r>
            <a:r>
              <a:rPr lang="fr-FR" altLang="fr-FR" sz="1400" i="1" dirty="0">
                <a:solidFill>
                  <a:srgbClr val="7030A0"/>
                </a:solidFill>
              </a:rPr>
              <a:t> - Wikipedia</a:t>
            </a:r>
            <a:r>
              <a:rPr lang="fr-FR" altLang="fr-FR" sz="1400" dirty="0">
                <a:solidFill>
                  <a:srgbClr val="7030A0"/>
                </a:solidFill>
              </a:rPr>
              <a:t>, </a:t>
            </a:r>
            <a:r>
              <a:rPr lang="fr-FR" altLang="fr-FR" sz="1400" dirty="0">
                <a:solidFill>
                  <a:srgbClr val="7030A0"/>
                </a:solidFill>
                <a:hlinkClick r:id="rId6"/>
              </a:rPr>
              <a:t>http://en.wikipedia.org/wiki/Homosexual_behavior_in_animals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10 </a:t>
            </a:r>
            <a:r>
              <a:rPr lang="fr-FR" altLang="fr-FR" sz="1400" i="1" dirty="0" err="1">
                <a:solidFill>
                  <a:srgbClr val="7030A0"/>
                </a:solidFill>
              </a:rPr>
              <a:t>Animals</a:t>
            </a:r>
            <a:r>
              <a:rPr lang="fr-FR" altLang="fr-FR" sz="1400" i="1" dirty="0">
                <a:solidFill>
                  <a:srgbClr val="7030A0"/>
                </a:solidFill>
              </a:rPr>
              <a:t> That Practice </a:t>
            </a:r>
            <a:r>
              <a:rPr lang="fr-FR" altLang="fr-FR" sz="1400" i="1" dirty="0" err="1">
                <a:solidFill>
                  <a:srgbClr val="7030A0"/>
                </a:solidFill>
              </a:rPr>
              <a:t>Homosexuality</a:t>
            </a:r>
            <a:r>
              <a:rPr lang="fr-FR" altLang="fr-FR" sz="1400" i="1" dirty="0">
                <a:solidFill>
                  <a:srgbClr val="7030A0"/>
                </a:solidFill>
              </a:rPr>
              <a:t> - </a:t>
            </a:r>
            <a:r>
              <a:rPr lang="fr-FR" altLang="fr-FR" sz="1400" i="1" dirty="0" err="1">
                <a:solidFill>
                  <a:srgbClr val="7030A0"/>
                </a:solidFill>
              </a:rPr>
              <a:t>Listverse</a:t>
            </a:r>
            <a:r>
              <a:rPr lang="fr-FR" altLang="fr-FR" sz="1400" dirty="0">
                <a:solidFill>
                  <a:srgbClr val="7030A0"/>
                </a:solidFill>
              </a:rPr>
              <a:t>, </a:t>
            </a:r>
            <a:r>
              <a:rPr lang="fr-FR" altLang="fr-FR" sz="1400" dirty="0">
                <a:solidFill>
                  <a:srgbClr val="7030A0"/>
                </a:solidFill>
                <a:hlinkClick r:id="rId4"/>
              </a:rPr>
              <a:t>http://listverse.com/2013/04/20/10-animals-that-practice-homosexuality/</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1,500 animal </a:t>
            </a:r>
            <a:r>
              <a:rPr lang="fr-FR" altLang="fr-FR" sz="1400" i="1" dirty="0" err="1">
                <a:solidFill>
                  <a:srgbClr val="7030A0"/>
                </a:solidFill>
              </a:rPr>
              <a:t>species</a:t>
            </a:r>
            <a:r>
              <a:rPr lang="fr-FR" altLang="fr-FR" sz="1400" i="1" dirty="0">
                <a:solidFill>
                  <a:srgbClr val="7030A0"/>
                </a:solidFill>
              </a:rPr>
              <a:t> practice </a:t>
            </a:r>
            <a:r>
              <a:rPr lang="fr-FR" altLang="fr-FR" sz="1400" i="1" dirty="0" err="1">
                <a:solidFill>
                  <a:srgbClr val="7030A0"/>
                </a:solidFill>
              </a:rPr>
              <a:t>homosexuality</a:t>
            </a:r>
            <a:r>
              <a:rPr lang="fr-FR" altLang="fr-FR" sz="1400" dirty="0">
                <a:solidFill>
                  <a:srgbClr val="7030A0"/>
                </a:solidFill>
              </a:rPr>
              <a:t>, </a:t>
            </a:r>
            <a:r>
              <a:rPr lang="fr-FR" altLang="fr-FR" sz="1400" dirty="0">
                <a:solidFill>
                  <a:srgbClr val="7030A0"/>
                </a:solidFill>
                <a:hlinkClick r:id="rId7"/>
              </a:rPr>
              <a:t>http://www.news-medical.net/news/2006/10/23/20718.aspx</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Do </a:t>
            </a:r>
            <a:r>
              <a:rPr lang="fr-FR" altLang="fr-FR" sz="1400" i="1" dirty="0" err="1">
                <a:solidFill>
                  <a:srgbClr val="7030A0"/>
                </a:solidFill>
              </a:rPr>
              <a:t>Animals</a:t>
            </a:r>
            <a:r>
              <a:rPr lang="fr-FR" altLang="fr-FR" sz="1400" i="1" dirty="0">
                <a:solidFill>
                  <a:srgbClr val="7030A0"/>
                </a:solidFill>
              </a:rPr>
              <a:t> </a:t>
            </a:r>
            <a:r>
              <a:rPr lang="fr-FR" altLang="fr-FR" sz="1400" i="1" dirty="0" err="1">
                <a:solidFill>
                  <a:srgbClr val="7030A0"/>
                </a:solidFill>
              </a:rPr>
              <a:t>Exhibit</a:t>
            </a:r>
            <a:r>
              <a:rPr lang="fr-FR" altLang="fr-FR" sz="1400" i="1" dirty="0">
                <a:solidFill>
                  <a:srgbClr val="7030A0"/>
                </a:solidFill>
              </a:rPr>
              <a:t> </a:t>
            </a:r>
            <a:r>
              <a:rPr lang="fr-FR" altLang="fr-FR" sz="1400" i="1" dirty="0" err="1">
                <a:solidFill>
                  <a:srgbClr val="7030A0"/>
                </a:solidFill>
              </a:rPr>
              <a:t>Homosexuality</a:t>
            </a:r>
            <a:r>
              <a:rPr lang="fr-FR" altLang="fr-FR" sz="1400" i="1" dirty="0">
                <a:solidFill>
                  <a:srgbClr val="7030A0"/>
                </a:solidFill>
              </a:rPr>
              <a:t>? - Yale Scientific Magazine</a:t>
            </a:r>
            <a:r>
              <a:rPr lang="fr-FR" altLang="fr-FR" sz="1400" dirty="0">
                <a:solidFill>
                  <a:srgbClr val="7030A0"/>
                </a:solidFill>
              </a:rPr>
              <a:t>, </a:t>
            </a:r>
            <a:r>
              <a:rPr lang="fr-FR" altLang="fr-FR" sz="1400" dirty="0">
                <a:solidFill>
                  <a:srgbClr val="7030A0"/>
                </a:solidFill>
                <a:hlinkClick r:id="rId8"/>
              </a:rPr>
              <a:t>http://www.yalescientific.org/2012/03/do-animals-exhibit-homosexuality/</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a:t>
            </a:r>
            <a:r>
              <a:rPr lang="fr-FR" altLang="fr-FR" sz="1400" i="1" dirty="0">
                <a:solidFill>
                  <a:srgbClr val="7030A0"/>
                </a:solidFill>
              </a:rPr>
              <a:t> Activity </a:t>
            </a:r>
            <a:r>
              <a:rPr lang="fr-FR" altLang="fr-FR" sz="1400" i="1" dirty="0" err="1">
                <a:solidFill>
                  <a:srgbClr val="7030A0"/>
                </a:solidFill>
              </a:rPr>
              <a:t>Among</a:t>
            </a:r>
            <a:r>
              <a:rPr lang="fr-FR" altLang="fr-FR" sz="1400" i="1" dirty="0">
                <a:solidFill>
                  <a:srgbClr val="7030A0"/>
                </a:solidFill>
              </a:rPr>
              <a:t> </a:t>
            </a:r>
            <a:r>
              <a:rPr lang="fr-FR" altLang="fr-FR" sz="1400" i="1" dirty="0" err="1">
                <a:solidFill>
                  <a:srgbClr val="7030A0"/>
                </a:solidFill>
              </a:rPr>
              <a:t>Animals</a:t>
            </a:r>
            <a:r>
              <a:rPr lang="fr-FR" altLang="fr-FR" sz="1400" i="1" dirty="0">
                <a:solidFill>
                  <a:srgbClr val="7030A0"/>
                </a:solidFill>
              </a:rPr>
              <a:t> </a:t>
            </a:r>
            <a:r>
              <a:rPr lang="fr-FR" altLang="fr-FR" sz="1400" i="1" dirty="0" err="1">
                <a:solidFill>
                  <a:srgbClr val="7030A0"/>
                </a:solidFill>
              </a:rPr>
              <a:t>Stirs</a:t>
            </a:r>
            <a:r>
              <a:rPr lang="fr-FR" altLang="fr-FR" sz="1400" i="1" dirty="0">
                <a:solidFill>
                  <a:srgbClr val="7030A0"/>
                </a:solidFill>
              </a:rPr>
              <a:t> </a:t>
            </a:r>
            <a:r>
              <a:rPr lang="fr-FR" altLang="fr-FR" sz="1400" i="1" dirty="0" err="1">
                <a:solidFill>
                  <a:srgbClr val="7030A0"/>
                </a:solidFill>
              </a:rPr>
              <a:t>Debate</a:t>
            </a:r>
            <a:r>
              <a:rPr lang="fr-FR" altLang="fr-FR" sz="1400" dirty="0">
                <a:solidFill>
                  <a:srgbClr val="7030A0"/>
                </a:solidFill>
              </a:rPr>
              <a:t>, James Owen in London for National Geographic News, July 23, 2004, </a:t>
            </a:r>
            <a:r>
              <a:rPr lang="fr-FR" altLang="fr-FR" sz="1400" dirty="0">
                <a:solidFill>
                  <a:srgbClr val="7030A0"/>
                </a:solidFill>
                <a:hlinkClick r:id="rId9"/>
              </a:rPr>
              <a:t>http://news.nationalgeographic.com/news/2004/07/0722_040722_gayanimal.html</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Top 10 Gay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Animals</a:t>
            </a:r>
            <a:r>
              <a:rPr lang="fr-FR" altLang="fr-FR" sz="1400" i="1" dirty="0">
                <a:solidFill>
                  <a:srgbClr val="7030A0"/>
                </a:solidFill>
              </a:rPr>
              <a:t>! - YouTube</a:t>
            </a:r>
            <a:r>
              <a:rPr lang="fr-FR" altLang="fr-FR" sz="1400" dirty="0">
                <a:solidFill>
                  <a:srgbClr val="7030A0"/>
                </a:solidFill>
              </a:rPr>
              <a:t>, </a:t>
            </a:r>
            <a:r>
              <a:rPr lang="fr-FR" altLang="fr-FR" sz="1400" dirty="0">
                <a:solidFill>
                  <a:srgbClr val="7030A0"/>
                </a:solidFill>
                <a:hlinkClick r:id="rId10"/>
              </a:rPr>
              <a:t>https://www.youtube.com/watch?v=aiT2OSAbogw</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Homosexuality</a:t>
            </a:r>
            <a:r>
              <a:rPr lang="fr-FR" altLang="fr-FR" sz="1400" i="1" dirty="0">
                <a:solidFill>
                  <a:srgbClr val="7030A0"/>
                </a:solidFill>
              </a:rPr>
              <a:t> in </a:t>
            </a:r>
            <a:r>
              <a:rPr lang="fr-FR" altLang="fr-FR" sz="1400" i="1" dirty="0" err="1">
                <a:solidFill>
                  <a:srgbClr val="7030A0"/>
                </a:solidFill>
              </a:rPr>
              <a:t>Animals</a:t>
            </a:r>
            <a:r>
              <a:rPr lang="fr-FR" altLang="fr-FR" sz="1400" i="1" dirty="0">
                <a:solidFill>
                  <a:srgbClr val="7030A0"/>
                </a:solidFill>
              </a:rPr>
              <a:t> - YouTube</a:t>
            </a:r>
            <a:r>
              <a:rPr lang="fr-FR" altLang="fr-FR" sz="1400" dirty="0">
                <a:solidFill>
                  <a:srgbClr val="7030A0"/>
                </a:solidFill>
              </a:rPr>
              <a:t>, </a:t>
            </a:r>
            <a:r>
              <a:rPr lang="fr-FR" altLang="fr-FR" sz="1400" dirty="0">
                <a:solidFill>
                  <a:srgbClr val="7030A0"/>
                </a:solidFill>
                <a:hlinkClick r:id="rId11"/>
              </a:rPr>
              <a:t>https://www.youtube.com/watch?v=VUwza5Grxos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Out in Nature: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Behavior</a:t>
            </a:r>
            <a:r>
              <a:rPr lang="fr-FR" altLang="fr-FR" sz="1400" i="1" dirty="0">
                <a:solidFill>
                  <a:srgbClr val="7030A0"/>
                </a:solidFill>
              </a:rPr>
              <a:t> in the Animal </a:t>
            </a:r>
            <a:r>
              <a:rPr lang="fr-FR" altLang="fr-FR" sz="1400" i="1" dirty="0" err="1">
                <a:solidFill>
                  <a:srgbClr val="7030A0"/>
                </a:solidFill>
              </a:rPr>
              <a:t>Kingdom</a:t>
            </a:r>
            <a:r>
              <a:rPr lang="fr-FR" altLang="fr-FR" sz="1400" dirty="0">
                <a:solidFill>
                  <a:srgbClr val="7030A0"/>
                </a:solidFill>
              </a:rPr>
              <a:t>, </a:t>
            </a:r>
            <a:r>
              <a:rPr lang="fr-FR" altLang="fr-FR" sz="1400" dirty="0">
                <a:solidFill>
                  <a:srgbClr val="7030A0"/>
                </a:solidFill>
                <a:hlinkClick r:id="rId12"/>
              </a:rPr>
              <a:t>https://www.youtube.com/watch?v=LFeXwKnCUNI</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eaLnBrk="1" hangingPunct="1">
              <a:lnSpc>
                <a:spcPct val="100000"/>
              </a:lnSpc>
              <a:spcBef>
                <a:spcPct val="0"/>
              </a:spcBef>
              <a:buFontTx/>
              <a:buNone/>
            </a:pPr>
            <a:r>
              <a:rPr lang="fr-FR" altLang="fr-FR" sz="1400" i="1" dirty="0">
                <a:solidFill>
                  <a:srgbClr val="7030A0"/>
                </a:solidFill>
              </a:rPr>
              <a:t>Humour sur Internet </a:t>
            </a:r>
            <a:r>
              <a:rPr lang="fr-FR" altLang="fr-FR" sz="1400" dirty="0">
                <a:solidFill>
                  <a:srgbClr val="7030A0"/>
                </a:solidFill>
              </a:rPr>
              <a:t>:</a:t>
            </a:r>
          </a:p>
          <a:p>
            <a:pPr eaLnBrk="1" hangingPunct="1">
              <a:lnSpc>
                <a:spcPct val="100000"/>
              </a:lnSpc>
              <a:spcBef>
                <a:spcPct val="0"/>
              </a:spcBef>
              <a:buFontTx/>
              <a:buNone/>
            </a:pPr>
            <a:r>
              <a:rPr lang="fr-FR" altLang="fr-FR" sz="1400" dirty="0">
                <a:hlinkClick r:id="rId13"/>
              </a:rPr>
              <a:t>#</a:t>
            </a:r>
            <a:r>
              <a:rPr lang="fr-FR" altLang="fr-FR" sz="1400" dirty="0" err="1">
                <a:hlinkClick r:id="rId13"/>
              </a:rPr>
              <a:t>DicoManifPourTous</a:t>
            </a:r>
            <a:r>
              <a:rPr lang="fr-FR" altLang="fr-FR" sz="1400" dirty="0">
                <a:solidFill>
                  <a:srgbClr val="7030A0"/>
                </a:solidFill>
              </a:rPr>
              <a:t>, </a:t>
            </a:r>
            <a:r>
              <a:rPr lang="fr-FR" altLang="fr-FR" sz="1400" dirty="0">
                <a:solidFill>
                  <a:srgbClr val="7030A0"/>
                </a:solidFill>
                <a:hlinkClick r:id="rId13"/>
              </a:rPr>
              <a:t>http://dico-manif-pour-tous.tumblr.com/</a:t>
            </a:r>
            <a:endParaRPr lang="fr-FR" altLang="fr-FR" sz="1400" dirty="0">
              <a:solidFill>
                <a:srgbClr val="7030A0"/>
              </a:solidFill>
            </a:endParaRPr>
          </a:p>
          <a:p>
            <a:pPr eaLnBrk="1" hangingPunct="1">
              <a:lnSpc>
                <a:spcPct val="100000"/>
              </a:lnSpc>
              <a:spcBef>
                <a:spcPct val="0"/>
              </a:spcBef>
              <a:buFontTx/>
              <a:buNone/>
            </a:pPr>
            <a:r>
              <a:rPr lang="fr-FR" altLang="fr-FR" sz="1400" dirty="0">
                <a:solidFill>
                  <a:srgbClr val="7030A0"/>
                </a:solidFill>
              </a:rPr>
              <a:t>Dico Manif pour Tous, </a:t>
            </a:r>
            <a:r>
              <a:rPr lang="fr-FR" altLang="fr-FR" sz="1400" dirty="0">
                <a:solidFill>
                  <a:srgbClr val="7030A0"/>
                </a:solidFill>
                <a:hlinkClick r:id="rId14"/>
              </a:rPr>
              <a:t>http://benjamin.lisan.free.fr/jardin.secret/EcritsLitteraires/Humour/divers/dico-manif-pour-tous.htm</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eaLnBrk="1" hangingPunct="1">
              <a:lnSpc>
                <a:spcPct val="100000"/>
              </a:lnSpc>
              <a:spcBef>
                <a:spcPct val="0"/>
              </a:spcBef>
              <a:buFontTx/>
              <a:buNone/>
            </a:pPr>
            <a:r>
              <a:rPr lang="fr-FR" altLang="fr-FR" sz="1400" dirty="0">
                <a:solidFill>
                  <a:srgbClr val="7030A0"/>
                </a:solidFill>
              </a:rPr>
              <a:t>Associations :</a:t>
            </a:r>
          </a:p>
          <a:p>
            <a:pPr eaLnBrk="1" hangingPunct="1">
              <a:lnSpc>
                <a:spcPct val="100000"/>
              </a:lnSpc>
              <a:spcBef>
                <a:spcPct val="0"/>
              </a:spcBef>
              <a:buFontTx/>
              <a:buNone/>
            </a:pPr>
            <a:r>
              <a:rPr lang="en-US" altLang="fr-FR" sz="1400" dirty="0">
                <a:solidFill>
                  <a:srgbClr val="7030A0"/>
                </a:solidFill>
              </a:rPr>
              <a:t>. ILGA, the International Lesbian, Gay, Bisexual, Trans and Intersex Association, </a:t>
            </a:r>
            <a:r>
              <a:rPr lang="en-US" altLang="fr-FR" sz="1400" dirty="0">
                <a:solidFill>
                  <a:srgbClr val="7030A0"/>
                </a:solidFill>
                <a:hlinkClick r:id="rId15"/>
              </a:rPr>
              <a:t>http://ilga.org/</a:t>
            </a:r>
            <a:r>
              <a:rPr lang="en-US" altLang="fr-FR" sz="1400" dirty="0">
                <a:solidFill>
                  <a:srgbClr val="7030A0"/>
                </a:solidFill>
              </a:rPr>
              <a:t> </a:t>
            </a:r>
          </a:p>
          <a:p>
            <a:pPr eaLnBrk="1" hangingPunct="1">
              <a:lnSpc>
                <a:spcPct val="100000"/>
              </a:lnSpc>
              <a:spcBef>
                <a:spcPct val="0"/>
              </a:spcBef>
              <a:buFontTx/>
              <a:buNone/>
            </a:pPr>
            <a:r>
              <a:rPr lang="en-US" altLang="fr-FR" sz="1400" dirty="0">
                <a:solidFill>
                  <a:srgbClr val="7030A0"/>
                </a:solidFill>
              </a:rPr>
              <a:t>. </a:t>
            </a:r>
            <a:r>
              <a:rPr lang="en-US" altLang="fr-FR" sz="1400" dirty="0" err="1">
                <a:solidFill>
                  <a:srgbClr val="7030A0"/>
                </a:solidFill>
              </a:rPr>
              <a:t>centre</a:t>
            </a:r>
            <a:r>
              <a:rPr lang="en-US" altLang="fr-FR" sz="1400" dirty="0">
                <a:solidFill>
                  <a:srgbClr val="7030A0"/>
                </a:solidFill>
              </a:rPr>
              <a:t> LGBT Paris, </a:t>
            </a:r>
            <a:r>
              <a:rPr lang="en-US" altLang="fr-FR" sz="1400" dirty="0">
                <a:solidFill>
                  <a:srgbClr val="7030A0"/>
                </a:solidFill>
                <a:hlinkClick r:id="rId16"/>
              </a:rPr>
              <a:t>http://centrelgbtparis.org/</a:t>
            </a:r>
            <a:r>
              <a:rPr lang="en-US" altLang="fr-FR" sz="1400" dirty="0">
                <a:solidFill>
                  <a:srgbClr val="7030A0"/>
                </a:solidFill>
              </a:rPr>
              <a:t> </a:t>
            </a:r>
            <a:endParaRPr lang="fr-FR" altLang="fr-FR" sz="1400" dirty="0">
              <a:solidFill>
                <a:srgbClr val="7030A0"/>
              </a:solidFill>
            </a:endParaRPr>
          </a:p>
          <a:p>
            <a:pPr eaLnBrk="1" hangingPunct="1">
              <a:lnSpc>
                <a:spcPct val="100000"/>
              </a:lnSpc>
              <a:spcBef>
                <a:spcPct val="0"/>
              </a:spcBef>
              <a:buFontTx/>
              <a:buNone/>
            </a:pPr>
            <a:endParaRPr lang="fr-FR" altLang="fr-FR" sz="1400" dirty="0">
              <a:solidFill>
                <a:srgbClr val="7030A0"/>
              </a:solidFill>
            </a:endParaRPr>
          </a:p>
        </p:txBody>
      </p:sp>
      <p:pic>
        <p:nvPicPr>
          <p:cNvPr id="7" name="Imag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20363" y="2585003"/>
            <a:ext cx="1828800" cy="1828800"/>
          </a:xfrm>
          <a:prstGeom prst="rect">
            <a:avLst/>
          </a:prstGeom>
        </p:spPr>
      </p:pic>
      <p:pic>
        <p:nvPicPr>
          <p:cNvPr id="4" name="Imag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77928" y="3674175"/>
            <a:ext cx="939210" cy="1479256"/>
          </a:xfrm>
          <a:prstGeom prst="rect">
            <a:avLst/>
          </a:prstGeom>
        </p:spPr>
      </p:pic>
      <p:pic>
        <p:nvPicPr>
          <p:cNvPr id="11" name="Imag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56875" y="4489683"/>
            <a:ext cx="1819275" cy="2514600"/>
          </a:xfrm>
          <a:prstGeom prst="rect">
            <a:avLst/>
          </a:prstGeom>
        </p:spPr>
      </p:pic>
      <p:pic>
        <p:nvPicPr>
          <p:cNvPr id="2" name="Imag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81344" y="111125"/>
            <a:ext cx="2629700" cy="1909061"/>
          </a:xfrm>
          <a:prstGeom prst="rect">
            <a:avLst/>
          </a:prstGeom>
        </p:spPr>
      </p:pic>
      <p:sp>
        <p:nvSpPr>
          <p:cNvPr id="5" name="ZoneTexte 4"/>
          <p:cNvSpPr txBox="1"/>
          <p:nvPr/>
        </p:nvSpPr>
        <p:spPr>
          <a:xfrm>
            <a:off x="6772940" y="1522196"/>
            <a:ext cx="2608404" cy="461665"/>
          </a:xfrm>
          <a:prstGeom prst="rect">
            <a:avLst/>
          </a:prstGeom>
          <a:noFill/>
        </p:spPr>
        <p:txBody>
          <a:bodyPr wrap="square" rtlCol="0">
            <a:spAutoFit/>
          </a:bodyPr>
          <a:lstStyle/>
          <a:p>
            <a:pPr algn="r"/>
            <a:r>
              <a:rPr lang="fr-FR" sz="1200" dirty="0">
                <a:solidFill>
                  <a:srgbClr val="7030A0"/>
                </a:solidFill>
              </a:rPr>
              <a:t>Ne priez pas pour Orlando. Combattez les idéologies religieuses haineuses </a:t>
            </a:r>
            <a:r>
              <a:rPr lang="fr-FR" sz="1200" dirty="0">
                <a:solidFill>
                  <a:srgbClr val="7030A0"/>
                </a:solidFill>
                <a:sym typeface="Wingdings" panose="05000000000000000000" pitchFamily="2" charset="2"/>
              </a:rPr>
              <a:t></a:t>
            </a:r>
            <a:endParaRPr lang="fr-FR" sz="1200" dirty="0">
              <a:solidFill>
                <a:srgbClr val="7030A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oneTexte 1"/>
          <p:cNvSpPr txBox="1">
            <a:spLocks noChangeArrowheads="1"/>
          </p:cNvSpPr>
          <p:nvPr/>
        </p:nvSpPr>
        <p:spPr bwMode="auto">
          <a:xfrm>
            <a:off x="4587857" y="139838"/>
            <a:ext cx="3550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836F961-70EB-4F51-9204-171DFBBF4746}" type="slidenum">
              <a:rPr lang="fr-FR"/>
              <a:pPr>
                <a:defRPr/>
              </a:pPr>
              <a:t>168</a:t>
            </a:fld>
            <a:endParaRPr lang="fr-FR"/>
          </a:p>
        </p:txBody>
      </p:sp>
      <p:sp>
        <p:nvSpPr>
          <p:cNvPr id="160772" name="ZoneTexte 3"/>
          <p:cNvSpPr txBox="1">
            <a:spLocks noChangeArrowheads="1"/>
          </p:cNvSpPr>
          <p:nvPr/>
        </p:nvSpPr>
        <p:spPr bwMode="auto">
          <a:xfrm>
            <a:off x="204788" y="139838"/>
            <a:ext cx="2549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60773" name="ZoneTexte 4"/>
          <p:cNvSpPr txBox="1">
            <a:spLocks noChangeArrowheads="1"/>
          </p:cNvSpPr>
          <p:nvPr/>
        </p:nvSpPr>
        <p:spPr bwMode="auto">
          <a:xfrm>
            <a:off x="204788" y="545238"/>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 (suite)</a:t>
            </a:r>
          </a:p>
        </p:txBody>
      </p:sp>
      <p:sp>
        <p:nvSpPr>
          <p:cNvPr id="160774" name="ZoneTexte 5"/>
          <p:cNvSpPr txBox="1">
            <a:spLocks noChangeArrowheads="1"/>
          </p:cNvSpPr>
          <p:nvPr/>
        </p:nvSpPr>
        <p:spPr bwMode="auto">
          <a:xfrm>
            <a:off x="204788" y="951193"/>
            <a:ext cx="1196250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u="sng" dirty="0">
                <a:solidFill>
                  <a:srgbClr val="7030A0"/>
                </a:solidFill>
              </a:rPr>
              <a:t>Le rejet des enfants homosexuels</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marL="285750" indent="-285750" eaLnBrk="1" hangingPunct="1">
              <a:lnSpc>
                <a:spcPct val="100000"/>
              </a:lnSpc>
              <a:spcBef>
                <a:spcPct val="0"/>
              </a:spcBef>
            </a:pPr>
            <a:r>
              <a:rPr lang="fr-FR" sz="1400" i="1" dirty="0">
                <a:solidFill>
                  <a:srgbClr val="7030A0"/>
                </a:solidFill>
              </a:rPr>
              <a:t>Mika rejeté par sa famille à cause de son homosexualité</a:t>
            </a:r>
            <a:r>
              <a:rPr lang="fr-FR" sz="1400" dirty="0">
                <a:solidFill>
                  <a:srgbClr val="7030A0"/>
                </a:solidFill>
              </a:rPr>
              <a:t>, 25/05/2015, </a:t>
            </a:r>
            <a:r>
              <a:rPr lang="fr-FR" sz="1400" dirty="0">
                <a:solidFill>
                  <a:srgbClr val="7030A0"/>
                </a:solidFill>
                <a:hlinkClick r:id="rId3"/>
              </a:rPr>
              <a:t>http://www.legossip.net/mika-rejete-par-sa-famille-a-cause-de-son-homosexualite/249798/</a:t>
            </a:r>
            <a:endParaRPr lang="fr-FR" sz="1400" dirty="0">
              <a:solidFill>
                <a:srgbClr val="7030A0"/>
              </a:solidFill>
            </a:endParaRPr>
          </a:p>
          <a:p>
            <a:pPr marL="285750" indent="-285750" eaLnBrk="1" hangingPunct="1">
              <a:lnSpc>
                <a:spcPct val="100000"/>
              </a:lnSpc>
              <a:spcBef>
                <a:spcPct val="0"/>
              </a:spcBef>
            </a:pPr>
            <a:r>
              <a:rPr lang="en-US" sz="1400" i="1" dirty="0">
                <a:solidFill>
                  <a:srgbClr val="7030A0"/>
                </a:solidFill>
              </a:rPr>
              <a:t>Why being LGBT in Cairo is worse today than it was under Islamist rule</a:t>
            </a:r>
            <a:r>
              <a:rPr lang="en-US" sz="1400" dirty="0">
                <a:solidFill>
                  <a:srgbClr val="7030A0"/>
                </a:solidFill>
              </a:rPr>
              <a:t>, Bel </a:t>
            </a:r>
            <a:r>
              <a:rPr lang="en-US" sz="1400" dirty="0" err="1">
                <a:solidFill>
                  <a:srgbClr val="7030A0"/>
                </a:solidFill>
              </a:rPr>
              <a:t>Trew</a:t>
            </a:r>
            <a:r>
              <a:rPr lang="en-US" sz="1400" dirty="0">
                <a:solidFill>
                  <a:srgbClr val="7030A0"/>
                </a:solidFill>
              </a:rPr>
              <a:t>, </a:t>
            </a:r>
            <a:r>
              <a:rPr lang="en-US" sz="1400" dirty="0">
                <a:solidFill>
                  <a:srgbClr val="7030A0"/>
                </a:solidFill>
                <a:hlinkClick r:id="rId4"/>
              </a:rPr>
              <a:t>https://medium.com/matter/being-gay-in-egypt-is-worse-today-than-it-was-under-islamist-rule-61c1c2115c81</a:t>
            </a:r>
            <a:r>
              <a:rPr lang="en-US" sz="1400" dirty="0">
                <a:solidFill>
                  <a:srgbClr val="7030A0"/>
                </a:solidFill>
              </a:rPr>
              <a:t> </a:t>
            </a:r>
            <a:endParaRPr lang="fr-FR" sz="1400" dirty="0">
              <a:solidFill>
                <a:srgbClr val="7030A0"/>
              </a:solidFill>
            </a:endParaRPr>
          </a:p>
          <a:p>
            <a:pPr eaLnBrk="1" hangingPunct="1">
              <a:lnSpc>
                <a:spcPct val="100000"/>
              </a:lnSpc>
              <a:spcBef>
                <a:spcPct val="0"/>
              </a:spcBef>
              <a:buNone/>
            </a:pPr>
            <a:endParaRPr lang="fr-FR" sz="1400" dirty="0">
              <a:solidFill>
                <a:srgbClr val="7030A0"/>
              </a:solidFill>
            </a:endParaRPr>
          </a:p>
          <a:p>
            <a:pPr eaLnBrk="1" hangingPunct="1">
              <a:lnSpc>
                <a:spcPct val="100000"/>
              </a:lnSpc>
              <a:spcBef>
                <a:spcPct val="0"/>
              </a:spcBef>
              <a:buFontTx/>
              <a:buNone/>
            </a:pPr>
            <a:r>
              <a:rPr lang="fr-FR" altLang="fr-FR" sz="1400" u="sng" dirty="0">
                <a:solidFill>
                  <a:srgbClr val="7030A0"/>
                </a:solidFill>
              </a:rPr>
              <a:t>Sur le sujet « L’homosexualité est-elle un choix ? </a:t>
            </a:r>
            <a:r>
              <a:rPr lang="fr-FR" altLang="fr-FR" sz="1400" dirty="0">
                <a:solidFill>
                  <a:srgbClr val="7030A0"/>
                </a:solidFill>
              </a:rPr>
              <a:t>» : </a:t>
            </a:r>
          </a:p>
          <a:p>
            <a:pPr marL="285750" indent="-285750" eaLnBrk="1" hangingPunct="1">
              <a:lnSpc>
                <a:spcPct val="100000"/>
              </a:lnSpc>
              <a:spcBef>
                <a:spcPct val="0"/>
              </a:spcBef>
            </a:pPr>
            <a:r>
              <a:rPr lang="en-US" altLang="fr-FR" sz="1400" i="1" dirty="0">
                <a:solidFill>
                  <a:srgbClr val="7030A0"/>
                </a:solidFill>
              </a:rPr>
              <a:t>Being Gay Not a Choice: Science Contradicts Ben Carson</a:t>
            </a:r>
            <a:r>
              <a:rPr lang="en-US" altLang="fr-FR" sz="1400" dirty="0">
                <a:solidFill>
                  <a:srgbClr val="7030A0"/>
                </a:solidFill>
              </a:rPr>
              <a:t>,  Tia </a:t>
            </a:r>
            <a:r>
              <a:rPr lang="en-US" altLang="fr-FR" sz="1400" dirty="0" err="1">
                <a:solidFill>
                  <a:srgbClr val="7030A0"/>
                </a:solidFill>
              </a:rPr>
              <a:t>Ghose</a:t>
            </a:r>
            <a:r>
              <a:rPr lang="en-US" altLang="fr-FR" sz="1400" dirty="0">
                <a:solidFill>
                  <a:srgbClr val="7030A0"/>
                </a:solidFill>
              </a:rPr>
              <a:t>, </a:t>
            </a:r>
            <a:r>
              <a:rPr lang="en-US" altLang="fr-FR" sz="1400" dirty="0">
                <a:solidFill>
                  <a:srgbClr val="7030A0"/>
                </a:solidFill>
                <a:hlinkClick r:id="rId5"/>
              </a:rPr>
              <a:t>http://www.livescience.com/50058-being-gay-not-a-choice.html</a:t>
            </a:r>
            <a:r>
              <a:rPr lang="en-US" altLang="fr-FR" sz="1400" dirty="0">
                <a:solidFill>
                  <a:srgbClr val="7030A0"/>
                </a:solidFill>
              </a:rPr>
              <a:t> </a:t>
            </a:r>
            <a:endParaRPr lang="fr-FR" altLang="fr-FR" sz="1400" dirty="0">
              <a:solidFill>
                <a:srgbClr val="7030A0"/>
              </a:solidFill>
            </a:endParaRPr>
          </a:p>
          <a:p>
            <a:pPr marL="285750" indent="-285750" eaLnBrk="1" hangingPunct="1">
              <a:lnSpc>
                <a:spcPct val="100000"/>
              </a:lnSpc>
              <a:spcBef>
                <a:spcPct val="0"/>
              </a:spcBef>
            </a:pPr>
            <a:r>
              <a:rPr lang="fr-FR" sz="1400" i="1" dirty="0">
                <a:solidFill>
                  <a:srgbClr val="7030A0"/>
                </a:solidFill>
              </a:rPr>
              <a:t>L'homosexualité n'est pas un choix</a:t>
            </a:r>
            <a:r>
              <a:rPr lang="fr-FR" sz="1400" dirty="0">
                <a:solidFill>
                  <a:srgbClr val="7030A0"/>
                </a:solidFill>
              </a:rPr>
              <a:t>, 08.04.2011, Philippe </a:t>
            </a:r>
            <a:r>
              <a:rPr lang="fr-FR" sz="1400" dirty="0" err="1">
                <a:solidFill>
                  <a:srgbClr val="7030A0"/>
                </a:solidFill>
              </a:rPr>
              <a:t>Brenot</a:t>
            </a:r>
            <a:r>
              <a:rPr lang="fr-FR" sz="1400" dirty="0">
                <a:solidFill>
                  <a:srgbClr val="7030A0"/>
                </a:solidFill>
              </a:rPr>
              <a:t>, </a:t>
            </a:r>
            <a:r>
              <a:rPr lang="fr-FR" sz="1400" dirty="0">
                <a:solidFill>
                  <a:srgbClr val="7030A0"/>
                </a:solidFill>
                <a:hlinkClick r:id="rId6"/>
              </a:rPr>
              <a:t>http://www.lemonde.fr/week-end/article/2011/04/08/l-homosexualite-n-est-pas-un-choix_1504178_1477893.html</a:t>
            </a:r>
            <a:r>
              <a:rPr lang="fr-FR" sz="1400" dirty="0">
                <a:solidFill>
                  <a:srgbClr val="7030A0"/>
                </a:solidFill>
              </a:rPr>
              <a:t> </a:t>
            </a:r>
          </a:p>
          <a:p>
            <a:pPr marL="285750" indent="-285750" eaLnBrk="1" hangingPunct="1">
              <a:lnSpc>
                <a:spcPct val="100000"/>
              </a:lnSpc>
              <a:spcBef>
                <a:spcPct val="0"/>
              </a:spcBef>
            </a:pPr>
            <a:r>
              <a:rPr lang="fr-FR" sz="1400" i="1" dirty="0">
                <a:solidFill>
                  <a:srgbClr val="7030A0"/>
                </a:solidFill>
              </a:rPr>
              <a:t>Infrarouge : "L'homosexualité n'est pas un choix, c'est une orientation sexuelle normale", </a:t>
            </a:r>
            <a:r>
              <a:rPr lang="fr-FR" sz="1400" dirty="0">
                <a:solidFill>
                  <a:srgbClr val="7030A0"/>
                </a:solidFill>
              </a:rPr>
              <a:t>25-03-2015, </a:t>
            </a:r>
            <a:r>
              <a:rPr lang="fr-FR" sz="1400" dirty="0">
                <a:solidFill>
                  <a:srgbClr val="7030A0"/>
                </a:solidFill>
                <a:hlinkClick r:id="rId7"/>
              </a:rPr>
              <a:t>http://www.metronews.fr/info/l-homosexualite-n-est-pas-un-choix-c-est-une-orientation-sexuelle-normale/moct!P6pfa4JcJCNOk/</a:t>
            </a:r>
            <a:r>
              <a:rPr lang="fr-FR" sz="1400" dirty="0">
                <a:solidFill>
                  <a:srgbClr val="7030A0"/>
                </a:solidFill>
              </a:rPr>
              <a:t> </a:t>
            </a:r>
          </a:p>
          <a:p>
            <a:pPr marL="285750" indent="-285750" eaLnBrk="1" hangingPunct="1">
              <a:lnSpc>
                <a:spcPct val="100000"/>
              </a:lnSpc>
              <a:spcBef>
                <a:spcPct val="0"/>
              </a:spcBef>
            </a:pPr>
            <a:r>
              <a:rPr lang="fr-FR" sz="1400" i="1" dirty="0">
                <a:solidFill>
                  <a:srgbClr val="7030A0"/>
                </a:solidFill>
              </a:rPr>
              <a:t>« Homo ou hétéro, est-ce un choix ? » : La question abordée en cinq points sur France 2, </a:t>
            </a:r>
            <a:r>
              <a:rPr lang="fr-FR" sz="1400" dirty="0">
                <a:solidFill>
                  <a:srgbClr val="7030A0"/>
                </a:solidFill>
                <a:hlinkClick r:id="rId8"/>
              </a:rPr>
              <a:t>http://www.20minutes.fr/television/1569487-20150324-homo-hetero-choix-question-abordee-cinq-points-france-2</a:t>
            </a:r>
            <a:r>
              <a:rPr lang="fr-FR" sz="1400" dirty="0">
                <a:solidFill>
                  <a:srgbClr val="7030A0"/>
                </a:solidFill>
              </a:rPr>
              <a:t> &amp; </a:t>
            </a:r>
            <a:r>
              <a:rPr lang="fr-FR" sz="1400" dirty="0">
                <a:solidFill>
                  <a:srgbClr val="7030A0"/>
                </a:solidFill>
                <a:hlinkClick r:id="rId9"/>
              </a:rPr>
              <a:t>http://www.france2.fr/emissions/infrarouge/diffusions/24-03-2015_311301</a:t>
            </a:r>
            <a:r>
              <a:rPr lang="fr-FR" sz="1400" dirty="0">
                <a:solidFill>
                  <a:srgbClr val="7030A0"/>
                </a:solidFill>
              </a:rPr>
              <a:t> </a:t>
            </a:r>
          </a:p>
          <a:p>
            <a:pPr marL="285750" indent="-285750" eaLnBrk="1" hangingPunct="1">
              <a:lnSpc>
                <a:spcPct val="100000"/>
              </a:lnSpc>
              <a:spcBef>
                <a:spcPct val="0"/>
              </a:spcBef>
            </a:pPr>
            <a:r>
              <a:rPr lang="fr-FR" sz="1400" i="1" dirty="0">
                <a:solidFill>
                  <a:srgbClr val="7030A0"/>
                </a:solidFill>
              </a:rPr>
              <a:t>Biologie de l'homosexualité</a:t>
            </a:r>
            <a:r>
              <a:rPr lang="fr-FR" sz="1400" dirty="0">
                <a:solidFill>
                  <a:srgbClr val="7030A0"/>
                </a:solidFill>
              </a:rPr>
              <a:t>, Jacques </a:t>
            </a:r>
            <a:r>
              <a:rPr lang="fr-FR" sz="1400" dirty="0" err="1">
                <a:solidFill>
                  <a:srgbClr val="7030A0"/>
                </a:solidFill>
              </a:rPr>
              <a:t>Balthazart</a:t>
            </a:r>
            <a:r>
              <a:rPr lang="fr-FR" sz="1400" dirty="0">
                <a:solidFill>
                  <a:srgbClr val="7030A0"/>
                </a:solidFill>
              </a:rPr>
              <a:t>, </a:t>
            </a:r>
            <a:r>
              <a:rPr lang="fr-FR" sz="1400" dirty="0" err="1">
                <a:solidFill>
                  <a:srgbClr val="7030A0"/>
                </a:solidFill>
              </a:rPr>
              <a:t>Mardaga</a:t>
            </a:r>
            <a:r>
              <a:rPr lang="fr-FR" sz="1400" dirty="0">
                <a:solidFill>
                  <a:srgbClr val="7030A0"/>
                </a:solidFill>
              </a:rPr>
              <a:t>, 2010.</a:t>
            </a:r>
          </a:p>
        </p:txBody>
      </p:sp>
      <p:pic>
        <p:nvPicPr>
          <p:cNvPr id="2"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594" y="4246469"/>
            <a:ext cx="2657475" cy="1724025"/>
          </a:xfrm>
          <a:prstGeom prst="rect">
            <a:avLst/>
          </a:prstGeom>
        </p:spPr>
      </p:pic>
      <p:sp>
        <p:nvSpPr>
          <p:cNvPr id="4" name="ZoneTexte 3"/>
          <p:cNvSpPr txBox="1"/>
          <p:nvPr/>
        </p:nvSpPr>
        <p:spPr>
          <a:xfrm>
            <a:off x="8122025" y="5970494"/>
            <a:ext cx="4184724" cy="830997"/>
          </a:xfrm>
          <a:prstGeom prst="rect">
            <a:avLst/>
          </a:prstGeom>
          <a:noFill/>
        </p:spPr>
        <p:txBody>
          <a:bodyPr wrap="square" rtlCol="0">
            <a:spAutoFit/>
          </a:bodyPr>
          <a:lstStyle/>
          <a:p>
            <a:pPr algn="ctr"/>
            <a:r>
              <a:rPr lang="fr-FR" sz="1200" dirty="0">
                <a:solidFill>
                  <a:srgbClr val="7030A0"/>
                </a:solidFill>
              </a:rPr>
              <a:t>↗ « </a:t>
            </a:r>
            <a:r>
              <a:rPr lang="fr-FR" sz="1200" i="1" dirty="0">
                <a:solidFill>
                  <a:srgbClr val="7030A0"/>
                </a:solidFill>
              </a:rPr>
              <a:t>Le Pr Eric Vilain, généticien à l'UCLA, en Californie, tente de savoir si l'épigénétique, c'est-à-dire l'expression des gènes, peut être influencée par l'environnement et l'histoire individuelle de vrais jumeaux homosexuels </a:t>
            </a:r>
            <a:r>
              <a:rPr lang="fr-FR" sz="1200" dirty="0">
                <a:solidFill>
                  <a:srgbClr val="7030A0"/>
                </a:solidFill>
              </a:rPr>
              <a:t>». © Thierry BERROD</a:t>
            </a:r>
          </a:p>
        </p:txBody>
      </p:sp>
      <p:sp>
        <p:nvSpPr>
          <p:cNvPr id="5" name="ZoneTexte 4"/>
          <p:cNvSpPr txBox="1"/>
          <p:nvPr/>
        </p:nvSpPr>
        <p:spPr>
          <a:xfrm>
            <a:off x="204788" y="4537892"/>
            <a:ext cx="8766138" cy="1661993"/>
          </a:xfrm>
          <a:prstGeom prst="rect">
            <a:avLst/>
          </a:prstGeom>
          <a:noFill/>
        </p:spPr>
        <p:txBody>
          <a:bodyPr wrap="square" rtlCol="0">
            <a:spAutoFit/>
          </a:bodyPr>
          <a:lstStyle/>
          <a:p>
            <a:pPr marL="285750" indent="-285750">
              <a:buFont typeface="Arial" panose="020B0604020202020204" pitchFamily="34" charset="0"/>
              <a:buChar char="•"/>
            </a:pPr>
            <a:r>
              <a:rPr lang="fr-FR" sz="1400" i="1" dirty="0">
                <a:solidFill>
                  <a:srgbClr val="7030A0"/>
                </a:solidFill>
              </a:rPr>
              <a:t>Le cerveau homosexuel </a:t>
            </a:r>
            <a:r>
              <a:rPr lang="fr-FR" sz="1400" i="1" dirty="0" err="1">
                <a:solidFill>
                  <a:srgbClr val="7030A0"/>
                </a:solidFill>
              </a:rPr>
              <a:t>a-t-il</a:t>
            </a:r>
            <a:r>
              <a:rPr lang="fr-FR" sz="1400" i="1" dirty="0">
                <a:solidFill>
                  <a:srgbClr val="7030A0"/>
                </a:solidFill>
              </a:rPr>
              <a:t> des spécificités ?, </a:t>
            </a:r>
            <a:r>
              <a:rPr lang="fr-FR" sz="1400" dirty="0">
                <a:solidFill>
                  <a:srgbClr val="7030A0"/>
                </a:solidFill>
                <a:hlinkClick r:id="rId9"/>
              </a:rPr>
              <a:t>http://www.france2.fr/emissions/infrarouge/diffusions/24-03-2015_311301</a:t>
            </a:r>
            <a:r>
              <a:rPr lang="fr-FR" sz="1400" dirty="0">
                <a:solidFill>
                  <a:srgbClr val="7030A0"/>
                </a:solidFill>
              </a:rPr>
              <a:t> </a:t>
            </a:r>
          </a:p>
          <a:p>
            <a:pPr marL="285750" indent="-285750">
              <a:buFont typeface="Arial" panose="020B0604020202020204" pitchFamily="34" charset="0"/>
              <a:buChar char="•"/>
            </a:pPr>
            <a:r>
              <a:rPr lang="fr-FR" sz="1400" i="1" dirty="0">
                <a:solidFill>
                  <a:srgbClr val="7030A0"/>
                </a:solidFill>
              </a:rPr>
              <a:t>L'homosexualité est-elle un choix ?, </a:t>
            </a:r>
            <a:r>
              <a:rPr lang="fr-FR" sz="1400" dirty="0">
                <a:solidFill>
                  <a:srgbClr val="7030A0"/>
                </a:solidFill>
                <a:hlinkClick r:id="rId11"/>
              </a:rPr>
              <a:t>http://www.cerveauetpsycho.fr/ewb_pages/a/article-l-homosexualite-est-elle-un-choix-20766.php</a:t>
            </a:r>
            <a:r>
              <a:rPr lang="fr-FR" sz="1400" dirty="0">
                <a:solidFill>
                  <a:srgbClr val="7030A0"/>
                </a:solidFill>
              </a:rPr>
              <a:t> </a:t>
            </a:r>
          </a:p>
          <a:p>
            <a:pPr marL="285750" indent="-285750">
              <a:buFont typeface="Arial" panose="020B0604020202020204" pitchFamily="34" charset="0"/>
              <a:buChar char="•"/>
            </a:pPr>
            <a:r>
              <a:rPr lang="fr-FR" sz="1400" i="1" dirty="0">
                <a:solidFill>
                  <a:srgbClr val="7030A0"/>
                </a:solidFill>
              </a:rPr>
              <a:t>Blog sexologie: l'homosexualité est-elle un choix?,</a:t>
            </a:r>
            <a:r>
              <a:rPr lang="fr-FR" sz="1400" dirty="0">
                <a:solidFill>
                  <a:srgbClr val="7030A0"/>
                </a:solidFill>
              </a:rPr>
              <a:t> </a:t>
            </a:r>
            <a:r>
              <a:rPr lang="fr-FR" sz="1400" dirty="0">
                <a:solidFill>
                  <a:srgbClr val="7030A0"/>
                </a:solidFill>
                <a:hlinkClick r:id="rId12"/>
              </a:rPr>
              <a:t>http://www.charentelibre.fr/2015/04/08/blog-sexo-l-homosexualite-est-elle-un-choix,1949116.php</a:t>
            </a:r>
            <a:r>
              <a:rPr lang="fr-FR" sz="1400" dirty="0">
                <a:solidFill>
                  <a:srgbClr val="7030A0"/>
                </a:solidFill>
              </a:rPr>
              <a:t> </a:t>
            </a:r>
          </a:p>
          <a:p>
            <a:pPr marL="285750" indent="-285750">
              <a:buFont typeface="Arial" panose="020B0604020202020204" pitchFamily="34" charset="0"/>
              <a:buChar char="•"/>
            </a:pPr>
            <a:r>
              <a:rPr lang="fr-FR" sz="1400" i="1" dirty="0">
                <a:solidFill>
                  <a:srgbClr val="7030A0"/>
                </a:solidFill>
              </a:rPr>
              <a:t>Homo ou Hétéro, est-ce un choix</a:t>
            </a:r>
            <a:r>
              <a:rPr lang="fr-FR" sz="1400" dirty="0">
                <a:solidFill>
                  <a:srgbClr val="7030A0"/>
                </a:solidFill>
              </a:rPr>
              <a:t>?</a:t>
            </a:r>
            <a:r>
              <a:rPr lang="fr-FR" sz="1400" i="1" dirty="0">
                <a:solidFill>
                  <a:srgbClr val="7030A0"/>
                </a:solidFill>
              </a:rPr>
              <a:t>, </a:t>
            </a:r>
            <a:r>
              <a:rPr lang="fr-FR" sz="1400" dirty="0">
                <a:solidFill>
                  <a:srgbClr val="7030A0"/>
                </a:solidFill>
              </a:rPr>
              <a:t>Philippe </a:t>
            </a:r>
            <a:r>
              <a:rPr lang="fr-FR" sz="1400" dirty="0" err="1">
                <a:solidFill>
                  <a:srgbClr val="7030A0"/>
                </a:solidFill>
              </a:rPr>
              <a:t>Brenot</a:t>
            </a:r>
            <a:r>
              <a:rPr lang="fr-FR" sz="1400" dirty="0">
                <a:solidFill>
                  <a:srgbClr val="7030A0"/>
                </a:solidFill>
              </a:rPr>
              <a:t>, Ed. Esprit du temps, 2015.</a:t>
            </a:r>
            <a:endParaRPr lang="fr-FR" sz="1400" i="1" dirty="0">
              <a:solidFill>
                <a:srgbClr val="7030A0"/>
              </a:solidFill>
            </a:endParaRPr>
          </a:p>
        </p:txBody>
      </p:sp>
      <p:sp>
        <p:nvSpPr>
          <p:cNvPr id="6" name="ZoneTexte 5"/>
          <p:cNvSpPr txBox="1"/>
          <p:nvPr/>
        </p:nvSpPr>
        <p:spPr>
          <a:xfrm>
            <a:off x="204788" y="6124382"/>
            <a:ext cx="8036448" cy="523220"/>
          </a:xfrm>
          <a:prstGeom prst="rect">
            <a:avLst/>
          </a:prstGeom>
          <a:noFill/>
        </p:spPr>
        <p:txBody>
          <a:bodyPr wrap="square" rtlCol="0">
            <a:spAutoFit/>
          </a:bodyPr>
          <a:lstStyle/>
          <a:p>
            <a:pPr marL="285750" indent="-285750">
              <a:buFont typeface="Arial" panose="020B0604020202020204" pitchFamily="34" charset="0"/>
              <a:buChar char="•"/>
            </a:pPr>
            <a:r>
              <a:rPr lang="fr-FR" sz="1400" i="1" dirty="0">
                <a:solidFill>
                  <a:srgbClr val="7030A0"/>
                </a:solidFill>
              </a:rPr>
              <a:t>Et si l'homosexualité avait une origine génétique ?, </a:t>
            </a:r>
            <a:r>
              <a:rPr lang="fr-FR" sz="1400" dirty="0">
                <a:solidFill>
                  <a:srgbClr val="7030A0"/>
                </a:solidFill>
              </a:rPr>
              <a:t>21.02.2014, </a:t>
            </a:r>
            <a:r>
              <a:rPr lang="fr-FR" sz="1400" dirty="0">
                <a:solidFill>
                  <a:srgbClr val="7030A0"/>
                </a:solidFill>
                <a:hlinkClick r:id="rId13"/>
              </a:rPr>
              <a:t>http://www.franceculture.fr/emission-l-hebdo-des-idees-et-si-l-homosexualite-avait-une-origine-genetique-2014-02-21</a:t>
            </a:r>
            <a:r>
              <a:rPr lang="fr-FR" sz="1400" dirty="0">
                <a:solidFill>
                  <a:srgbClr val="7030A0"/>
                </a:solidFill>
              </a:rPr>
              <a:t> </a:t>
            </a:r>
          </a:p>
        </p:txBody>
      </p:sp>
    </p:spTree>
    <p:extLst>
      <p:ext uri="{BB962C8B-B14F-4D97-AF65-F5344CB8AC3E}">
        <p14:creationId xmlns:p14="http://schemas.microsoft.com/office/powerpoint/2010/main" val="20405164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C4C392DB-93EF-46A1-882E-2CA805845BD1}" type="slidenum">
              <a:rPr lang="fr-FR"/>
              <a:pPr>
                <a:defRPr/>
              </a:pPr>
              <a:t>169</a:t>
            </a:fld>
            <a:endParaRPr lang="fr-FR"/>
          </a:p>
        </p:txBody>
      </p:sp>
      <p:sp>
        <p:nvSpPr>
          <p:cNvPr id="162820"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62821" name="ZoneTexte 4"/>
          <p:cNvSpPr txBox="1">
            <a:spLocks noChangeArrowheads="1"/>
          </p:cNvSpPr>
          <p:nvPr/>
        </p:nvSpPr>
        <p:spPr bwMode="auto">
          <a:xfrm>
            <a:off x="247650" y="9318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22.2. Livres, articles, ouvrages</a:t>
            </a:r>
          </a:p>
        </p:txBody>
      </p:sp>
      <p:sp>
        <p:nvSpPr>
          <p:cNvPr id="162822" name="ZoneTexte 5"/>
          <p:cNvSpPr txBox="1">
            <a:spLocks noChangeArrowheads="1"/>
          </p:cNvSpPr>
          <p:nvPr/>
        </p:nvSpPr>
        <p:spPr bwMode="auto">
          <a:xfrm>
            <a:off x="225425" y="1350963"/>
            <a:ext cx="11720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400" i="1">
                <a:solidFill>
                  <a:srgbClr val="7030A0"/>
                </a:solidFill>
              </a:rPr>
              <a:t> La confusion des sentiments</a:t>
            </a:r>
            <a:r>
              <a:rPr lang="fr-FR" altLang="fr-FR" sz="1400">
                <a:solidFill>
                  <a:srgbClr val="7030A0"/>
                </a:solidFill>
              </a:rPr>
              <a:t>, Stefan Zweig, Livre de poche, Ed. 2008. Version PDF : </a:t>
            </a:r>
            <a:r>
              <a:rPr lang="fr-FR" altLang="fr-FR" sz="1400">
                <a:solidFill>
                  <a:srgbClr val="7030A0"/>
                </a:solidFill>
                <a:hlinkClick r:id="rId3"/>
              </a:rPr>
              <a:t>http://www.ebooksgratuits.com/pdf/zweig_confusion_des_sentiments.pdf</a:t>
            </a:r>
            <a:endParaRPr lang="fr-FR" altLang="fr-FR" sz="1400">
              <a:solidFill>
                <a:srgbClr val="7030A0"/>
              </a:solidFill>
            </a:endParaRPr>
          </a:p>
          <a:p>
            <a:pPr eaLnBrk="1" hangingPunct="1">
              <a:lnSpc>
                <a:spcPct val="100000"/>
              </a:lnSpc>
              <a:spcBef>
                <a:spcPct val="0"/>
              </a:spcBef>
            </a:pPr>
            <a:r>
              <a:rPr lang="fr-FR" altLang="fr-FR" sz="1400">
                <a:solidFill>
                  <a:srgbClr val="7030A0"/>
                </a:solidFill>
              </a:rPr>
              <a:t> </a:t>
            </a:r>
            <a:r>
              <a:rPr lang="fr-FR" altLang="fr-FR" sz="1400" i="1">
                <a:solidFill>
                  <a:srgbClr val="7030A0"/>
                </a:solidFill>
              </a:rPr>
              <a:t>Moi, homophobe !, </a:t>
            </a:r>
            <a:r>
              <a:rPr lang="fr-FR" altLang="fr-FR" sz="1400">
                <a:solidFill>
                  <a:srgbClr val="7030A0"/>
                </a:solidFill>
              </a:rPr>
              <a:t>Anna Ghione, Michalon, 192 p., 16 €.</a:t>
            </a:r>
          </a:p>
        </p:txBody>
      </p:sp>
      <p:pic>
        <p:nvPicPr>
          <p:cNvPr id="162823" name="Picture 3" descr="C:\Users\LISAN\Documents\religions\homosexualité\image2\homosexualite dévian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5" y="4637088"/>
            <a:ext cx="1290638"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4" descr="C:\Users\LISAN\Documents\religions\homosexualité\image2\homosexualite dévianc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56088"/>
            <a:ext cx="15525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6" descr="C:\Users\LISAN\Documents\religions\homosexualité\images\manif-affiches-pro-homos\jean-aux-2-mama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4683125"/>
            <a:ext cx="1695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6" name="ZoneTexte 11"/>
          <p:cNvSpPr txBox="1">
            <a:spLocks noChangeArrowheads="1"/>
          </p:cNvSpPr>
          <p:nvPr/>
        </p:nvSpPr>
        <p:spPr bwMode="auto">
          <a:xfrm>
            <a:off x="7021513" y="6389688"/>
            <a:ext cx="1622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Jean a 2 mamans</a:t>
            </a:r>
          </a:p>
        </p:txBody>
      </p:sp>
      <p:pic>
        <p:nvPicPr>
          <p:cNvPr id="162827" name="Picture 4" descr="C:\Users\LISAN\Documents\religions\homosexualité\images\livres\Camila tiene dos mama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513" y="1920875"/>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8" name="Picture 6" descr="C:\Users\LISAN\Documents\religions\homosexualité\images\livres\La confusion des sentiments, Stefan Zwei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0738" y="1787525"/>
            <a:ext cx="1028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9" name="Picture 7" descr="C:\Users\LISAN\Documents\religions\homosexualité\images\livres\Les invisibl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6700" y="1816100"/>
            <a:ext cx="16287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0" name="Picture 9" descr="C:\Users\LISAN\Documents\religions\homosexualité\images\livres\prince Edd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4825" y="2211388"/>
            <a:ext cx="14287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1" name="Picture 10" descr="C:\Users\LISAN\Documents\religions\homosexualité\images\livres\invisible peopl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2663" y="2209800"/>
            <a:ext cx="15906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2" name="Picture 2" descr="C:\Users\LISAN\Documents\religions\homosexualité\images\religions\islam homosexuality1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0463" y="4678363"/>
            <a:ext cx="1335087"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3" name="Picture 3" descr="C:\Users\LISAN\Documents\religions\homosexualité\images\religions\islam homosexuality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2250" y="4724400"/>
            <a:ext cx="13065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4" name="Picture 4" descr="C:\Users\LISAN\Documents\religions\homosexualité\images\religions\l'amour des garçons en pays islamique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8875" y="43719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5" name="Picture 2" descr="C:\Users\LISAN\Documents\religions\homosexualité\image2\Afrique continent homophob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4413" y="4403725"/>
            <a:ext cx="16287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6" name="Picture 4" descr="C:\Users\LISAN\Documents\religions\homosexualité\images\Simon LeVail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61288" y="2198688"/>
            <a:ext cx="1133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7" name="Picture 5" descr="C:\Users\LISAN\Documents\religions\homosexualité\images\Sexual differentiation of the Brain_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76500" y="2052638"/>
            <a:ext cx="15335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oneTexte 1"/>
          <p:cNvSpPr txBox="1">
            <a:spLocks noChangeArrowheads="1"/>
          </p:cNvSpPr>
          <p:nvPr/>
        </p:nvSpPr>
        <p:spPr bwMode="auto">
          <a:xfrm>
            <a:off x="5726113" y="195263"/>
            <a:ext cx="3559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25F433F-422E-4AEB-B217-3E52A1D173AF}" type="slidenum">
              <a:rPr lang="fr-FR"/>
              <a:pPr>
                <a:defRPr/>
              </a:pPr>
              <a:t>17</a:t>
            </a:fld>
            <a:endParaRPr lang="fr-FR"/>
          </a:p>
        </p:txBody>
      </p:sp>
      <p:sp>
        <p:nvSpPr>
          <p:cNvPr id="23556" name="Rectangle 3"/>
          <p:cNvSpPr>
            <a:spLocks noChangeArrowheads="1"/>
          </p:cNvSpPr>
          <p:nvPr/>
        </p:nvSpPr>
        <p:spPr bwMode="auto">
          <a:xfrm>
            <a:off x="233363" y="225425"/>
            <a:ext cx="5008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3557" name="ZoneTexte 4"/>
          <p:cNvSpPr txBox="1">
            <a:spLocks noChangeArrowheads="1"/>
          </p:cNvSpPr>
          <p:nvPr/>
        </p:nvSpPr>
        <p:spPr bwMode="auto">
          <a:xfrm>
            <a:off x="141288" y="631825"/>
            <a:ext cx="117348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a:t>
            </a:r>
            <a:r>
              <a:rPr lang="fr-FR" altLang="fr-FR" sz="1800" dirty="0">
                <a:solidFill>
                  <a:srgbClr val="7030A0"/>
                </a:solidFill>
              </a:rPr>
              <a:t> (suite) :</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Malheureusement, nos hommes politiques ont perdu tout courage pour préserver la société de ces </a:t>
            </a:r>
            <a:r>
              <a:rPr lang="fr-FR" altLang="fr-FR" sz="1800" i="1" dirty="0">
                <a:solidFill>
                  <a:srgbClr val="FF0000"/>
                </a:solidFill>
              </a:rPr>
              <a:t>déviances</a:t>
            </a:r>
            <a:r>
              <a:rPr lang="fr-FR" altLang="fr-FR" sz="1800" i="1" dirty="0">
                <a:solidFill>
                  <a:srgbClr val="7030A0"/>
                </a:solidFill>
              </a:rPr>
              <a:t> et de ces </a:t>
            </a:r>
            <a:r>
              <a:rPr lang="fr-FR" altLang="fr-FR" sz="1800" i="1" dirty="0">
                <a:solidFill>
                  <a:srgbClr val="FF0000"/>
                </a:solidFill>
              </a:rPr>
              <a:t>comportements contre-nature</a:t>
            </a:r>
            <a:r>
              <a:rPr lang="fr-FR" altLang="fr-FR" sz="1800" dirty="0">
                <a:solidFill>
                  <a:srgbClr val="7030A0"/>
                </a:solidFill>
              </a:rPr>
              <a:t> ». </a:t>
            </a:r>
            <a:r>
              <a:rPr lang="fr-FR" altLang="fr-FR" sz="1200" dirty="0">
                <a:solidFill>
                  <a:srgbClr val="7030A0"/>
                </a:solidFill>
              </a:rPr>
              <a:t>Source : </a:t>
            </a:r>
            <a:r>
              <a:rPr lang="fr-FR" altLang="fr-FR" sz="1200" dirty="0">
                <a:solidFill>
                  <a:srgbClr val="7030A0"/>
                </a:solidFill>
                <a:hlinkClick r:id="rId3"/>
              </a:rPr>
              <a:t>http://laparoledujeunemusulman.blogspot.fr/2010/04/quel-regard-sur-lhomosexualite-dans-nos.html</a:t>
            </a:r>
            <a:r>
              <a:rPr lang="fr-FR" altLang="fr-FR" sz="1200" dirty="0">
                <a:solidFill>
                  <a:srgbClr val="7030A0"/>
                </a:solidFill>
              </a:rPr>
              <a:t> </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Qu’on le veuille ou non deux hommes ou deux femmes ne symbolisent ni le sens de la vie conjugale, </a:t>
            </a:r>
            <a:r>
              <a:rPr lang="fr-FR" altLang="fr-FR" sz="1800" i="1" dirty="0">
                <a:solidFill>
                  <a:srgbClr val="FF0000"/>
                </a:solidFill>
              </a:rPr>
              <a:t>ni le sens de la paternité ni celle de de la maternité </a:t>
            </a:r>
            <a:r>
              <a:rPr lang="fr-FR" altLang="fr-FR" sz="1800" i="1" dirty="0">
                <a:solidFill>
                  <a:srgbClr val="7030A0"/>
                </a:solidFill>
              </a:rPr>
              <a:t>[...] [Le mariage pour tous / homosexuel] repose sur une </a:t>
            </a:r>
            <a:r>
              <a:rPr lang="fr-FR" altLang="fr-FR" sz="1800" i="1" dirty="0">
                <a:solidFill>
                  <a:srgbClr val="FF0000"/>
                </a:solidFill>
              </a:rPr>
              <a:t>fiction juridique qui affirme que deux personnes de sexe différent et de même sexe peuvent devenir parents </a:t>
            </a:r>
            <a:r>
              <a:rPr lang="fr-FR" altLang="fr-FR" sz="1800" i="1" dirty="0">
                <a:solidFill>
                  <a:srgbClr val="7030A0"/>
                </a:solidFill>
              </a:rPr>
              <a:t>[…] on en vient au déni de la transmission familiale au bénéfice de situations affectives narcissiques, éphémères [...] </a:t>
            </a:r>
            <a:r>
              <a:rPr lang="fr-FR" altLang="fr-FR" sz="1800" i="1" dirty="0">
                <a:solidFill>
                  <a:srgbClr val="FF0000"/>
                </a:solidFill>
              </a:rPr>
              <a:t>De quoi préparer des générations d’enfants désorientés </a:t>
            </a:r>
            <a:r>
              <a:rPr lang="fr-FR" altLang="fr-FR" sz="1800" i="1" dirty="0">
                <a:solidFill>
                  <a:srgbClr val="7030A0"/>
                </a:solidFill>
              </a:rPr>
              <a:t>[...] à partir du moment où nous nous installons dans la </a:t>
            </a:r>
            <a:r>
              <a:rPr lang="fr-FR" altLang="fr-FR" sz="1800" i="1" dirty="0">
                <a:solidFill>
                  <a:srgbClr val="FF0000"/>
                </a:solidFill>
              </a:rPr>
              <a:t>vision délirante d’un « couple » et d’une « famille » </a:t>
            </a:r>
            <a:r>
              <a:rPr lang="fr-FR" altLang="fr-FR" sz="1800" i="1" dirty="0">
                <a:solidFill>
                  <a:srgbClr val="7030A0"/>
                </a:solidFill>
              </a:rPr>
              <a:t>de personnes de même sexe, </a:t>
            </a:r>
            <a:r>
              <a:rPr lang="fr-FR" altLang="fr-FR" sz="1800" i="1" dirty="0">
                <a:solidFill>
                  <a:srgbClr val="FF0000"/>
                </a:solidFill>
              </a:rPr>
              <a:t>il ne faudra pas s’étonner de l’apparition de nouvelles pathologies de la filiation </a:t>
            </a:r>
            <a:r>
              <a:rPr lang="fr-FR" altLang="fr-FR" sz="1800" i="1" dirty="0">
                <a:solidFill>
                  <a:srgbClr val="7030A0"/>
                </a:solidFill>
              </a:rPr>
              <a:t>qui altèrent le sens des réalités […] Il est d’ailleurs faux de prétendre [...] que toutes les études confirment que les enfants, éduqués entre deux personnes de même sexe, se portent bien. D’autres études scientifiques très nombreuses dont on ne veut pas parler, prouvent le contraire (cf. entre autres la plus récente : Étude de </a:t>
            </a:r>
            <a:r>
              <a:rPr lang="fr-FR" altLang="fr-FR" sz="1800" i="1" dirty="0">
                <a:solidFill>
                  <a:srgbClr val="FF0000"/>
                </a:solidFill>
              </a:rPr>
              <a:t>Mark </a:t>
            </a:r>
            <a:r>
              <a:rPr lang="fr-FR" altLang="fr-FR" sz="1800" i="1" dirty="0" err="1">
                <a:solidFill>
                  <a:srgbClr val="FF0000"/>
                </a:solidFill>
              </a:rPr>
              <a:t>Regnerus</a:t>
            </a:r>
            <a:r>
              <a:rPr lang="fr-FR" altLang="fr-FR" sz="1800" i="1" dirty="0">
                <a:solidFill>
                  <a:srgbClr val="7030A0"/>
                </a:solidFill>
              </a:rPr>
              <a:t>, sociologue à l’Université du Texas, publié dans la revue Social Science </a:t>
            </a:r>
            <a:r>
              <a:rPr lang="fr-FR" altLang="fr-FR" sz="1800" i="1" dirty="0" err="1">
                <a:solidFill>
                  <a:srgbClr val="7030A0"/>
                </a:solidFill>
              </a:rPr>
              <a:t>Research</a:t>
            </a:r>
            <a:r>
              <a:rPr lang="fr-FR" altLang="fr-FR" sz="1800" i="1" dirty="0">
                <a:solidFill>
                  <a:srgbClr val="7030A0"/>
                </a:solidFill>
              </a:rPr>
              <a:t> sous le titre : </a:t>
            </a:r>
            <a:r>
              <a:rPr lang="fr-FR" altLang="fr-FR" sz="1800" i="1" u="sng" dirty="0">
                <a:solidFill>
                  <a:srgbClr val="7030A0"/>
                </a:solidFill>
              </a:rPr>
              <a:t>En quoi des adultes ayant vécu avec des parents homosexuels sont différents</a:t>
            </a:r>
            <a:r>
              <a:rPr lang="fr-FR" altLang="fr-FR" sz="1800" i="1" dirty="0">
                <a:solidFill>
                  <a:srgbClr val="7030A0"/>
                </a:solidFill>
              </a:rPr>
              <a:t>). […] </a:t>
            </a:r>
          </a:p>
          <a:p>
            <a:pPr algn="just" eaLnBrk="1" hangingPunct="1">
              <a:lnSpc>
                <a:spcPct val="100000"/>
              </a:lnSpc>
              <a:spcBef>
                <a:spcPct val="0"/>
              </a:spcBef>
            </a:pPr>
            <a:r>
              <a:rPr lang="fr-FR" altLang="fr-FR" sz="1800" i="1" dirty="0">
                <a:solidFill>
                  <a:srgbClr val="7030A0"/>
                </a:solidFill>
              </a:rPr>
              <a:t> Le discours de propagande de ces dernières années a consisté </a:t>
            </a:r>
            <a:r>
              <a:rPr lang="fr-FR" altLang="fr-FR" sz="1800" i="1" dirty="0">
                <a:solidFill>
                  <a:srgbClr val="FF0000"/>
                </a:solidFill>
              </a:rPr>
              <a:t>à culpabiliser la société qui serait à l’origine des difficultés des personnes homosexuelles, voire même de suicides, ce qui procède d’une interprétation inauthentique</a:t>
            </a:r>
            <a:r>
              <a:rPr lang="fr-FR" altLang="fr-FR" sz="1800" i="1" dirty="0">
                <a:solidFill>
                  <a:srgbClr val="7030A0"/>
                </a:solidFill>
              </a:rPr>
              <a:t>. </a:t>
            </a:r>
            <a:r>
              <a:rPr lang="fr-FR" altLang="fr-FR" sz="1800" i="1" dirty="0">
                <a:solidFill>
                  <a:srgbClr val="FF0000"/>
                </a:solidFill>
              </a:rPr>
              <a:t>Ces difficultés sont intrinsèques à ce type de psychologie et à la problématique psychique de l’homosexualité</a:t>
            </a:r>
            <a:r>
              <a:rPr lang="fr-FR" altLang="fr-FR" sz="1800" i="1" dirty="0">
                <a:solidFill>
                  <a:srgbClr val="7030A0"/>
                </a:solidFill>
              </a:rPr>
              <a:t>. […] Nous entrons de plus en plus dans une « </a:t>
            </a:r>
            <a:r>
              <a:rPr lang="fr-FR" altLang="fr-FR" sz="1800" i="1" dirty="0">
                <a:solidFill>
                  <a:srgbClr val="FF0000"/>
                </a:solidFill>
              </a:rPr>
              <a:t>société perverse </a:t>
            </a:r>
            <a:r>
              <a:rPr lang="fr-FR" altLang="fr-FR" sz="1800" i="1" dirty="0">
                <a:solidFill>
                  <a:srgbClr val="7030A0"/>
                </a:solidFill>
              </a:rPr>
              <a:t>» c’est-à-dire une </a:t>
            </a:r>
            <a:r>
              <a:rPr lang="fr-FR" altLang="fr-FR" sz="1800" i="1" dirty="0">
                <a:solidFill>
                  <a:srgbClr val="FF0000"/>
                </a:solidFill>
              </a:rPr>
              <a:t>société qui détourne le sens des choses </a:t>
            </a:r>
            <a:r>
              <a:rPr lang="fr-FR" altLang="fr-FR" sz="1800" i="1" dirty="0">
                <a:solidFill>
                  <a:srgbClr val="7030A0"/>
                </a:solidFill>
              </a:rPr>
              <a:t>et qui se perd dans des discours infondés et inauthentiques en matière sexuelle et conjugale. Tout n’est pas dans tout </a:t>
            </a:r>
            <a:r>
              <a:rPr lang="fr-FR" altLang="fr-FR" sz="1800" b="1" i="1" dirty="0">
                <a:solidFill>
                  <a:srgbClr val="FF0000"/>
                </a:solidFill>
              </a:rPr>
              <a:t>mais l’art des pervers est de faire prendre une chose pour une autre. </a:t>
            </a:r>
            <a:r>
              <a:rPr lang="fr-FR" altLang="fr-FR" sz="1800" i="1" dirty="0">
                <a:solidFill>
                  <a:srgbClr val="7030A0"/>
                </a:solidFill>
              </a:rPr>
              <a:t>[...] </a:t>
            </a:r>
            <a:r>
              <a:rPr lang="fr-FR" altLang="fr-FR" sz="1800" i="1" dirty="0">
                <a:solidFill>
                  <a:srgbClr val="FF0000"/>
                </a:solidFill>
              </a:rPr>
              <a:t>l’une des sources de la délinquance juvénile </a:t>
            </a:r>
            <a:r>
              <a:rPr lang="fr-FR" altLang="fr-FR" sz="1800" i="1" dirty="0">
                <a:solidFill>
                  <a:srgbClr val="7030A0"/>
                </a:solidFill>
              </a:rPr>
              <a:t>est là </a:t>
            </a:r>
            <a:r>
              <a:rPr lang="fr-FR" altLang="fr-FR" sz="1800" i="1" dirty="0">
                <a:solidFill>
                  <a:srgbClr val="FF0000"/>
                </a:solidFill>
              </a:rPr>
              <a:t>lorsque des enfants ne rencontrent dans le milieu social que des femmes pour s’occuper d’eux </a:t>
            </a:r>
            <a:r>
              <a:rPr lang="fr-FR" altLang="fr-FR" sz="1800" i="1" dirty="0">
                <a:solidFill>
                  <a:srgbClr val="7030A0"/>
                </a:solidFill>
              </a:rPr>
              <a:t>(enseignement, médecine, justice, services sociaux et police) [...] . Le priver de cette différence au </a:t>
            </a:r>
            <a:r>
              <a:rPr lang="fr-FR" altLang="fr-FR" sz="1800" i="1" dirty="0">
                <a:solidFill>
                  <a:srgbClr val="FF0000"/>
                </a:solidFill>
              </a:rPr>
              <a:t>bénéfice d’une sexualité </a:t>
            </a:r>
            <a:r>
              <a:rPr lang="fr-FR" altLang="fr-FR" sz="1800" i="1" dirty="0" err="1">
                <a:solidFill>
                  <a:srgbClr val="FF0000"/>
                </a:solidFill>
              </a:rPr>
              <a:t>scopique</a:t>
            </a:r>
            <a:r>
              <a:rPr lang="fr-FR" altLang="fr-FR" sz="1800" i="1" dirty="0">
                <a:solidFill>
                  <a:srgbClr val="FF0000"/>
                </a:solidFill>
              </a:rPr>
              <a:t> [pulsionnelle] et narcissique</a:t>
            </a:r>
            <a:r>
              <a:rPr lang="fr-FR" altLang="fr-FR" sz="1800" i="1" dirty="0">
                <a:solidFill>
                  <a:srgbClr val="7030A0"/>
                </a:solidFill>
              </a:rPr>
              <a:t>, aura des conséquences sur le long terme dans son rapport à la réalité </a:t>
            </a:r>
            <a:r>
              <a:rPr lang="fr-FR" altLang="fr-FR" sz="1800" dirty="0">
                <a:solidFill>
                  <a:srgbClr val="7030A0"/>
                </a:solidFill>
              </a:rPr>
              <a:t>[...] » (suite de ce texte, voir page suivante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78856" y="180975"/>
            <a:ext cx="455428" cy="365125"/>
          </a:xfrm>
        </p:spPr>
        <p:txBody>
          <a:bodyPr/>
          <a:lstStyle/>
          <a:p>
            <a:pPr>
              <a:defRPr/>
            </a:pPr>
            <a:fld id="{D0CA9924-A8D7-4C71-8542-91A819A0E213}" type="slidenum">
              <a:rPr lang="fr-FR" smtClean="0"/>
              <a:pPr>
                <a:defRPr/>
              </a:pPr>
              <a:t>170</a:t>
            </a:fld>
            <a:endParaRPr lang="fr-FR" dirty="0"/>
          </a:p>
        </p:txBody>
      </p:sp>
      <p:sp>
        <p:nvSpPr>
          <p:cNvPr id="3"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5" name="ZoneTexte 4"/>
          <p:cNvSpPr txBox="1">
            <a:spLocks noChangeArrowheads="1"/>
          </p:cNvSpPr>
          <p:nvPr/>
        </p:nvSpPr>
        <p:spPr bwMode="auto">
          <a:xfrm>
            <a:off x="247650" y="931864"/>
            <a:ext cx="38246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22.2. Livres, articles, ouvrages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6820" y="302142"/>
            <a:ext cx="1066800" cy="1628775"/>
          </a:xfrm>
          <a:prstGeom prst="rect">
            <a:avLst/>
          </a:prstGeom>
        </p:spPr>
      </p:pic>
      <p:sp>
        <p:nvSpPr>
          <p:cNvPr id="7" name="ZoneTexte 6"/>
          <p:cNvSpPr txBox="1"/>
          <p:nvPr/>
        </p:nvSpPr>
        <p:spPr>
          <a:xfrm>
            <a:off x="127591" y="1392865"/>
            <a:ext cx="8823029" cy="4616648"/>
          </a:xfrm>
          <a:prstGeom prst="rect">
            <a:avLst/>
          </a:prstGeom>
          <a:noFill/>
        </p:spPr>
        <p:txBody>
          <a:bodyPr wrap="square" rtlCol="0">
            <a:spAutoFit/>
          </a:bodyPr>
          <a:lstStyle/>
          <a:p>
            <a:r>
              <a:rPr lang="fr-FR" sz="1400" dirty="0">
                <a:solidFill>
                  <a:srgbClr val="7030A0"/>
                </a:solidFill>
              </a:rPr>
              <a:t>. </a:t>
            </a:r>
            <a:r>
              <a:rPr lang="fr-FR" sz="1400" i="1" dirty="0">
                <a:solidFill>
                  <a:srgbClr val="7030A0"/>
                </a:solidFill>
              </a:rPr>
              <a:t>Les homosexuels</a:t>
            </a:r>
            <a:r>
              <a:rPr lang="fr-FR" sz="1400" dirty="0">
                <a:solidFill>
                  <a:srgbClr val="7030A0"/>
                </a:solidFill>
              </a:rPr>
              <a:t>, Gonzague de Larocque , Éditions Le Cavalier Bleu, Collection Idées reçues, 2003, </a:t>
            </a:r>
            <a:r>
              <a:rPr lang="fr-FR" sz="1400" dirty="0">
                <a:solidFill>
                  <a:srgbClr val="7030A0"/>
                </a:solidFill>
                <a:hlinkClick r:id="rId3"/>
              </a:rPr>
              <a:t>http://www.altersexualite.com/spip.php?article23</a:t>
            </a:r>
            <a:r>
              <a:rPr lang="fr-FR" sz="1400" dirty="0">
                <a:solidFill>
                  <a:srgbClr val="7030A0"/>
                </a:solidFill>
              </a:rPr>
              <a:t> </a:t>
            </a:r>
          </a:p>
          <a:p>
            <a:r>
              <a:rPr lang="fr-FR" sz="1400" dirty="0">
                <a:solidFill>
                  <a:srgbClr val="7030A0"/>
                </a:solidFill>
              </a:rPr>
              <a:t>. </a:t>
            </a:r>
            <a:r>
              <a:rPr lang="fr-FR" sz="1400" i="1" dirty="0">
                <a:solidFill>
                  <a:srgbClr val="7030A0"/>
                </a:solidFill>
              </a:rPr>
              <a:t>Identités lesbiennes</a:t>
            </a:r>
            <a:r>
              <a:rPr lang="fr-FR" sz="1400" dirty="0">
                <a:solidFill>
                  <a:srgbClr val="7030A0"/>
                </a:solidFill>
              </a:rPr>
              <a:t>, Stéphanie Arc, Editions Le Cavalier Bleu, 2006.</a:t>
            </a:r>
          </a:p>
          <a:p>
            <a:r>
              <a:rPr lang="fr-FR" sz="1400" dirty="0">
                <a:solidFill>
                  <a:srgbClr val="7030A0"/>
                </a:solidFill>
              </a:rPr>
              <a:t>. </a:t>
            </a:r>
            <a:r>
              <a:rPr lang="fr-FR" sz="1400" i="1" dirty="0">
                <a:solidFill>
                  <a:srgbClr val="7030A0"/>
                </a:solidFill>
              </a:rPr>
              <a:t>Homosexualité et initiation chez les peuples indo-européens</a:t>
            </a:r>
            <a:r>
              <a:rPr lang="fr-FR" sz="1400" dirty="0">
                <a:solidFill>
                  <a:srgbClr val="7030A0"/>
                </a:solidFill>
              </a:rPr>
              <a:t>, Bernard Sergent, Ed. Payot &amp; Rivages, 1996</a:t>
            </a:r>
          </a:p>
          <a:p>
            <a:r>
              <a:rPr lang="fr-FR" sz="1400" dirty="0">
                <a:solidFill>
                  <a:srgbClr val="7030A0"/>
                </a:solidFill>
              </a:rPr>
              <a:t>. </a:t>
            </a:r>
            <a:r>
              <a:rPr lang="fr-FR" sz="1400" i="1" dirty="0">
                <a:solidFill>
                  <a:srgbClr val="7030A0"/>
                </a:solidFill>
              </a:rPr>
              <a:t>Atlas mondial des sexualités - Libertés, plaisirs et interdits</a:t>
            </a:r>
            <a:r>
              <a:rPr lang="fr-FR" sz="1400" dirty="0">
                <a:solidFill>
                  <a:srgbClr val="7030A0"/>
                </a:solidFill>
              </a:rPr>
              <a:t>, Nadine </a:t>
            </a:r>
            <a:r>
              <a:rPr lang="fr-FR" sz="1400" dirty="0" err="1">
                <a:solidFill>
                  <a:srgbClr val="7030A0"/>
                </a:solidFill>
              </a:rPr>
              <a:t>Cattan</a:t>
            </a:r>
            <a:r>
              <a:rPr lang="fr-FR" sz="1400" dirty="0">
                <a:solidFill>
                  <a:srgbClr val="7030A0"/>
                </a:solidFill>
              </a:rPr>
              <a:t> et Stéphane Leroy avec la cartographie de Cécile Marin, Ed. Autrement, 2013</a:t>
            </a:r>
          </a:p>
          <a:p>
            <a:r>
              <a:rPr lang="fr-FR" sz="1400" dirty="0">
                <a:solidFill>
                  <a:srgbClr val="7030A0"/>
                </a:solidFill>
              </a:rPr>
              <a:t>. </a:t>
            </a:r>
            <a:r>
              <a:rPr lang="fr-FR" sz="1400" i="1" dirty="0">
                <a:solidFill>
                  <a:srgbClr val="7030A0"/>
                </a:solidFill>
              </a:rPr>
              <a:t>Les Unions du même sexe dans l'Europe antique et médiévale</a:t>
            </a:r>
            <a:r>
              <a:rPr lang="fr-FR" sz="1400" dirty="0">
                <a:solidFill>
                  <a:srgbClr val="7030A0"/>
                </a:solidFill>
              </a:rPr>
              <a:t>, John Boswell, Fayard, 1996</a:t>
            </a:r>
          </a:p>
          <a:p>
            <a:r>
              <a:rPr lang="fr-FR" sz="1400" dirty="0">
                <a:solidFill>
                  <a:srgbClr val="7030A0"/>
                </a:solidFill>
              </a:rPr>
              <a:t>. </a:t>
            </a:r>
            <a:r>
              <a:rPr lang="fr-FR" sz="1400" i="1" dirty="0">
                <a:solidFill>
                  <a:srgbClr val="7030A0"/>
                </a:solidFill>
              </a:rPr>
              <a:t>Une histoire de l'homosexualité</a:t>
            </a:r>
            <a:r>
              <a:rPr lang="fr-FR" sz="1400" dirty="0">
                <a:solidFill>
                  <a:srgbClr val="7030A0"/>
                </a:solidFill>
              </a:rPr>
              <a:t>, Sous la direction de Robert Aldrich, traductions de Pierre Saint-Jean &amp; Paul </a:t>
            </a:r>
            <a:r>
              <a:rPr lang="fr-FR" sz="1400" dirty="0" err="1">
                <a:solidFill>
                  <a:srgbClr val="7030A0"/>
                </a:solidFill>
              </a:rPr>
              <a:t>Lepic</a:t>
            </a:r>
            <a:r>
              <a:rPr lang="fr-FR" sz="1400" dirty="0">
                <a:solidFill>
                  <a:srgbClr val="7030A0"/>
                </a:solidFill>
              </a:rPr>
              <a:t>, Seuil, 01/10/2006</a:t>
            </a:r>
          </a:p>
          <a:p>
            <a:r>
              <a:rPr lang="fr-FR" sz="1400" dirty="0">
                <a:solidFill>
                  <a:srgbClr val="7030A0"/>
                </a:solidFill>
              </a:rPr>
              <a:t>. </a:t>
            </a:r>
            <a:r>
              <a:rPr lang="fr-FR" sz="1400" i="1" dirty="0">
                <a:solidFill>
                  <a:srgbClr val="7030A0"/>
                </a:solidFill>
              </a:rPr>
              <a:t>Atlas de l'amour - À la découverte d'un continent mystérieux</a:t>
            </a:r>
            <a:r>
              <a:rPr lang="fr-FR" sz="1400" dirty="0">
                <a:solidFill>
                  <a:srgbClr val="7030A0"/>
                </a:solidFill>
              </a:rPr>
              <a:t>, Philippe Thureau-Dangin, Jules </a:t>
            </a:r>
            <a:r>
              <a:rPr lang="fr-FR" sz="1400" dirty="0" err="1">
                <a:solidFill>
                  <a:srgbClr val="7030A0"/>
                </a:solidFill>
              </a:rPr>
              <a:t>Grandin</a:t>
            </a:r>
            <a:r>
              <a:rPr lang="fr-FR" sz="1400" dirty="0">
                <a:solidFill>
                  <a:srgbClr val="7030A0"/>
                </a:solidFill>
              </a:rPr>
              <a:t>, Ed. Autrement, 2013</a:t>
            </a:r>
          </a:p>
          <a:p>
            <a:r>
              <a:rPr lang="fr-FR" sz="1400" dirty="0">
                <a:solidFill>
                  <a:srgbClr val="7030A0"/>
                </a:solidFill>
              </a:rPr>
              <a:t>. </a:t>
            </a:r>
            <a:r>
              <a:rPr lang="fr-FR" sz="1400" i="1" dirty="0" err="1">
                <a:solidFill>
                  <a:srgbClr val="7030A0"/>
                </a:solidFill>
              </a:rPr>
              <a:t>Sapphô</a:t>
            </a:r>
            <a:r>
              <a:rPr lang="fr-FR" sz="1400" i="1" dirty="0">
                <a:solidFill>
                  <a:srgbClr val="7030A0"/>
                </a:solidFill>
              </a:rPr>
              <a:t> la Xe muse ou l'éternelle amoureuse</a:t>
            </a:r>
            <a:r>
              <a:rPr lang="fr-FR" sz="1400" dirty="0">
                <a:solidFill>
                  <a:srgbClr val="7030A0"/>
                </a:solidFill>
              </a:rPr>
              <a:t>, traduction française d’Aurélien Clause et Aurore Guillemette, Synchronique Editions, 2016</a:t>
            </a:r>
          </a:p>
          <a:p>
            <a:endParaRPr lang="fr-FR" sz="1400" dirty="0">
              <a:solidFill>
                <a:srgbClr val="7030A0"/>
              </a:solidFill>
            </a:endParaRPr>
          </a:p>
          <a:p>
            <a:r>
              <a:rPr lang="fr-FR" sz="1400" dirty="0">
                <a:solidFill>
                  <a:srgbClr val="7030A0"/>
                </a:solidFill>
              </a:rPr>
              <a:t>Livres scientifiques :</a:t>
            </a:r>
          </a:p>
          <a:p>
            <a:endParaRPr lang="fr-FR" sz="1400" dirty="0">
              <a:solidFill>
                <a:srgbClr val="7030A0"/>
              </a:solidFill>
            </a:endParaRPr>
          </a:p>
          <a:p>
            <a:r>
              <a:rPr lang="fr-FR" sz="1400" dirty="0">
                <a:solidFill>
                  <a:srgbClr val="7030A0"/>
                </a:solidFill>
              </a:rPr>
              <a:t>. </a:t>
            </a:r>
            <a:r>
              <a:rPr lang="fr-FR" altLang="fr-FR" sz="1400" i="1" dirty="0" err="1">
                <a:solidFill>
                  <a:srgbClr val="7030A0"/>
                </a:solidFill>
              </a:rPr>
              <a:t>Biological</a:t>
            </a:r>
            <a:r>
              <a:rPr lang="fr-FR" altLang="fr-FR" sz="1400" i="1" dirty="0">
                <a:solidFill>
                  <a:srgbClr val="7030A0"/>
                </a:solidFill>
              </a:rPr>
              <a:t> </a:t>
            </a:r>
            <a:r>
              <a:rPr lang="fr-FR" altLang="fr-FR" sz="1400" i="1" dirty="0" err="1">
                <a:solidFill>
                  <a:srgbClr val="7030A0"/>
                </a:solidFill>
              </a:rPr>
              <a:t>Exuberance</a:t>
            </a:r>
            <a:r>
              <a:rPr lang="fr-FR" altLang="fr-FR" sz="1400" i="1" dirty="0">
                <a:solidFill>
                  <a:srgbClr val="7030A0"/>
                </a:solidFill>
              </a:rPr>
              <a:t>: Animal </a:t>
            </a:r>
            <a:r>
              <a:rPr lang="fr-FR" altLang="fr-FR" sz="1400" i="1" dirty="0" err="1">
                <a:solidFill>
                  <a:srgbClr val="7030A0"/>
                </a:solidFill>
              </a:rPr>
              <a:t>Homosexuality</a:t>
            </a:r>
            <a:r>
              <a:rPr lang="fr-FR" altLang="fr-FR" sz="1400" i="1" dirty="0">
                <a:solidFill>
                  <a:srgbClr val="7030A0"/>
                </a:solidFill>
              </a:rPr>
              <a:t> and Natural </a:t>
            </a:r>
            <a:r>
              <a:rPr lang="fr-FR" altLang="fr-FR" sz="1400" i="1" dirty="0" err="1">
                <a:solidFill>
                  <a:srgbClr val="7030A0"/>
                </a:solidFill>
              </a:rPr>
              <a:t>Diversity</a:t>
            </a:r>
            <a:r>
              <a:rPr lang="fr-FR" altLang="fr-FR" sz="1400" dirty="0">
                <a:solidFill>
                  <a:srgbClr val="7030A0"/>
                </a:solidFill>
              </a:rPr>
              <a:t>, Bruce </a:t>
            </a:r>
            <a:r>
              <a:rPr lang="fr-FR" altLang="fr-FR" sz="1400" dirty="0" err="1">
                <a:solidFill>
                  <a:srgbClr val="7030A0"/>
                </a:solidFill>
              </a:rPr>
              <a:t>Bagemih</a:t>
            </a:r>
            <a:r>
              <a:rPr lang="fr-FR" altLang="fr-FR" sz="1400" dirty="0">
                <a:solidFill>
                  <a:srgbClr val="7030A0"/>
                </a:solidFill>
              </a:rPr>
              <a:t>, </a:t>
            </a:r>
            <a:r>
              <a:rPr lang="fr-FR" altLang="fr-FR" sz="1400" dirty="0" err="1">
                <a:solidFill>
                  <a:srgbClr val="7030A0"/>
                </a:solidFill>
              </a:rPr>
              <a:t>Stonewall</a:t>
            </a:r>
            <a:r>
              <a:rPr lang="fr-FR" altLang="fr-FR" sz="1400" dirty="0">
                <a:solidFill>
                  <a:srgbClr val="7030A0"/>
                </a:solidFill>
              </a:rPr>
              <a:t> Inn Editions, 2000, 768 pages.</a:t>
            </a:r>
          </a:p>
          <a:p>
            <a:r>
              <a:rPr lang="fr-FR" altLang="fr-FR" sz="1400" i="1" dirty="0">
                <a:solidFill>
                  <a:srgbClr val="7030A0"/>
                </a:solidFill>
              </a:rPr>
              <a:t>. La Bisexualité et l’Ordre de la Nature, </a:t>
            </a:r>
            <a:r>
              <a:rPr lang="fr-FR" altLang="fr-FR" sz="1400" dirty="0">
                <a:solidFill>
                  <a:srgbClr val="7030A0"/>
                </a:solidFill>
              </a:rPr>
              <a:t>Claude Aron, Ed. Odile Jacob, 1995.</a:t>
            </a:r>
          </a:p>
          <a:p>
            <a:r>
              <a:rPr lang="fr-FR" altLang="fr-FR" sz="1400" i="1" dirty="0">
                <a:solidFill>
                  <a:srgbClr val="7030A0"/>
                </a:solidFill>
              </a:rPr>
              <a:t>. La sexualité. Tome 1, Phéromones et désir, </a:t>
            </a:r>
            <a:r>
              <a:rPr lang="fr-FR" altLang="fr-FR" sz="1400" dirty="0">
                <a:solidFill>
                  <a:srgbClr val="7030A0"/>
                </a:solidFill>
              </a:rPr>
              <a:t>Claude Aron, Editions Odile Jacob, 2000.</a:t>
            </a:r>
          </a:p>
          <a:p>
            <a:r>
              <a:rPr lang="fr-FR" altLang="fr-FR" sz="1400" dirty="0">
                <a:solidFill>
                  <a:srgbClr val="7030A0"/>
                </a:solidFill>
              </a:rPr>
              <a:t>. </a:t>
            </a:r>
            <a:r>
              <a:rPr lang="fr-FR" altLang="fr-FR" sz="1400" i="1" dirty="0">
                <a:solidFill>
                  <a:srgbClr val="7030A0"/>
                </a:solidFill>
              </a:rPr>
              <a:t>La sexualité. Tome 2, Contraception et stérilité, </a:t>
            </a:r>
            <a:r>
              <a:rPr lang="fr-FR" altLang="fr-FR" sz="1400" dirty="0">
                <a:solidFill>
                  <a:srgbClr val="7030A0"/>
                </a:solidFill>
              </a:rPr>
              <a:t>Claude Aron, Editions Odile Jacob, 2003.</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620" y="2131957"/>
            <a:ext cx="1276350" cy="16287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7756" y="2352416"/>
            <a:ext cx="1123950" cy="16287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5856" y="269764"/>
            <a:ext cx="1047750" cy="16287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6189" y="5152589"/>
            <a:ext cx="1133475" cy="162877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4293" y="5152588"/>
            <a:ext cx="942975" cy="1628775"/>
          </a:xfrm>
          <a:prstGeom prst="rect">
            <a:avLst/>
          </a:prstGeom>
        </p:spPr>
      </p:pic>
      <p:pic>
        <p:nvPicPr>
          <p:cNvPr id="13" name="Picture 2" descr="C:\Users\LISAN\Documents\religions\homosexualité\images\livres\biological exubera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8585" y="4029683"/>
            <a:ext cx="1714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9683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3513" y="141288"/>
            <a:ext cx="457200" cy="293687"/>
          </a:xfrm>
        </p:spPr>
        <p:txBody>
          <a:bodyPr/>
          <a:lstStyle/>
          <a:p>
            <a:pPr>
              <a:defRPr/>
            </a:pPr>
            <a:fld id="{48092BCD-EBCA-462C-8D04-ED85C8F3FE2E}" type="slidenum">
              <a:rPr lang="fr-FR"/>
              <a:pPr>
                <a:defRPr/>
              </a:pPr>
              <a:t>171</a:t>
            </a:fld>
            <a:endParaRPr lang="fr-FR" dirty="0"/>
          </a:p>
        </p:txBody>
      </p:sp>
      <p:sp>
        <p:nvSpPr>
          <p:cNvPr id="164867" name="Rectangle 2"/>
          <p:cNvSpPr>
            <a:spLocks noChangeArrowheads="1"/>
          </p:cNvSpPr>
          <p:nvPr/>
        </p:nvSpPr>
        <p:spPr bwMode="auto">
          <a:xfrm>
            <a:off x="195263" y="874713"/>
            <a:ext cx="11626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hlinkClick r:id="rId2"/>
              </a:rPr>
              <a:t>1 L'identité sexuelle</a:t>
            </a:r>
            <a:r>
              <a:rPr lang="fr-FR" altLang="fr-FR" sz="1800" b="1" dirty="0">
                <a:solidFill>
                  <a:srgbClr val="7030A0"/>
                </a:solidFill>
              </a:rPr>
              <a:t>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identité sexuelle</a:t>
            </a:r>
            <a:r>
              <a:rPr lang="fr-FR" altLang="fr-FR" sz="1800" dirty="0">
                <a:solidFill>
                  <a:srgbClr val="7030A0"/>
                </a:solidFill>
              </a:rPr>
              <a:t> le fait de se reconnaître ou d'être reconnu socialement comme homme ou femme ou ni l'un ni l'autre ou les deux. Cette identité relève à la fois du </a:t>
            </a:r>
            <a:r>
              <a:rPr lang="fr-FR" altLang="fr-FR" sz="1800" b="1" dirty="0">
                <a:solidFill>
                  <a:srgbClr val="7030A0"/>
                </a:solidFill>
              </a:rPr>
              <a:t>sexe anatomique</a:t>
            </a:r>
            <a:r>
              <a:rPr lang="fr-FR" altLang="fr-FR" sz="1800" dirty="0">
                <a:solidFill>
                  <a:srgbClr val="7030A0"/>
                </a:solidFill>
              </a:rPr>
              <a:t>, de l'</a:t>
            </a:r>
            <a:r>
              <a:rPr lang="fr-FR" altLang="fr-FR" sz="1800" b="1" dirty="0">
                <a:solidFill>
                  <a:srgbClr val="7030A0"/>
                </a:solidFill>
              </a:rPr>
              <a:t>éducation</a:t>
            </a:r>
            <a:r>
              <a:rPr lang="fr-FR" altLang="fr-FR" sz="1800" dirty="0">
                <a:solidFill>
                  <a:srgbClr val="7030A0"/>
                </a:solidFill>
              </a:rPr>
              <a:t> et du </a:t>
            </a:r>
            <a:r>
              <a:rPr lang="fr-FR" altLang="fr-FR" sz="1800" b="1" dirty="0">
                <a:solidFill>
                  <a:srgbClr val="7030A0"/>
                </a:solidFill>
              </a:rPr>
              <a:t>contexte culturel</a:t>
            </a:r>
            <a:r>
              <a:rPr lang="fr-FR" altLang="fr-FR" sz="1800" dirty="0">
                <a:solidFill>
                  <a:srgbClr val="7030A0"/>
                </a:solidFill>
              </a:rPr>
              <a:t>. Ces divers critères ne sont pas forcément concordants.</a:t>
            </a:r>
          </a:p>
          <a:p>
            <a:pPr eaLnBrk="1" hangingPunct="1">
              <a:lnSpc>
                <a:spcPct val="100000"/>
              </a:lnSpc>
              <a:spcBef>
                <a:spcPct val="0"/>
              </a:spcBef>
              <a:buFontTx/>
              <a:buNone/>
            </a:pPr>
            <a:r>
              <a:rPr lang="fr-FR" altLang="fr-FR" sz="1800" b="1" dirty="0">
                <a:solidFill>
                  <a:srgbClr val="7030A0"/>
                </a:solidFill>
                <a:hlinkClick r:id="rId3"/>
              </a:rPr>
              <a:t>2 L'orientation sexuelle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orientation sexuelle</a:t>
            </a:r>
            <a:r>
              <a:rPr lang="fr-FR" altLang="fr-FR" sz="1800" dirty="0">
                <a:solidFill>
                  <a:srgbClr val="7030A0"/>
                </a:solidFill>
              </a:rPr>
              <a:t> l’attirance affective et sexuelle envers une autre personne (de l'autre sexe, du même sexe ou les deux).</a:t>
            </a:r>
            <a:br>
              <a:rPr lang="fr-FR" altLang="fr-FR" sz="1800" dirty="0">
                <a:solidFill>
                  <a:srgbClr val="7030A0"/>
                </a:solidFill>
              </a:rPr>
            </a:br>
            <a:r>
              <a:rPr lang="fr-FR" altLang="fr-FR" sz="1800" dirty="0">
                <a:solidFill>
                  <a:srgbClr val="7030A0"/>
                </a:solidFill>
              </a:rPr>
              <a:t>- Si l’</a:t>
            </a:r>
            <a:r>
              <a:rPr lang="fr-FR" altLang="fr-FR" sz="1800" b="1" dirty="0">
                <a:solidFill>
                  <a:srgbClr val="7030A0"/>
                </a:solidFill>
              </a:rPr>
              <a:t>identité sexuelle</a:t>
            </a:r>
            <a:r>
              <a:rPr lang="fr-FR" altLang="fr-FR" sz="1800" dirty="0">
                <a:solidFill>
                  <a:srgbClr val="7030A0"/>
                </a:solidFill>
              </a:rPr>
              <a:t> et les rôles sexuels dans la société, avec leurs stéréotypes, appartiennent à la sphère publique, l’</a:t>
            </a:r>
            <a:r>
              <a:rPr lang="fr-FR" altLang="fr-FR" sz="1800" b="1" dirty="0">
                <a:solidFill>
                  <a:srgbClr val="7030A0"/>
                </a:solidFill>
              </a:rPr>
              <a:t>orientation sexuelle</a:t>
            </a:r>
            <a:r>
              <a:rPr lang="fr-FR" altLang="fr-FR" sz="1800" dirty="0">
                <a:solidFill>
                  <a:srgbClr val="7030A0"/>
                </a:solidFill>
              </a:rPr>
              <a:t> fait partie, elle, de la sphère privée.</a:t>
            </a:r>
            <a:br>
              <a:rPr lang="fr-FR" altLang="fr-FR" sz="1800" dirty="0"/>
            </a:br>
            <a:r>
              <a:rPr lang="fr-FR" altLang="fr-FR" sz="1200" dirty="0">
                <a:solidFill>
                  <a:srgbClr val="7030A0"/>
                </a:solidFill>
              </a:rPr>
              <a:t>Source : </a:t>
            </a:r>
            <a:r>
              <a:rPr lang="fr-FR" altLang="fr-FR" sz="1200" dirty="0">
                <a:solidFill>
                  <a:srgbClr val="7030A0"/>
                </a:solidFill>
                <a:hlinkClick r:id="rId4"/>
              </a:rPr>
              <a:t>http://raymond.rodriguez1.free.fr/Textes/es32.htm</a:t>
            </a:r>
            <a:r>
              <a:rPr lang="fr-FR" altLang="fr-FR" sz="1200" dirty="0">
                <a:solidFill>
                  <a:srgbClr val="7030A0"/>
                </a:solidFill>
              </a:rPr>
              <a:t> </a:t>
            </a:r>
          </a:p>
        </p:txBody>
      </p:sp>
      <p:sp>
        <p:nvSpPr>
          <p:cNvPr id="16486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64869" name="ZoneTexte 4"/>
          <p:cNvSpPr txBox="1">
            <a:spLocks noChangeArrowheads="1"/>
          </p:cNvSpPr>
          <p:nvPr/>
        </p:nvSpPr>
        <p:spPr bwMode="auto">
          <a:xfrm>
            <a:off x="225425" y="487363"/>
            <a:ext cx="5110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A1. </a:t>
            </a:r>
            <a:r>
              <a:rPr lang="fr-FR" altLang="fr-FR" sz="1800" b="1" dirty="0">
                <a:solidFill>
                  <a:srgbClr val="7030A0"/>
                </a:solidFill>
              </a:rPr>
              <a:t>Annexe : l’identité de genre</a:t>
            </a:r>
          </a:p>
        </p:txBody>
      </p:sp>
      <p:sp>
        <p:nvSpPr>
          <p:cNvPr id="164870" name="Rectangle 5"/>
          <p:cNvSpPr>
            <a:spLocks noChangeArrowheads="1"/>
          </p:cNvSpPr>
          <p:nvPr/>
        </p:nvSpPr>
        <p:spPr bwMode="auto">
          <a:xfrm>
            <a:off x="438150" y="6357938"/>
            <a:ext cx="224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Image 1 : </a:t>
            </a:r>
            <a:r>
              <a:rPr lang="fr-FR" altLang="fr-FR" sz="1200">
                <a:solidFill>
                  <a:srgbClr val="7030A0"/>
                </a:solidFill>
                <a:hlinkClick r:id="rId5"/>
              </a:rPr>
              <a:t>www.cote-momes.com</a:t>
            </a:r>
            <a:endParaRPr lang="fr-FR" altLang="fr-FR" sz="1200">
              <a:solidFill>
                <a:srgbClr val="7030A0"/>
              </a:solidFill>
            </a:endParaRPr>
          </a:p>
        </p:txBody>
      </p:sp>
      <p:pic>
        <p:nvPicPr>
          <p:cNvPr id="164872" name="Picture 3" descr="C:\Users\LISAN\Documents\religions\homosexualité\images\orientat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0506" y="3659981"/>
            <a:ext cx="2214562"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2" descr="C:\Users\LISAN\Documents\religions\homosexualité\image2\gay-not-g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7298" y="510857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4" name="Picture 2" descr="C:\Users\LISAN\Documents\religions\homosexualité\images\science\sexual orient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518" y="5195925"/>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LISAN\Documents\religions\homosexualité\images\identit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63" y="4402138"/>
            <a:ext cx="2555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5853" y="3736975"/>
            <a:ext cx="2286000" cy="1371600"/>
          </a:xfrm>
          <a:prstGeom prst="rect">
            <a:avLst/>
          </a:prstGeom>
        </p:spPr>
      </p:pic>
      <p:sp>
        <p:nvSpPr>
          <p:cNvPr id="13" name="ZoneTexte 12"/>
          <p:cNvSpPr txBox="1"/>
          <p:nvPr/>
        </p:nvSpPr>
        <p:spPr>
          <a:xfrm>
            <a:off x="8906157" y="5227898"/>
            <a:ext cx="3027791" cy="1384995"/>
          </a:xfrm>
          <a:prstGeom prst="rect">
            <a:avLst/>
          </a:prstGeom>
          <a:noFill/>
        </p:spPr>
        <p:txBody>
          <a:bodyPr wrap="square" rtlCol="0">
            <a:spAutoFit/>
          </a:bodyPr>
          <a:lstStyle/>
          <a:p>
            <a:pPr algn="ctr"/>
            <a:r>
              <a:rPr lang="fr-FR" sz="1200" dirty="0">
                <a:solidFill>
                  <a:srgbClr val="7030A0"/>
                </a:solidFill>
              </a:rPr>
              <a:t>↑ Campagne religieuse </a:t>
            </a:r>
            <a:r>
              <a:rPr lang="fr-FR" sz="1200" dirty="0" err="1">
                <a:solidFill>
                  <a:srgbClr val="7030A0"/>
                </a:solidFill>
              </a:rPr>
              <a:t>anti-gay</a:t>
            </a:r>
            <a:r>
              <a:rPr lang="fr-FR" sz="1200" dirty="0">
                <a:solidFill>
                  <a:srgbClr val="7030A0"/>
                </a:solidFill>
              </a:rPr>
              <a:t> :</a:t>
            </a:r>
          </a:p>
          <a:p>
            <a:pPr algn="ctr"/>
            <a:r>
              <a:rPr lang="fr-FR" sz="1200" dirty="0">
                <a:solidFill>
                  <a:srgbClr val="7030A0"/>
                </a:solidFill>
              </a:rPr>
              <a:t>Slogan : "</a:t>
            </a:r>
            <a:r>
              <a:rPr lang="fr-FR" sz="1200" i="1" dirty="0">
                <a:solidFill>
                  <a:srgbClr val="7030A0"/>
                </a:solidFill>
              </a:rPr>
              <a:t>Personne ne naît gay</a:t>
            </a:r>
            <a:r>
              <a:rPr lang="fr-FR" sz="1200" dirty="0">
                <a:solidFill>
                  <a:srgbClr val="7030A0"/>
                </a:solidFill>
              </a:rPr>
              <a:t>". </a:t>
            </a:r>
          </a:p>
          <a:p>
            <a:pPr algn="ctr"/>
            <a:r>
              <a:rPr lang="fr-FR" sz="1200" dirty="0">
                <a:solidFill>
                  <a:srgbClr val="7030A0"/>
                </a:solidFill>
              </a:rPr>
              <a:t>Source : </a:t>
            </a:r>
            <a:r>
              <a:rPr lang="fr-FR" sz="1200" i="1" dirty="0">
                <a:solidFill>
                  <a:srgbClr val="7030A0"/>
                </a:solidFill>
              </a:rPr>
              <a:t>«Gay» et né de cette façon? La Bible a une réponse pour cette revendication</a:t>
            </a:r>
            <a:r>
              <a:rPr lang="fr-FR" sz="1200" dirty="0">
                <a:solidFill>
                  <a:srgbClr val="7030A0"/>
                </a:solidFill>
              </a:rPr>
              <a:t>, </a:t>
            </a:r>
            <a:r>
              <a:rPr lang="fr-FR" sz="1200" dirty="0">
                <a:solidFill>
                  <a:srgbClr val="7030A0"/>
                </a:solidFill>
                <a:hlinkClick r:id="rId11"/>
              </a:rPr>
              <a:t>http://clashdaily.com/2015/06/gay-and-born-that-way-the-bible-has-an-answer-for-that-claim/</a:t>
            </a:r>
            <a:r>
              <a:rPr lang="fr-FR" sz="1200" dirty="0">
                <a:solidFill>
                  <a:srgbClr val="7030A0"/>
                </a:solidFill>
              </a:rPr>
              <a:t> </a:t>
            </a:r>
            <a:endParaRPr lang="en-US" sz="1200" dirty="0">
              <a:solidFill>
                <a:srgbClr val="7030A0"/>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oneTexte 1"/>
          <p:cNvSpPr txBox="1">
            <a:spLocks noChangeArrowheads="1"/>
          </p:cNvSpPr>
          <p:nvPr/>
        </p:nvSpPr>
        <p:spPr bwMode="auto">
          <a:xfrm>
            <a:off x="4203700" y="204788"/>
            <a:ext cx="37861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D8DCEF85-1F73-4EA1-84C8-CA273DED9ACB}" type="slidenum">
              <a:rPr lang="fr-FR"/>
              <a:pPr>
                <a:defRPr/>
              </a:pPr>
              <a:t>172</a:t>
            </a:fld>
            <a:endParaRPr lang="fr-FR"/>
          </a:p>
        </p:txBody>
      </p:sp>
      <p:sp>
        <p:nvSpPr>
          <p:cNvPr id="165892" name="ZoneTexte 3"/>
          <p:cNvSpPr txBox="1">
            <a:spLocks noChangeArrowheads="1"/>
          </p:cNvSpPr>
          <p:nvPr/>
        </p:nvSpPr>
        <p:spPr bwMode="auto">
          <a:xfrm>
            <a:off x="225425" y="551934"/>
            <a:ext cx="3978275" cy="3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A1. </a:t>
            </a:r>
            <a:r>
              <a:rPr lang="fr-FR" altLang="fr-FR" sz="1800" b="1" dirty="0">
                <a:solidFill>
                  <a:srgbClr val="7030A0"/>
                </a:solidFill>
              </a:rPr>
              <a:t>Annexe : l’identité de genre</a:t>
            </a:r>
            <a:r>
              <a:rPr lang="fr-FR" altLang="fr-FR" sz="1800" dirty="0">
                <a:solidFill>
                  <a:srgbClr val="7030A0"/>
                </a:solidFill>
              </a:rPr>
              <a:t> (suite)</a:t>
            </a:r>
            <a:endParaRPr lang="fr-FR" altLang="fr-FR" sz="1800" b="1" dirty="0">
              <a:solidFill>
                <a:srgbClr val="7030A0"/>
              </a:solidFill>
            </a:endParaRPr>
          </a:p>
        </p:txBody>
      </p:sp>
      <p:sp>
        <p:nvSpPr>
          <p:cNvPr id="165893" name="ZoneTexte 5"/>
          <p:cNvSpPr txBox="1">
            <a:spLocks noChangeArrowheads="1"/>
          </p:cNvSpPr>
          <p:nvPr/>
        </p:nvSpPr>
        <p:spPr bwMode="auto">
          <a:xfrm>
            <a:off x="225425" y="974725"/>
            <a:ext cx="117205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Il est aussi important de différencier</a:t>
            </a:r>
            <a:r>
              <a:rPr lang="fr-FR" altLang="fr-FR" sz="1800" b="1" dirty="0">
                <a:solidFill>
                  <a:srgbClr val="7030A0"/>
                </a:solidFill>
              </a:rPr>
              <a:t> l’orientation sexuelle de l’identité de genre</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002060"/>
                </a:solidFill>
              </a:rPr>
              <a:t>L’identité de genre est plutôt définie par le sentiment d’appartenir à un genre (masculin, féminin) que possède un individu. </a:t>
            </a:r>
            <a:r>
              <a:rPr lang="fr-FR" altLang="fr-FR" sz="1800" dirty="0">
                <a:solidFill>
                  <a:srgbClr val="7030A0"/>
                </a:solidFill>
              </a:rPr>
              <a:t>Ainsi, </a:t>
            </a:r>
            <a:r>
              <a:rPr lang="fr-FR" altLang="fr-FR" sz="1800" b="1" dirty="0">
                <a:solidFill>
                  <a:srgbClr val="7030A0"/>
                </a:solidFill>
              </a:rPr>
              <a:t>ce n’est pas parce que votre fils est gai qu’il souhaite devenir une femme</a:t>
            </a:r>
            <a:r>
              <a:rPr lang="fr-FR" altLang="fr-FR" sz="1800" dirty="0">
                <a:solidFill>
                  <a:srgbClr val="7030A0"/>
                </a:solidFill>
              </a:rPr>
              <a:t>. </a:t>
            </a:r>
          </a:p>
          <a:p>
            <a:pPr algn="just" eaLnBrk="1" hangingPunct="1">
              <a:lnSpc>
                <a:spcPct val="100000"/>
              </a:lnSpc>
              <a:spcBef>
                <a:spcPct val="0"/>
              </a:spcBef>
              <a:buFontTx/>
              <a:buNone/>
            </a:pPr>
            <a:r>
              <a:rPr lang="fr-FR" altLang="fr-FR" sz="1800" i="1" dirty="0">
                <a:solidFill>
                  <a:srgbClr val="7030A0"/>
                </a:solidFill>
              </a:rPr>
              <a:t>Les personnes homosexuelles ne souhaitent pas changer de sexe.</a:t>
            </a:r>
          </a:p>
          <a:p>
            <a:pPr algn="just" eaLnBrk="1" hangingPunct="1">
              <a:lnSpc>
                <a:spcPct val="100000"/>
              </a:lnSpc>
              <a:spcBef>
                <a:spcPct val="0"/>
              </a:spcBef>
              <a:buFontTx/>
              <a:buNone/>
            </a:pPr>
            <a:r>
              <a:rPr lang="fr-FR" altLang="fr-FR" sz="1800" dirty="0">
                <a:solidFill>
                  <a:srgbClr val="7030A0"/>
                </a:solidFill>
              </a:rPr>
              <a:t>Vous vous posez peut-être la question suivante : Si les gais ne souhaitent pas devenir des femmes, </a:t>
            </a:r>
            <a:r>
              <a:rPr lang="fr-FR" altLang="fr-FR" sz="1800" b="1" dirty="0">
                <a:solidFill>
                  <a:srgbClr val="7030A0"/>
                </a:solidFill>
              </a:rPr>
              <a:t>pourquoi en existe-t-il certains qui sont efféminés?</a:t>
            </a:r>
            <a:r>
              <a:rPr lang="fr-FR" altLang="fr-FR" sz="1800" dirty="0">
                <a:solidFill>
                  <a:srgbClr val="7030A0"/>
                </a:solidFill>
              </a:rPr>
              <a:t> Il peut y avoir plusieurs réponses.</a:t>
            </a:r>
          </a:p>
          <a:p>
            <a:pPr algn="just" eaLnBrk="1" hangingPunct="1">
              <a:lnSpc>
                <a:spcPct val="100000"/>
              </a:lnSpc>
              <a:spcBef>
                <a:spcPct val="0"/>
              </a:spcBef>
              <a:buFontTx/>
              <a:buNone/>
            </a:pPr>
            <a:r>
              <a:rPr lang="fr-FR" altLang="fr-FR" sz="1800" dirty="0">
                <a:solidFill>
                  <a:srgbClr val="7030A0"/>
                </a:solidFill>
              </a:rPr>
              <a:t>Comme chez les hétérosexuels, l’apparence physique et l’attitude d’une personne peuvent être fort variées au sein des communautés homosexuelles. Ainsi, la manière de s’habiller, de se coiffer, de se comporter en public n’est </a:t>
            </a:r>
            <a:r>
              <a:rPr lang="fr-FR" altLang="fr-FR" sz="1800" b="1" dirty="0">
                <a:solidFill>
                  <a:srgbClr val="7030A0"/>
                </a:solidFill>
              </a:rPr>
              <a:t>pas définie par l’orientation sexuelle, mais plutôt par les préférences, les goûts et la personnalité des gens</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Se définir en portant des vêtements plus flamboyants, ou en ayant une attitude que vous considérez comme « plus féminine »</a:t>
            </a:r>
            <a:r>
              <a:rPr lang="fr-FR" altLang="fr-FR" sz="1800" dirty="0">
                <a:solidFill>
                  <a:srgbClr val="7030A0"/>
                </a:solidFill>
              </a:rPr>
              <a:t> peut devenir, pour certains homosexuels, une façon de dire aux autres « je suis autrement qu’hétérosexuel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http://www.monfilsgai.org/savoir/et-lidentite-de-genre-cest-quoi/</a:t>
            </a:r>
            <a:r>
              <a:rPr lang="fr-FR" altLang="fr-FR" sz="1200" dirty="0">
                <a:solidFill>
                  <a:srgbClr val="7030A0"/>
                </a:solidFill>
              </a:rPr>
              <a:t> </a:t>
            </a:r>
            <a:endParaRPr lang="fr-FR" altLang="fr-FR" sz="1800" dirty="0">
              <a:solidFill>
                <a:srgbClr val="7030A0"/>
              </a:solidFill>
            </a:endParaRPr>
          </a:p>
        </p:txBody>
      </p:sp>
      <p:sp>
        <p:nvSpPr>
          <p:cNvPr id="165894" name="ZoneTexte 7"/>
          <p:cNvSpPr txBox="1">
            <a:spLocks noChangeArrowheads="1"/>
          </p:cNvSpPr>
          <p:nvPr/>
        </p:nvSpPr>
        <p:spPr bwMode="auto">
          <a:xfrm>
            <a:off x="8497888" y="5838825"/>
            <a:ext cx="3694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 enfant est mieux avec un père et une mère. © The Family Foundation Action/Facebook. Source : </a:t>
            </a:r>
            <a:r>
              <a:rPr lang="fr-FR" altLang="fr-FR" sz="1200">
                <a:solidFill>
                  <a:srgbClr val="7030A0"/>
                </a:solidFill>
                <a:hlinkClick r:id="rId4"/>
              </a:rPr>
              <a:t>http://www.europe1.fr/international/le-logo-de-la-manif-pour-tous-traverse-l-atlantique-1809959</a:t>
            </a:r>
            <a:r>
              <a:rPr lang="fr-FR" altLang="fr-FR" sz="1200">
                <a:solidFill>
                  <a:srgbClr val="7030A0"/>
                </a:solidFill>
              </a:rPr>
              <a:t> </a:t>
            </a:r>
          </a:p>
        </p:txBody>
      </p:sp>
      <p:pic>
        <p:nvPicPr>
          <p:cNvPr id="165895"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34463" y="40957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ZoneTexte 9"/>
          <p:cNvSpPr txBox="1">
            <a:spLocks noChangeArrowheads="1"/>
          </p:cNvSpPr>
          <p:nvPr/>
        </p:nvSpPr>
        <p:spPr bwMode="auto">
          <a:xfrm>
            <a:off x="4822825" y="6016625"/>
            <a:ext cx="38306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 genre n’est pas mon genre</a:t>
            </a:r>
            <a:r>
              <a:rPr lang="fr-FR" altLang="fr-FR" sz="1200">
                <a:solidFill>
                  <a:srgbClr val="7030A0"/>
                </a:solidFill>
              </a:rPr>
              <a:t> ». Banderole opposée à la « théorie du </a:t>
            </a:r>
            <a:r>
              <a:rPr lang="fr-FR" altLang="fr-FR" sz="1200">
                <a:solidFill>
                  <a:srgbClr val="7030A0"/>
                </a:solidFill>
                <a:hlinkClick r:id="rId6" tooltip="Genre (sciences sociales)"/>
              </a:rPr>
              <a:t>genre</a:t>
            </a:r>
            <a:r>
              <a:rPr lang="fr-FR" altLang="fr-FR" sz="1200">
                <a:solidFill>
                  <a:srgbClr val="7030A0"/>
                </a:solidFill>
              </a:rPr>
              <a:t> » lors de la manifestation du</a:t>
            </a:r>
            <a:r>
              <a:rPr lang="fr-FR" altLang="fr-FR" sz="1200">
                <a:solidFill>
                  <a:srgbClr val="7030A0"/>
                </a:solidFill>
                <a:hlinkClick r:id="rId7" tooltip="2 février"/>
              </a:rPr>
              <a:t>2</a:t>
            </a:r>
            <a:r>
              <a:rPr lang="fr-FR" altLang="fr-FR" sz="1200">
                <a:solidFill>
                  <a:srgbClr val="7030A0"/>
                </a:solidFill>
              </a:rPr>
              <a:t> </a:t>
            </a:r>
            <a:r>
              <a:rPr lang="fr-FR" altLang="fr-FR" sz="1200">
                <a:solidFill>
                  <a:srgbClr val="7030A0"/>
                </a:solidFill>
                <a:hlinkClick r:id="rId8" tooltip="Février 2014"/>
              </a:rPr>
              <a:t>février</a:t>
            </a:r>
            <a:r>
              <a:rPr lang="fr-FR" altLang="fr-FR" sz="1200">
                <a:solidFill>
                  <a:srgbClr val="7030A0"/>
                </a:solidFill>
              </a:rPr>
              <a:t> </a:t>
            </a:r>
            <a:r>
              <a:rPr lang="fr-FR" altLang="fr-FR" sz="1200">
                <a:solidFill>
                  <a:srgbClr val="7030A0"/>
                </a:solidFill>
                <a:hlinkClick r:id="rId9" tooltip="2014"/>
              </a:rPr>
              <a:t>2014</a:t>
            </a:r>
            <a:r>
              <a:rPr lang="fr-FR" altLang="fr-FR" sz="1200">
                <a:solidFill>
                  <a:srgbClr val="7030A0"/>
                </a:solidFill>
              </a:rPr>
              <a:t> à Paris. Source : </a:t>
            </a:r>
            <a:r>
              <a:rPr lang="fr-FR" altLang="fr-FR" sz="1200">
                <a:solidFill>
                  <a:srgbClr val="7030A0"/>
                </a:solidFill>
                <a:hlinkClick r:id="rId10"/>
              </a:rPr>
              <a:t>https://fr.wikipedia.org/wiki/La_Manif_pour_tous</a:t>
            </a:r>
            <a:r>
              <a:rPr lang="fr-FR" altLang="fr-FR" sz="1200">
                <a:solidFill>
                  <a:srgbClr val="7030A0"/>
                </a:solidFill>
              </a:rPr>
              <a:t> </a:t>
            </a:r>
          </a:p>
        </p:txBody>
      </p:sp>
      <p:pic>
        <p:nvPicPr>
          <p:cNvPr id="165897" name="Picture 2" descr="C:\Users\LISAN\Documents\religions\homosexualité\images\Le_genre_n-est-pas-mon-genre_Paris_-_La_Manif_pour_Tous_-_20140202_-_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4800" y="4092575"/>
            <a:ext cx="263048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Imag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7388" y="4732338"/>
            <a:ext cx="1866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9" name="ZoneTexte 4"/>
          <p:cNvSpPr txBox="1">
            <a:spLocks noChangeArrowheads="1"/>
          </p:cNvSpPr>
          <p:nvPr/>
        </p:nvSpPr>
        <p:spPr bwMode="auto">
          <a:xfrm>
            <a:off x="225425" y="6323013"/>
            <a:ext cx="2733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 théorie du genre » désoriente les personnes ayant des certitudes arrêtées.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1288" y="141288"/>
            <a:ext cx="457200" cy="354012"/>
          </a:xfrm>
        </p:spPr>
        <p:txBody>
          <a:bodyPr/>
          <a:lstStyle/>
          <a:p>
            <a:pPr>
              <a:defRPr/>
            </a:pPr>
            <a:fld id="{24F0645F-D87B-4D07-A49E-FC5DB1C75B27}" type="slidenum">
              <a:rPr lang="fr-FR"/>
              <a:pPr>
                <a:defRPr/>
              </a:pPr>
              <a:t>173</a:t>
            </a:fld>
            <a:endParaRPr lang="fr-FR" dirty="0"/>
          </a:p>
        </p:txBody>
      </p:sp>
      <p:sp>
        <p:nvSpPr>
          <p:cNvPr id="167939" name="Rectangle 2"/>
          <p:cNvSpPr>
            <a:spLocks noChangeArrowheads="1"/>
          </p:cNvSpPr>
          <p:nvPr/>
        </p:nvSpPr>
        <p:spPr bwMode="auto">
          <a:xfrm>
            <a:off x="282575" y="979488"/>
            <a:ext cx="116808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FF0000"/>
                </a:solidFill>
              </a:rPr>
              <a:t>De plus en plus d’études portent sur l’implication des perturbateurs endocriniens dans l’augmentation de l’incidence de la puberté précoce chez les filles. </a:t>
            </a:r>
            <a:r>
              <a:rPr lang="fr-FR" altLang="fr-FR" sz="1800" i="1" dirty="0">
                <a:solidFill>
                  <a:srgbClr val="7030A0"/>
                </a:solidFill>
              </a:rPr>
              <a:t>En outre, certains chercheurs avancent leur rôle dans les comportements humains de transsexualité (°) ou d’attirance sexuelle pour une personne de sexe identique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FF0000"/>
                </a:solidFill>
              </a:rPr>
              <a:t>Le sujet de l’orientation sexuelle et de l’identité sexuelle reste un sujet très sensible. La polémique de septembre 2011 concernant l’introduction des genres dans les manuels scolaires de première en est un exemple.</a:t>
            </a:r>
          </a:p>
          <a:p>
            <a:pPr algn="just" eaLnBrk="1" hangingPunct="1">
              <a:lnSpc>
                <a:spcPct val="100000"/>
              </a:lnSpc>
              <a:spcBef>
                <a:spcPct val="0"/>
              </a:spcBef>
              <a:buFontTx/>
              <a:buNone/>
            </a:pPr>
            <a:r>
              <a:rPr lang="fr-FR" altLang="fr-FR" sz="1800" dirty="0">
                <a:solidFill>
                  <a:srgbClr val="7030A0"/>
                </a:solidFill>
              </a:rPr>
              <a:t>(°) Discordance entre l’identité de genre et l’identité de sexe ressentie d’un individu.</a:t>
            </a:r>
          </a:p>
          <a:p>
            <a:pPr algn="just" eaLnBrk="1" hangingPunct="1">
              <a:lnSpc>
                <a:spcPct val="100000"/>
              </a:lnSpc>
              <a:spcBef>
                <a:spcPct val="0"/>
              </a:spcBef>
              <a:buFontTx/>
              <a:buNone/>
            </a:pPr>
            <a:r>
              <a:rPr lang="fr-FR" altLang="fr-FR" sz="1200" dirty="0">
                <a:solidFill>
                  <a:srgbClr val="7030A0"/>
                </a:solidFill>
              </a:rPr>
              <a:t>56 - </a:t>
            </a:r>
            <a:r>
              <a:rPr lang="fr-FR" altLang="fr-FR" sz="1200" dirty="0" err="1">
                <a:solidFill>
                  <a:srgbClr val="7030A0"/>
                </a:solidFill>
              </a:rPr>
              <a:t>Balthazart</a:t>
            </a:r>
            <a:r>
              <a:rPr lang="fr-FR" altLang="fr-FR" sz="1200" dirty="0">
                <a:solidFill>
                  <a:srgbClr val="7030A0"/>
                </a:solidFill>
              </a:rPr>
              <a:t>, J. « </a:t>
            </a:r>
            <a:r>
              <a:rPr lang="fr-FR" altLang="fr-FR" sz="1200" dirty="0" err="1">
                <a:solidFill>
                  <a:srgbClr val="7030A0"/>
                </a:solidFill>
              </a:rPr>
              <a:t>Minireview</a:t>
            </a:r>
            <a:r>
              <a:rPr lang="fr-FR" altLang="fr-FR" sz="1200" dirty="0">
                <a:solidFill>
                  <a:srgbClr val="7030A0"/>
                </a:solidFill>
              </a:rPr>
              <a:t>: Hormones and </a:t>
            </a:r>
            <a:r>
              <a:rPr lang="fr-FR" altLang="fr-FR" sz="1200" dirty="0" err="1">
                <a:solidFill>
                  <a:srgbClr val="7030A0"/>
                </a:solidFill>
              </a:rPr>
              <a:t>human</a:t>
            </a:r>
            <a:r>
              <a:rPr lang="fr-FR" altLang="fr-FR" sz="1200" dirty="0">
                <a:solidFill>
                  <a:srgbClr val="7030A0"/>
                </a:solidFill>
              </a:rPr>
              <a:t> </a:t>
            </a:r>
            <a:r>
              <a:rPr lang="fr-FR" altLang="fr-FR" sz="1200" dirty="0" err="1">
                <a:solidFill>
                  <a:srgbClr val="7030A0"/>
                </a:solidFill>
              </a:rPr>
              <a:t>sexual</a:t>
            </a:r>
            <a:r>
              <a:rPr lang="fr-FR" altLang="fr-FR" sz="1200" dirty="0">
                <a:solidFill>
                  <a:srgbClr val="7030A0"/>
                </a:solidFill>
              </a:rPr>
              <a:t> orientation ». </a:t>
            </a:r>
            <a:r>
              <a:rPr lang="fr-FR" altLang="fr-FR" sz="1200" dirty="0" err="1">
                <a:solidFill>
                  <a:srgbClr val="7030A0"/>
                </a:solidFill>
              </a:rPr>
              <a:t>Endocrinology</a:t>
            </a:r>
            <a:r>
              <a:rPr lang="fr-FR" altLang="fr-FR" sz="1200" dirty="0">
                <a:solidFill>
                  <a:srgbClr val="7030A0"/>
                </a:solidFill>
              </a:rPr>
              <a:t> 152, n°. 8 (août 2011): 2937-2947. 57 - Davies, W, et L S Wilkinson. « It </a:t>
            </a:r>
            <a:r>
              <a:rPr lang="fr-FR" altLang="fr-FR" sz="1200" dirty="0" err="1">
                <a:solidFill>
                  <a:srgbClr val="7030A0"/>
                </a:solidFill>
              </a:rPr>
              <a:t>is</a:t>
            </a:r>
            <a:r>
              <a:rPr lang="fr-FR" altLang="fr-FR" sz="1200" dirty="0">
                <a:solidFill>
                  <a:srgbClr val="7030A0"/>
                </a:solidFill>
              </a:rPr>
              <a:t> not all hormones: alternative </a:t>
            </a:r>
            <a:r>
              <a:rPr lang="fr-FR" altLang="fr-FR" sz="1200" dirty="0" err="1">
                <a:solidFill>
                  <a:srgbClr val="7030A0"/>
                </a:solidFill>
              </a:rPr>
              <a:t>explanations</a:t>
            </a:r>
            <a:r>
              <a:rPr lang="fr-FR" altLang="fr-FR" sz="1200" dirty="0">
                <a:solidFill>
                  <a:srgbClr val="7030A0"/>
                </a:solidFill>
              </a:rPr>
              <a:t> for </a:t>
            </a:r>
            <a:r>
              <a:rPr lang="fr-FR" altLang="fr-FR" sz="1200" dirty="0" err="1">
                <a:solidFill>
                  <a:srgbClr val="7030A0"/>
                </a:solidFill>
              </a:rPr>
              <a:t>sexual</a:t>
            </a:r>
            <a:r>
              <a:rPr lang="fr-FR" altLang="fr-FR" sz="1200" dirty="0">
                <a:solidFill>
                  <a:srgbClr val="7030A0"/>
                </a:solidFill>
              </a:rPr>
              <a:t> </a:t>
            </a:r>
            <a:r>
              <a:rPr lang="fr-FR" altLang="fr-FR" sz="1200" dirty="0" err="1">
                <a:solidFill>
                  <a:srgbClr val="7030A0"/>
                </a:solidFill>
              </a:rPr>
              <a:t>differentiation</a:t>
            </a:r>
            <a:r>
              <a:rPr lang="fr-FR" altLang="fr-FR" sz="1200" dirty="0">
                <a:solidFill>
                  <a:srgbClr val="7030A0"/>
                </a:solidFill>
              </a:rPr>
              <a:t> of the </a:t>
            </a:r>
            <a:r>
              <a:rPr lang="fr-FR" altLang="fr-FR" sz="1200" dirty="0" err="1">
                <a:solidFill>
                  <a:srgbClr val="7030A0"/>
                </a:solidFill>
              </a:rPr>
              <a:t>brain</a:t>
            </a:r>
            <a:r>
              <a:rPr lang="fr-FR" altLang="fr-FR" sz="1200" dirty="0">
                <a:solidFill>
                  <a:srgbClr val="7030A0"/>
                </a:solidFill>
              </a:rPr>
              <a:t> ». Brain </a:t>
            </a:r>
            <a:r>
              <a:rPr lang="fr-FR" altLang="fr-FR" sz="1200" dirty="0" err="1">
                <a:solidFill>
                  <a:srgbClr val="7030A0"/>
                </a:solidFill>
              </a:rPr>
              <a:t>Research</a:t>
            </a:r>
            <a:r>
              <a:rPr lang="fr-FR" altLang="fr-FR" sz="1200" dirty="0">
                <a:solidFill>
                  <a:srgbClr val="7030A0"/>
                </a:solidFill>
              </a:rPr>
              <a:t> 1126, no . 1 (18 décembre 2006): 36-45.</a:t>
            </a:r>
          </a:p>
        </p:txBody>
      </p:sp>
      <p:sp>
        <p:nvSpPr>
          <p:cNvPr id="167940" name="ZoneTexte 3"/>
          <p:cNvSpPr txBox="1">
            <a:spLocks noChangeArrowheads="1"/>
          </p:cNvSpPr>
          <p:nvPr/>
        </p:nvSpPr>
        <p:spPr bwMode="auto">
          <a:xfrm>
            <a:off x="4203700" y="204788"/>
            <a:ext cx="37861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67941" name="ZoneTexte 4"/>
          <p:cNvSpPr txBox="1">
            <a:spLocks noChangeArrowheads="1"/>
          </p:cNvSpPr>
          <p:nvPr/>
        </p:nvSpPr>
        <p:spPr bwMode="auto">
          <a:xfrm>
            <a:off x="225425" y="552728"/>
            <a:ext cx="3943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A1. </a:t>
            </a:r>
            <a:r>
              <a:rPr lang="fr-FR" altLang="fr-FR" sz="1800" b="1">
                <a:solidFill>
                  <a:srgbClr val="7030A0"/>
                </a:solidFill>
              </a:rPr>
              <a:t>Annexe : l’identité de genre</a:t>
            </a:r>
            <a:r>
              <a:rPr lang="fr-FR" altLang="fr-FR" sz="1800">
                <a:solidFill>
                  <a:srgbClr val="7030A0"/>
                </a:solidFill>
              </a:rPr>
              <a:t> (suite)</a:t>
            </a:r>
            <a:endParaRPr lang="fr-FR" altLang="fr-FR" sz="1800" b="1">
              <a:solidFill>
                <a:srgbClr val="7030A0"/>
              </a:solidFill>
            </a:endParaRPr>
          </a:p>
        </p:txBody>
      </p:sp>
      <p:sp>
        <p:nvSpPr>
          <p:cNvPr id="167942" name="ZoneTexte 5"/>
          <p:cNvSpPr txBox="1">
            <a:spLocks noChangeArrowheads="1"/>
          </p:cNvSpPr>
          <p:nvPr/>
        </p:nvSpPr>
        <p:spPr bwMode="auto">
          <a:xfrm>
            <a:off x="6291263" y="6062663"/>
            <a:ext cx="57705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Facteurs pouvant entrer en jeu dans la sexualisation du cerveau. Les hormones, les gènes portés par les chromosomes sexuels et le milieu extérieur via les perturbateurs endocriniens peuvent entrer en jeu dans la différenciation sexuelle du cerveau </a:t>
            </a:r>
            <a:r>
              <a:rPr lang="fr-FR" altLang="fr-FR" sz="1200" dirty="0">
                <a:solidFill>
                  <a:srgbClr val="7030A0"/>
                </a:solidFill>
                <a:sym typeface="Wingdings" panose="05000000000000000000" pitchFamily="2" charset="2"/>
              </a:rPr>
              <a:t></a:t>
            </a:r>
            <a:endParaRPr lang="fr-FR" altLang="fr-FR" sz="1200" dirty="0">
              <a:solidFill>
                <a:srgbClr val="7030A0"/>
              </a:solidFill>
            </a:endParaRPr>
          </a:p>
        </p:txBody>
      </p:sp>
      <p:pic>
        <p:nvPicPr>
          <p:cNvPr id="167943" name="Picture 5" descr="C:\Users\LISAN\Documents\religions\homosexualité\images\facteur intervenant dans la sexuation du cerveau bi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950" y="3074988"/>
            <a:ext cx="3819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4" name="ZoneTexte 8"/>
          <p:cNvSpPr txBox="1">
            <a:spLocks noChangeArrowheads="1"/>
          </p:cNvSpPr>
          <p:nvPr/>
        </p:nvSpPr>
        <p:spPr bwMode="auto">
          <a:xfrm>
            <a:off x="163513" y="5692775"/>
            <a:ext cx="404018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Théorie du genre : l’idéologie qui voulait détruire la Création et </a:t>
            </a:r>
            <a:r>
              <a:rPr lang="fr-FR" altLang="fr-FR" sz="1200" i="1" dirty="0">
                <a:solidFill>
                  <a:srgbClr val="FF0000"/>
                </a:solidFill>
              </a:rPr>
              <a:t>libérer toutes les perversions humaines</a:t>
            </a:r>
            <a:r>
              <a:rPr lang="fr-FR" altLang="fr-FR" sz="1200" i="1" dirty="0">
                <a:solidFill>
                  <a:srgbClr val="7030A0"/>
                </a:solidFill>
              </a:rPr>
              <a:t>. Stop ! Ed. CIVITAS.</a:t>
            </a:r>
            <a:r>
              <a:rPr lang="fr-FR" altLang="fr-FR" sz="1200" dirty="0">
                <a:solidFill>
                  <a:srgbClr val="7030A0"/>
                </a:solidFill>
              </a:rPr>
              <a:t> ». Source : </a:t>
            </a:r>
            <a:r>
              <a:rPr lang="fr-FR" altLang="fr-FR" sz="1200" dirty="0">
                <a:solidFill>
                  <a:srgbClr val="7030A0"/>
                </a:solidFill>
                <a:hlinkClick r:id="rId3"/>
              </a:rPr>
              <a:t>http://www.chire.fr/A-184125-theorie-du-genre-l-ideologie-qui-voulait-detruire-la-creation-et-liberer-toutes-les-perversions-humaines-stop.aspx</a:t>
            </a:r>
            <a:r>
              <a:rPr lang="fr-FR" altLang="fr-FR" sz="1200" dirty="0">
                <a:solidFill>
                  <a:srgbClr val="7030A0"/>
                </a:solidFill>
              </a:rPr>
              <a:t> </a:t>
            </a:r>
          </a:p>
        </p:txBody>
      </p:sp>
      <p:pic>
        <p:nvPicPr>
          <p:cNvPr id="167945" name="Picture 4" descr="C:\Users\LISAN\Documents\religions\homosexualité\images\livres\theorie-du-genre-l-ideologie-qui-voulait-detruire-la-creation-et-liberer-toutes-les-perversions-humaines-stop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3203575"/>
            <a:ext cx="170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5" descr="C:\Users\LISAN\Documents\religions\homosexualité\image2\theorie du gen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763" y="3940175"/>
            <a:ext cx="1733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7" name="Picture 4" descr="C:\Users\LISAN\Documents\religions\homosexualité\images\humour\GPS pour orientation sexuelle bi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777" y="3091409"/>
            <a:ext cx="4060030" cy="297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1"/>
          <p:cNvSpPr>
            <a:spLocks noChangeArrowheads="1"/>
          </p:cNvSpPr>
          <p:nvPr/>
        </p:nvSpPr>
        <p:spPr bwMode="auto">
          <a:xfrm>
            <a:off x="304800" y="685800"/>
            <a:ext cx="115395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dirty="0">
                <a:solidFill>
                  <a:srgbClr val="7030A0"/>
                </a:solidFill>
              </a:rPr>
              <a:t>A2. Annexe : Le dimorphisme sexuel </a:t>
            </a:r>
          </a:p>
          <a:p>
            <a:pPr algn="just" eaLnBrk="1" hangingPunct="1">
              <a:lnSpc>
                <a:spcPct val="100000"/>
              </a:lnSpc>
              <a:spcBef>
                <a:spcPct val="0"/>
              </a:spcBef>
              <a:buFontTx/>
              <a:buNone/>
            </a:pPr>
            <a:r>
              <a:rPr lang="fr-FR" altLang="fr-FR" sz="1800" dirty="0">
                <a:solidFill>
                  <a:srgbClr val="7030A0"/>
                </a:solidFill>
              </a:rPr>
              <a:t>Plusieurs noyaux hypothalamiques sont sexuellement </a:t>
            </a:r>
            <a:r>
              <a:rPr lang="fr-FR" altLang="fr-FR" sz="1800" dirty="0" err="1">
                <a:solidFill>
                  <a:srgbClr val="7030A0"/>
                </a:solidFill>
                <a:hlinkClick r:id="rId2" tooltip="Dimorphisme sexuel"/>
              </a:rPr>
              <a:t>dimorphiques</a:t>
            </a:r>
            <a:r>
              <a:rPr lang="fr-FR" altLang="fr-FR" sz="1800" dirty="0">
                <a:solidFill>
                  <a:srgbClr val="7030A0"/>
                </a:solidFill>
              </a:rPr>
              <a:t>; il </a:t>
            </a:r>
            <a:r>
              <a:rPr lang="fr-FR" altLang="fr-FR" sz="1800" dirty="0" err="1">
                <a:solidFill>
                  <a:srgbClr val="7030A0"/>
                </a:solidFill>
              </a:rPr>
              <a:t>ya</a:t>
            </a:r>
            <a:r>
              <a:rPr lang="fr-FR" altLang="fr-FR" sz="1800" dirty="0">
                <a:solidFill>
                  <a:srgbClr val="7030A0"/>
                </a:solidFill>
              </a:rPr>
              <a:t> des différences dans leur structure et leur fonctionnement entre les hommes et les femmes. </a:t>
            </a:r>
          </a:p>
          <a:p>
            <a:pPr algn="just" eaLnBrk="1" hangingPunct="1">
              <a:lnSpc>
                <a:spcPct val="100000"/>
              </a:lnSpc>
              <a:spcBef>
                <a:spcPct val="0"/>
              </a:spcBef>
              <a:buFontTx/>
              <a:buNone/>
            </a:pPr>
            <a:r>
              <a:rPr lang="fr-FR" altLang="fr-FR" sz="1800" dirty="0">
                <a:solidFill>
                  <a:srgbClr val="7030A0"/>
                </a:solidFill>
              </a:rPr>
              <a:t>Certaines différences sont évidentes, même en neuro-anatomie brut : le plus notable est le </a:t>
            </a:r>
            <a:r>
              <a:rPr lang="fr-FR" altLang="fr-FR" sz="1800" dirty="0">
                <a:solidFill>
                  <a:srgbClr val="7030A0"/>
                </a:solidFill>
                <a:hlinkClick r:id="rId3" tooltip="Noyau dimorphisme sexuel"/>
              </a:rPr>
              <a:t>noyau dimorphisme sexuel</a:t>
            </a:r>
            <a:r>
              <a:rPr lang="fr-FR" altLang="fr-FR" sz="1800" dirty="0">
                <a:solidFill>
                  <a:srgbClr val="7030A0"/>
                </a:solidFill>
              </a:rPr>
              <a:t> au sein de </a:t>
            </a:r>
            <a:r>
              <a:rPr lang="fr-FR" altLang="fr-FR" sz="1800" dirty="0">
                <a:solidFill>
                  <a:srgbClr val="7030A0"/>
                </a:solidFill>
                <a:hlinkClick r:id="rId4" tooltip="Aire préoptique"/>
              </a:rPr>
              <a:t>l'aire</a:t>
            </a:r>
            <a:r>
              <a:rPr lang="fr-FR" altLang="fr-FR" sz="1800" dirty="0">
                <a:solidFill>
                  <a:srgbClr val="7030A0"/>
                </a:solidFill>
              </a:rPr>
              <a:t> pré-optique. Cependant, la plupart des différences sont des changements subtils dans la connectivité et sensibilité chimique des ensembles particuliers de neurones.</a:t>
            </a:r>
          </a:p>
          <a:p>
            <a:pPr algn="just" eaLnBrk="1" hangingPunct="1">
              <a:lnSpc>
                <a:spcPct val="100000"/>
              </a:lnSpc>
              <a:spcBef>
                <a:spcPct val="0"/>
              </a:spcBef>
              <a:buFontTx/>
              <a:buNone/>
            </a:pPr>
            <a:r>
              <a:rPr lang="fr-FR" altLang="fr-FR" sz="1800" dirty="0">
                <a:solidFill>
                  <a:srgbClr val="7030A0"/>
                </a:solidFill>
              </a:rPr>
              <a:t>L'importance de ces changements peut être reconnu par les différences fonctionnelles entre les mâles et les femelles. Par exemple, les mâles de la plupart des espèces préfèrent l'odeur et l'apparence des femmes par rapport aux hommes, ce qui est déterminant pour stimuler le comportement sexuel masculin. Si le noyau dimorphisme sexuel est lésé, cette préférence pour femmes par les hommes diminue. En outre, le modèle de la sécrétion de </a:t>
            </a:r>
            <a:r>
              <a:rPr lang="fr-FR" altLang="fr-FR" sz="1800" dirty="0">
                <a:solidFill>
                  <a:srgbClr val="7030A0"/>
                </a:solidFill>
                <a:hlinkClick r:id="rId5" tooltip="Hormone de croissance"/>
              </a:rPr>
              <a:t>l'hormone de croissance</a:t>
            </a:r>
            <a:r>
              <a:rPr lang="fr-FR" altLang="fr-FR" sz="1800" dirty="0">
                <a:solidFill>
                  <a:srgbClr val="7030A0"/>
                </a:solidFill>
              </a:rPr>
              <a:t> est sujet à un dimorphisme sexuel, et cela est une raison pour laquelle, chez de nombreuses espèces, les mâles adultes sont beaucoup plus grands que les femelles. </a:t>
            </a:r>
          </a:p>
          <a:p>
            <a:pPr eaLnBrk="1" hangingPunct="1">
              <a:lnSpc>
                <a:spcPct val="100000"/>
              </a:lnSpc>
              <a:spcBef>
                <a:spcPct val="0"/>
              </a:spcBef>
              <a:buFontTx/>
              <a:buNone/>
            </a:pPr>
            <a:r>
              <a:rPr lang="fr-FR" altLang="fr-FR" sz="1800" dirty="0">
                <a:solidFill>
                  <a:srgbClr val="7030A0"/>
                </a:solidFill>
              </a:rPr>
              <a:t>Les cerveaux mâles et femelles diffèrent dans la distribution des récepteurs d'œstrogènes, et cette différence est une conséquence de l'exposition irréversible stéroïde néonatale. Les récepteurs des œstrogènes (et récepteurs de la progestérone) se trouvent principalement dans les neurones dans le hypothalamus antérieur et médio-basal, notamment: </a:t>
            </a:r>
          </a:p>
          <a:p>
            <a:pPr eaLnBrk="1" hangingPunct="1">
              <a:lnSpc>
                <a:spcPct val="100000"/>
              </a:lnSpc>
              <a:spcBef>
                <a:spcPct val="0"/>
              </a:spcBef>
            </a:pPr>
            <a:r>
              <a:rPr lang="fr-FR" altLang="fr-FR" sz="1800" dirty="0">
                <a:solidFill>
                  <a:srgbClr val="7030A0"/>
                </a:solidFill>
              </a:rPr>
              <a:t> l'aire pré-optique (où </a:t>
            </a:r>
            <a:r>
              <a:rPr lang="fr-FR" altLang="fr-FR" sz="1800" dirty="0">
                <a:solidFill>
                  <a:srgbClr val="7030A0"/>
                </a:solidFill>
                <a:hlinkClick r:id="rId6" tooltip="LHRH"/>
              </a:rPr>
              <a:t>LHRH</a:t>
            </a:r>
            <a:r>
              <a:rPr lang="fr-FR" altLang="fr-FR" sz="1800" dirty="0">
                <a:solidFill>
                  <a:srgbClr val="7030A0"/>
                </a:solidFill>
              </a:rPr>
              <a:t> sont situés les neurones)</a:t>
            </a:r>
          </a:p>
          <a:p>
            <a:pPr eaLnBrk="1" hangingPunct="1">
              <a:lnSpc>
                <a:spcPct val="100000"/>
              </a:lnSpc>
              <a:spcBef>
                <a:spcPct val="0"/>
              </a:spcBef>
            </a:pPr>
            <a:r>
              <a:rPr lang="fr-FR" altLang="fr-FR" sz="1800" dirty="0">
                <a:solidFill>
                  <a:srgbClr val="7030A0"/>
                </a:solidFill>
              </a:rPr>
              <a:t> le noyau péri-ventriculaire (où </a:t>
            </a:r>
            <a:r>
              <a:rPr lang="fr-FR" altLang="fr-FR" sz="1800" dirty="0">
                <a:solidFill>
                  <a:srgbClr val="7030A0"/>
                </a:solidFill>
                <a:hlinkClick r:id="rId7" tooltip="Somatostatine"/>
              </a:rPr>
              <a:t>la somatostatine</a:t>
            </a:r>
            <a:r>
              <a:rPr lang="fr-FR" altLang="fr-FR" sz="1800" dirty="0">
                <a:solidFill>
                  <a:srgbClr val="7030A0"/>
                </a:solidFill>
              </a:rPr>
              <a:t> sont situés les neurones)</a:t>
            </a:r>
          </a:p>
          <a:p>
            <a:pPr eaLnBrk="1" hangingPunct="1">
              <a:lnSpc>
                <a:spcPct val="100000"/>
              </a:lnSpc>
              <a:spcBef>
                <a:spcPct val="0"/>
              </a:spcBef>
            </a:pPr>
            <a:r>
              <a:rPr lang="fr-FR" altLang="fr-FR" sz="1800" dirty="0">
                <a:solidFill>
                  <a:srgbClr val="7030A0"/>
                </a:solidFill>
              </a:rPr>
              <a:t> l'hypothalamus </a:t>
            </a:r>
            <a:r>
              <a:rPr lang="fr-FR" altLang="fr-FR" sz="1800" dirty="0" err="1">
                <a:solidFill>
                  <a:srgbClr val="7030A0"/>
                </a:solidFill>
              </a:rPr>
              <a:t>ventro</a:t>
            </a:r>
            <a:r>
              <a:rPr lang="fr-FR" altLang="fr-FR" sz="1800" dirty="0">
                <a:solidFill>
                  <a:srgbClr val="7030A0"/>
                </a:solidFill>
              </a:rPr>
              <a:t>-médian (ce qui est important pour un comportement sexuel).</a:t>
            </a:r>
          </a:p>
          <a:p>
            <a:pPr algn="just" eaLnBrk="1" hangingPunct="1">
              <a:lnSpc>
                <a:spcPct val="100000"/>
              </a:lnSpc>
              <a:spcBef>
                <a:spcPct val="0"/>
              </a:spcBef>
              <a:buFontTx/>
              <a:buNone/>
            </a:pP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https://en.wikipedia.org/wiki/Hypothalamus#Sexual_dimorphism</a:t>
            </a:r>
            <a:r>
              <a:rPr lang="fr-FR" altLang="fr-FR" sz="1200" dirty="0">
                <a:solidFill>
                  <a:srgbClr val="7030A0"/>
                </a:solidFill>
              </a:rPr>
              <a:t> </a:t>
            </a:r>
          </a:p>
        </p:txBody>
      </p:sp>
      <p:sp>
        <p:nvSpPr>
          <p:cNvPr id="168963" name="ZoneTexte 2"/>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1"/>
          <p:cNvSpPr>
            <a:spLocks noGrp="1"/>
          </p:cNvSpPr>
          <p:nvPr>
            <p:ph type="sldNum" sz="quarter" idx="12"/>
          </p:nvPr>
        </p:nvSpPr>
        <p:spPr>
          <a:xfrm>
            <a:off x="141288" y="141288"/>
            <a:ext cx="457200" cy="354012"/>
          </a:xfrm>
        </p:spPr>
        <p:txBody>
          <a:bodyPr/>
          <a:lstStyle/>
          <a:p>
            <a:pPr>
              <a:defRPr/>
            </a:pPr>
            <a:fld id="{9F6F8425-FF30-4470-9B20-FD9DBCA9C5FA}" type="slidenum">
              <a:rPr lang="fr-FR"/>
              <a:pPr>
                <a:defRPr/>
              </a:pPr>
              <a:t>174</a:t>
            </a:fld>
            <a:endParaRPr lang="fr-FR" dirty="0"/>
          </a:p>
        </p:txBody>
      </p:sp>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3972" y="4968875"/>
            <a:ext cx="2676525" cy="1704975"/>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33350"/>
            <a:ext cx="725488" cy="287338"/>
          </a:xfrm>
        </p:spPr>
        <p:txBody>
          <a:bodyPr/>
          <a:lstStyle/>
          <a:p>
            <a:pPr>
              <a:defRPr/>
            </a:pPr>
            <a:fld id="{6AB1F13D-2B4B-4E9D-8DA0-DEE3708F261E}" type="slidenum">
              <a:rPr lang="fr-FR"/>
              <a:pPr>
                <a:defRPr/>
              </a:pPr>
              <a:t>175</a:t>
            </a:fld>
            <a:endParaRPr lang="fr-FR" dirty="0"/>
          </a:p>
        </p:txBody>
      </p:sp>
      <p:sp>
        <p:nvSpPr>
          <p:cNvPr id="169987" name="Rectangle 2"/>
          <p:cNvSpPr>
            <a:spLocks noChangeArrowheads="1"/>
          </p:cNvSpPr>
          <p:nvPr/>
        </p:nvSpPr>
        <p:spPr bwMode="auto">
          <a:xfrm>
            <a:off x="306387" y="685800"/>
            <a:ext cx="47712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Glossaire (définitions)</a:t>
            </a:r>
            <a:r>
              <a:rPr lang="fr-FR" altLang="fr-FR" sz="1800" dirty="0">
                <a:solidFill>
                  <a:srgbClr val="7030A0"/>
                </a:solidFill>
              </a:rPr>
              <a:t>.</a:t>
            </a:r>
          </a:p>
        </p:txBody>
      </p:sp>
      <p:sp>
        <p:nvSpPr>
          <p:cNvPr id="16998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69989" name="ZoneTexte 4"/>
          <p:cNvSpPr txBox="1">
            <a:spLocks noChangeArrowheads="1"/>
          </p:cNvSpPr>
          <p:nvPr/>
        </p:nvSpPr>
        <p:spPr bwMode="auto">
          <a:xfrm>
            <a:off x="152400" y="1143000"/>
            <a:ext cx="118745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sz="1800" b="1" i="1" dirty="0" err="1">
                <a:solidFill>
                  <a:srgbClr val="7030A0"/>
                </a:solidFill>
              </a:rPr>
              <a:t>Coming</a:t>
            </a:r>
            <a:r>
              <a:rPr lang="fr-FR" sz="1800" b="1" i="1" dirty="0">
                <a:solidFill>
                  <a:srgbClr val="7030A0"/>
                </a:solidFill>
              </a:rPr>
              <a:t> out</a:t>
            </a:r>
            <a:r>
              <a:rPr lang="fr-FR" sz="1800" i="1" dirty="0">
                <a:solidFill>
                  <a:srgbClr val="7030A0"/>
                </a:solidFill>
              </a:rPr>
              <a:t> </a:t>
            </a:r>
            <a:r>
              <a:rPr lang="fr-FR" sz="1800" dirty="0">
                <a:solidFill>
                  <a:srgbClr val="7030A0"/>
                </a:solidFill>
              </a:rPr>
              <a:t>: contraction de l'expression </a:t>
            </a:r>
            <a:r>
              <a:rPr lang="fr-FR" sz="1800" i="1" dirty="0" err="1">
                <a:solidFill>
                  <a:srgbClr val="7030A0"/>
                </a:solidFill>
              </a:rPr>
              <a:t>coming</a:t>
            </a:r>
            <a:r>
              <a:rPr lang="fr-FR" sz="1800" i="1" dirty="0">
                <a:solidFill>
                  <a:srgbClr val="7030A0"/>
                </a:solidFill>
              </a:rPr>
              <a:t> out of the </a:t>
            </a:r>
            <a:r>
              <a:rPr lang="fr-FR" sz="1800" i="1" dirty="0" err="1">
                <a:solidFill>
                  <a:srgbClr val="7030A0"/>
                </a:solidFill>
              </a:rPr>
              <a:t>closet</a:t>
            </a:r>
            <a:r>
              <a:rPr lang="fr-FR" sz="1800" dirty="0">
                <a:solidFill>
                  <a:srgbClr val="7030A0"/>
                </a:solidFill>
              </a:rPr>
              <a:t>, ou </a:t>
            </a:r>
            <a:r>
              <a:rPr lang="fr-FR" sz="1800" b="1" dirty="0">
                <a:solidFill>
                  <a:srgbClr val="7030A0"/>
                </a:solidFill>
              </a:rPr>
              <a:t>sortir du placard</a:t>
            </a:r>
            <a:r>
              <a:rPr lang="fr-FR" sz="1800" dirty="0">
                <a:solidFill>
                  <a:srgbClr val="7030A0"/>
                </a:solidFill>
              </a:rPr>
              <a:t> au </a:t>
            </a:r>
            <a:r>
              <a:rPr lang="fr-FR" sz="1800" dirty="0">
                <a:solidFill>
                  <a:srgbClr val="7030A0"/>
                </a:solidFill>
                <a:hlinkClick r:id="rId2" tooltip="Canada"/>
              </a:rPr>
              <a:t>Canada</a:t>
            </a:r>
            <a:r>
              <a:rPr lang="fr-FR" sz="1800" dirty="0">
                <a:solidFill>
                  <a:srgbClr val="7030A0"/>
                </a:solidFill>
              </a:rPr>
              <a:t>, il désigne principalement l'annonce volontaire d'une </a:t>
            </a:r>
            <a:r>
              <a:rPr lang="fr-FR" sz="1800" dirty="0">
                <a:solidFill>
                  <a:srgbClr val="7030A0"/>
                </a:solidFill>
                <a:hlinkClick r:id="rId3" tooltip="Orientation sexuelle"/>
              </a:rPr>
              <a:t>orientation sexuelle</a:t>
            </a:r>
            <a:r>
              <a:rPr lang="fr-FR" sz="1800" dirty="0">
                <a:solidFill>
                  <a:srgbClr val="7030A0"/>
                </a:solidFill>
              </a:rPr>
              <a:t> ou d'une </a:t>
            </a:r>
            <a:r>
              <a:rPr lang="fr-FR" sz="1800" dirty="0">
                <a:solidFill>
                  <a:srgbClr val="7030A0"/>
                </a:solidFill>
                <a:hlinkClick r:id="rId4" tooltip="Identité sexuelle"/>
              </a:rPr>
              <a:t>identité de genre</a:t>
            </a:r>
            <a:r>
              <a:rPr lang="fr-FR" sz="1800" dirty="0">
                <a:solidFill>
                  <a:srgbClr val="7030A0"/>
                </a:solidFill>
              </a:rPr>
              <a:t>. Le </a:t>
            </a:r>
            <a:r>
              <a:rPr lang="fr-FR" sz="1800" dirty="0" err="1">
                <a:solidFill>
                  <a:srgbClr val="7030A0"/>
                </a:solidFill>
              </a:rPr>
              <a:t>coming</a:t>
            </a:r>
            <a:r>
              <a:rPr lang="fr-FR" sz="1800" dirty="0">
                <a:solidFill>
                  <a:srgbClr val="7030A0"/>
                </a:solidFill>
              </a:rPr>
              <a:t>-out peut se faire dans un ou plusieurs milieux : les membres de la famille (proche/éloignée), les amis, les collègues, les voisins, etc.</a:t>
            </a:r>
            <a:endParaRPr lang="fr-FR" altLang="fr-FR" sz="1800" dirty="0">
              <a:solidFill>
                <a:srgbClr val="7030A0"/>
              </a:solidFill>
            </a:endParaRPr>
          </a:p>
          <a:p>
            <a:pPr eaLnBrk="1" hangingPunct="1">
              <a:lnSpc>
                <a:spcPct val="100000"/>
              </a:lnSpc>
              <a:spcBef>
                <a:spcPct val="0"/>
              </a:spcBef>
              <a:buFontTx/>
              <a:buNone/>
            </a:pPr>
            <a:r>
              <a:rPr lang="fr-FR" altLang="fr-FR" sz="1800" b="1" i="1" dirty="0">
                <a:solidFill>
                  <a:srgbClr val="7030A0"/>
                </a:solidFill>
              </a:rPr>
              <a:t>Diversité</a:t>
            </a:r>
            <a:r>
              <a:rPr lang="fr-FR" altLang="fr-FR" sz="1800" dirty="0">
                <a:solidFill>
                  <a:srgbClr val="7030A0"/>
                </a:solidFill>
              </a:rPr>
              <a:t> : Croyance selon laquelle les différences entre les gens sont acceptées et célébrées plutôt que d’être perçues comme des sources de séparation. </a:t>
            </a:r>
          </a:p>
          <a:p>
            <a:pPr eaLnBrk="1" hangingPunct="1">
              <a:lnSpc>
                <a:spcPct val="100000"/>
              </a:lnSpc>
              <a:spcBef>
                <a:spcPct val="0"/>
              </a:spcBef>
              <a:buFontTx/>
              <a:buNone/>
            </a:pPr>
            <a:r>
              <a:rPr lang="fr-FR" sz="1800" b="1" i="1" dirty="0">
                <a:solidFill>
                  <a:srgbClr val="7030A0"/>
                </a:solidFill>
              </a:rPr>
              <a:t>Ex-homosexuel</a:t>
            </a:r>
            <a:r>
              <a:rPr lang="fr-FR" sz="1800" dirty="0">
                <a:solidFill>
                  <a:srgbClr val="7030A0"/>
                </a:solidFill>
              </a:rPr>
              <a:t> : terme et concept utilisé principalement dans les </a:t>
            </a:r>
            <a:r>
              <a:rPr lang="fr-FR" sz="1800" dirty="0">
                <a:solidFill>
                  <a:srgbClr val="7030A0"/>
                </a:solidFill>
                <a:hlinkClick r:id="rId5" tooltip="États-Unis d'Amérique"/>
              </a:rPr>
              <a:t>États-Unis d'Amérique</a:t>
            </a:r>
            <a:r>
              <a:rPr lang="fr-FR" sz="1800" dirty="0">
                <a:solidFill>
                  <a:srgbClr val="7030A0"/>
                </a:solidFill>
              </a:rPr>
              <a:t> pour désigner une personne qui dit s'être identifiée auparavant comme </a:t>
            </a:r>
            <a:r>
              <a:rPr lang="fr-FR" sz="1800" dirty="0">
                <a:solidFill>
                  <a:srgbClr val="7030A0"/>
                </a:solidFill>
                <a:hlinkClick r:id="rId6" tooltip="Gay (homosexualité)"/>
              </a:rPr>
              <a:t>gay</a:t>
            </a:r>
            <a:r>
              <a:rPr lang="fr-FR" sz="1800" dirty="0">
                <a:solidFill>
                  <a:srgbClr val="7030A0"/>
                </a:solidFill>
              </a:rPr>
              <a:t> ou </a:t>
            </a:r>
            <a:r>
              <a:rPr lang="fr-FR" sz="1800" dirty="0">
                <a:solidFill>
                  <a:srgbClr val="7030A0"/>
                </a:solidFill>
                <a:hlinkClick r:id="rId7" tooltip="Lesbianisme"/>
              </a:rPr>
              <a:t>lesbienne</a:t>
            </a:r>
            <a:r>
              <a:rPr lang="fr-FR" sz="1800" dirty="0">
                <a:solidFill>
                  <a:srgbClr val="7030A0"/>
                </a:solidFill>
              </a:rPr>
              <a:t> (ou autre que l'</a:t>
            </a:r>
            <a:r>
              <a:rPr lang="fr-FR" sz="1800" dirty="0">
                <a:solidFill>
                  <a:srgbClr val="7030A0"/>
                </a:solidFill>
                <a:hlinkClick r:id="rId3" tooltip="Orientation sexuelle"/>
              </a:rPr>
              <a:t>orientation</a:t>
            </a:r>
            <a:r>
              <a:rPr lang="fr-FR" sz="1800" dirty="0">
                <a:solidFill>
                  <a:srgbClr val="7030A0"/>
                </a:solidFill>
              </a:rPr>
              <a:t> </a:t>
            </a:r>
            <a:r>
              <a:rPr lang="fr-FR" sz="1800" dirty="0">
                <a:solidFill>
                  <a:srgbClr val="7030A0"/>
                </a:solidFill>
                <a:hlinkClick r:id="rId8" tooltip="Hétérosexuel"/>
              </a:rPr>
              <a:t>hétérosexuelle</a:t>
            </a:r>
            <a:r>
              <a:rPr lang="fr-FR" sz="1800" dirty="0">
                <a:solidFill>
                  <a:srgbClr val="7030A0"/>
                </a:solidFill>
              </a:rPr>
              <a:t>), mais qui a depuis choisi de se définir comme hétérosexuelle.</a:t>
            </a:r>
            <a:endParaRPr lang="fr-FR" altLang="fr-FR" sz="1800" dirty="0">
              <a:solidFill>
                <a:srgbClr val="7030A0"/>
              </a:solidFill>
            </a:endParaRPr>
          </a:p>
          <a:p>
            <a:pPr algn="just" eaLnBrk="1" hangingPunct="1">
              <a:lnSpc>
                <a:spcPct val="100000"/>
              </a:lnSpc>
              <a:spcBef>
                <a:spcPct val="0"/>
              </a:spcBef>
              <a:buFontTx/>
              <a:buNone/>
            </a:pPr>
            <a:r>
              <a:rPr lang="fr-FR" altLang="fr-FR" sz="1800" b="1" i="1" dirty="0">
                <a:solidFill>
                  <a:srgbClr val="7030A0"/>
                </a:solidFill>
              </a:rPr>
              <a:t>Eglises inclusives </a:t>
            </a:r>
            <a:r>
              <a:rPr lang="fr-FR" altLang="fr-FR" sz="1800" dirty="0">
                <a:solidFill>
                  <a:srgbClr val="7030A0"/>
                </a:solidFill>
              </a:rPr>
              <a:t>: Les églises inclusives sont des églises qui, même si elles sont ouvertes à tous, accueillent spécifiquement les minorités sexuelles. Elles sont différentes des églises dites </a:t>
            </a:r>
            <a:r>
              <a:rPr lang="fr-FR" altLang="fr-FR" sz="1800" i="1" dirty="0">
                <a:solidFill>
                  <a:srgbClr val="7030A0"/>
                </a:solidFill>
              </a:rPr>
              <a:t>gay-</a:t>
            </a:r>
            <a:r>
              <a:rPr lang="fr-FR" altLang="fr-FR" sz="1800" i="1" dirty="0" err="1">
                <a:solidFill>
                  <a:srgbClr val="7030A0"/>
                </a:solidFill>
              </a:rPr>
              <a:t>friendly</a:t>
            </a:r>
            <a:r>
              <a:rPr lang="fr-FR" altLang="fr-FR" sz="1800" dirty="0">
                <a:solidFill>
                  <a:srgbClr val="7030A0"/>
                </a:solidFill>
              </a:rPr>
              <a:t> qui sont seulement bienveillantes à leur égard mais qui restent avant tout des églises traditionnelles, telles l'église Saint-</a:t>
            </a:r>
            <a:r>
              <a:rPr lang="fr-FR" altLang="fr-FR" sz="1800" dirty="0" err="1">
                <a:solidFill>
                  <a:srgbClr val="7030A0"/>
                </a:solidFill>
              </a:rPr>
              <a:t>Merri</a:t>
            </a:r>
            <a:r>
              <a:rPr lang="fr-FR" altLang="fr-FR" sz="1800" dirty="0">
                <a:solidFill>
                  <a:srgbClr val="7030A0"/>
                </a:solidFill>
              </a:rPr>
              <a:t>, à Paris. Une église inclusive aide spécifiquement les fidèles à réconcilier homosexualité et identité chrétienne. Les églises inclusives en France sont regroupées sous le nom de Carrefour des Chrétiens Inclusifs (</a:t>
            </a:r>
            <a:r>
              <a:rPr lang="fr-FR" altLang="fr-FR" sz="1800" dirty="0">
                <a:solidFill>
                  <a:srgbClr val="7030A0"/>
                </a:solidFill>
                <a:hlinkClick r:id="rId9"/>
              </a:rPr>
              <a:t>http://cci.blogspirit.com</a:t>
            </a:r>
            <a:r>
              <a:rPr lang="fr-FR" altLang="fr-FR" sz="1800" dirty="0">
                <a:solidFill>
                  <a:srgbClr val="7030A0"/>
                </a:solidFill>
              </a:rPr>
              <a:t>) et rassemblent les associations et communautés chrétiennes suivantes : Le Centre du Christ Libérateur, le groupe Chrétiens LGBTH 31, la Communion Béthanie, l'Église MCC de Montpellier, le groupe fraternel de Lille, le groupe Lambda de la cathédrale Américaine de Paris, Présence 75 de Paris, Rendez-vous Chrétien de Lille (mot d’origine anglaise). </a:t>
            </a:r>
          </a:p>
          <a:p>
            <a:pPr algn="just" eaLnBrk="1" hangingPunct="1">
              <a:lnSpc>
                <a:spcPct val="100000"/>
              </a:lnSpc>
              <a:spcBef>
                <a:spcPct val="0"/>
              </a:spcBef>
              <a:buFontTx/>
              <a:buNone/>
            </a:pPr>
            <a:r>
              <a:rPr lang="fr-FR" altLang="fr-FR" sz="1800" b="1" i="1" dirty="0">
                <a:solidFill>
                  <a:srgbClr val="7030A0"/>
                </a:solidFill>
              </a:rPr>
              <a:t>Homophobie</a:t>
            </a:r>
            <a:r>
              <a:rPr lang="fr-FR" altLang="fr-FR" sz="1800" dirty="0">
                <a:solidFill>
                  <a:srgbClr val="7030A0"/>
                </a:solidFill>
              </a:rPr>
              <a:t> : </a:t>
            </a:r>
            <a:r>
              <a:rPr lang="fr-FR" altLang="fr-FR" sz="1800" dirty="0"/>
              <a:t> </a:t>
            </a:r>
            <a:r>
              <a:rPr lang="fr-FR" altLang="fr-FR" sz="1800" dirty="0">
                <a:solidFill>
                  <a:srgbClr val="7030A0"/>
                </a:solidFill>
              </a:rPr>
              <a:t>a) aversion extrême et irrationnelle de l'homosexualité et des personnes homosexuelles. b) peur, une haine ou une répulsion déraisonnable à l’égard de ce groupe (voir « </a:t>
            </a:r>
            <a:r>
              <a:rPr lang="fr-FR" altLang="fr-FR" sz="1800" i="1" dirty="0">
                <a:solidFill>
                  <a:srgbClr val="7030A0"/>
                </a:solidFill>
              </a:rPr>
              <a:t>Types de discrimination</a:t>
            </a:r>
            <a:r>
              <a:rPr lang="fr-FR" altLang="fr-FR" sz="1800" dirty="0">
                <a:solidFill>
                  <a:srgbClr val="7030A0"/>
                </a:solidFill>
              </a:rPr>
              <a:t> »).</a:t>
            </a:r>
          </a:p>
          <a:p>
            <a:pPr algn="just" eaLnBrk="1" hangingPunct="1">
              <a:lnSpc>
                <a:spcPct val="100000"/>
              </a:lnSpc>
              <a:spcBef>
                <a:spcPct val="0"/>
              </a:spcBef>
              <a:buNone/>
            </a:pPr>
            <a:r>
              <a:rPr lang="fr-FR" altLang="fr-FR" sz="1800" b="1" i="1" dirty="0">
                <a:solidFill>
                  <a:srgbClr val="7030A0"/>
                </a:solidFill>
              </a:rPr>
              <a:t>Inclusion</a:t>
            </a:r>
            <a:r>
              <a:rPr lang="fr-FR" altLang="fr-FR" sz="1800" dirty="0">
                <a:solidFill>
                  <a:srgbClr val="7030A0"/>
                </a:solidFill>
              </a:rPr>
              <a:t> : Croyance selon laquelle chacun, indépendamment de sa race, de sa religion, de son sexe, de sa langue, de sa déficience, de son orientation sexuelle ou de tout autre attribut, fait partie du tout.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10167938" y="227013"/>
            <a:ext cx="1762125" cy="295275"/>
          </a:xfrm>
        </p:spPr>
        <p:txBody>
          <a:bodyPr/>
          <a:lstStyle/>
          <a:p>
            <a:pPr>
              <a:defRPr/>
            </a:pPr>
            <a:fld id="{557B2774-C22B-4DB6-BD35-881B0AE0E1D6}" type="slidenum">
              <a:rPr lang="fr-FR"/>
              <a:pPr>
                <a:defRPr/>
              </a:pPr>
              <a:t>176</a:t>
            </a:fld>
            <a:endParaRPr lang="fr-FR" dirty="0"/>
          </a:p>
        </p:txBody>
      </p:sp>
      <p:sp>
        <p:nvSpPr>
          <p:cNvPr id="4" name="ZoneTexte 2"/>
          <p:cNvSpPr txBox="1">
            <a:spLocks noChangeArrowheads="1"/>
          </p:cNvSpPr>
          <p:nvPr/>
        </p:nvSpPr>
        <p:spPr bwMode="auto">
          <a:xfrm>
            <a:off x="293688" y="881063"/>
            <a:ext cx="115062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i="1" dirty="0">
                <a:solidFill>
                  <a:srgbClr val="7030A0"/>
                </a:solidFill>
              </a:rPr>
              <a:t>Diversité</a:t>
            </a:r>
            <a:r>
              <a:rPr lang="fr-FR" altLang="fr-FR" sz="1800" dirty="0">
                <a:solidFill>
                  <a:srgbClr val="7030A0"/>
                </a:solidFill>
              </a:rPr>
              <a:t> (suite) : « </a:t>
            </a:r>
            <a:r>
              <a:rPr lang="fr-FR" altLang="fr-FR" sz="1800" i="1" dirty="0">
                <a:solidFill>
                  <a:srgbClr val="7030A0"/>
                </a:solidFill>
              </a:rPr>
              <a:t>Les fonctions supérieures du cerveau - les fonctions cognitives comme l’attention, la mémoire, le raisonnement - c'est la diversité cérébrale qui règne indépendamment du sexe. » «  Cette variabilité s’explique par les extraordinaires propriétés de "plasticité" du cerveau, c'est-à-dire sa capacité à se modifier en permanence en fonction de l'apprentissage et l'expérience vécue. A la naissance seuls 10% de nos 100 milliards de neurones sont connectés entre eux. Les 90% des connexions restantes vont se construire progressivement au gré des influences de la famille, de l'éducation, de la culture, de la société.</a:t>
            </a:r>
            <a:r>
              <a:rPr lang="fr-FR" altLang="fr-FR" sz="1800" dirty="0">
                <a:solidFill>
                  <a:srgbClr val="7030A0"/>
                </a:solidFill>
              </a:rPr>
              <a:t> » […] « </a:t>
            </a:r>
            <a:r>
              <a:rPr lang="fr-FR" altLang="fr-FR" sz="1800" i="1" dirty="0">
                <a:solidFill>
                  <a:srgbClr val="7030A0"/>
                </a:solidFill>
              </a:rPr>
              <a:t>A la naissance, le bébé humain ne connaît pas son sexe. Il va certes apprendre très tôt à distinguer le masculin du féminin, mais ce n'est qu'à partir de deux ans qu'il devient capable de s'identifier à un des deux sexes. Or bien avant l'âge de deux ans, il évolue dans un environnement sexué […] Cette influence de l’entourage, qui est ensuite renforcée par l’école et la société, contribue à forger progressivement l’identité sexuée avec les stéréotypes qui y sont associés.</a:t>
            </a:r>
            <a:r>
              <a:rPr lang="fr-FR" altLang="fr-FR" sz="1800" dirty="0">
                <a:solidFill>
                  <a:srgbClr val="7030A0"/>
                </a:solidFill>
              </a:rPr>
              <a:t> »,  </a:t>
            </a:r>
            <a:r>
              <a:rPr lang="fr-FR" altLang="fr-FR" sz="1800" u="sng" dirty="0">
                <a:solidFill>
                  <a:srgbClr val="7030A0"/>
                </a:solidFill>
                <a:hlinkClick r:id="rId2"/>
              </a:rPr>
              <a:t>Catherine Vidal</a:t>
            </a:r>
            <a:r>
              <a:rPr lang="fr-FR" altLang="fr-FR" sz="1800" dirty="0">
                <a:solidFill>
                  <a:srgbClr val="7030A0"/>
                </a:solidFill>
              </a:rPr>
              <a:t>, neurobiologiste.</a:t>
            </a:r>
            <a:r>
              <a:rPr lang="fr-FR" altLang="fr-FR" sz="1200" dirty="0">
                <a:solidFill>
                  <a:srgbClr val="7030A0"/>
                </a:solidFill>
              </a:rPr>
              <a:t> Source : </a:t>
            </a:r>
            <a:r>
              <a:rPr lang="fr-FR" altLang="fr-FR" sz="1200" dirty="0">
                <a:solidFill>
                  <a:srgbClr val="7030A0"/>
                </a:solidFill>
                <a:hlinkClick r:id="rId3"/>
              </a:rPr>
              <a:t>http://www.deblog-notes.com/tag/etudes%20de%20genre/</a:t>
            </a:r>
            <a:r>
              <a:rPr lang="fr-FR" altLang="fr-FR" sz="1200" dirty="0">
                <a:solidFill>
                  <a:srgbClr val="7030A0"/>
                </a:solidFill>
              </a:rPr>
              <a:t> </a:t>
            </a:r>
            <a:endParaRPr lang="fr-FR" altLang="fr-FR" sz="1800" dirty="0">
              <a:solidFill>
                <a:srgbClr val="7030A0"/>
              </a:solidFill>
            </a:endParaRPr>
          </a:p>
        </p:txBody>
      </p:sp>
      <p:sp>
        <p:nvSpPr>
          <p:cNvPr id="5" name="Espace réservé du numéro de diapositive 1"/>
          <p:cNvSpPr txBox="1">
            <a:spLocks/>
          </p:cNvSpPr>
          <p:nvPr/>
        </p:nvSpPr>
        <p:spPr>
          <a:xfrm>
            <a:off x="134938" y="150813"/>
            <a:ext cx="554037" cy="369887"/>
          </a:xfrm>
          <a:prstGeom prst="rect">
            <a:avLst/>
          </a:prstGeom>
        </p:spPr>
        <p:txBody>
          <a:bodyPr anchor="ctr"/>
          <a:lstStyle/>
          <a:p>
            <a:pPr algn="r" eaLnBrk="1" fontAlgn="auto" hangingPunct="1">
              <a:spcBef>
                <a:spcPts val="0"/>
              </a:spcBef>
              <a:spcAft>
                <a:spcPts val="0"/>
              </a:spcAft>
              <a:defRPr/>
            </a:pPr>
            <a:fld id="{B9B0ADCE-52A0-429C-B2CD-86E893378278}" type="slidenum">
              <a:rPr lang="fr-FR" sz="1200">
                <a:solidFill>
                  <a:schemeClr val="tx1">
                    <a:tint val="75000"/>
                  </a:schemeClr>
                </a:solidFill>
                <a:latin typeface="+mn-lt"/>
              </a:rPr>
              <a:pPr algn="r" eaLnBrk="1" fontAlgn="auto" hangingPunct="1">
                <a:spcBef>
                  <a:spcPts val="0"/>
                </a:spcBef>
                <a:spcAft>
                  <a:spcPts val="0"/>
                </a:spcAft>
                <a:defRPr/>
              </a:pPr>
              <a:t>176</a:t>
            </a:fld>
            <a:endParaRPr lang="fr-FR" sz="1200" dirty="0">
              <a:solidFill>
                <a:schemeClr val="tx1">
                  <a:tint val="75000"/>
                </a:schemeClr>
              </a:solidFill>
              <a:latin typeface="+mn-lt"/>
            </a:endParaRPr>
          </a:p>
        </p:txBody>
      </p:sp>
      <p:sp>
        <p:nvSpPr>
          <p:cNvPr id="6" name="Rectangle 4"/>
          <p:cNvSpPr>
            <a:spLocks noChangeArrowheads="1"/>
          </p:cNvSpPr>
          <p:nvPr/>
        </p:nvSpPr>
        <p:spPr bwMode="auto">
          <a:xfrm>
            <a:off x="254000" y="520700"/>
            <a:ext cx="3021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A2. </a:t>
            </a:r>
            <a:r>
              <a:rPr lang="fr-FR" altLang="fr-FR" sz="1800" b="1">
                <a:solidFill>
                  <a:srgbClr val="7030A0"/>
                </a:solidFill>
              </a:rPr>
              <a:t>Annexe : Glossaire (suite)</a:t>
            </a:r>
            <a:r>
              <a:rPr lang="fr-FR" altLang="fr-FR" sz="1800">
                <a:solidFill>
                  <a:srgbClr val="7030A0"/>
                </a:solidFill>
              </a:rPr>
              <a:t>.</a:t>
            </a:r>
          </a:p>
        </p:txBody>
      </p:sp>
      <p:sp>
        <p:nvSpPr>
          <p:cNvPr id="7" name="ZoneTexte 5"/>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8" name="Picture 2" descr="C:\Users\LISAN\Documents\religions\homosexualité\images\science\homoparentalit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4972050"/>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LISAN\Documents\religions\homosexualité\images\science\ensemble avec nos différen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013" y="4845844"/>
            <a:ext cx="21383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Users\LISAN\Documents\religions\homosexualité\images\science\a mons on respecte l orientation sexuel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50" y="5276850"/>
            <a:ext cx="228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C:\Users\LISAN\Documents\religions\homosexualité\images\science\droits humains pour tou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849" y="3790950"/>
            <a:ext cx="38671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Users\LISAN\Documents\religions\homosexualité\images\science\éliminer les discrimination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2012" y="5305425"/>
            <a:ext cx="35528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54000" y="3743325"/>
            <a:ext cx="8070849" cy="1107996"/>
          </a:xfrm>
          <a:prstGeom prst="rect">
            <a:avLst/>
          </a:prstGeom>
          <a:noFill/>
        </p:spPr>
        <p:txBody>
          <a:bodyPr wrap="square" rtlCol="0">
            <a:spAutoFit/>
          </a:bodyPr>
          <a:lstStyle/>
          <a:p>
            <a:r>
              <a:rPr lang="fr-FR" b="1" i="1" dirty="0" err="1">
                <a:solidFill>
                  <a:srgbClr val="7030A0"/>
                </a:solidFill>
              </a:rPr>
              <a:t>Hétérosexisme</a:t>
            </a:r>
            <a:r>
              <a:rPr lang="fr-FR" dirty="0">
                <a:solidFill>
                  <a:srgbClr val="7030A0"/>
                </a:solidFill>
              </a:rPr>
              <a:t> : système de comportements, de représentations et de discriminations favorisant la </a:t>
            </a:r>
            <a:r>
              <a:rPr lang="fr-FR" dirty="0">
                <a:solidFill>
                  <a:srgbClr val="7030A0"/>
                </a:solidFill>
                <a:hlinkClick r:id="rId9" tooltip="Sexualité"/>
              </a:rPr>
              <a:t>sexualité</a:t>
            </a:r>
            <a:r>
              <a:rPr lang="fr-FR" dirty="0">
                <a:solidFill>
                  <a:srgbClr val="7030A0"/>
                </a:solidFill>
              </a:rPr>
              <a:t> et les relations </a:t>
            </a:r>
            <a:r>
              <a:rPr lang="fr-FR" dirty="0">
                <a:solidFill>
                  <a:srgbClr val="7030A0"/>
                </a:solidFill>
                <a:hlinkClick r:id="rId10" tooltip="Hétérosexualité"/>
              </a:rPr>
              <a:t>hétérosexuelle </a:t>
            </a:r>
            <a:r>
              <a:rPr lang="fr-FR" dirty="0">
                <a:solidFill>
                  <a:srgbClr val="7030A0"/>
                </a:solidFill>
              </a:rPr>
              <a:t>et pour lequel l’hétérosexualité est considérée comme la seule conduite acceptable.</a:t>
            </a:r>
            <a:endParaRPr lang="fr-FR" sz="1200" dirty="0">
              <a:solidFill>
                <a:srgbClr val="7030A0"/>
              </a:solidFill>
            </a:endParaRPr>
          </a:p>
          <a:p>
            <a:r>
              <a:rPr lang="fr-FR" sz="1200" dirty="0">
                <a:solidFill>
                  <a:srgbClr val="7030A0"/>
                </a:solidFill>
              </a:rPr>
              <a:t>Source : </a:t>
            </a:r>
            <a:r>
              <a:rPr lang="fr-FR" sz="1200" dirty="0">
                <a:solidFill>
                  <a:srgbClr val="7030A0"/>
                </a:solidFill>
                <a:hlinkClick r:id="rId11"/>
              </a:rPr>
              <a:t>https://fr.wikipedia.org/wiki/H%C3%A9t%C3%A9rosexisme</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23480209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4938" y="150813"/>
            <a:ext cx="554037" cy="369887"/>
          </a:xfrm>
        </p:spPr>
        <p:txBody>
          <a:bodyPr/>
          <a:lstStyle/>
          <a:p>
            <a:pPr>
              <a:defRPr/>
            </a:pPr>
            <a:fld id="{0D6B8422-E766-46FB-BD45-247067256CA0}" type="slidenum">
              <a:rPr lang="fr-FR"/>
              <a:pPr>
                <a:defRPr/>
              </a:pPr>
              <a:t>177</a:t>
            </a:fld>
            <a:endParaRPr lang="fr-FR" dirty="0"/>
          </a:p>
        </p:txBody>
      </p:sp>
      <p:sp>
        <p:nvSpPr>
          <p:cNvPr id="171011" name="Rectangle 3"/>
          <p:cNvSpPr>
            <a:spLocks noChangeArrowheads="1"/>
          </p:cNvSpPr>
          <p:nvPr/>
        </p:nvSpPr>
        <p:spPr bwMode="auto">
          <a:xfrm>
            <a:off x="254000" y="520700"/>
            <a:ext cx="3021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A2. </a:t>
            </a:r>
            <a:r>
              <a:rPr lang="fr-FR" altLang="fr-FR" sz="1800" b="1">
                <a:solidFill>
                  <a:srgbClr val="7030A0"/>
                </a:solidFill>
              </a:rPr>
              <a:t>Annexe : Glossaire (suite)</a:t>
            </a:r>
            <a:r>
              <a:rPr lang="fr-FR" altLang="fr-FR" sz="1800">
                <a:solidFill>
                  <a:srgbClr val="7030A0"/>
                </a:solidFill>
              </a:rPr>
              <a:t>.</a:t>
            </a:r>
          </a:p>
        </p:txBody>
      </p:sp>
      <p:sp>
        <p:nvSpPr>
          <p:cNvPr id="171012" name="ZoneTexte 4"/>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71013" name="ZoneTexte 5"/>
          <p:cNvSpPr txBox="1">
            <a:spLocks noChangeArrowheads="1"/>
          </p:cNvSpPr>
          <p:nvPr/>
        </p:nvSpPr>
        <p:spPr bwMode="auto">
          <a:xfrm>
            <a:off x="254000" y="968375"/>
            <a:ext cx="71135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i="1" dirty="0">
                <a:solidFill>
                  <a:srgbClr val="7030A0"/>
                </a:solidFill>
              </a:rPr>
              <a:t>Identité sexuée </a:t>
            </a:r>
            <a:r>
              <a:rPr lang="fr-FR" altLang="fr-FR" sz="1800" dirty="0">
                <a:solidFill>
                  <a:srgbClr val="7030A0"/>
                </a:solidFill>
              </a:rPr>
              <a:t>: Des études révèlent que l’identité sexuelle se forme à partir de toutes sortes d’influences avant, pendant et après la naissance.  Quatre caractéristiques distinctes et fluides façonnent la perception que nous avons de nous-mêmes et la façon dont nous interagissons avec les autres en tant qu’êtres sexuels. Voir « </a:t>
            </a:r>
            <a:r>
              <a:rPr lang="fr-FR" altLang="fr-FR" sz="1800" i="1" dirty="0">
                <a:solidFill>
                  <a:srgbClr val="7030A0"/>
                </a:solidFill>
              </a:rPr>
              <a:t>sexe (genre)</a:t>
            </a:r>
            <a:r>
              <a:rPr lang="fr-FR" altLang="fr-FR" sz="1800" dirty="0">
                <a:solidFill>
                  <a:srgbClr val="7030A0"/>
                </a:solidFill>
              </a:rPr>
              <a:t> ». Voir fig. à droite </a:t>
            </a:r>
            <a:r>
              <a:rPr lang="fr-FR" altLang="fr-FR" sz="1800" dirty="0">
                <a:solidFill>
                  <a:srgbClr val="7030A0"/>
                </a:solidFill>
                <a:sym typeface="Wingdings" panose="05000000000000000000" pitchFamily="2" charset="2"/>
              </a:rPr>
              <a:t></a:t>
            </a:r>
            <a:endParaRPr lang="fr-FR" altLang="fr-FR" sz="1800" dirty="0"/>
          </a:p>
          <a:p>
            <a:pPr algn="just" eaLnBrk="1" hangingPunct="1">
              <a:lnSpc>
                <a:spcPct val="100000"/>
              </a:lnSpc>
              <a:spcBef>
                <a:spcPct val="0"/>
              </a:spcBef>
              <a:buFontTx/>
              <a:buNone/>
            </a:pPr>
            <a:r>
              <a:rPr lang="fr-FR" altLang="fr-FR" sz="1600" dirty="0">
                <a:solidFill>
                  <a:srgbClr val="7030A0"/>
                </a:solidFill>
              </a:rPr>
              <a:t>La perception interne et psychologique de soi en tant que mâle ou femelle, ou les deux ou ni l’un ni l’autre, </a:t>
            </a:r>
            <a:r>
              <a:rPr lang="fr-FR" altLang="fr-FR" sz="1600" b="1" dirty="0">
                <a:solidFill>
                  <a:srgbClr val="7030A0"/>
                </a:solidFill>
              </a:rPr>
              <a:t>indépendamment de l’orientation sexuelle</a:t>
            </a:r>
            <a:r>
              <a:rPr lang="fr-FR" altLang="fr-FR" sz="1600" dirty="0">
                <a:solidFill>
                  <a:srgbClr val="7030A0"/>
                </a:solidFill>
              </a:rPr>
              <a:t>. Certaines personnes remettent en question leur identité sexuelle et pourraient être incertaines de leur sexe (genre) ou croire que leur identité sexuelle ne correspond pas à leur sexe biologique ou à leurs corps. </a:t>
            </a:r>
          </a:p>
        </p:txBody>
      </p:sp>
      <p:pic>
        <p:nvPicPr>
          <p:cNvPr id="17101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5063" y="144463"/>
            <a:ext cx="4629150" cy="30861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71015" name="ZoneTexte 8"/>
          <p:cNvSpPr txBox="1">
            <a:spLocks noChangeArrowheads="1"/>
          </p:cNvSpPr>
          <p:nvPr/>
        </p:nvSpPr>
        <p:spPr bwMode="auto">
          <a:xfrm>
            <a:off x="10007600" y="3335338"/>
            <a:ext cx="218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PFLAG Canada, 2009 </a:t>
            </a:r>
          </a:p>
        </p:txBody>
      </p:sp>
      <p:sp>
        <p:nvSpPr>
          <p:cNvPr id="13" name="ZoneTexte 12"/>
          <p:cNvSpPr txBox="1"/>
          <p:nvPr/>
        </p:nvSpPr>
        <p:spPr>
          <a:xfrm>
            <a:off x="254000" y="3676650"/>
            <a:ext cx="11860213" cy="2586038"/>
          </a:xfrm>
          <a:prstGeom prst="rect">
            <a:avLst/>
          </a:prstGeom>
          <a:noFill/>
        </p:spPr>
        <p:txBody>
          <a:bodyPr>
            <a:spAutoFit/>
          </a:bodyPr>
          <a:lstStyle/>
          <a:p>
            <a:pPr algn="just" eaLnBrk="1" fontAlgn="auto" hangingPunct="1">
              <a:spcBef>
                <a:spcPts val="0"/>
              </a:spcBef>
              <a:spcAft>
                <a:spcPts val="0"/>
              </a:spcAft>
              <a:defRPr/>
            </a:pPr>
            <a:r>
              <a:rPr lang="fr-FR" b="1" i="1" dirty="0">
                <a:solidFill>
                  <a:srgbClr val="7030A0"/>
                </a:solidFill>
                <a:latin typeface="+mn-lt"/>
              </a:rPr>
              <a:t>Types d’identité sexuelle </a:t>
            </a:r>
            <a:r>
              <a:rPr lang="fr-FR" dirty="0">
                <a:solidFill>
                  <a:srgbClr val="7030A0"/>
                </a:solidFill>
                <a:latin typeface="+mn-lt"/>
              </a:rPr>
              <a:t>:</a:t>
            </a:r>
            <a:endParaRPr lang="fr-FR" dirty="0">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Mâle/Masculin </a:t>
            </a:r>
            <a:endParaRPr lang="fr-FR" dirty="0">
              <a:solidFill>
                <a:srgbClr val="7030A0"/>
              </a:solidFill>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Femelle/Féminin </a:t>
            </a:r>
            <a:endParaRPr lang="fr-FR" dirty="0">
              <a:solidFill>
                <a:srgbClr val="7030A0"/>
              </a:solidFill>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Bi-spirituel - </a:t>
            </a:r>
            <a:r>
              <a:rPr lang="fr-FR" dirty="0">
                <a:solidFill>
                  <a:srgbClr val="7030A0"/>
                </a:solidFill>
                <a:latin typeface="+mn-lt"/>
              </a:rPr>
              <a:t>terme autochtone utilisé pour décrire une personne qui possède un esprit masculin et un esprit féminin et qui, par conséquent, n’est ni mâle ni femelle.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Transgenre – </a:t>
            </a:r>
            <a:r>
              <a:rPr lang="fr-FR" dirty="0">
                <a:solidFill>
                  <a:srgbClr val="7030A0"/>
                </a:solidFill>
                <a:latin typeface="+mn-lt"/>
              </a:rPr>
              <a:t>personne qui remet en question les normes sexuelles rigides (peut être bisexuelle, intersexuée, etc.).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Troisième genre - </a:t>
            </a:r>
            <a:r>
              <a:rPr lang="fr-FR" dirty="0">
                <a:solidFill>
                  <a:srgbClr val="7030A0"/>
                </a:solidFill>
                <a:latin typeface="+mn-lt"/>
              </a:rPr>
              <a:t>personne qui est considérée ni comme mâle ni comme femelle (selon ses propres volontés ou par consensus social); on utilise aussi ce terme dans les sociétés qui reconnaissent plus de deux sexes (genres).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Androgynie – </a:t>
            </a:r>
            <a:r>
              <a:rPr lang="fr-FR" dirty="0">
                <a:solidFill>
                  <a:srgbClr val="7030A0"/>
                </a:solidFill>
                <a:latin typeface="+mn-lt"/>
              </a:rPr>
              <a:t>combinaison de caractéristiques masculines et féminines.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050463" y="74613"/>
            <a:ext cx="554037" cy="369887"/>
          </a:xfrm>
        </p:spPr>
        <p:txBody>
          <a:bodyPr/>
          <a:lstStyle/>
          <a:p>
            <a:pPr>
              <a:defRPr/>
            </a:pPr>
            <a:fld id="{E2B97C2F-E457-48DF-A486-2202D3EFD361}" type="slidenum">
              <a:rPr lang="fr-FR"/>
              <a:pPr>
                <a:defRPr/>
              </a:pPr>
              <a:t>178</a:t>
            </a:fld>
            <a:endParaRPr lang="fr-FR" dirty="0"/>
          </a:p>
        </p:txBody>
      </p:sp>
      <p:sp>
        <p:nvSpPr>
          <p:cNvPr id="173059" name="Rectangle 3"/>
          <p:cNvSpPr>
            <a:spLocks noChangeArrowheads="1"/>
          </p:cNvSpPr>
          <p:nvPr/>
        </p:nvSpPr>
        <p:spPr bwMode="auto">
          <a:xfrm>
            <a:off x="254000" y="269875"/>
            <a:ext cx="302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A2. </a:t>
            </a:r>
            <a:r>
              <a:rPr lang="fr-FR" altLang="fr-FR" sz="1800" b="1">
                <a:solidFill>
                  <a:srgbClr val="7030A0"/>
                </a:solidFill>
              </a:rPr>
              <a:t>Annexe : Glossaire (suite)</a:t>
            </a:r>
            <a:r>
              <a:rPr lang="fr-FR" altLang="fr-FR" sz="1800">
                <a:solidFill>
                  <a:srgbClr val="7030A0"/>
                </a:solidFill>
              </a:rPr>
              <a:t>.</a:t>
            </a:r>
          </a:p>
        </p:txBody>
      </p:sp>
      <p:sp>
        <p:nvSpPr>
          <p:cNvPr id="173060" name="ZoneTexte 4"/>
          <p:cNvSpPr txBox="1">
            <a:spLocks noChangeArrowheads="1"/>
          </p:cNvSpPr>
          <p:nvPr/>
        </p:nvSpPr>
        <p:spPr bwMode="auto">
          <a:xfrm>
            <a:off x="3905250"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57163" y="639763"/>
            <a:ext cx="8977312" cy="2932112"/>
          </a:xfrm>
          <a:prstGeom prst="rect">
            <a:avLst/>
          </a:prstGeom>
          <a:noFill/>
        </p:spPr>
        <p:txBody>
          <a:bodyPr>
            <a:spAutoFit/>
          </a:bodyPr>
          <a:lstStyle/>
          <a:p>
            <a:pPr algn="just" eaLnBrk="1" fontAlgn="auto" hangingPunct="1">
              <a:spcBef>
                <a:spcPts val="0"/>
              </a:spcBef>
              <a:spcAft>
                <a:spcPts val="0"/>
              </a:spcAft>
              <a:defRPr/>
            </a:pPr>
            <a:r>
              <a:rPr lang="fr-FR" b="1" i="1" dirty="0">
                <a:solidFill>
                  <a:srgbClr val="7030A0"/>
                </a:solidFill>
                <a:latin typeface="+mn-lt"/>
              </a:rPr>
              <a:t>Sexe biologique </a:t>
            </a:r>
            <a:r>
              <a:rPr lang="fr-FR" dirty="0">
                <a:solidFill>
                  <a:srgbClr val="7030A0"/>
                </a:solidFill>
                <a:latin typeface="+mn-lt"/>
              </a:rPr>
              <a:t>: Classement fondé sur notre anatomie ou notre génétique. « C’est ce qu’il y a entre les deux jambes ».</a:t>
            </a:r>
          </a:p>
          <a:p>
            <a:pPr eaLnBrk="1" fontAlgn="auto" hangingPunct="1">
              <a:spcBef>
                <a:spcPts val="0"/>
              </a:spcBef>
              <a:spcAft>
                <a:spcPts val="0"/>
              </a:spcAft>
              <a:defRPr/>
            </a:pPr>
            <a:r>
              <a:rPr lang="fr-FR" b="1" dirty="0">
                <a:solidFill>
                  <a:srgbClr val="002060"/>
                </a:solidFill>
                <a:latin typeface="+mn-lt"/>
              </a:rPr>
              <a:t>Mâle</a:t>
            </a:r>
            <a:r>
              <a:rPr lang="fr-FR" b="1" dirty="0">
                <a:latin typeface="+mn-lt"/>
              </a:rPr>
              <a:t>          </a:t>
            </a:r>
            <a:r>
              <a:rPr lang="fr-FR" b="1" dirty="0">
                <a:solidFill>
                  <a:schemeClr val="bg1">
                    <a:lumMod val="50000"/>
                  </a:schemeClr>
                </a:solidFill>
                <a:latin typeface="+mn-lt"/>
              </a:rPr>
              <a:t>Intersexué</a:t>
            </a:r>
            <a:r>
              <a:rPr lang="fr-FR" b="1" dirty="0">
                <a:latin typeface="+mn-lt"/>
              </a:rPr>
              <a:t>         </a:t>
            </a:r>
            <a:r>
              <a:rPr lang="fr-FR" b="1" dirty="0">
                <a:solidFill>
                  <a:srgbClr val="FF66FF"/>
                </a:solidFill>
                <a:latin typeface="+mn-lt"/>
              </a:rPr>
              <a:t>Femelle</a:t>
            </a:r>
          </a:p>
          <a:p>
            <a:pPr algn="just" eaLnBrk="1" fontAlgn="auto" hangingPunct="1">
              <a:spcBef>
                <a:spcPts val="0"/>
              </a:spcBef>
              <a:spcAft>
                <a:spcPts val="0"/>
              </a:spcAft>
              <a:defRPr/>
            </a:pPr>
            <a:r>
              <a:rPr lang="fr-FR" dirty="0">
                <a:solidFill>
                  <a:srgbClr val="7030A0"/>
                </a:solidFill>
                <a:latin typeface="+mn-lt"/>
              </a:rPr>
              <a:t>Le sexe biologique n’est pas toujours évident; certaines personnes peuvent avoir des caractéristiques physiques des 2 sexes à la naissance. On dit qu’elles sont </a:t>
            </a:r>
            <a:r>
              <a:rPr lang="fr-FR" b="1" dirty="0">
                <a:solidFill>
                  <a:srgbClr val="7030A0"/>
                </a:solidFill>
                <a:latin typeface="+mn-lt"/>
              </a:rPr>
              <a:t>intersexuées</a:t>
            </a:r>
            <a:r>
              <a:rPr lang="fr-FR" dirty="0">
                <a:solidFill>
                  <a:srgbClr val="7030A0"/>
                </a:solidFill>
                <a:latin typeface="+mn-lt"/>
              </a:rPr>
              <a:t>. Les conditions d’intersexualité ne sont pas toujours visibles à la naissance et on ne pourrait les remarquer qu’à la puberté (quand les hormones produisent des changements inattendus) ou pendant des interventions chirurgicales quelconques. </a:t>
            </a:r>
          </a:p>
          <a:p>
            <a:pPr eaLnBrk="1" fontAlgn="auto" hangingPunct="1">
              <a:spcBef>
                <a:spcPts val="0"/>
              </a:spcBef>
              <a:spcAft>
                <a:spcPts val="0"/>
              </a:spcAft>
              <a:defRPr/>
            </a:pPr>
            <a:r>
              <a:rPr lang="fr-FR" dirty="0">
                <a:latin typeface="+mn-lt"/>
              </a:rPr>
              <a:t> </a:t>
            </a:r>
            <a:r>
              <a:rPr lang="fr-FR" b="1" i="1" dirty="0">
                <a:solidFill>
                  <a:srgbClr val="7030A0"/>
                </a:solidFill>
                <a:latin typeface="+mn-lt"/>
              </a:rPr>
              <a:t>Sexe</a:t>
            </a:r>
            <a:r>
              <a:rPr lang="fr-FR" dirty="0">
                <a:solidFill>
                  <a:srgbClr val="7030A0"/>
                </a:solidFill>
                <a:latin typeface="+mn-lt"/>
              </a:rPr>
              <a:t> (le genre) : Le sens psychologique et social qu’on ajoute au fait d’être un homme ou une femme.  « C’est ce qu’il y a entre les deux oreilles ». </a:t>
            </a:r>
          </a:p>
        </p:txBody>
      </p:sp>
      <p:sp>
        <p:nvSpPr>
          <p:cNvPr id="173062" name="ZoneTexte 9"/>
          <p:cNvSpPr txBox="1">
            <a:spLocks noChangeArrowheads="1"/>
          </p:cNvSpPr>
          <p:nvPr/>
        </p:nvSpPr>
        <p:spPr bwMode="auto">
          <a:xfrm>
            <a:off x="9231313" y="415925"/>
            <a:ext cx="284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t>Masculin                  Féminin</a:t>
            </a:r>
            <a:endParaRPr lang="fr-FR" altLang="fr-FR" sz="1800">
              <a:solidFill>
                <a:srgbClr val="7030A0"/>
              </a:solidFill>
            </a:endParaRPr>
          </a:p>
        </p:txBody>
      </p:sp>
      <p:sp>
        <p:nvSpPr>
          <p:cNvPr id="11" name="Double flèche horizontale 10"/>
          <p:cNvSpPr/>
          <p:nvPr/>
        </p:nvSpPr>
        <p:spPr>
          <a:xfrm>
            <a:off x="10067925" y="895350"/>
            <a:ext cx="1216025" cy="485775"/>
          </a:xfrm>
          <a:prstGeom prst="lef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173064"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3100" y="1465263"/>
            <a:ext cx="2224088"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42875" y="3571875"/>
            <a:ext cx="11938000" cy="3140075"/>
          </a:xfrm>
          <a:prstGeom prst="rect">
            <a:avLst/>
          </a:prstGeom>
          <a:noFill/>
        </p:spPr>
        <p:txBody>
          <a:bodyPr>
            <a:spAutoFit/>
          </a:bodyPr>
          <a:lstStyle/>
          <a:p>
            <a:pPr algn="just" eaLnBrk="1" fontAlgn="auto" hangingPunct="1">
              <a:spcBef>
                <a:spcPts val="0"/>
              </a:spcBef>
              <a:spcAft>
                <a:spcPts val="0"/>
              </a:spcAft>
              <a:defRPr/>
            </a:pPr>
            <a:r>
              <a:rPr lang="fr-FR" b="1" i="1" dirty="0">
                <a:solidFill>
                  <a:srgbClr val="7030A0"/>
                </a:solidFill>
                <a:latin typeface="+mn-lt"/>
              </a:rPr>
              <a:t>Orientation sexuelle </a:t>
            </a:r>
            <a:r>
              <a:rPr lang="fr-FR" dirty="0">
                <a:solidFill>
                  <a:srgbClr val="7030A0"/>
                </a:solidFill>
                <a:latin typeface="+mn-lt"/>
              </a:rPr>
              <a:t>: Elle se fonde sur un ensemble de sentiments d’attirance romantique, sexuelle et affective qu’éprouve une personne envers des membres du même sexe, du sexe opposé ou de tous les sexes.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Qui aimes-tu?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Qui t’attire?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Qui tiens-tu à cœur ?</a:t>
            </a:r>
          </a:p>
          <a:p>
            <a:pPr algn="just" eaLnBrk="1" fontAlgn="auto" hangingPunct="1">
              <a:spcBef>
                <a:spcPts val="0"/>
              </a:spcBef>
              <a:spcAft>
                <a:spcPts val="0"/>
              </a:spcAft>
              <a:defRPr/>
            </a:pPr>
            <a:r>
              <a:rPr lang="fr-FR" b="1" i="1" dirty="0">
                <a:solidFill>
                  <a:srgbClr val="7030A0"/>
                </a:solidFill>
                <a:latin typeface="+mn-lt"/>
              </a:rPr>
              <a:t>Types d’orientation sexuelle </a:t>
            </a:r>
            <a:r>
              <a:rPr lang="fr-FR" dirty="0">
                <a:solidFill>
                  <a:srgbClr val="7030A0"/>
                </a:solidFill>
                <a:latin typeface="+mn-lt"/>
              </a:rPr>
              <a:t>:</a:t>
            </a:r>
            <a:endParaRPr lang="fr-FR" dirty="0">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Hétérosexuel </a:t>
            </a:r>
            <a:r>
              <a:rPr lang="fr-FR" dirty="0">
                <a:solidFill>
                  <a:srgbClr val="7030A0"/>
                </a:solidFill>
                <a:latin typeface="+mn-lt"/>
              </a:rPr>
              <a:t>: ressentir une attirance pour les personnes du sexe opposé.</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Homosexuel </a:t>
            </a:r>
            <a:r>
              <a:rPr lang="fr-FR" dirty="0">
                <a:solidFill>
                  <a:srgbClr val="7030A0"/>
                </a:solidFill>
                <a:latin typeface="+mn-lt"/>
              </a:rPr>
              <a:t>: ressentir une attirance pour les personnes du même sexe (gai, lesbienne).</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Bisexuel </a:t>
            </a:r>
            <a:r>
              <a:rPr lang="fr-FR" dirty="0">
                <a:solidFill>
                  <a:srgbClr val="7030A0"/>
                </a:solidFill>
                <a:latin typeface="+mn-lt"/>
              </a:rPr>
              <a:t>: ressentir une attirance pour les personnes des deux sexes.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 </a:t>
            </a:r>
            <a:r>
              <a:rPr lang="fr-FR" b="1" dirty="0" err="1">
                <a:solidFill>
                  <a:srgbClr val="7030A0"/>
                </a:solidFill>
                <a:latin typeface="+mn-lt"/>
              </a:rPr>
              <a:t>Queer</a:t>
            </a:r>
            <a:r>
              <a:rPr lang="fr-FR" b="1" dirty="0">
                <a:solidFill>
                  <a:srgbClr val="7030A0"/>
                </a:solidFill>
                <a:latin typeface="+mn-lt"/>
              </a:rPr>
              <a:t> » </a:t>
            </a:r>
            <a:r>
              <a:rPr lang="fr-FR" dirty="0">
                <a:solidFill>
                  <a:srgbClr val="7030A0"/>
                </a:solidFill>
                <a:latin typeface="+mn-lt"/>
              </a:rPr>
              <a:t>: ressentir une attirance pour les personnes du même sexe, des deux sexes ou des personnes transgenres.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Asexué </a:t>
            </a:r>
            <a:r>
              <a:rPr lang="fr-FR" dirty="0">
                <a:solidFill>
                  <a:srgbClr val="7030A0"/>
                </a:solidFill>
                <a:latin typeface="+mn-lt"/>
              </a:rPr>
              <a:t>: ne ressentir aucune attirance sexuelle.</a:t>
            </a:r>
          </a:p>
        </p:txBody>
      </p:sp>
      <p:pic>
        <p:nvPicPr>
          <p:cNvPr id="173066" name="Picture 2" descr="C:\Users\LISAN\Documents\religions\homosexualité\images\science\bisex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8075" y="41417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134938"/>
            <a:ext cx="552450" cy="352425"/>
          </a:xfrm>
        </p:spPr>
        <p:txBody>
          <a:bodyPr/>
          <a:lstStyle/>
          <a:p>
            <a:pPr>
              <a:defRPr/>
            </a:pPr>
            <a:fld id="{C3EAFB7C-1EDF-4CE6-9CBD-C59214A3D7B9}" type="slidenum">
              <a:rPr lang="fr-FR"/>
              <a:pPr>
                <a:defRPr/>
              </a:pPr>
              <a:t>179</a:t>
            </a:fld>
            <a:endParaRPr lang="fr-FR" dirty="0"/>
          </a:p>
        </p:txBody>
      </p:sp>
      <p:sp>
        <p:nvSpPr>
          <p:cNvPr id="174083" name="Rectangle 3"/>
          <p:cNvSpPr>
            <a:spLocks noChangeArrowheads="1"/>
          </p:cNvSpPr>
          <p:nvPr/>
        </p:nvSpPr>
        <p:spPr bwMode="auto">
          <a:xfrm>
            <a:off x="1116013" y="273051"/>
            <a:ext cx="3021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Glossaire (suite)</a:t>
            </a:r>
            <a:r>
              <a:rPr lang="fr-FR" altLang="fr-FR" sz="1800" dirty="0">
                <a:solidFill>
                  <a:srgbClr val="7030A0"/>
                </a:solidFill>
              </a:rPr>
              <a:t>.</a:t>
            </a:r>
          </a:p>
        </p:txBody>
      </p:sp>
      <p:sp>
        <p:nvSpPr>
          <p:cNvPr id="174084" name="ZoneTexte 4"/>
          <p:cNvSpPr txBox="1">
            <a:spLocks noChangeArrowheads="1"/>
          </p:cNvSpPr>
          <p:nvPr/>
        </p:nvSpPr>
        <p:spPr bwMode="auto">
          <a:xfrm>
            <a:off x="5241925" y="152400"/>
            <a:ext cx="371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39700" y="671691"/>
            <a:ext cx="11806238" cy="6186309"/>
          </a:xfrm>
          <a:prstGeom prst="rect">
            <a:avLst/>
          </a:prstGeom>
          <a:noFill/>
        </p:spPr>
        <p:txBody>
          <a:bodyPr>
            <a:spAutoFit/>
          </a:bodyPr>
          <a:lstStyle/>
          <a:p>
            <a:pPr eaLnBrk="1" fontAlgn="auto" hangingPunct="1">
              <a:spcBef>
                <a:spcPts val="0"/>
              </a:spcBef>
              <a:spcAft>
                <a:spcPts val="0"/>
              </a:spcAft>
              <a:defRPr/>
            </a:pPr>
            <a:r>
              <a:rPr lang="fr-FR" b="1" i="1" dirty="0">
                <a:solidFill>
                  <a:srgbClr val="7030A0"/>
                </a:solidFill>
                <a:latin typeface="+mn-lt"/>
              </a:rPr>
              <a:t>Rôle sexuel </a:t>
            </a:r>
            <a:r>
              <a:rPr lang="fr-FR" dirty="0">
                <a:solidFill>
                  <a:srgbClr val="7030A0"/>
                </a:solidFill>
                <a:latin typeface="+mn-lt"/>
              </a:rPr>
              <a:t>(le rôle selon le sexe) : </a:t>
            </a:r>
            <a:endParaRPr lang="fr-FR" dirty="0">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Les rôles que les hommes et les femmes adoptent.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C’est un ensemble d’attitudes et de comportements qu’on considère comme normaux et convenables dans une culture donnée pour un sexe donné.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On peut aussi le définir comme la façon dont nous communiquons notre sexe aux autres. </a:t>
            </a:r>
          </a:p>
          <a:p>
            <a:pPr algn="just" eaLnBrk="1" fontAlgn="auto" hangingPunct="1">
              <a:spcBef>
                <a:spcPts val="0"/>
              </a:spcBef>
              <a:spcAft>
                <a:spcPts val="0"/>
              </a:spcAft>
              <a:defRPr/>
            </a:pPr>
            <a:r>
              <a:rPr lang="fr-FR" dirty="0">
                <a:solidFill>
                  <a:srgbClr val="7030A0"/>
                </a:solidFill>
                <a:latin typeface="+mn-lt"/>
              </a:rPr>
              <a:t>Sigles : LGBT, LGBTQ, LGBTTQQI2SA. . .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L</a:t>
            </a:r>
            <a:r>
              <a:rPr lang="fr-FR" dirty="0">
                <a:solidFill>
                  <a:srgbClr val="7030A0"/>
                </a:solidFill>
                <a:latin typeface="+mn-lt"/>
              </a:rPr>
              <a:t>= Lesbienne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G</a:t>
            </a:r>
            <a:r>
              <a:rPr lang="fr-FR" dirty="0">
                <a:solidFill>
                  <a:srgbClr val="7030A0"/>
                </a:solidFill>
                <a:latin typeface="+mn-lt"/>
              </a:rPr>
              <a:t>= Gai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B</a:t>
            </a:r>
            <a:r>
              <a:rPr lang="fr-FR" dirty="0">
                <a:solidFill>
                  <a:srgbClr val="7030A0"/>
                </a:solidFill>
                <a:latin typeface="+mn-lt"/>
              </a:rPr>
              <a:t>= Bisexuel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T= Transgenre ou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T= Transsexuel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Q</a:t>
            </a:r>
            <a:r>
              <a:rPr lang="fr-FR" dirty="0">
                <a:solidFill>
                  <a:srgbClr val="7030A0"/>
                </a:solidFill>
                <a:latin typeface="+mn-lt"/>
              </a:rPr>
              <a:t>= </a:t>
            </a:r>
            <a:r>
              <a:rPr lang="fr-FR" dirty="0" err="1">
                <a:solidFill>
                  <a:srgbClr val="7030A0"/>
                </a:solidFill>
                <a:latin typeface="+mn-lt"/>
              </a:rPr>
              <a:t>Queer</a:t>
            </a:r>
            <a:r>
              <a:rPr lang="fr-FR" dirty="0">
                <a:solidFill>
                  <a:srgbClr val="7030A0"/>
                </a:solidFill>
                <a:latin typeface="+mn-lt"/>
              </a:rPr>
              <a:t> ou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Q</a:t>
            </a:r>
            <a:r>
              <a:rPr lang="fr-FR" dirty="0">
                <a:solidFill>
                  <a:srgbClr val="7030A0"/>
                </a:solidFill>
                <a:latin typeface="+mn-lt"/>
              </a:rPr>
              <a:t>= Questionnement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I</a:t>
            </a:r>
            <a:r>
              <a:rPr lang="fr-FR" dirty="0">
                <a:solidFill>
                  <a:srgbClr val="7030A0"/>
                </a:solidFill>
                <a:latin typeface="+mn-lt"/>
              </a:rPr>
              <a:t>= Intersexué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2S</a:t>
            </a:r>
            <a:r>
              <a:rPr lang="fr-FR" dirty="0">
                <a:solidFill>
                  <a:srgbClr val="7030A0"/>
                </a:solidFill>
                <a:latin typeface="+mn-lt"/>
              </a:rPr>
              <a:t>= Bi-spirituel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A</a:t>
            </a:r>
            <a:r>
              <a:rPr lang="fr-FR" dirty="0">
                <a:solidFill>
                  <a:srgbClr val="7030A0"/>
                </a:solidFill>
                <a:latin typeface="+mn-lt"/>
              </a:rPr>
              <a:t>= Alliés.</a:t>
            </a:r>
          </a:p>
          <a:p>
            <a:pPr algn="just" eaLnBrk="1" fontAlgn="auto" hangingPunct="1">
              <a:spcBef>
                <a:spcPts val="0"/>
              </a:spcBef>
              <a:spcAft>
                <a:spcPts val="0"/>
              </a:spcAft>
              <a:defRPr/>
            </a:pPr>
            <a:r>
              <a:rPr lang="fr-FR" b="1" i="1" dirty="0">
                <a:solidFill>
                  <a:srgbClr val="7030A0"/>
                </a:solidFill>
                <a:latin typeface="+mn-lt"/>
              </a:rPr>
              <a:t>Types de discrimination</a:t>
            </a:r>
            <a:r>
              <a:rPr lang="fr-FR" dirty="0">
                <a:solidFill>
                  <a:srgbClr val="7030A0"/>
                </a:solidFill>
                <a:latin typeface="+mn-lt"/>
              </a:rPr>
              <a:t>:  Généraliser (stéréotyper) ou traiter, de manière injuste (discrimination), une personne ou un groupe qu’on considère comme gai, lesbienne ou bisexuel (voir homophobie). </a:t>
            </a:r>
          </a:p>
          <a:p>
            <a:pPr algn="just" eaLnBrk="1" fontAlgn="auto" hangingPunct="1">
              <a:spcBef>
                <a:spcPts val="0"/>
              </a:spcBef>
              <a:spcAft>
                <a:spcPts val="0"/>
              </a:spcAft>
              <a:defRPr/>
            </a:pPr>
            <a:r>
              <a:rPr lang="fr-FR" b="1" i="1" dirty="0">
                <a:solidFill>
                  <a:srgbClr val="7030A0"/>
                </a:solidFill>
              </a:rPr>
              <a:t>Être in</a:t>
            </a:r>
            <a:r>
              <a:rPr lang="fr-FR" dirty="0">
                <a:solidFill>
                  <a:srgbClr val="7030A0"/>
                </a:solidFill>
              </a:rPr>
              <a:t> : ce terme désigne des personnes qui s'auto-définissent </a:t>
            </a:r>
            <a:r>
              <a:rPr lang="fr-FR" dirty="0">
                <a:solidFill>
                  <a:srgbClr val="7030A0"/>
                </a:solidFill>
                <a:hlinkClick r:id="rId2" tooltip="Gay (homosexualité)"/>
              </a:rPr>
              <a:t>gay</a:t>
            </a:r>
            <a:r>
              <a:rPr lang="fr-FR" dirty="0">
                <a:solidFill>
                  <a:srgbClr val="7030A0"/>
                </a:solidFill>
              </a:rPr>
              <a:t>, </a:t>
            </a:r>
            <a:r>
              <a:rPr lang="fr-FR" dirty="0">
                <a:solidFill>
                  <a:srgbClr val="7030A0"/>
                </a:solidFill>
                <a:hlinkClick r:id="rId3" tooltip="Lesbianisme"/>
              </a:rPr>
              <a:t>lesbiennes</a:t>
            </a:r>
            <a:r>
              <a:rPr lang="fr-FR" dirty="0">
                <a:solidFill>
                  <a:srgbClr val="7030A0"/>
                </a:solidFill>
              </a:rPr>
              <a:t>, </a:t>
            </a:r>
            <a:r>
              <a:rPr lang="fr-FR" dirty="0">
                <a:solidFill>
                  <a:srgbClr val="7030A0"/>
                </a:solidFill>
                <a:hlinkClick r:id="rId4" tooltip="Bisexualité"/>
              </a:rPr>
              <a:t>bisexuels</a:t>
            </a:r>
            <a:r>
              <a:rPr lang="fr-FR" dirty="0">
                <a:solidFill>
                  <a:srgbClr val="7030A0"/>
                </a:solidFill>
              </a:rPr>
              <a:t> ou </a:t>
            </a:r>
            <a:r>
              <a:rPr lang="fr-FR" dirty="0" err="1">
                <a:solidFill>
                  <a:srgbClr val="7030A0"/>
                </a:solidFill>
                <a:hlinkClick r:id="rId5" tooltip="Troubles de l'identité sexuelle"/>
              </a:rPr>
              <a:t>trans</a:t>
            </a:r>
            <a:r>
              <a:rPr lang="fr-FR" dirty="0">
                <a:solidFill>
                  <a:srgbClr val="7030A0"/>
                </a:solidFill>
                <a:hlinkClick r:id="rId5" tooltip="Troubles de l'identité sexuelle"/>
              </a:rPr>
              <a:t>(genre/sexuel)</a:t>
            </a:r>
            <a:r>
              <a:rPr lang="fr-FR" dirty="0">
                <a:solidFill>
                  <a:srgbClr val="7030A0"/>
                </a:solidFill>
              </a:rPr>
              <a:t>, mais qui ne l'annoncent pas, par peur du rejet ou de la discrimination que cela peut engendrer, ou simplement par discrétion. Être </a:t>
            </a:r>
            <a:r>
              <a:rPr lang="fr-FR" i="1" dirty="0">
                <a:solidFill>
                  <a:srgbClr val="7030A0"/>
                </a:solidFill>
              </a:rPr>
              <a:t>out</a:t>
            </a:r>
            <a:r>
              <a:rPr lang="fr-FR" dirty="0">
                <a:solidFill>
                  <a:srgbClr val="7030A0"/>
                </a:solidFill>
              </a:rPr>
              <a:t>, à l'inverse, signifie ne pas dissimuler son orientation sexuelle ou son identité de genre. Être </a:t>
            </a:r>
            <a:r>
              <a:rPr lang="fr-FR" i="1" dirty="0" err="1">
                <a:solidFill>
                  <a:srgbClr val="7030A0"/>
                </a:solidFill>
              </a:rPr>
              <a:t>outé</a:t>
            </a:r>
            <a:r>
              <a:rPr lang="fr-FR" dirty="0">
                <a:solidFill>
                  <a:srgbClr val="7030A0"/>
                </a:solidFill>
              </a:rPr>
              <a:t>, c'est voir ces caractéristiques rendues publiques sans son consentement, voire contre sa volonté.</a:t>
            </a:r>
            <a:endParaRPr lang="fr-FR" dirty="0">
              <a:solidFill>
                <a:srgbClr val="7030A0"/>
              </a:solidFill>
              <a:latin typeface="+mn-lt"/>
            </a:endParaRPr>
          </a:p>
        </p:txBody>
      </p:sp>
      <p:pic>
        <p:nvPicPr>
          <p:cNvPr id="174086"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4925" y="1911350"/>
            <a:ext cx="3124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3" descr="C:\Users\LISAN\Documents\religions\homosexualité\images\manif-affiches-pro-homos\Genderè-studies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5" y="2717800"/>
            <a:ext cx="2209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2" descr="C:\Users\LISAN\Documents\religions\homosexualité\images\science\drapeaux orient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3" y="2528888"/>
            <a:ext cx="29130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5322888" y="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3BCB3E4F-8674-4DBC-A277-5FEA6FBCEB1E}" type="slidenum">
              <a:rPr lang="fr-FR"/>
              <a:pPr>
                <a:defRPr/>
              </a:pPr>
              <a:t>18</a:t>
            </a:fld>
            <a:endParaRPr lang="fr-FR"/>
          </a:p>
        </p:txBody>
      </p:sp>
      <p:sp>
        <p:nvSpPr>
          <p:cNvPr id="25604" name="Rectangle 3"/>
          <p:cNvSpPr>
            <a:spLocks noChangeArrowheads="1"/>
          </p:cNvSpPr>
          <p:nvPr/>
        </p:nvSpPr>
        <p:spPr bwMode="auto">
          <a:xfrm>
            <a:off x="147638" y="312738"/>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5605" name="ZoneTexte 4"/>
          <p:cNvSpPr txBox="1">
            <a:spLocks noChangeArrowheads="1"/>
          </p:cNvSpPr>
          <p:nvPr/>
        </p:nvSpPr>
        <p:spPr bwMode="auto">
          <a:xfrm>
            <a:off x="195263" y="719138"/>
            <a:ext cx="117348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buFontTx/>
              <a:buNone/>
            </a:pPr>
            <a:r>
              <a:rPr lang="fr-FR" altLang="fr-FR" sz="1800" dirty="0">
                <a:solidFill>
                  <a:srgbClr val="FF0000"/>
                </a:solidFill>
              </a:rPr>
              <a:t>« </a:t>
            </a:r>
            <a:r>
              <a:rPr lang="fr-FR" altLang="fr-FR" sz="1800" i="1" dirty="0">
                <a:solidFill>
                  <a:srgbClr val="FF0000"/>
                </a:solidFill>
              </a:rPr>
              <a:t>Ne faire dépendre la filiation que d’une « volonté » désincarnée à être parent seul ou au pluriel et de sexe indéterminé, sera lourd de conséquences psychologiques pour l’enfant dans le processus de l’intériorisation du corps sexué </a:t>
            </a:r>
            <a:r>
              <a:rPr lang="fr-FR" altLang="fr-FR" sz="1800" i="1" dirty="0">
                <a:solidFill>
                  <a:srgbClr val="7030A0"/>
                </a:solidFill>
              </a:rPr>
              <a:t>[...] sans se préoccuper de la </a:t>
            </a:r>
            <a:r>
              <a:rPr lang="fr-FR" altLang="fr-FR" sz="1800" i="1" dirty="0">
                <a:solidFill>
                  <a:srgbClr val="FF0000"/>
                </a:solidFill>
              </a:rPr>
              <a:t>maltraitance qu’il représente et de la </a:t>
            </a:r>
            <a:r>
              <a:rPr lang="fr-FR" altLang="fr-FR" sz="1800" b="1" i="1" dirty="0">
                <a:solidFill>
                  <a:srgbClr val="FF0000"/>
                </a:solidFill>
              </a:rPr>
              <a:t>transgression </a:t>
            </a:r>
            <a:r>
              <a:rPr lang="fr-FR" altLang="fr-FR" sz="1800" b="1" i="1" dirty="0" err="1">
                <a:solidFill>
                  <a:srgbClr val="FF0000"/>
                </a:solidFill>
              </a:rPr>
              <a:t>incestuelle</a:t>
            </a:r>
            <a:r>
              <a:rPr lang="fr-FR" altLang="fr-FR" sz="1800" b="1" i="1" dirty="0">
                <a:solidFill>
                  <a:srgbClr val="FF0000"/>
                </a:solidFill>
              </a:rPr>
              <a:t> </a:t>
            </a:r>
            <a:r>
              <a:rPr lang="fr-FR" altLang="fr-FR" sz="1800" i="1" dirty="0">
                <a:solidFill>
                  <a:srgbClr val="7030A0"/>
                </a:solidFill>
              </a:rPr>
              <a:t>qu’il inaugure. […] </a:t>
            </a:r>
            <a:r>
              <a:rPr lang="fr-FR" altLang="fr-FR" sz="1800" i="1" dirty="0">
                <a:solidFill>
                  <a:srgbClr val="FF0000"/>
                </a:solidFill>
              </a:rPr>
              <a:t>un duo de personnes de même sexe ne sera jamais d’égale valeur à l’union d’un homme et d’une femme, et n’aura pas les compétences psychiques pour transmettre aux enfants les matériaux dont ils auront besoin </a:t>
            </a:r>
            <a:r>
              <a:rPr lang="fr-FR" altLang="fr-FR" sz="1800" i="1" dirty="0">
                <a:solidFill>
                  <a:srgbClr val="7030A0"/>
                </a:solidFill>
              </a:rPr>
              <a:t>pour recevoir de la masculinité et de la féminité issus de la conjugalité parentale. </a:t>
            </a:r>
            <a:r>
              <a:rPr lang="fr-FR" altLang="fr-FR" sz="1800" i="1" dirty="0">
                <a:solidFill>
                  <a:srgbClr val="FF0000"/>
                </a:solidFill>
              </a:rPr>
              <a:t>Cette carence </a:t>
            </a:r>
            <a:r>
              <a:rPr lang="fr-FR" altLang="fr-FR" sz="1800" i="1" dirty="0">
                <a:solidFill>
                  <a:srgbClr val="7030A0"/>
                </a:solidFill>
              </a:rPr>
              <a:t>se constate déjà chez les enfants du divorce, elle </a:t>
            </a:r>
            <a:r>
              <a:rPr lang="fr-FR" altLang="fr-FR" sz="1800" i="1" dirty="0">
                <a:solidFill>
                  <a:srgbClr val="FF0000"/>
                </a:solidFill>
              </a:rPr>
              <a:t>est pire chez des enfants vivants dans un contexte empreint d’homosexualité </a:t>
            </a:r>
            <a:r>
              <a:rPr lang="fr-FR" altLang="fr-FR" sz="1800" i="1" dirty="0">
                <a:solidFill>
                  <a:srgbClr val="7030A0"/>
                </a:solidFill>
              </a:rPr>
              <a:t>[...] </a:t>
            </a:r>
            <a:r>
              <a:rPr lang="fr-FR" altLang="fr-FR" sz="1800" i="1" dirty="0">
                <a:solidFill>
                  <a:srgbClr val="FF0000"/>
                </a:solidFill>
              </a:rPr>
              <a:t>on viendra ensuite se plaindre de la montée de l’individualisme, des incivilités et de l’augmentation des délits. Une loi inique </a:t>
            </a:r>
            <a:r>
              <a:rPr lang="fr-FR" altLang="fr-FR" sz="1800" i="1" dirty="0">
                <a:solidFill>
                  <a:srgbClr val="7030A0"/>
                </a:solidFill>
              </a:rPr>
              <a:t>qui viole le sens de la différence sexuelle </a:t>
            </a:r>
            <a:r>
              <a:rPr lang="fr-FR" altLang="fr-FR" sz="1800" i="1" dirty="0">
                <a:solidFill>
                  <a:srgbClr val="FF0000"/>
                </a:solidFill>
              </a:rPr>
              <a:t>ne peut qu’encourager la transgression</a:t>
            </a:r>
            <a:r>
              <a:rPr lang="fr-FR" altLang="fr-FR" sz="1800" i="1" dirty="0">
                <a:solidFill>
                  <a:srgbClr val="7030A0"/>
                </a:solidFill>
              </a:rPr>
              <a:t> [...] Seuls les hommes et les femmes sont sujets de droits et de devoirs, et </a:t>
            </a:r>
            <a:r>
              <a:rPr lang="fr-FR" altLang="fr-FR" sz="1800" i="1" dirty="0">
                <a:solidFill>
                  <a:srgbClr val="FF0000"/>
                </a:solidFill>
              </a:rPr>
              <a:t>non pas une inclination psychique des plus </a:t>
            </a:r>
            <a:r>
              <a:rPr lang="fr-FR" altLang="fr-FR" sz="1800" b="1" i="1" dirty="0">
                <a:solidFill>
                  <a:srgbClr val="FF0000"/>
                </a:solidFill>
              </a:rPr>
              <a:t>singulière</a:t>
            </a:r>
            <a:r>
              <a:rPr lang="fr-FR" altLang="fr-FR" sz="1800" i="1" dirty="0">
                <a:solidFill>
                  <a:srgbClr val="FF0000"/>
                </a:solidFill>
              </a:rPr>
              <a:t> et partielle</a:t>
            </a:r>
            <a:r>
              <a:rPr lang="fr-FR" altLang="fr-FR" sz="1800" i="1" dirty="0">
                <a:solidFill>
                  <a:srgbClr val="7030A0"/>
                </a:solidFill>
              </a:rPr>
              <a:t>. […] L’amour impliquant toujours l’altérité sexuelle alors que </a:t>
            </a:r>
            <a:r>
              <a:rPr lang="fr-FR" altLang="fr-FR" sz="1800" i="1" dirty="0">
                <a:solidFill>
                  <a:srgbClr val="FF0000"/>
                </a:solidFill>
              </a:rPr>
              <a:t>dans le cadre d’un attrait homosexuel on confond « l’amour » avec une préférence narcissique</a:t>
            </a:r>
            <a:r>
              <a:rPr lang="fr-FR" altLang="fr-FR" sz="1800" i="1" dirty="0">
                <a:solidFill>
                  <a:srgbClr val="7030A0"/>
                </a:solidFill>
              </a:rPr>
              <a:t> [...] </a:t>
            </a:r>
            <a:r>
              <a:rPr lang="fr-FR" altLang="fr-FR" sz="1800" i="1" dirty="0">
                <a:solidFill>
                  <a:srgbClr val="FF0000"/>
                </a:solidFill>
              </a:rPr>
              <a:t>les actes homosexuels </a:t>
            </a:r>
            <a:r>
              <a:rPr lang="fr-FR" altLang="fr-FR" sz="1800" i="1" dirty="0">
                <a:solidFill>
                  <a:srgbClr val="7030A0"/>
                </a:solidFill>
              </a:rPr>
              <a:t>[...] </a:t>
            </a:r>
            <a:r>
              <a:rPr lang="fr-FR" altLang="fr-FR" sz="1800" i="1" dirty="0">
                <a:solidFill>
                  <a:srgbClr val="FF0000"/>
                </a:solidFill>
              </a:rPr>
              <a:t>sont</a:t>
            </a:r>
            <a:r>
              <a:rPr lang="fr-FR" altLang="fr-FR" sz="1800" i="1" dirty="0">
                <a:solidFill>
                  <a:srgbClr val="7030A0"/>
                </a:solidFill>
              </a:rPr>
              <a:t> considérés comme </a:t>
            </a:r>
            <a:r>
              <a:rPr lang="fr-FR" altLang="fr-FR" sz="1800" i="1" dirty="0">
                <a:solidFill>
                  <a:srgbClr val="FF0000"/>
                </a:solidFill>
              </a:rPr>
              <a:t>« désordonnés » </a:t>
            </a:r>
            <a:r>
              <a:rPr lang="fr-FR" altLang="fr-FR" sz="1800" i="1" dirty="0">
                <a:solidFill>
                  <a:srgbClr val="7030A0"/>
                </a:solidFill>
              </a:rPr>
              <a:t>(Catéchisme, n. 2357-2358) [...] </a:t>
            </a:r>
            <a:r>
              <a:rPr lang="fr-FR" altLang="fr-FR" sz="1800" i="1" dirty="0">
                <a:solidFill>
                  <a:srgbClr val="FF0000"/>
                </a:solidFill>
              </a:rPr>
              <a:t>ils sont considérés comme des péchés </a:t>
            </a:r>
            <a:r>
              <a:rPr lang="fr-FR" altLang="fr-FR" sz="1800" i="1" dirty="0">
                <a:solidFill>
                  <a:srgbClr val="7030A0"/>
                </a:solidFill>
              </a:rPr>
              <a:t>[...] que le Pacs est contracté entre 95 à 96 % par des hommes et des femmes et qu’il n’a pas eu les succès escomptés </a:t>
            </a:r>
            <a:r>
              <a:rPr lang="fr-FR" altLang="fr-FR" sz="1800" i="1" dirty="0">
                <a:solidFill>
                  <a:srgbClr val="FF0000"/>
                </a:solidFill>
              </a:rPr>
              <a:t>mise à part le plaisir de dévaloriser le mariage et d’essayer de le détruire</a:t>
            </a:r>
            <a:r>
              <a:rPr lang="fr-FR" altLang="fr-FR" sz="1800" i="1" dirty="0">
                <a:solidFill>
                  <a:srgbClr val="7030A0"/>
                </a:solidFill>
              </a:rPr>
              <a:t> […] Les occidentaux agissent ainsi au nom d’un nouveau sens de la « démocratie » qui n’est plus le respect du droit, du bien commun et des réalités nécessaires, mais la </a:t>
            </a:r>
            <a:r>
              <a:rPr lang="fr-FR" altLang="fr-FR" sz="1800" i="1" dirty="0">
                <a:solidFill>
                  <a:srgbClr val="FF0000"/>
                </a:solidFill>
              </a:rPr>
              <a:t>démocratie</a:t>
            </a:r>
            <a:r>
              <a:rPr lang="fr-FR" altLang="fr-FR" sz="1800" i="1" dirty="0">
                <a:solidFill>
                  <a:srgbClr val="7030A0"/>
                </a:solidFill>
              </a:rPr>
              <a:t> des mœurs et </a:t>
            </a:r>
            <a:r>
              <a:rPr lang="fr-FR" altLang="fr-FR" sz="1800" i="1" dirty="0">
                <a:solidFill>
                  <a:srgbClr val="FF0000"/>
                </a:solidFill>
              </a:rPr>
              <a:t>des mœurs les plus immatures</a:t>
            </a:r>
            <a:r>
              <a:rPr lang="fr-FR" altLang="fr-FR" sz="1800" i="1" dirty="0">
                <a:solidFill>
                  <a:srgbClr val="7030A0"/>
                </a:solidFill>
              </a:rPr>
              <a:t> que l’on doit imposer à tous […]  la </a:t>
            </a:r>
            <a:r>
              <a:rPr lang="fr-FR" altLang="fr-FR" sz="1800" i="1" dirty="0">
                <a:solidFill>
                  <a:srgbClr val="FF0000"/>
                </a:solidFill>
              </a:rPr>
              <a:t>démocratie n’est </a:t>
            </a:r>
            <a:r>
              <a:rPr lang="fr-FR" altLang="fr-FR" sz="1800" i="1" dirty="0">
                <a:solidFill>
                  <a:srgbClr val="7030A0"/>
                </a:solidFill>
              </a:rPr>
              <a:t>ni le règne d’une majorité sur une minorité, </a:t>
            </a:r>
            <a:r>
              <a:rPr lang="fr-FR" altLang="fr-FR" sz="1800" i="1" dirty="0">
                <a:solidFill>
                  <a:srgbClr val="FF0000"/>
                </a:solidFill>
              </a:rPr>
              <a:t>ni le règne des lobbies de minorités actives</a:t>
            </a:r>
            <a:r>
              <a:rPr lang="fr-FR" altLang="fr-FR" sz="1800" i="1" dirty="0">
                <a:solidFill>
                  <a:srgbClr val="7030A0"/>
                </a:solidFill>
              </a:rPr>
              <a:t> </a:t>
            </a:r>
            <a:r>
              <a:rPr lang="fr-FR" altLang="fr-FR" sz="1800" dirty="0">
                <a:solidFill>
                  <a:srgbClr val="7030A0"/>
                </a:solidFill>
              </a:rPr>
              <a:t>[…] ».</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En fait tout le discours de Mgr Tony </a:t>
            </a:r>
            <a:r>
              <a:rPr lang="fr-FR" altLang="fr-FR" sz="1800" dirty="0" err="1">
                <a:solidFill>
                  <a:srgbClr val="7030A0"/>
                </a:solidFill>
              </a:rPr>
              <a:t>Anatrella</a:t>
            </a:r>
            <a:r>
              <a:rPr lang="fr-FR" altLang="fr-FR" sz="1800" dirty="0">
                <a:solidFill>
                  <a:srgbClr val="7030A0"/>
                </a:solidFill>
              </a:rPr>
              <a:t> est axé sur </a:t>
            </a:r>
            <a:r>
              <a:rPr lang="fr-FR" altLang="fr-FR" sz="1800" i="1" dirty="0">
                <a:solidFill>
                  <a:srgbClr val="7030A0"/>
                </a:solidFill>
              </a:rPr>
              <a:t>sa </a:t>
            </a:r>
            <a:r>
              <a:rPr lang="fr-FR" altLang="fr-FR" sz="1800" i="1" u="sng" dirty="0">
                <a:solidFill>
                  <a:srgbClr val="FF0000"/>
                </a:solidFill>
              </a:rPr>
              <a:t>conviction que l’homosexualité est une perversion ou une transgression (incestueuse ….)</a:t>
            </a:r>
            <a:r>
              <a:rPr lang="fr-FR" altLang="fr-FR" sz="1800" dirty="0">
                <a:solidFill>
                  <a:srgbClr val="FF0000"/>
                </a:solidFill>
              </a:rPr>
              <a:t>.  </a:t>
            </a:r>
            <a:endParaRPr lang="fr-FR" altLang="fr-FR" sz="1800" u="sng" dirty="0">
              <a:solidFill>
                <a:srgbClr val="FF000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i="1" dirty="0">
                <a:solidFill>
                  <a:srgbClr val="7030A0"/>
                </a:solidFill>
              </a:rPr>
              <a:t>France: mariage et filiation pour tous, le vol des mots et des symboles</a:t>
            </a:r>
            <a:r>
              <a:rPr lang="fr-FR" altLang="fr-FR" sz="1200" dirty="0">
                <a:solidFill>
                  <a:srgbClr val="7030A0"/>
                </a:solidFill>
              </a:rPr>
              <a:t>", Monseigneur Tony </a:t>
            </a:r>
            <a:r>
              <a:rPr lang="fr-FR" altLang="fr-FR" sz="1200" dirty="0" err="1">
                <a:solidFill>
                  <a:srgbClr val="7030A0"/>
                </a:solidFill>
              </a:rPr>
              <a:t>Anatrella</a:t>
            </a:r>
            <a:r>
              <a:rPr lang="fr-FR" altLang="fr-FR" sz="1200" dirty="0">
                <a:solidFill>
                  <a:srgbClr val="7030A0"/>
                </a:solidFill>
              </a:rPr>
              <a:t>, </a:t>
            </a:r>
            <a:r>
              <a:rPr lang="fr-FR" altLang="fr-FR" sz="1200" dirty="0">
                <a:solidFill>
                  <a:srgbClr val="7030A0"/>
                </a:solidFill>
                <a:hlinkClick r:id="rId3"/>
              </a:rPr>
              <a:t>http://www.zenit.org/fr/articles/france-mariage-et-filiation-pour-tous-le-vol-des-mots-et-des-symboles</a:t>
            </a:r>
            <a:r>
              <a:rPr lang="fr-FR" altLang="fr-FR" sz="1200" dirty="0">
                <a:solidFill>
                  <a:srgbClr val="7030A0"/>
                </a:solidFill>
              </a:rPr>
              <a:t>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1900" y="166688"/>
            <a:ext cx="554038" cy="354012"/>
          </a:xfrm>
        </p:spPr>
        <p:txBody>
          <a:bodyPr/>
          <a:lstStyle/>
          <a:p>
            <a:pPr>
              <a:defRPr/>
            </a:pPr>
            <a:fld id="{1013E26E-022C-4E34-9999-715420DACF8C}" type="slidenum">
              <a:rPr lang="fr-FR"/>
              <a:pPr>
                <a:defRPr/>
              </a:pPr>
              <a:t>180</a:t>
            </a:fld>
            <a:endParaRPr lang="fr-FR" dirty="0"/>
          </a:p>
        </p:txBody>
      </p:sp>
      <p:sp>
        <p:nvSpPr>
          <p:cNvPr id="175107" name="Rectangle 3"/>
          <p:cNvSpPr>
            <a:spLocks noChangeArrowheads="1"/>
          </p:cNvSpPr>
          <p:nvPr/>
        </p:nvSpPr>
        <p:spPr bwMode="auto">
          <a:xfrm>
            <a:off x="242888" y="336550"/>
            <a:ext cx="3021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Glossaire (suite)</a:t>
            </a:r>
            <a:r>
              <a:rPr lang="fr-FR" altLang="fr-FR" sz="1800" dirty="0">
                <a:solidFill>
                  <a:srgbClr val="7030A0"/>
                </a:solidFill>
              </a:rPr>
              <a:t>.</a:t>
            </a:r>
          </a:p>
        </p:txBody>
      </p:sp>
      <p:sp>
        <p:nvSpPr>
          <p:cNvPr id="175108" name="ZoneTexte 4"/>
          <p:cNvSpPr txBox="1">
            <a:spLocks noChangeArrowheads="1"/>
          </p:cNvSpPr>
          <p:nvPr/>
        </p:nvSpPr>
        <p:spPr bwMode="auto">
          <a:xfrm>
            <a:off x="4614863" y="26988"/>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39700" y="795338"/>
            <a:ext cx="11806238" cy="3694112"/>
          </a:xfrm>
          <a:prstGeom prst="rect">
            <a:avLst/>
          </a:prstGeom>
          <a:noFill/>
        </p:spPr>
        <p:txBody>
          <a:bodyPr>
            <a:spAutoFit/>
          </a:bodyPr>
          <a:lstStyle/>
          <a:p>
            <a:pPr algn="just" eaLnBrk="1" fontAlgn="auto" hangingPunct="1">
              <a:spcBef>
                <a:spcPts val="0"/>
              </a:spcBef>
              <a:spcAft>
                <a:spcPts val="0"/>
              </a:spcAft>
              <a:defRPr/>
            </a:pPr>
            <a:r>
              <a:rPr lang="fr-FR" b="1" i="1" dirty="0" err="1">
                <a:solidFill>
                  <a:srgbClr val="7030A0"/>
                </a:solidFill>
                <a:latin typeface="+mn-lt"/>
              </a:rPr>
              <a:t>Hétérosexisme</a:t>
            </a:r>
            <a:r>
              <a:rPr lang="fr-FR" b="1" i="1" dirty="0">
                <a:solidFill>
                  <a:srgbClr val="7030A0"/>
                </a:solidFill>
                <a:latin typeface="+mn-lt"/>
              </a:rPr>
              <a:t> (discrimination)</a:t>
            </a:r>
            <a:r>
              <a:rPr lang="fr-FR" dirty="0">
                <a:solidFill>
                  <a:srgbClr val="7030A0"/>
                </a:solidFill>
                <a:latin typeface="+mn-lt"/>
              </a:rPr>
              <a:t> (suite): </a:t>
            </a:r>
            <a:r>
              <a:rPr lang="fr-FR" u="sng" dirty="0">
                <a:solidFill>
                  <a:srgbClr val="7030A0"/>
                </a:solidFill>
                <a:latin typeface="+mn-lt"/>
              </a:rPr>
              <a:t>Exemple d’</a:t>
            </a:r>
            <a:r>
              <a:rPr lang="fr-FR" u="sng" dirty="0" err="1">
                <a:solidFill>
                  <a:srgbClr val="7030A0"/>
                </a:solidFill>
                <a:latin typeface="+mn-lt"/>
              </a:rPr>
              <a:t>hétérosexisme</a:t>
            </a:r>
            <a:r>
              <a:rPr lang="fr-FR" u="sng" dirty="0">
                <a:solidFill>
                  <a:srgbClr val="7030A0"/>
                </a:solidFill>
                <a:latin typeface="+mn-lt"/>
              </a:rPr>
              <a:t> </a:t>
            </a:r>
            <a:r>
              <a:rPr lang="fr-FR" dirty="0">
                <a:solidFill>
                  <a:srgbClr val="7030A0"/>
                </a:solidFill>
                <a:latin typeface="+mn-lt"/>
              </a:rPr>
              <a:t>:</a:t>
            </a:r>
          </a:p>
          <a:p>
            <a:pPr algn="just" eaLnBrk="1" fontAlgn="auto" hangingPunct="1">
              <a:spcBef>
                <a:spcPts val="0"/>
              </a:spcBef>
              <a:spcAft>
                <a:spcPts val="0"/>
              </a:spcAft>
              <a:defRPr/>
            </a:pPr>
            <a:r>
              <a:rPr lang="fr-FR" dirty="0">
                <a:solidFill>
                  <a:srgbClr val="7030A0"/>
                </a:solidFill>
                <a:latin typeface="+mn-lt"/>
              </a:rPr>
              <a:t>Vivre dans une société qui, en général, faisait comme si toi et les personnes comme toi n’existaient pas… une société dans laquelle les journaux, les livres, les films, la télévision, la radio, le système scolaire et les services hospitaliers </a:t>
            </a:r>
            <a:r>
              <a:rPr lang="fr-FR" dirty="0">
                <a:solidFill>
                  <a:srgbClr val="FF0000"/>
                </a:solidFill>
                <a:latin typeface="+mn-lt"/>
              </a:rPr>
              <a:t>ne reconnaissaient pas ton existence ou la définissaient d’une manière réprobatrice et fanatique</a:t>
            </a:r>
            <a:r>
              <a:rPr lang="fr-FR" dirty="0">
                <a:solidFill>
                  <a:srgbClr val="7030A0"/>
                </a:solidFill>
                <a:latin typeface="+mn-lt"/>
              </a:rPr>
              <a:t> (un monde où tu sens mal).</a:t>
            </a:r>
          </a:p>
          <a:p>
            <a:pPr algn="just" eaLnBrk="1" fontAlgn="auto" hangingPunct="1">
              <a:spcBef>
                <a:spcPts val="0"/>
              </a:spcBef>
              <a:spcAft>
                <a:spcPts val="0"/>
              </a:spcAft>
              <a:defRPr/>
            </a:pPr>
            <a:r>
              <a:rPr lang="fr-FR" b="1" i="1" dirty="0">
                <a:solidFill>
                  <a:srgbClr val="7030A0"/>
                </a:solidFill>
                <a:latin typeface="+mn-lt"/>
              </a:rPr>
              <a:t>« Privilège hétérosexuel »</a:t>
            </a:r>
            <a:r>
              <a:rPr lang="fr-FR" dirty="0">
                <a:solidFill>
                  <a:srgbClr val="7030A0"/>
                </a:solidFill>
                <a:latin typeface="+mn-lt"/>
              </a:rPr>
              <a:t> :  On entend par privilège quelque chose qu’on n’a pas nécessairement mérité.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 « </a:t>
            </a:r>
            <a:r>
              <a:rPr lang="fr-FR" i="1" dirty="0">
                <a:solidFill>
                  <a:srgbClr val="7030A0"/>
                </a:solidFill>
                <a:latin typeface="+mn-lt"/>
              </a:rPr>
              <a:t>privilège hétérosexuel</a:t>
            </a:r>
            <a:r>
              <a:rPr lang="fr-FR" dirty="0">
                <a:solidFill>
                  <a:srgbClr val="7030A0"/>
                </a:solidFill>
                <a:latin typeface="+mn-lt"/>
              </a:rPr>
              <a:t> » signifie que les personnes hétérosexuelles ont systématiquement des droits et des avantages simplement parce qu’elles ressentent une attirance pour les personnes du sexe opposé, voire y compris de persécuter ou de tuer les personnes LGBT.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 « </a:t>
            </a:r>
            <a:r>
              <a:rPr lang="fr-FR" i="1" dirty="0">
                <a:solidFill>
                  <a:srgbClr val="7030A0"/>
                </a:solidFill>
                <a:latin typeface="+mn-lt"/>
              </a:rPr>
              <a:t>privilège hétérosexuel</a:t>
            </a:r>
            <a:r>
              <a:rPr lang="fr-FR" dirty="0">
                <a:solidFill>
                  <a:srgbClr val="7030A0"/>
                </a:solidFill>
                <a:latin typeface="+mn-lt"/>
              </a:rPr>
              <a:t> » peut aussi avoir trait aux avantages que tirent les personnes LGBT en prétendant avoir une identité hétérosexuelle. </a:t>
            </a:r>
          </a:p>
          <a:p>
            <a:pPr algn="just" eaLnBrk="1" fontAlgn="auto" hangingPunct="1">
              <a:spcBef>
                <a:spcPts val="0"/>
              </a:spcBef>
              <a:spcAft>
                <a:spcPts val="0"/>
              </a:spcAft>
              <a:defRPr/>
            </a:pPr>
            <a:endParaRPr lang="fr-FR" b="1" i="1" dirty="0">
              <a:solidFill>
                <a:srgbClr val="7030A0"/>
              </a:solidFill>
              <a:latin typeface="+mn-lt"/>
            </a:endParaRPr>
          </a:p>
          <a:p>
            <a:pPr eaLnBrk="1" fontAlgn="auto" hangingPunct="1">
              <a:spcBef>
                <a:spcPts val="0"/>
              </a:spcBef>
              <a:spcAft>
                <a:spcPts val="0"/>
              </a:spcAft>
              <a:defRPr/>
            </a:pPr>
            <a:r>
              <a:rPr lang="en-US" sz="1200" dirty="0">
                <a:solidFill>
                  <a:srgbClr val="7030A0"/>
                </a:solidFill>
                <a:latin typeface="+mn-lt"/>
              </a:rPr>
              <a:t>Source : </a:t>
            </a:r>
            <a:r>
              <a:rPr lang="fr-FR" sz="1200" dirty="0">
                <a:solidFill>
                  <a:srgbClr val="7030A0"/>
                </a:solidFill>
                <a:latin typeface="+mn-lt"/>
              </a:rPr>
              <a:t>COMPRENDRE L’IDENTITÉ SEXUELLE ET L’ORIENTATION SEXUELLE. </a:t>
            </a:r>
            <a:r>
              <a:rPr lang="en-US" sz="1200" dirty="0">
                <a:solidFill>
                  <a:srgbClr val="7030A0"/>
                </a:solidFill>
                <a:latin typeface="+mn-lt"/>
              </a:rPr>
              <a:t>Adaptation de </a:t>
            </a:r>
            <a:r>
              <a:rPr lang="en-US" sz="1200" i="1" dirty="0">
                <a:solidFill>
                  <a:srgbClr val="7030A0"/>
                </a:solidFill>
                <a:latin typeface="+mn-lt"/>
              </a:rPr>
              <a:t>Challenging Homophobia and Heterosexism: A K-12 Curriculum Resource Guide</a:t>
            </a:r>
            <a:r>
              <a:rPr lang="en-US" sz="1200" dirty="0">
                <a:solidFill>
                  <a:srgbClr val="7030A0"/>
                </a:solidFill>
                <a:latin typeface="+mn-lt"/>
              </a:rPr>
              <a:t>, Toronto District School Board, 2011.  STANCE Against Homophobic Bullying, 2007, </a:t>
            </a:r>
            <a:r>
              <a:rPr lang="en-US" sz="1200" dirty="0">
                <a:solidFill>
                  <a:srgbClr val="7030A0"/>
                </a:solidFill>
                <a:latin typeface="+mn-lt"/>
                <a:hlinkClick r:id="rId2"/>
              </a:rPr>
              <a:t>http://www.porcupinehu.on.ca/Schools/French/Ressources/documents/SH-Gender_Identity_Sexual_Orientation_Presentation-FR.pdf</a:t>
            </a:r>
            <a:r>
              <a:rPr lang="en-US" sz="1200" dirty="0">
                <a:solidFill>
                  <a:srgbClr val="7030A0"/>
                </a:solidFill>
                <a:latin typeface="+mn-lt"/>
              </a:rPr>
              <a:t> </a:t>
            </a:r>
            <a:endParaRPr lang="fr-FR" sz="1200" b="1" i="1" dirty="0">
              <a:solidFill>
                <a:srgbClr val="7030A0"/>
              </a:solidFill>
              <a:latin typeface="+mn-lt"/>
            </a:endParaRPr>
          </a:p>
        </p:txBody>
      </p:sp>
      <p:pic>
        <p:nvPicPr>
          <p:cNvPr id="17511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3688" y="488950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5" descr="C:\Users\LISAN\Documents\religions\homosexualité\images\homophobie\Islam et homosexualité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4732338"/>
            <a:ext cx="31226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2" name="ZoneTexte 7"/>
          <p:cNvSpPr txBox="1">
            <a:spLocks noChangeArrowheads="1"/>
          </p:cNvSpPr>
          <p:nvPr/>
        </p:nvSpPr>
        <p:spPr bwMode="auto">
          <a:xfrm>
            <a:off x="3330575" y="4724400"/>
            <a:ext cx="25257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 Un tribunal islamique dans l’État de Bauchi au nord du Nigeria a condamné à mort, par lapidation, 11 musulmans accusés d’être homosexuels, en violation de leur religion, dont cinq pour avoir crée un club gay, le 16 Jan 2014. Source :  </a:t>
            </a:r>
            <a:r>
              <a:rPr lang="fr-FR" altLang="fr-FR" sz="1200">
                <a:solidFill>
                  <a:srgbClr val="7030A0"/>
                </a:solidFill>
                <a:hlinkClick r:id="rId5"/>
              </a:rPr>
              <a:t>http://prophetie-biblique.com/forum-religion/islam-christianisme/homosesualite-trans-genre-que-dit-bible-t4202-468.html</a:t>
            </a:r>
            <a:r>
              <a:rPr lang="fr-FR" altLang="fr-FR" sz="1200">
                <a:solidFill>
                  <a:srgbClr val="7030A0"/>
                </a:solidFill>
              </a:rPr>
              <a:t> </a:t>
            </a:r>
          </a:p>
        </p:txBody>
      </p:sp>
      <p:pic>
        <p:nvPicPr>
          <p:cNvPr id="175113" name="Picture 2" descr="C:\Users\LISAN\Documents\religions\homosexualité\images\homophobie\debat non au mariage homosexu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4713" y="4900613"/>
            <a:ext cx="2947987"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9700" y="150813"/>
            <a:ext cx="554038" cy="352425"/>
          </a:xfrm>
        </p:spPr>
        <p:txBody>
          <a:bodyPr/>
          <a:lstStyle/>
          <a:p>
            <a:pPr>
              <a:defRPr/>
            </a:pPr>
            <a:fld id="{D6CC8BBF-5C84-4AE3-8678-3AF38EBF40B2}" type="slidenum">
              <a:rPr lang="fr-FR"/>
              <a:pPr>
                <a:defRPr/>
              </a:pPr>
              <a:t>181</a:t>
            </a:fld>
            <a:endParaRPr lang="fr-FR" dirty="0"/>
          </a:p>
        </p:txBody>
      </p:sp>
      <p:sp>
        <p:nvSpPr>
          <p:cNvPr id="176131" name="Rectangle 3"/>
          <p:cNvSpPr>
            <a:spLocks noChangeArrowheads="1"/>
          </p:cNvSpPr>
          <p:nvPr/>
        </p:nvSpPr>
        <p:spPr bwMode="auto">
          <a:xfrm>
            <a:off x="133350" y="563563"/>
            <a:ext cx="3117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A3. </a:t>
            </a:r>
            <a:r>
              <a:rPr lang="fr-FR" altLang="fr-FR" sz="1800" b="1" dirty="0">
                <a:solidFill>
                  <a:srgbClr val="7030A0"/>
                </a:solidFill>
              </a:rPr>
              <a:t>Annexe : ABCD de l'égalité</a:t>
            </a:r>
            <a:r>
              <a:rPr lang="fr-FR" altLang="fr-FR" sz="1800" dirty="0">
                <a:solidFill>
                  <a:srgbClr val="7030A0"/>
                </a:solidFill>
              </a:rPr>
              <a:t>.</a:t>
            </a:r>
          </a:p>
        </p:txBody>
      </p:sp>
      <p:sp>
        <p:nvSpPr>
          <p:cNvPr id="176132" name="ZoneTexte 4"/>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graphicFrame>
        <p:nvGraphicFramePr>
          <p:cNvPr id="7" name="Tableau 6"/>
          <p:cNvGraphicFramePr>
            <a:graphicFrameLocks noGrp="1"/>
          </p:cNvGraphicFramePr>
          <p:nvPr/>
        </p:nvGraphicFramePr>
        <p:xfrm>
          <a:off x="228600" y="1417638"/>
          <a:ext cx="11495088" cy="4867275"/>
        </p:xfrm>
        <a:graphic>
          <a:graphicData uri="http://schemas.openxmlformats.org/drawingml/2006/table">
            <a:tbl>
              <a:tblPr firstRow="1" bandRow="1">
                <a:tableStyleId>{5C22544A-7EE6-4342-B048-85BDC9FD1C3A}</a:tableStyleId>
              </a:tblPr>
              <a:tblGrid>
                <a:gridCol w="5747544">
                  <a:extLst>
                    <a:ext uri="{9D8B030D-6E8A-4147-A177-3AD203B41FA5}">
                      <a16:colId xmlns:a16="http://schemas.microsoft.com/office/drawing/2014/main" val="20000"/>
                    </a:ext>
                  </a:extLst>
                </a:gridCol>
                <a:gridCol w="5747544">
                  <a:extLst>
                    <a:ext uri="{9D8B030D-6E8A-4147-A177-3AD203B41FA5}">
                      <a16:colId xmlns:a16="http://schemas.microsoft.com/office/drawing/2014/main" val="20001"/>
                    </a:ext>
                  </a:extLst>
                </a:gridCol>
              </a:tblGrid>
              <a:tr h="1188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ON APPREND LA THÉORIE DU GENRE À L'ÉCOLE</a:t>
                      </a: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rgbClr val="7030A0"/>
                          </a:solidFill>
                          <a:latin typeface="+mn-lt"/>
                          <a:ea typeface="+mn-ea"/>
                          <a:cs typeface="+mn-cs"/>
                        </a:rPr>
                        <a:t>La théorie du genre n'existe pas. Il existe des études de genre, conduites par des chercheurs qui mettent ainsi en lumière les inégalités sociales entre hommes et femmes, mais pas de théorie du genre.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200" dirty="0">
                          <a:solidFill>
                            <a:srgbClr val="7030A0"/>
                          </a:solidFill>
                        </a:rPr>
                        <a:t>LES ABCD SONT SUPERVISÉS PAR DES ASSOCIATIONS</a:t>
                      </a:r>
                    </a:p>
                    <a:p>
                      <a:r>
                        <a:rPr lang="fr-FR" sz="1200" b="0" kern="1200" dirty="0">
                          <a:solidFill>
                            <a:srgbClr val="7030A0"/>
                          </a:solidFill>
                          <a:latin typeface="+mn-lt"/>
                          <a:ea typeface="+mn-ea"/>
                          <a:cs typeface="+mn-cs"/>
                        </a:rPr>
                        <a:t>Les modules ABCD sont assurés par des enseignants formés, sur le temps scolaire. Leur contenu, conçu par le CNDP, est accessible  tous sur </a:t>
                      </a:r>
                      <a:r>
                        <a:rPr lang="fr-FR" sz="1200" b="0" u="sng" kern="1200" dirty="0">
                          <a:solidFill>
                            <a:srgbClr val="7030A0"/>
                          </a:solidFill>
                          <a:latin typeface="+mn-lt"/>
                          <a:ea typeface="+mn-ea"/>
                          <a:cs typeface="+mn-cs"/>
                        </a:rPr>
                        <a:t>cndp.fr/ABCD-de-l-</a:t>
                      </a:r>
                      <a:r>
                        <a:rPr lang="fr-FR" sz="1200" b="0" u="sng" kern="1200" dirty="0" err="1">
                          <a:solidFill>
                            <a:srgbClr val="7030A0"/>
                          </a:solidFill>
                          <a:latin typeface="+mn-lt"/>
                          <a:ea typeface="+mn-ea"/>
                          <a:cs typeface="+mn-cs"/>
                        </a:rPr>
                        <a:t>eqatite</a:t>
                      </a:r>
                      <a:endParaRPr lang="fr-FR" sz="1200" b="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58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LES ABCD VEULENT SUPPRIMER LA DIFFÉRENCE DES SEXES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différences biologiques ne sont jamais niées. On interroge en revanche les inégalités sociales qui en découlent. Lutter ainsi contre la hiérarchisation des sexes, c'est te meilleur moyen de prévenir notamment les violences faites aux femmes.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L'ÉGALITÉ, ÇA N'EST PAS LE RÔLE DE L'ÉCOLE.</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Si. Depuis 1989, le code de l'éducation donne pour mission à récole de favoriser l'égalité entre hommes et femmes (article L.121-11.).</a:t>
                      </a:r>
                      <a:r>
                        <a:rPr lang="fr-FR" sz="1200" dirty="0">
                          <a:solidFill>
                            <a:srgbClr val="7030A0"/>
                          </a:solidFill>
                        </a:rPr>
                        <a:t> </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14362">
                <a:tc>
                  <a:txBody>
                    <a:bodyPr/>
                    <a:lstStyle/>
                    <a:p>
                      <a:pPr eaLnBrk="0" fontAlgn="base" hangingPunct="0"/>
                      <a:r>
                        <a:rPr lang="fr-FR" sz="1200" b="1" i="0" kern="1200" dirty="0">
                          <a:solidFill>
                            <a:srgbClr val="7030A0"/>
                          </a:solidFill>
                          <a:latin typeface="+mn-lt"/>
                          <a:ea typeface="+mn-ea"/>
                          <a:cs typeface="+mn-cs"/>
                        </a:rPr>
                        <a:t>LES ABCD DE L'ÉGALITÉ </a:t>
                      </a:r>
                      <a:r>
                        <a:rPr lang="fr-FR" sz="1200" b="1" kern="1200" dirty="0">
                          <a:solidFill>
                            <a:srgbClr val="7030A0"/>
                          </a:solidFill>
                          <a:latin typeface="+mn-lt"/>
                          <a:ea typeface="+mn-ea"/>
                          <a:cs typeface="+mn-cs"/>
                        </a:rPr>
                        <a:t>VISENT À INFLUENCER LA SEXUALITÉ DES ENFANTS.</a:t>
                      </a:r>
                      <a:endParaRPr lang="fr-FR" sz="1200" kern="1200" dirty="0">
                        <a:solidFill>
                          <a:srgbClr val="7030A0"/>
                        </a:solidFill>
                        <a:latin typeface="+mn-lt"/>
                        <a:ea typeface="+mn-ea"/>
                        <a:cs typeface="+mn-cs"/>
                      </a:endParaRPr>
                    </a:p>
                    <a:p>
                      <a:pPr eaLnBrk="0" fontAlgn="base" hangingPunct="0"/>
                      <a:r>
                        <a:rPr lang="fr-FR" sz="1200" kern="1200" dirty="0">
                          <a:solidFill>
                            <a:srgbClr val="7030A0"/>
                          </a:solidFill>
                          <a:latin typeface="+mn-lt"/>
                          <a:ea typeface="+mn-ea"/>
                          <a:cs typeface="+mn-cs"/>
                        </a:rPr>
                        <a:t>Il n'est aucunement question de sexualité dans les modules ABCD, qui sont destinés aux petites classes. Les modules ABCD sont conçus pour favoriser le respect mutuel et pour prévenir les préjugés sur les compétences et les rôles sociaux des filles et des garçons.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C'EST UNE PERTE DE TEMPS DANS L'APPRENTISSAGE DES ÉLÈVES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inégalités filles-garçons à récole contribuent fortement aux inégalités professionnelles. Enseigner l'égalité filles-garçons dans les écoles, c'est contribuer à la réussite de toutes et de tous, et permettre notamment une plus grande mixité des métiers. C'est contribuer aussi au respect entre les filles et garçons pour prévenir les insultes et les violences.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05983">
                <a:tc>
                  <a:txBody>
                    <a:bodyPr/>
                    <a:lstStyle/>
                    <a:p>
                      <a:pPr eaLnBrk="0" fontAlgn="base" hangingPunct="0"/>
                      <a:r>
                        <a:rPr lang="fr-FR" sz="1200" b="1" kern="1200" dirty="0">
                          <a:solidFill>
                            <a:srgbClr val="7030A0"/>
                          </a:solidFill>
                          <a:latin typeface="+mn-lt"/>
                          <a:ea typeface="+mn-ea"/>
                          <a:cs typeface="+mn-cs"/>
                        </a:rPr>
                        <a:t>ON LIT PAPA </a:t>
                      </a:r>
                      <a:r>
                        <a:rPr lang="fr-FR" sz="1200" b="1" i="1" kern="1200" dirty="0">
                          <a:solidFill>
                            <a:srgbClr val="7030A0"/>
                          </a:solidFill>
                          <a:latin typeface="+mn-lt"/>
                          <a:ea typeface="+mn-ea"/>
                          <a:cs typeface="+mn-cs"/>
                        </a:rPr>
                        <a:t>PORTE UNE ROBE </a:t>
                      </a:r>
                      <a:r>
                        <a:rPr lang="fr-FR" sz="1200" b="1" kern="1200" dirty="0">
                          <a:solidFill>
                            <a:srgbClr val="7030A0"/>
                          </a:solidFill>
                          <a:latin typeface="+mn-lt"/>
                          <a:ea typeface="+mn-ea"/>
                          <a:cs typeface="+mn-cs"/>
                        </a:rPr>
                        <a:t>AUX ENFANTS.</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Cet ouvrage ne figure pas dans les modules ABCD.</a:t>
                      </a:r>
                      <a:endParaRPr lang="fr-FR" sz="120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DE NOMBREUX PARENTS REFUSENT OUE LEURS ENFANTS PARTICIPENT AUX ABCD.</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L'absentéisme a concerné peu d'établissements, par ailleurs non préfigurateurs des </a:t>
                      </a:r>
                      <a:r>
                        <a:rPr lang="fr-FR" sz="1200" b="1" kern="1200" dirty="0">
                          <a:solidFill>
                            <a:srgbClr val="7030A0"/>
                          </a:solidFill>
                          <a:latin typeface="+mn-lt"/>
                          <a:ea typeface="+mn-ea"/>
                          <a:cs typeface="+mn-cs"/>
                        </a:rPr>
                        <a:t>ABCD </a:t>
                      </a:r>
                      <a:r>
                        <a:rPr lang="fr-FR" sz="1200" kern="1200" dirty="0">
                          <a:solidFill>
                            <a:srgbClr val="7030A0"/>
                          </a:solidFill>
                          <a:latin typeface="+mn-lt"/>
                          <a:ea typeface="+mn-ea"/>
                          <a:cs typeface="+mn-cs"/>
                        </a:rPr>
                        <a:t>pour la plupart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76150" name="ZoneTexte 8"/>
          <p:cNvSpPr txBox="1">
            <a:spLocks noChangeArrowheads="1"/>
          </p:cNvSpPr>
          <p:nvPr/>
        </p:nvSpPr>
        <p:spPr bwMode="auto">
          <a:xfrm>
            <a:off x="3440113" y="652463"/>
            <a:ext cx="6411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Les ABCD de l'égalité</a:t>
            </a:r>
          </a:p>
          <a:p>
            <a:pPr algn="ctr" eaLnBrk="1" hangingPunct="1">
              <a:lnSpc>
                <a:spcPct val="100000"/>
              </a:lnSpc>
              <a:spcBef>
                <a:spcPct val="0"/>
              </a:spcBef>
              <a:buFontTx/>
              <a:buNone/>
            </a:pPr>
            <a:r>
              <a:rPr lang="fr-FR" altLang="fr-FR" sz="1800">
                <a:solidFill>
                  <a:srgbClr val="7030A0"/>
                </a:solidFill>
              </a:rPr>
              <a:t>Face aux rumeurs, rétablissez la vérité: partagez ce désintox !</a:t>
            </a:r>
          </a:p>
        </p:txBody>
      </p:sp>
      <p:sp>
        <p:nvSpPr>
          <p:cNvPr id="10" name="ZoneTexte 9"/>
          <p:cNvSpPr txBox="1"/>
          <p:nvPr/>
        </p:nvSpPr>
        <p:spPr>
          <a:xfrm>
            <a:off x="10112375" y="217488"/>
            <a:ext cx="730250" cy="923925"/>
          </a:xfrm>
          <a:prstGeom prst="rect">
            <a:avLst/>
          </a:prstGeom>
          <a:solidFill>
            <a:schemeClr val="accent1">
              <a:lumMod val="75000"/>
            </a:schemeClr>
          </a:solidFill>
          <a:ln>
            <a:solidFill>
              <a:schemeClr val="accent1"/>
            </a:solidFill>
          </a:ln>
        </p:spPr>
        <p:txBody>
          <a:bodyPr>
            <a:spAutoFit/>
          </a:bodyPr>
          <a:lstStyle/>
          <a:p>
            <a:pPr algn="ctr" eaLnBrk="1" fontAlgn="auto" hangingPunct="1">
              <a:spcBef>
                <a:spcPts val="0"/>
              </a:spcBef>
              <a:spcAft>
                <a:spcPts val="0"/>
              </a:spcAft>
              <a:defRPr/>
            </a:pPr>
            <a:r>
              <a:rPr lang="fr-FR" b="1" dirty="0">
                <a:solidFill>
                  <a:schemeClr val="bg1"/>
                </a:solidFill>
                <a:latin typeface="+mn-lt"/>
              </a:rPr>
              <a:t>DÉS</a:t>
            </a:r>
          </a:p>
          <a:p>
            <a:pPr algn="ctr" eaLnBrk="1" fontAlgn="auto" hangingPunct="1">
              <a:spcBef>
                <a:spcPts val="0"/>
              </a:spcBef>
              <a:spcAft>
                <a:spcPts val="0"/>
              </a:spcAft>
              <a:defRPr/>
            </a:pPr>
            <a:r>
              <a:rPr lang="fr-FR" b="1" dirty="0">
                <a:solidFill>
                  <a:schemeClr val="bg1"/>
                </a:solidFill>
                <a:latin typeface="+mn-lt"/>
              </a:rPr>
              <a:t>IN</a:t>
            </a:r>
          </a:p>
          <a:p>
            <a:pPr algn="ctr" eaLnBrk="1" fontAlgn="auto" hangingPunct="1">
              <a:spcBef>
                <a:spcPts val="0"/>
              </a:spcBef>
              <a:spcAft>
                <a:spcPts val="0"/>
              </a:spcAft>
              <a:defRPr/>
            </a:pPr>
            <a:r>
              <a:rPr lang="fr-FR" b="1" dirty="0">
                <a:solidFill>
                  <a:schemeClr val="bg1"/>
                </a:solidFill>
                <a:latin typeface="+mn-lt"/>
              </a:rPr>
              <a:t>TOX</a:t>
            </a:r>
          </a:p>
        </p:txBody>
      </p:sp>
      <p:pic>
        <p:nvPicPr>
          <p:cNvPr id="1761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13" y="5480050"/>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4532313"/>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0" y="5686425"/>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2638" y="3030538"/>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3214688"/>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9300" y="1843088"/>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127250"/>
            <a:ext cx="461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590DC9CB-89D9-49F2-AD56-C340A296BAC4}" type="slidenum">
              <a:rPr lang="fr-FR"/>
              <a:pPr>
                <a:defRPr/>
              </a:pPr>
              <a:t>182</a:t>
            </a:fld>
            <a:endParaRPr lang="fr-FR" dirty="0"/>
          </a:p>
        </p:txBody>
      </p:sp>
      <p:sp>
        <p:nvSpPr>
          <p:cNvPr id="177155" name="ZoneTexte 2"/>
          <p:cNvSpPr txBox="1">
            <a:spLocks noChangeArrowheads="1"/>
          </p:cNvSpPr>
          <p:nvPr/>
        </p:nvSpPr>
        <p:spPr bwMode="auto">
          <a:xfrm>
            <a:off x="193639" y="636587"/>
            <a:ext cx="1170305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A4. 1. La théorie du genre, c'est quoi ?</a:t>
            </a:r>
          </a:p>
          <a:p>
            <a:pPr eaLnBrk="1" hangingPunct="1">
              <a:lnSpc>
                <a:spcPct val="100000"/>
              </a:lnSpc>
              <a:spcBef>
                <a:spcPct val="0"/>
              </a:spcBef>
              <a:buFontTx/>
              <a:buNone/>
            </a:pPr>
            <a:br>
              <a:rPr lang="fr-FR" altLang="fr-FR" sz="1800" dirty="0"/>
            </a:br>
            <a:r>
              <a:rPr lang="fr-FR" altLang="fr-FR" sz="1800" b="1" dirty="0">
                <a:solidFill>
                  <a:srgbClr val="7030A0"/>
                </a:solidFill>
              </a:rPr>
              <a:t>La « théorie du genre » est avant tout une invention de </a:t>
            </a:r>
            <a:r>
              <a:rPr lang="fr-FR" altLang="fr-FR" sz="1800" b="1" dirty="0">
                <a:solidFill>
                  <a:srgbClr val="7030A0"/>
                </a:solidFill>
                <a:hlinkClick r:id="rId3"/>
              </a:rPr>
              <a:t>ses</a:t>
            </a:r>
            <a:r>
              <a:rPr lang="fr-FR" altLang="fr-FR" sz="1800" b="1" dirty="0">
                <a:solidFill>
                  <a:srgbClr val="7030A0"/>
                </a:solidFill>
              </a:rPr>
              <a:t> détracteurs.</a:t>
            </a:r>
          </a:p>
          <a:p>
            <a:pPr algn="just" eaLnBrk="1" hangingPunct="1">
              <a:lnSpc>
                <a:spcPct val="100000"/>
              </a:lnSpc>
              <a:spcBef>
                <a:spcPct val="0"/>
              </a:spcBef>
              <a:buFontTx/>
              <a:buNone/>
            </a:pPr>
            <a:r>
              <a:rPr lang="fr-FR" altLang="fr-FR" sz="1800" u="sng" dirty="0">
                <a:solidFill>
                  <a:srgbClr val="7030A0"/>
                </a:solidFill>
              </a:rPr>
              <a:t>Ce qui existe</a:t>
            </a:r>
            <a:r>
              <a:rPr lang="fr-FR" altLang="fr-FR" sz="1800" dirty="0">
                <a:solidFill>
                  <a:srgbClr val="7030A0"/>
                </a:solidFill>
              </a:rPr>
              <a:t>, ce sont les « </a:t>
            </a:r>
            <a:r>
              <a:rPr lang="fr-FR" altLang="fr-FR" sz="1800" dirty="0" err="1">
                <a:solidFill>
                  <a:srgbClr val="7030A0"/>
                </a:solidFill>
              </a:rPr>
              <a:t>gender</a:t>
            </a:r>
            <a:r>
              <a:rPr lang="fr-FR" altLang="fr-FR" sz="1800" dirty="0">
                <a:solidFill>
                  <a:srgbClr val="7030A0"/>
                </a:solidFill>
              </a:rPr>
              <a:t> </a:t>
            </a:r>
            <a:r>
              <a:rPr lang="fr-FR" altLang="fr-FR" sz="1800" dirty="0" err="1">
                <a:solidFill>
                  <a:srgbClr val="7030A0"/>
                </a:solidFill>
              </a:rPr>
              <a:t>studies</a:t>
            </a:r>
            <a:r>
              <a:rPr lang="fr-FR" altLang="fr-FR" sz="1800" dirty="0">
                <a:solidFill>
                  <a:srgbClr val="7030A0"/>
                </a:solidFill>
              </a:rPr>
              <a:t> », venues des Etats-Unis. Un champ d'études universitaires né dans les années 1960, en parallèle du développement du féminisme. Son propos : </a:t>
            </a:r>
            <a:r>
              <a:rPr lang="fr-FR" altLang="fr-FR" sz="1800" dirty="0">
                <a:solidFill>
                  <a:srgbClr val="7030A0"/>
                </a:solidFill>
                <a:hlinkClick r:id="rId4" tooltip="Conjugaison du verbe étudier"/>
              </a:rPr>
              <a:t>étudier</a:t>
            </a:r>
            <a:r>
              <a:rPr lang="fr-FR" altLang="fr-FR" sz="1800" dirty="0">
                <a:solidFill>
                  <a:srgbClr val="7030A0"/>
                </a:solidFill>
              </a:rPr>
              <a:t> la manière dont la société associe des rôles à chaque sexe. Exemples : « pourquoi les hommes font moins le ménage », « pourquoi une femme mécanicienne ou un homme sage-femme paraissent insolites », etc.</a:t>
            </a:r>
          </a:p>
          <a:p>
            <a:pPr algn="just" eaLnBrk="1" hangingPunct="1">
              <a:lnSpc>
                <a:spcPct val="100000"/>
              </a:lnSpc>
              <a:spcBef>
                <a:spcPct val="0"/>
              </a:spcBef>
              <a:buFontTx/>
              <a:buNone/>
            </a:pPr>
            <a:r>
              <a:rPr lang="fr-FR" altLang="fr-FR" sz="1800" dirty="0">
                <a:solidFill>
                  <a:srgbClr val="7030A0"/>
                </a:solidFill>
              </a:rPr>
              <a:t>L'un des postulats de ces études était de </a:t>
            </a:r>
            <a:r>
              <a:rPr lang="fr-FR" altLang="fr-FR" sz="1800" dirty="0">
                <a:solidFill>
                  <a:srgbClr val="7030A0"/>
                </a:solidFill>
                <a:hlinkClick r:id="rId5" tooltip="Conjugaison du verbe distinguer"/>
              </a:rPr>
              <a:t>distinguer</a:t>
            </a:r>
            <a:r>
              <a:rPr lang="fr-FR" altLang="fr-FR" sz="1800" dirty="0">
                <a:solidFill>
                  <a:srgbClr val="7030A0"/>
                </a:solidFill>
              </a:rPr>
              <a:t> le « genre », la construction sociale (les filles aiment le rose, les garçons le bleu) du sexe </a:t>
            </a:r>
            <a:r>
              <a:rPr lang="fr-FR" altLang="fr-FR" sz="1800" dirty="0">
                <a:solidFill>
                  <a:srgbClr val="7030A0"/>
                </a:solidFill>
                <a:hlinkClick r:id="rId6" tooltip="Toute l’actualité physique"/>
              </a:rPr>
              <a:t>physique</a:t>
            </a:r>
            <a:r>
              <a:rPr lang="fr-FR" altLang="fr-FR" sz="1800" dirty="0">
                <a:solidFill>
                  <a:srgbClr val="7030A0"/>
                </a:solidFill>
              </a:rPr>
              <a:t>. D'où le recours croissant à l'utilisation du terme « genre », par exemple pour </a:t>
            </a:r>
            <a:r>
              <a:rPr lang="fr-FR" altLang="fr-FR" sz="1800" dirty="0">
                <a:solidFill>
                  <a:srgbClr val="7030A0"/>
                </a:solidFill>
                <a:hlinkClick r:id="rId7" tooltip="Conjugaison du verbe dénoncer"/>
              </a:rPr>
              <a:t>dénoncer</a:t>
            </a:r>
            <a:r>
              <a:rPr lang="fr-FR" altLang="fr-FR" sz="1800" dirty="0">
                <a:solidFill>
                  <a:srgbClr val="7030A0"/>
                </a:solidFill>
              </a:rPr>
              <a:t> les « stéréotypes de genre ».</a:t>
            </a:r>
          </a:p>
          <a:p>
            <a:pPr algn="just" eaLnBrk="1" hangingPunct="1">
              <a:lnSpc>
                <a:spcPct val="100000"/>
              </a:lnSpc>
              <a:spcBef>
                <a:spcPct val="0"/>
              </a:spcBef>
              <a:buFontTx/>
              <a:buNone/>
            </a:pPr>
            <a:r>
              <a:rPr lang="fr-FR" altLang="fr-FR" sz="1800" u="sng" dirty="0">
                <a:solidFill>
                  <a:srgbClr val="7030A0"/>
                </a:solidFill>
              </a:rPr>
              <a:t>Ce qui n'existe pas :</a:t>
            </a:r>
            <a:r>
              <a:rPr lang="fr-FR" altLang="fr-FR" sz="1800" dirty="0">
                <a:solidFill>
                  <a:srgbClr val="7030A0"/>
                </a:solidFill>
              </a:rPr>
              <a:t> Mais il n'y a pas de « théorie » au sens idéologique ou scientifique du terme, pas de programme secret ou caché visant à « manipuler » les enfants.</a:t>
            </a:r>
          </a:p>
          <a:p>
            <a:pPr eaLnBrk="1" hangingPunct="1">
              <a:lnSpc>
                <a:spcPct val="100000"/>
              </a:lnSpc>
              <a:spcBef>
                <a:spcPct val="0"/>
              </a:spcBef>
              <a:buNone/>
            </a:pPr>
            <a:br>
              <a:rPr lang="fr-FR" altLang="fr-FR" sz="1800" dirty="0">
                <a:solidFill>
                  <a:srgbClr val="7030A0"/>
                </a:solidFill>
              </a:rPr>
            </a:br>
            <a:r>
              <a:rPr lang="fr-FR" altLang="fr-FR" sz="1200" dirty="0">
                <a:solidFill>
                  <a:srgbClr val="7030A0"/>
                </a:solidFill>
              </a:rPr>
              <a:t>Source : a) </a:t>
            </a:r>
            <a:r>
              <a:rPr lang="fr-FR" sz="1200" i="1" dirty="0">
                <a:hlinkClick r:id="rId8"/>
              </a:rPr>
              <a:t>L'origine des religions</a:t>
            </a:r>
            <a:r>
              <a:rPr lang="fr-FR" altLang="fr-FR" sz="1200" dirty="0">
                <a:solidFill>
                  <a:srgbClr val="7030A0"/>
                </a:solidFill>
              </a:rPr>
              <a:t>, Revue « Sciences humaines », </a:t>
            </a:r>
            <a:r>
              <a:rPr lang="fr-FR" sz="1200" dirty="0">
                <a:hlinkClick r:id="rId8"/>
              </a:rPr>
              <a:t>Grands Dossiers N° 5 - décembre 2006 - janvier - février 2007</a:t>
            </a:r>
            <a:br>
              <a:rPr lang="fr-FR" sz="1200" dirty="0">
                <a:hlinkClick r:id="rId8"/>
              </a:rPr>
            </a:br>
            <a:r>
              <a:rPr lang="fr-FR" altLang="fr-FR" sz="1200" dirty="0">
                <a:solidFill>
                  <a:srgbClr val="7030A0"/>
                </a:solidFill>
              </a:rPr>
              <a:t>b) </a:t>
            </a:r>
            <a:r>
              <a:rPr lang="fr-FR" altLang="fr-FR" sz="1200" dirty="0">
                <a:solidFill>
                  <a:srgbClr val="7030A0"/>
                </a:solidFill>
                <a:hlinkClick r:id="rId9"/>
              </a:rPr>
              <a:t>http://www.lemonde.fr/societe/article/2014/02/26/theorie-du-genre-dix-liens-pour-comprendre_4372618_3224.html</a:t>
            </a:r>
            <a:r>
              <a:rPr lang="fr-FR" altLang="fr-FR" sz="1200" dirty="0">
                <a:solidFill>
                  <a:srgbClr val="7030A0"/>
                </a:solidFill>
              </a:rPr>
              <a:t> </a:t>
            </a:r>
          </a:p>
        </p:txBody>
      </p:sp>
      <p:sp>
        <p:nvSpPr>
          <p:cNvPr id="177156"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77157" name="Picture 2" descr="C:\Users\LISAN\Documents\religions\homosexualité\images\science\deux-jumeaux-ema-et-etienne-a-par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3013" y="4468813"/>
            <a:ext cx="271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3" descr="C:\Users\LISAN\Documents\religions\homosexualité\images\science\dessin_Sverin Millet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1339" y="5276850"/>
            <a:ext cx="2038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ZoneTexte 6"/>
          <p:cNvSpPr txBox="1">
            <a:spLocks noChangeArrowheads="1"/>
          </p:cNvSpPr>
          <p:nvPr/>
        </p:nvSpPr>
        <p:spPr bwMode="auto">
          <a:xfrm>
            <a:off x="8839200" y="6400800"/>
            <a:ext cx="292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2 jumeaux, </a:t>
            </a:r>
            <a:r>
              <a:rPr lang="fr-FR" sz="1200" dirty="0" err="1">
                <a:solidFill>
                  <a:srgbClr val="7030A0"/>
                </a:solidFill>
              </a:rPr>
              <a:t>Ema</a:t>
            </a:r>
            <a:r>
              <a:rPr lang="fr-FR" sz="1200" dirty="0">
                <a:solidFill>
                  <a:srgbClr val="7030A0"/>
                </a:solidFill>
              </a:rPr>
              <a:t> et Etienne, à Paris. </a:t>
            </a:r>
            <a:r>
              <a:rPr lang="fr-FR" sz="1200" dirty="0">
                <a:solidFill>
                  <a:srgbClr val="7030A0"/>
                </a:solidFill>
                <a:sym typeface="Wingdings" panose="05000000000000000000" pitchFamily="2" charset="2"/>
              </a:rPr>
              <a:t>©  </a:t>
            </a:r>
            <a:r>
              <a:rPr lang="fr-FR" sz="1200" dirty="0">
                <a:solidFill>
                  <a:srgbClr val="7030A0"/>
                </a:solidFill>
              </a:rPr>
              <a:t>AFP/DIDIER PALLAGE</a:t>
            </a:r>
            <a:endParaRPr lang="fr-FR" altLang="fr-FR" sz="1200" dirty="0">
              <a:solidFill>
                <a:srgbClr val="7030A0"/>
              </a:solidFill>
            </a:endParaRPr>
          </a:p>
        </p:txBody>
      </p:sp>
      <p:pic>
        <p:nvPicPr>
          <p:cNvPr id="4" name="Imag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0676" y="5305425"/>
            <a:ext cx="2657475" cy="137160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B1593E8C-57A4-4E48-B1FB-B0E30934E937}" type="slidenum">
              <a:rPr lang="fr-FR"/>
              <a:pPr>
                <a:defRPr/>
              </a:pPr>
              <a:t>183</a:t>
            </a:fld>
            <a:endParaRPr lang="fr-FR" dirty="0"/>
          </a:p>
        </p:txBody>
      </p:sp>
      <p:sp>
        <p:nvSpPr>
          <p:cNvPr id="178179" name="ZoneTexte 2"/>
          <p:cNvSpPr txBox="1">
            <a:spLocks noChangeArrowheads="1"/>
          </p:cNvSpPr>
          <p:nvPr/>
        </p:nvSpPr>
        <p:spPr bwMode="auto">
          <a:xfrm>
            <a:off x="217488" y="642938"/>
            <a:ext cx="117030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 2. Pourquoi dit-on qu'elle est « enseignée dans les écoles » ?</a:t>
            </a:r>
          </a:p>
          <a:p>
            <a:pPr algn="just" eaLnBrk="1" hangingPunct="1">
              <a:lnSpc>
                <a:spcPct val="100000"/>
              </a:lnSpc>
              <a:spcBef>
                <a:spcPct val="0"/>
              </a:spcBef>
              <a:buFontTx/>
              <a:buNone/>
            </a:pPr>
            <a:r>
              <a:rPr lang="fr-FR" altLang="fr-FR" sz="1800" dirty="0">
                <a:solidFill>
                  <a:srgbClr val="7030A0"/>
                </a:solidFill>
              </a:rPr>
              <a:t>La dénonciation des dangers de la « théorie du genre » n'est pas neuve : dès 2011, la sphère catholique traditionaliste partait en guerre contre l'introduction de cette notion de « genres » dans les manuels de </a:t>
            </a:r>
            <a:r>
              <a:rPr lang="fr-FR" altLang="fr-FR" sz="1800" dirty="0">
                <a:solidFill>
                  <a:srgbClr val="7030A0"/>
                </a:solidFill>
                <a:hlinkClick r:id="rId3" tooltip="Toute l’actualité Sciences"/>
              </a:rPr>
              <a:t>Sciences</a:t>
            </a:r>
            <a:r>
              <a:rPr lang="fr-FR" altLang="fr-FR" sz="1800" dirty="0">
                <a:solidFill>
                  <a:srgbClr val="7030A0"/>
                </a:solidFill>
              </a:rPr>
              <a:t> de la vie et de la Terre (SVT) de première. En réalité, ce fantasme d'une « idéologie du genre » est venu des Etats-Unis et des groupes ultraconservateurs, qui ont inspiré leurs homologues en </a:t>
            </a:r>
            <a:r>
              <a:rPr lang="fr-FR" altLang="fr-FR" sz="1800" dirty="0">
                <a:solidFill>
                  <a:srgbClr val="7030A0"/>
                </a:solidFill>
                <a:hlinkClick r:id="rId4" tooltip="Toute l’actualité Europe"/>
              </a:rPr>
              <a:t>Europe</a:t>
            </a:r>
            <a:r>
              <a:rPr lang="fr-FR" altLang="fr-FR" sz="1800" dirty="0">
                <a:solidFill>
                  <a:srgbClr val="7030A0"/>
                </a:solidFill>
              </a:rPr>
              <a:t>. En réalité, la loi prévoit l'enseignement de l'égalité homme-femme à l'école depuis 1989, et des cours d'éducation sexuelle sont prévus à l'école depuis une loi de 2001.</a:t>
            </a:r>
          </a:p>
          <a:p>
            <a:pPr algn="just" eaLnBrk="1" hangingPunct="1">
              <a:lnSpc>
                <a:spcPct val="100000"/>
              </a:lnSpc>
              <a:spcBef>
                <a:spcPct val="0"/>
              </a:spcBef>
              <a:buFontTx/>
              <a:buNone/>
            </a:pPr>
            <a:r>
              <a:rPr lang="fr-FR" altLang="fr-FR" sz="1800" dirty="0">
                <a:solidFill>
                  <a:srgbClr val="7030A0"/>
                </a:solidFill>
              </a:rPr>
              <a:t>On n'enseigne donc aucune « théorie du genre » dans les écoles, même si des réflexions sont menées autour des questions d'égalité homme-femme par nombre d'acteurs, dont les syndicats. Les « anti » citent ainsi régulièrement une étude du syndicat </a:t>
            </a:r>
            <a:r>
              <a:rPr lang="fr-FR" altLang="fr-FR" sz="1800" dirty="0" err="1">
                <a:solidFill>
                  <a:srgbClr val="7030A0"/>
                </a:solidFill>
              </a:rPr>
              <a:t>Snuipp</a:t>
            </a:r>
            <a:r>
              <a:rPr lang="fr-FR" altLang="fr-FR" sz="1800" dirty="0">
                <a:solidFill>
                  <a:srgbClr val="7030A0"/>
                </a:solidFill>
              </a:rPr>
              <a:t> sur la question, en général sans </a:t>
            </a:r>
            <a:r>
              <a:rPr lang="fr-FR" altLang="fr-FR" sz="1800" dirty="0">
                <a:solidFill>
                  <a:srgbClr val="7030A0"/>
                </a:solidFill>
                <a:hlinkClick r:id="rId5" tooltip="Conjugaison du verbe préciser"/>
              </a:rPr>
              <a:t>préciser</a:t>
            </a:r>
            <a:r>
              <a:rPr lang="fr-FR" altLang="fr-FR" sz="1800" dirty="0">
                <a:solidFill>
                  <a:srgbClr val="7030A0"/>
                </a:solidFill>
              </a:rPr>
              <a:t> qu'il s'agit d'une réflexion syndicale et pas du programme officiel.</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sp>
        <p:nvSpPr>
          <p:cNvPr id="178180"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78181" name="Picture 2" descr="C:\Users\LISAN\Documents\religions\homosexualité\images\manif-affiches-pro-homos\gay-sharia-afdi-apartheid-ad2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5375" y="4073525"/>
            <a:ext cx="30765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ZoneTexte 5"/>
          <p:cNvSpPr txBox="1">
            <a:spLocks noChangeArrowheads="1"/>
          </p:cNvSpPr>
          <p:nvPr/>
        </p:nvSpPr>
        <p:spPr bwMode="auto">
          <a:xfrm>
            <a:off x="6161088" y="5661025"/>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Ceci est l’apartheid islamique.</a:t>
            </a:r>
          </a:p>
          <a:p>
            <a:pPr algn="r" eaLnBrk="1" hangingPunct="1">
              <a:lnSpc>
                <a:spcPct val="100000"/>
              </a:lnSpc>
              <a:spcBef>
                <a:spcPct val="0"/>
              </a:spcBef>
              <a:buFontTx/>
              <a:buNone/>
            </a:pPr>
            <a:r>
              <a:rPr lang="fr-FR" altLang="fr-FR" sz="1200">
                <a:solidFill>
                  <a:srgbClr val="7030A0"/>
                </a:solidFill>
              </a:rPr>
              <a:t>Gay sous la loi islamique (Sharia).</a:t>
            </a:r>
          </a:p>
          <a:p>
            <a:pPr algn="r" eaLnBrk="1" hangingPunct="1">
              <a:lnSpc>
                <a:spcPct val="100000"/>
              </a:lnSpc>
              <a:spcBef>
                <a:spcPct val="0"/>
              </a:spcBef>
              <a:buFontTx/>
              <a:buNone/>
            </a:pPr>
            <a:r>
              <a:rPr lang="fr-FR" altLang="fr-FR" sz="1200">
                <a:solidFill>
                  <a:srgbClr val="7030A0"/>
                </a:solidFill>
              </a:rPr>
              <a:t>Stopper l’aide US aux états islamiques → </a:t>
            </a:r>
          </a:p>
        </p:txBody>
      </p:sp>
      <p:sp>
        <p:nvSpPr>
          <p:cNvPr id="178183" name="ZoneTexte 6"/>
          <p:cNvSpPr txBox="1">
            <a:spLocks noChangeArrowheads="1"/>
          </p:cNvSpPr>
          <p:nvPr/>
        </p:nvSpPr>
        <p:spPr bwMode="auto">
          <a:xfrm>
            <a:off x="381000" y="6434138"/>
            <a:ext cx="411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Traitement des gays par l‘Autorité Palestinienne.</a:t>
            </a:r>
          </a:p>
        </p:txBody>
      </p:sp>
      <p:pic>
        <p:nvPicPr>
          <p:cNvPr id="178184" name="Picture 3" descr="C:\Users\LISAN\Documents\religions\homosexualité\images\manif-affiches-pro-homos\traitement des gays par l'autorité palestien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588" y="3929063"/>
            <a:ext cx="1819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ZoneTexte 8"/>
          <p:cNvSpPr txBox="1">
            <a:spLocks noChangeArrowheads="1"/>
          </p:cNvSpPr>
          <p:nvPr/>
        </p:nvSpPr>
        <p:spPr bwMode="auto">
          <a:xfrm>
            <a:off x="2982913" y="4213225"/>
            <a:ext cx="510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200">
                <a:solidFill>
                  <a:srgbClr val="7030A0"/>
                </a:solidFill>
              </a:rPr>
              <a:t>La police de l‘Autorité Palestinienne arrête et torture les gays</a:t>
            </a:r>
          </a:p>
          <a:p>
            <a:pPr eaLnBrk="1" hangingPunct="1">
              <a:lnSpc>
                <a:spcPct val="100000"/>
              </a:lnSpc>
              <a:spcBef>
                <a:spcPct val="0"/>
              </a:spcBef>
            </a:pPr>
            <a:r>
              <a:rPr lang="fr-FR" altLang="fr-FR" sz="1200">
                <a:solidFill>
                  <a:srgbClr val="7030A0"/>
                </a:solidFill>
              </a:rPr>
              <a:t>Les familles Palestiniennes organisent des mobilisations vigilantes pour battre et tuer les gays.</a:t>
            </a:r>
          </a:p>
          <a:p>
            <a:pPr eaLnBrk="1" hangingPunct="1">
              <a:lnSpc>
                <a:spcPct val="100000"/>
              </a:lnSpc>
              <a:spcBef>
                <a:spcPct val="0"/>
              </a:spcBef>
            </a:pPr>
            <a:r>
              <a:rPr lang="fr-FR" altLang="fr-FR" sz="1200">
                <a:solidFill>
                  <a:srgbClr val="7030A0"/>
                </a:solidFill>
              </a:rPr>
              <a:t>Les Palestiniens accident les Palestiniens gays de collaborer avec Israël.</a:t>
            </a:r>
          </a:p>
          <a:p>
            <a:pPr eaLnBrk="1" hangingPunct="1">
              <a:lnSpc>
                <a:spcPct val="100000"/>
              </a:lnSpc>
              <a:spcBef>
                <a:spcPct val="0"/>
              </a:spcBef>
            </a:pPr>
            <a:r>
              <a:rPr lang="fr-FR" altLang="fr-FR" sz="1200">
                <a:solidFill>
                  <a:srgbClr val="7030A0"/>
                </a:solidFill>
              </a:rPr>
              <a:t>Les groupes terroristes pressent les Palestiniens gays de se transformer en bombe humaine suicide pour « purger leur faute morale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F2F69FA7-ED26-46E0-B130-69153E1C49B4}" type="slidenum">
              <a:rPr lang="fr-FR"/>
              <a:pPr>
                <a:defRPr/>
              </a:pPr>
              <a:t>184</a:t>
            </a:fld>
            <a:endParaRPr lang="fr-FR" dirty="0"/>
          </a:p>
        </p:txBody>
      </p:sp>
      <p:sp>
        <p:nvSpPr>
          <p:cNvPr id="179203" name="ZoneTexte 2"/>
          <p:cNvSpPr txBox="1">
            <a:spLocks noChangeArrowheads="1"/>
          </p:cNvSpPr>
          <p:nvPr/>
        </p:nvSpPr>
        <p:spPr bwMode="auto">
          <a:xfrm>
            <a:off x="217488" y="784225"/>
            <a:ext cx="117030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A4. 3. Qu'est ce que les « ABCD de l'égalité » ?</a:t>
            </a:r>
          </a:p>
          <a:p>
            <a:pPr eaLnBrk="1" hangingPunct="1">
              <a:lnSpc>
                <a:spcPct val="100000"/>
              </a:lnSpc>
              <a:spcBef>
                <a:spcPct val="0"/>
              </a:spcBef>
              <a:buFontTx/>
              <a:buNone/>
            </a:pPr>
            <a:r>
              <a:rPr lang="fr-FR" altLang="fr-FR" sz="1800" dirty="0">
                <a:solidFill>
                  <a:srgbClr val="7030A0"/>
                </a:solidFill>
              </a:rPr>
              <a:t>C'est la nouveauté de l'année 2013 : l'éducation nationale teste, dans 600 classes de 275 écoles, de la maternelle au CM2, des séquences pédagogiques sur les questions d'égalité homme-femme, les « ABCD de l'égalité ». Ils ne parlent pas de sexualité et donc encore moins d'homosexualité. Ils consistent en des séries d'exercices et d'activités destinés à </a:t>
            </a:r>
            <a:r>
              <a:rPr lang="fr-FR" altLang="fr-FR" sz="1800" dirty="0">
                <a:solidFill>
                  <a:srgbClr val="7030A0"/>
                </a:solidFill>
                <a:hlinkClick r:id="rId3" tooltip="Conjugaison du verbe interroger"/>
              </a:rPr>
              <a:t>interroger</a:t>
            </a:r>
            <a:r>
              <a:rPr lang="fr-FR" altLang="fr-FR" sz="1800" dirty="0">
                <a:solidFill>
                  <a:srgbClr val="7030A0"/>
                </a:solidFill>
              </a:rPr>
              <a:t> sur les rôles masculin et féminin en société : pourquoi les filles jouent à la poupée et les garçons au ballon, etc.</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4"/>
              </a:rPr>
              <a:t>http://www.lemonde.fr/societe/article/2014/02/26/theorie-du-genre-dix-liens-pour-comprendre_4372618_3224.html</a:t>
            </a:r>
            <a:r>
              <a:rPr lang="fr-FR" altLang="fr-FR" sz="1200" dirty="0">
                <a:solidFill>
                  <a:srgbClr val="7030A0"/>
                </a:solidFill>
              </a:rPr>
              <a:t> </a:t>
            </a:r>
          </a:p>
        </p:txBody>
      </p:sp>
      <p:sp>
        <p:nvSpPr>
          <p:cNvPr id="179204"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79205" name="Picture 3" descr="C:\Users\LISAN\Documents\religions\homosexualité\images\science\abcd-de-l-egalite-dans-une-classe-de-primai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3276600"/>
            <a:ext cx="48942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LISAN\Documents\religions\homosexualité\images\manif-affiches-pro-homos\Uganda gay righ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493" y="4523993"/>
            <a:ext cx="266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35" y="3467852"/>
            <a:ext cx="3749821" cy="1566637"/>
          </a:xfrm>
          <a:prstGeom prst="rect">
            <a:avLst/>
          </a:prstGeom>
        </p:spPr>
      </p:pic>
      <p:sp>
        <p:nvSpPr>
          <p:cNvPr id="3" name="ZoneTexte 2"/>
          <p:cNvSpPr txBox="1"/>
          <p:nvPr/>
        </p:nvSpPr>
        <p:spPr>
          <a:xfrm>
            <a:off x="8286235" y="5034489"/>
            <a:ext cx="3749821" cy="1384995"/>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Affiche de la « manif pour tous ». Source : SOS homophobie: les accablants chiffres du rapport 2014. "Mon voisin est homophobe" (EXCLUSIF), Aude </a:t>
            </a:r>
            <a:r>
              <a:rPr lang="fr-FR" sz="1200" dirty="0" err="1">
                <a:solidFill>
                  <a:srgbClr val="7030A0"/>
                </a:solidFill>
              </a:rPr>
              <a:t>Lorriaux</a:t>
            </a:r>
            <a:r>
              <a:rPr lang="fr-FR" sz="1200" dirty="0">
                <a:solidFill>
                  <a:srgbClr val="7030A0"/>
                </a:solidFill>
              </a:rPr>
              <a:t>, 13/05/2014, </a:t>
            </a:r>
            <a:r>
              <a:rPr lang="fr-FR" sz="1200" dirty="0">
                <a:solidFill>
                  <a:srgbClr val="7030A0"/>
                </a:solidFill>
                <a:hlinkClick r:id="rId8"/>
              </a:rPr>
              <a:t>http://www.huffingtonpost.fr/2014/05/12/sos-homophobie-rapport-2014_n_5312335.html</a:t>
            </a:r>
            <a:r>
              <a:rPr lang="fr-FR" sz="1200" dirty="0">
                <a:solidFill>
                  <a:srgbClr val="7030A0"/>
                </a:solidFill>
              </a:rPr>
              <a:t> </a:t>
            </a:r>
          </a:p>
          <a:p>
            <a:pPr algn="ctr"/>
            <a:endParaRPr lang="fr-FR" sz="1200" dirty="0">
              <a:solidFill>
                <a:srgbClr val="7030A0"/>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0BE803A0-CC53-4F6F-9085-48293620994B}" type="slidenum">
              <a:rPr lang="fr-FR"/>
              <a:pPr>
                <a:defRPr/>
              </a:pPr>
              <a:t>185</a:t>
            </a:fld>
            <a:endParaRPr lang="fr-FR" dirty="0"/>
          </a:p>
        </p:txBody>
      </p:sp>
      <p:sp>
        <p:nvSpPr>
          <p:cNvPr id="180227"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A4.4. Et la « ligne Azur », de quoi s'agit-il ?</a:t>
            </a:r>
          </a:p>
          <a:p>
            <a:pPr algn="just" eaLnBrk="1" hangingPunct="1">
              <a:lnSpc>
                <a:spcPct val="100000"/>
              </a:lnSpc>
              <a:spcBef>
                <a:spcPct val="0"/>
              </a:spcBef>
              <a:buFontTx/>
              <a:buNone/>
            </a:pPr>
            <a:r>
              <a:rPr lang="fr-FR" altLang="fr-FR" sz="1800" dirty="0">
                <a:solidFill>
                  <a:srgbClr val="7030A0"/>
                </a:solidFill>
              </a:rPr>
              <a:t>Autre institution mise en cause : « Ligne Azur », filiale de </a:t>
            </a:r>
            <a:r>
              <a:rPr lang="fr-FR" altLang="fr-FR" sz="1800" dirty="0">
                <a:solidFill>
                  <a:srgbClr val="7030A0"/>
                </a:solidFill>
                <a:hlinkClick r:id="rId3" tooltip="Toute l’actualité Sida"/>
              </a:rPr>
              <a:t>Sida</a:t>
            </a:r>
            <a:r>
              <a:rPr lang="fr-FR" altLang="fr-FR" sz="1800" dirty="0">
                <a:solidFill>
                  <a:srgbClr val="7030A0"/>
                </a:solidFill>
              </a:rPr>
              <a:t> info service, qui existe depuis plus de dix ans, en tant que ligne téléphonique d'écoute pour personnes souffrant de doutes sur leur sexualité. Suite au constat alarmant d'un taux de suicide bien plus élevé chez les jeunes homosexuels, un partenariat a été mis en place avec l'éducation nationale, qui affiche le numéro de « Ligne Azur » dans les collèges et lycées.</a:t>
            </a:r>
          </a:p>
          <a:p>
            <a:pPr algn="just" eaLnBrk="1" hangingPunct="1">
              <a:lnSpc>
                <a:spcPct val="100000"/>
              </a:lnSpc>
              <a:spcBef>
                <a:spcPct val="0"/>
              </a:spcBef>
              <a:buFontTx/>
              <a:buNone/>
            </a:pPr>
            <a:r>
              <a:rPr lang="fr-FR" altLang="fr-FR" sz="1800" dirty="0">
                <a:solidFill>
                  <a:srgbClr val="7030A0"/>
                </a:solidFill>
              </a:rPr>
              <a:t>Cette ligne a été prise pour cible par les « anti-</a:t>
            </a:r>
            <a:r>
              <a:rPr lang="fr-FR" altLang="fr-FR" sz="1800" dirty="0" err="1">
                <a:solidFill>
                  <a:srgbClr val="7030A0"/>
                </a:solidFill>
              </a:rPr>
              <a:t>gender</a:t>
            </a:r>
            <a:r>
              <a:rPr lang="fr-FR" altLang="fr-FR" sz="1800" dirty="0">
                <a:solidFill>
                  <a:srgbClr val="7030A0"/>
                </a:solidFill>
              </a:rPr>
              <a:t> » et notamment par le groupuscule d'extrême-droite « Egalité et réconciliation » d'Alain </a:t>
            </a:r>
            <a:r>
              <a:rPr lang="fr-FR" altLang="fr-FR" sz="1800" dirty="0" err="1">
                <a:solidFill>
                  <a:srgbClr val="7030A0"/>
                </a:solidFill>
              </a:rPr>
              <a:t>Soral</a:t>
            </a:r>
            <a:r>
              <a:rPr lang="fr-FR" altLang="fr-FR" sz="1800" dirty="0">
                <a:solidFill>
                  <a:srgbClr val="7030A0"/>
                </a:solidFill>
              </a:rPr>
              <a:t>, très en pointe sur le sujet. Leurs attaques, fausses ou très déformées, ont trouvé un relais en la personne du polémiste Eric Zemmour, qui a estimé que c'était là </a:t>
            </a:r>
            <a:r>
              <a:rPr lang="fr-FR" altLang="fr-FR" sz="1800" i="1" dirty="0">
                <a:solidFill>
                  <a:srgbClr val="7030A0"/>
                </a:solidFill>
              </a:rPr>
              <a:t>« la preuve de l'enseignement de la théorie du genre »</a:t>
            </a:r>
            <a:r>
              <a:rPr lang="fr-FR" altLang="fr-FR" sz="1800" dirty="0">
                <a:solidFill>
                  <a:srgbClr val="7030A0"/>
                </a:solidFill>
              </a:rPr>
              <a:t>. En réalité, Ligne Azur ne fait pas d'interventions scolaires, et existe pour </a:t>
            </a:r>
            <a:r>
              <a:rPr lang="fr-FR" altLang="fr-FR" sz="1800" dirty="0">
                <a:solidFill>
                  <a:srgbClr val="7030A0"/>
                </a:solidFill>
                <a:hlinkClick r:id="rId4" tooltip="Conjugaison du verbe prévenir"/>
              </a:rPr>
              <a:t>prévenir</a:t>
            </a:r>
            <a:r>
              <a:rPr lang="fr-FR" altLang="fr-FR" sz="1800" dirty="0">
                <a:solidFill>
                  <a:srgbClr val="7030A0"/>
                </a:solidFill>
              </a:rPr>
              <a:t> des suicides d'adolescents.</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5"/>
              </a:rPr>
              <a:t>http://www.lemonde.fr/societe/article/2014/02/26/theorie-du-genre-dix-liens-pour-comprendre_4372618_3224.html</a:t>
            </a:r>
            <a:r>
              <a:rPr lang="fr-FR" altLang="fr-FR" sz="1200" dirty="0">
                <a:solidFill>
                  <a:srgbClr val="7030A0"/>
                </a:solidFill>
              </a:rPr>
              <a:t> </a:t>
            </a:r>
          </a:p>
        </p:txBody>
      </p:sp>
      <p:sp>
        <p:nvSpPr>
          <p:cNvPr id="180228"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0229" name="Picture 3" descr="C:\Users\LISAN\Documents\religions\homosexualité\images\manif-affiches-pro-homos\gay toléranc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4419600"/>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4" descr="C:\Users\LISAN\Documents\religions\homosexualité\images\manif-affiches-pro-homos\gay toléranc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479925"/>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ZoneTexte 7"/>
          <p:cNvSpPr txBox="1">
            <a:spLocks noChangeArrowheads="1"/>
          </p:cNvSpPr>
          <p:nvPr/>
        </p:nvSpPr>
        <p:spPr bwMode="auto">
          <a:xfrm>
            <a:off x="4822825" y="5834063"/>
            <a:ext cx="2709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Ne tolérer pas l’intolérance.</a:t>
            </a:r>
          </a:p>
          <a:p>
            <a:pPr algn="ctr" eaLnBrk="1" hangingPunct="1">
              <a:lnSpc>
                <a:spcPct val="100000"/>
              </a:lnSpc>
              <a:spcBef>
                <a:spcPct val="0"/>
              </a:spcBef>
              <a:buFontTx/>
              <a:buNone/>
            </a:pPr>
            <a:r>
              <a:rPr lang="fr-FR" altLang="fr-FR" sz="1200">
                <a:solidFill>
                  <a:srgbClr val="7030A0"/>
                </a:solidFill>
              </a:rPr>
              <a:t>C’est la </a:t>
            </a:r>
            <a:r>
              <a:rPr lang="fr-FR" altLang="fr-FR" sz="1200" b="1">
                <a:solidFill>
                  <a:srgbClr val="7030A0"/>
                </a:solidFill>
              </a:rPr>
              <a:t>seule</a:t>
            </a:r>
            <a:r>
              <a:rPr lang="fr-FR" altLang="fr-FR" sz="1200">
                <a:solidFill>
                  <a:srgbClr val="7030A0"/>
                </a:solidFill>
              </a:rPr>
              <a:t> voie acceptable.</a:t>
            </a:r>
          </a:p>
        </p:txBody>
      </p:sp>
      <p:pic>
        <p:nvPicPr>
          <p:cNvPr id="180232" name="Picture 5" descr="C:\Users\LISAN\Documents\religions\homosexualité\images\manif-affiches-pro-homos\I will not tolerate intolera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9700" y="41862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ZoneTexte 9"/>
          <p:cNvSpPr txBox="1">
            <a:spLocks noChangeArrowheads="1"/>
          </p:cNvSpPr>
          <p:nvPr/>
        </p:nvSpPr>
        <p:spPr bwMode="auto">
          <a:xfrm>
            <a:off x="8534400" y="6291263"/>
            <a:ext cx="2644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 ne veux pas tolérer l’intolérance.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2549B880-C669-46C6-B689-0A1DE048D3E0}" type="slidenum">
              <a:rPr lang="fr-FR"/>
              <a:pPr>
                <a:defRPr/>
              </a:pPr>
              <a:t>186</a:t>
            </a:fld>
            <a:endParaRPr lang="fr-FR" dirty="0"/>
          </a:p>
        </p:txBody>
      </p:sp>
      <p:sp>
        <p:nvSpPr>
          <p:cNvPr id="181251"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A4.5. Une sénatrice a-t-elle dit que les enfants appartenaient à l'Etat ?</a:t>
            </a:r>
          </a:p>
          <a:p>
            <a:pPr algn="just" eaLnBrk="1" hangingPunct="1">
              <a:lnSpc>
                <a:spcPct val="100000"/>
              </a:lnSpc>
              <a:spcBef>
                <a:spcPct val="0"/>
              </a:spcBef>
              <a:buFontTx/>
              <a:buNone/>
            </a:pPr>
            <a:r>
              <a:rPr lang="fr-FR" altLang="fr-FR" sz="1800" dirty="0">
                <a:solidFill>
                  <a:srgbClr val="7030A0"/>
                </a:solidFill>
              </a:rPr>
              <a:t>Autre désinformation très répandue, au point de </a:t>
            </a:r>
            <a:r>
              <a:rPr lang="fr-FR" altLang="fr-FR" sz="1800" dirty="0">
                <a:solidFill>
                  <a:srgbClr val="7030A0"/>
                </a:solidFill>
                <a:hlinkClick r:id="rId3" tooltip="Conjugaison du verbe servir"/>
              </a:rPr>
              <a:t>servir</a:t>
            </a:r>
            <a:r>
              <a:rPr lang="fr-FR" altLang="fr-FR" sz="1800" dirty="0">
                <a:solidFill>
                  <a:srgbClr val="7030A0"/>
                </a:solidFill>
              </a:rPr>
              <a:t> dans de très nombreux tracts et documents des « anti » : une citation attribuée à la sénatrice PS Laurence Rossignol, qui aurait supposément dit : « </a:t>
            </a:r>
            <a:r>
              <a:rPr lang="fr-FR" altLang="fr-FR" sz="1800" i="1" dirty="0">
                <a:solidFill>
                  <a:srgbClr val="7030A0"/>
                </a:solidFill>
              </a:rPr>
              <a:t>les enfants n'appartiennent pas à leurs parents, ils appartiennent à l'Etat</a:t>
            </a:r>
            <a:r>
              <a:rPr lang="fr-FR" altLang="fr-FR" sz="1800" dirty="0">
                <a:solidFill>
                  <a:srgbClr val="7030A0"/>
                </a:solidFill>
              </a:rPr>
              <a:t> ». Problème, qui illustre bien la méthode employée par les « anti » : cette citation était tout simplement fausse.</a:t>
            </a:r>
          </a:p>
          <a:p>
            <a:pPr algn="just" eaLnBrk="1" hangingPunct="1">
              <a:lnSpc>
                <a:spcPct val="100000"/>
              </a:lnSpc>
              <a:spcBef>
                <a:spcPct val="0"/>
              </a:spcBef>
              <a:buFontTx/>
              <a:buNone/>
            </a:pPr>
            <a:r>
              <a:rPr lang="fr-FR" altLang="fr-FR" sz="1800" dirty="0">
                <a:solidFill>
                  <a:srgbClr val="7030A0"/>
                </a:solidFill>
              </a:rPr>
              <a:t>La sénatrice a uniquement déclaré : </a:t>
            </a:r>
            <a:r>
              <a:rPr lang="fr-FR" altLang="fr-FR" sz="1800" i="1" dirty="0">
                <a:solidFill>
                  <a:srgbClr val="7030A0"/>
                </a:solidFill>
              </a:rPr>
              <a:t>« les enfants n'appartiennent pas à leurs parents ».</a:t>
            </a:r>
            <a:r>
              <a:rPr lang="fr-FR" altLang="fr-FR" sz="1800" dirty="0">
                <a:solidFill>
                  <a:srgbClr val="7030A0"/>
                </a:solidFill>
              </a:rPr>
              <a:t> Ce qui est exact : Toute société, quelles qu'en soient les manières, les coutumes ou les institutions, prend soin d'un enfant quand ses parents meurent, le maltraitent ou sont incapables de s'en </a:t>
            </a:r>
            <a:r>
              <a:rPr lang="fr-FR" altLang="fr-FR" sz="1800" dirty="0">
                <a:solidFill>
                  <a:srgbClr val="7030A0"/>
                </a:solidFill>
                <a:hlinkClick r:id="rId4" tooltip="Conjugaison du verbe occuper"/>
              </a:rPr>
              <a:t>occuper</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Laurence Rossignol n'a jamais dit « les enfants appartiennent à l'Etat »</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sp>
        <p:nvSpPr>
          <p:cNvPr id="181252"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1253" name="Picture 2" descr="C:\Users\LISAN\Documents\religions\homosexualité\images\manif-affiches-pro-homos\lightbul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2725" y="3790950"/>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Picture 3" descr="C:\Users\LISAN\Documents\religions\homosexualité\images\manif-affiches-pro-homos\love is lov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663" y="4554538"/>
            <a:ext cx="30194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4" descr="C:\Users\LISAN\Documents\religions\homosexualité\images\manif-affiches-pro-homos\love is lov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413" y="4522788"/>
            <a:ext cx="923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6" name="ZoneTexte 7"/>
          <p:cNvSpPr txBox="1">
            <a:spLocks noChangeArrowheads="1"/>
          </p:cNvSpPr>
          <p:nvPr/>
        </p:nvSpPr>
        <p:spPr bwMode="auto">
          <a:xfrm>
            <a:off x="369888" y="5748338"/>
            <a:ext cx="2122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L’amour est l’amour.</a:t>
            </a:r>
          </a:p>
        </p:txBody>
      </p:sp>
      <p:sp>
        <p:nvSpPr>
          <p:cNvPr id="181257" name="ZoneTexte 8"/>
          <p:cNvSpPr txBox="1">
            <a:spLocks noChangeArrowheads="1"/>
          </p:cNvSpPr>
          <p:nvPr/>
        </p:nvSpPr>
        <p:spPr bwMode="auto">
          <a:xfrm>
            <a:off x="8382000" y="5584825"/>
            <a:ext cx="34178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Combien d’homophobes cela prend-il pour changer une ampoule ? Aucun. Ils craignent le changement _ même si cela signifie contribuer à faire du monde une place plus lumineuse.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E9934F9C-7120-4B18-9DDD-CD7C8C7227E0}" type="slidenum">
              <a:rPr lang="fr-FR"/>
              <a:pPr>
                <a:defRPr/>
              </a:pPr>
              <a:t>187</a:t>
            </a:fld>
            <a:endParaRPr lang="fr-FR" dirty="0"/>
          </a:p>
        </p:txBody>
      </p:sp>
      <p:sp>
        <p:nvSpPr>
          <p:cNvPr id="182275" name="ZoneTexte 2"/>
          <p:cNvSpPr txBox="1">
            <a:spLocks noChangeArrowheads="1"/>
          </p:cNvSpPr>
          <p:nvPr/>
        </p:nvSpPr>
        <p:spPr bwMode="auto">
          <a:xfrm>
            <a:off x="238125" y="520700"/>
            <a:ext cx="117030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A4.6. La masturbation est-elle enseignée à l'école ?</a:t>
            </a:r>
          </a:p>
          <a:p>
            <a:pPr marL="285750" indent="-285750" algn="just" eaLnBrk="1" hangingPunct="1">
              <a:lnSpc>
                <a:spcPct val="100000"/>
              </a:lnSpc>
              <a:spcBef>
                <a:spcPct val="0"/>
              </a:spcBef>
            </a:pPr>
            <a:r>
              <a:rPr lang="fr-FR" altLang="fr-FR" sz="1800" dirty="0">
                <a:solidFill>
                  <a:srgbClr val="7030A0"/>
                </a:solidFill>
              </a:rPr>
              <a:t>On pourrait </a:t>
            </a:r>
            <a:r>
              <a:rPr lang="fr-FR" altLang="fr-FR" sz="1800" dirty="0">
                <a:solidFill>
                  <a:srgbClr val="7030A0"/>
                </a:solidFill>
                <a:hlinkClick r:id="rId3" tooltip="Conjugaison du verbe multiplier"/>
              </a:rPr>
              <a:t>multiplier</a:t>
            </a:r>
            <a:r>
              <a:rPr lang="fr-FR" altLang="fr-FR" sz="1800" dirty="0">
                <a:solidFill>
                  <a:srgbClr val="7030A0"/>
                </a:solidFill>
              </a:rPr>
              <a:t> les exemples d'intox et de déformations, petites et grandes, tant le </a:t>
            </a:r>
            <a:r>
              <a:rPr lang="fr-FR" altLang="fr-FR" sz="1800" dirty="0">
                <a:solidFill>
                  <a:srgbClr val="7030A0"/>
                </a:solidFill>
                <a:hlinkClick r:id="rId4" tooltip="Toute l’actualité climat"/>
              </a:rPr>
              <a:t>climat</a:t>
            </a:r>
            <a:r>
              <a:rPr lang="fr-FR" altLang="fr-FR" sz="1800" dirty="0">
                <a:solidFill>
                  <a:srgbClr val="7030A0"/>
                </a:solidFill>
              </a:rPr>
              <a:t> d'hystérie a été entretenu durant des mois : enseignement de la masturbation dès la maternelle, </a:t>
            </a:r>
            <a:r>
              <a:rPr lang="fr-FR" altLang="fr-FR" sz="1800" dirty="0">
                <a:solidFill>
                  <a:srgbClr val="7030A0"/>
                </a:solidFill>
                <a:hlinkClick r:id="rId5" tooltip="Toute l’actualité projet"/>
              </a:rPr>
              <a:t>projet</a:t>
            </a:r>
            <a:r>
              <a:rPr lang="fr-FR" altLang="fr-FR" sz="1800" dirty="0">
                <a:solidFill>
                  <a:srgbClr val="7030A0"/>
                </a:solidFill>
              </a:rPr>
              <a:t> d'</a:t>
            </a:r>
            <a:r>
              <a:rPr lang="fr-FR" altLang="fr-FR" sz="1800" dirty="0">
                <a:solidFill>
                  <a:srgbClr val="7030A0"/>
                </a:solidFill>
                <a:hlinkClick r:id="rId6" tooltip="Conjugaison du verbe interdire"/>
              </a:rPr>
              <a:t>interdire</a:t>
            </a:r>
            <a:r>
              <a:rPr lang="fr-FR" altLang="fr-FR" sz="1800" dirty="0">
                <a:solidFill>
                  <a:srgbClr val="7030A0"/>
                </a:solidFill>
              </a:rPr>
              <a:t> la scolarisation à domicile pour mieux </a:t>
            </a:r>
            <a:r>
              <a:rPr lang="fr-FR" altLang="fr-FR" sz="1800" dirty="0">
                <a:solidFill>
                  <a:srgbClr val="7030A0"/>
                </a:solidFill>
                <a:hlinkClick r:id="rId7" tooltip="Conjugaison du verbe endoctriner"/>
              </a:rPr>
              <a:t>endoctriner</a:t>
            </a:r>
            <a:r>
              <a:rPr lang="fr-FR" altLang="fr-FR" sz="1800" dirty="0">
                <a:solidFill>
                  <a:srgbClr val="7030A0"/>
                </a:solidFill>
              </a:rPr>
              <a:t> au « </a:t>
            </a:r>
            <a:r>
              <a:rPr lang="fr-FR" altLang="fr-FR" sz="1800" dirty="0" err="1">
                <a:solidFill>
                  <a:srgbClr val="7030A0"/>
                </a:solidFill>
              </a:rPr>
              <a:t>gender</a:t>
            </a:r>
            <a:r>
              <a:rPr lang="fr-FR" altLang="fr-FR" sz="1800" dirty="0">
                <a:solidFill>
                  <a:srgbClr val="7030A0"/>
                </a:solidFill>
              </a:rPr>
              <a:t> », utilisation de « </a:t>
            </a:r>
            <a:r>
              <a:rPr lang="fr-FR" altLang="fr-FR" sz="1800" dirty="0" err="1">
                <a:solidFill>
                  <a:srgbClr val="7030A0"/>
                </a:solidFill>
              </a:rPr>
              <a:t>sextoys</a:t>
            </a:r>
            <a:r>
              <a:rPr lang="fr-FR" altLang="fr-FR" sz="1800" dirty="0">
                <a:solidFill>
                  <a:srgbClr val="7030A0"/>
                </a:solidFill>
              </a:rPr>
              <a:t> » dès l'école primaire...</a:t>
            </a:r>
          </a:p>
          <a:p>
            <a:pPr marL="285750" indent="-285750" algn="just" eaLnBrk="1" hangingPunct="1">
              <a:lnSpc>
                <a:spcPct val="100000"/>
              </a:lnSpc>
              <a:spcBef>
                <a:spcPct val="0"/>
              </a:spcBef>
            </a:pPr>
            <a:r>
              <a:rPr lang="fr-FR" altLang="fr-FR" sz="1800" dirty="0">
                <a:solidFill>
                  <a:srgbClr val="7030A0"/>
                </a:solidFill>
              </a:rPr>
              <a:t>Rien de tout cela n'est vrai, évidemment. Mais ces accusations outrancières sont symptomatiques de la volonté de certains militants de </a:t>
            </a:r>
            <a:r>
              <a:rPr lang="fr-FR" altLang="fr-FR" sz="1800" dirty="0">
                <a:solidFill>
                  <a:srgbClr val="7030A0"/>
                </a:solidFill>
                <a:hlinkClick r:id="rId8" tooltip="Conjugaison du verbe créer"/>
              </a:rPr>
              <a:t>créer</a:t>
            </a:r>
            <a:r>
              <a:rPr lang="fr-FR" altLang="fr-FR" sz="1800" dirty="0">
                <a:solidFill>
                  <a:srgbClr val="7030A0"/>
                </a:solidFill>
              </a:rPr>
              <a:t> une atmosphère propice à la panique. Une opération en partie réussie, puisque des centaines de parents ont fini par </a:t>
            </a:r>
            <a:r>
              <a:rPr lang="fr-FR" altLang="fr-FR" sz="1800" dirty="0">
                <a:solidFill>
                  <a:srgbClr val="7030A0"/>
                </a:solidFill>
                <a:hlinkClick r:id="rId9" tooltip="Conjugaison du verbe retirer"/>
              </a:rPr>
              <a:t>retirer</a:t>
            </a:r>
            <a:r>
              <a:rPr lang="fr-FR" altLang="fr-FR" sz="1800" dirty="0">
                <a:solidFill>
                  <a:srgbClr val="7030A0"/>
                </a:solidFill>
              </a:rPr>
              <a:t> les enfants des écoles sur la foi de ces rumeurs.</a:t>
            </a:r>
          </a:p>
          <a:p>
            <a:pPr marL="285750" indent="-285750" algn="just" eaLnBrk="1" hangingPunct="1">
              <a:lnSpc>
                <a:spcPct val="100000"/>
              </a:lnSpc>
              <a:spcBef>
                <a:spcPct val="0"/>
              </a:spcBef>
            </a:pPr>
            <a:r>
              <a:rPr lang="fr-FR" altLang="fr-FR" sz="1800" dirty="0">
                <a:solidFill>
                  <a:srgbClr val="7030A0"/>
                </a:solidFill>
              </a:rPr>
              <a:t>On peut d'ailleurs </a:t>
            </a:r>
            <a:r>
              <a:rPr lang="fr-FR" altLang="fr-FR" sz="1800" dirty="0">
                <a:solidFill>
                  <a:srgbClr val="7030A0"/>
                </a:solidFill>
                <a:hlinkClick r:id="rId10" tooltip="Conjugaison du verbe trouver"/>
              </a:rPr>
              <a:t>trouver</a:t>
            </a:r>
            <a:r>
              <a:rPr lang="fr-FR" altLang="fr-FR" sz="1800" dirty="0">
                <a:solidFill>
                  <a:srgbClr val="7030A0"/>
                </a:solidFill>
              </a:rPr>
              <a:t> un schéma commun à la propagation de toutes ces intox : systématiquement, on trouve une </a:t>
            </a:r>
            <a:r>
              <a:rPr lang="fr-FR" altLang="fr-FR" sz="1800" dirty="0" err="1">
                <a:solidFill>
                  <a:srgbClr val="7030A0"/>
                </a:solidFill>
              </a:rPr>
              <a:t>occurence</a:t>
            </a:r>
            <a:r>
              <a:rPr lang="fr-FR" altLang="fr-FR" sz="1800" dirty="0">
                <a:solidFill>
                  <a:srgbClr val="7030A0"/>
                </a:solidFill>
              </a:rPr>
              <a:t> du terme incriminé dans un rapport plus ou moins officiel, une publication d'une institution proche de l'éducation nationale ou de l'un des syndicats d'enseignants. Ce terme est ensuite sorti de son </a:t>
            </a:r>
            <a:r>
              <a:rPr lang="fr-FR" altLang="fr-FR" sz="1800" dirty="0">
                <a:solidFill>
                  <a:srgbClr val="7030A0"/>
                </a:solidFill>
                <a:hlinkClick r:id="rId11" tooltip="Toute l’actualité contexte"/>
              </a:rPr>
              <a:t>contexte</a:t>
            </a:r>
            <a:r>
              <a:rPr lang="fr-FR" altLang="fr-FR" sz="1800" dirty="0">
                <a:solidFill>
                  <a:srgbClr val="7030A0"/>
                </a:solidFill>
              </a:rPr>
              <a:t> et ce qu'il désigne est fantasmé comme faisant partie intégrante des programmes de l'éducation nationale.</a:t>
            </a:r>
          </a:p>
          <a:p>
            <a:pPr marL="285750" indent="-285750" algn="just" eaLnBrk="1" hangingPunct="1">
              <a:lnSpc>
                <a:spcPct val="100000"/>
              </a:lnSpc>
              <a:spcBef>
                <a:spcPct val="0"/>
              </a:spcBef>
            </a:pPr>
            <a:r>
              <a:rPr lang="fr-FR" altLang="fr-FR" sz="1800" dirty="0">
                <a:solidFill>
                  <a:srgbClr val="7030A0"/>
                </a:solidFill>
              </a:rPr>
              <a:t>Si l'on prend l'exemple de la masturbation - qui, précisons-le n'a jamais fait partie du programme de maternelle -, le terme est employé dans un rapport de la branche européenne de l'OMS datant de 2010. Il y est expliqué qu'une forme d'</a:t>
            </a:r>
            <a:r>
              <a:rPr lang="fr-FR" altLang="fr-FR" sz="1800" dirty="0" err="1">
                <a:solidFill>
                  <a:srgbClr val="7030A0"/>
                </a:solidFill>
              </a:rPr>
              <a:t>autosexualité</a:t>
            </a:r>
            <a:r>
              <a:rPr lang="fr-FR" altLang="fr-FR" sz="1800" dirty="0">
                <a:solidFill>
                  <a:srgbClr val="7030A0"/>
                </a:solidFill>
              </a:rPr>
              <a:t> existe dès le plus jeune âge et qu'il conviendrait d'en </a:t>
            </a:r>
            <a:r>
              <a:rPr lang="fr-FR" altLang="fr-FR" sz="1800" dirty="0">
                <a:solidFill>
                  <a:srgbClr val="7030A0"/>
                </a:solidFill>
                <a:hlinkClick r:id="rId12" tooltip="Conjugaison du verbe informer"/>
              </a:rPr>
              <a:t>informer</a:t>
            </a:r>
            <a:r>
              <a:rPr lang="fr-FR" altLang="fr-FR" sz="1800" dirty="0">
                <a:solidFill>
                  <a:srgbClr val="7030A0"/>
                </a:solidFill>
              </a:rPr>
              <a:t> les enfants qui en font la demande tout en gardant en tête  </a:t>
            </a:r>
            <a:r>
              <a:rPr lang="fr-FR" altLang="fr-FR" sz="1800" i="1" dirty="0">
                <a:solidFill>
                  <a:srgbClr val="7030A0"/>
                </a:solidFill>
              </a:rPr>
              <a:t>« qu'il est faux d'</a:t>
            </a:r>
            <a:r>
              <a:rPr lang="fr-FR" altLang="fr-FR" sz="1800" i="1" dirty="0">
                <a:solidFill>
                  <a:srgbClr val="7030A0"/>
                </a:solidFill>
                <a:hlinkClick r:id="rId13" tooltip="Conjugaison du verbe analyser"/>
              </a:rPr>
              <a:t>analyser</a:t>
            </a:r>
            <a:r>
              <a:rPr lang="fr-FR" altLang="fr-FR" sz="1800" i="1" dirty="0">
                <a:solidFill>
                  <a:srgbClr val="7030A0"/>
                </a:solidFill>
              </a:rPr>
              <a:t> les comportements sexuels des enfants et des jeunes du point de vue de la sexualité des adultes ».</a:t>
            </a:r>
            <a:r>
              <a:rPr lang="fr-FR" altLang="fr-FR" sz="1800" dirty="0">
                <a:solidFill>
                  <a:srgbClr val="7030A0"/>
                </a:solidFill>
              </a:rPr>
              <a:t> Ce qui se traduit chez les anti-</a:t>
            </a:r>
            <a:r>
              <a:rPr lang="fr-FR" altLang="fr-FR" sz="1800" dirty="0" err="1">
                <a:solidFill>
                  <a:srgbClr val="7030A0"/>
                </a:solidFill>
              </a:rPr>
              <a:t>gender</a:t>
            </a:r>
            <a:r>
              <a:rPr lang="fr-FR" altLang="fr-FR" sz="1800" dirty="0">
                <a:solidFill>
                  <a:srgbClr val="7030A0"/>
                </a:solidFill>
              </a:rPr>
              <a:t> par : </a:t>
            </a:r>
            <a:r>
              <a:rPr lang="fr-FR" altLang="fr-FR" sz="1800" i="1" dirty="0">
                <a:solidFill>
                  <a:srgbClr val="7030A0"/>
                </a:solidFill>
              </a:rPr>
              <a:t>« l'OMS enjoint aux écoles et crèches d'</a:t>
            </a:r>
            <a:r>
              <a:rPr lang="fr-FR" altLang="fr-FR" sz="1800" dirty="0">
                <a:solidFill>
                  <a:srgbClr val="7030A0"/>
                </a:solidFill>
              </a:rPr>
              <a:t>"encourager la masturbation enfantine"</a:t>
            </a:r>
            <a:r>
              <a:rPr lang="fr-FR" altLang="fr-FR" sz="1800" i="1" dirty="0">
                <a:solidFill>
                  <a:srgbClr val="7030A0"/>
                </a:solidFill>
              </a:rPr>
              <a:t> ».</a:t>
            </a:r>
            <a:r>
              <a:rPr lang="fr-FR" altLang="fr-FR" sz="1800" dirty="0">
                <a:solidFill>
                  <a:srgbClr val="7030A0"/>
                </a:solidFill>
              </a:rPr>
              <a:t> </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14"/>
              </a:rPr>
              <a:t>« Théorie du genre », cinq autres intox décryptées</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15"/>
              </a:rPr>
              <a:t>http://www.lemonde.fr/societe/article/2014/02/26/theorie-du-genre-dix-liens-pour-comprendre_4372618_3224.html</a:t>
            </a:r>
            <a:r>
              <a:rPr lang="fr-FR" altLang="fr-FR" sz="1200" dirty="0">
                <a:solidFill>
                  <a:srgbClr val="7030A0"/>
                </a:solidFill>
              </a:rPr>
              <a:t> </a:t>
            </a:r>
          </a:p>
        </p:txBody>
      </p:sp>
      <p:sp>
        <p:nvSpPr>
          <p:cNvPr id="182276"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B44AB55A-128D-429E-B039-CFDD476051A1}" type="slidenum">
              <a:rPr lang="fr-FR"/>
              <a:pPr>
                <a:defRPr/>
              </a:pPr>
              <a:t>188</a:t>
            </a:fld>
            <a:endParaRPr lang="fr-FR" dirty="0"/>
          </a:p>
        </p:txBody>
      </p:sp>
      <p:sp>
        <p:nvSpPr>
          <p:cNvPr id="183299"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A4.7. Les </a:t>
            </a:r>
            <a:r>
              <a:rPr lang="fr-FR" altLang="fr-FR" sz="1800" b="1" dirty="0">
                <a:solidFill>
                  <a:srgbClr val="7030A0"/>
                </a:solidFill>
                <a:hlinkClick r:id="rId3" tooltip="Toute l’actualité livres"/>
              </a:rPr>
              <a:t>livres</a:t>
            </a:r>
            <a:r>
              <a:rPr lang="fr-FR" altLang="fr-FR" sz="1800" b="1" dirty="0">
                <a:solidFill>
                  <a:srgbClr val="7030A0"/>
                </a:solidFill>
              </a:rPr>
              <a:t> pour enfants </a:t>
            </a:r>
            <a:r>
              <a:rPr lang="fr-FR" altLang="fr-FR" sz="1800" b="1" dirty="0" err="1">
                <a:solidFill>
                  <a:srgbClr val="7030A0"/>
                </a:solidFill>
              </a:rPr>
              <a:t>font-il</a:t>
            </a:r>
            <a:r>
              <a:rPr lang="fr-FR" altLang="fr-FR" sz="1800" b="1" dirty="0">
                <a:solidFill>
                  <a:srgbClr val="7030A0"/>
                </a:solidFill>
              </a:rPr>
              <a:t> la promotion du « </a:t>
            </a:r>
            <a:r>
              <a:rPr lang="fr-FR" altLang="fr-FR" sz="1800" b="1" dirty="0" err="1">
                <a:solidFill>
                  <a:srgbClr val="7030A0"/>
                </a:solidFill>
              </a:rPr>
              <a:t>gender</a:t>
            </a:r>
            <a:r>
              <a:rPr lang="fr-FR" altLang="fr-FR" sz="1800" b="1" dirty="0">
                <a:solidFill>
                  <a:srgbClr val="7030A0"/>
                </a:solidFill>
              </a:rPr>
              <a:t> » ?</a:t>
            </a:r>
          </a:p>
          <a:p>
            <a:pPr algn="just" eaLnBrk="1" hangingPunct="1">
              <a:lnSpc>
                <a:spcPct val="100000"/>
              </a:lnSpc>
              <a:spcBef>
                <a:spcPct val="0"/>
              </a:spcBef>
              <a:buFontTx/>
              <a:buNone/>
            </a:pPr>
            <a:r>
              <a:rPr lang="fr-FR" altLang="fr-FR" sz="1800" dirty="0">
                <a:solidFill>
                  <a:srgbClr val="7030A0"/>
                </a:solidFill>
              </a:rPr>
              <a:t>Mais la panique autour de la « théorie du genre » n'a pas été entretenue uniquement par des militants d'extrême-droite. L'</a:t>
            </a:r>
            <a:r>
              <a:rPr lang="fr-FR" altLang="fr-FR" sz="1800" dirty="0">
                <a:solidFill>
                  <a:srgbClr val="7030A0"/>
                </a:solidFill>
                <a:hlinkClick r:id="rId4" tooltip="Toute l’actualité UMP"/>
              </a:rPr>
              <a:t>UMP</a:t>
            </a:r>
            <a:r>
              <a:rPr lang="fr-FR" altLang="fr-FR" sz="1800" dirty="0">
                <a:solidFill>
                  <a:srgbClr val="7030A0"/>
                </a:solidFill>
              </a:rPr>
              <a:t> a aussi été tentée de se </a:t>
            </a:r>
            <a:r>
              <a:rPr lang="fr-FR" altLang="fr-FR" sz="1800" dirty="0">
                <a:solidFill>
                  <a:srgbClr val="7030A0"/>
                </a:solidFill>
                <a:hlinkClick r:id="rId5" tooltip="Conjugaison du verbe greffer"/>
              </a:rPr>
              <a:t>greffer</a:t>
            </a:r>
            <a:r>
              <a:rPr lang="fr-FR" altLang="fr-FR" sz="1800" dirty="0">
                <a:solidFill>
                  <a:srgbClr val="7030A0"/>
                </a:solidFill>
              </a:rPr>
              <a:t> sur le mouvement. C'est ainsi que Jean-François Copé a dénoncé un livre pour enfants, « Tous à poil », assurant qu'il était au programme en primaire.</a:t>
            </a:r>
          </a:p>
          <a:p>
            <a:pPr algn="just" eaLnBrk="1" hangingPunct="1">
              <a:lnSpc>
                <a:spcPct val="100000"/>
              </a:lnSpc>
              <a:spcBef>
                <a:spcPct val="0"/>
              </a:spcBef>
              <a:buFontTx/>
              <a:buNone/>
            </a:pPr>
            <a:r>
              <a:rPr lang="fr-FR" altLang="fr-FR" sz="1800" dirty="0">
                <a:solidFill>
                  <a:srgbClr val="7030A0"/>
                </a:solidFill>
              </a:rPr>
              <a:t>Là encore, l'essentiel des accusations de M. Copé se sont révélées infondées : ce livre n'est pas au programme, mais a été listé par des parents d'élèves dans le cadre d'une bibliographie d'ouvrages, proposée dans quelques documents pédagogiques.</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Littérature jeunesse : Copé accuse à tort le gouvernement</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183300"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3301" name="Picture 2" descr="C:\Users\LISAN\Documents\religions\homosexualité\images\manif-affiches-pro-homos\drapeau differe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3" y="44688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Picture 3" descr="C:\Users\LISAN\Documents\religions\homosexualité\images\manif-affiches-pro-homos\teach acceptan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0138" y="4491038"/>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4" descr="C:\Users\LISAN\Documents\religions\homosexualité\images\manif-affiches-pro-homos\La tolérance ça fait des ami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7063" y="3938588"/>
            <a:ext cx="2019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7C4015FC-8068-41AD-94CA-297C9AC2C247}" type="slidenum">
              <a:rPr lang="fr-FR"/>
              <a:pPr>
                <a:defRPr/>
              </a:pPr>
              <a:t>189</a:t>
            </a:fld>
            <a:endParaRPr lang="fr-FR" dirty="0"/>
          </a:p>
        </p:txBody>
      </p:sp>
      <p:sp>
        <p:nvSpPr>
          <p:cNvPr id="184323"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A4.8. Des initiatives qui datent</a:t>
            </a:r>
          </a:p>
          <a:p>
            <a:pPr algn="just" eaLnBrk="1" hangingPunct="1">
              <a:lnSpc>
                <a:spcPct val="100000"/>
              </a:lnSpc>
              <a:spcBef>
                <a:spcPct val="0"/>
              </a:spcBef>
              <a:buFontTx/>
              <a:buNone/>
            </a:pPr>
            <a:r>
              <a:rPr lang="fr-FR" altLang="fr-FR" sz="1800" dirty="0">
                <a:solidFill>
                  <a:srgbClr val="7030A0"/>
                </a:solidFill>
              </a:rPr>
              <a:t>En creusant un peu, on s'aperçoit assez rapidement que les questions de genre n'ont pas attendu l'année 2013 pour </a:t>
            </a:r>
            <a:r>
              <a:rPr lang="fr-FR" altLang="fr-FR" sz="1800" dirty="0">
                <a:solidFill>
                  <a:srgbClr val="7030A0"/>
                </a:solidFill>
                <a:hlinkClick r:id="rId3" tooltip="Conjugaison du verbe faire"/>
              </a:rPr>
              <a:t>faire</a:t>
            </a:r>
            <a:r>
              <a:rPr lang="fr-FR" altLang="fr-FR" sz="1800" dirty="0">
                <a:solidFill>
                  <a:srgbClr val="7030A0"/>
                </a:solidFill>
              </a:rPr>
              <a:t> leur entrée à l'école, et la plupart des initiatives dénoncées par les « anti-</a:t>
            </a:r>
            <a:r>
              <a:rPr lang="fr-FR" altLang="fr-FR" sz="1800" dirty="0" err="1">
                <a:solidFill>
                  <a:srgbClr val="7030A0"/>
                </a:solidFill>
              </a:rPr>
              <a:t>gender</a:t>
            </a:r>
            <a:r>
              <a:rPr lang="fr-FR" altLang="fr-FR" sz="1800" dirty="0">
                <a:solidFill>
                  <a:srgbClr val="7030A0"/>
                </a:solidFill>
              </a:rPr>
              <a:t> » ont déjà plusieurs années.</a:t>
            </a:r>
          </a:p>
          <a:p>
            <a:pPr algn="just" eaLnBrk="1" hangingPunct="1">
              <a:lnSpc>
                <a:spcPct val="100000"/>
              </a:lnSpc>
              <a:spcBef>
                <a:spcPct val="0"/>
              </a:spcBef>
              <a:buFontTx/>
              <a:buNone/>
            </a:pPr>
            <a:r>
              <a:rPr lang="fr-FR" altLang="fr-FR" sz="1800" dirty="0">
                <a:solidFill>
                  <a:srgbClr val="7030A0"/>
                </a:solidFill>
              </a:rPr>
              <a:t>Ainsi, le partenariat entre « Ligne Azur » et l'éducation nationale date de 2009, et a été renouvelé chaque année, de même que les recommandations aux recteurs d'</a:t>
            </a:r>
            <a:r>
              <a:rPr lang="fr-FR" altLang="fr-FR" sz="1800" dirty="0">
                <a:solidFill>
                  <a:srgbClr val="7030A0"/>
                </a:solidFill>
                <a:hlinkClick r:id="rId4" tooltip="Conjugaison du verbe être"/>
              </a:rPr>
              <a:t>être</a:t>
            </a:r>
            <a:r>
              <a:rPr lang="fr-FR" altLang="fr-FR" sz="1800" dirty="0">
                <a:solidFill>
                  <a:srgbClr val="7030A0"/>
                </a:solidFill>
              </a:rPr>
              <a:t> attentifs aux questions d'égalité homme-femme. Plus ironique : en 2011, dans le cadre de la préparation de son programme, l'UMP avait consacré un séminaire entier aux « questions de genre » et prévoyait d'</a:t>
            </a:r>
            <a:r>
              <a:rPr lang="fr-FR" altLang="fr-FR" sz="1800" dirty="0">
                <a:solidFill>
                  <a:srgbClr val="7030A0"/>
                </a:solidFill>
                <a:hlinkClick r:id="rId5" tooltip="Conjugaison du verbe évoquer"/>
              </a:rPr>
              <a:t>évoquer</a:t>
            </a:r>
            <a:r>
              <a:rPr lang="fr-FR" altLang="fr-FR" sz="1800" dirty="0">
                <a:solidFill>
                  <a:srgbClr val="7030A0"/>
                </a:solidFill>
              </a:rPr>
              <a:t> cette question dès la maternelle. </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Quand l'UMP voulait « sensibiliser aux questions de genre » dès la maternelle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184324"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84325" name="ZoneTexte 4"/>
          <p:cNvSpPr txBox="1">
            <a:spLocks noChangeArrowheads="1"/>
          </p:cNvSpPr>
          <p:nvPr/>
        </p:nvSpPr>
        <p:spPr bwMode="auto">
          <a:xfrm>
            <a:off x="304800" y="6124725"/>
            <a:ext cx="317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Hommes du Klan juifs noirs homosexuels pour la tolérance et la compréhension.</a:t>
            </a:r>
          </a:p>
        </p:txBody>
      </p:sp>
      <p:pic>
        <p:nvPicPr>
          <p:cNvPr id="184326" name="Picture 2" descr="C:\Users\LISAN\Documents\religions\homosexualité\images\manif-affiches-pro-homos\gay black jewish klansmen for tolerance and understand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638" y="434498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3" descr="C:\Users\LISAN\Documents\religions\homosexualité\images\manif-affiches-pro-homos\toléranc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7400" y="4471988"/>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4" descr="C:\Users\LISAN\Documents\religions\homosexualité\images\manif-affiches-pro-homos\toléranc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83663" y="44196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64913" y="150813"/>
            <a:ext cx="598487" cy="328612"/>
          </a:xfrm>
        </p:spPr>
        <p:txBody>
          <a:bodyPr/>
          <a:lstStyle/>
          <a:p>
            <a:pPr>
              <a:defRPr/>
            </a:pPr>
            <a:fld id="{892CBF19-2DF3-49B8-9419-8B2C8F8ACC58}" type="slidenum">
              <a:rPr lang="fr-FR"/>
              <a:pPr>
                <a:defRPr/>
              </a:pPr>
              <a:t>19</a:t>
            </a:fld>
            <a:endParaRPr lang="fr-FR" dirty="0"/>
          </a:p>
        </p:txBody>
      </p:sp>
      <p:sp>
        <p:nvSpPr>
          <p:cNvPr id="27651" name="ZoneTexte 2"/>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27652" name="Rectangle 3"/>
          <p:cNvSpPr>
            <a:spLocks noChangeArrowheads="1"/>
          </p:cNvSpPr>
          <p:nvPr/>
        </p:nvSpPr>
        <p:spPr bwMode="auto">
          <a:xfrm>
            <a:off x="147638" y="312738"/>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7653" name="ZoneTexte 4"/>
          <p:cNvSpPr txBox="1">
            <a:spLocks noChangeArrowheads="1"/>
          </p:cNvSpPr>
          <p:nvPr/>
        </p:nvSpPr>
        <p:spPr bwMode="auto">
          <a:xfrm>
            <a:off x="53717" y="1047235"/>
            <a:ext cx="119096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Nous croyons fermement que la pratique de l'homosexualité </a:t>
            </a:r>
            <a:r>
              <a:rPr lang="fr-FR" altLang="fr-FR" sz="1800" i="1" dirty="0">
                <a:solidFill>
                  <a:srgbClr val="FF0000"/>
                </a:solidFill>
              </a:rPr>
              <a:t>s'attaque au tissu même de notre société et contribue à l'érosion de son unité de base, la famille.</a:t>
            </a:r>
            <a:r>
              <a:rPr lang="fr-FR" altLang="fr-FR" sz="1800" i="1" dirty="0">
                <a:solidFill>
                  <a:srgbClr val="7030A0"/>
                </a:solidFill>
              </a:rPr>
              <a:t> Les comportements homosexuels </a:t>
            </a:r>
            <a:r>
              <a:rPr lang="fr-FR" altLang="fr-FR" sz="1800" i="1" dirty="0">
                <a:solidFill>
                  <a:srgbClr val="FF0000"/>
                </a:solidFill>
              </a:rPr>
              <a:t>sont contraires aux vérités ordonnées par Dieu</a:t>
            </a:r>
            <a:r>
              <a:rPr lang="fr-FR" altLang="fr-FR" sz="1800" i="1" dirty="0">
                <a:solidFill>
                  <a:srgbClr val="7030A0"/>
                </a:solidFill>
              </a:rPr>
              <a:t>, reconnues par les Pères de la Nation et partagées par la majorité des Texans », </a:t>
            </a:r>
            <a:r>
              <a:rPr lang="fr-FR" altLang="fr-FR" sz="1800" dirty="0">
                <a:solidFill>
                  <a:srgbClr val="7030A0"/>
                </a:solidFill>
              </a:rPr>
              <a:t>parti républicain du Texas, 2012</a:t>
            </a:r>
            <a:r>
              <a:rPr lang="fr-FR" altLang="fr-FR" sz="1800" i="1"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Selon </a:t>
            </a:r>
            <a:r>
              <a:rPr lang="fr-FR" altLang="fr-FR" sz="1800" dirty="0">
                <a:solidFill>
                  <a:srgbClr val="7030A0"/>
                </a:solidFill>
                <a:hlinkClick r:id="rId2"/>
              </a:rPr>
              <a:t>le brouillon</a:t>
            </a:r>
            <a:r>
              <a:rPr lang="fr-FR" altLang="fr-FR" sz="1800" dirty="0">
                <a:solidFill>
                  <a:srgbClr val="7030A0"/>
                </a:solidFill>
              </a:rPr>
              <a:t> de la nouvelle version de cette plateforme électorale du parti républicain du Texas, en 2014, </a:t>
            </a:r>
            <a:r>
              <a:rPr lang="fr-FR" altLang="fr-FR" sz="1800" dirty="0">
                <a:solidFill>
                  <a:srgbClr val="7030A0"/>
                </a:solidFill>
                <a:hlinkClick r:id="rId3"/>
              </a:rPr>
              <a:t>obtenue</a:t>
            </a:r>
            <a:r>
              <a:rPr lang="fr-FR" altLang="fr-FR" sz="1800" dirty="0">
                <a:solidFill>
                  <a:srgbClr val="7030A0"/>
                </a:solidFill>
              </a:rPr>
              <a:t> par le quotidien San Antonio Express-News/Houston </a:t>
            </a:r>
            <a:r>
              <a:rPr lang="fr-FR" altLang="fr-FR" sz="1800" dirty="0" err="1">
                <a:solidFill>
                  <a:srgbClr val="7030A0"/>
                </a:solidFill>
              </a:rPr>
              <a:t>Chronicle</a:t>
            </a:r>
            <a:r>
              <a:rPr lang="fr-FR" altLang="fr-FR" sz="1800" dirty="0">
                <a:solidFill>
                  <a:srgbClr val="7030A0"/>
                </a:solidFill>
              </a:rPr>
              <a:t>, ce passage, ci-après, a été retiré, mais le document contient toujours une section critiquant l'homosexualité:</a:t>
            </a:r>
            <a:endParaRPr lang="fr-FR" altLang="fr-FR" sz="1800" i="1" dirty="0">
              <a:solidFill>
                <a:srgbClr val="7030A0"/>
              </a:solidFill>
            </a:endParaRPr>
          </a:p>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L'homosexualité ne doit en aucun cas être présentée comme un style de vie alternatif acceptable dans les politiques publiques, pas plus que le concept de famille ne devrait être élargi pour inclure les couples homosexuels. Nous ne croyons pas que des droits ou statuts spéciaux devraient être accordés aux comportements homosexuels, peu importe l'État d'où ils proviennent. De plus, nous nous opposons fermement à toute sanction criminelle ou civile contre les personnes qui s'opposent à l'homosexualité par conviction religieuse ou adhésion à des valeurs traditionnelles. </a:t>
            </a:r>
            <a:r>
              <a:rPr lang="fr-FR" altLang="fr-FR" sz="1800" i="1" dirty="0">
                <a:solidFill>
                  <a:srgbClr val="FF0000"/>
                </a:solidFill>
              </a:rPr>
              <a:t>Nous reconnaissons la légitimité et l'importance d'une psychothérapie qui comporte une thérapie et des traitements réparateurs pour les patients qui désirent échapper au style de vie homosexuel. </a:t>
            </a:r>
            <a:r>
              <a:rPr lang="fr-FR" altLang="fr-FR" sz="1800" i="1" dirty="0">
                <a:solidFill>
                  <a:srgbClr val="7030A0"/>
                </a:solidFill>
              </a:rPr>
              <a:t>Aucune loi ou décret-loi limitant ou interdisant l'accès à ce type de thérapie ne devra être adopté</a:t>
            </a:r>
            <a:r>
              <a:rPr lang="fr-FR" altLang="fr-FR" sz="1800" dirty="0">
                <a:solidFill>
                  <a:srgbClr val="7030A0"/>
                </a:solidFill>
              </a:rPr>
              <a:t> » .</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Les thérapies de conversion des personnes homosexuelles se basent sur la prémisse qu'être homosexuel est un choix, ce qui est une contre-vérité scientifique et ont conduit des homosexuels et transsexuels au suicide. La plupart des organismes de santé </a:t>
            </a:r>
            <a:r>
              <a:rPr lang="fr-FR" altLang="fr-FR" sz="1800" dirty="0">
                <a:solidFill>
                  <a:srgbClr val="7030A0"/>
                </a:solidFill>
                <a:hlinkClick r:id="rId4"/>
              </a:rPr>
              <a:t>ont rejeté la validité d'une telle thérapie</a:t>
            </a:r>
            <a:r>
              <a:rPr lang="fr-FR" altLang="fr-FR" sz="1800" dirty="0">
                <a:solidFill>
                  <a:srgbClr val="7030A0"/>
                </a:solidFill>
              </a:rPr>
              <a:t>, concluant qu'elle peut causer de graves torts physiques et psychologiques. </a:t>
            </a:r>
            <a:r>
              <a:rPr lang="fr-FR" altLang="fr-FR" sz="1200" dirty="0">
                <a:solidFill>
                  <a:srgbClr val="7030A0"/>
                </a:solidFill>
              </a:rPr>
              <a:t> </a:t>
            </a:r>
          </a:p>
          <a:p>
            <a:pPr algn="just" eaLnBrk="1" hangingPunct="1">
              <a:lnSpc>
                <a:spcPct val="100000"/>
              </a:lnSpc>
              <a:spcBef>
                <a:spcPct val="0"/>
              </a:spcBef>
              <a:buFontTx/>
              <a:buNone/>
            </a:pPr>
            <a:r>
              <a:rPr lang="fr-FR" altLang="fr-FR" sz="1400" dirty="0">
                <a:solidFill>
                  <a:srgbClr val="7030A0"/>
                </a:solidFill>
              </a:rPr>
              <a:t>Notons que, outre les questions touchant les droits LGBT, la version préliminaire de la nouvelle plateforme du parti républicain du Texas </a:t>
            </a:r>
            <a:r>
              <a:rPr lang="fr-FR" altLang="fr-FR" sz="1400" dirty="0">
                <a:solidFill>
                  <a:srgbClr val="7030A0"/>
                </a:solidFill>
                <a:hlinkClick r:id="rId5"/>
              </a:rPr>
              <a:t>s'oppose également à la vaccination obligatoire</a:t>
            </a:r>
            <a:r>
              <a:rPr lang="fr-FR" altLang="fr-FR" sz="1400" dirty="0">
                <a:solidFill>
                  <a:srgbClr val="7030A0"/>
                </a:solidFill>
              </a:rPr>
              <a:t>, soutient </a:t>
            </a:r>
            <a:r>
              <a:rPr lang="fr-FR" altLang="fr-FR" sz="1400" dirty="0">
                <a:solidFill>
                  <a:srgbClr val="7030A0"/>
                </a:solidFill>
                <a:hlinkClick r:id="rId6"/>
              </a:rPr>
              <a:t>la restriction de l'accès à l'avortement</a:t>
            </a:r>
            <a:r>
              <a:rPr lang="fr-FR" altLang="fr-FR" sz="1400" dirty="0">
                <a:solidFill>
                  <a:srgbClr val="7030A0"/>
                </a:solidFill>
              </a:rPr>
              <a:t>, en plus de soutenir "</a:t>
            </a:r>
            <a:r>
              <a:rPr lang="fr-FR" altLang="fr-FR" sz="1400" i="1" dirty="0">
                <a:solidFill>
                  <a:srgbClr val="7030A0"/>
                </a:solidFill>
              </a:rPr>
              <a:t>l'élimination des restrictions bureaucratiques empêchant </a:t>
            </a:r>
            <a:r>
              <a:rPr lang="fr-FR" altLang="fr-FR" sz="1400" i="1" dirty="0">
                <a:solidFill>
                  <a:srgbClr val="7030A0"/>
                </a:solidFill>
                <a:hlinkClick r:id="rId2"/>
              </a:rPr>
              <a:t>les châtiments corporels</a:t>
            </a:r>
            <a:r>
              <a:rPr lang="fr-FR" altLang="fr-FR" sz="1400" i="1" dirty="0">
                <a:solidFill>
                  <a:srgbClr val="7030A0"/>
                </a:solidFill>
              </a:rPr>
              <a:t> et l'enseignement à domicile dans les familles d'accueil</a:t>
            </a:r>
            <a:r>
              <a:rPr lang="fr-FR" altLang="fr-FR" sz="14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7"/>
              </a:rPr>
              <a:t>http://www.huffingtonpost.fr/2014/06/06/parti-republicain-texas-therapie-couvertir-homosexuels_n_5460251.html</a:t>
            </a:r>
            <a:r>
              <a:rPr lang="fr-FR" altLang="fr-FR" sz="1200" dirty="0">
                <a:solidFill>
                  <a:srgbClr val="7030A0"/>
                </a:solidFill>
              </a:rPr>
              <a:t> </a:t>
            </a:r>
            <a:endParaRPr lang="fr-FR" altLang="fr-FR" sz="1800" dirty="0">
              <a:solidFill>
                <a:srgbClr val="7030A0"/>
              </a:solidFill>
            </a:endParaRPr>
          </a:p>
        </p:txBody>
      </p:sp>
      <p:sp>
        <p:nvSpPr>
          <p:cNvPr id="3" name="Rectangle 2"/>
          <p:cNvSpPr/>
          <p:nvPr/>
        </p:nvSpPr>
        <p:spPr>
          <a:xfrm>
            <a:off x="147638" y="678935"/>
            <a:ext cx="48943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a:t>
            </a:r>
            <a:endParaRPr lang="fr-FR" altLang="fr-FR" u="sng" dirty="0">
              <a:solidFill>
                <a:srgbClr val="7030A0"/>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21EE5822-3B24-403C-8A34-214ADAD6C8ED}" type="slidenum">
              <a:rPr lang="fr-FR"/>
              <a:pPr>
                <a:defRPr/>
              </a:pPr>
              <a:t>190</a:t>
            </a:fld>
            <a:endParaRPr lang="fr-FR" dirty="0"/>
          </a:p>
        </p:txBody>
      </p:sp>
      <p:sp>
        <p:nvSpPr>
          <p:cNvPr id="185347" name="ZoneTexte 2"/>
          <p:cNvSpPr txBox="1">
            <a:spLocks noChangeArrowheads="1"/>
          </p:cNvSpPr>
          <p:nvPr/>
        </p:nvSpPr>
        <p:spPr bwMode="auto">
          <a:xfrm>
            <a:off x="217488" y="784225"/>
            <a:ext cx="11703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A4.9.Mais qui diffuse ces rumeurs ?</a:t>
            </a:r>
          </a:p>
          <a:p>
            <a:pPr algn="just" eaLnBrk="1" hangingPunct="1">
              <a:lnSpc>
                <a:spcPct val="100000"/>
              </a:lnSpc>
              <a:spcBef>
                <a:spcPct val="0"/>
              </a:spcBef>
              <a:buFontTx/>
              <a:buNone/>
            </a:pPr>
            <a:r>
              <a:rPr lang="fr-FR" altLang="fr-FR" sz="1800" dirty="0">
                <a:solidFill>
                  <a:srgbClr val="7030A0"/>
                </a:solidFill>
              </a:rPr>
              <a:t>En 2011 déjà, quelques groupuscules ultra-catholiques avaient lancé l'offensive contre la présence de la « théorie du genre » dans les manuels de SVT de première. Le gouvernement avait dû </a:t>
            </a:r>
            <a:r>
              <a:rPr lang="fr-FR" altLang="fr-FR" sz="1800" dirty="0">
                <a:solidFill>
                  <a:srgbClr val="7030A0"/>
                </a:solidFill>
                <a:hlinkClick r:id="rId3" tooltip="Conjugaison du verbe réagir"/>
              </a:rPr>
              <a:t>réagir</a:t>
            </a:r>
            <a:r>
              <a:rPr lang="fr-FR" altLang="fr-FR" sz="1800" dirty="0">
                <a:solidFill>
                  <a:srgbClr val="7030A0"/>
                </a:solidFill>
              </a:rPr>
              <a:t>. Trois ans plus tard, ces associations, galvanisées par une année 2013 d'opposition au mariage gay, sont reparties au combat.</a:t>
            </a:r>
          </a:p>
          <a:p>
            <a:pPr algn="just" eaLnBrk="1" hangingPunct="1">
              <a:lnSpc>
                <a:spcPct val="100000"/>
              </a:lnSpc>
              <a:spcBef>
                <a:spcPct val="0"/>
              </a:spcBef>
              <a:buFontTx/>
              <a:buNone/>
            </a:pPr>
            <a:r>
              <a:rPr lang="fr-FR" altLang="fr-FR" sz="1800" dirty="0">
                <a:solidFill>
                  <a:srgbClr val="7030A0"/>
                </a:solidFill>
              </a:rPr>
              <a:t>Elles ne sont pas seules : l'extrême-droite a également utilisé ses réseaux, autour par exemple de « Egalité et réconciliation » d'Alain </a:t>
            </a:r>
            <a:r>
              <a:rPr lang="fr-FR" altLang="fr-FR" sz="1800" dirty="0" err="1">
                <a:solidFill>
                  <a:srgbClr val="7030A0"/>
                </a:solidFill>
              </a:rPr>
              <a:t>Soral</a:t>
            </a:r>
            <a:r>
              <a:rPr lang="fr-FR" altLang="fr-FR" sz="1800" dirty="0">
                <a:solidFill>
                  <a:srgbClr val="7030A0"/>
                </a:solidFill>
              </a:rPr>
              <a:t>, allié pour la circonstance à une ancienne figure de la lutte des « beurs » des années 1980 : Farida </a:t>
            </a:r>
            <a:r>
              <a:rPr lang="fr-FR" altLang="fr-FR" sz="1800" dirty="0" err="1">
                <a:solidFill>
                  <a:srgbClr val="7030A0"/>
                </a:solidFill>
              </a:rPr>
              <a:t>Belghoul</a:t>
            </a:r>
            <a:r>
              <a:rPr lang="fr-FR" altLang="fr-FR" sz="1800" dirty="0">
                <a:solidFill>
                  <a:srgbClr val="7030A0"/>
                </a:solidFill>
              </a:rPr>
              <a:t>. Son influence s'est fait </a:t>
            </a:r>
            <a:r>
              <a:rPr lang="fr-FR" altLang="fr-FR" sz="1800" dirty="0">
                <a:solidFill>
                  <a:srgbClr val="7030A0"/>
                </a:solidFill>
                <a:hlinkClick r:id="rId4" tooltip="Conjugaison du verbe sentir"/>
              </a:rPr>
              <a:t>sentir</a:t>
            </a:r>
            <a:r>
              <a:rPr lang="fr-FR" altLang="fr-FR" sz="1800" dirty="0">
                <a:solidFill>
                  <a:srgbClr val="7030A0"/>
                </a:solidFill>
              </a:rPr>
              <a:t> notamment sur les quartiers populaires où ont eu lieu la majorité des retraits d'enfants des écoles.</a:t>
            </a: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Comment les détracteurs de la théorie du genre se mobilisent ?</a:t>
            </a: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Farida </a:t>
            </a:r>
            <a:r>
              <a:rPr lang="fr-FR" altLang="fr-FR" sz="1800" b="1" dirty="0" err="1">
                <a:solidFill>
                  <a:srgbClr val="7030A0"/>
                </a:solidFill>
                <a:hlinkClick r:id="rId6"/>
              </a:rPr>
              <a:t>Belghoul</a:t>
            </a:r>
            <a:r>
              <a:rPr lang="fr-FR" altLang="fr-FR" sz="1800" b="1" dirty="0">
                <a:solidFill>
                  <a:srgbClr val="7030A0"/>
                </a:solidFill>
                <a:hlinkClick r:id="rId6"/>
              </a:rPr>
              <a:t>, de l'extrême gauche à la croisade anti-genre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185348"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5349" name="Picture 2" descr="C:\Users\LISAN\Documents\religions\homosexualité\images\manif-affiches-pro-homos\Russia is not Europ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9025" y="3884613"/>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3" descr="C:\Users\LISAN\Documents\religions\homosexualité\images\manif-affiches-pro-homos\tolérance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0367" y="46624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4" descr="C:\Users\LISAN\Documents\religions\homosexualité\images\manif-affiches-pro-homos\tolérance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900" y="4714875"/>
            <a:ext cx="1905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2" name="ZoneTexte 7"/>
          <p:cNvSpPr txBox="1">
            <a:spLocks noChangeArrowheads="1"/>
          </p:cNvSpPr>
          <p:nvPr/>
        </p:nvSpPr>
        <p:spPr bwMode="auto">
          <a:xfrm>
            <a:off x="7805738" y="5748338"/>
            <a:ext cx="407035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politique culturelle de l'Etat russe est de rejeter le multiculturalisme et la tolérance comme valeurs « non traditionnelles ».  </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http://queerussia.info/2014/06/10/5389/</a:t>
            </a:r>
            <a:r>
              <a:rPr lang="fr-FR" altLang="fr-FR" sz="1200">
                <a:solidFill>
                  <a:srgbClr val="7030A0"/>
                </a:solidFill>
              </a:rPr>
              <a:t> </a:t>
            </a:r>
          </a:p>
        </p:txBody>
      </p:sp>
      <p:sp>
        <p:nvSpPr>
          <p:cNvPr id="3" name="ZoneTexte 2"/>
          <p:cNvSpPr txBox="1"/>
          <p:nvPr/>
        </p:nvSpPr>
        <p:spPr>
          <a:xfrm>
            <a:off x="107576" y="6347012"/>
            <a:ext cx="5368066" cy="400110"/>
          </a:xfrm>
          <a:prstGeom prst="rect">
            <a:avLst/>
          </a:prstGeom>
          <a:noFill/>
        </p:spPr>
        <p:txBody>
          <a:bodyPr wrap="square" rtlCol="0">
            <a:spAutoFit/>
          </a:bodyPr>
          <a:lstStyle/>
          <a:p>
            <a:pPr algn="ctr"/>
            <a:r>
              <a:rPr lang="fr-FR" sz="1000" dirty="0">
                <a:solidFill>
                  <a:srgbClr val="7030A0"/>
                </a:solidFill>
              </a:rPr>
              <a:t>Respecter les personnes de tous styles, religions, origines, orientation sexuelle, classes sociales, sexes, âges, est le premier pas vers la tolérance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47425" y="152400"/>
            <a:ext cx="793750" cy="396875"/>
          </a:xfrm>
        </p:spPr>
        <p:txBody>
          <a:bodyPr/>
          <a:lstStyle/>
          <a:p>
            <a:pPr>
              <a:defRPr/>
            </a:pPr>
            <a:fld id="{217A79BC-7CBA-44F4-BE9B-6507E7A82DC6}" type="slidenum">
              <a:rPr lang="fr-FR"/>
              <a:pPr>
                <a:defRPr/>
              </a:pPr>
              <a:t>191</a:t>
            </a:fld>
            <a:endParaRPr lang="fr-FR" dirty="0"/>
          </a:p>
        </p:txBody>
      </p:sp>
      <p:sp>
        <p:nvSpPr>
          <p:cNvPr id="186371" name="Rectangle 2"/>
          <p:cNvSpPr>
            <a:spLocks noChangeArrowheads="1"/>
          </p:cNvSpPr>
          <p:nvPr/>
        </p:nvSpPr>
        <p:spPr bwMode="auto">
          <a:xfrm>
            <a:off x="195263" y="588963"/>
            <a:ext cx="5262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A5. </a:t>
            </a:r>
            <a:r>
              <a:rPr lang="fr-FR" altLang="fr-FR" sz="1800" b="1" dirty="0">
                <a:solidFill>
                  <a:srgbClr val="7030A0"/>
                </a:solidFill>
              </a:rPr>
              <a:t>Annexe :  Le projet de loi du Mariage homosexuel</a:t>
            </a:r>
            <a:endParaRPr lang="fr-FR" altLang="fr-FR" sz="1800" b="1" dirty="0"/>
          </a:p>
        </p:txBody>
      </p:sp>
      <p:sp>
        <p:nvSpPr>
          <p:cNvPr id="186372" name="ZoneTexte 3"/>
          <p:cNvSpPr txBox="1">
            <a:spLocks noChangeArrowheads="1"/>
          </p:cNvSpPr>
          <p:nvPr/>
        </p:nvSpPr>
        <p:spPr bwMode="auto">
          <a:xfrm>
            <a:off x="4249738"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186373" name="Picture 2" descr="C:\Users\LISAN\Documents\religions\homosexualité\images\science\mariage homo projet de loi du gouvern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425" y="1089025"/>
            <a:ext cx="55435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9542033" y="6035040"/>
            <a:ext cx="2399142" cy="646331"/>
          </a:xfrm>
          <a:prstGeom prst="rect">
            <a:avLst/>
          </a:prstGeom>
          <a:noFill/>
        </p:spPr>
        <p:txBody>
          <a:bodyPr wrap="square" rtlCol="0">
            <a:spAutoFit/>
          </a:bodyPr>
          <a:lstStyle/>
          <a:p>
            <a:r>
              <a:rPr lang="fr-FR" sz="1200" dirty="0">
                <a:solidFill>
                  <a:srgbClr val="7030A0"/>
                </a:solidFill>
              </a:rPr>
              <a:t>Source : </a:t>
            </a:r>
            <a:r>
              <a:rPr lang="fr-FR" sz="1200" dirty="0">
                <a:solidFill>
                  <a:srgbClr val="7030A0"/>
                </a:solidFill>
                <a:hlinkClick r:id="rId3"/>
              </a:rPr>
              <a:t>https://enfantsjustice.wordpress.com/homoparentalite-etat-des-lieux/</a:t>
            </a:r>
            <a:r>
              <a:rPr lang="fr-FR" sz="1200" dirty="0">
                <a:solidFill>
                  <a:srgbClr val="7030A0"/>
                </a:solidFill>
              </a:rPr>
              <a:t>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091" y="54540"/>
            <a:ext cx="700966" cy="365125"/>
          </a:xfrm>
        </p:spPr>
        <p:txBody>
          <a:bodyPr/>
          <a:lstStyle/>
          <a:p>
            <a:pPr>
              <a:defRPr/>
            </a:pPr>
            <a:fld id="{D0CA9924-A8D7-4C71-8542-91A819A0E213}" type="slidenum">
              <a:rPr lang="fr-FR" smtClean="0"/>
              <a:pPr>
                <a:defRPr/>
              </a:pPr>
              <a:t>192</a:t>
            </a:fld>
            <a:endParaRPr lang="fr-FR" dirty="0"/>
          </a:p>
        </p:txBody>
      </p:sp>
      <p:sp>
        <p:nvSpPr>
          <p:cNvPr id="3" name="Rectangle 2"/>
          <p:cNvSpPr/>
          <p:nvPr/>
        </p:nvSpPr>
        <p:spPr>
          <a:xfrm>
            <a:off x="0" y="552450"/>
            <a:ext cx="7105022" cy="369332"/>
          </a:xfrm>
          <a:prstGeom prst="rect">
            <a:avLst/>
          </a:prstGeom>
        </p:spPr>
        <p:txBody>
          <a:bodyPr wrap="none">
            <a:spAutoFit/>
          </a:bodyPr>
          <a:lstStyle/>
          <a:p>
            <a:r>
              <a:rPr lang="fr-FR" b="1" dirty="0">
                <a:solidFill>
                  <a:srgbClr val="7030A0"/>
                </a:solidFill>
                <a:latin typeface="+mn-lt"/>
              </a:rPr>
              <a:t> </a:t>
            </a:r>
            <a:r>
              <a:rPr lang="fr-FR" altLang="fr-FR" dirty="0">
                <a:solidFill>
                  <a:srgbClr val="7030A0"/>
                </a:solidFill>
                <a:latin typeface="+mn-lt"/>
              </a:rPr>
              <a:t> A6. </a:t>
            </a:r>
            <a:r>
              <a:rPr lang="fr-FR" altLang="fr-FR" b="1" dirty="0">
                <a:solidFill>
                  <a:srgbClr val="7030A0"/>
                </a:solidFill>
                <a:latin typeface="+mn-lt"/>
              </a:rPr>
              <a:t>Annexe : Rapide h</a:t>
            </a:r>
            <a:r>
              <a:rPr lang="fr-FR" b="1" dirty="0">
                <a:solidFill>
                  <a:srgbClr val="7030A0"/>
                </a:solidFill>
                <a:latin typeface="+mn-lt"/>
              </a:rPr>
              <a:t>istorique de l’homophobie </a:t>
            </a:r>
            <a:r>
              <a:rPr lang="fr-FR" sz="1400" b="1" dirty="0">
                <a:solidFill>
                  <a:srgbClr val="7030A0"/>
                </a:solidFill>
                <a:latin typeface="+mn-lt"/>
              </a:rPr>
              <a:t>(du rejet de l’homosexualité)</a:t>
            </a:r>
          </a:p>
        </p:txBody>
      </p:sp>
      <p:sp>
        <p:nvSpPr>
          <p:cNvPr id="4" name="ZoneTexte 3"/>
          <p:cNvSpPr txBox="1">
            <a:spLocks noChangeArrowheads="1"/>
          </p:cNvSpPr>
          <p:nvPr/>
        </p:nvSpPr>
        <p:spPr bwMode="auto">
          <a:xfrm>
            <a:off x="3566159"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5" name="ZoneTexte 4"/>
          <p:cNvSpPr txBox="1"/>
          <p:nvPr/>
        </p:nvSpPr>
        <p:spPr>
          <a:xfrm>
            <a:off x="129091" y="948690"/>
            <a:ext cx="6874136" cy="5909310"/>
          </a:xfrm>
          <a:prstGeom prst="rect">
            <a:avLst/>
          </a:prstGeom>
          <a:noFill/>
        </p:spPr>
        <p:txBody>
          <a:bodyPr wrap="square" rtlCol="0">
            <a:spAutoFit/>
          </a:bodyPr>
          <a:lstStyle/>
          <a:p>
            <a:pPr algn="just"/>
            <a:r>
              <a:rPr lang="fr-FR" dirty="0">
                <a:solidFill>
                  <a:srgbClr val="7030A0"/>
                </a:solidFill>
              </a:rPr>
              <a:t>Le rejet de l’homosexualité est liée notamment l’influence de certaines religions. Dans le judaïsme, le catholicisme et l’islam, par exemple, les interprétations dominantes des textes sacrés ont jugé l’homosexualité </a:t>
            </a:r>
            <a:r>
              <a:rPr lang="fr-FR" i="1" dirty="0">
                <a:solidFill>
                  <a:srgbClr val="7030A0"/>
                </a:solidFill>
              </a:rPr>
              <a:t>contraire à la loi divine et la nature, notamment parce qu’elle ne permet pas de se reproduire</a:t>
            </a:r>
            <a:r>
              <a:rPr lang="fr-FR" dirty="0">
                <a:solidFill>
                  <a:srgbClr val="7030A0"/>
                </a:solidFill>
              </a:rPr>
              <a:t>. Des principes religieux au nom desquels les homosexuels ont été chassés et exécutés, notamment au Moyen-Âge et à la Renaissance en Europe. </a:t>
            </a:r>
          </a:p>
          <a:p>
            <a:pPr algn="just"/>
            <a:r>
              <a:rPr lang="fr-FR" dirty="0">
                <a:solidFill>
                  <a:srgbClr val="7030A0"/>
                </a:solidFill>
              </a:rPr>
              <a:t>À partir du 19ème siècle, avec le développement de la médecine et de la psychiatrie, l’homosexualité est considérée comme une maladie mentale, qu’on cherche </a:t>
            </a:r>
            <a:r>
              <a:rPr lang="fr-FR" i="1" dirty="0">
                <a:solidFill>
                  <a:srgbClr val="7030A0"/>
                </a:solidFill>
              </a:rPr>
              <a:t>à guérir par la castration chimique, la chirurgie ou les électrochocs</a:t>
            </a:r>
            <a:r>
              <a:rPr lang="fr-FR" dirty="0">
                <a:solidFill>
                  <a:srgbClr val="7030A0"/>
                </a:solidFill>
              </a:rPr>
              <a:t>. On voit aussi émerger l’idée selon laquelle </a:t>
            </a:r>
            <a:r>
              <a:rPr lang="fr-FR" i="1" dirty="0">
                <a:solidFill>
                  <a:srgbClr val="7030A0"/>
                </a:solidFill>
              </a:rPr>
              <a:t>l’homosexualité entraîne une dégénérescence de l’espèce humaine</a:t>
            </a:r>
            <a:r>
              <a:rPr lang="fr-FR" dirty="0">
                <a:solidFill>
                  <a:srgbClr val="7030A0"/>
                </a:solidFill>
              </a:rPr>
              <a:t>. Une théorie qui sera reprise par le nazisme, ce qui entraînera la désignation des homosexuels par un triangle rose et la déportation de 5 000 à 15 000 personnes pour ce motif.</a:t>
            </a:r>
          </a:p>
          <a:p>
            <a:pPr algn="just"/>
            <a:r>
              <a:rPr lang="fr-FR" dirty="0">
                <a:solidFill>
                  <a:srgbClr val="7030A0"/>
                </a:solidFill>
              </a:rPr>
              <a:t>L’idée que l’homosexualité est une maladie survit au nazisme vaincu. L’apparition du sida dans les années 1970-80, qui a touché en premier lieu les homosexuels et qu’on a surnommé le ”cancer gay”, a renforcé ces représentations. Ce rejet de l’homosexualité tout au long de l’histoire a contribué à l’adoption de lois anti-homosexuelles dans de nombreux pays.</a:t>
            </a:r>
            <a:r>
              <a:rPr lang="fr-FR" sz="1200" dirty="0">
                <a:solidFill>
                  <a:srgbClr val="7030A0"/>
                </a:solidFill>
              </a:rPr>
              <a:t> Source : </a:t>
            </a:r>
            <a:r>
              <a:rPr lang="fr-FR" sz="1200" dirty="0">
                <a:solidFill>
                  <a:srgbClr val="7030A0"/>
                </a:solidFill>
                <a:hlinkClick r:id="rId2"/>
              </a:rPr>
              <a:t>http://ddc.arte.tv/nos-cartes/homosexualite-quels-droits-a-la-difference</a:t>
            </a:r>
            <a:r>
              <a:rPr lang="fr-FR" sz="1200" dirty="0">
                <a:solidFill>
                  <a:srgbClr val="7030A0"/>
                </a:solidFill>
              </a:rPr>
              <a:t> </a:t>
            </a:r>
            <a:endParaRPr lang="fr-FR"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270" y="3849123"/>
            <a:ext cx="4953000" cy="27908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2270" y="182563"/>
            <a:ext cx="5067300" cy="3533775"/>
          </a:xfrm>
          <a:prstGeom prst="rect">
            <a:avLst/>
          </a:prstGeom>
        </p:spPr>
      </p:pic>
    </p:spTree>
    <p:extLst>
      <p:ext uri="{BB962C8B-B14F-4D97-AF65-F5344CB8AC3E}">
        <p14:creationId xmlns:p14="http://schemas.microsoft.com/office/powerpoint/2010/main" val="4608014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29091" y="54540"/>
            <a:ext cx="700966"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193</a:t>
            </a:fld>
            <a:endParaRPr lang="fr-FR" dirty="0"/>
          </a:p>
        </p:txBody>
      </p:sp>
      <p:sp>
        <p:nvSpPr>
          <p:cNvPr id="4" name="Rectangle 3"/>
          <p:cNvSpPr/>
          <p:nvPr/>
        </p:nvSpPr>
        <p:spPr>
          <a:xfrm>
            <a:off x="103640" y="519453"/>
            <a:ext cx="6925037" cy="369332"/>
          </a:xfrm>
          <a:prstGeom prst="rect">
            <a:avLst/>
          </a:prstGeom>
        </p:spPr>
        <p:txBody>
          <a:bodyPr wrap="none">
            <a:spAutoFit/>
          </a:bodyPr>
          <a:lstStyle/>
          <a:p>
            <a:r>
              <a:rPr lang="fr-FR" b="1" dirty="0">
                <a:solidFill>
                  <a:srgbClr val="7030A0"/>
                </a:solidFill>
                <a:latin typeface="+mn-lt"/>
              </a:rPr>
              <a:t> </a:t>
            </a:r>
            <a:r>
              <a:rPr lang="fr-FR" altLang="fr-FR" dirty="0">
                <a:solidFill>
                  <a:srgbClr val="7030A0"/>
                </a:solidFill>
                <a:latin typeface="+mn-lt"/>
              </a:rPr>
              <a:t> A7. </a:t>
            </a:r>
            <a:r>
              <a:rPr lang="fr-FR" altLang="fr-FR" b="1" dirty="0">
                <a:solidFill>
                  <a:srgbClr val="7030A0"/>
                </a:solidFill>
                <a:latin typeface="+mn-lt"/>
              </a:rPr>
              <a:t>Annexe : La criminalisation </a:t>
            </a:r>
            <a:r>
              <a:rPr lang="fr-FR" b="1" dirty="0">
                <a:solidFill>
                  <a:srgbClr val="7030A0"/>
                </a:solidFill>
                <a:latin typeface="+mn-lt"/>
              </a:rPr>
              <a:t>de l’homosexualité, avancées et reculs</a:t>
            </a:r>
          </a:p>
        </p:txBody>
      </p:sp>
      <p:sp>
        <p:nvSpPr>
          <p:cNvPr id="5" name="ZoneTexte 4"/>
          <p:cNvSpPr txBox="1">
            <a:spLocks noChangeArrowheads="1"/>
          </p:cNvSpPr>
          <p:nvPr/>
        </p:nvSpPr>
        <p:spPr bwMode="auto">
          <a:xfrm>
            <a:off x="3566159"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29090" y="921782"/>
            <a:ext cx="5389583" cy="5539978"/>
          </a:xfrm>
          <a:prstGeom prst="rect">
            <a:avLst/>
          </a:prstGeom>
          <a:noFill/>
        </p:spPr>
        <p:txBody>
          <a:bodyPr wrap="square" rtlCol="0">
            <a:spAutoFit/>
          </a:bodyPr>
          <a:lstStyle/>
          <a:p>
            <a:pPr algn="just"/>
            <a:r>
              <a:rPr lang="fr-FR" altLang="fr-FR" b="1" dirty="0">
                <a:solidFill>
                  <a:srgbClr val="C00000"/>
                </a:solidFill>
              </a:rPr>
              <a:t>Criminalisation </a:t>
            </a:r>
            <a:r>
              <a:rPr lang="fr-FR" altLang="fr-FR" dirty="0">
                <a:solidFill>
                  <a:srgbClr val="C00000"/>
                </a:solidFill>
              </a:rPr>
              <a:t>: </a:t>
            </a:r>
            <a:r>
              <a:rPr lang="fr-FR" dirty="0">
                <a:solidFill>
                  <a:srgbClr val="C00000"/>
                </a:solidFill>
              </a:rPr>
              <a:t>En 2016, l’homosexualité était passible de la peine de mort dans 8 États, ainsi que dans certaines régions du Nigeria, de la Somalie et celles contrôlées par l’État islamique en Syrie et en Irak, en rouge foncé sur la carte. Dans tous ces territoires, elle est appliquée au nom de la loi islamique, bien qu’il s’agisse d’une interprétation. Il y a ensuite les pays où les homosexuels encourent des amendes ou des peines de prison, pouvant aller jusqu’à la prison à vie, en rouge clair sur la carte. Aujourd’hui, 76 États interdisent l’homosexualité sur tout leur territoire, et cela concerne environ 3 milliards de personnes dans le monde.</a:t>
            </a:r>
            <a:r>
              <a:rPr lang="fr-FR" sz="1200" dirty="0">
                <a:solidFill>
                  <a:srgbClr val="C00000"/>
                </a:solidFill>
              </a:rPr>
              <a:t> </a:t>
            </a:r>
          </a:p>
          <a:p>
            <a:pPr algn="just"/>
            <a:r>
              <a:rPr lang="fr-FR" b="1" dirty="0">
                <a:solidFill>
                  <a:srgbClr val="7030A0"/>
                </a:solidFill>
              </a:rPr>
              <a:t>Avancées</a:t>
            </a:r>
            <a:r>
              <a:rPr lang="fr-FR" dirty="0">
                <a:solidFill>
                  <a:srgbClr val="7030A0"/>
                </a:solidFill>
              </a:rPr>
              <a:t> : En 1990, 77 États avaient autorisé l’homosexualité. Aujourd’hui, ils sont 120, dont l’Albanie qui l’a légalisée en 1995 afin de pouvoir rentrer dans le Conseil de l’Europe. En ce qui concerne le mariage, aucun pays ne l’avait ouvert aux homosexuels en 1990. Aujourd’hui, ils sont 17 à l’avoir légalisé sur tout le territoire.</a:t>
            </a:r>
          </a:p>
          <a:p>
            <a:pPr algn="just"/>
            <a:r>
              <a:rPr lang="fr-FR" sz="1200" dirty="0">
                <a:solidFill>
                  <a:srgbClr val="7030A0"/>
                </a:solidFill>
              </a:rPr>
              <a:t>Source : </a:t>
            </a:r>
            <a:r>
              <a:rPr lang="fr-FR" sz="1200" dirty="0">
                <a:solidFill>
                  <a:srgbClr val="7030A0"/>
                </a:solidFill>
                <a:hlinkClick r:id="rId2"/>
              </a:rPr>
              <a:t>http://ddc.arte.tv/nos-cartes/homosexualite-quels-droits-a-la-difference</a:t>
            </a:r>
            <a:r>
              <a:rPr lang="fr-FR" sz="1200" dirty="0">
                <a:solidFill>
                  <a:srgbClr val="7030A0"/>
                </a:solidFill>
              </a:rPr>
              <a:t> </a:t>
            </a:r>
            <a:endParaRPr lang="fr-FR" dirty="0">
              <a:solidFill>
                <a:srgbClr val="7030A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673" y="921782"/>
            <a:ext cx="6507865" cy="3736280"/>
          </a:xfrm>
          <a:prstGeom prst="rect">
            <a:avLst/>
          </a:prstGeom>
        </p:spPr>
      </p:pic>
      <p:sp>
        <p:nvSpPr>
          <p:cNvPr id="9" name="ZoneTexte 8"/>
          <p:cNvSpPr txBox="1"/>
          <p:nvPr/>
        </p:nvSpPr>
        <p:spPr>
          <a:xfrm>
            <a:off x="5518673" y="4611895"/>
            <a:ext cx="6673327" cy="830997"/>
          </a:xfrm>
          <a:prstGeom prst="rect">
            <a:avLst/>
          </a:prstGeom>
          <a:noFill/>
        </p:spPr>
        <p:txBody>
          <a:bodyPr wrap="square" rtlCol="0">
            <a:spAutoFit/>
          </a:bodyPr>
          <a:lstStyle/>
          <a:p>
            <a:pPr algn="ctr"/>
            <a:r>
              <a:rPr lang="fr-FR" sz="1200" dirty="0">
                <a:solidFill>
                  <a:srgbClr val="7030A0"/>
                </a:solidFill>
              </a:rPr>
              <a:t>En vert, les pays autorisant l’homosexualité, en vert printemps, ceux autorisant le mariage homosexuels, en rouge, ceux l’interdisant ou le réprimant, en rouge foncé, ceux condamnant à mort l’homosexualité. En marron gris, ceux condamnant à des amendes ou des peines de prison l’homosexualité.</a:t>
            </a:r>
          </a:p>
          <a:p>
            <a:pPr algn="ctr"/>
            <a:r>
              <a:rPr lang="fr-FR" sz="1200" dirty="0">
                <a:solidFill>
                  <a:srgbClr val="7030A0"/>
                </a:solidFill>
              </a:rPr>
              <a:t>Source : </a:t>
            </a:r>
            <a:r>
              <a:rPr lang="fr-FR" sz="1200" dirty="0">
                <a:solidFill>
                  <a:srgbClr val="7030A0"/>
                </a:solidFill>
                <a:hlinkClick r:id="rId4"/>
              </a:rPr>
              <a:t>http://ilga.org/</a:t>
            </a:r>
            <a:r>
              <a:rPr lang="fr-FR" sz="1200" dirty="0">
                <a:solidFill>
                  <a:srgbClr val="7030A0"/>
                </a:solidFill>
              </a:rPr>
              <a:t> </a:t>
            </a:r>
          </a:p>
        </p:txBody>
      </p:sp>
      <p:sp>
        <p:nvSpPr>
          <p:cNvPr id="10" name="ZoneTexte 9"/>
          <p:cNvSpPr txBox="1"/>
          <p:nvPr/>
        </p:nvSpPr>
        <p:spPr>
          <a:xfrm>
            <a:off x="5475387" y="5455771"/>
            <a:ext cx="6594438" cy="1323439"/>
          </a:xfrm>
          <a:prstGeom prst="rect">
            <a:avLst/>
          </a:prstGeom>
          <a:noFill/>
        </p:spPr>
        <p:txBody>
          <a:bodyPr wrap="square" rtlCol="0">
            <a:spAutoFit/>
          </a:bodyPr>
          <a:lstStyle/>
          <a:p>
            <a:pPr algn="just"/>
            <a:r>
              <a:rPr lang="fr-FR" sz="1700" dirty="0">
                <a:solidFill>
                  <a:srgbClr val="7030A0"/>
                </a:solidFill>
              </a:rPr>
              <a:t>L’Argentine, dont plus de 80 % des habitants est catholique, a été le premier pays d’Amérique latine à ouvrir le mariage aux homosexuels en 2010. En 2013, plus de 70 % de la population argentine estime que l’homosexualité devrait être acceptée par la société.</a:t>
            </a:r>
            <a:r>
              <a:rPr lang="fr-FR" sz="1200" dirty="0">
                <a:solidFill>
                  <a:srgbClr val="7030A0"/>
                </a:solidFill>
              </a:rPr>
              <a:t> </a:t>
            </a:r>
          </a:p>
          <a:p>
            <a:pPr algn="just"/>
            <a:r>
              <a:rPr lang="fr-FR" sz="1200" dirty="0">
                <a:solidFill>
                  <a:srgbClr val="7030A0"/>
                </a:solidFill>
              </a:rPr>
              <a:t>Source : </a:t>
            </a:r>
            <a:r>
              <a:rPr lang="fr-FR" sz="1200" dirty="0" err="1">
                <a:solidFill>
                  <a:srgbClr val="7030A0"/>
                </a:solidFill>
              </a:rPr>
              <a:t>Pew</a:t>
            </a:r>
            <a:r>
              <a:rPr lang="fr-FR" sz="1200" dirty="0">
                <a:solidFill>
                  <a:srgbClr val="7030A0"/>
                </a:solidFill>
              </a:rPr>
              <a:t> </a:t>
            </a:r>
            <a:r>
              <a:rPr lang="fr-FR" sz="1200" dirty="0" err="1">
                <a:solidFill>
                  <a:srgbClr val="7030A0"/>
                </a:solidFill>
              </a:rPr>
              <a:t>Research</a:t>
            </a:r>
            <a:r>
              <a:rPr lang="fr-FR" sz="1200" dirty="0">
                <a:solidFill>
                  <a:srgbClr val="7030A0"/>
                </a:solidFill>
              </a:rPr>
              <a:t> Center.</a:t>
            </a:r>
          </a:p>
        </p:txBody>
      </p:sp>
    </p:spTree>
    <p:extLst>
      <p:ext uri="{BB962C8B-B14F-4D97-AF65-F5344CB8AC3E}">
        <p14:creationId xmlns:p14="http://schemas.microsoft.com/office/powerpoint/2010/main" val="22574079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03137" y="46393"/>
            <a:ext cx="700966"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194</a:t>
            </a:fld>
            <a:endParaRPr lang="fr-FR" dirty="0"/>
          </a:p>
        </p:txBody>
      </p:sp>
      <p:sp>
        <p:nvSpPr>
          <p:cNvPr id="4" name="Rectangle 3"/>
          <p:cNvSpPr/>
          <p:nvPr/>
        </p:nvSpPr>
        <p:spPr>
          <a:xfrm>
            <a:off x="0" y="155515"/>
            <a:ext cx="8335926" cy="369332"/>
          </a:xfrm>
          <a:prstGeom prst="rect">
            <a:avLst/>
          </a:prstGeom>
        </p:spPr>
        <p:txBody>
          <a:bodyPr wrap="square">
            <a:spAutoFit/>
          </a:bodyPr>
          <a:lstStyle/>
          <a:p>
            <a:r>
              <a:rPr lang="fr-FR" b="1" dirty="0">
                <a:solidFill>
                  <a:srgbClr val="7030A0"/>
                </a:solidFill>
                <a:latin typeface="+mn-lt"/>
              </a:rPr>
              <a:t> </a:t>
            </a:r>
            <a:r>
              <a:rPr lang="fr-FR" altLang="fr-FR" dirty="0">
                <a:solidFill>
                  <a:srgbClr val="7030A0"/>
                </a:solidFill>
                <a:latin typeface="+mn-lt"/>
              </a:rPr>
              <a:t> A7. </a:t>
            </a:r>
            <a:r>
              <a:rPr lang="fr-FR" altLang="fr-FR" b="1" dirty="0">
                <a:solidFill>
                  <a:srgbClr val="7030A0"/>
                </a:solidFill>
                <a:latin typeface="+mn-lt"/>
              </a:rPr>
              <a:t>Annexe : La criminalisation </a:t>
            </a:r>
            <a:r>
              <a:rPr lang="fr-FR" b="1" dirty="0">
                <a:solidFill>
                  <a:srgbClr val="7030A0"/>
                </a:solidFill>
                <a:latin typeface="+mn-lt"/>
              </a:rPr>
              <a:t>de l’homosexualité, avancées et reculs (suite)</a:t>
            </a:r>
          </a:p>
        </p:txBody>
      </p:sp>
      <p:sp>
        <p:nvSpPr>
          <p:cNvPr id="5" name="ZoneTexte 4"/>
          <p:cNvSpPr txBox="1">
            <a:spLocks noChangeArrowheads="1"/>
          </p:cNvSpPr>
          <p:nvPr/>
        </p:nvSpPr>
        <p:spPr bwMode="auto">
          <a:xfrm>
            <a:off x="7457675" y="77985"/>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524847"/>
            <a:ext cx="10763250" cy="6219825"/>
          </a:xfrm>
          <a:prstGeom prst="rect">
            <a:avLst/>
          </a:prstGeom>
        </p:spPr>
      </p:pic>
      <p:sp>
        <p:nvSpPr>
          <p:cNvPr id="8" name="ZoneTexte 7"/>
          <p:cNvSpPr txBox="1"/>
          <p:nvPr/>
        </p:nvSpPr>
        <p:spPr>
          <a:xfrm rot="16200000">
            <a:off x="8823674" y="3311593"/>
            <a:ext cx="5954233" cy="646331"/>
          </a:xfrm>
          <a:prstGeom prst="rect">
            <a:avLst/>
          </a:prstGeom>
          <a:noFill/>
        </p:spPr>
        <p:txBody>
          <a:bodyPr wrap="square" rtlCol="0">
            <a:spAutoFit/>
          </a:bodyPr>
          <a:lstStyle/>
          <a:p>
            <a:r>
              <a:rPr lang="fr-FR" sz="1200" dirty="0">
                <a:solidFill>
                  <a:srgbClr val="7030A0"/>
                </a:solidFill>
              </a:rPr>
              <a:t>Source : </a:t>
            </a:r>
            <a:r>
              <a:rPr lang="en-US" sz="1200" dirty="0">
                <a:solidFill>
                  <a:srgbClr val="7030A0"/>
                </a:solidFill>
              </a:rPr>
              <a:t>The Lesbian, Gay and Bisexual Map of World Laws, ILGA, the International Lesbian, Gay, Bisexual, Trans and Intersex Association, May 2015, www.ilga.org</a:t>
            </a:r>
            <a:endParaRPr lang="fr-FR" sz="1200" dirty="0">
              <a:solidFill>
                <a:srgbClr val="7030A0"/>
              </a:solidFill>
            </a:endParaRPr>
          </a:p>
          <a:p>
            <a:r>
              <a:rPr lang="fr-FR" sz="1200" dirty="0">
                <a:solidFill>
                  <a:srgbClr val="7030A0"/>
                </a:solidFill>
              </a:rPr>
              <a:t> </a:t>
            </a:r>
            <a:r>
              <a:rPr lang="fr-FR" sz="1200" dirty="0">
                <a:solidFill>
                  <a:srgbClr val="7030A0"/>
                </a:solidFill>
                <a:hlinkClick r:id="rId3"/>
              </a:rPr>
              <a:t>http://old.ilga.org/Statehomophobia/ILGA_WorldMap_2015_ENG.pdf</a:t>
            </a:r>
            <a:r>
              <a:rPr lang="fr-FR" sz="1200" dirty="0">
                <a:solidFill>
                  <a:srgbClr val="7030A0"/>
                </a:solidFill>
              </a:rPr>
              <a:t> </a:t>
            </a:r>
          </a:p>
        </p:txBody>
      </p:sp>
    </p:spTree>
    <p:extLst>
      <p:ext uri="{BB962C8B-B14F-4D97-AF65-F5344CB8AC3E}">
        <p14:creationId xmlns:p14="http://schemas.microsoft.com/office/powerpoint/2010/main" val="34372149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29091" y="54540"/>
            <a:ext cx="700966"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195</a:t>
            </a:fld>
            <a:endParaRPr lang="fr-FR" dirty="0"/>
          </a:p>
        </p:txBody>
      </p:sp>
      <p:sp>
        <p:nvSpPr>
          <p:cNvPr id="5" name="ZoneTexte 4"/>
          <p:cNvSpPr txBox="1">
            <a:spLocks noChangeArrowheads="1"/>
          </p:cNvSpPr>
          <p:nvPr/>
        </p:nvSpPr>
        <p:spPr bwMode="auto">
          <a:xfrm>
            <a:off x="3566159"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29091" y="2542720"/>
            <a:ext cx="7605657" cy="3970318"/>
          </a:xfrm>
          <a:prstGeom prst="rect">
            <a:avLst/>
          </a:prstGeom>
          <a:noFill/>
        </p:spPr>
        <p:txBody>
          <a:bodyPr wrap="square" rtlCol="0">
            <a:spAutoFit/>
          </a:bodyPr>
          <a:lstStyle/>
          <a:p>
            <a:pPr algn="just"/>
            <a:r>
              <a:rPr lang="fr-FR" dirty="0">
                <a:solidFill>
                  <a:srgbClr val="7030A0"/>
                </a:solidFill>
              </a:rPr>
              <a:t>Au-delà des législations, il faut aussi prendre en compte l’attitude de la société à l’égard des homosexuels, qui sont victimes de discriminations, y compris dans les pays où leurs droits sont reconnus. En France, </a:t>
            </a:r>
            <a:r>
              <a:rPr lang="fr-FR" i="1" dirty="0">
                <a:solidFill>
                  <a:srgbClr val="7030A0"/>
                </a:solidFill>
              </a:rPr>
              <a:t>le nombre de témoignages de victimes reçus par l’association SOS Homophobie est en augmentation depuis les années 2000, avec un pic pour l’année 2013</a:t>
            </a:r>
            <a:r>
              <a:rPr lang="fr-FR" dirty="0">
                <a:solidFill>
                  <a:srgbClr val="7030A0"/>
                </a:solidFill>
              </a:rPr>
              <a:t>, celle de l’adoption de la loi ouvrant le mariage aux homosexuels. L’intense débat autour de la loi, les manifestations contre le mariage et l’anonymat d’Internet ont libéré à la fois la parole homophobe et celle des victimes.</a:t>
            </a:r>
          </a:p>
          <a:p>
            <a:pPr algn="just"/>
            <a:r>
              <a:rPr lang="fr-FR" sz="1600" dirty="0">
                <a:solidFill>
                  <a:srgbClr val="7030A0"/>
                </a:solidFill>
              </a:rPr>
              <a:t>Face aux manifestations d’homophobie, de nombreux homosexuels se dirigent vers les grandes métropoles et rejoignent une communauté, implantée dans un quartier, dont vous voyez les principaux sur la carte. Ce sont aussi des lieux de mobilisation en faveur des droits des homosexuels. C’est à Greenwich Village, à New York, qu’a eu lieu la première gay </a:t>
            </a:r>
            <a:r>
              <a:rPr lang="fr-FR" sz="1600" dirty="0" err="1">
                <a:solidFill>
                  <a:srgbClr val="7030A0"/>
                </a:solidFill>
              </a:rPr>
              <a:t>pride</a:t>
            </a:r>
            <a:r>
              <a:rPr lang="fr-FR" sz="1600" dirty="0">
                <a:solidFill>
                  <a:srgbClr val="7030A0"/>
                </a:solidFill>
              </a:rPr>
              <a:t> en 1970, marquant la naissance des mouvements de revendication homosexuels contemporains.</a:t>
            </a:r>
          </a:p>
          <a:p>
            <a:pPr algn="just"/>
            <a:r>
              <a:rPr lang="fr-FR" sz="1200" dirty="0">
                <a:solidFill>
                  <a:srgbClr val="7030A0"/>
                </a:solidFill>
              </a:rPr>
              <a:t>Source : </a:t>
            </a:r>
            <a:r>
              <a:rPr lang="fr-FR" sz="1200" dirty="0">
                <a:solidFill>
                  <a:srgbClr val="7030A0"/>
                </a:solidFill>
                <a:hlinkClick r:id="rId2"/>
              </a:rPr>
              <a:t>http://ddc.arte.tv/nos-cartes/homosexualite-quels-droits-a-la-difference</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976" y="182563"/>
            <a:ext cx="1907143" cy="1453806"/>
          </a:xfrm>
          <a:prstGeom prst="rect">
            <a:avLst/>
          </a:prstGeom>
        </p:spPr>
      </p:pic>
      <p:sp>
        <p:nvSpPr>
          <p:cNvPr id="8" name="Rectangle 7"/>
          <p:cNvSpPr/>
          <p:nvPr/>
        </p:nvSpPr>
        <p:spPr>
          <a:xfrm>
            <a:off x="9118890" y="1371334"/>
            <a:ext cx="977704" cy="276999"/>
          </a:xfrm>
          <a:prstGeom prst="rect">
            <a:avLst/>
          </a:prstGeom>
        </p:spPr>
        <p:txBody>
          <a:bodyPr wrap="none">
            <a:spAutoFit/>
          </a:bodyPr>
          <a:lstStyle/>
          <a:p>
            <a:pPr algn="ctr"/>
            <a:r>
              <a:rPr lang="fr-FR" sz="1200" dirty="0">
                <a:solidFill>
                  <a:srgbClr val="7030A0"/>
                </a:solidFill>
              </a:rPr>
              <a:t>Les reculs </a:t>
            </a:r>
            <a:r>
              <a:rPr lang="fr-FR" sz="1200" dirty="0">
                <a:solidFill>
                  <a:srgbClr val="7030A0"/>
                </a:solidFill>
                <a:sym typeface="Wingdings" panose="05000000000000000000" pitchFamily="2" charset="2"/>
              </a:rPr>
              <a:t></a:t>
            </a:r>
            <a:endParaRPr lang="fr-FR" sz="1200" dirty="0"/>
          </a:p>
        </p:txBody>
      </p:sp>
      <p:sp>
        <p:nvSpPr>
          <p:cNvPr id="9" name="ZoneTexte 8"/>
          <p:cNvSpPr txBox="1"/>
          <p:nvPr/>
        </p:nvSpPr>
        <p:spPr>
          <a:xfrm>
            <a:off x="7627172" y="3771522"/>
            <a:ext cx="4600413" cy="646331"/>
          </a:xfrm>
          <a:prstGeom prst="rect">
            <a:avLst/>
          </a:prstGeom>
          <a:noFill/>
        </p:spPr>
        <p:txBody>
          <a:bodyPr wrap="square" rtlCol="0">
            <a:spAutoFit/>
          </a:bodyPr>
          <a:lstStyle/>
          <a:p>
            <a:pPr algn="r"/>
            <a:r>
              <a:rPr lang="fr-FR" sz="1200" dirty="0">
                <a:solidFill>
                  <a:srgbClr val="7030A0"/>
                </a:solidFill>
              </a:rPr>
              <a:t>↗ Augmentation du nombre d’agressions homophobes en France, avec un pic en 2013, lors de l’adoption de la loi ouvrant le mariage aux homosexuels. Source image : SOS homophobie.</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121" y="1742739"/>
            <a:ext cx="3117918" cy="2028783"/>
          </a:xfrm>
          <a:prstGeom prst="rect">
            <a:avLst/>
          </a:prstGeom>
        </p:spPr>
      </p:pic>
      <p:sp>
        <p:nvSpPr>
          <p:cNvPr id="12" name="ZoneTexte 11"/>
          <p:cNvSpPr txBox="1"/>
          <p:nvPr/>
        </p:nvSpPr>
        <p:spPr>
          <a:xfrm>
            <a:off x="103640" y="922574"/>
            <a:ext cx="8506960" cy="1994994"/>
          </a:xfrm>
          <a:prstGeom prst="rect">
            <a:avLst/>
          </a:prstGeom>
          <a:noFill/>
        </p:spPr>
        <p:txBody>
          <a:bodyPr wrap="square" rtlCol="0">
            <a:spAutoFit/>
          </a:bodyPr>
          <a:lstStyle/>
          <a:p>
            <a:pPr algn="just"/>
            <a:r>
              <a:rPr lang="fr-FR" sz="1700" b="1" dirty="0">
                <a:solidFill>
                  <a:srgbClr val="C00000"/>
                </a:solidFill>
              </a:rPr>
              <a:t>Les reculs </a:t>
            </a:r>
            <a:r>
              <a:rPr lang="fr-FR" sz="1700" dirty="0">
                <a:solidFill>
                  <a:srgbClr val="C00000"/>
                </a:solidFill>
              </a:rPr>
              <a:t>: Mais depuis 1990, on a aussi observé des reculs. </a:t>
            </a:r>
            <a:r>
              <a:rPr lang="fr-FR" sz="1700" i="1" dirty="0">
                <a:solidFill>
                  <a:srgbClr val="C00000"/>
                </a:solidFill>
              </a:rPr>
              <a:t>4 pays ont adopté des lois interdisant la “promotion” de l’homosexualité : la Russie, la Lituanie, l’Algérie et le Nigeria. </a:t>
            </a:r>
            <a:r>
              <a:rPr lang="fr-FR" sz="1700" dirty="0">
                <a:solidFill>
                  <a:srgbClr val="C00000"/>
                </a:solidFill>
              </a:rPr>
              <a:t>Justement au Nigeria, en 2014, le président de l’époque, </a:t>
            </a:r>
            <a:r>
              <a:rPr lang="fr-FR" sz="1700" dirty="0" err="1">
                <a:solidFill>
                  <a:srgbClr val="C00000"/>
                </a:solidFill>
              </a:rPr>
              <a:t>Goodluck</a:t>
            </a:r>
            <a:r>
              <a:rPr lang="fr-FR" sz="1700" dirty="0">
                <a:solidFill>
                  <a:srgbClr val="C00000"/>
                </a:solidFill>
              </a:rPr>
              <a:t> Jonathan, a fait adopter une loi punissant de 10 ans de prison le fait d’afficher son homosexualité, afin de regagner l’opinion publique en période pré-électorale. Selon le </a:t>
            </a:r>
            <a:r>
              <a:rPr lang="fr-FR" sz="1700" dirty="0" err="1">
                <a:solidFill>
                  <a:srgbClr val="C00000"/>
                </a:solidFill>
              </a:rPr>
              <a:t>Pew</a:t>
            </a:r>
            <a:r>
              <a:rPr lang="fr-FR" sz="1700" dirty="0">
                <a:solidFill>
                  <a:srgbClr val="C00000"/>
                </a:solidFill>
              </a:rPr>
              <a:t> </a:t>
            </a:r>
            <a:r>
              <a:rPr lang="fr-FR" sz="1700" dirty="0" err="1">
                <a:solidFill>
                  <a:srgbClr val="C00000"/>
                </a:solidFill>
              </a:rPr>
              <a:t>Research</a:t>
            </a:r>
            <a:r>
              <a:rPr lang="fr-FR" sz="1700" dirty="0">
                <a:solidFill>
                  <a:srgbClr val="C00000"/>
                </a:solidFill>
              </a:rPr>
              <a:t> Center, 98 % de la population pense que la société ne devrait pas accepter l’homosexualité.</a:t>
            </a:r>
          </a:p>
          <a:p>
            <a:endParaRPr lang="fr-FR" dirty="0"/>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265" y="4391025"/>
            <a:ext cx="4371975" cy="2466975"/>
          </a:xfrm>
          <a:prstGeom prst="rect">
            <a:avLst/>
          </a:prstGeom>
        </p:spPr>
      </p:pic>
      <p:sp>
        <p:nvSpPr>
          <p:cNvPr id="14" name="Rectangle 13"/>
          <p:cNvSpPr/>
          <p:nvPr/>
        </p:nvSpPr>
        <p:spPr>
          <a:xfrm>
            <a:off x="6296921" y="6322173"/>
            <a:ext cx="1538344" cy="461665"/>
          </a:xfrm>
          <a:prstGeom prst="rect">
            <a:avLst/>
          </a:prstGeom>
        </p:spPr>
        <p:txBody>
          <a:bodyPr wrap="square">
            <a:spAutoFit/>
          </a:bodyPr>
          <a:lstStyle/>
          <a:p>
            <a:pPr algn="ctr"/>
            <a:r>
              <a:rPr lang="fr-FR" sz="1200" dirty="0">
                <a:solidFill>
                  <a:srgbClr val="7030A0"/>
                </a:solidFill>
              </a:rPr>
              <a:t>Les quartiers gay dans le monde </a:t>
            </a:r>
            <a:r>
              <a:rPr lang="fr-FR" sz="1200" dirty="0">
                <a:solidFill>
                  <a:srgbClr val="7030A0"/>
                </a:solidFill>
                <a:sym typeface="Wingdings" panose="05000000000000000000" pitchFamily="2" charset="2"/>
              </a:rPr>
              <a:t></a:t>
            </a:r>
            <a:endParaRPr lang="fr-FR" sz="1200" dirty="0"/>
          </a:p>
        </p:txBody>
      </p:sp>
      <p:sp>
        <p:nvSpPr>
          <p:cNvPr id="15" name="Rectangle 14"/>
          <p:cNvSpPr/>
          <p:nvPr/>
        </p:nvSpPr>
        <p:spPr>
          <a:xfrm>
            <a:off x="0" y="605123"/>
            <a:ext cx="8335926" cy="369332"/>
          </a:xfrm>
          <a:prstGeom prst="rect">
            <a:avLst/>
          </a:prstGeom>
        </p:spPr>
        <p:txBody>
          <a:bodyPr wrap="square">
            <a:spAutoFit/>
          </a:bodyPr>
          <a:lstStyle/>
          <a:p>
            <a:r>
              <a:rPr lang="fr-FR" b="1" dirty="0">
                <a:solidFill>
                  <a:srgbClr val="7030A0"/>
                </a:solidFill>
                <a:latin typeface="+mn-lt"/>
              </a:rPr>
              <a:t> </a:t>
            </a:r>
            <a:r>
              <a:rPr lang="fr-FR" altLang="fr-FR" dirty="0">
                <a:solidFill>
                  <a:srgbClr val="7030A0"/>
                </a:solidFill>
                <a:latin typeface="+mn-lt"/>
              </a:rPr>
              <a:t> A7. </a:t>
            </a:r>
            <a:r>
              <a:rPr lang="fr-FR" altLang="fr-FR" b="1" dirty="0">
                <a:solidFill>
                  <a:srgbClr val="7030A0"/>
                </a:solidFill>
                <a:latin typeface="+mn-lt"/>
              </a:rPr>
              <a:t>Annexe : La criminalisation </a:t>
            </a:r>
            <a:r>
              <a:rPr lang="fr-FR" b="1" dirty="0">
                <a:solidFill>
                  <a:srgbClr val="7030A0"/>
                </a:solidFill>
                <a:latin typeface="+mn-lt"/>
              </a:rPr>
              <a:t>de l’homosexualité, avancées et reculs (suite et fin)</a:t>
            </a:r>
          </a:p>
        </p:txBody>
      </p:sp>
    </p:spTree>
    <p:extLst>
      <p:ext uri="{BB962C8B-B14F-4D97-AF65-F5344CB8AC3E}">
        <p14:creationId xmlns:p14="http://schemas.microsoft.com/office/powerpoint/2010/main" val="26660165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50825" y="174625"/>
            <a:ext cx="522288" cy="374650"/>
          </a:xfrm>
        </p:spPr>
        <p:txBody>
          <a:bodyPr/>
          <a:lstStyle/>
          <a:p>
            <a:pPr>
              <a:defRPr/>
            </a:pPr>
            <a:fld id="{13961D33-AB20-4A82-B38B-A7A388263746}" type="slidenum">
              <a:rPr lang="fr-FR"/>
              <a:pPr>
                <a:defRPr/>
              </a:pPr>
              <a:t>196</a:t>
            </a:fld>
            <a:endParaRPr lang="fr-FR" dirty="0"/>
          </a:p>
        </p:txBody>
      </p:sp>
      <p:sp>
        <p:nvSpPr>
          <p:cNvPr id="187395" name="Rectangle 2"/>
          <p:cNvSpPr>
            <a:spLocks noChangeArrowheads="1"/>
          </p:cNvSpPr>
          <p:nvPr/>
        </p:nvSpPr>
        <p:spPr bwMode="auto">
          <a:xfrm>
            <a:off x="620713" y="566738"/>
            <a:ext cx="2214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A8. </a:t>
            </a:r>
            <a:r>
              <a:rPr lang="fr-FR" altLang="fr-FR" sz="1800" b="1" dirty="0">
                <a:solidFill>
                  <a:srgbClr val="7030A0"/>
                </a:solidFill>
              </a:rPr>
              <a:t>Annexe : Humour</a:t>
            </a:r>
            <a:endParaRPr lang="fr-FR" altLang="fr-FR" sz="1800" dirty="0">
              <a:solidFill>
                <a:srgbClr val="7030A0"/>
              </a:solidFill>
            </a:endParaRPr>
          </a:p>
        </p:txBody>
      </p:sp>
      <p:sp>
        <p:nvSpPr>
          <p:cNvPr id="187396"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7397" name="Picture 3" descr="C:\Users\LISAN\Documents\religions\homosexualité\images\humour\how do I explain gay people to my kid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838" y="677863"/>
            <a:ext cx="26574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4" descr="C:\Users\LISAN\Documents\religions\homosexualité\images\humour\preservons la famill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2175"/>
            <a:ext cx="39116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6" descr="C:\Users\LISAN\Documents\religions\homosexualité\images\humour\baltic pride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2213" y="233363"/>
            <a:ext cx="1714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0" name="ZoneTexte 9"/>
          <p:cNvSpPr txBox="1">
            <a:spLocks noChangeArrowheads="1"/>
          </p:cNvSpPr>
          <p:nvPr/>
        </p:nvSpPr>
        <p:spPr bwMode="auto">
          <a:xfrm>
            <a:off x="3352800" y="3081338"/>
            <a:ext cx="42783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Comment expliquer les homosexuels à mes enfants ? Eh bien, si vous pouvez mentir avec eux sur un type immortel dans un costume rouge qui vit au pôle nord et se déplace dans le ciel tirée par des rennes volant magiques alors il devrait être assez facile de leur dire la vérité sur deux personnes amoureuses ».</a:t>
            </a:r>
          </a:p>
        </p:txBody>
      </p:sp>
      <p:sp>
        <p:nvSpPr>
          <p:cNvPr id="187401" name="ZoneTexte 10"/>
          <p:cNvSpPr txBox="1">
            <a:spLocks noChangeArrowheads="1"/>
          </p:cNvSpPr>
          <p:nvPr/>
        </p:nvSpPr>
        <p:spPr bwMode="auto">
          <a:xfrm>
            <a:off x="9710738" y="2971800"/>
            <a:ext cx="2351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Baltic pride (fierté baltique).</a:t>
            </a:r>
          </a:p>
          <a:p>
            <a:pPr algn="ctr" eaLnBrk="1" hangingPunct="1">
              <a:lnSpc>
                <a:spcPct val="100000"/>
              </a:lnSpc>
              <a:spcBef>
                <a:spcPct val="0"/>
              </a:spcBef>
              <a:buFontTx/>
              <a:buNone/>
            </a:pPr>
            <a:r>
              <a:rPr lang="fr-FR" altLang="fr-FR" sz="1200" i="1">
                <a:solidFill>
                  <a:srgbClr val="7030A0"/>
                </a:solidFill>
              </a:rPr>
              <a:t>« Bienvenue, chers bizarres »</a:t>
            </a:r>
          </a:p>
        </p:txBody>
      </p:sp>
      <p:pic>
        <p:nvPicPr>
          <p:cNvPr id="187402" name="Picture 7" descr="C:\Users\LISAN\Documents\religions\homosexualité\images\humour\homosexualité humour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263" y="571500"/>
            <a:ext cx="254793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3" name="Picture 8" descr="C:\Users\LISAN\Documents\religions\homosexualité\images\humour\mariage homo humour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8" y="3965575"/>
            <a:ext cx="239553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4" name="Picture 10" descr="C:\Users\LISAN\Documents\religions\homosexualité\images\humour\manif anti gay nord mali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8688" y="3429000"/>
            <a:ext cx="213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5" name="Picture 11" descr="C:\Users\LISAN\Documents\religions\homosexualité\images\humour\mariage homo humour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738" y="4084638"/>
            <a:ext cx="25146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6" name="Picture 12" descr="C:\Users\LISAN\Documents\religions\homosexualité\images\humour\ciel ton mar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6088" y="3970338"/>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7" name="ZoneTexte 20"/>
          <p:cNvSpPr txBox="1">
            <a:spLocks noChangeArrowheads="1"/>
          </p:cNvSpPr>
          <p:nvPr/>
        </p:nvSpPr>
        <p:spPr bwMode="auto">
          <a:xfrm>
            <a:off x="130175" y="3646488"/>
            <a:ext cx="3233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Nous préservons l’avenir de la famille ».</a:t>
            </a:r>
          </a:p>
        </p:txBody>
      </p:sp>
      <p:pic>
        <p:nvPicPr>
          <p:cNvPr id="187408" name="Picture 2" descr="C:\Users\LISAN\Documents\religions\homosexualité\images\humour\homoparentalité b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5275" y="4222750"/>
            <a:ext cx="25527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4508183" y="149226"/>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336338" y="198438"/>
            <a:ext cx="511175" cy="320675"/>
          </a:xfrm>
        </p:spPr>
        <p:txBody>
          <a:bodyPr/>
          <a:lstStyle/>
          <a:p>
            <a:pPr>
              <a:defRPr/>
            </a:pPr>
            <a:fld id="{0C852A96-2878-4BF1-9864-C40524D0CAD2}" type="slidenum">
              <a:rPr lang="fr-FR"/>
              <a:pPr>
                <a:defRPr/>
              </a:pPr>
              <a:t>2</a:t>
            </a:fld>
            <a:endParaRPr lang="fr-FR" dirty="0"/>
          </a:p>
        </p:txBody>
      </p:sp>
      <p:sp>
        <p:nvSpPr>
          <p:cNvPr id="4100" name="ZoneTexte 3"/>
          <p:cNvSpPr txBox="1">
            <a:spLocks noChangeArrowheads="1"/>
          </p:cNvSpPr>
          <p:nvPr/>
        </p:nvSpPr>
        <p:spPr bwMode="auto">
          <a:xfrm>
            <a:off x="215900" y="110996"/>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a:t>
            </a:r>
            <a:endParaRPr lang="fr-FR" altLang="fr-FR" sz="1800" dirty="0">
              <a:solidFill>
                <a:srgbClr val="7030A0"/>
              </a:solidFill>
            </a:endParaRPr>
          </a:p>
        </p:txBody>
      </p:sp>
      <p:sp>
        <p:nvSpPr>
          <p:cNvPr id="4101" name="ZoneTexte 4"/>
          <p:cNvSpPr txBox="1">
            <a:spLocks noChangeArrowheads="1"/>
          </p:cNvSpPr>
          <p:nvPr/>
        </p:nvSpPr>
        <p:spPr bwMode="auto">
          <a:xfrm>
            <a:off x="169069" y="479297"/>
            <a:ext cx="6146671"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dirty="0">
                <a:solidFill>
                  <a:srgbClr val="7030A0"/>
                </a:solidFill>
              </a:rPr>
              <a:t>1. Introduction, définition</a:t>
            </a:r>
          </a:p>
          <a:p>
            <a:pPr eaLnBrk="1" hangingPunct="1">
              <a:lnSpc>
                <a:spcPct val="100000"/>
              </a:lnSpc>
              <a:spcBef>
                <a:spcPct val="0"/>
              </a:spcBef>
              <a:buFontTx/>
              <a:buNone/>
            </a:pPr>
            <a:r>
              <a:rPr lang="fr-FR" altLang="fr-FR" sz="1400" dirty="0">
                <a:solidFill>
                  <a:srgbClr val="7030A0"/>
                </a:solidFill>
              </a:rPr>
              <a:t>2. La vision des religions sur l’homosexualité</a:t>
            </a:r>
          </a:p>
          <a:p>
            <a:pPr eaLnBrk="1" hangingPunct="1">
              <a:lnSpc>
                <a:spcPct val="100000"/>
              </a:lnSpc>
              <a:spcBef>
                <a:spcPct val="0"/>
              </a:spcBef>
              <a:buFontTx/>
              <a:buNone/>
            </a:pPr>
            <a:r>
              <a:rPr lang="fr-FR" altLang="fr-FR" sz="1400" dirty="0">
                <a:solidFill>
                  <a:srgbClr val="7030A0"/>
                </a:solidFill>
              </a:rPr>
              <a:t>3. Déclarations diverses sur l’homosexualité</a:t>
            </a:r>
          </a:p>
          <a:p>
            <a:pPr eaLnBrk="1" hangingPunct="1">
              <a:lnSpc>
                <a:spcPct val="100000"/>
              </a:lnSpc>
              <a:spcBef>
                <a:spcPct val="0"/>
              </a:spcBef>
              <a:buFontTx/>
              <a:buNone/>
            </a:pPr>
            <a:r>
              <a:rPr lang="fr-FR" altLang="fr-FR" sz="1400" dirty="0">
                <a:solidFill>
                  <a:srgbClr val="7030A0"/>
                </a:solidFill>
              </a:rPr>
              <a:t>3.1. Déclarations et attitudes homophobes ou critiques</a:t>
            </a:r>
          </a:p>
          <a:p>
            <a:pPr eaLnBrk="1" hangingPunct="1">
              <a:lnSpc>
                <a:spcPct val="100000"/>
              </a:lnSpc>
              <a:spcBef>
                <a:spcPct val="0"/>
              </a:spcBef>
              <a:buFontTx/>
              <a:buNone/>
            </a:pPr>
            <a:r>
              <a:rPr lang="fr-FR" altLang="fr-FR" sz="1400" dirty="0">
                <a:solidFill>
                  <a:srgbClr val="7030A0"/>
                </a:solidFill>
              </a:rPr>
              <a:t>3.2. Déclarations et attitudes réceptives </a:t>
            </a:r>
          </a:p>
          <a:p>
            <a:pPr eaLnBrk="1" hangingPunct="1">
              <a:lnSpc>
                <a:spcPct val="100000"/>
              </a:lnSpc>
              <a:spcBef>
                <a:spcPct val="0"/>
              </a:spcBef>
              <a:buFontTx/>
              <a:buNone/>
            </a:pPr>
            <a:r>
              <a:rPr lang="fr-FR" altLang="fr-FR" sz="1400" dirty="0">
                <a:solidFill>
                  <a:srgbClr val="7030A0"/>
                </a:solidFill>
              </a:rPr>
              <a:t>4. L’acceptation ou non de l’homosexualité au fil de l’histoire et des sociétés</a:t>
            </a:r>
          </a:p>
          <a:p>
            <a:pPr eaLnBrk="1" hangingPunct="1">
              <a:lnSpc>
                <a:spcPct val="100000"/>
              </a:lnSpc>
              <a:spcBef>
                <a:spcPct val="0"/>
              </a:spcBef>
              <a:buFontTx/>
              <a:buNone/>
            </a:pPr>
            <a:r>
              <a:rPr lang="fr-FR" altLang="fr-FR" sz="1400" dirty="0">
                <a:solidFill>
                  <a:srgbClr val="7030A0"/>
                </a:solidFill>
              </a:rPr>
              <a:t>4.1. Introduction</a:t>
            </a:r>
          </a:p>
          <a:p>
            <a:pPr eaLnBrk="1" hangingPunct="1">
              <a:lnSpc>
                <a:spcPct val="100000"/>
              </a:lnSpc>
              <a:spcBef>
                <a:spcPct val="0"/>
              </a:spcBef>
              <a:buFontTx/>
              <a:buNone/>
            </a:pPr>
            <a:r>
              <a:rPr lang="fr-FR" altLang="fr-FR" sz="1400" dirty="0">
                <a:solidFill>
                  <a:srgbClr val="7030A0"/>
                </a:solidFill>
              </a:rPr>
              <a:t>4.2. Dans l’antiquité</a:t>
            </a:r>
          </a:p>
          <a:p>
            <a:pPr eaLnBrk="1" hangingPunct="1">
              <a:lnSpc>
                <a:spcPct val="100000"/>
              </a:lnSpc>
              <a:spcBef>
                <a:spcPct val="0"/>
              </a:spcBef>
              <a:buFontTx/>
              <a:buNone/>
            </a:pPr>
            <a:r>
              <a:rPr lang="fr-FR" altLang="fr-FR" sz="1400" dirty="0">
                <a:solidFill>
                  <a:srgbClr val="7030A0"/>
                </a:solidFill>
              </a:rPr>
              <a:t>4.3. Au moyen-âge</a:t>
            </a:r>
          </a:p>
          <a:p>
            <a:pPr eaLnBrk="1" hangingPunct="1">
              <a:lnSpc>
                <a:spcPct val="100000"/>
              </a:lnSpc>
              <a:spcBef>
                <a:spcPct val="0"/>
              </a:spcBef>
              <a:buFontTx/>
              <a:buNone/>
            </a:pPr>
            <a:r>
              <a:rPr lang="fr-FR" altLang="fr-FR" sz="1400" dirty="0">
                <a:solidFill>
                  <a:srgbClr val="7030A0"/>
                </a:solidFill>
              </a:rPr>
              <a:t>4.4. L’époque classique</a:t>
            </a:r>
          </a:p>
          <a:p>
            <a:pPr eaLnBrk="1" hangingPunct="1">
              <a:lnSpc>
                <a:spcPct val="100000"/>
              </a:lnSpc>
              <a:spcBef>
                <a:spcPct val="0"/>
              </a:spcBef>
              <a:buFontTx/>
              <a:buNone/>
            </a:pPr>
            <a:r>
              <a:rPr lang="fr-FR" altLang="fr-FR" sz="1400" dirty="0">
                <a:solidFill>
                  <a:srgbClr val="7030A0"/>
                </a:solidFill>
              </a:rPr>
              <a:t>4.5. Les lumières</a:t>
            </a:r>
          </a:p>
          <a:p>
            <a:pPr eaLnBrk="1" hangingPunct="1">
              <a:lnSpc>
                <a:spcPct val="100000"/>
              </a:lnSpc>
              <a:spcBef>
                <a:spcPct val="0"/>
              </a:spcBef>
              <a:buFontTx/>
              <a:buNone/>
            </a:pPr>
            <a:r>
              <a:rPr lang="fr-FR" altLang="fr-FR" sz="1400" dirty="0">
                <a:solidFill>
                  <a:srgbClr val="7030A0"/>
                </a:solidFill>
              </a:rPr>
              <a:t>4.6. Au 19° et au début du 20° siècle </a:t>
            </a:r>
          </a:p>
          <a:p>
            <a:pPr eaLnBrk="1" hangingPunct="1">
              <a:lnSpc>
                <a:spcPct val="100000"/>
              </a:lnSpc>
              <a:spcBef>
                <a:spcPct val="0"/>
              </a:spcBef>
              <a:buFontTx/>
              <a:buNone/>
            </a:pPr>
            <a:r>
              <a:rPr lang="fr-FR" altLang="fr-FR" sz="1400" dirty="0">
                <a:solidFill>
                  <a:srgbClr val="7030A0"/>
                </a:solidFill>
              </a:rPr>
              <a:t>4.7. Persécutions nazies de l’homosexualité</a:t>
            </a:r>
          </a:p>
          <a:p>
            <a:pPr eaLnBrk="1" hangingPunct="1">
              <a:lnSpc>
                <a:spcPct val="100000"/>
              </a:lnSpc>
              <a:spcBef>
                <a:spcPct val="0"/>
              </a:spcBef>
              <a:buFontTx/>
              <a:buNone/>
            </a:pPr>
            <a:r>
              <a:rPr lang="fr-FR" altLang="fr-FR" sz="1400" dirty="0">
                <a:solidFill>
                  <a:srgbClr val="7030A0"/>
                </a:solidFill>
              </a:rPr>
              <a:t>4.8. L’époque moderne</a:t>
            </a:r>
          </a:p>
          <a:p>
            <a:pPr eaLnBrk="1" hangingPunct="1">
              <a:lnSpc>
                <a:spcPct val="100000"/>
              </a:lnSpc>
              <a:spcBef>
                <a:spcPct val="0"/>
              </a:spcBef>
              <a:buFontTx/>
              <a:buNone/>
            </a:pPr>
            <a:r>
              <a:rPr lang="fr-FR" altLang="fr-FR" sz="1400" dirty="0">
                <a:solidFill>
                  <a:srgbClr val="7030A0"/>
                </a:solidFill>
              </a:rPr>
              <a:t>5. L’homosexualité dans certaines sociétés traditionnelles</a:t>
            </a:r>
          </a:p>
          <a:p>
            <a:pPr eaLnBrk="1" hangingPunct="1">
              <a:lnSpc>
                <a:spcPct val="100000"/>
              </a:lnSpc>
              <a:spcBef>
                <a:spcPct val="0"/>
              </a:spcBef>
              <a:buFontTx/>
              <a:buNone/>
            </a:pPr>
            <a:r>
              <a:rPr lang="fr-FR" altLang="fr-FR" sz="1400" dirty="0">
                <a:solidFill>
                  <a:srgbClr val="7030A0"/>
                </a:solidFill>
              </a:rPr>
              <a:t>6. Liste de quelques personnes exécutées pour homosexualité (dans l’histoire)</a:t>
            </a:r>
          </a:p>
          <a:p>
            <a:pPr eaLnBrk="1" hangingPunct="1">
              <a:lnSpc>
                <a:spcPct val="100000"/>
              </a:lnSpc>
              <a:spcBef>
                <a:spcPct val="0"/>
              </a:spcBef>
              <a:buFontTx/>
              <a:buNone/>
            </a:pPr>
            <a:r>
              <a:rPr lang="fr-FR" altLang="fr-FR" sz="1400" dirty="0">
                <a:solidFill>
                  <a:srgbClr val="7030A0"/>
                </a:solidFill>
              </a:rPr>
              <a:t>6. Stéréotypes sur les homosexuels</a:t>
            </a:r>
          </a:p>
          <a:p>
            <a:pPr eaLnBrk="1" hangingPunct="1">
              <a:lnSpc>
                <a:spcPct val="100000"/>
              </a:lnSpc>
              <a:spcBef>
                <a:spcPct val="0"/>
              </a:spcBef>
              <a:buFontTx/>
              <a:buNone/>
            </a:pPr>
            <a:r>
              <a:rPr lang="fr-FR" altLang="fr-FR" sz="1400" dirty="0">
                <a:solidFill>
                  <a:srgbClr val="7030A0"/>
                </a:solidFill>
              </a:rPr>
              <a:t>7. Homophobie et discriminations</a:t>
            </a:r>
          </a:p>
          <a:p>
            <a:pPr eaLnBrk="1" hangingPunct="1">
              <a:lnSpc>
                <a:spcPct val="100000"/>
              </a:lnSpc>
              <a:spcBef>
                <a:spcPct val="0"/>
              </a:spcBef>
              <a:buFontTx/>
              <a:buNone/>
            </a:pPr>
            <a:r>
              <a:rPr lang="fr-FR" altLang="fr-FR" sz="1400" dirty="0">
                <a:solidFill>
                  <a:srgbClr val="7030A0"/>
                </a:solidFill>
              </a:rPr>
              <a:t>8. État des législations nationales concernant l'homosexualité dans le monde.</a:t>
            </a:r>
          </a:p>
          <a:p>
            <a:pPr eaLnBrk="1" hangingPunct="1">
              <a:lnSpc>
                <a:spcPct val="100000"/>
              </a:lnSpc>
              <a:spcBef>
                <a:spcPct val="0"/>
              </a:spcBef>
              <a:buFontTx/>
              <a:buNone/>
            </a:pPr>
            <a:r>
              <a:rPr lang="fr-FR" altLang="fr-FR" sz="1400" dirty="0">
                <a:solidFill>
                  <a:srgbClr val="7030A0"/>
                </a:solidFill>
              </a:rPr>
              <a:t>9. Les homosexuelles ou bisexuelles célèbres</a:t>
            </a:r>
          </a:p>
          <a:p>
            <a:pPr eaLnBrk="1" hangingPunct="1">
              <a:lnSpc>
                <a:spcPct val="100000"/>
              </a:lnSpc>
              <a:spcBef>
                <a:spcPct val="0"/>
              </a:spcBef>
              <a:buFontTx/>
              <a:buNone/>
            </a:pPr>
            <a:r>
              <a:rPr lang="fr-FR" altLang="fr-FR" sz="1400" dirty="0">
                <a:solidFill>
                  <a:srgbClr val="7030A0"/>
                </a:solidFill>
              </a:rPr>
              <a:t>10. Les homosexuels ou bisexuels célèbres</a:t>
            </a:r>
          </a:p>
          <a:p>
            <a:pPr eaLnBrk="1" hangingPunct="1">
              <a:lnSpc>
                <a:spcPct val="100000"/>
              </a:lnSpc>
              <a:spcBef>
                <a:spcPct val="0"/>
              </a:spcBef>
              <a:buFontTx/>
              <a:buNone/>
            </a:pPr>
            <a:r>
              <a:rPr lang="fr-FR" altLang="fr-FR" sz="1400" dirty="0">
                <a:solidFill>
                  <a:srgbClr val="7030A0"/>
                </a:solidFill>
              </a:rPr>
              <a:t>11. L’homosexualité dans la nature (l’homosexualité animale)</a:t>
            </a:r>
          </a:p>
          <a:p>
            <a:pPr eaLnBrk="1" hangingPunct="1">
              <a:lnSpc>
                <a:spcPct val="100000"/>
              </a:lnSpc>
              <a:spcBef>
                <a:spcPct val="0"/>
              </a:spcBef>
              <a:buFontTx/>
              <a:buNone/>
            </a:pPr>
            <a:r>
              <a:rPr lang="fr-FR" altLang="fr-FR" sz="1400" dirty="0">
                <a:solidFill>
                  <a:srgbClr val="7030A0"/>
                </a:solidFill>
              </a:rPr>
              <a:t>11.1. Causes possibles de « l’homosexualité » animale </a:t>
            </a:r>
          </a:p>
          <a:p>
            <a:pPr eaLnBrk="1" hangingPunct="1">
              <a:lnSpc>
                <a:spcPct val="100000"/>
              </a:lnSpc>
              <a:spcBef>
                <a:spcPct val="0"/>
              </a:spcBef>
              <a:buFontTx/>
              <a:buNone/>
            </a:pPr>
            <a:r>
              <a:rPr lang="fr-FR" altLang="fr-FR" sz="1400" dirty="0">
                <a:solidFill>
                  <a:srgbClr val="7030A0"/>
                </a:solidFill>
              </a:rPr>
              <a:t>12. Biais de raisonnements (dans les études sur l’homosexualité)</a:t>
            </a:r>
          </a:p>
          <a:p>
            <a:pPr eaLnBrk="1" hangingPunct="1">
              <a:lnSpc>
                <a:spcPct val="100000"/>
              </a:lnSpc>
              <a:spcBef>
                <a:spcPct val="0"/>
              </a:spcBef>
              <a:buFontTx/>
              <a:buNone/>
            </a:pPr>
            <a:r>
              <a:rPr lang="fr-FR" altLang="fr-FR" sz="1400" dirty="0">
                <a:solidFill>
                  <a:srgbClr val="7030A0"/>
                </a:solidFill>
              </a:rPr>
              <a:t>12. L’homosexualité est-elle héréditaire ?</a:t>
            </a:r>
          </a:p>
          <a:p>
            <a:pPr eaLnBrk="1" hangingPunct="1">
              <a:lnSpc>
                <a:spcPct val="100000"/>
              </a:lnSpc>
              <a:spcBef>
                <a:spcPct val="0"/>
              </a:spcBef>
              <a:buFontTx/>
              <a:buNone/>
            </a:pPr>
            <a:r>
              <a:rPr lang="fr-FR" altLang="fr-FR" sz="1400" dirty="0">
                <a:solidFill>
                  <a:srgbClr val="7030A0"/>
                </a:solidFill>
              </a:rPr>
              <a:t>13. Causes possibles de l’homosexualité (hypothèses)</a:t>
            </a:r>
          </a:p>
          <a:p>
            <a:pPr eaLnBrk="1" hangingPunct="1">
              <a:lnSpc>
                <a:spcPct val="100000"/>
              </a:lnSpc>
              <a:spcBef>
                <a:spcPct val="0"/>
              </a:spcBef>
              <a:buFontTx/>
              <a:buNone/>
            </a:pPr>
            <a:r>
              <a:rPr lang="fr-FR" altLang="fr-FR" sz="1400" dirty="0">
                <a:solidFill>
                  <a:srgbClr val="7030A0"/>
                </a:solidFill>
              </a:rPr>
              <a:t>14. L’homosexualité est-elle une maladie ?</a:t>
            </a:r>
          </a:p>
          <a:p>
            <a:pPr eaLnBrk="1" hangingPunct="1">
              <a:lnSpc>
                <a:spcPct val="100000"/>
              </a:lnSpc>
              <a:spcBef>
                <a:spcPct val="0"/>
              </a:spcBef>
              <a:buFontTx/>
              <a:buNone/>
            </a:pPr>
            <a:r>
              <a:rPr lang="fr-FR" altLang="fr-FR" sz="1400" dirty="0">
                <a:solidFill>
                  <a:srgbClr val="7030A0"/>
                </a:solidFill>
              </a:rPr>
              <a:t>15. Peut-on « soigner » l’homosexualité ?</a:t>
            </a:r>
          </a:p>
          <a:p>
            <a:pPr eaLnBrk="1" hangingPunct="1">
              <a:lnSpc>
                <a:spcPct val="100000"/>
              </a:lnSpc>
              <a:spcBef>
                <a:spcPct val="0"/>
              </a:spcBef>
              <a:buFontTx/>
              <a:buNone/>
            </a:pPr>
            <a:r>
              <a:rPr lang="fr-FR" altLang="fr-FR" sz="1400" dirty="0">
                <a:solidFill>
                  <a:srgbClr val="7030A0"/>
                </a:solidFill>
              </a:rPr>
              <a:t>15.1. Les techniques d’aversion ou de conversion et leurs échecs </a:t>
            </a:r>
          </a:p>
        </p:txBody>
      </p:sp>
      <p:sp>
        <p:nvSpPr>
          <p:cNvPr id="4104" name="ZoneTexte 7"/>
          <p:cNvSpPr txBox="1">
            <a:spLocks noChangeArrowheads="1"/>
          </p:cNvSpPr>
          <p:nvPr/>
        </p:nvSpPr>
        <p:spPr bwMode="auto">
          <a:xfrm>
            <a:off x="8904288" y="3581774"/>
            <a:ext cx="31448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7030A0"/>
                </a:solidFill>
              </a:rPr>
              <a:t>↗ Il est presque impossible de savoir combien d'homosexuels ont été persécutés dans l'Union soviétique pendant 1938 au 1944. Beaucoup d'homosexuels ont été exécutés comme «ennemis du peuple». Ceci est une image vintage célèbre dépeignant comment un officier de la police secrète de l’Union soviétique tirait sur deux hommes homosexuels. Vous pouvez voir que ces hommes portaient des sous-vêtements pour filles blancs. Apparemment, cette exécution s’est déroulée en 1944. Le port de culottes pour femmes était commun pour les homosexuels en Union soviétique, à l'époque, pour montrer leur orientation sexuelle particulière.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http://www.charonboat.com/item/132</a:t>
            </a:r>
            <a:r>
              <a:rPr lang="fr-FR" altLang="fr-FR" sz="1200" dirty="0">
                <a:solidFill>
                  <a:srgbClr val="7030A0"/>
                </a:solidFill>
              </a:rPr>
              <a:t> </a:t>
            </a:r>
          </a:p>
        </p:txBody>
      </p:sp>
      <p:pic>
        <p:nvPicPr>
          <p:cNvPr id="4105"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4288" y="666389"/>
            <a:ext cx="3144837" cy="291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188" y="2834178"/>
            <a:ext cx="2705100" cy="1685925"/>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8766" y="5019037"/>
            <a:ext cx="2838450" cy="1609725"/>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0324" y="811244"/>
            <a:ext cx="2171700" cy="1524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8735" y="130175"/>
            <a:ext cx="529856" cy="369888"/>
          </a:xfrm>
        </p:spPr>
        <p:txBody>
          <a:bodyPr/>
          <a:lstStyle/>
          <a:p>
            <a:pPr>
              <a:defRPr/>
            </a:pPr>
            <a:fld id="{D0CA9924-A8D7-4C71-8542-91A819A0E213}" type="slidenum">
              <a:rPr lang="fr-FR" smtClean="0"/>
              <a:pPr>
                <a:defRPr/>
              </a:pPr>
              <a:t>20</a:t>
            </a:fld>
            <a:endParaRPr lang="fr-FR" dirty="0"/>
          </a:p>
        </p:txBody>
      </p:sp>
      <p:sp>
        <p:nvSpPr>
          <p:cNvPr id="3" name="ZoneTexte 2"/>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Rectangle 3"/>
          <p:cNvSpPr>
            <a:spLocks noChangeArrowheads="1"/>
          </p:cNvSpPr>
          <p:nvPr/>
        </p:nvSpPr>
        <p:spPr bwMode="auto">
          <a:xfrm>
            <a:off x="147638" y="312738"/>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5" name="Rectangle 4"/>
          <p:cNvSpPr/>
          <p:nvPr/>
        </p:nvSpPr>
        <p:spPr>
          <a:xfrm>
            <a:off x="147638" y="678935"/>
            <a:ext cx="48943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a:t>
            </a:r>
            <a:endParaRPr lang="fr-FR" altLang="fr-FR" u="sng"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166" y="496888"/>
            <a:ext cx="3019425" cy="3324225"/>
          </a:xfrm>
          <a:prstGeom prst="rect">
            <a:avLst/>
          </a:prstGeom>
        </p:spPr>
      </p:pic>
      <p:sp>
        <p:nvSpPr>
          <p:cNvPr id="8" name="ZoneTexte 7"/>
          <p:cNvSpPr txBox="1"/>
          <p:nvPr/>
        </p:nvSpPr>
        <p:spPr>
          <a:xfrm>
            <a:off x="8623005" y="3821113"/>
            <a:ext cx="3315586" cy="1569660"/>
          </a:xfrm>
          <a:prstGeom prst="rect">
            <a:avLst/>
          </a:prstGeom>
          <a:noFill/>
        </p:spPr>
        <p:txBody>
          <a:bodyPr wrap="square" rtlCol="0">
            <a:spAutoFit/>
          </a:bodyPr>
          <a:lstStyle/>
          <a:p>
            <a:pPr algn="ctr"/>
            <a:r>
              <a:rPr lang="fr-FR" sz="1200" dirty="0">
                <a:solidFill>
                  <a:srgbClr val="7030A0"/>
                </a:solidFill>
              </a:rPr>
              <a:t>Déclarations homophobes du Cardinal Vingt-trois sur twitter, fin juillet 2016 : Cardinal Vingt-Trois @a… 3h Silence des élites devant les </a:t>
            </a:r>
            <a:r>
              <a:rPr lang="fr-FR" sz="1200" dirty="0">
                <a:solidFill>
                  <a:srgbClr val="FF0000"/>
                </a:solidFill>
              </a:rPr>
              <a:t>déviances des mœurs et légalisation des déviances</a:t>
            </a:r>
            <a:r>
              <a:rPr lang="fr-FR" sz="1200" dirty="0">
                <a:solidFill>
                  <a:srgbClr val="7030A0"/>
                </a:solidFill>
              </a:rPr>
              <a:t>.</a:t>
            </a:r>
          </a:p>
          <a:p>
            <a:pPr algn="ctr"/>
            <a:r>
              <a:rPr lang="fr-FR" sz="1200" dirty="0">
                <a:solidFill>
                  <a:srgbClr val="7030A0"/>
                </a:solidFill>
              </a:rPr>
              <a:t>Cardinal Vingt-Trois @a... 3h Silence des parents devant leurs enfants et panne de la transmission des valeurs communes. #LT #</a:t>
            </a:r>
            <a:r>
              <a:rPr lang="fr-FR" sz="1200" dirty="0" err="1">
                <a:solidFill>
                  <a:srgbClr val="7030A0"/>
                </a:solidFill>
              </a:rPr>
              <a:t>SaintEtienneduRouvray</a:t>
            </a:r>
            <a:endParaRPr lang="fr-FR" sz="1200" dirty="0">
              <a:solidFill>
                <a:srgbClr val="7030A0"/>
              </a:solidFill>
            </a:endParaRPr>
          </a:p>
        </p:txBody>
      </p:sp>
      <p:sp>
        <p:nvSpPr>
          <p:cNvPr id="9" name="ZoneTexte 8"/>
          <p:cNvSpPr txBox="1"/>
          <p:nvPr/>
        </p:nvSpPr>
        <p:spPr>
          <a:xfrm>
            <a:off x="147638" y="1048267"/>
            <a:ext cx="8637587" cy="5632311"/>
          </a:xfrm>
          <a:prstGeom prst="rect">
            <a:avLst/>
          </a:prstGeom>
          <a:noFill/>
        </p:spPr>
        <p:txBody>
          <a:bodyPr wrap="square" rtlCol="0">
            <a:spAutoFit/>
          </a:bodyPr>
          <a:lstStyle/>
          <a:p>
            <a:r>
              <a:rPr lang="fr-FR" b="1" dirty="0">
                <a:solidFill>
                  <a:srgbClr val="7030A0"/>
                </a:solidFill>
              </a:rPr>
              <a:t>Marcos Ceara</a:t>
            </a:r>
            <a:r>
              <a:rPr lang="fr-FR" dirty="0">
                <a:solidFill>
                  <a:srgbClr val="7030A0"/>
                </a:solidFill>
              </a:rPr>
              <a:t>, qui a baptisé Blaise </a:t>
            </a:r>
            <a:r>
              <a:rPr lang="fr-FR" dirty="0" err="1">
                <a:solidFill>
                  <a:srgbClr val="7030A0"/>
                </a:solidFill>
              </a:rPr>
              <a:t>Matuidi</a:t>
            </a:r>
            <a:r>
              <a:rPr lang="fr-FR" dirty="0">
                <a:solidFill>
                  <a:srgbClr val="7030A0"/>
                </a:solidFill>
              </a:rPr>
              <a:t> actuel milieu de terrain des Bleus, déclare : « </a:t>
            </a:r>
            <a:r>
              <a:rPr lang="fr-FR" i="1" dirty="0">
                <a:solidFill>
                  <a:srgbClr val="7030A0"/>
                </a:solidFill>
              </a:rPr>
              <a:t>Je ne suis pas vraiment pour l’homosexualité. Cela sort un petit peu du projet de Dieu</a:t>
            </a:r>
            <a:r>
              <a:rPr lang="fr-FR" dirty="0">
                <a:solidFill>
                  <a:srgbClr val="7030A0"/>
                </a:solidFill>
              </a:rPr>
              <a:t> ».</a:t>
            </a:r>
          </a:p>
          <a:p>
            <a:r>
              <a:rPr lang="fr-FR" b="1" dirty="0">
                <a:solidFill>
                  <a:srgbClr val="7030A0"/>
                </a:solidFill>
              </a:rPr>
              <a:t>Sep </a:t>
            </a:r>
            <a:r>
              <a:rPr lang="fr-FR" b="1" dirty="0" err="1">
                <a:solidFill>
                  <a:srgbClr val="7030A0"/>
                </a:solidFill>
              </a:rPr>
              <a:t>Blatter</a:t>
            </a:r>
            <a:r>
              <a:rPr lang="fr-FR" b="1" dirty="0">
                <a:solidFill>
                  <a:srgbClr val="7030A0"/>
                </a:solidFill>
              </a:rPr>
              <a:t>, ancien président de la FIFA</a:t>
            </a:r>
            <a:r>
              <a:rPr lang="fr-FR" dirty="0">
                <a:solidFill>
                  <a:srgbClr val="7030A0"/>
                </a:solidFill>
              </a:rPr>
              <a:t>, lors d’une conférence de presse en 2010 à propos de l’attribution de la Coupe du Monde au Qatar en 2022 et du respect des droits LGBT : </a:t>
            </a:r>
            <a:r>
              <a:rPr lang="fr-FR" i="1" dirty="0">
                <a:solidFill>
                  <a:srgbClr val="7030A0"/>
                </a:solidFill>
              </a:rPr>
              <a:t>« Je pense qu’ils (les homosexuels) devraient juste s’abstenir de toute activité sexuelle »</a:t>
            </a:r>
            <a:r>
              <a:rPr lang="fr-FR" dirty="0">
                <a:solidFill>
                  <a:srgbClr val="7030A0"/>
                </a:solidFill>
              </a:rPr>
              <a:t>. </a:t>
            </a:r>
          </a:p>
          <a:p>
            <a:r>
              <a:rPr lang="it-IT" b="1" dirty="0">
                <a:solidFill>
                  <a:srgbClr val="7030A0"/>
                </a:solidFill>
              </a:rPr>
              <a:t>Antonio Cassano, attaquant italien, international</a:t>
            </a:r>
            <a:r>
              <a:rPr lang="it-IT" dirty="0">
                <a:solidFill>
                  <a:srgbClr val="7030A0"/>
                </a:solidFill>
              </a:rPr>
              <a:t> « </a:t>
            </a:r>
            <a:r>
              <a:rPr lang="fr-FR" i="1" dirty="0">
                <a:solidFill>
                  <a:srgbClr val="7030A0"/>
                </a:solidFill>
              </a:rPr>
              <a:t>C’est quoi un </a:t>
            </a:r>
            <a:r>
              <a:rPr lang="fr-FR" i="1" dirty="0" err="1">
                <a:solidFill>
                  <a:srgbClr val="7030A0"/>
                </a:solidFill>
              </a:rPr>
              <a:t>métrosexuel</a:t>
            </a:r>
            <a:r>
              <a:rPr lang="fr-FR" i="1" dirty="0">
                <a:solidFill>
                  <a:srgbClr val="7030A0"/>
                </a:solidFill>
              </a:rPr>
              <a:t> ? S’il y a des « pédés » c’est leur problème, j’espère qu’il n’y en a pas dans l’équipe nationale. Mais s’ils sont « pédés » c’est leur affaire. Y en-a-t-il ? Je ne sais pas. ».</a:t>
            </a:r>
          </a:p>
          <a:p>
            <a:r>
              <a:rPr lang="fr-FR" b="1" dirty="0" err="1">
                <a:solidFill>
                  <a:srgbClr val="7030A0"/>
                </a:solidFill>
              </a:rPr>
              <a:t>Mateja</a:t>
            </a:r>
            <a:r>
              <a:rPr lang="fr-FR" b="1" dirty="0">
                <a:solidFill>
                  <a:srgbClr val="7030A0"/>
                </a:solidFill>
              </a:rPr>
              <a:t> </a:t>
            </a:r>
            <a:r>
              <a:rPr lang="fr-FR" b="1" dirty="0" err="1">
                <a:solidFill>
                  <a:srgbClr val="7030A0"/>
                </a:solidFill>
              </a:rPr>
              <a:t>Kezman</a:t>
            </a:r>
            <a:r>
              <a:rPr lang="fr-FR" b="1" dirty="0">
                <a:solidFill>
                  <a:srgbClr val="7030A0"/>
                </a:solidFill>
              </a:rPr>
              <a:t>, directeur sportif du FK </a:t>
            </a:r>
            <a:r>
              <a:rPr lang="fr-FR" b="1" dirty="0" err="1">
                <a:solidFill>
                  <a:srgbClr val="7030A0"/>
                </a:solidFill>
              </a:rPr>
              <a:t>Vojvodina</a:t>
            </a:r>
            <a:r>
              <a:rPr lang="fr-FR" dirty="0">
                <a:solidFill>
                  <a:srgbClr val="7030A0"/>
                </a:solidFill>
              </a:rPr>
              <a:t>, ancien joueur de Chelsea et du PSG « </a:t>
            </a:r>
            <a:r>
              <a:rPr lang="fr-FR" i="1" dirty="0">
                <a:solidFill>
                  <a:srgbClr val="7030A0"/>
                </a:solidFill>
              </a:rPr>
              <a:t> ’homosexualité est une maladie qu’on ne doit pas promouvoir. J’ai un problème avec ça. Je n’aimerais pas si la Fédération Serbe de Football décidait de supporter la cause gay ».</a:t>
            </a:r>
          </a:p>
          <a:p>
            <a:r>
              <a:rPr lang="fr-FR" b="1" dirty="0" err="1">
                <a:solidFill>
                  <a:srgbClr val="7030A0"/>
                </a:solidFill>
              </a:rPr>
              <a:t>Vlatko</a:t>
            </a:r>
            <a:r>
              <a:rPr lang="fr-FR" b="1" dirty="0">
                <a:solidFill>
                  <a:srgbClr val="7030A0"/>
                </a:solidFill>
              </a:rPr>
              <a:t> </a:t>
            </a:r>
            <a:r>
              <a:rPr lang="fr-FR" b="1" dirty="0" err="1">
                <a:solidFill>
                  <a:srgbClr val="7030A0"/>
                </a:solidFill>
              </a:rPr>
              <a:t>Markovic</a:t>
            </a:r>
            <a:r>
              <a:rPr lang="fr-FR" b="1" dirty="0">
                <a:solidFill>
                  <a:srgbClr val="7030A0"/>
                </a:solidFill>
              </a:rPr>
              <a:t>, ancien joueur croate, ancien entraineur et ancien président de la Fédération Croate de Football</a:t>
            </a:r>
            <a:r>
              <a:rPr lang="fr-FR" dirty="0">
                <a:solidFill>
                  <a:srgbClr val="7030A0"/>
                </a:solidFill>
              </a:rPr>
              <a:t>, à la question posée par un journaliste : </a:t>
            </a:r>
            <a:r>
              <a:rPr lang="fr-FR" i="1" dirty="0">
                <a:solidFill>
                  <a:srgbClr val="7030A0"/>
                </a:solidFill>
              </a:rPr>
              <a:t>« Avez-vous déjà rencontré un joueur gay ? »</a:t>
            </a:r>
            <a:r>
              <a:rPr lang="fr-FR" dirty="0">
                <a:solidFill>
                  <a:srgbClr val="7030A0"/>
                </a:solidFill>
              </a:rPr>
              <a:t>, réponse « </a:t>
            </a:r>
            <a:r>
              <a:rPr lang="fr-FR" i="1" dirty="0">
                <a:solidFill>
                  <a:srgbClr val="7030A0"/>
                </a:solidFill>
              </a:rPr>
              <a:t> Non, heureusement qu’il n’y a que des personnes saines qui jouent au football »</a:t>
            </a:r>
            <a:r>
              <a:rPr lang="fr-FR" dirty="0">
                <a:solidFill>
                  <a:srgbClr val="7030A0"/>
                </a:solidFill>
              </a:rPr>
              <a:t>.</a:t>
            </a:r>
            <a:r>
              <a:rPr lang="fr-FR" sz="1200" dirty="0">
                <a:solidFill>
                  <a:srgbClr val="7030A0"/>
                </a:solidFill>
              </a:rPr>
              <a:t> Source : </a:t>
            </a:r>
            <a:r>
              <a:rPr lang="fr-FR" sz="1200" dirty="0">
                <a:solidFill>
                  <a:srgbClr val="7030A0"/>
                </a:solidFill>
                <a:hlinkClick r:id="rId3"/>
              </a:rPr>
              <a:t>http://coupsdetete.fr/hors-jeu/declarations-homophobes-football.html</a:t>
            </a:r>
            <a:r>
              <a:rPr lang="fr-FR" sz="1200" dirty="0">
                <a:solidFill>
                  <a:srgbClr val="7030A0"/>
                </a:solidFill>
              </a:rPr>
              <a:t> </a:t>
            </a:r>
            <a:endParaRPr lang="fr-FR" dirty="0">
              <a:solidFill>
                <a:srgbClr val="7030A0"/>
              </a:solidFill>
            </a:endParaRPr>
          </a:p>
          <a:p>
            <a:r>
              <a:rPr lang="fr-FR" dirty="0">
                <a:solidFill>
                  <a:srgbClr val="7030A0"/>
                </a:solidFill>
              </a:rPr>
              <a:t>Le Rabbin </a:t>
            </a:r>
            <a:r>
              <a:rPr lang="fr-FR" b="1" dirty="0">
                <a:solidFill>
                  <a:srgbClr val="7030A0"/>
                </a:solidFill>
              </a:rPr>
              <a:t>Joseph Sitruk</a:t>
            </a:r>
            <a:r>
              <a:rPr lang="fr-FR" dirty="0">
                <a:solidFill>
                  <a:srgbClr val="7030A0"/>
                </a:solidFill>
              </a:rPr>
              <a:t>, sur Radio J, le lundi 20 juin 2016, concernant la Gay Pride à Tel Aviv qui « </a:t>
            </a:r>
            <a:r>
              <a:rPr lang="fr-FR" i="1" dirty="0">
                <a:solidFill>
                  <a:srgbClr val="FF0000"/>
                </a:solidFill>
              </a:rPr>
              <a:t>rabaisse au rang le plus vil</a:t>
            </a:r>
            <a:r>
              <a:rPr lang="fr-FR" dirty="0">
                <a:solidFill>
                  <a:srgbClr val="7030A0"/>
                </a:solidFill>
              </a:rPr>
              <a:t> » Israël,  « </a:t>
            </a:r>
            <a:r>
              <a:rPr lang="fr-FR" i="1" dirty="0">
                <a:solidFill>
                  <a:srgbClr val="7030A0"/>
                </a:solidFill>
              </a:rPr>
              <a:t>initiative de tentative </a:t>
            </a:r>
            <a:r>
              <a:rPr lang="fr-FR" i="1" dirty="0">
                <a:solidFill>
                  <a:srgbClr val="FF0000"/>
                </a:solidFill>
              </a:rPr>
              <a:t>d’extermination morale</a:t>
            </a:r>
            <a:r>
              <a:rPr lang="fr-FR" dirty="0">
                <a:solidFill>
                  <a:srgbClr val="FF0000"/>
                </a:solidFill>
              </a:rPr>
              <a:t> </a:t>
            </a:r>
            <a:r>
              <a:rPr lang="fr-FR" dirty="0">
                <a:solidFill>
                  <a:srgbClr val="7030A0"/>
                </a:solidFill>
              </a:rPr>
              <a:t>» de son peuple. « </a:t>
            </a:r>
            <a:r>
              <a:rPr lang="fr-FR" i="1" dirty="0">
                <a:solidFill>
                  <a:srgbClr val="7030A0"/>
                </a:solidFill>
              </a:rPr>
              <a:t>J’espère que les auditeurs écouteront mon appel au secours et </a:t>
            </a:r>
            <a:r>
              <a:rPr lang="fr-FR" i="1" dirty="0">
                <a:solidFill>
                  <a:srgbClr val="FF0000"/>
                </a:solidFill>
              </a:rPr>
              <a:t>réagiront de façon radicale à une telle abomination</a:t>
            </a:r>
            <a:r>
              <a:rPr lang="fr-FR" dirty="0">
                <a:solidFill>
                  <a:srgbClr val="7030A0"/>
                </a:solidFill>
              </a:rPr>
              <a:t> ». </a:t>
            </a:r>
          </a:p>
          <a:p>
            <a:r>
              <a:rPr lang="fr-FR" sz="1200" dirty="0">
                <a:solidFill>
                  <a:srgbClr val="7030A0"/>
                </a:solidFill>
              </a:rPr>
              <a:t>Source : </a:t>
            </a:r>
            <a:r>
              <a:rPr lang="fr-FR" sz="1200" dirty="0">
                <a:solidFill>
                  <a:srgbClr val="7030A0"/>
                </a:solidFill>
                <a:hlinkClick r:id="rId4"/>
              </a:rPr>
              <a:t>http://www.jewpop.com/a-la-une/lhomophobie-du-rabbin-sitruk-sur-radio-j/</a:t>
            </a:r>
            <a:r>
              <a:rPr lang="fr-FR" sz="1200" dirty="0">
                <a:solidFill>
                  <a:srgbClr val="7030A0"/>
                </a:solidFill>
              </a:rPr>
              <a:t> </a:t>
            </a:r>
          </a:p>
        </p:txBody>
      </p:sp>
      <p:sp>
        <p:nvSpPr>
          <p:cNvPr id="10" name="ZoneTexte 9"/>
          <p:cNvSpPr txBox="1"/>
          <p:nvPr/>
        </p:nvSpPr>
        <p:spPr>
          <a:xfrm>
            <a:off x="8660699" y="5480249"/>
            <a:ext cx="3402418" cy="1200329"/>
          </a:xfrm>
          <a:prstGeom prst="rect">
            <a:avLst/>
          </a:prstGeom>
          <a:noFill/>
          <a:ln>
            <a:solidFill>
              <a:srgbClr val="FF0000"/>
            </a:solidFill>
          </a:ln>
        </p:spPr>
        <p:txBody>
          <a:bodyPr wrap="square" rtlCol="0">
            <a:spAutoFit/>
          </a:bodyPr>
          <a:lstStyle/>
          <a:p>
            <a:r>
              <a:rPr lang="fr-FR" dirty="0">
                <a:solidFill>
                  <a:srgbClr val="FF0000"/>
                </a:solidFill>
              </a:rPr>
              <a:t>En conclusion, l’homophobie est toujours très présente mêmes dans les pays dits évolués, respectant les droits de l’homme.</a:t>
            </a:r>
          </a:p>
        </p:txBody>
      </p:sp>
    </p:spTree>
    <p:extLst>
      <p:ext uri="{BB962C8B-B14F-4D97-AF65-F5344CB8AC3E}">
        <p14:creationId xmlns:p14="http://schemas.microsoft.com/office/powerpoint/2010/main" val="1714651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10753" y="131763"/>
            <a:ext cx="476694" cy="368300"/>
          </a:xfrm>
        </p:spPr>
        <p:txBody>
          <a:bodyPr/>
          <a:lstStyle/>
          <a:p>
            <a:pPr>
              <a:defRPr/>
            </a:pPr>
            <a:fld id="{D0CA9924-A8D7-4C71-8542-91A819A0E213}" type="slidenum">
              <a:rPr lang="fr-FR" smtClean="0"/>
              <a:pPr>
                <a:defRPr/>
              </a:pPr>
              <a:t>21</a:t>
            </a:fld>
            <a:endParaRPr lang="fr-FR" dirty="0"/>
          </a:p>
        </p:txBody>
      </p:sp>
      <p:sp>
        <p:nvSpPr>
          <p:cNvPr id="3" name="Rectangle 2"/>
          <p:cNvSpPr/>
          <p:nvPr/>
        </p:nvSpPr>
        <p:spPr>
          <a:xfrm>
            <a:off x="147635" y="868363"/>
            <a:ext cx="11835255" cy="2585323"/>
          </a:xfrm>
          <a:prstGeom prst="rect">
            <a:avLst/>
          </a:prstGeom>
        </p:spPr>
        <p:txBody>
          <a:bodyPr wrap="square">
            <a:spAutoFit/>
          </a:bodyPr>
          <a:lstStyle/>
          <a:p>
            <a:pPr algn="just"/>
            <a:r>
              <a:rPr lang="fr-FR" dirty="0">
                <a:solidFill>
                  <a:srgbClr val="7030A0"/>
                </a:solidFill>
              </a:rPr>
              <a:t>« </a:t>
            </a:r>
            <a:r>
              <a:rPr lang="fr-FR" i="1" dirty="0">
                <a:solidFill>
                  <a:srgbClr val="7030A0"/>
                </a:solidFill>
              </a:rPr>
              <a:t>L'homosexualité est « </a:t>
            </a:r>
            <a:r>
              <a:rPr lang="fr-FR" b="1" i="1" dirty="0">
                <a:solidFill>
                  <a:srgbClr val="FF0000"/>
                </a:solidFill>
              </a:rPr>
              <a:t>contre nature </a:t>
            </a:r>
            <a:r>
              <a:rPr lang="fr-FR" i="1" dirty="0">
                <a:solidFill>
                  <a:srgbClr val="7030A0"/>
                </a:solidFill>
              </a:rPr>
              <a:t>» et […] est « préjudiciable et finalement </a:t>
            </a:r>
            <a:r>
              <a:rPr lang="fr-FR" b="1" i="1" dirty="0">
                <a:solidFill>
                  <a:srgbClr val="FF0000"/>
                </a:solidFill>
              </a:rPr>
              <a:t>destructeur pour tant de fondements de la civilisation</a:t>
            </a:r>
            <a:r>
              <a:rPr lang="fr-FR" dirty="0">
                <a:solidFill>
                  <a:srgbClr val="7030A0"/>
                </a:solidFill>
              </a:rPr>
              <a:t> ». Kirk Cameron, héro de la série télévisée </a:t>
            </a:r>
            <a:r>
              <a:rPr lang="fr-FR" dirty="0" err="1">
                <a:solidFill>
                  <a:srgbClr val="7030A0"/>
                </a:solidFill>
              </a:rPr>
              <a:t>Growing</a:t>
            </a:r>
            <a:r>
              <a:rPr lang="fr-FR" dirty="0">
                <a:solidFill>
                  <a:srgbClr val="7030A0"/>
                </a:solidFill>
              </a:rPr>
              <a:t> Pain.</a:t>
            </a:r>
          </a:p>
          <a:p>
            <a:pPr algn="just"/>
            <a:r>
              <a:rPr lang="fr-FR" dirty="0">
                <a:solidFill>
                  <a:srgbClr val="7030A0"/>
                </a:solidFill>
              </a:rPr>
              <a:t>L’évêque suisse de Coire, Mgr </a:t>
            </a:r>
            <a:r>
              <a:rPr lang="fr-FR" dirty="0" err="1">
                <a:solidFill>
                  <a:srgbClr val="7030A0"/>
                </a:solidFill>
              </a:rPr>
              <a:t>Vitus</a:t>
            </a:r>
            <a:r>
              <a:rPr lang="fr-FR" dirty="0">
                <a:solidFill>
                  <a:srgbClr val="7030A0"/>
                </a:solidFill>
              </a:rPr>
              <a:t> </a:t>
            </a:r>
            <a:r>
              <a:rPr lang="fr-FR" dirty="0" err="1">
                <a:solidFill>
                  <a:srgbClr val="7030A0"/>
                </a:solidFill>
              </a:rPr>
              <a:t>Huonder</a:t>
            </a:r>
            <a:r>
              <a:rPr lang="fr-FR" dirty="0">
                <a:solidFill>
                  <a:srgbClr val="7030A0"/>
                </a:solidFill>
              </a:rPr>
              <a:t>, rappelant le Lévitique 18, 22 : « </a:t>
            </a:r>
            <a:r>
              <a:rPr lang="fr-FR" i="1" dirty="0">
                <a:solidFill>
                  <a:srgbClr val="7030A0"/>
                </a:solidFill>
              </a:rPr>
              <a:t>Tu ne coucheras pas avec un homme comme on couche avec une femme; ce serait une abomination</a:t>
            </a:r>
            <a:r>
              <a:rPr lang="fr-FR" dirty="0">
                <a:solidFill>
                  <a:srgbClr val="7030A0"/>
                </a:solidFill>
              </a:rPr>
              <a:t> […] </a:t>
            </a:r>
            <a:r>
              <a:rPr lang="fr-FR" i="1" dirty="0">
                <a:solidFill>
                  <a:srgbClr val="7030A0"/>
                </a:solidFill>
              </a:rPr>
              <a:t>Quand les saintes écritures disent que </a:t>
            </a:r>
            <a:r>
              <a:rPr lang="fr-FR" b="1" i="1" dirty="0">
                <a:solidFill>
                  <a:srgbClr val="7030A0"/>
                </a:solidFill>
              </a:rPr>
              <a:t>quelque chose est une abomination devant le Seigneur</a:t>
            </a:r>
            <a:r>
              <a:rPr lang="fr-FR" i="1" dirty="0">
                <a:solidFill>
                  <a:srgbClr val="7030A0"/>
                </a:solidFill>
              </a:rPr>
              <a:t>, nous devons, nous les Hommes, </a:t>
            </a:r>
            <a:r>
              <a:rPr lang="fr-FR" i="1" dirty="0">
                <a:solidFill>
                  <a:srgbClr val="FF0000"/>
                </a:solidFill>
              </a:rPr>
              <a:t>ne pas laisser croire que cela arrive par amour, que c’est une bonne chose et que cela pourrait faire l’objet d’une soi-disant bénédiction</a:t>
            </a:r>
            <a:r>
              <a:rPr lang="fr-FR" i="1" dirty="0">
                <a:solidFill>
                  <a:srgbClr val="7030A0"/>
                </a:solidFill>
              </a:rPr>
              <a:t>. </a:t>
            </a:r>
            <a:r>
              <a:rPr lang="fr-FR" dirty="0">
                <a:solidFill>
                  <a:srgbClr val="7030A0"/>
                </a:solidFill>
              </a:rPr>
              <a:t>». A Fulda, en Allemagne, ce 31 juillet, Mgr </a:t>
            </a:r>
            <a:r>
              <a:rPr lang="fr-FR" dirty="0" err="1">
                <a:solidFill>
                  <a:srgbClr val="7030A0"/>
                </a:solidFill>
              </a:rPr>
              <a:t>Huonder</a:t>
            </a:r>
            <a:r>
              <a:rPr lang="fr-FR" dirty="0">
                <a:solidFill>
                  <a:srgbClr val="7030A0"/>
                </a:solidFill>
              </a:rPr>
              <a:t> a rappelé le Lévitique 20, 13 : « </a:t>
            </a:r>
            <a:r>
              <a:rPr lang="fr-FR" i="1" dirty="0">
                <a:solidFill>
                  <a:srgbClr val="7030A0"/>
                </a:solidFill>
              </a:rPr>
              <a:t>Quand un homme couche avec un homme comme on couche avec une femme, ce qu’ils font tous les deux est une </a:t>
            </a:r>
            <a:r>
              <a:rPr lang="fr-FR" b="1" i="1" dirty="0">
                <a:solidFill>
                  <a:srgbClr val="FF0000"/>
                </a:solidFill>
              </a:rPr>
              <a:t>abomination : ils seront mis à mort, leur sang retombe sur eux</a:t>
            </a:r>
            <a:r>
              <a:rPr lang="fr-FR" i="1" dirty="0">
                <a:solidFill>
                  <a:srgbClr val="7030A0"/>
                </a:solidFill>
              </a:rPr>
              <a:t> </a:t>
            </a:r>
            <a:r>
              <a:rPr lang="fr-FR" dirty="0">
                <a:solidFill>
                  <a:srgbClr val="7030A0"/>
                </a:solidFill>
              </a:rPr>
              <a:t>».</a:t>
            </a:r>
          </a:p>
          <a:p>
            <a:pPr algn="just"/>
            <a:r>
              <a:rPr lang="fr-FR" sz="1200" dirty="0">
                <a:solidFill>
                  <a:srgbClr val="7030A0"/>
                </a:solidFill>
              </a:rPr>
              <a:t>Source : </a:t>
            </a:r>
            <a:r>
              <a:rPr lang="fr-FR" sz="1200" dirty="0">
                <a:solidFill>
                  <a:srgbClr val="7030A0"/>
                </a:solidFill>
                <a:hlinkClick r:id="rId2"/>
              </a:rPr>
              <a:t>http://www.letemps.ch/suisse/2015/08/02/un-eveque-suisse-rappelle-bible-punit-mort-homosexuels</a:t>
            </a:r>
            <a:r>
              <a:rPr lang="fr-FR" sz="1200" dirty="0">
                <a:solidFill>
                  <a:srgbClr val="7030A0"/>
                </a:solidFill>
              </a:rPr>
              <a:t> </a:t>
            </a:r>
          </a:p>
        </p:txBody>
      </p:sp>
      <p:sp>
        <p:nvSpPr>
          <p:cNvPr id="4" name="ZoneTexte 3"/>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a:spLocks noChangeArrowheads="1"/>
          </p:cNvSpPr>
          <p:nvPr/>
        </p:nvSpPr>
        <p:spPr bwMode="auto">
          <a:xfrm>
            <a:off x="147636" y="131763"/>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6" name="Rectangle 5"/>
          <p:cNvSpPr/>
          <p:nvPr/>
        </p:nvSpPr>
        <p:spPr>
          <a:xfrm>
            <a:off x="147636" y="500063"/>
            <a:ext cx="48943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a:t>
            </a:r>
            <a:endParaRPr lang="fr-FR" altLang="fr-FR" u="sng" dirty="0">
              <a:solidFill>
                <a:srgbClr val="7030A0"/>
              </a:solidFill>
            </a:endParaRPr>
          </a:p>
        </p:txBody>
      </p:sp>
      <p:sp>
        <p:nvSpPr>
          <p:cNvPr id="10" name="ZoneTexte 9"/>
          <p:cNvSpPr txBox="1"/>
          <p:nvPr/>
        </p:nvSpPr>
        <p:spPr>
          <a:xfrm>
            <a:off x="147634" y="3242931"/>
            <a:ext cx="11835255" cy="3508653"/>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Les savants en jurisprudence ne furent pas d’accord sur le châtiment que l’on doit infliger à l’auteur de cette </a:t>
            </a:r>
            <a:r>
              <a:rPr lang="fr-FR" i="1" dirty="0">
                <a:solidFill>
                  <a:srgbClr val="FF0000"/>
                </a:solidFill>
              </a:rPr>
              <a:t>immoralité</a:t>
            </a:r>
            <a:r>
              <a:rPr lang="fr-FR" i="1" dirty="0">
                <a:solidFill>
                  <a:srgbClr val="7030A0"/>
                </a:solidFill>
              </a:rPr>
              <a:t> (l’homosexualité). Est-ce que les deux partenaires reçoivent le châtiment du fornicateur ? </a:t>
            </a:r>
            <a:r>
              <a:rPr lang="fr-FR" b="1" i="1" dirty="0">
                <a:solidFill>
                  <a:srgbClr val="FF0000"/>
                </a:solidFill>
              </a:rPr>
              <a:t>Est-ce que l’on tue l’actif et le passif ? Par quel moyen les tuer, est-ce avec un sabre ou le feu, en les jetant du haut d’un mur</a:t>
            </a:r>
            <a:r>
              <a:rPr lang="fr-FR" i="1" dirty="0">
                <a:solidFill>
                  <a:srgbClr val="7030A0"/>
                </a:solidFill>
              </a:rPr>
              <a:t> ? Cette sévérité qui semblerait inhumaine n’est qu’un moyen pour </a:t>
            </a:r>
            <a:r>
              <a:rPr lang="fr-FR" b="1" i="1" dirty="0">
                <a:solidFill>
                  <a:srgbClr val="FF0000"/>
                </a:solidFill>
              </a:rPr>
              <a:t>épurer la société islamique de ces êtres nocifs qui ne conduisent qu’à la perte de l’humanité. </a:t>
            </a:r>
            <a:r>
              <a:rPr lang="fr-FR" dirty="0">
                <a:solidFill>
                  <a:srgbClr val="7030A0"/>
                </a:solidFill>
              </a:rPr>
              <a:t>».  Réponses : […]</a:t>
            </a:r>
          </a:p>
          <a:p>
            <a:pPr algn="just"/>
            <a:r>
              <a:rPr lang="fr-FR" dirty="0">
                <a:solidFill>
                  <a:srgbClr val="7030A0"/>
                </a:solidFill>
              </a:rPr>
              <a:t>« </a:t>
            </a:r>
            <a:r>
              <a:rPr lang="fr-FR" i="1" dirty="0">
                <a:solidFill>
                  <a:srgbClr val="7030A0"/>
                </a:solidFill>
              </a:rPr>
              <a:t>L’Envoyé de Dieu dépêcha une troupe de guerriers en leur disant, si vous trouvez un tel et un tel brûlez-les par le feu, puis lorsque les émissaires furent sur le point de partir, il leur dit « je vous ai ordonné de brûler un tel et un tel mais le feu, c’est Dieu seul qui a le droit de punir par lui, </a:t>
            </a:r>
            <a:r>
              <a:rPr lang="fr-FR" b="1" i="1" dirty="0">
                <a:solidFill>
                  <a:srgbClr val="FF0000"/>
                </a:solidFill>
              </a:rPr>
              <a:t>aussi si vous trouvez les deux coupables en question, tuez-les simplement </a:t>
            </a:r>
            <a:r>
              <a:rPr lang="fr-FR" dirty="0">
                <a:solidFill>
                  <a:srgbClr val="7030A0"/>
                </a:solidFill>
              </a:rPr>
              <a:t>».  […]</a:t>
            </a:r>
          </a:p>
          <a:p>
            <a:pPr algn="just"/>
            <a:r>
              <a:rPr lang="fr-FR" dirty="0">
                <a:solidFill>
                  <a:srgbClr val="7030A0"/>
                </a:solidFill>
              </a:rPr>
              <a:t>« </a:t>
            </a:r>
            <a:r>
              <a:rPr lang="fr-FR" b="1" i="1" dirty="0">
                <a:solidFill>
                  <a:srgbClr val="FF0000"/>
                </a:solidFill>
              </a:rPr>
              <a:t>Quiconque que vous trouvez coupable de sodomie, tuez-le, aussi bien que celui qui se laisse sodomiser </a:t>
            </a:r>
            <a:r>
              <a:rPr lang="fr-FR" dirty="0">
                <a:solidFill>
                  <a:srgbClr val="7030A0"/>
                </a:solidFill>
              </a:rPr>
              <a:t>». </a:t>
            </a:r>
          </a:p>
          <a:p>
            <a:pPr algn="just"/>
            <a:r>
              <a:rPr lang="fr-FR" dirty="0">
                <a:solidFill>
                  <a:srgbClr val="7030A0"/>
                </a:solidFill>
              </a:rPr>
              <a:t>Ce qui veut dire que la </a:t>
            </a:r>
            <a:r>
              <a:rPr lang="fr-FR" b="1" dirty="0">
                <a:solidFill>
                  <a:srgbClr val="FF0000"/>
                </a:solidFill>
              </a:rPr>
              <a:t>peine capitale s’applique à l’un comme à l’autre </a:t>
            </a:r>
            <a:r>
              <a:rPr lang="fr-FR" dirty="0">
                <a:solidFill>
                  <a:srgbClr val="7030A0"/>
                </a:solidFill>
              </a:rPr>
              <a:t>(le passif et l’actif). […] il faille non pas flageller </a:t>
            </a:r>
            <a:r>
              <a:rPr lang="fr-FR" b="1" dirty="0">
                <a:solidFill>
                  <a:srgbClr val="FF0000"/>
                </a:solidFill>
              </a:rPr>
              <a:t>mais mettre à mort l’actif et le passif. </a:t>
            </a:r>
            <a:r>
              <a:rPr lang="fr-FR" sz="1200" dirty="0">
                <a:solidFill>
                  <a:srgbClr val="7030A0"/>
                </a:solidFill>
              </a:rPr>
              <a:t>Source : </a:t>
            </a:r>
            <a:r>
              <a:rPr lang="fr-FR" sz="1200" i="1" dirty="0">
                <a:solidFill>
                  <a:srgbClr val="7030A0"/>
                </a:solidFill>
              </a:rPr>
              <a:t>Le licite et l’illicite en islam</a:t>
            </a:r>
            <a:r>
              <a:rPr lang="fr-FR" sz="1200" dirty="0">
                <a:solidFill>
                  <a:srgbClr val="7030A0"/>
                </a:solidFill>
              </a:rPr>
              <a:t>, Youssef </a:t>
            </a:r>
            <a:r>
              <a:rPr lang="fr-FR" sz="1200" dirty="0" err="1">
                <a:solidFill>
                  <a:srgbClr val="7030A0"/>
                </a:solidFill>
              </a:rPr>
              <a:t>Qaradawi</a:t>
            </a:r>
            <a:r>
              <a:rPr lang="fr-FR" sz="1200" dirty="0">
                <a:solidFill>
                  <a:srgbClr val="7030A0"/>
                </a:solidFill>
              </a:rPr>
              <a:t> [maître spirituel des Frères musulmans], Editions Al </a:t>
            </a:r>
            <a:r>
              <a:rPr lang="fr-FR" sz="1200" dirty="0" err="1">
                <a:solidFill>
                  <a:srgbClr val="7030A0"/>
                </a:solidFill>
              </a:rPr>
              <a:t>Qalam</a:t>
            </a:r>
            <a:r>
              <a:rPr lang="fr-FR" sz="1200" dirty="0">
                <a:solidFill>
                  <a:srgbClr val="7030A0"/>
                </a:solidFill>
              </a:rPr>
              <a:t>, Paris, 2005 (Troisième partie « Le licite et l’illicite dans le mariage et dans la vie familiale » Chapitre 1 : Dans le domaine de l’instinct. p.174-175), </a:t>
            </a:r>
            <a:r>
              <a:rPr lang="fr-FR" sz="1200" dirty="0">
                <a:solidFill>
                  <a:srgbClr val="7030A0"/>
                </a:solidFill>
                <a:hlinkClick r:id="rId3"/>
              </a:rPr>
              <a:t>https://thequranblog.files.wordpress.com/2010/06/the-lawful-and-the-prohibited-in-islam.pdf</a:t>
            </a:r>
            <a:r>
              <a:rPr lang="fr-FR" sz="1200" dirty="0">
                <a:solidFill>
                  <a:srgbClr val="7030A0"/>
                </a:solidFill>
              </a:rPr>
              <a:t> (</a:t>
            </a:r>
            <a:r>
              <a:rPr lang="fr-FR" sz="1200">
                <a:solidFill>
                  <a:srgbClr val="7030A0"/>
                </a:solidFill>
              </a:rPr>
              <a:t>version anglaise).</a:t>
            </a:r>
            <a:endParaRPr lang="fr-FR" sz="1200" dirty="0">
              <a:solidFill>
                <a:srgbClr val="7030A0"/>
              </a:solidFill>
            </a:endParaRPr>
          </a:p>
        </p:txBody>
      </p:sp>
    </p:spTree>
    <p:extLst>
      <p:ext uri="{BB962C8B-B14F-4D97-AF65-F5344CB8AC3E}">
        <p14:creationId xmlns:p14="http://schemas.microsoft.com/office/powerpoint/2010/main" val="322887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6957" y="130175"/>
            <a:ext cx="499729" cy="369888"/>
          </a:xfrm>
        </p:spPr>
        <p:txBody>
          <a:bodyPr/>
          <a:lstStyle/>
          <a:p>
            <a:pPr>
              <a:defRPr/>
            </a:pPr>
            <a:fld id="{D0CA9924-A8D7-4C71-8542-91A819A0E213}" type="slidenum">
              <a:rPr lang="fr-FR" smtClean="0"/>
              <a:pPr>
                <a:defRPr/>
              </a:pPr>
              <a:t>22</a:t>
            </a:fld>
            <a:endParaRPr lang="fr-FR" dirty="0"/>
          </a:p>
        </p:txBody>
      </p:sp>
      <p:sp>
        <p:nvSpPr>
          <p:cNvPr id="3" name="Rectangle 2"/>
          <p:cNvSpPr/>
          <p:nvPr/>
        </p:nvSpPr>
        <p:spPr>
          <a:xfrm>
            <a:off x="0" y="868363"/>
            <a:ext cx="12046687" cy="5355312"/>
          </a:xfrm>
          <a:prstGeom prst="rect">
            <a:avLst/>
          </a:prstGeom>
        </p:spPr>
        <p:txBody>
          <a:bodyPr wrap="square">
            <a:spAutoFit/>
          </a:bodyPr>
          <a:lstStyle/>
          <a:p>
            <a:r>
              <a:rPr lang="fr-FR" dirty="0">
                <a:solidFill>
                  <a:srgbClr val="7030A0"/>
                </a:solidFill>
              </a:rPr>
              <a:t>« </a:t>
            </a:r>
            <a:r>
              <a:rPr lang="fr-FR" i="1" dirty="0">
                <a:solidFill>
                  <a:srgbClr val="7030A0"/>
                </a:solidFill>
              </a:rPr>
              <a:t>Après, ça a des quantités de conséquences qui sont innombrables. Après, </a:t>
            </a:r>
            <a:r>
              <a:rPr lang="fr-FR" b="1" i="1" dirty="0">
                <a:solidFill>
                  <a:srgbClr val="7030A0"/>
                </a:solidFill>
              </a:rPr>
              <a:t>ils vont vouloir faire des couples à trois ou à quatre</a:t>
            </a:r>
            <a:r>
              <a:rPr lang="fr-FR" i="1" dirty="0">
                <a:solidFill>
                  <a:srgbClr val="7030A0"/>
                </a:solidFill>
              </a:rPr>
              <a:t>. Après, un jour peut-être, </a:t>
            </a:r>
            <a:r>
              <a:rPr lang="fr-FR" b="1" i="1" dirty="0">
                <a:solidFill>
                  <a:srgbClr val="7030A0"/>
                </a:solidFill>
              </a:rPr>
              <a:t>l'interdiction de l'inceste tombera</a:t>
            </a:r>
            <a:r>
              <a:rPr lang="fr-FR" dirty="0">
                <a:solidFill>
                  <a:srgbClr val="7030A0"/>
                </a:solidFill>
              </a:rPr>
              <a:t> » (Cardinal </a:t>
            </a:r>
            <a:r>
              <a:rPr lang="fr-FR" dirty="0" err="1">
                <a:solidFill>
                  <a:srgbClr val="7030A0"/>
                </a:solidFill>
              </a:rPr>
              <a:t>Barbarin</a:t>
            </a:r>
            <a:r>
              <a:rPr lang="fr-FR" dirty="0">
                <a:solidFill>
                  <a:srgbClr val="7030A0"/>
                </a:solidFill>
              </a:rPr>
              <a:t>, 2012).</a:t>
            </a:r>
          </a:p>
          <a:p>
            <a:r>
              <a:rPr lang="fr-FR" dirty="0">
                <a:solidFill>
                  <a:srgbClr val="7030A0"/>
                </a:solidFill>
              </a:rPr>
              <a:t>« </a:t>
            </a:r>
            <a:r>
              <a:rPr lang="fr-FR" b="1" i="1" dirty="0">
                <a:solidFill>
                  <a:srgbClr val="7030A0"/>
                </a:solidFill>
              </a:rPr>
              <a:t>Oui, je suis misogyne</a:t>
            </a:r>
            <a:r>
              <a:rPr lang="fr-FR" i="1" dirty="0">
                <a:solidFill>
                  <a:srgbClr val="7030A0"/>
                </a:solidFill>
              </a:rPr>
              <a:t>, mais tous les hommes le sont, sauf les </a:t>
            </a:r>
            <a:r>
              <a:rPr lang="fr-FR" i="1" dirty="0">
                <a:solidFill>
                  <a:srgbClr val="FF0000"/>
                </a:solidFill>
              </a:rPr>
              <a:t>tapettes</a:t>
            </a:r>
            <a:r>
              <a:rPr lang="fr-FR" dirty="0">
                <a:solidFill>
                  <a:srgbClr val="7030A0"/>
                </a:solidFill>
              </a:rPr>
              <a:t> » (David Douillet, 1998).</a:t>
            </a:r>
          </a:p>
          <a:p>
            <a:r>
              <a:rPr lang="fr-FR" dirty="0">
                <a:solidFill>
                  <a:srgbClr val="7030A0"/>
                </a:solidFill>
              </a:rPr>
              <a:t>"</a:t>
            </a:r>
            <a:r>
              <a:rPr lang="fr-FR" i="1" dirty="0">
                <a:solidFill>
                  <a:srgbClr val="7030A0"/>
                </a:solidFill>
              </a:rPr>
              <a:t>Je n'ai rien contre eux. Mais qu'on les laisse loin de moi. </a:t>
            </a:r>
            <a:r>
              <a:rPr lang="fr-FR" b="1" i="1" dirty="0">
                <a:solidFill>
                  <a:srgbClr val="7030A0"/>
                </a:solidFill>
              </a:rPr>
              <a:t>Je suis absolument normal</a:t>
            </a:r>
            <a:r>
              <a:rPr lang="fr-FR" dirty="0">
                <a:solidFill>
                  <a:srgbClr val="7030A0"/>
                </a:solidFill>
              </a:rPr>
              <a:t>" (Carlo </a:t>
            </a:r>
            <a:r>
              <a:rPr lang="fr-FR" dirty="0" err="1">
                <a:solidFill>
                  <a:srgbClr val="7030A0"/>
                </a:solidFill>
              </a:rPr>
              <a:t>Tavecchio</a:t>
            </a:r>
            <a:r>
              <a:rPr lang="fr-FR" dirty="0">
                <a:solidFill>
                  <a:srgbClr val="7030A0"/>
                </a:solidFill>
              </a:rPr>
              <a:t>, président de la Fédération de football italienne, 2015).</a:t>
            </a:r>
          </a:p>
          <a:p>
            <a:r>
              <a:rPr lang="fr-FR" dirty="0">
                <a:solidFill>
                  <a:srgbClr val="7030A0"/>
                </a:solidFill>
              </a:rPr>
              <a:t>"</a:t>
            </a:r>
            <a:r>
              <a:rPr lang="fr-FR" b="1" i="1" dirty="0">
                <a:solidFill>
                  <a:srgbClr val="7030A0"/>
                </a:solidFill>
              </a:rPr>
              <a:t>L'homosexualité est un crime puni par Dieu et pour lequel il faudrait implorer le pardon divin</a:t>
            </a:r>
            <a:r>
              <a:rPr lang="fr-FR" dirty="0">
                <a:solidFill>
                  <a:srgbClr val="7030A0"/>
                </a:solidFill>
              </a:rPr>
              <a:t>" (Lu </a:t>
            </a:r>
            <a:r>
              <a:rPr lang="fr-FR" dirty="0" err="1">
                <a:solidFill>
                  <a:srgbClr val="7030A0"/>
                </a:solidFill>
              </a:rPr>
              <a:t>Liping</a:t>
            </a:r>
            <a:r>
              <a:rPr lang="fr-FR" dirty="0">
                <a:solidFill>
                  <a:srgbClr val="7030A0"/>
                </a:solidFill>
              </a:rPr>
              <a:t>, actrice chinoise, 2011).</a:t>
            </a:r>
          </a:p>
          <a:p>
            <a:r>
              <a:rPr lang="fr-FR" dirty="0">
                <a:solidFill>
                  <a:srgbClr val="7030A0"/>
                </a:solidFill>
              </a:rPr>
              <a:t>"</a:t>
            </a:r>
            <a:r>
              <a:rPr lang="fr-FR" i="1" dirty="0">
                <a:solidFill>
                  <a:srgbClr val="7030A0"/>
                </a:solidFill>
              </a:rPr>
              <a:t>Connaissez-vous des groupes d'animaux où un mâle est avec un mâle, une femelle avec une femelle ? Les animaux sont meilleurs. </a:t>
            </a:r>
            <a:r>
              <a:rPr lang="fr-FR" b="1" i="1" dirty="0">
                <a:solidFill>
                  <a:srgbClr val="7030A0"/>
                </a:solidFill>
              </a:rPr>
              <a:t>Ils savent comment distinguer le mâle de la femelle</a:t>
            </a:r>
            <a:r>
              <a:rPr lang="fr-FR" i="1" dirty="0">
                <a:solidFill>
                  <a:srgbClr val="7030A0"/>
                </a:solidFill>
              </a:rPr>
              <a:t>. Si nous approuvons un homme et un homme, une femme et une femme, donc l'homme est pire que les animaux</a:t>
            </a:r>
            <a:r>
              <a:rPr lang="fr-FR" dirty="0">
                <a:solidFill>
                  <a:srgbClr val="7030A0"/>
                </a:solidFill>
              </a:rPr>
              <a:t>" (Manny </a:t>
            </a:r>
            <a:r>
              <a:rPr lang="fr-FR" dirty="0" err="1">
                <a:solidFill>
                  <a:srgbClr val="7030A0"/>
                </a:solidFill>
              </a:rPr>
              <a:t>Pacquiao</a:t>
            </a:r>
            <a:r>
              <a:rPr lang="fr-FR" dirty="0">
                <a:solidFill>
                  <a:srgbClr val="7030A0"/>
                </a:solidFill>
              </a:rPr>
              <a:t>, boxeur philippin, 2016).</a:t>
            </a:r>
          </a:p>
          <a:p>
            <a:r>
              <a:rPr lang="fr-FR" dirty="0">
                <a:solidFill>
                  <a:srgbClr val="7030A0"/>
                </a:solidFill>
              </a:rPr>
              <a:t>« </a:t>
            </a:r>
            <a:r>
              <a:rPr lang="fr-FR" i="1" dirty="0">
                <a:solidFill>
                  <a:srgbClr val="7030A0"/>
                </a:solidFill>
              </a:rPr>
              <a:t>Un homme se doit d'être un vrai homme. </a:t>
            </a:r>
            <a:r>
              <a:rPr lang="fr-FR" b="1" i="1" dirty="0">
                <a:solidFill>
                  <a:srgbClr val="7030A0"/>
                </a:solidFill>
              </a:rPr>
              <a:t>Dieu a créé l'homme afin qu'il se repro</a:t>
            </a:r>
            <a:r>
              <a:rPr lang="fr-FR" i="1" dirty="0">
                <a:solidFill>
                  <a:srgbClr val="7030A0"/>
                </a:solidFill>
              </a:rPr>
              <a:t>duise. C'est dans la nature des choses. Pour moi, l'homme est censé être un pilier, la force d'un foyer familial. </a:t>
            </a:r>
            <a:r>
              <a:rPr lang="fr-FR" i="1" dirty="0">
                <a:solidFill>
                  <a:srgbClr val="FF0000"/>
                </a:solidFill>
              </a:rPr>
              <a:t>Je n'accepterais pas que mon fils soit gay</a:t>
            </a:r>
            <a:r>
              <a:rPr lang="fr-FR" dirty="0">
                <a:solidFill>
                  <a:srgbClr val="7030A0"/>
                </a:solidFill>
              </a:rPr>
              <a:t> » « </a:t>
            </a:r>
            <a:r>
              <a:rPr lang="fr-FR" dirty="0"/>
              <a:t> </a:t>
            </a:r>
            <a:r>
              <a:rPr lang="fr-FR" i="1" dirty="0">
                <a:solidFill>
                  <a:srgbClr val="FF0000"/>
                </a:solidFill>
              </a:rPr>
              <a:t>Un homme n’a pas le droit d’être un pédé</a:t>
            </a:r>
            <a:r>
              <a:rPr lang="fr-FR" i="1" dirty="0">
                <a:solidFill>
                  <a:srgbClr val="7030A0"/>
                </a:solidFill>
              </a:rPr>
              <a:t> (sic). Deux femmes ensemble, ce n’est pas la même chose que deux hommes ensemble. Pour moi, les lesbiennes sont bien plus agréables à regarder que deux hommes se tenant la main ou échangeant un baiser </a:t>
            </a:r>
            <a:r>
              <a:rPr lang="fr-FR" dirty="0">
                <a:solidFill>
                  <a:srgbClr val="7030A0"/>
                </a:solidFill>
              </a:rPr>
              <a:t>» « </a:t>
            </a:r>
            <a:r>
              <a:rPr lang="fr-FR" i="1" dirty="0">
                <a:solidFill>
                  <a:srgbClr val="7030A0"/>
                </a:solidFill>
              </a:rPr>
              <a:t>Mais je tiens à dire que je n’ai rien contre les gays, </a:t>
            </a:r>
            <a:r>
              <a:rPr lang="fr-FR" i="1" dirty="0">
                <a:solidFill>
                  <a:srgbClr val="FF0000"/>
                </a:solidFill>
              </a:rPr>
              <a:t>je souhaite juste que mon fils soit un vrai homme, pas un pédé (sic). </a:t>
            </a:r>
            <a:r>
              <a:rPr lang="fr-FR" i="1" dirty="0">
                <a:solidFill>
                  <a:srgbClr val="7030A0"/>
                </a:solidFill>
              </a:rPr>
              <a:t>J’ai beaucoup d’amis gays. Je crois qu’être gay est quand même moins grave qu’être un assassin, un voleur ou un dealer de drogue. S’il faut choisir parmi tout ça, alors être gay vaut un peu mieux que tout le reste</a:t>
            </a:r>
            <a:r>
              <a:rPr lang="fr-FR" dirty="0">
                <a:solidFill>
                  <a:srgbClr val="7030A0"/>
                </a:solidFill>
              </a:rPr>
              <a:t>. » (</a:t>
            </a:r>
            <a:r>
              <a:rPr lang="fr-FR" dirty="0" err="1">
                <a:solidFill>
                  <a:srgbClr val="7030A0"/>
                </a:solidFill>
              </a:rPr>
              <a:t>Yulia</a:t>
            </a:r>
            <a:r>
              <a:rPr lang="fr-FR" dirty="0">
                <a:solidFill>
                  <a:srgbClr val="7030A0"/>
                </a:solidFill>
              </a:rPr>
              <a:t> </a:t>
            </a:r>
            <a:r>
              <a:rPr lang="fr-FR" dirty="0" err="1">
                <a:solidFill>
                  <a:srgbClr val="7030A0"/>
                </a:solidFill>
              </a:rPr>
              <a:t>Volkova</a:t>
            </a:r>
            <a:r>
              <a:rPr lang="fr-FR" dirty="0">
                <a:solidFill>
                  <a:srgbClr val="7030A0"/>
                </a:solidFill>
              </a:rPr>
              <a:t>, l'ancienne chanteuse russe du groupe </a:t>
            </a:r>
            <a:r>
              <a:rPr lang="fr-FR" dirty="0" err="1">
                <a:solidFill>
                  <a:srgbClr val="7030A0"/>
                </a:solidFill>
              </a:rPr>
              <a:t>TaTu</a:t>
            </a:r>
            <a:r>
              <a:rPr lang="fr-FR" dirty="0">
                <a:solidFill>
                  <a:srgbClr val="7030A0"/>
                </a:solidFill>
              </a:rPr>
              <a:t>, septembre 2014).</a:t>
            </a:r>
          </a:p>
          <a:p>
            <a:endParaRPr lang="fr-FR" dirty="0">
              <a:solidFill>
                <a:srgbClr val="7030A0"/>
              </a:solidFill>
            </a:endParaRPr>
          </a:p>
        </p:txBody>
      </p:sp>
      <p:sp>
        <p:nvSpPr>
          <p:cNvPr id="4" name="ZoneTexte 3"/>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a:spLocks noChangeArrowheads="1"/>
          </p:cNvSpPr>
          <p:nvPr/>
        </p:nvSpPr>
        <p:spPr bwMode="auto">
          <a:xfrm>
            <a:off x="147636" y="131763"/>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6" name="Rectangle 5"/>
          <p:cNvSpPr/>
          <p:nvPr/>
        </p:nvSpPr>
        <p:spPr>
          <a:xfrm>
            <a:off x="147636" y="500063"/>
            <a:ext cx="54365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 et fin):</a:t>
            </a:r>
            <a:endParaRPr lang="fr-FR" altLang="fr-FR" u="sng" dirty="0">
              <a:solidFill>
                <a:srgbClr val="7030A0"/>
              </a:solidFill>
            </a:endParaRPr>
          </a:p>
        </p:txBody>
      </p:sp>
    </p:spTree>
    <p:extLst>
      <p:ext uri="{BB962C8B-B14F-4D97-AF65-F5344CB8AC3E}">
        <p14:creationId xmlns:p14="http://schemas.microsoft.com/office/powerpoint/2010/main" val="24490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oneTexte 1"/>
          <p:cNvSpPr txBox="1">
            <a:spLocks noChangeArrowheads="1"/>
          </p:cNvSpPr>
          <p:nvPr/>
        </p:nvSpPr>
        <p:spPr bwMode="auto">
          <a:xfrm>
            <a:off x="5059363" y="149225"/>
            <a:ext cx="354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8883E17A-F174-44A8-B432-3204B6095109}" type="slidenum">
              <a:rPr lang="fr-FR"/>
              <a:pPr>
                <a:defRPr/>
              </a:pPr>
              <a:t>23</a:t>
            </a:fld>
            <a:endParaRPr lang="fr-FR"/>
          </a:p>
        </p:txBody>
      </p:sp>
      <p:sp>
        <p:nvSpPr>
          <p:cNvPr id="28676" name="Rectangle 3"/>
          <p:cNvSpPr>
            <a:spLocks noChangeArrowheads="1"/>
          </p:cNvSpPr>
          <p:nvPr/>
        </p:nvSpPr>
        <p:spPr bwMode="auto">
          <a:xfrm>
            <a:off x="115888" y="444500"/>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5" name="ZoneTexte 4"/>
          <p:cNvSpPr txBox="1"/>
          <p:nvPr/>
        </p:nvSpPr>
        <p:spPr>
          <a:xfrm>
            <a:off x="115888" y="812800"/>
            <a:ext cx="11830050" cy="5910263"/>
          </a:xfrm>
          <a:prstGeom prst="rect">
            <a:avLst/>
          </a:prstGeom>
          <a:noFill/>
        </p:spPr>
        <p:txBody>
          <a:bodyPr>
            <a:spAutoFit/>
          </a:bodyPr>
          <a:lstStyle/>
          <a:p>
            <a:pPr eaLnBrk="1" fontAlgn="auto" hangingPunct="1">
              <a:spcBef>
                <a:spcPts val="0"/>
              </a:spcBef>
              <a:spcAft>
                <a:spcPts val="0"/>
              </a:spcAft>
              <a:defRPr/>
            </a:pPr>
            <a:r>
              <a:rPr lang="fr-FR" u="sng" dirty="0">
                <a:solidFill>
                  <a:srgbClr val="7030A0"/>
                </a:solidFill>
                <a:latin typeface="+mn-lt"/>
              </a:rPr>
              <a:t>3.2. Déclarations et attitudes réceptives</a:t>
            </a:r>
            <a:r>
              <a:rPr lang="fr-FR" dirty="0">
                <a:solidFill>
                  <a:srgbClr val="7030A0"/>
                </a:solidFill>
                <a:latin typeface="+mn-lt"/>
              </a:rPr>
              <a:t>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L’Abbé Pierre suggère de parler d'"alliance" homosexuelle plutôt que de "mariage" car cela "</a:t>
            </a:r>
            <a:r>
              <a:rPr lang="fr-FR" i="1" dirty="0">
                <a:solidFill>
                  <a:srgbClr val="7030A0"/>
                </a:solidFill>
                <a:latin typeface="+mn-lt"/>
              </a:rPr>
              <a:t>créerait un traumatisme et une déstabilisation sociale forte</a:t>
            </a:r>
            <a:r>
              <a:rPr lang="fr-FR" dirty="0">
                <a:solidFill>
                  <a:srgbClr val="7030A0"/>
                </a:solidFill>
                <a:latin typeface="+mn-lt"/>
              </a:rPr>
              <a:t>". Sur l'adoption d'enfants par des homosexuels, l'abbé Pierre souhaite s'assurer que les enfants ne subissent pas de préjudice psychologique ou social :  «  </a:t>
            </a:r>
            <a:r>
              <a:rPr lang="fr-FR" i="1" dirty="0">
                <a:solidFill>
                  <a:srgbClr val="7030A0"/>
                </a:solidFill>
                <a:latin typeface="+mn-lt"/>
              </a:rPr>
              <a:t>ce serait à mes yeux la meilleure raison qui pourrait interdire l'homoparentalité. </a:t>
            </a:r>
            <a:r>
              <a:rPr lang="fr-FR" i="1" u="sng" dirty="0">
                <a:solidFill>
                  <a:srgbClr val="7030A0"/>
                </a:solidFill>
                <a:latin typeface="+mn-lt"/>
              </a:rPr>
              <a:t>Car pour le reste, on sait tous qu'un modèle parental classique n'est pas nécessairement gage de bonheur et d'équilibre pour l'enfant</a:t>
            </a:r>
            <a:r>
              <a:rPr lang="fr-FR" sz="1200" i="1" dirty="0">
                <a:solidFill>
                  <a:srgbClr val="7030A0"/>
                </a:solidFill>
                <a:latin typeface="+mn-lt"/>
              </a:rPr>
              <a:t> </a:t>
            </a:r>
            <a:r>
              <a:rPr lang="fr-FR" sz="1200" dirty="0">
                <a:solidFill>
                  <a:srgbClr val="7030A0"/>
                </a:solidFill>
                <a:latin typeface="+mn-lt"/>
              </a:rPr>
              <a:t>». Source : http://lci.tf1.fr/france/2005-10/abbe-pierre-eglise-sexe-homos-4860833.html</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 </a:t>
            </a:r>
            <a:r>
              <a:rPr lang="fr-FR" i="1" dirty="0">
                <a:solidFill>
                  <a:srgbClr val="7030A0"/>
                </a:solidFill>
                <a:latin typeface="+mn-lt"/>
              </a:rPr>
              <a:t>Si je peux donner un conseil à des parents qui viennent d'apprendre, de découvrir que leur enfant est homosexuel, sachez une chose, s'il a eu le courage de vous le dire, c'est une preuve d'amour énorme et en retour, il mérite tout le vôtre </a:t>
            </a:r>
            <a:r>
              <a:rPr lang="fr-FR" dirty="0">
                <a:solidFill>
                  <a:srgbClr val="7030A0"/>
                </a:solidFill>
                <a:latin typeface="+mn-lt"/>
              </a:rPr>
              <a:t>», Anna </a:t>
            </a:r>
            <a:r>
              <a:rPr lang="fr-FR" dirty="0" err="1">
                <a:solidFill>
                  <a:srgbClr val="7030A0"/>
                </a:solidFill>
                <a:latin typeface="+mn-lt"/>
              </a:rPr>
              <a:t>Ghione</a:t>
            </a:r>
            <a:r>
              <a:rPr lang="fr-FR" dirty="0">
                <a:solidFill>
                  <a:srgbClr val="7030A0"/>
                </a:solidFill>
                <a:latin typeface="+mn-lt"/>
              </a:rPr>
              <a:t>. Moi, homophobe!, Anna </a:t>
            </a:r>
            <a:r>
              <a:rPr lang="fr-FR" dirty="0" err="1">
                <a:solidFill>
                  <a:srgbClr val="7030A0"/>
                </a:solidFill>
                <a:latin typeface="+mn-lt"/>
              </a:rPr>
              <a:t>Ghione</a:t>
            </a:r>
            <a:r>
              <a:rPr lang="fr-FR" dirty="0">
                <a:solidFill>
                  <a:srgbClr val="7030A0"/>
                </a:solidFill>
                <a:latin typeface="+mn-lt"/>
              </a:rPr>
              <a:t>, Michalon, 192 p., 16€.</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Plutôt que de considérer celle-ci comme une pathologie à guérir, le psychanalyste </a:t>
            </a:r>
            <a:r>
              <a:rPr lang="fr-FR" b="1" dirty="0">
                <a:solidFill>
                  <a:srgbClr val="7030A0"/>
                </a:solidFill>
                <a:latin typeface="+mn-lt"/>
              </a:rPr>
              <a:t>Sigmund Freud</a:t>
            </a:r>
            <a:r>
              <a:rPr lang="fr-FR" dirty="0">
                <a:solidFill>
                  <a:srgbClr val="7030A0"/>
                </a:solidFill>
                <a:latin typeface="+mn-lt"/>
              </a:rPr>
              <a:t> disait de cette orientation sexuelle qu’elle constituait un </a:t>
            </a:r>
            <a:r>
              <a:rPr lang="fr-FR" b="1" dirty="0">
                <a:solidFill>
                  <a:srgbClr val="7030A0"/>
                </a:solidFill>
                <a:latin typeface="+mn-lt"/>
              </a:rPr>
              <a:t>arrêt du développement sexuel normal</a:t>
            </a:r>
            <a:r>
              <a:rPr lang="fr-FR" dirty="0">
                <a:solidFill>
                  <a:srgbClr val="7030A0"/>
                </a:solidFill>
                <a:latin typeface="+mn-lt"/>
              </a:rPr>
              <a:t>. </a:t>
            </a:r>
            <a:r>
              <a:rPr lang="fr-FR" i="1" dirty="0">
                <a:solidFill>
                  <a:srgbClr val="7030A0"/>
                </a:solidFill>
                <a:latin typeface="+mn-lt"/>
              </a:rPr>
              <a:t>Selon lui, seuls les homosexuels éprouvant des problèmes à vivre leur orientation sexuelle  auraient pu tirer des bénéfices d’une psychanalyse</a:t>
            </a:r>
            <a:r>
              <a:rPr lang="fr-FR" dirty="0">
                <a:solidFill>
                  <a:srgbClr val="7030A0"/>
                </a:solidFill>
                <a:latin typeface="+mn-lt"/>
              </a:rPr>
              <a:t>. Une mère inquiète avait d’ailleurs écrit à Freud pour savoir s’il pouvait traiter son fils suite à l’annonce de son homosexualité. Voici </a:t>
            </a:r>
            <a:r>
              <a:rPr lang="fr-FR" u="sng" baseline="30000" dirty="0">
                <a:solidFill>
                  <a:srgbClr val="7030A0"/>
                </a:solidFill>
                <a:latin typeface="+mn-lt"/>
              </a:rPr>
              <a:t>]</a:t>
            </a:r>
            <a:r>
              <a:rPr lang="fr-FR" dirty="0">
                <a:solidFill>
                  <a:srgbClr val="7030A0"/>
                </a:solidFill>
                <a:latin typeface="+mn-lt"/>
              </a:rPr>
              <a:t>un extrait de la réponse de Freud: « </a:t>
            </a:r>
            <a:r>
              <a:rPr lang="fr-FR" i="1" dirty="0">
                <a:solidFill>
                  <a:srgbClr val="7030A0"/>
                </a:solidFill>
                <a:latin typeface="+mn-lt"/>
              </a:rPr>
              <a:t>J’en déduis par votre lettre que votre fils est homosexuel. Je suis frappé par le fait que vous ne mentionnez pas ce mot dans l’information que vous m’envoyez à son sujet. Puis-je me permettre de vous demander pourquoi vous l’évitiez? Si l’homosexualité n’avantage certainement pas l’individu, il n’y a pas lieu d’en avoir honte. Ce n’est ni un vice, ni une dégradation et ne peut être catégorisé comme étant une maladie ; nous considérons l’homosexualité comme une variante de la fonction sexuelle issue d’un développement sexuel arrêté. De nombreux personnages importants appartenant aussi bien à l’histoire qu’aux temps modernes, ont été homosexuels, dont de grands hommes comme Platon, Michel-Ange, Léonard de Vinci, etc. </a:t>
            </a:r>
            <a:r>
              <a:rPr lang="fr-FR" b="1" i="1" dirty="0">
                <a:solidFill>
                  <a:srgbClr val="7030A0"/>
                </a:solidFill>
                <a:latin typeface="+mn-lt"/>
              </a:rPr>
              <a:t>C’est une grande injustice et une grande cruauté que de persécuter l’homosexualité comme un crime</a:t>
            </a:r>
            <a:r>
              <a:rPr lang="fr-FR" i="1" dirty="0">
                <a:solidFill>
                  <a:srgbClr val="7030A0"/>
                </a:solidFill>
                <a:latin typeface="+mn-lt"/>
              </a:rPr>
              <a:t>… ».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oneTexte 1"/>
          <p:cNvSpPr txBox="1">
            <a:spLocks noChangeArrowheads="1"/>
          </p:cNvSpPr>
          <p:nvPr/>
        </p:nvSpPr>
        <p:spPr bwMode="auto">
          <a:xfrm>
            <a:off x="4512230" y="96838"/>
            <a:ext cx="3477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19664C87-958F-416F-8F24-B62C256C79D3}" type="slidenum">
              <a:rPr lang="fr-FR"/>
              <a:pPr>
                <a:defRPr/>
              </a:pPr>
              <a:t>24</a:t>
            </a:fld>
            <a:endParaRPr lang="fr-FR"/>
          </a:p>
        </p:txBody>
      </p:sp>
      <p:sp>
        <p:nvSpPr>
          <p:cNvPr id="30724" name="Rectangle 3"/>
          <p:cNvSpPr>
            <a:spLocks noChangeArrowheads="1"/>
          </p:cNvSpPr>
          <p:nvPr/>
        </p:nvSpPr>
        <p:spPr bwMode="auto">
          <a:xfrm>
            <a:off x="6018" y="437342"/>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30725" name="ZoneTexte 4"/>
          <p:cNvSpPr txBox="1">
            <a:spLocks noChangeArrowheads="1"/>
          </p:cNvSpPr>
          <p:nvPr/>
        </p:nvSpPr>
        <p:spPr bwMode="auto">
          <a:xfrm>
            <a:off x="174625" y="851973"/>
            <a:ext cx="81248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3.2. Déclarations et attitudes réceptives</a:t>
            </a:r>
            <a:r>
              <a:rPr lang="fr-FR" altLang="fr-FR" sz="1800" dirty="0">
                <a:solidFill>
                  <a:srgbClr val="7030A0"/>
                </a:solidFill>
              </a:rPr>
              <a:t> (ou provocantes) (suite) :</a:t>
            </a:r>
          </a:p>
          <a:p>
            <a:pPr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 Si une personne est homosexuelle, qui suis-je pour la juger ? Nous devons être frères », </a:t>
            </a:r>
            <a:r>
              <a:rPr lang="fr-FR" altLang="fr-FR" sz="1800" dirty="0">
                <a:solidFill>
                  <a:srgbClr val="7030A0"/>
                </a:solidFill>
              </a:rPr>
              <a:t>le pape François, dans l'avion qui le ramène de Rio, le 29 juillet 2013. </a:t>
            </a:r>
            <a:r>
              <a:rPr lang="fr-FR" altLang="fr-FR" sz="1800" i="1" dirty="0">
                <a:solidFill>
                  <a:srgbClr val="7030A0"/>
                </a:solidFill>
              </a:rPr>
              <a:t>  </a:t>
            </a:r>
          </a:p>
        </p:txBody>
      </p:sp>
      <p:pic>
        <p:nvPicPr>
          <p:cNvPr id="30726" name="Picture 3" descr="C:\Users\LISAN\Documents\religions\homosexualité\image2\morgan_freeman_homosexualit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363" y="195263"/>
            <a:ext cx="405923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C:\Users\LISAN\Documents\religions\homosexualité\images\religions\Carlin-Religion are as a pair of sho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788" y="1971675"/>
            <a:ext cx="29368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ZoneTexte 8"/>
          <p:cNvSpPr txBox="1">
            <a:spLocks noChangeArrowheads="1"/>
          </p:cNvSpPr>
          <p:nvPr/>
        </p:nvSpPr>
        <p:spPr bwMode="auto">
          <a:xfrm>
            <a:off x="174625" y="4213225"/>
            <a:ext cx="118538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ne suis pas gay, mais je voudrais l’être, juste pour emmerder homophobes </a:t>
            </a:r>
            <a:r>
              <a:rPr lang="fr-FR" altLang="fr-FR" sz="1800" dirty="0">
                <a:solidFill>
                  <a:srgbClr val="7030A0"/>
                </a:solidFill>
              </a:rPr>
              <a:t>», Kurt Cobain.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suis un partisan des droits des homosexuels. Et pas un partisan du placard, non plus. Depuis le temps que je suis gamin, je ne l'ai jamais été en mesure de comprendre les attaques envers la communauté gay. Il </a:t>
            </a:r>
            <a:r>
              <a:rPr lang="fr-FR" altLang="fr-FR" sz="1800" i="1" dirty="0" err="1">
                <a:solidFill>
                  <a:srgbClr val="7030A0"/>
                </a:solidFill>
              </a:rPr>
              <a:t>ya</a:t>
            </a:r>
            <a:r>
              <a:rPr lang="fr-FR" altLang="fr-FR" sz="1800" i="1" dirty="0">
                <a:solidFill>
                  <a:srgbClr val="7030A0"/>
                </a:solidFill>
              </a:rPr>
              <a:t> tellement de qualités qui font un être humain ... Avec le temps, je reçois, à travers avec toutes les choses que je admire vraiment, au sujet des gens, que ce qu'ils font avec leurs parties intimes est probablement si peu important sur cette liste qu'il est « hors sujet » </a:t>
            </a:r>
            <a:r>
              <a:rPr lang="fr-FR" altLang="fr-FR" sz="1800" dirty="0">
                <a:solidFill>
                  <a:srgbClr val="7030A0"/>
                </a:solidFill>
              </a:rPr>
              <a:t>», Paul Newman.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refuserais d'aller à un paradis homophobe. Non, je dirais, désolé. Je veux dire que je préférerais de beaucoup aller à l'autre endroit. Je ne voudrais pas adorer un Dieu qui est homophobe et alors à quel point je me sens concerné à ce sujet. Je suis aussi passionné de cette campagne que je ne l'étais à propos de celle contre l'apartheid</a:t>
            </a:r>
            <a:r>
              <a:rPr lang="fr-FR" altLang="fr-FR" sz="1800" dirty="0">
                <a:solidFill>
                  <a:srgbClr val="7030A0"/>
                </a:solidFill>
              </a:rPr>
              <a:t> ». Desmond Tutu, 81 ans, évêque retraité, Afrique du Sud.</a:t>
            </a:r>
          </a:p>
        </p:txBody>
      </p:sp>
      <p:sp>
        <p:nvSpPr>
          <p:cNvPr id="30729" name="ZoneTexte 10"/>
          <p:cNvSpPr txBox="1">
            <a:spLocks noChangeArrowheads="1"/>
          </p:cNvSpPr>
          <p:nvPr/>
        </p:nvSpPr>
        <p:spPr bwMode="auto">
          <a:xfrm>
            <a:off x="171451" y="2529960"/>
            <a:ext cx="8885238" cy="178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ct val="0"/>
              </a:spcBef>
              <a:buNone/>
            </a:pPr>
            <a:r>
              <a:rPr lang="fr-FR" altLang="fr-FR" sz="1800" i="1" dirty="0">
                <a:solidFill>
                  <a:srgbClr val="7030A0"/>
                </a:solidFill>
              </a:rPr>
              <a:t>«  La religion est comme une paire de chaussure … Trouvez-en une qui est adaptée pour vous, mais ne me faites pas porter vos chaussures  ». George Carlin</a:t>
            </a:r>
            <a:r>
              <a:rPr lang="fr-FR" altLang="fr-FR" sz="1800" dirty="0">
                <a:solidFill>
                  <a:srgbClr val="7030A0"/>
                </a:solidFill>
              </a:rPr>
              <a:t> (</a:t>
            </a:r>
            <a:r>
              <a:rPr lang="fr-FR" altLang="fr-FR" sz="1800" dirty="0">
                <a:hlinkClick r:id="rId5" tooltip="Humoriste"/>
              </a:rPr>
              <a:t>humoriste</a:t>
            </a:r>
            <a:r>
              <a:rPr lang="fr-FR" altLang="fr-FR" sz="1800" dirty="0">
                <a:solidFill>
                  <a:srgbClr val="7030A0"/>
                </a:solidFill>
              </a:rPr>
              <a:t>, </a:t>
            </a:r>
            <a:r>
              <a:rPr lang="fr-FR" altLang="fr-FR" sz="1800" dirty="0">
                <a:hlinkClick r:id="rId6" tooltip="Acteur"/>
              </a:rPr>
              <a:t>acteur</a:t>
            </a:r>
            <a:r>
              <a:rPr lang="fr-FR" altLang="fr-FR" sz="1800" dirty="0"/>
              <a:t> </a:t>
            </a:r>
            <a:r>
              <a:rPr lang="fr-FR" altLang="fr-FR" sz="1800" dirty="0">
                <a:solidFill>
                  <a:srgbClr val="7030A0"/>
                </a:solidFill>
              </a:rPr>
              <a:t>et</a:t>
            </a:r>
            <a:r>
              <a:rPr lang="fr-FR" altLang="fr-FR" sz="1800" dirty="0"/>
              <a:t> </a:t>
            </a:r>
            <a:r>
              <a:rPr lang="fr-FR" altLang="fr-FR" sz="1800" dirty="0">
                <a:hlinkClick r:id="rId7" tooltip="Scénariste"/>
              </a:rPr>
              <a:t>scénariste</a:t>
            </a:r>
            <a:r>
              <a:rPr lang="fr-FR" altLang="fr-FR" sz="1800" dirty="0"/>
              <a:t> </a:t>
            </a:r>
            <a:r>
              <a:rPr lang="fr-FR" altLang="fr-FR" sz="1800" u="sng" dirty="0">
                <a:hlinkClick r:id="rId8" tooltip="États-Unis"/>
              </a:rPr>
              <a:t>américain</a:t>
            </a:r>
            <a:r>
              <a:rPr lang="fr-FR" altLang="fr-FR" sz="1800" dirty="0">
                <a:solidFill>
                  <a:srgbClr val="7030A0"/>
                </a:solidFill>
              </a:rPr>
              <a:t>), </a:t>
            </a:r>
            <a:r>
              <a:rPr lang="fr-FR" altLang="fr-FR" sz="1200" dirty="0">
                <a:solidFill>
                  <a:srgbClr val="7030A0"/>
                </a:solidFill>
              </a:rPr>
              <a:t>Source : </a:t>
            </a:r>
            <a:r>
              <a:rPr lang="fr-FR" altLang="fr-FR" sz="1200" dirty="0">
                <a:solidFill>
                  <a:srgbClr val="7030A0"/>
                </a:solidFill>
                <a:hlinkClick r:id="rId9"/>
              </a:rPr>
              <a:t>https://www.youtube.com/watch?v=fyiJHT6XUiE</a:t>
            </a:r>
            <a:r>
              <a:rPr lang="fr-FR" altLang="fr-FR" sz="1200" dirty="0">
                <a:solidFill>
                  <a:srgbClr val="7030A0"/>
                </a:solidFill>
              </a:rPr>
              <a:t> </a:t>
            </a:r>
            <a:endParaRPr lang="fr-FR" altLang="fr-FR" sz="1800" dirty="0">
              <a:solidFill>
                <a:srgbClr val="7030A0"/>
              </a:solidFill>
            </a:endParaRPr>
          </a:p>
          <a:p>
            <a:pPr marL="0" indent="0" algn="just" eaLnBrk="1" hangingPunct="1">
              <a:lnSpc>
                <a:spcPct val="100000"/>
              </a:lnSpc>
              <a:spcBef>
                <a:spcPct val="0"/>
              </a:spcBef>
              <a:buNone/>
            </a:pPr>
            <a:r>
              <a:rPr lang="fr-FR" altLang="fr-FR" sz="1800" dirty="0">
                <a:solidFill>
                  <a:srgbClr val="7030A0"/>
                </a:solidFill>
              </a:rPr>
              <a:t> « </a:t>
            </a:r>
            <a:r>
              <a:rPr lang="fr-FR" altLang="fr-FR" sz="1800" i="1" dirty="0">
                <a:solidFill>
                  <a:srgbClr val="7030A0"/>
                </a:solidFill>
              </a:rPr>
              <a:t>L'homophobie est comme le racisme et l'antisémitisme et d'autres formes d'intolérance en ce qu'il vise à déshumaniser un grand groupe de personnes, de nier leur humanité, leur dignité et leur personnalité</a:t>
            </a:r>
            <a:r>
              <a:rPr lang="fr-FR" altLang="fr-FR" sz="1800" dirty="0">
                <a:solidFill>
                  <a:srgbClr val="7030A0"/>
                </a:solidFill>
              </a:rPr>
              <a:t>», </a:t>
            </a:r>
            <a:r>
              <a:rPr lang="fr-FR" altLang="fr-FR" sz="1800" dirty="0" err="1">
                <a:solidFill>
                  <a:srgbClr val="7030A0"/>
                </a:solidFill>
              </a:rPr>
              <a:t>Coretta</a:t>
            </a:r>
            <a:r>
              <a:rPr lang="fr-FR" altLang="fr-FR" sz="1800" dirty="0">
                <a:solidFill>
                  <a:srgbClr val="7030A0"/>
                </a:solidFill>
              </a:rPr>
              <a:t> Scott King.</a:t>
            </a:r>
            <a:endParaRPr lang="fr-FR" altLang="fr-FR" sz="1200" i="1" dirty="0">
              <a:solidFill>
                <a:srgbClr val="7030A0"/>
              </a:solidFill>
            </a:endParaRPr>
          </a:p>
        </p:txBody>
      </p:sp>
      <p:sp>
        <p:nvSpPr>
          <p:cNvPr id="2" name="ZoneTexte 1"/>
          <p:cNvSpPr txBox="1"/>
          <p:nvPr/>
        </p:nvSpPr>
        <p:spPr>
          <a:xfrm>
            <a:off x="5837274" y="1821635"/>
            <a:ext cx="3219414" cy="830997"/>
          </a:xfrm>
          <a:prstGeom prst="rect">
            <a:avLst/>
          </a:prstGeom>
          <a:noFill/>
        </p:spPr>
        <p:txBody>
          <a:bodyPr wrap="square" rtlCol="0">
            <a:spAutoFit/>
          </a:bodyPr>
          <a:lstStyle/>
          <a:p>
            <a:pPr algn="r"/>
            <a:r>
              <a:rPr lang="fr-FR" sz="1200" dirty="0">
                <a:solidFill>
                  <a:srgbClr val="7030A0"/>
                </a:solidFill>
              </a:rPr>
              <a:t>Cette belle déclaration est, en fait, un canular ↑ Voir cet article : </a:t>
            </a:r>
            <a:r>
              <a:rPr lang="fr-FR" sz="1200" dirty="0">
                <a:solidFill>
                  <a:srgbClr val="7030A0"/>
                </a:solidFill>
                <a:hlinkClick r:id="rId10"/>
              </a:rPr>
              <a:t>http://www.blogmensgo.fr/2013/10/10/morgan-freeman-homophobie-canular/</a:t>
            </a:r>
            <a:r>
              <a:rPr lang="fr-FR" sz="1200" dirty="0">
                <a:solidFill>
                  <a:srgbClr val="7030A0"/>
                </a:solidFill>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68063" y="227013"/>
            <a:ext cx="631825" cy="317500"/>
          </a:xfrm>
        </p:spPr>
        <p:txBody>
          <a:bodyPr/>
          <a:lstStyle/>
          <a:p>
            <a:pPr>
              <a:defRPr/>
            </a:pPr>
            <a:fld id="{4ACFEF0F-2A31-40FE-839A-577B11C23F47}" type="slidenum">
              <a:rPr lang="fr-FR"/>
              <a:pPr>
                <a:defRPr/>
              </a:pPr>
              <a:t>25</a:t>
            </a:fld>
            <a:endParaRPr lang="fr-FR" dirty="0"/>
          </a:p>
        </p:txBody>
      </p:sp>
      <p:sp>
        <p:nvSpPr>
          <p:cNvPr id="32771" name="ZoneTexte 2"/>
          <p:cNvSpPr txBox="1">
            <a:spLocks noChangeArrowheads="1"/>
          </p:cNvSpPr>
          <p:nvPr/>
        </p:nvSpPr>
        <p:spPr bwMode="auto">
          <a:xfrm>
            <a:off x="5058952" y="64136"/>
            <a:ext cx="3875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2772" name="Rectangle 3"/>
          <p:cNvSpPr>
            <a:spLocks noChangeArrowheads="1"/>
          </p:cNvSpPr>
          <p:nvPr/>
        </p:nvSpPr>
        <p:spPr bwMode="auto">
          <a:xfrm>
            <a:off x="268979" y="225501"/>
            <a:ext cx="5060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32773" name="Rectangle 4"/>
          <p:cNvSpPr>
            <a:spLocks noChangeArrowheads="1"/>
          </p:cNvSpPr>
          <p:nvPr/>
        </p:nvSpPr>
        <p:spPr bwMode="auto">
          <a:xfrm>
            <a:off x="172160" y="595388"/>
            <a:ext cx="11823700"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3.2. Déclarations et attitudes réceptives</a:t>
            </a:r>
            <a:r>
              <a:rPr lang="fr-FR" altLang="fr-FR" sz="1800" dirty="0">
                <a:solidFill>
                  <a:srgbClr val="7030A0"/>
                </a:solidFill>
              </a:rPr>
              <a:t> (suite) :</a:t>
            </a:r>
          </a:p>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Mais nous n'avons pas le droit [en tant que Catholique] de diriger toute la société et nous n'aurons plus jamais ce droit-là. […] Vous dites que la base même de la société va être altérée, que c'est la porte ouverte à tous les abus et vous les citez : polygamie, zoophilie, mariages consanguins... Ecoutez : ici, en Belgique, il y a 10 ans que les homosexuels peuvent se marier. Venez voir, lisez la presse belge, fondez-vous dans la population belge. Rien de tous ces abus ne pointe à l'horizon. Ce ne sont que des fantasmes. Autrement dit, vous condamnez d'avance : vous faîtes un procès d'intention. Et ça, M. l'abbé, ce n'est pas chrétien du tout. C'est ce genre de procès qu'a subi Jésus-Christ […] Imaginez qu’on dise que l’ordination d’un prêtre favorise la pédophilie !!! Vous annoncez fièrement qu'ils [enfants de ces couples du même sexe] ne seront sûrement pas tout à fait heureux, qu'il leur manquera ce qu'il faut pour atteindre le bonheur... etc. Et je vous le dis tout net : un couple homosexuel donnera une garantie que les autres types de familles ne pourront jamais donner tout à fait. C'est l'amour désiré : un couple de même sexe est obligé de passer par l'adoption pour avoir un enfant. […] Et, comme pour les autres candidats adoptants, certains seront refusés. Ce qui n'est jamais le cas pour des enfants biologiques. C'est une belle hypocrisie, M. l'abbé, d'avancer vos arguments. Vous surfez sur la vague "mais où va-t-on ?" Alors qu'on y est déjà dans ce "où" ! […] Venez en aide aux couples en détresse, aux enfants mal-aimés, allez visiter des couples chrétiens séparés, </a:t>
            </a:r>
            <a:r>
              <a:rPr lang="fr-FR" altLang="fr-FR" sz="1800" b="1" i="1" dirty="0">
                <a:solidFill>
                  <a:srgbClr val="7030A0"/>
                </a:solidFill>
              </a:rPr>
              <a:t>venez en aide à l’adolescent en rupture avec ses parent parce qu’il est homosexuel... parlez avec les homosexuels</a:t>
            </a:r>
            <a:r>
              <a:rPr lang="fr-FR" altLang="fr-FR" sz="1800" i="1" dirty="0">
                <a:solidFill>
                  <a:srgbClr val="7030A0"/>
                </a:solidFill>
              </a:rPr>
              <a:t> […] N'empêchez pas les non-chrétiens à construire leur propre bonheur. « </a:t>
            </a:r>
            <a:r>
              <a:rPr lang="fr-FR" altLang="fr-FR" sz="1800" i="1" dirty="0">
                <a:solidFill>
                  <a:srgbClr val="002060"/>
                </a:solidFill>
              </a:rPr>
              <a:t>Celui qui a de quoi vivre en ce monde, s'il voit son frère dans le besoin sans se laisser attendrir, comment l'amour de Dieu pourrait-il demeurer en lui ? Mes enfants, nous devons aimer, non pas avec des paroles et des discours, mais par des actes et en vérité</a:t>
            </a:r>
            <a:r>
              <a:rPr lang="fr-FR" altLang="fr-FR" sz="1800" i="1" dirty="0">
                <a:solidFill>
                  <a:srgbClr val="7030A0"/>
                </a:solidFill>
              </a:rPr>
              <a:t> » (1 Jean 3 : 17-18) </a:t>
            </a:r>
            <a:r>
              <a:rPr lang="fr-FR" altLang="fr-FR" sz="1800" dirty="0">
                <a:solidFill>
                  <a:srgbClr val="7030A0"/>
                </a:solidFill>
              </a:rPr>
              <a:t>», Thierry Peltier, </a:t>
            </a:r>
            <a:r>
              <a:rPr lang="fr-FR" altLang="fr-FR" sz="1200" dirty="0">
                <a:solidFill>
                  <a:srgbClr val="7030A0"/>
                </a:solidFill>
              </a:rPr>
              <a:t>un catholique de la base, marié, ayant 6 enfants dont une adoptée et j 4 petits enfants (avant la fin 2013, ils seront 7) et ayant enseigné 36 ans dans une école libre, des cours de math et de religion catholique. </a:t>
            </a:r>
          </a:p>
          <a:p>
            <a:pPr eaLnBrk="1" hangingPunct="1">
              <a:lnSpc>
                <a:spcPct val="100000"/>
              </a:lnSpc>
              <a:spcBef>
                <a:spcPct val="0"/>
              </a:spcBef>
              <a:buFontTx/>
              <a:buNone/>
            </a:pPr>
            <a:r>
              <a:rPr lang="fr-FR" altLang="fr-FR" sz="1200" dirty="0">
                <a:solidFill>
                  <a:srgbClr val="7030A0"/>
                </a:solidFill>
              </a:rPr>
              <a:t>Source : </a:t>
            </a:r>
            <a:r>
              <a:rPr lang="fr-FR" altLang="fr-FR" sz="1200" u="sng" dirty="0">
                <a:hlinkClick r:id="rId2"/>
              </a:rPr>
              <a:t>http://blogs.mediapart.fr/blog/thierry-peltier/280513/lettre-ouverte-labbe-grosjean-et-ceux-qui-le-suivent</a:t>
            </a:r>
            <a:endParaRPr lang="fr-FR" altLang="fr-FR" sz="1800" u="sng" dirty="0"/>
          </a:p>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Jésus n'a jamais dit un mot à propos de l'homosexualité. Dans tous ses enseignements sur plusieurs choses, il n'a jamais dit que les homosexuels doivent être condamnés. Personnellement, je pense qu'il serait très bien pour les homosexuels de se marier lors de cérémonies civiles</a:t>
            </a:r>
            <a:r>
              <a:rPr lang="fr-FR" altLang="fr-FR" sz="1800" dirty="0">
                <a:solidFill>
                  <a:srgbClr val="7030A0"/>
                </a:solidFill>
              </a:rPr>
              <a:t> », Jimmy Carter. </a:t>
            </a:r>
            <a:r>
              <a:rPr lang="fr-FR" altLang="fr-FR" sz="1200" dirty="0">
                <a:solidFill>
                  <a:srgbClr val="7030A0"/>
                </a:solidFill>
              </a:rPr>
              <a:t>Source : </a:t>
            </a:r>
            <a:r>
              <a:rPr lang="fr-FR" altLang="fr-FR" sz="1200" dirty="0">
                <a:solidFill>
                  <a:srgbClr val="7030A0"/>
                </a:solidFill>
                <a:hlinkClick r:id="rId3"/>
              </a:rPr>
              <a:t>http://www.brainyquote.com/quotes/quotes/j/jimmycarte453555.html</a:t>
            </a:r>
            <a:r>
              <a:rPr lang="fr-FR" altLang="fr-FR" sz="1200" dirty="0">
                <a:solidFill>
                  <a:srgbClr val="7030A0"/>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40632" y="146936"/>
            <a:ext cx="539387" cy="384692"/>
          </a:xfrm>
        </p:spPr>
        <p:txBody>
          <a:bodyPr/>
          <a:lstStyle/>
          <a:p>
            <a:pPr>
              <a:defRPr/>
            </a:pPr>
            <a:fld id="{D0CA9924-A8D7-4C71-8542-91A819A0E213}" type="slidenum">
              <a:rPr lang="fr-FR" smtClean="0"/>
              <a:pPr>
                <a:defRPr/>
              </a:pPr>
              <a:t>26</a:t>
            </a:fld>
            <a:endParaRPr lang="fr-FR" dirty="0"/>
          </a:p>
        </p:txBody>
      </p:sp>
      <p:sp>
        <p:nvSpPr>
          <p:cNvPr id="3" name="ZoneTexte 2"/>
          <p:cNvSpPr txBox="1"/>
          <p:nvPr/>
        </p:nvSpPr>
        <p:spPr>
          <a:xfrm>
            <a:off x="141991" y="1173244"/>
            <a:ext cx="11766474" cy="2031325"/>
          </a:xfrm>
          <a:prstGeom prst="rect">
            <a:avLst/>
          </a:prstGeom>
          <a:noFill/>
        </p:spPr>
        <p:txBody>
          <a:bodyPr wrap="square" rtlCol="0">
            <a:spAutoFit/>
          </a:bodyPr>
          <a:lstStyle/>
          <a:p>
            <a:r>
              <a:rPr lang="fr-FR" dirty="0">
                <a:solidFill>
                  <a:srgbClr val="7030A0"/>
                </a:solidFill>
              </a:rPr>
              <a:t>« </a:t>
            </a:r>
            <a:r>
              <a:rPr lang="fr-FR" i="1" dirty="0">
                <a:solidFill>
                  <a:srgbClr val="7030A0"/>
                </a:solidFill>
              </a:rPr>
              <a:t>Ces gens qui font une grosse affaire du mariage gay? Je ne donnent pas un </a:t>
            </a:r>
            <a:r>
              <a:rPr lang="fr-FR" i="1" dirty="0" err="1">
                <a:solidFill>
                  <a:srgbClr val="7030A0"/>
                </a:solidFill>
              </a:rPr>
              <a:t>fuck</a:t>
            </a:r>
            <a:r>
              <a:rPr lang="fr-FR" i="1" dirty="0">
                <a:solidFill>
                  <a:srgbClr val="7030A0"/>
                </a:solidFill>
              </a:rPr>
              <a:t> au sujet de qui veut se marier à quelqu'un d'autre. Nous faisons une grosse affaire de choses que nous ne devrions pas en faire une grosse affaire. Ils vont de l’avant et avec toute cette connerie de « sainteté ». Ne me donnez pas de cette « sainteté de merde » ! Il suffit de donner la chance à tous d'avoir la vie qu'ils veulent </a:t>
            </a:r>
            <a:r>
              <a:rPr lang="fr-FR" dirty="0">
                <a:solidFill>
                  <a:srgbClr val="7030A0"/>
                </a:solidFill>
              </a:rPr>
              <a:t>». Clint Eastwood, de GQ interview, 10/2011. Curieusement, c’est le même qui fustigera, plus tard, la « </a:t>
            </a:r>
            <a:r>
              <a:rPr lang="fr-FR" i="1" dirty="0">
                <a:solidFill>
                  <a:srgbClr val="7030A0"/>
                </a:solidFill>
              </a:rPr>
              <a:t>génération mauviette </a:t>
            </a:r>
            <a:r>
              <a:rPr lang="fr-FR" dirty="0">
                <a:solidFill>
                  <a:srgbClr val="7030A0"/>
                </a:solidFill>
              </a:rPr>
              <a:t>» (« </a:t>
            </a:r>
            <a:r>
              <a:rPr lang="fr-FR" i="1" dirty="0" err="1">
                <a:solidFill>
                  <a:srgbClr val="7030A0"/>
                </a:solidFill>
              </a:rPr>
              <a:t>pussy</a:t>
            </a:r>
            <a:r>
              <a:rPr lang="fr-FR" i="1" dirty="0">
                <a:solidFill>
                  <a:srgbClr val="7030A0"/>
                </a:solidFill>
              </a:rPr>
              <a:t> </a:t>
            </a:r>
            <a:r>
              <a:rPr lang="fr-FR" i="1" dirty="0" err="1">
                <a:solidFill>
                  <a:srgbClr val="7030A0"/>
                </a:solidFill>
              </a:rPr>
              <a:t>generation</a:t>
            </a:r>
            <a:r>
              <a:rPr lang="fr-FR" i="1" dirty="0">
                <a:solidFill>
                  <a:srgbClr val="7030A0"/>
                </a:solidFill>
              </a:rPr>
              <a:t> </a:t>
            </a:r>
            <a:r>
              <a:rPr lang="fr-FR" dirty="0">
                <a:solidFill>
                  <a:srgbClr val="7030A0"/>
                </a:solidFill>
              </a:rPr>
              <a:t>») en août 2016, dans une interview au magazine Esquire.</a:t>
            </a:r>
          </a:p>
          <a:p>
            <a:r>
              <a:rPr lang="fr-FR" dirty="0">
                <a:solidFill>
                  <a:srgbClr val="7030A0"/>
                </a:solidFill>
              </a:rPr>
              <a:t>« </a:t>
            </a:r>
            <a:r>
              <a:rPr lang="fr-FR" i="1" dirty="0"/>
              <a:t> </a:t>
            </a:r>
            <a:r>
              <a:rPr lang="fr-FR" i="1" dirty="0">
                <a:solidFill>
                  <a:srgbClr val="7030A0"/>
                </a:solidFill>
              </a:rPr>
              <a:t>En soi l'homosexualité est aussi limitante que l'hétérosexualité : l'idéal devrait être de pouvoir aussi bien aimer une femme qu'un homme, n'importe quel être humain, sans éprouver ni peur, ni contrainte, ni obligation</a:t>
            </a:r>
            <a:r>
              <a:rPr lang="fr-FR" dirty="0">
                <a:solidFill>
                  <a:srgbClr val="7030A0"/>
                </a:solidFill>
              </a:rPr>
              <a:t> », Simone de Beauvoir. </a:t>
            </a:r>
          </a:p>
        </p:txBody>
      </p:sp>
      <p:sp>
        <p:nvSpPr>
          <p:cNvPr id="4" name="ZoneTexte 2"/>
          <p:cNvSpPr txBox="1">
            <a:spLocks noChangeArrowheads="1"/>
          </p:cNvSpPr>
          <p:nvPr/>
        </p:nvSpPr>
        <p:spPr bwMode="auto">
          <a:xfrm>
            <a:off x="5058952" y="64136"/>
            <a:ext cx="3875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5" name="Rectangle 3"/>
          <p:cNvSpPr>
            <a:spLocks noChangeArrowheads="1"/>
          </p:cNvSpPr>
          <p:nvPr/>
        </p:nvSpPr>
        <p:spPr bwMode="auto">
          <a:xfrm>
            <a:off x="141991" y="434024"/>
            <a:ext cx="5549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 et fin)</a:t>
            </a:r>
            <a:endParaRPr lang="fr-FR" altLang="fr-FR" sz="1800" b="1" dirty="0">
              <a:solidFill>
                <a:srgbClr val="7030A0"/>
              </a:solidFill>
            </a:endParaRPr>
          </a:p>
        </p:txBody>
      </p:sp>
      <p:sp>
        <p:nvSpPr>
          <p:cNvPr id="6" name="Rectangle 5"/>
          <p:cNvSpPr/>
          <p:nvPr/>
        </p:nvSpPr>
        <p:spPr>
          <a:xfrm>
            <a:off x="141991" y="803912"/>
            <a:ext cx="5263557" cy="369332"/>
          </a:xfrm>
          <a:prstGeom prst="rect">
            <a:avLst/>
          </a:prstGeom>
        </p:spPr>
        <p:txBody>
          <a:bodyPr wrap="none">
            <a:spAutoFit/>
          </a:bodyPr>
          <a:lstStyle/>
          <a:p>
            <a:pPr eaLnBrk="1" hangingPunct="1"/>
            <a:r>
              <a:rPr lang="fr-FR" altLang="fr-FR" u="sng" dirty="0">
                <a:solidFill>
                  <a:srgbClr val="7030A0"/>
                </a:solidFill>
              </a:rPr>
              <a:t>3.2. Déclarations et attitudes réceptives</a:t>
            </a:r>
            <a:r>
              <a:rPr lang="fr-FR" altLang="fr-FR" dirty="0">
                <a:solidFill>
                  <a:srgbClr val="7030A0"/>
                </a:solidFill>
              </a:rPr>
              <a:t>  (suite et fin)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196" y="4550735"/>
            <a:ext cx="2762250" cy="2143125"/>
          </a:xfrm>
          <a:prstGeom prst="rect">
            <a:avLst/>
          </a:prstGeom>
        </p:spPr>
      </p:pic>
      <p:sp>
        <p:nvSpPr>
          <p:cNvPr id="8" name="ZoneTexte 7"/>
          <p:cNvSpPr txBox="1"/>
          <p:nvPr/>
        </p:nvSpPr>
        <p:spPr>
          <a:xfrm>
            <a:off x="9289090" y="5235895"/>
            <a:ext cx="2871566" cy="1622106"/>
          </a:xfrm>
          <a:prstGeom prst="rect">
            <a:avLst/>
          </a:prstGeom>
          <a:noFill/>
        </p:spPr>
        <p:txBody>
          <a:bodyPr wrap="square" rtlCol="0">
            <a:spAutoFit/>
          </a:bodyPr>
          <a:lstStyle/>
          <a:p>
            <a:pPr algn="just"/>
            <a:r>
              <a:rPr lang="fr-FR" sz="1200" dirty="0">
                <a:solidFill>
                  <a:srgbClr val="7030A0"/>
                </a:solidFill>
              </a:rPr>
              <a:t>Partisans et adversaires de la Proposition 8 se rassemblent devant la Cour suprême de Californie, à San Francisco, après que arguments pour et contre la mesure ont été entendus (David Paul Morris / Getty Images). Source : </a:t>
            </a:r>
            <a:r>
              <a:rPr lang="fr-FR" sz="1200" dirty="0">
                <a:solidFill>
                  <a:srgbClr val="7030A0"/>
                </a:solidFill>
                <a:hlinkClick r:id="rId3"/>
              </a:rPr>
              <a:t>https://ww2.kqed.org/news/2013/06/23/prop-8-supreme-court/</a:t>
            </a:r>
            <a:r>
              <a:rPr lang="fr-FR" sz="1200" dirty="0">
                <a:solidFill>
                  <a:srgbClr val="7030A0"/>
                </a:solidFill>
              </a:rPr>
              <a:t>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5185" y="3348694"/>
            <a:ext cx="2619375" cy="1743075"/>
          </a:xfrm>
          <a:prstGeom prst="rect">
            <a:avLst/>
          </a:prstGeom>
        </p:spPr>
      </p:pic>
      <p:sp>
        <p:nvSpPr>
          <p:cNvPr id="10" name="ZoneTexte 9"/>
          <p:cNvSpPr txBox="1"/>
          <p:nvPr/>
        </p:nvSpPr>
        <p:spPr>
          <a:xfrm>
            <a:off x="141991" y="3204569"/>
            <a:ext cx="6120586" cy="2769989"/>
          </a:xfrm>
          <a:prstGeom prst="rect">
            <a:avLst/>
          </a:prstGeom>
          <a:noFill/>
        </p:spPr>
        <p:txBody>
          <a:bodyPr wrap="square" rtlCol="0">
            <a:spAutoFit/>
          </a:bodyPr>
          <a:lstStyle/>
          <a:p>
            <a:pPr algn="just"/>
            <a:r>
              <a:rPr lang="fr-FR" i="1" dirty="0">
                <a:solidFill>
                  <a:srgbClr val="7030A0"/>
                </a:solidFill>
              </a:rPr>
              <a:t>«Par le raisonnement de [Richard] Hays (°), la pénétration d’un pénis dans un rectum est une </a:t>
            </a:r>
            <a:r>
              <a:rPr lang="fr-FR" b="1" i="1" dirty="0">
                <a:solidFill>
                  <a:srgbClr val="7030A0"/>
                </a:solidFill>
              </a:rPr>
              <a:t>violation de la façon dont Dieu a voulu l'homme fonctionne</a:t>
            </a:r>
            <a:r>
              <a:rPr lang="fr-FR" i="1" dirty="0">
                <a:solidFill>
                  <a:srgbClr val="7030A0"/>
                </a:solidFill>
              </a:rPr>
              <a:t>. Cependant, la pénétration d'un corps humain avec une épée, une voie commune pour tuer des gens dans les temps bibliques, est acceptable. Apparemment, les corps humains ont été conçus pour être pénétrés par des objets en métal, mais pas par la chair » Hector Avalos, </a:t>
            </a:r>
            <a:r>
              <a:rPr lang="fr-FR" dirty="0">
                <a:solidFill>
                  <a:srgbClr val="7030A0"/>
                </a:solidFill>
              </a:rPr>
              <a:t>professeur d'</a:t>
            </a:r>
            <a:r>
              <a:rPr lang="fr-FR" dirty="0">
                <a:solidFill>
                  <a:srgbClr val="7030A0"/>
                </a:solidFill>
                <a:hlinkClick r:id="rId5" tooltip="Études religieuses"/>
              </a:rPr>
              <a:t>études religieuses</a:t>
            </a:r>
            <a:r>
              <a:rPr lang="fr-FR" dirty="0">
                <a:solidFill>
                  <a:srgbClr val="7030A0"/>
                </a:solidFill>
              </a:rPr>
              <a:t> à l'</a:t>
            </a:r>
            <a:r>
              <a:rPr lang="fr-FR" dirty="0">
                <a:solidFill>
                  <a:srgbClr val="7030A0"/>
                </a:solidFill>
                <a:hlinkClick r:id="rId6" tooltip="Iowa State University"/>
              </a:rPr>
              <a:t>Université</a:t>
            </a:r>
            <a:r>
              <a:rPr lang="fr-FR" dirty="0">
                <a:solidFill>
                  <a:srgbClr val="7030A0"/>
                </a:solidFill>
              </a:rPr>
              <a:t> de </a:t>
            </a:r>
            <a:r>
              <a:rPr lang="fr-FR" u="sng" dirty="0">
                <a:solidFill>
                  <a:srgbClr val="7030A0"/>
                </a:solidFill>
                <a:hlinkClick r:id="rId6" tooltip="Iowa State University"/>
              </a:rPr>
              <a:t>l'Iowa</a:t>
            </a:r>
            <a:r>
              <a:rPr lang="fr-FR" dirty="0">
                <a:solidFill>
                  <a:srgbClr val="7030A0"/>
                </a:solidFill>
              </a:rPr>
              <a:t> (in </a:t>
            </a:r>
            <a:r>
              <a:rPr lang="en-US" i="1" dirty="0">
                <a:solidFill>
                  <a:srgbClr val="7030A0"/>
                </a:solidFill>
              </a:rPr>
              <a:t>The End of Biblical Studies,</a:t>
            </a:r>
            <a:r>
              <a:rPr lang="en-US" dirty="0">
                <a:solidFill>
                  <a:srgbClr val="7030A0"/>
                </a:solidFill>
              </a:rPr>
              <a:t> </a:t>
            </a:r>
            <a:r>
              <a:rPr lang="fr-FR" dirty="0" err="1">
                <a:solidFill>
                  <a:srgbClr val="7030A0"/>
                </a:solidFill>
              </a:rPr>
              <a:t>Prometheus</a:t>
            </a:r>
            <a:r>
              <a:rPr lang="fr-FR" dirty="0">
                <a:solidFill>
                  <a:srgbClr val="7030A0"/>
                </a:solidFill>
              </a:rPr>
              <a:t> Books, 2007</a:t>
            </a:r>
            <a:r>
              <a:rPr lang="en-US" dirty="0">
                <a:solidFill>
                  <a:srgbClr val="7030A0"/>
                </a:solidFill>
              </a:rPr>
              <a:t>).</a:t>
            </a:r>
          </a:p>
          <a:p>
            <a:pPr algn="just"/>
            <a:r>
              <a:rPr lang="en-US" sz="1200" i="1" dirty="0">
                <a:solidFill>
                  <a:srgbClr val="7030A0"/>
                </a:solidFill>
              </a:rPr>
              <a:t>(°) </a:t>
            </a:r>
            <a:r>
              <a:rPr lang="fr-FR" sz="1200" dirty="0">
                <a:solidFill>
                  <a:srgbClr val="7030A0"/>
                </a:solidFill>
              </a:rPr>
              <a:t>professeur de Nouveau Testament à la </a:t>
            </a:r>
            <a:r>
              <a:rPr lang="fr-FR" sz="1200" dirty="0">
                <a:solidFill>
                  <a:srgbClr val="7030A0"/>
                </a:solidFill>
                <a:hlinkClick r:id="rId7" tooltip="Duke Divinity School"/>
              </a:rPr>
              <a:t>Duke </a:t>
            </a:r>
            <a:r>
              <a:rPr lang="fr-FR" sz="1200" dirty="0" err="1">
                <a:solidFill>
                  <a:srgbClr val="7030A0"/>
                </a:solidFill>
                <a:hlinkClick r:id="rId7" tooltip="Duke Divinity School"/>
              </a:rPr>
              <a:t>Divinity</a:t>
            </a:r>
            <a:r>
              <a:rPr lang="fr-FR" sz="1200" dirty="0">
                <a:solidFill>
                  <a:srgbClr val="7030A0"/>
                </a:solidFill>
                <a:hlinkClick r:id="rId7" tooltip="Duke Divinity School"/>
              </a:rPr>
              <a:t> </a:t>
            </a:r>
            <a:r>
              <a:rPr lang="fr-FR" sz="1200" dirty="0" err="1">
                <a:solidFill>
                  <a:srgbClr val="7030A0"/>
                </a:solidFill>
                <a:hlinkClick r:id="rId7" tooltip="Duke Divinity School"/>
              </a:rPr>
              <a:t>School</a:t>
            </a:r>
            <a:r>
              <a:rPr lang="fr-FR" sz="1200" dirty="0">
                <a:solidFill>
                  <a:srgbClr val="7030A0"/>
                </a:solidFill>
              </a:rPr>
              <a:t> à </a:t>
            </a:r>
            <a:r>
              <a:rPr lang="fr-FR" sz="1200" dirty="0">
                <a:solidFill>
                  <a:srgbClr val="7030A0"/>
                </a:solidFill>
                <a:hlinkClick r:id="rId8" tooltip="Durham, Caroline du Nord"/>
              </a:rPr>
              <a:t>Durham, Caroline</a:t>
            </a:r>
            <a:r>
              <a:rPr lang="fr-FR" sz="1200" dirty="0">
                <a:solidFill>
                  <a:srgbClr val="7030A0"/>
                </a:solidFill>
              </a:rPr>
              <a:t> du </a:t>
            </a:r>
            <a:r>
              <a:rPr lang="fr-FR" sz="1200" dirty="0">
                <a:solidFill>
                  <a:srgbClr val="7030A0"/>
                </a:solidFill>
                <a:hlinkClick r:id="rId8" tooltip="Durham, Caroline du Nord"/>
              </a:rPr>
              <a:t>Nord</a:t>
            </a:r>
            <a:r>
              <a:rPr lang="fr-FR" sz="1200" dirty="0">
                <a:solidFill>
                  <a:srgbClr val="7030A0"/>
                </a:solidFill>
              </a:rPr>
              <a:t>.</a:t>
            </a:r>
            <a:endParaRPr lang="fr-FR" sz="1200" i="1" dirty="0">
              <a:solidFill>
                <a:srgbClr val="7030A0"/>
              </a:solidFill>
            </a:endParaRPr>
          </a:p>
        </p:txBody>
      </p:sp>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9821" y="3441372"/>
            <a:ext cx="1905000" cy="809625"/>
          </a:xfrm>
          <a:prstGeom prst="rect">
            <a:avLst/>
          </a:prstGeom>
        </p:spPr>
      </p:pic>
    </p:spTree>
    <p:extLst>
      <p:ext uri="{BB962C8B-B14F-4D97-AF65-F5344CB8AC3E}">
        <p14:creationId xmlns:p14="http://schemas.microsoft.com/office/powerpoint/2010/main" val="105290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298D5EDC-C354-4FBB-8070-4C260FAB834A}" type="slidenum">
              <a:rPr lang="fr-FR"/>
              <a:pPr>
                <a:defRPr/>
              </a:pPr>
              <a:t>27</a:t>
            </a:fld>
            <a:endParaRPr lang="fr-FR"/>
          </a:p>
        </p:txBody>
      </p:sp>
      <p:sp>
        <p:nvSpPr>
          <p:cNvPr id="33796" name="Rectangle 3"/>
          <p:cNvSpPr>
            <a:spLocks noChangeArrowheads="1"/>
          </p:cNvSpPr>
          <p:nvPr/>
        </p:nvSpPr>
        <p:spPr bwMode="auto">
          <a:xfrm>
            <a:off x="144463" y="704850"/>
            <a:ext cx="7402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 et des sociétés</a:t>
            </a:r>
          </a:p>
        </p:txBody>
      </p:sp>
      <p:sp>
        <p:nvSpPr>
          <p:cNvPr id="5" name="ZoneTexte 4"/>
          <p:cNvSpPr txBox="1"/>
          <p:nvPr/>
        </p:nvSpPr>
        <p:spPr>
          <a:xfrm>
            <a:off x="144463" y="1174750"/>
            <a:ext cx="11801475" cy="3168650"/>
          </a:xfrm>
          <a:prstGeom prst="rect">
            <a:avLst/>
          </a:prstGeom>
          <a:noFill/>
        </p:spPr>
        <p:txBody>
          <a:bodyPr>
            <a:spAutoFit/>
          </a:bodyPr>
          <a:lstStyle/>
          <a:p>
            <a:pPr algn="just" eaLnBrk="1" fontAlgn="auto" hangingPunct="1">
              <a:spcBef>
                <a:spcPts val="0"/>
              </a:spcBef>
              <a:spcAft>
                <a:spcPts val="0"/>
              </a:spcAft>
              <a:defRPr/>
            </a:pPr>
            <a:r>
              <a:rPr lang="fr-FR" u="sng" dirty="0">
                <a:solidFill>
                  <a:srgbClr val="7030A0"/>
                </a:solidFill>
                <a:latin typeface="+mn-lt"/>
              </a:rPr>
              <a:t>4.1. Introduction</a:t>
            </a:r>
            <a:r>
              <a:rPr lang="fr-FR" dirty="0">
                <a:solidFill>
                  <a:srgbClr val="7030A0"/>
                </a:solidFill>
                <a:latin typeface="+mn-lt"/>
              </a:rPr>
              <a:t> : </a:t>
            </a:r>
          </a:p>
          <a:p>
            <a:pPr algn="just" eaLnBrk="1" fontAlgn="auto" hangingPunct="1">
              <a:spcBef>
                <a:spcPts val="0"/>
              </a:spcBef>
              <a:spcAft>
                <a:spcPts val="0"/>
              </a:spcAft>
              <a:defRPr/>
            </a:pPr>
            <a:r>
              <a:rPr lang="fr-FR" dirty="0">
                <a:solidFill>
                  <a:srgbClr val="7030A0"/>
                </a:solidFill>
                <a:latin typeface="+mn-lt"/>
              </a:rPr>
              <a:t>Selon les époques et les cultures, l'homosexualité est plus ou moins </a:t>
            </a:r>
            <a:r>
              <a:rPr lang="fr-FR" dirty="0">
                <a:solidFill>
                  <a:srgbClr val="7030A0"/>
                </a:solidFill>
                <a:latin typeface="+mn-lt"/>
                <a:hlinkClick r:id="rId3" tooltip="Droits LGBT dans le monde"/>
              </a:rPr>
              <a:t>acceptée ou réprimée</a:t>
            </a:r>
            <a:r>
              <a:rPr lang="fr-FR" dirty="0">
                <a:solidFill>
                  <a:srgbClr val="7030A0"/>
                </a:solidFill>
                <a:latin typeface="+mn-lt"/>
              </a:rPr>
              <a:t> dans ses différentes incarnations. Au début du </a:t>
            </a:r>
            <a:r>
              <a:rPr lang="fr-FR" cap="small" dirty="0" err="1">
                <a:solidFill>
                  <a:srgbClr val="7030A0"/>
                </a:solidFill>
                <a:latin typeface="+mn-lt"/>
              </a:rPr>
              <a:t>xxi</a:t>
            </a:r>
            <a:r>
              <a:rPr lang="fr-FR" baseline="30000" dirty="0" err="1">
                <a:solidFill>
                  <a:srgbClr val="7030A0"/>
                </a:solidFill>
                <a:latin typeface="+mn-lt"/>
              </a:rPr>
              <a:t>e</a:t>
            </a:r>
            <a:r>
              <a:rPr lang="fr-FR" dirty="0">
                <a:solidFill>
                  <a:srgbClr val="7030A0"/>
                </a:solidFill>
                <a:latin typeface="+mn-lt"/>
              </a:rPr>
              <a:t> siècle, la tendance, dans les sociétés </a:t>
            </a:r>
            <a:r>
              <a:rPr lang="fr-FR" dirty="0">
                <a:solidFill>
                  <a:srgbClr val="7030A0"/>
                </a:solidFill>
                <a:latin typeface="+mn-lt"/>
                <a:hlinkClick r:id="rId4" tooltip="Occident"/>
              </a:rPr>
              <a:t>occidentales</a:t>
            </a:r>
            <a:r>
              <a:rPr lang="fr-FR" dirty="0">
                <a:solidFill>
                  <a:srgbClr val="7030A0"/>
                </a:solidFill>
                <a:latin typeface="+mn-lt"/>
              </a:rPr>
              <a:t>, est à l'acceptation et, dans certains pays, à l'établissement d'un statut légal (</a:t>
            </a:r>
            <a:r>
              <a:rPr lang="fr-FR" dirty="0">
                <a:solidFill>
                  <a:srgbClr val="7030A0"/>
                </a:solidFill>
                <a:latin typeface="+mn-lt"/>
                <a:hlinkClick r:id="rId5" tooltip="Union civile"/>
              </a:rPr>
              <a:t>union civile</a:t>
            </a:r>
            <a:r>
              <a:rPr lang="fr-FR" dirty="0">
                <a:solidFill>
                  <a:srgbClr val="7030A0"/>
                </a:solidFill>
                <a:latin typeface="+mn-lt"/>
              </a:rPr>
              <a:t> ou </a:t>
            </a:r>
            <a:r>
              <a:rPr lang="fr-FR" dirty="0">
                <a:solidFill>
                  <a:srgbClr val="7030A0"/>
                </a:solidFill>
                <a:latin typeface="+mn-lt"/>
                <a:hlinkClick r:id="rId6" tooltip="Mariage homosexuel"/>
              </a:rPr>
              <a:t>mariage entre personnes de même sexe</a:t>
            </a:r>
            <a:r>
              <a:rPr lang="fr-FR" dirty="0">
                <a:solidFill>
                  <a:srgbClr val="7030A0"/>
                </a:solidFill>
                <a:latin typeface="+mn-lt"/>
              </a:rPr>
              <a:t>). Toutefois, 77 pays (principalement en </a:t>
            </a:r>
            <a:r>
              <a:rPr lang="fr-FR" dirty="0">
                <a:solidFill>
                  <a:srgbClr val="7030A0"/>
                </a:solidFill>
                <a:latin typeface="+mn-lt"/>
                <a:hlinkClick r:id="rId7" tooltip="Afrique"/>
              </a:rPr>
              <a:t>Afrique</a:t>
            </a:r>
            <a:r>
              <a:rPr lang="fr-FR" dirty="0">
                <a:solidFill>
                  <a:srgbClr val="7030A0"/>
                </a:solidFill>
                <a:latin typeface="+mn-lt"/>
              </a:rPr>
              <a:t> et au </a:t>
            </a:r>
            <a:r>
              <a:rPr lang="fr-FR" dirty="0">
                <a:solidFill>
                  <a:srgbClr val="7030A0"/>
                </a:solidFill>
                <a:latin typeface="+mn-lt"/>
                <a:hlinkClick r:id="rId8" tooltip="Moyen-Orient"/>
              </a:rPr>
              <a:t>Moyen-Orient</a:t>
            </a:r>
            <a:r>
              <a:rPr lang="fr-FR" dirty="0">
                <a:solidFill>
                  <a:srgbClr val="7030A0"/>
                </a:solidFill>
                <a:latin typeface="+mn-lt"/>
              </a:rPr>
              <a:t>) condamnent les auteurs « d'actes homosexuels » à des peines plus ou moins sévères, allant jusqu'à l'</a:t>
            </a:r>
            <a:r>
              <a:rPr lang="fr-FR" dirty="0">
                <a:solidFill>
                  <a:srgbClr val="7030A0"/>
                </a:solidFill>
                <a:latin typeface="+mn-lt"/>
                <a:hlinkClick r:id="rId9" tooltip="Emprisonnement à perpétuité"/>
              </a:rPr>
              <a:t>emprisonnement à perpétuité</a:t>
            </a:r>
            <a:r>
              <a:rPr lang="fr-FR" dirty="0">
                <a:solidFill>
                  <a:srgbClr val="7030A0"/>
                </a:solidFill>
                <a:latin typeface="+mn-lt"/>
              </a:rPr>
              <a:t> et, pour 11 pays, à la </a:t>
            </a:r>
            <a:r>
              <a:rPr lang="fr-FR" dirty="0">
                <a:solidFill>
                  <a:srgbClr val="7030A0"/>
                </a:solidFill>
                <a:latin typeface="+mn-lt"/>
                <a:hlinkClick r:id="rId10" tooltip="Peine de mort"/>
              </a:rPr>
              <a:t>peine de mort</a:t>
            </a:r>
            <a:r>
              <a:rPr lang="fr-FR" dirty="0">
                <a:solidFill>
                  <a:srgbClr val="7030A0"/>
                </a:solidFill>
                <a:latin typeface="+mn-lt"/>
              </a:rPr>
              <a:t> (</a:t>
            </a:r>
            <a:r>
              <a:rPr lang="fr-FR" dirty="0">
                <a:solidFill>
                  <a:srgbClr val="7030A0"/>
                </a:solidFill>
                <a:latin typeface="+mn-lt"/>
                <a:hlinkClick r:id="rId11" tooltip="Afghanistan"/>
              </a:rPr>
              <a:t>Afghanistan</a:t>
            </a:r>
            <a:r>
              <a:rPr lang="fr-FR" dirty="0">
                <a:solidFill>
                  <a:srgbClr val="7030A0"/>
                </a:solidFill>
                <a:latin typeface="+mn-lt"/>
              </a:rPr>
              <a:t>, </a:t>
            </a:r>
            <a:r>
              <a:rPr lang="fr-FR" dirty="0">
                <a:solidFill>
                  <a:srgbClr val="7030A0"/>
                </a:solidFill>
                <a:latin typeface="+mn-lt"/>
                <a:hlinkClick r:id="rId12" tooltip="Arabie saoudite"/>
              </a:rPr>
              <a:t>Arabie saoudite</a:t>
            </a:r>
            <a:r>
              <a:rPr lang="fr-FR" dirty="0">
                <a:solidFill>
                  <a:srgbClr val="7030A0"/>
                </a:solidFill>
                <a:latin typeface="+mn-lt"/>
              </a:rPr>
              <a:t>, </a:t>
            </a:r>
            <a:r>
              <a:rPr lang="fr-FR" dirty="0">
                <a:solidFill>
                  <a:srgbClr val="7030A0"/>
                </a:solidFill>
                <a:latin typeface="+mn-lt"/>
                <a:hlinkClick r:id="rId13" tooltip="Brunei"/>
              </a:rPr>
              <a:t>Brunei</a:t>
            </a:r>
            <a:r>
              <a:rPr lang="fr-FR" dirty="0">
                <a:solidFill>
                  <a:srgbClr val="7030A0"/>
                </a:solidFill>
                <a:latin typeface="+mn-lt"/>
              </a:rPr>
              <a:t>, </a:t>
            </a:r>
            <a:r>
              <a:rPr lang="fr-FR" dirty="0">
                <a:solidFill>
                  <a:srgbClr val="7030A0"/>
                </a:solidFill>
                <a:latin typeface="+mn-lt"/>
                <a:hlinkClick r:id="rId14" tooltip="Émirats arabes unis"/>
              </a:rPr>
              <a:t>Émirats arabes unis</a:t>
            </a:r>
            <a:r>
              <a:rPr lang="fr-FR" dirty="0">
                <a:solidFill>
                  <a:srgbClr val="7030A0"/>
                </a:solidFill>
                <a:latin typeface="+mn-lt"/>
              </a:rPr>
              <a:t>, </a:t>
            </a:r>
            <a:r>
              <a:rPr lang="fr-FR" dirty="0">
                <a:solidFill>
                  <a:srgbClr val="7030A0"/>
                </a:solidFill>
                <a:latin typeface="+mn-lt"/>
                <a:hlinkClick r:id="rId15" tooltip="Iran"/>
              </a:rPr>
              <a:t>Iran</a:t>
            </a:r>
            <a:r>
              <a:rPr lang="fr-FR" dirty="0">
                <a:solidFill>
                  <a:srgbClr val="7030A0"/>
                </a:solidFill>
                <a:latin typeface="+mn-lt"/>
              </a:rPr>
              <a:t>, </a:t>
            </a:r>
            <a:r>
              <a:rPr lang="fr-FR" dirty="0">
                <a:solidFill>
                  <a:srgbClr val="7030A0"/>
                </a:solidFill>
                <a:latin typeface="+mn-lt"/>
                <a:hlinkClick r:id="rId16" tooltip="Mauritanie"/>
              </a:rPr>
              <a:t>Mauritanie</a:t>
            </a:r>
            <a:r>
              <a:rPr lang="fr-FR" dirty="0">
                <a:solidFill>
                  <a:srgbClr val="7030A0"/>
                </a:solidFill>
                <a:latin typeface="+mn-lt"/>
              </a:rPr>
              <a:t>, </a:t>
            </a:r>
            <a:r>
              <a:rPr lang="fr-FR" dirty="0">
                <a:solidFill>
                  <a:srgbClr val="7030A0"/>
                </a:solidFill>
                <a:latin typeface="+mn-lt"/>
                <a:hlinkClick r:id="rId17" tooltip="Nigeria"/>
              </a:rPr>
              <a:t>Nigeria</a:t>
            </a:r>
            <a:r>
              <a:rPr lang="fr-FR" dirty="0">
                <a:solidFill>
                  <a:srgbClr val="7030A0"/>
                </a:solidFill>
                <a:latin typeface="+mn-lt"/>
              </a:rPr>
              <a:t>, </a:t>
            </a:r>
            <a:r>
              <a:rPr lang="fr-FR" dirty="0">
                <a:solidFill>
                  <a:srgbClr val="7030A0"/>
                </a:solidFill>
                <a:latin typeface="+mn-lt"/>
                <a:hlinkClick r:id="rId18" tooltip="Soudan"/>
              </a:rPr>
              <a:t>Soudan</a:t>
            </a:r>
            <a:r>
              <a:rPr lang="fr-FR" dirty="0">
                <a:solidFill>
                  <a:srgbClr val="7030A0"/>
                </a:solidFill>
                <a:latin typeface="+mn-lt"/>
              </a:rPr>
              <a:t>, </a:t>
            </a:r>
            <a:r>
              <a:rPr lang="fr-FR" dirty="0">
                <a:solidFill>
                  <a:srgbClr val="7030A0"/>
                </a:solidFill>
                <a:latin typeface="+mn-lt"/>
                <a:hlinkClick r:id="rId19" tooltip="Somalie"/>
              </a:rPr>
              <a:t>Somalie</a:t>
            </a:r>
            <a:r>
              <a:rPr lang="fr-FR" dirty="0">
                <a:solidFill>
                  <a:srgbClr val="7030A0"/>
                </a:solidFill>
                <a:latin typeface="+mn-lt"/>
              </a:rPr>
              <a:t>, </a:t>
            </a:r>
            <a:r>
              <a:rPr lang="fr-FR" dirty="0" err="1">
                <a:solidFill>
                  <a:srgbClr val="7030A0"/>
                </a:solidFill>
                <a:latin typeface="+mn-lt"/>
                <a:hlinkClick r:id="rId20" tooltip="Somaliland"/>
              </a:rPr>
              <a:t>Somaliland</a:t>
            </a:r>
            <a:r>
              <a:rPr lang="fr-FR" dirty="0">
                <a:solidFill>
                  <a:srgbClr val="7030A0"/>
                </a:solidFill>
                <a:latin typeface="+mn-lt"/>
              </a:rPr>
              <a:t> et </a:t>
            </a:r>
            <a:r>
              <a:rPr lang="fr-FR" u="sng" dirty="0">
                <a:solidFill>
                  <a:srgbClr val="7030A0"/>
                </a:solidFill>
                <a:latin typeface="+mn-lt"/>
                <a:hlinkClick r:id="rId21" tooltip="Yémen"/>
              </a:rPr>
              <a:t>Yémen</a:t>
            </a:r>
            <a:r>
              <a:rPr lang="fr-FR" dirty="0">
                <a:solidFill>
                  <a:srgbClr val="7030A0"/>
                </a:solidFill>
                <a:latin typeface="+mn-lt"/>
              </a:rPr>
              <a:t>). Encore à l’heure actuelle, des chasses à l’homme sont organisées dans certains pays, avec l’assentiment des autorités (comme en Ouganda …).</a:t>
            </a:r>
          </a:p>
          <a:p>
            <a:pPr algn="just" eaLnBrk="1" fontAlgn="auto" hangingPunct="1">
              <a:spcBef>
                <a:spcPts val="0"/>
              </a:spcBef>
              <a:spcAft>
                <a:spcPts val="0"/>
              </a:spcAft>
              <a:defRPr/>
            </a:pPr>
            <a:r>
              <a:rPr lang="fr-FR" dirty="0">
                <a:solidFill>
                  <a:srgbClr val="7030A0"/>
                </a:solidFill>
                <a:latin typeface="+mn-lt"/>
              </a:rPr>
              <a:t>Les relations sexuelles et les relations amoureuses entre hommes sont également passibles de châtiments physiques, ainsi que de peines d'emprisonnements dans plus de 27 pays par le monde. L'homosexualité est illégale dans plus de 100 pays dans le monde, et les homosexuels s'exposent à des procès systématiques.</a:t>
            </a:r>
          </a:p>
        </p:txBody>
      </p:sp>
      <p:sp>
        <p:nvSpPr>
          <p:cNvPr id="33798" name="ZoneTexte 5"/>
          <p:cNvSpPr txBox="1">
            <a:spLocks noChangeArrowheads="1"/>
          </p:cNvSpPr>
          <p:nvPr/>
        </p:nvSpPr>
        <p:spPr bwMode="auto">
          <a:xfrm>
            <a:off x="9426575" y="5661025"/>
            <a:ext cx="276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Élus à la manifestation en faveur du projet de loi ouvrant le mariage aux couples de même sexe, Paris, 16 décembre 2012. Source : </a:t>
            </a:r>
            <a:r>
              <a:rPr lang="fr-FR" altLang="fr-FR" sz="1200">
                <a:solidFill>
                  <a:srgbClr val="7030A0"/>
                </a:solidFill>
                <a:hlinkClick r:id="rId22"/>
              </a:rPr>
              <a:t>https://fr.wikipedia.org/wiki/Mariage_homosexuel_en_France</a:t>
            </a:r>
            <a:r>
              <a:rPr lang="fr-FR" altLang="fr-FR" sz="1200">
                <a:solidFill>
                  <a:srgbClr val="7030A0"/>
                </a:solidFill>
              </a:rPr>
              <a:t> </a:t>
            </a:r>
          </a:p>
        </p:txBody>
      </p:sp>
      <p:pic>
        <p:nvPicPr>
          <p:cNvPr id="33799" name="Image 6"/>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390063" y="4029075"/>
            <a:ext cx="254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ZoneTexte 7"/>
          <p:cNvSpPr txBox="1">
            <a:spLocks noChangeArrowheads="1"/>
          </p:cNvSpPr>
          <p:nvPr/>
        </p:nvSpPr>
        <p:spPr bwMode="auto">
          <a:xfrm>
            <a:off x="3741738" y="6038850"/>
            <a:ext cx="520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Jeunes femmes habillées en Marianne à la manifestation contre le projet de loi ouvrant le mariage aux couples de même sexe, Paris, 13 janvier 2013. Source : </a:t>
            </a:r>
            <a:r>
              <a:rPr lang="fr-FR" altLang="fr-FR" sz="1200">
                <a:solidFill>
                  <a:srgbClr val="7030A0"/>
                </a:solidFill>
                <a:hlinkClick r:id="rId22"/>
              </a:rPr>
              <a:t>https://fr.wikipedia.org/wiki/Mariage_homosexuel_en_France</a:t>
            </a:r>
            <a:r>
              <a:rPr lang="fr-FR" altLang="fr-FR" sz="1200">
                <a:solidFill>
                  <a:srgbClr val="7030A0"/>
                </a:solidFill>
              </a:rPr>
              <a:t> </a:t>
            </a:r>
          </a:p>
        </p:txBody>
      </p:sp>
      <p:pic>
        <p:nvPicPr>
          <p:cNvPr id="33801" name="Image 8"/>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457950" y="4248150"/>
            <a:ext cx="2519363"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Image 10"/>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768725" y="42449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2" descr="C:\Users\LISAN\Documents\religions\homosexualité\images\anti gay pride protest.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213" y="4249738"/>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ZoneTexte 12"/>
          <p:cNvSpPr txBox="1">
            <a:spLocks noChangeArrowheads="1"/>
          </p:cNvSpPr>
          <p:nvPr/>
        </p:nvSpPr>
        <p:spPr bwMode="auto">
          <a:xfrm>
            <a:off x="2122488" y="4365625"/>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Affiche pour une manifestation de protestation contre la « gay pride » (c’est-à-dire contre « la marche des fiertés homosexuelles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oneTexte 1"/>
          <p:cNvSpPr txBox="1">
            <a:spLocks noChangeArrowheads="1"/>
          </p:cNvSpPr>
          <p:nvPr/>
        </p:nvSpPr>
        <p:spPr bwMode="auto">
          <a:xfrm>
            <a:off x="4333875" y="182563"/>
            <a:ext cx="4722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23838" y="171450"/>
            <a:ext cx="509587" cy="320675"/>
          </a:xfrm>
        </p:spPr>
        <p:txBody>
          <a:bodyPr/>
          <a:lstStyle/>
          <a:p>
            <a:pPr>
              <a:defRPr/>
            </a:pPr>
            <a:fld id="{D07CF739-C4E4-4CE6-8C83-C1C5D4B50305}" type="slidenum">
              <a:rPr lang="fr-FR"/>
              <a:pPr>
                <a:defRPr/>
              </a:pPr>
              <a:t>28</a:t>
            </a:fld>
            <a:endParaRPr lang="fr-FR" dirty="0"/>
          </a:p>
        </p:txBody>
      </p:sp>
      <p:sp>
        <p:nvSpPr>
          <p:cNvPr id="35844" name="Rectangle 3"/>
          <p:cNvSpPr>
            <a:spLocks noChangeArrowheads="1"/>
          </p:cNvSpPr>
          <p:nvPr/>
        </p:nvSpPr>
        <p:spPr bwMode="auto">
          <a:xfrm>
            <a:off x="144463" y="563563"/>
            <a:ext cx="677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 </a:t>
            </a:r>
            <a:r>
              <a:rPr lang="fr-FR" altLang="fr-FR" sz="1800" dirty="0">
                <a:solidFill>
                  <a:srgbClr val="7030A0"/>
                </a:solidFill>
              </a:rPr>
              <a:t>(suite)</a:t>
            </a:r>
            <a:endParaRPr lang="fr-FR" altLang="fr-FR" sz="1800" b="1" dirty="0">
              <a:solidFill>
                <a:srgbClr val="7030A0"/>
              </a:solidFill>
            </a:endParaRPr>
          </a:p>
        </p:txBody>
      </p:sp>
      <p:sp>
        <p:nvSpPr>
          <p:cNvPr id="35845" name="ZoneTexte 4"/>
          <p:cNvSpPr txBox="1">
            <a:spLocks noChangeArrowheads="1"/>
          </p:cNvSpPr>
          <p:nvPr/>
        </p:nvSpPr>
        <p:spPr bwMode="auto">
          <a:xfrm>
            <a:off x="144463" y="946150"/>
            <a:ext cx="118014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4.2. Dans l’antiquité </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Certaines sociétés préchrétiennes montraient plus ou moins de tolérance ou d'acceptation vis-à-vis des pratiques </a:t>
            </a:r>
            <a:r>
              <a:rPr lang="fr-FR" altLang="fr-FR" sz="1800" dirty="0" err="1">
                <a:solidFill>
                  <a:srgbClr val="7030A0"/>
                </a:solidFill>
                <a:hlinkClick r:id="rId3" tooltip="Homoérotisme"/>
              </a:rPr>
              <a:t>homoérotiques</a:t>
            </a:r>
            <a:r>
              <a:rPr lang="fr-FR" altLang="fr-FR" sz="1800" dirty="0">
                <a:solidFill>
                  <a:srgbClr val="7030A0"/>
                </a:solidFill>
              </a:rPr>
              <a:t>. Pour beaucoup d'entre elles, ces pratiques étaient toutefois très codifiées socialement, et tout écart vis-à-vis de ces normes était mal vu, voire considéré comme délictueux. Par exemple, dans certaines cités de la </a:t>
            </a:r>
            <a:r>
              <a:rPr lang="fr-FR" altLang="fr-FR" sz="1800" dirty="0">
                <a:solidFill>
                  <a:srgbClr val="7030A0"/>
                </a:solidFill>
                <a:hlinkClick r:id="rId4" tooltip="Grèce antique"/>
              </a:rPr>
              <a:t>Grèce antique</a:t>
            </a:r>
            <a:r>
              <a:rPr lang="fr-FR" altLang="fr-FR" sz="1800" dirty="0">
                <a:solidFill>
                  <a:srgbClr val="7030A0"/>
                </a:solidFill>
              </a:rPr>
              <a:t>, </a:t>
            </a:r>
            <a:r>
              <a:rPr lang="fr-FR" altLang="fr-FR" sz="1800" dirty="0" err="1">
                <a:solidFill>
                  <a:srgbClr val="7030A0"/>
                </a:solidFill>
              </a:rPr>
              <a:t>la</a:t>
            </a:r>
            <a:r>
              <a:rPr lang="fr-FR" altLang="fr-FR" sz="1800" dirty="0" err="1">
                <a:solidFill>
                  <a:srgbClr val="7030A0"/>
                </a:solidFill>
                <a:hlinkClick r:id="rId5" tooltip="Pédérastie"/>
              </a:rPr>
              <a:t>pédérastie</a:t>
            </a:r>
            <a:r>
              <a:rPr lang="fr-FR" altLang="fr-FR" sz="1800" dirty="0">
                <a:solidFill>
                  <a:srgbClr val="7030A0"/>
                </a:solidFill>
              </a:rPr>
              <a:t> était pratiquée dans le cadre de l'éducation d'adolescents mâles, mais de façon généralement très codifiée. Ainsi, à </a:t>
            </a:r>
            <a:r>
              <a:rPr lang="fr-FR" altLang="fr-FR" sz="1800" dirty="0">
                <a:solidFill>
                  <a:srgbClr val="7030A0"/>
                </a:solidFill>
                <a:hlinkClick r:id="rId6" tooltip="Athènes"/>
              </a:rPr>
              <a:t>Athènes</a:t>
            </a:r>
            <a:r>
              <a:rPr lang="fr-FR" altLang="fr-FR" sz="1800" dirty="0">
                <a:solidFill>
                  <a:srgbClr val="7030A0"/>
                </a:solidFill>
              </a:rPr>
              <a:t>, l'</a:t>
            </a:r>
            <a:r>
              <a:rPr lang="fr-FR" altLang="fr-FR" sz="1800" dirty="0" err="1">
                <a:solidFill>
                  <a:srgbClr val="7030A0"/>
                </a:solidFill>
                <a:hlinkClick r:id="rId7" tooltip="Éraste"/>
              </a:rPr>
              <a:t>éraste</a:t>
            </a:r>
            <a:r>
              <a:rPr lang="fr-FR" altLang="fr-FR" sz="1800" dirty="0">
                <a:solidFill>
                  <a:srgbClr val="7030A0"/>
                </a:solidFill>
              </a:rPr>
              <a:t>, partenaire adulte, devait être actif dans la relation sexuelle, et l'</a:t>
            </a:r>
            <a:r>
              <a:rPr lang="fr-FR" altLang="fr-FR" sz="1800" dirty="0" err="1">
                <a:solidFill>
                  <a:srgbClr val="7030A0"/>
                </a:solidFill>
                <a:hlinkClick r:id="rId8" tooltip="Éromène"/>
              </a:rPr>
              <a:t>éromène</a:t>
            </a:r>
            <a:r>
              <a:rPr lang="fr-FR" altLang="fr-FR" sz="1800" dirty="0">
                <a:solidFill>
                  <a:srgbClr val="7030A0"/>
                </a:solidFill>
              </a:rPr>
              <a:t>, adolescent, passif, faute de quoi la relation était considérée comme immorale. Par ailleurs, l'homosexualité exclusive demeurait quelque chose de rare, la pédérastie n'excluant absolument pas les relations avec les femmes ni la génération.</a:t>
            </a:r>
          </a:p>
          <a:p>
            <a:pPr algn="just" eaLnBrk="1" hangingPunct="1">
              <a:lnSpc>
                <a:spcPct val="100000"/>
              </a:lnSpc>
              <a:spcBef>
                <a:spcPct val="0"/>
              </a:spcBef>
              <a:buFontTx/>
              <a:buNone/>
            </a:pPr>
            <a:r>
              <a:rPr lang="fr-FR" altLang="fr-FR" sz="1800" dirty="0">
                <a:solidFill>
                  <a:srgbClr val="7030A0"/>
                </a:solidFill>
              </a:rPr>
              <a:t>On relève également que plusieurs sociétés antiques, comme la Grèce et le Japon, ont encouragé la création de liens homosexuels dans certains corps d'armée entre des combattants expérimentés et leur disciple. L'on pensait alors que deux hommes amoureux se battraient avec plus de détermination et avec une plus grande morale. Le </a:t>
            </a:r>
            <a:r>
              <a:rPr lang="fr-FR" altLang="fr-FR" sz="1800" dirty="0">
                <a:solidFill>
                  <a:srgbClr val="7030A0"/>
                </a:solidFill>
                <a:hlinkClick r:id="rId9" tooltip="Bataillon sacré"/>
              </a:rPr>
              <a:t>Bataillon sacré de Thèbes</a:t>
            </a:r>
            <a:r>
              <a:rPr lang="fr-FR" altLang="fr-FR" sz="1800" dirty="0">
                <a:solidFill>
                  <a:srgbClr val="7030A0"/>
                </a:solidFill>
              </a:rPr>
              <a:t> constitue un exemple classique de force militaire bâtie sur cette croyance </a:t>
            </a:r>
            <a:r>
              <a:rPr lang="fr-FR" altLang="fr-FR" sz="1200" dirty="0">
                <a:solidFill>
                  <a:srgbClr val="7030A0"/>
                </a:solidFill>
              </a:rPr>
              <a:t>(source : </a:t>
            </a:r>
            <a:r>
              <a:rPr lang="fr-FR" altLang="fr-FR" sz="1200" dirty="0">
                <a:solidFill>
                  <a:srgbClr val="7030A0"/>
                </a:solidFill>
                <a:hlinkClick r:id="rId10"/>
              </a:rPr>
              <a:t>https://fr.wikipedia.org/wiki/Homosexualité</a:t>
            </a:r>
            <a:r>
              <a:rPr lang="fr-FR" altLang="fr-FR" sz="12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À Rome, la </a:t>
            </a:r>
            <a:r>
              <a:rPr lang="fr-FR" altLang="fr-FR" sz="1800" b="1" dirty="0" err="1">
                <a:solidFill>
                  <a:srgbClr val="7030A0"/>
                </a:solidFill>
              </a:rPr>
              <a:t>Lex</a:t>
            </a:r>
            <a:r>
              <a:rPr lang="fr-FR" altLang="fr-FR" sz="1800" b="1" dirty="0">
                <a:solidFill>
                  <a:srgbClr val="7030A0"/>
                </a:solidFill>
              </a:rPr>
              <a:t> </a:t>
            </a:r>
            <a:r>
              <a:rPr lang="fr-FR" altLang="fr-FR" sz="1800" b="1" dirty="0" err="1">
                <a:solidFill>
                  <a:srgbClr val="7030A0"/>
                </a:solidFill>
              </a:rPr>
              <a:t>scatina</a:t>
            </a:r>
            <a:r>
              <a:rPr lang="fr-FR" altLang="fr-FR" sz="1800" b="1" dirty="0">
                <a:solidFill>
                  <a:srgbClr val="7030A0"/>
                </a:solidFill>
              </a:rPr>
              <a:t> </a:t>
            </a:r>
            <a:r>
              <a:rPr lang="fr-FR" altLang="fr-FR" sz="1800" dirty="0">
                <a:solidFill>
                  <a:srgbClr val="7030A0"/>
                </a:solidFill>
              </a:rPr>
              <a:t>de 226 punit d'une amende l'amour entre deux hommes libres. </a:t>
            </a:r>
          </a:p>
        </p:txBody>
      </p:sp>
      <p:sp>
        <p:nvSpPr>
          <p:cNvPr id="35846" name="ZoneTexte 7"/>
          <p:cNvSpPr txBox="1">
            <a:spLocks noChangeArrowheads="1"/>
          </p:cNvSpPr>
          <p:nvPr/>
        </p:nvSpPr>
        <p:spPr bwMode="auto">
          <a:xfrm>
            <a:off x="8110538" y="5473700"/>
            <a:ext cx="23590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solidFill>
                  <a:srgbClr val="7030A0"/>
                </a:solidFill>
              </a:rPr>
              <a:t>←  À la suite de son mariage hétérosexuel avec </a:t>
            </a:r>
            <a:r>
              <a:rPr lang="fr-FR" altLang="fr-FR" sz="1200" dirty="0">
                <a:solidFill>
                  <a:srgbClr val="7030A0"/>
                </a:solidFill>
                <a:hlinkClick r:id="rId11" tooltip="Poppée"/>
              </a:rPr>
              <a:t>Poppée</a:t>
            </a:r>
            <a:r>
              <a:rPr lang="fr-FR" altLang="fr-FR" sz="1200" dirty="0">
                <a:solidFill>
                  <a:srgbClr val="7030A0"/>
                </a:solidFill>
              </a:rPr>
              <a:t>, l'</a:t>
            </a:r>
            <a:r>
              <a:rPr lang="fr-FR" altLang="fr-FR" sz="1200" dirty="0">
                <a:solidFill>
                  <a:srgbClr val="7030A0"/>
                </a:solidFill>
                <a:hlinkClick r:id="rId12" tooltip="Empereur romain"/>
              </a:rPr>
              <a:t>empereur romain</a:t>
            </a:r>
            <a:r>
              <a:rPr lang="fr-FR" altLang="fr-FR" sz="1200" dirty="0">
                <a:solidFill>
                  <a:srgbClr val="7030A0"/>
                </a:solidFill>
              </a:rPr>
              <a:t> </a:t>
            </a:r>
            <a:r>
              <a:rPr lang="fr-FR" altLang="fr-FR" sz="1200" dirty="0">
                <a:solidFill>
                  <a:srgbClr val="7030A0"/>
                </a:solidFill>
                <a:hlinkClick r:id="rId13" tooltip="Bisexualité"/>
              </a:rPr>
              <a:t>bisexuel</a:t>
            </a:r>
            <a:r>
              <a:rPr lang="fr-FR" altLang="fr-FR" sz="1200" dirty="0">
                <a:solidFill>
                  <a:srgbClr val="7030A0"/>
                </a:solidFill>
              </a:rPr>
              <a:t> </a:t>
            </a:r>
            <a:r>
              <a:rPr lang="fr-FR" altLang="fr-FR" sz="1200" dirty="0">
                <a:solidFill>
                  <a:srgbClr val="7030A0"/>
                </a:solidFill>
                <a:hlinkClick r:id="rId14" tooltip="Néron"/>
              </a:rPr>
              <a:t>Néron</a:t>
            </a:r>
            <a:r>
              <a:rPr lang="fr-FR" altLang="fr-FR" sz="1200" dirty="0">
                <a:solidFill>
                  <a:srgbClr val="7030A0"/>
                </a:solidFill>
              </a:rPr>
              <a:t> épouse un jeune homme, </a:t>
            </a:r>
            <a:r>
              <a:rPr lang="fr-FR" altLang="fr-FR" sz="1200" dirty="0" err="1">
                <a:solidFill>
                  <a:srgbClr val="7030A0"/>
                </a:solidFill>
                <a:hlinkClick r:id="rId15" tooltip="Sporus"/>
              </a:rPr>
              <a:t>Sporus</a:t>
            </a:r>
            <a:r>
              <a:rPr lang="fr-FR" altLang="fr-FR" sz="1200" dirty="0">
                <a:solidFill>
                  <a:srgbClr val="7030A0"/>
                </a:solidFill>
              </a:rPr>
              <a:t>. Source : </a:t>
            </a:r>
            <a:r>
              <a:rPr lang="fr-FR" altLang="fr-FR" sz="1200" dirty="0">
                <a:solidFill>
                  <a:srgbClr val="7030A0"/>
                </a:solidFill>
                <a:hlinkClick r:id="rId16"/>
              </a:rPr>
              <a:t>https://fr.wikipedia.org/wiki/Mariage_homosexuel</a:t>
            </a:r>
            <a:r>
              <a:rPr lang="fr-FR" altLang="fr-FR" sz="1200" dirty="0">
                <a:solidFill>
                  <a:srgbClr val="7030A0"/>
                </a:solidFill>
              </a:rPr>
              <a:t> </a:t>
            </a:r>
          </a:p>
        </p:txBody>
      </p:sp>
      <p:pic>
        <p:nvPicPr>
          <p:cNvPr id="35847" name="Imag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40538" y="4899025"/>
            <a:ext cx="1295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ZoneTexte 11"/>
          <p:cNvSpPr txBox="1">
            <a:spLocks noChangeArrowheads="1"/>
          </p:cNvSpPr>
          <p:nvPr/>
        </p:nvSpPr>
        <p:spPr bwMode="auto">
          <a:xfrm>
            <a:off x="163513" y="6215063"/>
            <a:ext cx="434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Eraste et Éromène échangeant un baiser.</a:t>
            </a:r>
          </a:p>
          <a:p>
            <a:pPr algn="ctr" eaLnBrk="1" hangingPunct="1">
              <a:lnSpc>
                <a:spcPct val="100000"/>
              </a:lnSpc>
              <a:spcBef>
                <a:spcPct val="0"/>
              </a:spcBef>
              <a:buFontTx/>
              <a:buNone/>
            </a:pPr>
            <a:r>
              <a:rPr lang="fr-FR" altLang="fr-FR" sz="1200">
                <a:solidFill>
                  <a:srgbClr val="7030A0"/>
                </a:solidFill>
              </a:rPr>
              <a:t>Médaillon d'une coupe du Peintre de Briséis, musée du Louvre</a:t>
            </a:r>
          </a:p>
        </p:txBody>
      </p:sp>
      <p:pic>
        <p:nvPicPr>
          <p:cNvPr id="35849" name="Picture 2" descr="C:\Users\LISAN\Documents\religions\homosexualité\images\homosexualite-grec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8638" y="4572000"/>
            <a:ext cx="23812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3" descr="C:\Users\LISAN\Documents\religions\homosexualité\images\Eraste et Éromène échangeant un baiser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6888" y="4611688"/>
            <a:ext cx="1276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4" descr="C:\Users\LISAN\Documents\religions\homosexualité\images\Eraste et Éromène échangeant un baiser2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9125" y="4565650"/>
            <a:ext cx="10318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ZoneTexte 15"/>
          <p:cNvSpPr txBox="1">
            <a:spLocks noChangeArrowheads="1"/>
          </p:cNvSpPr>
          <p:nvPr/>
        </p:nvSpPr>
        <p:spPr bwMode="auto">
          <a:xfrm>
            <a:off x="8240713" y="4289425"/>
            <a:ext cx="3798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Puis l'empereur Byzantin Justinien (527-565), en 553, fera condamner tout acte homosexuel par la castration et le bûcher.</a:t>
            </a:r>
          </a:p>
        </p:txBody>
      </p:sp>
      <p:pic>
        <p:nvPicPr>
          <p:cNvPr id="35853" name="Picture 5" descr="C:\Users\LISAN\Documents\religions\homosexualité\images\frecgay.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1288" y="4564063"/>
            <a:ext cx="16668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2" descr="C:\Users\LISAN\Documents\religions\homosexualité\images\amours-homos\sapho.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41050" y="147638"/>
            <a:ext cx="1106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ZoneTexte 14"/>
          <p:cNvSpPr txBox="1">
            <a:spLocks noChangeArrowheads="1"/>
          </p:cNvSpPr>
          <p:nvPr/>
        </p:nvSpPr>
        <p:spPr bwMode="auto">
          <a:xfrm>
            <a:off x="9078913" y="674688"/>
            <a:ext cx="1851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Amours saphiques (Sapho), vase grecque →</a:t>
            </a:r>
          </a:p>
        </p:txBody>
      </p:sp>
      <p:pic>
        <p:nvPicPr>
          <p:cNvPr id="2" name="Image 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47388" y="5203825"/>
            <a:ext cx="1512485" cy="1473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8CA96A57-113B-4656-95D7-E3802A014373}" type="slidenum">
              <a:rPr lang="fr-FR"/>
              <a:pPr>
                <a:defRPr/>
              </a:pPr>
              <a:t>29</a:t>
            </a:fld>
            <a:endParaRPr lang="fr-FR"/>
          </a:p>
        </p:txBody>
      </p:sp>
      <p:sp>
        <p:nvSpPr>
          <p:cNvPr id="37892" name="Rectangle 3"/>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4463" y="1174750"/>
            <a:ext cx="9221787" cy="4400550"/>
          </a:xfrm>
          <a:prstGeom prst="rect">
            <a:avLst/>
          </a:prstGeom>
          <a:noFill/>
        </p:spPr>
        <p:txBody>
          <a:bodyPr>
            <a:spAutoFit/>
          </a:bodyPr>
          <a:lstStyle/>
          <a:p>
            <a:pPr algn="just" eaLnBrk="1" fontAlgn="auto" hangingPunct="1">
              <a:spcBef>
                <a:spcPts val="0"/>
              </a:spcBef>
              <a:spcAft>
                <a:spcPts val="0"/>
              </a:spcAft>
              <a:defRPr/>
            </a:pPr>
            <a:r>
              <a:rPr lang="fr-FR" u="sng" dirty="0">
                <a:solidFill>
                  <a:srgbClr val="7030A0"/>
                </a:solidFill>
                <a:latin typeface="+mn-lt"/>
              </a:rPr>
              <a:t>4.3. Au moyen-âge</a:t>
            </a:r>
            <a:r>
              <a:rPr lang="fr-FR" dirty="0">
                <a:solidFill>
                  <a:srgbClr val="7030A0"/>
                </a:solidFill>
                <a:latin typeface="+mn-lt"/>
              </a:rPr>
              <a:t> :</a:t>
            </a:r>
          </a:p>
          <a:p>
            <a:pPr algn="just" eaLnBrk="1" fontAlgn="auto" hangingPunct="1">
              <a:spcBef>
                <a:spcPts val="0"/>
              </a:spcBef>
              <a:spcAft>
                <a:spcPts val="0"/>
              </a:spcAft>
              <a:defRPr/>
            </a:pPr>
            <a:r>
              <a:rPr lang="fr-FR" dirty="0">
                <a:solidFill>
                  <a:srgbClr val="7030A0"/>
                </a:solidFill>
                <a:latin typeface="+mn-lt"/>
              </a:rPr>
              <a:t>En Angleterre, les aventures avec des hommes des rois </a:t>
            </a:r>
            <a:r>
              <a:rPr lang="fr-FR" b="1" dirty="0">
                <a:solidFill>
                  <a:srgbClr val="7030A0"/>
                </a:solidFill>
                <a:latin typeface="+mn-lt"/>
              </a:rPr>
              <a:t>Richard </a:t>
            </a:r>
            <a:r>
              <a:rPr lang="fr-FR" b="1" dirty="0" err="1">
                <a:solidFill>
                  <a:srgbClr val="7030A0"/>
                </a:solidFill>
                <a:latin typeface="+mn-lt"/>
              </a:rPr>
              <a:t>Coeur</a:t>
            </a:r>
            <a:r>
              <a:rPr lang="fr-FR" b="1" dirty="0">
                <a:solidFill>
                  <a:srgbClr val="7030A0"/>
                </a:solidFill>
                <a:latin typeface="+mn-lt"/>
              </a:rPr>
              <a:t> de Lion </a:t>
            </a:r>
            <a:r>
              <a:rPr lang="fr-FR" dirty="0">
                <a:solidFill>
                  <a:srgbClr val="7030A0"/>
                </a:solidFill>
                <a:latin typeface="+mn-lt"/>
              </a:rPr>
              <a:t>et </a:t>
            </a:r>
            <a:r>
              <a:rPr lang="fr-FR" b="1" dirty="0">
                <a:solidFill>
                  <a:srgbClr val="7030A0"/>
                </a:solidFill>
                <a:latin typeface="+mn-lt"/>
              </a:rPr>
              <a:t>Edouard II d'Angleterre</a:t>
            </a:r>
            <a:r>
              <a:rPr lang="fr-FR" dirty="0">
                <a:solidFill>
                  <a:srgbClr val="7030A0"/>
                </a:solidFill>
                <a:latin typeface="+mn-lt"/>
              </a:rPr>
              <a:t> sont de notoriété publique.</a:t>
            </a:r>
          </a:p>
          <a:p>
            <a:pPr algn="just" eaLnBrk="1" fontAlgn="auto" hangingPunct="1">
              <a:spcBef>
                <a:spcPts val="0"/>
              </a:spcBef>
              <a:spcAft>
                <a:spcPts val="0"/>
              </a:spcAft>
              <a:defRPr/>
            </a:pPr>
            <a:r>
              <a:rPr lang="fr-FR" dirty="0">
                <a:solidFill>
                  <a:srgbClr val="7030A0"/>
                </a:solidFill>
                <a:latin typeface="+mn-lt"/>
              </a:rPr>
              <a:t>Au </a:t>
            </a:r>
            <a:r>
              <a:rPr lang="fr-FR" cap="small" dirty="0">
                <a:solidFill>
                  <a:srgbClr val="7030A0"/>
                </a:solidFill>
                <a:latin typeface="+mn-lt"/>
              </a:rPr>
              <a:t>vi</a:t>
            </a:r>
            <a:r>
              <a:rPr lang="fr-FR" baseline="30000" dirty="0">
                <a:solidFill>
                  <a:srgbClr val="7030A0"/>
                </a:solidFill>
                <a:latin typeface="+mn-lt"/>
              </a:rPr>
              <a:t>e</a:t>
            </a:r>
            <a:r>
              <a:rPr lang="fr-FR" dirty="0">
                <a:solidFill>
                  <a:srgbClr val="7030A0"/>
                </a:solidFill>
                <a:latin typeface="+mn-lt"/>
              </a:rPr>
              <a:t> siècle, de crime contre la </a:t>
            </a:r>
            <a:r>
              <a:rPr lang="fr-FR" dirty="0">
                <a:solidFill>
                  <a:srgbClr val="7030A0"/>
                </a:solidFill>
                <a:latin typeface="+mn-lt"/>
                <a:hlinkClick r:id="rId3" tooltip="Dignité"/>
              </a:rPr>
              <a:t>dignité</a:t>
            </a:r>
            <a:r>
              <a:rPr lang="fr-FR" dirty="0">
                <a:solidFill>
                  <a:srgbClr val="7030A0"/>
                </a:solidFill>
                <a:latin typeface="+mn-lt"/>
              </a:rPr>
              <a:t>, l'acte homosexuel devient un crime contre l'ordre naturel, défini par Dieu et pouvant mener jusqu'au </a:t>
            </a:r>
            <a:r>
              <a:rPr lang="fr-FR" dirty="0">
                <a:solidFill>
                  <a:srgbClr val="7030A0"/>
                </a:solidFill>
                <a:latin typeface="+mn-lt"/>
                <a:hlinkClick r:id="rId4" tooltip="Bûcher"/>
              </a:rPr>
              <a:t>bûcher</a:t>
            </a:r>
            <a:r>
              <a:rPr lang="fr-FR" dirty="0">
                <a:solidFill>
                  <a:srgbClr val="7030A0"/>
                </a:solidFill>
                <a:latin typeface="+mn-lt"/>
              </a:rPr>
              <a:t>. Durant tout le Moyen Âge, l'homosexualité, considérée comme une </a:t>
            </a:r>
            <a:r>
              <a:rPr lang="fr-FR" dirty="0">
                <a:solidFill>
                  <a:srgbClr val="7030A0"/>
                </a:solidFill>
                <a:latin typeface="+mn-lt"/>
                <a:hlinkClick r:id="rId5" tooltip="Hérésie"/>
              </a:rPr>
              <a:t>hérésie</a:t>
            </a:r>
            <a:r>
              <a:rPr lang="fr-FR" dirty="0">
                <a:solidFill>
                  <a:srgbClr val="7030A0"/>
                </a:solidFill>
                <a:latin typeface="+mn-lt"/>
              </a:rPr>
              <a:t>, est combattue, notamment par l'</a:t>
            </a:r>
            <a:r>
              <a:rPr lang="fr-FR" dirty="0">
                <a:solidFill>
                  <a:srgbClr val="7030A0"/>
                </a:solidFill>
                <a:latin typeface="+mn-lt"/>
                <a:hlinkClick r:id="rId6" tooltip="Inquisition"/>
              </a:rPr>
              <a:t>Inquisition</a:t>
            </a:r>
            <a:r>
              <a:rPr lang="fr-FR" dirty="0">
                <a:solidFill>
                  <a:srgbClr val="7030A0"/>
                </a:solidFill>
                <a:latin typeface="+mn-lt"/>
              </a:rPr>
              <a:t>, sous le nom de « bougrerie ». La </a:t>
            </a:r>
            <a:r>
              <a:rPr lang="fr-FR" dirty="0">
                <a:solidFill>
                  <a:srgbClr val="7030A0"/>
                </a:solidFill>
                <a:latin typeface="+mn-lt"/>
                <a:hlinkClick r:id="rId7" tooltip="Torture"/>
              </a:rPr>
              <a:t>torture</a:t>
            </a:r>
            <a:r>
              <a:rPr lang="fr-FR" dirty="0">
                <a:solidFill>
                  <a:srgbClr val="7030A0"/>
                </a:solidFill>
                <a:latin typeface="+mn-lt"/>
              </a:rPr>
              <a:t> est infligée aux coupables d'actes homosexuels ou de sodomie (qu'on appelle alors « délit de l'épine du dos » ou tout simplement « délit de l'épine ») est très sévèrement châtiée : « </a:t>
            </a:r>
            <a:r>
              <a:rPr lang="fr-FR" i="1" dirty="0">
                <a:solidFill>
                  <a:srgbClr val="7030A0"/>
                </a:solidFill>
                <a:latin typeface="+mn-lt"/>
              </a:rPr>
              <a:t>Quand on aura soupçonné un homme de bougrerie, il doit être mis en prison. Les personnes d'Église doivent faire l'Inquisition de la foi sur lui, et demander de la foi. Et s'il est condamné, le roi le fait mettre à mort. […] Celui qui est sodomite prouvé, doit perdre les couilles, et s'il le fait une seconde fois, il doit perdre le membre ; et s'il le fait une troisième fois, il doit être brûlé. […] Femme qui le fait doit à chaque fois perdre un membre, et la troisième fois, doit être brûlée. Et tous leurs biens sont au roi.</a:t>
            </a:r>
            <a:r>
              <a:rPr lang="fr-FR" dirty="0">
                <a:solidFill>
                  <a:srgbClr val="7030A0"/>
                </a:solidFill>
                <a:latin typeface="+mn-lt"/>
              </a:rPr>
              <a:t> ».</a:t>
            </a:r>
          </a:p>
          <a:p>
            <a:pPr algn="just" eaLnBrk="1" fontAlgn="auto" hangingPunct="1">
              <a:spcBef>
                <a:spcPts val="0"/>
              </a:spcBef>
              <a:spcAft>
                <a:spcPts val="0"/>
              </a:spcAft>
              <a:defRPr/>
            </a:pPr>
            <a:r>
              <a:rPr lang="fr-FR" sz="1200" dirty="0">
                <a:solidFill>
                  <a:srgbClr val="7030A0"/>
                </a:solidFill>
                <a:latin typeface="+mn-lt"/>
              </a:rPr>
              <a:t>Sources : a) </a:t>
            </a:r>
            <a:r>
              <a:rPr lang="fr-FR" sz="1200" dirty="0">
                <a:solidFill>
                  <a:srgbClr val="7030A0"/>
                </a:solidFill>
                <a:latin typeface="+mn-lt"/>
                <a:hlinkClick r:id="rId8"/>
              </a:rPr>
              <a:t>https://fr.wikipedia.org/wiki/Homosexualité</a:t>
            </a:r>
            <a:endParaRPr lang="fr-FR" sz="1200" dirty="0">
              <a:solidFill>
                <a:srgbClr val="7030A0"/>
              </a:solidFill>
              <a:latin typeface="+mn-lt"/>
            </a:endParaRPr>
          </a:p>
          <a:p>
            <a:pPr algn="just" eaLnBrk="1" fontAlgn="auto" hangingPunct="1">
              <a:spcBef>
                <a:spcPts val="0"/>
              </a:spcBef>
              <a:spcAft>
                <a:spcPts val="0"/>
              </a:spcAft>
              <a:defRPr/>
            </a:pPr>
            <a:r>
              <a:rPr lang="fr-FR" sz="1200" dirty="0">
                <a:solidFill>
                  <a:srgbClr val="7030A0"/>
                </a:solidFill>
                <a:latin typeface="+mn-lt"/>
              </a:rPr>
              <a:t>b) Didier </a:t>
            </a:r>
            <a:r>
              <a:rPr lang="fr-FR" altLang="fr-FR" sz="1200" dirty="0">
                <a:solidFill>
                  <a:srgbClr val="7030A0"/>
                </a:solidFill>
                <a:cs typeface="Arial" panose="020B0604020202020204" pitchFamily="34" charset="0"/>
              </a:rPr>
              <a:t>Godard, </a:t>
            </a:r>
            <a:r>
              <a:rPr lang="fr-FR" altLang="fr-FR" sz="1200" dirty="0">
                <a:solidFill>
                  <a:srgbClr val="7030A0"/>
                </a:solidFill>
                <a:cs typeface="Arial" panose="020B0604020202020204" pitchFamily="34" charset="0"/>
                <a:hlinkClick r:id="rId9"/>
              </a:rPr>
              <a:t>« L'homosexualité à la cour de France »</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0" tooltip="archive de « L'homosexualité à la cour de France »"/>
              </a:rPr>
              <a:t>archive</a:t>
            </a:r>
            <a:r>
              <a:rPr lang="fr-FR" altLang="fr-FR" sz="1200" dirty="0">
                <a:solidFill>
                  <a:srgbClr val="7030A0"/>
                </a:solidFill>
                <a:cs typeface="Arial" panose="020B0604020202020204" pitchFamily="34" charset="0"/>
              </a:rPr>
              <a:t>], sur </a:t>
            </a:r>
            <a:r>
              <a:rPr lang="fr-FR" altLang="fr-FR" sz="1200" i="1" dirty="0">
                <a:solidFill>
                  <a:srgbClr val="7030A0"/>
                </a:solidFill>
                <a:cs typeface="Arial" panose="020B0604020202020204" pitchFamily="34" charset="0"/>
                <a:hlinkClick r:id="rId11"/>
              </a:rPr>
              <a:t>http://suite101.fr</a:t>
            </a:r>
            <a:r>
              <a:rPr lang="fr-FR" altLang="fr-FR" sz="1200" i="1" dirty="0">
                <a:solidFill>
                  <a:srgbClr val="7030A0"/>
                </a:solidFill>
                <a:cs typeface="Arial" panose="020B0604020202020204" pitchFamily="34" charset="0"/>
              </a:rPr>
              <a:t> [</a:t>
            </a:r>
            <a:r>
              <a:rPr lang="fr-FR" altLang="fr-FR" sz="1200" i="1" dirty="0">
                <a:solidFill>
                  <a:srgbClr val="7030A0"/>
                </a:solidFill>
                <a:cs typeface="Arial" panose="020B0604020202020204" pitchFamily="34" charset="0"/>
                <a:hlinkClick r:id="rId12" tooltip="archive de http://suite101.fr"/>
              </a:rPr>
              <a:t>archive</a:t>
            </a:r>
            <a:r>
              <a:rPr lang="fr-FR" altLang="fr-FR" sz="1200" i="1" dirty="0">
                <a:solidFill>
                  <a:srgbClr val="7030A0"/>
                </a:solidFill>
                <a:cs typeface="Arial" panose="020B0604020202020204" pitchFamily="34" charset="0"/>
              </a:rPr>
              <a:t>]</a:t>
            </a:r>
            <a:r>
              <a:rPr lang="fr-FR" altLang="fr-FR" sz="1200" dirty="0">
                <a:solidFill>
                  <a:srgbClr val="7030A0"/>
                </a:solidFill>
                <a:cs typeface="Arial" panose="020B0604020202020204" pitchFamily="34" charset="0"/>
              </a:rPr>
              <a:t>,‎ </a:t>
            </a:r>
            <a:r>
              <a:rPr lang="fr-FR" altLang="fr-FR" sz="1200" dirty="0">
                <a:solidFill>
                  <a:srgbClr val="7030A0"/>
                </a:solidFill>
              </a:rPr>
              <a:t>7 octobre 2007</a:t>
            </a:r>
            <a:r>
              <a:rPr lang="fr-FR" altLang="fr-FR" sz="1600" dirty="0">
                <a:solidFill>
                  <a:srgbClr val="7030A0"/>
                </a:solidFill>
              </a:rPr>
              <a:t>.</a:t>
            </a:r>
            <a:endParaRPr lang="fr-FR" sz="1200" dirty="0">
              <a:solidFill>
                <a:srgbClr val="7030A0"/>
              </a:solidFill>
            </a:endParaRPr>
          </a:p>
        </p:txBody>
      </p:sp>
      <p:pic>
        <p:nvPicPr>
          <p:cNvPr id="37894" name="Imag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366250" y="1174750"/>
            <a:ext cx="2671763"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ZoneTexte 7"/>
          <p:cNvSpPr txBox="1">
            <a:spLocks noChangeArrowheads="1"/>
          </p:cNvSpPr>
          <p:nvPr/>
        </p:nvSpPr>
        <p:spPr bwMode="auto">
          <a:xfrm>
            <a:off x="9212263" y="4402138"/>
            <a:ext cx="2979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Exécution du chevalier de Hohenberg et de son écuyer devant les murs de </a:t>
            </a:r>
            <a:r>
              <a:rPr lang="fr-FR" altLang="fr-FR" sz="1200">
                <a:solidFill>
                  <a:srgbClr val="7030A0"/>
                </a:solidFill>
                <a:hlinkClick r:id="rId14" tooltip="Zurich"/>
              </a:rPr>
              <a:t>Zurich</a:t>
            </a:r>
            <a:r>
              <a:rPr lang="fr-FR" altLang="fr-FR" sz="1200">
                <a:solidFill>
                  <a:srgbClr val="7030A0"/>
                </a:solidFill>
              </a:rPr>
              <a:t> (</a:t>
            </a:r>
            <a:r>
              <a:rPr lang="fr-FR" altLang="fr-FR" sz="1200">
                <a:solidFill>
                  <a:srgbClr val="7030A0"/>
                </a:solidFill>
                <a:hlinkClick r:id="rId15" tooltip="1482"/>
              </a:rPr>
              <a:t>1482</a:t>
            </a:r>
            <a:r>
              <a:rPr lang="fr-FR" altLang="fr-FR" sz="1200">
                <a:solidFill>
                  <a:srgbClr val="7030A0"/>
                </a:solidFill>
              </a:rPr>
              <a:t>).</a:t>
            </a:r>
          </a:p>
        </p:txBody>
      </p:sp>
      <p:pic>
        <p:nvPicPr>
          <p:cNvPr id="37896" name="Picture 2" descr="C:\Users\LISAN\Documents\religions\homosexualité\images\homo-célèbres\richardcoeurdelio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5088" y="4813300"/>
            <a:ext cx="128428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ZoneTexte 8"/>
          <p:cNvSpPr txBox="1">
            <a:spLocks noChangeArrowheads="1"/>
          </p:cNvSpPr>
          <p:nvPr/>
        </p:nvSpPr>
        <p:spPr bwMode="auto">
          <a:xfrm>
            <a:off x="7162800" y="6465888"/>
            <a:ext cx="2339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Richard Cœur de Lion.</a:t>
            </a:r>
          </a:p>
        </p:txBody>
      </p:sp>
      <p:sp>
        <p:nvSpPr>
          <p:cNvPr id="37898" name="ZoneTexte 9"/>
          <p:cNvSpPr txBox="1">
            <a:spLocks noChangeArrowheads="1"/>
          </p:cNvSpPr>
          <p:nvPr/>
        </p:nvSpPr>
        <p:spPr bwMode="auto">
          <a:xfrm>
            <a:off x="9459913" y="6434138"/>
            <a:ext cx="2252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Edouard II d'Angleterre</a:t>
            </a:r>
          </a:p>
        </p:txBody>
      </p:sp>
      <p:pic>
        <p:nvPicPr>
          <p:cNvPr id="37899" name="Picture 3" descr="C:\Users\LISAN\Documents\religions\homosexualité\images\Edouard II d'Angleterr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52025" y="4876800"/>
            <a:ext cx="13906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4508183" y="149226"/>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336338" y="198438"/>
            <a:ext cx="511175" cy="320675"/>
          </a:xfrm>
        </p:spPr>
        <p:txBody>
          <a:bodyPr/>
          <a:lstStyle/>
          <a:p>
            <a:pPr>
              <a:defRPr/>
            </a:pPr>
            <a:fld id="{0C852A96-2878-4BF1-9864-C40524D0CAD2}" type="slidenum">
              <a:rPr lang="fr-FR"/>
              <a:pPr>
                <a:defRPr/>
              </a:pPr>
              <a:t>3</a:t>
            </a:fld>
            <a:endParaRPr lang="fr-FR" dirty="0"/>
          </a:p>
        </p:txBody>
      </p:sp>
      <p:sp>
        <p:nvSpPr>
          <p:cNvPr id="4100" name="ZoneTexte 3"/>
          <p:cNvSpPr txBox="1">
            <a:spLocks noChangeArrowheads="1"/>
          </p:cNvSpPr>
          <p:nvPr/>
        </p:nvSpPr>
        <p:spPr bwMode="auto">
          <a:xfrm>
            <a:off x="126539" y="334169"/>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a:t>
            </a:r>
            <a:endParaRPr lang="fr-FR" altLang="fr-FR" sz="1800" dirty="0">
              <a:solidFill>
                <a:srgbClr val="7030A0"/>
              </a:solidFill>
            </a:endParaRPr>
          </a:p>
        </p:txBody>
      </p:sp>
      <p:sp>
        <p:nvSpPr>
          <p:cNvPr id="4101" name="ZoneTexte 4"/>
          <p:cNvSpPr txBox="1">
            <a:spLocks noChangeArrowheads="1"/>
          </p:cNvSpPr>
          <p:nvPr/>
        </p:nvSpPr>
        <p:spPr bwMode="auto">
          <a:xfrm>
            <a:off x="126539" y="733246"/>
            <a:ext cx="69802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dirty="0">
                <a:solidFill>
                  <a:srgbClr val="7030A0"/>
                </a:solidFill>
              </a:rPr>
              <a:t>16. Causes de l’homophobie</a:t>
            </a:r>
          </a:p>
          <a:p>
            <a:pPr eaLnBrk="1" hangingPunct="1">
              <a:lnSpc>
                <a:spcPct val="100000"/>
              </a:lnSpc>
              <a:spcBef>
                <a:spcPct val="0"/>
              </a:spcBef>
              <a:buFontTx/>
              <a:buNone/>
            </a:pPr>
            <a:r>
              <a:rPr lang="fr-FR" altLang="fr-FR" sz="1400" dirty="0">
                <a:solidFill>
                  <a:srgbClr val="7030A0"/>
                </a:solidFill>
              </a:rPr>
              <a:t>16.1. L’hypothèse de « L’homophobie innée » </a:t>
            </a:r>
          </a:p>
          <a:p>
            <a:pPr eaLnBrk="1" hangingPunct="1">
              <a:lnSpc>
                <a:spcPct val="100000"/>
              </a:lnSpc>
              <a:spcBef>
                <a:spcPct val="0"/>
              </a:spcBef>
              <a:buFontTx/>
              <a:buNone/>
            </a:pPr>
            <a:r>
              <a:rPr lang="fr-FR" altLang="fr-FR" sz="1400" dirty="0">
                <a:solidFill>
                  <a:srgbClr val="7030A0"/>
                </a:solidFill>
              </a:rPr>
              <a:t>16.2. L'homophobie comme non-acceptation de sa propre bisexualité </a:t>
            </a:r>
          </a:p>
          <a:p>
            <a:pPr eaLnBrk="1" hangingPunct="1">
              <a:lnSpc>
                <a:spcPct val="100000"/>
              </a:lnSpc>
              <a:spcBef>
                <a:spcPct val="0"/>
              </a:spcBef>
              <a:buFontTx/>
              <a:buNone/>
            </a:pPr>
            <a:r>
              <a:rPr lang="fr-FR" altLang="fr-FR" sz="1400" dirty="0">
                <a:solidFill>
                  <a:srgbClr val="7030A0"/>
                </a:solidFill>
              </a:rPr>
              <a:t>16.3. Les influences fortes culturelles et du groupe </a:t>
            </a:r>
          </a:p>
          <a:p>
            <a:pPr eaLnBrk="1" hangingPunct="1">
              <a:lnSpc>
                <a:spcPct val="100000"/>
              </a:lnSpc>
              <a:spcBef>
                <a:spcPct val="0"/>
              </a:spcBef>
              <a:buFontTx/>
              <a:buNone/>
            </a:pPr>
            <a:r>
              <a:rPr lang="fr-FR" altLang="fr-FR" sz="1400" dirty="0">
                <a:solidFill>
                  <a:srgbClr val="7030A0"/>
                </a:solidFill>
              </a:rPr>
              <a:t>16.4. Homophobie intériorisée</a:t>
            </a:r>
          </a:p>
          <a:p>
            <a:pPr eaLnBrk="1" hangingPunct="1">
              <a:lnSpc>
                <a:spcPct val="100000"/>
              </a:lnSpc>
              <a:spcBef>
                <a:spcPct val="0"/>
              </a:spcBef>
              <a:buFontTx/>
              <a:buNone/>
            </a:pPr>
            <a:r>
              <a:rPr lang="fr-FR" altLang="fr-FR" sz="1400" dirty="0">
                <a:solidFill>
                  <a:srgbClr val="7030A0"/>
                </a:solidFill>
              </a:rPr>
              <a:t>16.3. L'ancienneté des traditions culturelles, psychothérapiques et religieuses</a:t>
            </a:r>
          </a:p>
          <a:p>
            <a:pPr eaLnBrk="1" hangingPunct="1">
              <a:lnSpc>
                <a:spcPct val="100000"/>
              </a:lnSpc>
              <a:spcBef>
                <a:spcPct val="0"/>
              </a:spcBef>
              <a:buFontTx/>
              <a:buNone/>
            </a:pPr>
            <a:r>
              <a:rPr lang="fr-FR" altLang="fr-FR" sz="1400" dirty="0">
                <a:solidFill>
                  <a:srgbClr val="7030A0"/>
                </a:solidFill>
              </a:rPr>
              <a:t>16.4. Pourquoi plus de victimes gays que lesbiennes</a:t>
            </a:r>
          </a:p>
          <a:p>
            <a:pPr eaLnBrk="1" hangingPunct="1">
              <a:lnSpc>
                <a:spcPct val="100000"/>
              </a:lnSpc>
              <a:spcBef>
                <a:spcPct val="0"/>
              </a:spcBef>
              <a:buFontTx/>
              <a:buNone/>
            </a:pPr>
            <a:r>
              <a:rPr lang="fr-FR" altLang="fr-FR" sz="1400" dirty="0">
                <a:solidFill>
                  <a:srgbClr val="7030A0"/>
                </a:solidFill>
              </a:rPr>
              <a:t>17. Comment lutter contre l’homophobie</a:t>
            </a:r>
          </a:p>
          <a:p>
            <a:pPr eaLnBrk="1" hangingPunct="1">
              <a:lnSpc>
                <a:spcPct val="100000"/>
              </a:lnSpc>
              <a:spcBef>
                <a:spcPct val="0"/>
              </a:spcBef>
              <a:buFontTx/>
              <a:buNone/>
            </a:pPr>
            <a:r>
              <a:rPr lang="fr-FR" altLang="fr-FR" sz="1400" dirty="0">
                <a:solidFill>
                  <a:srgbClr val="7030A0"/>
                </a:solidFill>
              </a:rPr>
              <a:t>17.1. Lutter contre l’homophobie religieuse</a:t>
            </a:r>
          </a:p>
          <a:p>
            <a:pPr eaLnBrk="1" hangingPunct="1">
              <a:lnSpc>
                <a:spcPct val="100000"/>
              </a:lnSpc>
              <a:spcBef>
                <a:spcPct val="0"/>
              </a:spcBef>
              <a:buFontTx/>
              <a:buNone/>
            </a:pPr>
            <a:r>
              <a:rPr lang="fr-FR" altLang="fr-FR" sz="1400" dirty="0">
                <a:solidFill>
                  <a:srgbClr val="7030A0"/>
                </a:solidFill>
              </a:rPr>
              <a:t>17.2. La loi en France et dans le monde</a:t>
            </a:r>
          </a:p>
          <a:p>
            <a:pPr eaLnBrk="1" hangingPunct="1">
              <a:lnSpc>
                <a:spcPct val="100000"/>
              </a:lnSpc>
              <a:spcBef>
                <a:spcPct val="0"/>
              </a:spcBef>
              <a:buFontTx/>
              <a:buNone/>
            </a:pPr>
            <a:r>
              <a:rPr lang="fr-FR" altLang="fr-FR" sz="1400" dirty="0">
                <a:solidFill>
                  <a:srgbClr val="7030A0"/>
                </a:solidFill>
              </a:rPr>
              <a:t>18. Défense et fierté des homosexuels</a:t>
            </a:r>
          </a:p>
          <a:p>
            <a:pPr eaLnBrk="1" hangingPunct="1">
              <a:lnSpc>
                <a:spcPct val="100000"/>
              </a:lnSpc>
              <a:spcBef>
                <a:spcPct val="0"/>
              </a:spcBef>
              <a:buFontTx/>
              <a:buNone/>
            </a:pPr>
            <a:r>
              <a:rPr lang="fr-FR" altLang="fr-FR" sz="1400" dirty="0">
                <a:solidFill>
                  <a:srgbClr val="7030A0"/>
                </a:solidFill>
              </a:rPr>
              <a:t>19. Le bien-être et le témoignage des enfants d’homosexuels</a:t>
            </a:r>
          </a:p>
          <a:p>
            <a:pPr eaLnBrk="1" hangingPunct="1">
              <a:lnSpc>
                <a:spcPct val="100000"/>
              </a:lnSpc>
              <a:spcBef>
                <a:spcPct val="0"/>
              </a:spcBef>
              <a:buFontTx/>
              <a:buNone/>
            </a:pPr>
            <a:r>
              <a:rPr lang="fr-FR" altLang="fr-FR" sz="1400" dirty="0">
                <a:solidFill>
                  <a:srgbClr val="7030A0"/>
                </a:solidFill>
              </a:rPr>
              <a:t>20. Préjugés sur l’homosexualité</a:t>
            </a:r>
          </a:p>
          <a:p>
            <a:pPr eaLnBrk="1" hangingPunct="1">
              <a:lnSpc>
                <a:spcPct val="100000"/>
              </a:lnSpc>
              <a:spcBef>
                <a:spcPct val="0"/>
              </a:spcBef>
              <a:buFontTx/>
              <a:buNone/>
            </a:pPr>
            <a:r>
              <a:rPr lang="fr-FR" altLang="fr-FR" sz="1400" dirty="0">
                <a:solidFill>
                  <a:srgbClr val="7030A0"/>
                </a:solidFill>
              </a:rPr>
              <a:t>21. Conclusion</a:t>
            </a:r>
          </a:p>
          <a:p>
            <a:pPr eaLnBrk="1" hangingPunct="1">
              <a:lnSpc>
                <a:spcPct val="100000"/>
              </a:lnSpc>
              <a:spcBef>
                <a:spcPct val="0"/>
              </a:spcBef>
              <a:buFontTx/>
              <a:buNone/>
            </a:pPr>
            <a:r>
              <a:rPr lang="fr-FR" altLang="fr-FR" sz="1400" dirty="0">
                <a:solidFill>
                  <a:srgbClr val="7030A0"/>
                </a:solidFill>
              </a:rPr>
              <a:t>22. Bibliographie</a:t>
            </a:r>
          </a:p>
          <a:p>
            <a:pPr eaLnBrk="1" hangingPunct="1">
              <a:lnSpc>
                <a:spcPct val="100000"/>
              </a:lnSpc>
              <a:spcBef>
                <a:spcPct val="0"/>
              </a:spcBef>
              <a:buFontTx/>
              <a:buNone/>
            </a:pPr>
            <a:r>
              <a:rPr lang="fr-FR" altLang="fr-FR" sz="1400" dirty="0">
                <a:solidFill>
                  <a:srgbClr val="7030A0"/>
                </a:solidFill>
              </a:rPr>
              <a:t>22.1. Pages Internet</a:t>
            </a:r>
          </a:p>
          <a:p>
            <a:pPr eaLnBrk="1" hangingPunct="1">
              <a:lnSpc>
                <a:spcPct val="100000"/>
              </a:lnSpc>
              <a:spcBef>
                <a:spcPct val="0"/>
              </a:spcBef>
              <a:buFontTx/>
              <a:buNone/>
            </a:pPr>
            <a:r>
              <a:rPr lang="fr-FR" altLang="fr-FR" sz="1400" dirty="0">
                <a:solidFill>
                  <a:srgbClr val="7030A0"/>
                </a:solidFill>
              </a:rPr>
              <a:t>22.2. Livres, articles, ouvrages</a:t>
            </a:r>
          </a:p>
          <a:p>
            <a:pPr eaLnBrk="1" hangingPunct="1">
              <a:lnSpc>
                <a:spcPct val="100000"/>
              </a:lnSpc>
              <a:spcBef>
                <a:spcPct val="0"/>
              </a:spcBef>
              <a:buFontTx/>
              <a:buNone/>
            </a:pPr>
            <a:r>
              <a:rPr lang="fr-FR" altLang="fr-FR" sz="1400" dirty="0">
                <a:solidFill>
                  <a:srgbClr val="7030A0"/>
                </a:solidFill>
              </a:rPr>
              <a:t>A1. Annexe : l’identité de genre</a:t>
            </a:r>
          </a:p>
          <a:p>
            <a:pPr eaLnBrk="1" hangingPunct="1">
              <a:lnSpc>
                <a:spcPct val="100000"/>
              </a:lnSpc>
              <a:spcBef>
                <a:spcPct val="0"/>
              </a:spcBef>
              <a:buFontTx/>
              <a:buNone/>
            </a:pPr>
            <a:r>
              <a:rPr lang="fr-FR" altLang="fr-FR" sz="1400" dirty="0">
                <a:solidFill>
                  <a:srgbClr val="7030A0"/>
                </a:solidFill>
              </a:rPr>
              <a:t>A2. Annexe : Glossaire </a:t>
            </a:r>
          </a:p>
          <a:p>
            <a:pPr eaLnBrk="1" hangingPunct="1">
              <a:lnSpc>
                <a:spcPct val="100000"/>
              </a:lnSpc>
              <a:spcBef>
                <a:spcPct val="0"/>
              </a:spcBef>
              <a:buFontTx/>
              <a:buNone/>
            </a:pPr>
            <a:r>
              <a:rPr lang="fr-FR" altLang="fr-FR" sz="1400" dirty="0">
                <a:solidFill>
                  <a:srgbClr val="7030A0"/>
                </a:solidFill>
              </a:rPr>
              <a:t>A3. Annexe : ABCD de l'égalité</a:t>
            </a:r>
          </a:p>
          <a:p>
            <a:pPr eaLnBrk="1" hangingPunct="1">
              <a:lnSpc>
                <a:spcPct val="100000"/>
              </a:lnSpc>
              <a:spcBef>
                <a:spcPct val="0"/>
              </a:spcBef>
              <a:buFontTx/>
              <a:buNone/>
            </a:pPr>
            <a:r>
              <a:rPr lang="fr-FR" altLang="fr-FR" sz="1400" dirty="0">
                <a:solidFill>
                  <a:srgbClr val="7030A0"/>
                </a:solidFill>
              </a:rPr>
              <a:t>A4. Mariage gay, PMA, « </a:t>
            </a:r>
            <a:r>
              <a:rPr lang="fr-FR" altLang="fr-FR" sz="1400" dirty="0" err="1">
                <a:solidFill>
                  <a:srgbClr val="7030A0"/>
                </a:solidFill>
              </a:rPr>
              <a:t>gender</a:t>
            </a:r>
            <a:r>
              <a:rPr lang="fr-FR" altLang="fr-FR" sz="1400" dirty="0">
                <a:solidFill>
                  <a:srgbClr val="7030A0"/>
                </a:solidFill>
              </a:rPr>
              <a:t> »... Dix liens pour tout comprendre</a:t>
            </a:r>
          </a:p>
          <a:p>
            <a:pPr eaLnBrk="1" hangingPunct="1">
              <a:lnSpc>
                <a:spcPct val="100000"/>
              </a:lnSpc>
              <a:spcBef>
                <a:spcPct val="0"/>
              </a:spcBef>
              <a:buFontTx/>
              <a:buNone/>
            </a:pPr>
            <a:r>
              <a:rPr lang="fr-FR" altLang="fr-FR" sz="1400" dirty="0">
                <a:solidFill>
                  <a:srgbClr val="7030A0"/>
                </a:solidFill>
              </a:rPr>
              <a:t>A4. 1. La théorie du genre, c'est quoi ?</a:t>
            </a:r>
          </a:p>
          <a:p>
            <a:pPr eaLnBrk="1" hangingPunct="1">
              <a:lnSpc>
                <a:spcPct val="100000"/>
              </a:lnSpc>
              <a:spcBef>
                <a:spcPct val="0"/>
              </a:spcBef>
              <a:buFontTx/>
              <a:buNone/>
            </a:pPr>
            <a:r>
              <a:rPr lang="fr-FR" altLang="fr-FR" sz="1400" dirty="0">
                <a:solidFill>
                  <a:srgbClr val="7030A0"/>
                </a:solidFill>
              </a:rPr>
              <a:t>A4. 2. Pourquoi dit-on qu'elle est « enseignée dans les écoles » ?</a:t>
            </a:r>
          </a:p>
          <a:p>
            <a:pPr eaLnBrk="1" hangingPunct="1">
              <a:lnSpc>
                <a:spcPct val="100000"/>
              </a:lnSpc>
              <a:spcBef>
                <a:spcPct val="0"/>
              </a:spcBef>
              <a:buFontTx/>
              <a:buNone/>
            </a:pPr>
            <a:r>
              <a:rPr lang="fr-FR" altLang="fr-FR" sz="1400" dirty="0">
                <a:solidFill>
                  <a:srgbClr val="7030A0"/>
                </a:solidFill>
              </a:rPr>
              <a:t>A4. 3. Qu'est ce que les « ABCD de l'égalité » ?</a:t>
            </a:r>
          </a:p>
          <a:p>
            <a:pPr eaLnBrk="1" hangingPunct="1">
              <a:lnSpc>
                <a:spcPct val="100000"/>
              </a:lnSpc>
              <a:spcBef>
                <a:spcPct val="0"/>
              </a:spcBef>
              <a:buFontTx/>
              <a:buNone/>
            </a:pPr>
            <a:r>
              <a:rPr lang="fr-FR" altLang="fr-FR" sz="1400" dirty="0">
                <a:solidFill>
                  <a:srgbClr val="7030A0"/>
                </a:solidFill>
              </a:rPr>
              <a:t>A4.4. Et la « ligne Azur », de quoi s'agit-il ?</a:t>
            </a:r>
          </a:p>
          <a:p>
            <a:pPr eaLnBrk="1" hangingPunct="1">
              <a:lnSpc>
                <a:spcPct val="100000"/>
              </a:lnSpc>
              <a:spcBef>
                <a:spcPct val="0"/>
              </a:spcBef>
              <a:buFontTx/>
              <a:buNone/>
            </a:pPr>
            <a:r>
              <a:rPr lang="fr-FR" altLang="fr-FR" sz="1400" dirty="0">
                <a:solidFill>
                  <a:srgbClr val="7030A0"/>
                </a:solidFill>
              </a:rPr>
              <a:t>A4.5. Une sénatrice a-t-elle dit que les enfants appartenaient à l'Etat ?</a:t>
            </a:r>
          </a:p>
          <a:p>
            <a:pPr eaLnBrk="1" hangingPunct="1">
              <a:lnSpc>
                <a:spcPct val="100000"/>
              </a:lnSpc>
              <a:spcBef>
                <a:spcPct val="0"/>
              </a:spcBef>
              <a:buFontTx/>
              <a:buNone/>
            </a:pPr>
            <a:r>
              <a:rPr lang="fr-FR" altLang="fr-FR" sz="1400" dirty="0">
                <a:solidFill>
                  <a:srgbClr val="7030A0"/>
                </a:solidFill>
              </a:rPr>
              <a:t>A4.6. La masturbation est-elle enseignée à l'école ?</a:t>
            </a:r>
          </a:p>
          <a:p>
            <a:pPr eaLnBrk="1" hangingPunct="1">
              <a:lnSpc>
                <a:spcPct val="100000"/>
              </a:lnSpc>
              <a:spcBef>
                <a:spcPct val="0"/>
              </a:spcBef>
              <a:buFontTx/>
              <a:buNone/>
            </a:pPr>
            <a:r>
              <a:rPr lang="fr-FR" altLang="fr-FR" sz="1400" dirty="0">
                <a:solidFill>
                  <a:srgbClr val="7030A0"/>
                </a:solidFill>
              </a:rPr>
              <a:t>A4.7. Les livres pour enfants </a:t>
            </a:r>
            <a:r>
              <a:rPr lang="fr-FR" altLang="fr-FR" sz="1400" dirty="0" err="1">
                <a:solidFill>
                  <a:srgbClr val="7030A0"/>
                </a:solidFill>
              </a:rPr>
              <a:t>font-il</a:t>
            </a:r>
            <a:r>
              <a:rPr lang="fr-FR" altLang="fr-FR" sz="1400" dirty="0">
                <a:solidFill>
                  <a:srgbClr val="7030A0"/>
                </a:solidFill>
              </a:rPr>
              <a:t> la promotion du « </a:t>
            </a:r>
            <a:r>
              <a:rPr lang="fr-FR" altLang="fr-FR" sz="1400" dirty="0" err="1">
                <a:solidFill>
                  <a:srgbClr val="7030A0"/>
                </a:solidFill>
              </a:rPr>
              <a:t>gender</a:t>
            </a:r>
            <a:r>
              <a:rPr lang="fr-FR" altLang="fr-FR" sz="1400" dirty="0">
                <a:solidFill>
                  <a:srgbClr val="7030A0"/>
                </a:solidFill>
              </a:rPr>
              <a:t> » ?</a:t>
            </a:r>
          </a:p>
        </p:txBody>
      </p:sp>
      <p:sp>
        <p:nvSpPr>
          <p:cNvPr id="4102" name="ZoneTexte 5"/>
          <p:cNvSpPr txBox="1">
            <a:spLocks noChangeArrowheads="1"/>
          </p:cNvSpPr>
          <p:nvPr/>
        </p:nvSpPr>
        <p:spPr bwMode="auto">
          <a:xfrm>
            <a:off x="9014027" y="3075138"/>
            <a:ext cx="28334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Vague d’exécution d’homosexuels en Iran, août 2014. Source : </a:t>
            </a:r>
            <a:r>
              <a:rPr lang="fr-FR" altLang="fr-FR" sz="1200" dirty="0">
                <a:solidFill>
                  <a:srgbClr val="7030A0"/>
                </a:solidFill>
                <a:hlinkClick r:id="rId3"/>
              </a:rPr>
              <a:t>http://www.frontpagemag.com/fpm/238983/execution-wave-against-lgbt-iranians-dr-majid-rafizadeh</a:t>
            </a:r>
            <a:r>
              <a:rPr lang="fr-FR" altLang="fr-FR" sz="1200" dirty="0">
                <a:solidFill>
                  <a:srgbClr val="7030A0"/>
                </a:solidFill>
              </a:rPr>
              <a:t> </a:t>
            </a:r>
          </a:p>
        </p:txBody>
      </p:sp>
      <p:pic>
        <p:nvPicPr>
          <p:cNvPr id="4103"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14027" y="786524"/>
            <a:ext cx="2833486" cy="224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0607" y="4771027"/>
            <a:ext cx="2600325" cy="17526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7190" y="3256552"/>
            <a:ext cx="3028950" cy="1514475"/>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3890" y="5003310"/>
            <a:ext cx="2762250" cy="1657350"/>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765" y="1039385"/>
            <a:ext cx="2619375" cy="1743075"/>
          </a:xfrm>
          <a:prstGeom prst="rect">
            <a:avLst/>
          </a:prstGeom>
        </p:spPr>
      </p:pic>
    </p:spTree>
    <p:extLst>
      <p:ext uri="{BB962C8B-B14F-4D97-AF65-F5344CB8AC3E}">
        <p14:creationId xmlns:p14="http://schemas.microsoft.com/office/powerpoint/2010/main" val="2542025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1463" y="195263"/>
            <a:ext cx="668337" cy="365125"/>
          </a:xfrm>
        </p:spPr>
        <p:txBody>
          <a:bodyPr/>
          <a:lstStyle/>
          <a:p>
            <a:pPr>
              <a:defRPr/>
            </a:pPr>
            <a:fld id="{BB956FCE-D5FE-474A-93D4-33147A8FDCE2}" type="slidenum">
              <a:rPr lang="fr-FR"/>
              <a:pPr>
                <a:defRPr/>
              </a:pPr>
              <a:t>30</a:t>
            </a:fld>
            <a:endParaRPr lang="fr-FR" dirty="0"/>
          </a:p>
        </p:txBody>
      </p:sp>
      <p:sp>
        <p:nvSpPr>
          <p:cNvPr id="39939" name="ZoneTexte 2"/>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9940" name="Rectangle 3"/>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39941" name="ZoneTexte 4"/>
          <p:cNvSpPr txBox="1">
            <a:spLocks noChangeArrowheads="1"/>
          </p:cNvSpPr>
          <p:nvPr/>
        </p:nvSpPr>
        <p:spPr bwMode="auto">
          <a:xfrm>
            <a:off x="144463" y="1182688"/>
            <a:ext cx="120475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4.4. L’époque classique</a:t>
            </a:r>
            <a:r>
              <a:rPr lang="fr-FR" altLang="fr-FR" sz="1800" dirty="0">
                <a:solidFill>
                  <a:srgbClr val="7030A0"/>
                </a:solidFill>
              </a:rPr>
              <a:t> :</a:t>
            </a:r>
          </a:p>
          <a:p>
            <a:pPr eaLnBrk="1" hangingPunct="1">
              <a:lnSpc>
                <a:spcPct val="100000"/>
              </a:lnSpc>
              <a:spcBef>
                <a:spcPct val="0"/>
              </a:spcBef>
              <a:buFontTx/>
              <a:buNone/>
            </a:pPr>
            <a:r>
              <a:rPr lang="fr-FR" altLang="fr-FR" sz="1800" dirty="0">
                <a:solidFill>
                  <a:srgbClr val="7030A0"/>
                </a:solidFill>
              </a:rPr>
              <a:t>En France le cas du roi </a:t>
            </a:r>
            <a:r>
              <a:rPr lang="fr-FR" altLang="fr-FR" sz="1800" dirty="0">
                <a:solidFill>
                  <a:srgbClr val="7030A0"/>
                </a:solidFill>
                <a:hlinkClick r:id="rId2" tooltip="Henri III (roi de France)"/>
              </a:rPr>
              <a:t>Henri III</a:t>
            </a:r>
            <a:r>
              <a:rPr lang="fr-FR" altLang="fr-FR" sz="1800" dirty="0">
                <a:solidFill>
                  <a:srgbClr val="7030A0"/>
                </a:solidFill>
              </a:rPr>
              <a:t>, largement suspecté (et ouvertement accusé par les protestants puritains) d'accorder à ses nombreux « </a:t>
            </a:r>
            <a:r>
              <a:rPr lang="fr-FR" altLang="fr-FR" sz="1800" dirty="0">
                <a:solidFill>
                  <a:srgbClr val="7030A0"/>
                </a:solidFill>
                <a:hlinkClick r:id="rId3" tooltip="Mignon (histoire)"/>
              </a:rPr>
              <a:t>mignons</a:t>
            </a:r>
            <a:r>
              <a:rPr lang="fr-FR" altLang="fr-FR" sz="1800" dirty="0">
                <a:solidFill>
                  <a:srgbClr val="7030A0"/>
                </a:solidFill>
              </a:rPr>
              <a:t> » des faveurs pas uniquement politiques.</a:t>
            </a:r>
          </a:p>
          <a:p>
            <a:pPr algn="just" eaLnBrk="1" hangingPunct="1">
              <a:lnSpc>
                <a:spcPct val="100000"/>
              </a:lnSpc>
              <a:spcBef>
                <a:spcPct val="0"/>
              </a:spcBef>
              <a:buFontTx/>
              <a:buNone/>
            </a:pPr>
            <a:r>
              <a:rPr lang="fr-FR" altLang="fr-FR" sz="1800" dirty="0">
                <a:solidFill>
                  <a:srgbClr val="7030A0"/>
                </a:solidFill>
              </a:rPr>
              <a:t>Au 17° siècle, plusieurs grands artistes comme </a:t>
            </a:r>
            <a:r>
              <a:rPr lang="fr-FR" altLang="fr-FR" sz="1800" dirty="0">
                <a:solidFill>
                  <a:srgbClr val="7030A0"/>
                </a:solidFill>
                <a:hlinkClick r:id="rId4" tooltip="Jean-Baptiste Lully"/>
              </a:rPr>
              <a:t>Jean-Baptiste Lully</a:t>
            </a:r>
            <a:r>
              <a:rPr lang="fr-FR" altLang="fr-FR" sz="1800" dirty="0">
                <a:solidFill>
                  <a:srgbClr val="7030A0"/>
                </a:solidFill>
              </a:rPr>
              <a:t> ou </a:t>
            </a:r>
            <a:r>
              <a:rPr lang="fr-FR" altLang="fr-FR" sz="1800" dirty="0">
                <a:solidFill>
                  <a:srgbClr val="7030A0"/>
                </a:solidFill>
                <a:hlinkClick r:id="rId5" tooltip="Savinien de Cyrano de Bergerac"/>
              </a:rPr>
              <a:t>Savinien de Cyrano de Bergerac</a:t>
            </a:r>
            <a:r>
              <a:rPr lang="fr-FR" altLang="fr-FR" sz="1800" dirty="0">
                <a:solidFill>
                  <a:srgbClr val="7030A0"/>
                </a:solidFill>
              </a:rPr>
              <a:t> afficheront ainsi des amours viriles sans inquiétude.  </a:t>
            </a:r>
            <a:r>
              <a:rPr lang="fr-FR" altLang="fr-FR" sz="1800" dirty="0">
                <a:solidFill>
                  <a:srgbClr val="7030A0"/>
                </a:solidFill>
                <a:hlinkClick r:id="rId6" tooltip="Philippe d'Orléans (1640-1701)"/>
              </a:rPr>
              <a:t>Philippe d'Orléans (1640-1701)</a:t>
            </a:r>
            <a:r>
              <a:rPr lang="fr-FR" altLang="fr-FR" sz="1800" baseline="30000" dirty="0">
                <a:solidFill>
                  <a:srgbClr val="7030A0"/>
                </a:solidFill>
                <a:hlinkClick r:id="rId7"/>
              </a:rPr>
              <a:t>61</a:t>
            </a:r>
            <a:r>
              <a:rPr lang="fr-FR" altLang="fr-FR" sz="1800" dirty="0">
                <a:solidFill>
                  <a:srgbClr val="7030A0"/>
                </a:solidFill>
              </a:rPr>
              <a:t>, « </a:t>
            </a:r>
            <a:r>
              <a:rPr lang="fr-FR" altLang="fr-FR" sz="1800" dirty="0">
                <a:solidFill>
                  <a:srgbClr val="7030A0"/>
                </a:solidFill>
                <a:hlinkClick r:id="rId8" tooltip="Monsieur (Ancien Régime)"/>
              </a:rPr>
              <a:t>Monsieur</a:t>
            </a:r>
            <a:r>
              <a:rPr lang="fr-FR" altLang="fr-FR" sz="1800" dirty="0">
                <a:solidFill>
                  <a:srgbClr val="7030A0"/>
                </a:solidFill>
              </a:rPr>
              <a:t>, frère du Roi » (</a:t>
            </a:r>
            <a:r>
              <a:rPr lang="fr-FR" altLang="fr-FR" sz="1800" u="sng" dirty="0">
                <a:solidFill>
                  <a:srgbClr val="7030A0"/>
                </a:solidFill>
                <a:hlinkClick r:id="rId9" tooltip="Louis XIV"/>
              </a:rPr>
              <a:t>Louis XIV</a:t>
            </a:r>
            <a:r>
              <a:rPr lang="fr-FR" altLang="fr-FR" sz="1800" dirty="0">
                <a:solidFill>
                  <a:srgbClr val="7030A0"/>
                </a:solidFill>
              </a:rPr>
              <a:t>)  avait en effet été éduqué d'une manière volontairement féminine par sa mère et le </a:t>
            </a:r>
            <a:r>
              <a:rPr lang="fr-FR" altLang="fr-FR" sz="1800" dirty="0">
                <a:solidFill>
                  <a:srgbClr val="7030A0"/>
                </a:solidFill>
                <a:hlinkClick r:id="rId10" tooltip="Jules Mazarin"/>
              </a:rPr>
              <a:t>cardinal Mazarin</a:t>
            </a:r>
            <a:r>
              <a:rPr lang="fr-FR" altLang="fr-FR" sz="1800" dirty="0">
                <a:solidFill>
                  <a:srgbClr val="7030A0"/>
                </a:solidFill>
              </a:rPr>
              <a:t>, éprouvés par la </a:t>
            </a:r>
            <a:r>
              <a:rPr lang="fr-FR" altLang="fr-FR" sz="1800" dirty="0">
                <a:solidFill>
                  <a:srgbClr val="7030A0"/>
                </a:solidFill>
                <a:hlinkClick r:id="rId11" tooltip="Fronde (histoire)"/>
              </a:rPr>
              <a:t>Fronde</a:t>
            </a:r>
            <a:r>
              <a:rPr lang="fr-FR" altLang="fr-FR" sz="1800" dirty="0">
                <a:solidFill>
                  <a:srgbClr val="7030A0"/>
                </a:solidFill>
              </a:rPr>
              <a:t>, sans doute dans le but d'éviter toute velléité au trône de sa part</a:t>
            </a:r>
            <a:r>
              <a:rPr lang="fr-FR" altLang="fr-FR" sz="1800" baseline="30000" dirty="0">
                <a:solidFill>
                  <a:srgbClr val="7030A0"/>
                </a:solidFill>
                <a:hlinkClick r:id="rId7"/>
              </a:rPr>
              <a:t>62</a:t>
            </a:r>
            <a:r>
              <a:rPr lang="fr-FR" altLang="fr-FR" sz="1800" dirty="0">
                <a:solidFill>
                  <a:srgbClr val="7030A0"/>
                </a:solidFill>
              </a:rPr>
              <a:t>. Il fut ainsi habillé en fille pendant la majeure partie de son enfance (et encore souvent à l'âge adulte), et invité à entretenir des relations sentimentales avec d'autres jeunes garçons</a:t>
            </a:r>
            <a:r>
              <a:rPr lang="fr-FR" altLang="fr-FR" sz="1800" baseline="30000" dirty="0">
                <a:solidFill>
                  <a:srgbClr val="7030A0"/>
                </a:solidFill>
                <a:hlinkClick r:id="rId7"/>
              </a:rPr>
              <a:t>66</a:t>
            </a:r>
            <a:r>
              <a:rPr lang="fr-FR" altLang="fr-FR" sz="1800" dirty="0">
                <a:solidFill>
                  <a:srgbClr val="7030A0"/>
                </a:solidFill>
              </a:rPr>
              <a:t>, et conserva cette inclination toute sa vie, au vu de toute la cour. L'un de ses principaux « </a:t>
            </a:r>
            <a:r>
              <a:rPr lang="fr-FR" altLang="fr-FR" sz="1800" dirty="0">
                <a:solidFill>
                  <a:srgbClr val="7030A0"/>
                </a:solidFill>
                <a:hlinkClick r:id="rId3" tooltip="Mignon (histoire)"/>
              </a:rPr>
              <a:t>mignons</a:t>
            </a:r>
            <a:r>
              <a:rPr lang="fr-FR" altLang="fr-FR" sz="1800" dirty="0">
                <a:solidFill>
                  <a:srgbClr val="7030A0"/>
                </a:solidFill>
              </a:rPr>
              <a:t> » fut le futur abbé </a:t>
            </a:r>
            <a:r>
              <a:rPr lang="fr-FR" altLang="fr-FR" sz="1800" dirty="0">
                <a:solidFill>
                  <a:srgbClr val="7030A0"/>
                </a:solidFill>
                <a:hlinkClick r:id="rId12" tooltip="François-Timoléon de Choisy"/>
              </a:rPr>
              <a:t>François-Timoléon de Choisy</a:t>
            </a:r>
            <a:r>
              <a:rPr lang="fr-FR" altLang="fr-FR" sz="1800" dirty="0">
                <a:solidFill>
                  <a:srgbClr val="7030A0"/>
                </a:solidFill>
              </a:rPr>
              <a:t>, qui laissa à ce propos des </a:t>
            </a:r>
            <a:r>
              <a:rPr lang="fr-FR" altLang="fr-FR" sz="1800" i="1" dirty="0">
                <a:solidFill>
                  <a:srgbClr val="7030A0"/>
                </a:solidFill>
              </a:rPr>
              <a:t>Mémoires de l'abbé de Choisy habillé en femme.</a:t>
            </a:r>
            <a:endParaRPr lang="fr-FR" altLang="fr-FR" sz="1800" dirty="0">
              <a:solidFill>
                <a:srgbClr val="7030A0"/>
              </a:solidFill>
            </a:endParaRPr>
          </a:p>
        </p:txBody>
      </p:sp>
      <p:sp>
        <p:nvSpPr>
          <p:cNvPr id="39942" name="ZoneTexte 5"/>
          <p:cNvSpPr txBox="1">
            <a:spLocks noChangeArrowheads="1"/>
          </p:cNvSpPr>
          <p:nvPr/>
        </p:nvSpPr>
        <p:spPr bwMode="auto">
          <a:xfrm>
            <a:off x="9510713" y="634523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Portrait d'Henri III de France, huile sur bois, château de Versailles, après 1578.</a:t>
            </a:r>
          </a:p>
        </p:txBody>
      </p:sp>
      <p:pic>
        <p:nvPicPr>
          <p:cNvPr id="39943" name="Imag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01238" y="3714750"/>
            <a:ext cx="195103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ZoneTexte 8"/>
          <p:cNvSpPr txBox="1">
            <a:spLocks noChangeArrowheads="1"/>
          </p:cNvSpPr>
          <p:nvPr/>
        </p:nvSpPr>
        <p:spPr bwMode="auto">
          <a:xfrm>
            <a:off x="168275" y="6437313"/>
            <a:ext cx="1892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Monsieur, duc d’Orléans.</a:t>
            </a:r>
          </a:p>
        </p:txBody>
      </p:sp>
      <p:pic>
        <p:nvPicPr>
          <p:cNvPr id="39945" name="Imag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3688" y="4230688"/>
            <a:ext cx="16414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ZoneTexte 10"/>
          <p:cNvSpPr txBox="1">
            <a:spLocks noChangeArrowheads="1"/>
          </p:cNvSpPr>
          <p:nvPr/>
        </p:nvSpPr>
        <p:spPr bwMode="auto">
          <a:xfrm>
            <a:off x="2765425" y="6270625"/>
            <a:ext cx="294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François-Timoléon de Choisy</a:t>
            </a:r>
          </a:p>
        </p:txBody>
      </p:sp>
      <p:sp>
        <p:nvSpPr>
          <p:cNvPr id="39947" name="ZoneTexte 11"/>
          <p:cNvSpPr txBox="1">
            <a:spLocks noChangeArrowheads="1"/>
          </p:cNvSpPr>
          <p:nvPr/>
        </p:nvSpPr>
        <p:spPr bwMode="auto">
          <a:xfrm>
            <a:off x="5889625" y="6313488"/>
            <a:ext cx="3003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Jean-Baptiste Lully</a:t>
            </a:r>
          </a:p>
        </p:txBody>
      </p:sp>
      <p:pic>
        <p:nvPicPr>
          <p:cNvPr id="39948" name="Picture 2" descr="C:\Users\LISAN\Documents\religions\homosexualité\images\homo-célèbres\Jean-Baptiste Lull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57938" y="4214813"/>
            <a:ext cx="17875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3" descr="C:\Users\LISAN\Documents\religions\homosexualité\images\homo-célèbres\François-Timoléon de Chois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92513" y="4151313"/>
            <a:ext cx="1573212"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ZoneTexte 13"/>
          <p:cNvSpPr txBox="1">
            <a:spLocks noChangeArrowheads="1"/>
          </p:cNvSpPr>
          <p:nvPr/>
        </p:nvSpPr>
        <p:spPr bwMode="auto">
          <a:xfrm>
            <a:off x="8001000" y="434975"/>
            <a:ext cx="381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En Europe, on estime qu'entre 1317 et 1789, il n'y a eu que 78 procès pour homosexualité et 38 condamnations à la peine capitale soit un condamné tous les 7 ans.  Source : </a:t>
            </a:r>
            <a:r>
              <a:rPr lang="fr-FR" altLang="fr-FR" sz="1200">
                <a:solidFill>
                  <a:srgbClr val="7030A0"/>
                </a:solidFill>
                <a:hlinkClick r:id="rId17"/>
              </a:rPr>
              <a:t>http://therealscandy.free.fr/humeur/history3.htm</a:t>
            </a:r>
            <a:r>
              <a:rPr lang="fr-FR" altLang="fr-FR" sz="1200">
                <a:solidFill>
                  <a:srgbClr val="7030A0"/>
                </a:solidFill>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8288" y="123825"/>
            <a:ext cx="574675" cy="368300"/>
          </a:xfrm>
        </p:spPr>
        <p:txBody>
          <a:bodyPr/>
          <a:lstStyle/>
          <a:p>
            <a:pPr>
              <a:defRPr/>
            </a:pPr>
            <a:fld id="{1981E957-1C49-4146-B2CB-89BB3BC2502C}" type="slidenum">
              <a:rPr lang="fr-FR"/>
              <a:pPr>
                <a:defRPr/>
              </a:pPr>
              <a:t>31</a:t>
            </a:fld>
            <a:endParaRPr lang="fr-FR" dirty="0"/>
          </a:p>
        </p:txBody>
      </p:sp>
      <p:sp>
        <p:nvSpPr>
          <p:cNvPr id="40963" name="ZoneTexte 3"/>
          <p:cNvSpPr txBox="1">
            <a:spLocks noChangeArrowheads="1"/>
          </p:cNvSpPr>
          <p:nvPr/>
        </p:nvSpPr>
        <p:spPr bwMode="auto">
          <a:xfrm>
            <a:off x="152400" y="1066800"/>
            <a:ext cx="11887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4.5. Les lumières</a:t>
            </a:r>
            <a:r>
              <a:rPr lang="fr-FR" altLang="fr-FR" sz="1800" dirty="0">
                <a:solidFill>
                  <a:srgbClr val="7030A0"/>
                </a:solidFill>
              </a:rPr>
              <a:t> : </a:t>
            </a:r>
          </a:p>
          <a:p>
            <a:pPr algn="just" eaLnBrk="1" hangingPunct="1">
              <a:lnSpc>
                <a:spcPct val="100000"/>
              </a:lnSpc>
              <a:spcBef>
                <a:spcPct val="0"/>
              </a:spcBef>
              <a:buFontTx/>
              <a:buNone/>
            </a:pPr>
            <a:r>
              <a:rPr lang="fr-FR" altLang="fr-FR" sz="1800" dirty="0">
                <a:solidFill>
                  <a:srgbClr val="7030A0"/>
                </a:solidFill>
              </a:rPr>
              <a:t>Au </a:t>
            </a:r>
            <a:r>
              <a:rPr lang="fr-FR" altLang="fr-FR" sz="1800" dirty="0">
                <a:solidFill>
                  <a:srgbClr val="7030A0"/>
                </a:solidFill>
                <a:hlinkClick r:id="rId2" tooltip="Siècle des Lumières"/>
              </a:rPr>
              <a:t>siècle des Lumières</a:t>
            </a:r>
            <a:r>
              <a:rPr lang="fr-FR" altLang="fr-FR" sz="1800" dirty="0">
                <a:solidFill>
                  <a:srgbClr val="7030A0"/>
                </a:solidFill>
              </a:rPr>
              <a:t>, </a:t>
            </a:r>
            <a:r>
              <a:rPr lang="fr-FR" altLang="fr-FR" sz="1800" dirty="0">
                <a:solidFill>
                  <a:srgbClr val="7030A0"/>
                </a:solidFill>
                <a:hlinkClick r:id="rId3" tooltip="Montesquieu"/>
              </a:rPr>
              <a:t>Montesquieu</a:t>
            </a:r>
            <a:r>
              <a:rPr lang="fr-FR" altLang="fr-FR" sz="1800" dirty="0">
                <a:solidFill>
                  <a:srgbClr val="7030A0"/>
                </a:solidFill>
              </a:rPr>
              <a:t> puis </a:t>
            </a:r>
            <a:r>
              <a:rPr lang="fr-FR" altLang="fr-FR" sz="1800" dirty="0">
                <a:solidFill>
                  <a:srgbClr val="7030A0"/>
                </a:solidFill>
                <a:hlinkClick r:id="rId4" tooltip="Voltaire"/>
              </a:rPr>
              <a:t>Voltaire</a:t>
            </a:r>
            <a:r>
              <a:rPr lang="fr-FR" altLang="fr-FR" sz="1800" dirty="0">
                <a:solidFill>
                  <a:srgbClr val="7030A0"/>
                </a:solidFill>
              </a:rPr>
              <a:t> et </a:t>
            </a:r>
            <a:r>
              <a:rPr lang="fr-FR" altLang="fr-FR" sz="1800" dirty="0">
                <a:solidFill>
                  <a:srgbClr val="7030A0"/>
                </a:solidFill>
                <a:hlinkClick r:id="rId5" tooltip="Cesare Beccaria"/>
              </a:rPr>
              <a:t>Cesare Beccaria</a:t>
            </a:r>
            <a:r>
              <a:rPr lang="fr-FR" altLang="fr-FR" sz="1800" baseline="30000" dirty="0">
                <a:solidFill>
                  <a:srgbClr val="7030A0"/>
                </a:solidFill>
                <a:hlinkClick r:id="rId6"/>
              </a:rPr>
              <a:t>67</a:t>
            </a:r>
            <a:r>
              <a:rPr lang="fr-FR" altLang="fr-FR" sz="1800" dirty="0">
                <a:solidFill>
                  <a:srgbClr val="7030A0"/>
                </a:solidFill>
              </a:rPr>
              <a:t> se sont interrogés sur la sévérité de la peine, mais ne semblent pas avoir contesté un caractère anormal à l'homosexualité. Voltaire, habituellement apôtre de la tolérance, s'y oppose farouchement et qualifie l'homosexualité d'« attentat infâme contre la nature », d'« abomination dégoûtante », et de « turpitude ». En </a:t>
            </a:r>
            <a:r>
              <a:rPr lang="fr-FR" altLang="fr-FR" sz="1800" dirty="0">
                <a:solidFill>
                  <a:srgbClr val="7030A0"/>
                </a:solidFill>
                <a:hlinkClick r:id="rId7" tooltip="Angleterre"/>
              </a:rPr>
              <a:t>Angleterre</a:t>
            </a:r>
            <a:r>
              <a:rPr lang="fr-FR" altLang="fr-FR" sz="1800" dirty="0">
                <a:solidFill>
                  <a:srgbClr val="7030A0"/>
                </a:solidFill>
              </a:rPr>
              <a:t>, </a:t>
            </a:r>
            <a:r>
              <a:rPr lang="fr-FR" altLang="fr-FR" sz="1800" dirty="0">
                <a:solidFill>
                  <a:srgbClr val="7030A0"/>
                </a:solidFill>
                <a:hlinkClick r:id="rId8" tooltip="Jeremy Bentham"/>
              </a:rPr>
              <a:t>Jeremy Bentham</a:t>
            </a:r>
            <a:r>
              <a:rPr lang="fr-FR" altLang="fr-FR" sz="1800" dirty="0">
                <a:solidFill>
                  <a:srgbClr val="7030A0"/>
                </a:solidFill>
              </a:rPr>
              <a:t>, dans son </a:t>
            </a:r>
            <a:r>
              <a:rPr lang="fr-FR" altLang="fr-FR" sz="1800" i="1" dirty="0">
                <a:solidFill>
                  <a:srgbClr val="7030A0"/>
                </a:solidFill>
              </a:rPr>
              <a:t>Essai sur la pédérastie</a:t>
            </a:r>
            <a:r>
              <a:rPr lang="fr-FR" altLang="fr-FR" sz="1800" dirty="0">
                <a:solidFill>
                  <a:srgbClr val="7030A0"/>
                </a:solidFill>
              </a:rPr>
              <a:t>, qui paraîtra à titre posthume, suit une argumentation </a:t>
            </a:r>
            <a:r>
              <a:rPr lang="fr-FR" altLang="fr-FR" sz="1800" dirty="0">
                <a:solidFill>
                  <a:srgbClr val="7030A0"/>
                </a:solidFill>
                <a:hlinkClick r:id="rId9" tooltip="Utilitarisme"/>
              </a:rPr>
              <a:t>utilitariste</a:t>
            </a:r>
            <a:r>
              <a:rPr lang="fr-FR" altLang="fr-FR" sz="1800" dirty="0">
                <a:solidFill>
                  <a:srgbClr val="7030A0"/>
                </a:solidFill>
              </a:rPr>
              <a:t> et défend une dépénalisation de la </a:t>
            </a:r>
            <a:r>
              <a:rPr lang="fr-FR" altLang="fr-FR" sz="1800" dirty="0">
                <a:solidFill>
                  <a:srgbClr val="7030A0"/>
                </a:solidFill>
                <a:hlinkClick r:id="rId10" tooltip="Pédérastie"/>
              </a:rPr>
              <a:t>pédérastie</a:t>
            </a:r>
            <a:r>
              <a:rPr lang="fr-FR" altLang="fr-FR" sz="1800" dirty="0">
                <a:solidFill>
                  <a:srgbClr val="7030A0"/>
                </a:solidFill>
              </a:rPr>
              <a:t>, comme Beccaria. </a:t>
            </a:r>
          </a:p>
          <a:p>
            <a:pPr algn="just" eaLnBrk="1" hangingPunct="1">
              <a:lnSpc>
                <a:spcPct val="100000"/>
              </a:lnSpc>
              <a:spcBef>
                <a:spcPct val="0"/>
              </a:spcBef>
              <a:buFontTx/>
              <a:buNone/>
            </a:pPr>
            <a:r>
              <a:rPr lang="fr-FR" altLang="fr-FR" sz="1800" dirty="0">
                <a:solidFill>
                  <a:srgbClr val="7030A0"/>
                </a:solidFill>
              </a:rPr>
              <a:t>En 1750, l'« Affaire </a:t>
            </a:r>
            <a:r>
              <a:rPr lang="fr-FR" altLang="fr-FR" sz="1800" dirty="0" err="1">
                <a:solidFill>
                  <a:srgbClr val="7030A0"/>
                </a:solidFill>
              </a:rPr>
              <a:t>Diot</a:t>
            </a:r>
            <a:r>
              <a:rPr lang="fr-FR" altLang="fr-FR" sz="1800" dirty="0">
                <a:solidFill>
                  <a:srgbClr val="7030A0"/>
                </a:solidFill>
              </a:rPr>
              <a:t>-Lenoir » voit la dernière peine capitale exécutée contre des homosexuels en France : Bruno Lenoir et Jean </a:t>
            </a:r>
            <a:r>
              <a:rPr lang="fr-FR" altLang="fr-FR" sz="1800" dirty="0" err="1">
                <a:solidFill>
                  <a:srgbClr val="7030A0"/>
                </a:solidFill>
              </a:rPr>
              <a:t>Diot</a:t>
            </a:r>
            <a:r>
              <a:rPr lang="fr-FR" altLang="fr-FR" sz="1800" dirty="0">
                <a:solidFill>
                  <a:srgbClr val="7030A0"/>
                </a:solidFill>
              </a:rPr>
              <a:t>, pris en flagrant délit de sodomie, sont étranglés et brûlés publiquement en place de Grève, à Paris. Cette affaire fait cependant figure d'exception, car dans les faits la plupart des procédures pour sodomie à l'époque se soldaient par une simple remontrance, et les procès aboutissant sur une condamnation étaient extrêmement rares et généralement le fait de circonstances aggravantes (comme pour l'affaire </a:t>
            </a:r>
            <a:r>
              <a:rPr lang="fr-FR" altLang="fr-FR" sz="1800" dirty="0" err="1">
                <a:solidFill>
                  <a:srgbClr val="7030A0"/>
                </a:solidFill>
                <a:hlinkClick r:id="rId11" tooltip="Étienne-Benjamin Deschauffours"/>
              </a:rPr>
              <a:t>Deschauffours</a:t>
            </a:r>
            <a:r>
              <a:rPr lang="fr-FR" altLang="fr-FR" sz="1800" dirty="0">
                <a:solidFill>
                  <a:srgbClr val="7030A0"/>
                </a:solidFill>
              </a:rPr>
              <a:t> en 1725).</a:t>
            </a:r>
          </a:p>
          <a:p>
            <a:pPr algn="just" eaLnBrk="1" hangingPunct="1">
              <a:lnSpc>
                <a:spcPct val="100000"/>
              </a:lnSpc>
              <a:spcBef>
                <a:spcPct val="0"/>
              </a:spcBef>
              <a:buFontTx/>
              <a:buNone/>
            </a:pPr>
            <a:r>
              <a:rPr lang="fr-FR" altLang="fr-FR" sz="1800" dirty="0">
                <a:solidFill>
                  <a:srgbClr val="7030A0"/>
                </a:solidFill>
              </a:rPr>
              <a:t>La peine de mort pour sodomie est remplacée par les travaux forcés en </a:t>
            </a:r>
            <a:r>
              <a:rPr lang="fr-FR" altLang="fr-FR" sz="1800" dirty="0">
                <a:solidFill>
                  <a:srgbClr val="7030A0"/>
                </a:solidFill>
                <a:hlinkClick r:id="rId12" tooltip="Pennsylvanie"/>
              </a:rPr>
              <a:t>Pennsylvanie</a:t>
            </a:r>
            <a:r>
              <a:rPr lang="fr-FR" altLang="fr-FR" sz="1800" dirty="0">
                <a:solidFill>
                  <a:srgbClr val="7030A0"/>
                </a:solidFill>
              </a:rPr>
              <a:t> (</a:t>
            </a:r>
            <a:r>
              <a:rPr lang="fr-FR" altLang="fr-FR" sz="1800" dirty="0">
                <a:solidFill>
                  <a:srgbClr val="7030A0"/>
                </a:solidFill>
                <a:hlinkClick r:id="rId13" tooltip="1786"/>
              </a:rPr>
              <a:t>1786</a:t>
            </a:r>
            <a:r>
              <a:rPr lang="fr-FR" altLang="fr-FR" sz="1800" dirty="0">
                <a:solidFill>
                  <a:srgbClr val="7030A0"/>
                </a:solidFill>
              </a:rPr>
              <a:t>) et en </a:t>
            </a:r>
            <a:r>
              <a:rPr lang="fr-FR" altLang="fr-FR" sz="1800" dirty="0">
                <a:solidFill>
                  <a:srgbClr val="7030A0"/>
                </a:solidFill>
                <a:hlinkClick r:id="rId14" tooltip="Autriche"/>
              </a:rPr>
              <a:t>Autriche</a:t>
            </a:r>
            <a:r>
              <a:rPr lang="fr-FR" altLang="fr-FR" sz="1800" dirty="0">
                <a:solidFill>
                  <a:srgbClr val="7030A0"/>
                </a:solidFill>
              </a:rPr>
              <a:t> (</a:t>
            </a:r>
            <a:r>
              <a:rPr lang="fr-FR" altLang="fr-FR" sz="1800" dirty="0">
                <a:solidFill>
                  <a:srgbClr val="7030A0"/>
                </a:solidFill>
                <a:hlinkClick r:id="rId15" tooltip="1787"/>
              </a:rPr>
              <a:t>1787</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En </a:t>
            </a:r>
            <a:r>
              <a:rPr lang="fr-FR" altLang="fr-FR" sz="1800" dirty="0">
                <a:solidFill>
                  <a:srgbClr val="7030A0"/>
                </a:solidFill>
                <a:hlinkClick r:id="rId16" tooltip="1791"/>
              </a:rPr>
              <a:t>1791</a:t>
            </a:r>
            <a:r>
              <a:rPr lang="fr-FR" altLang="fr-FR" sz="1800" dirty="0">
                <a:solidFill>
                  <a:srgbClr val="7030A0"/>
                </a:solidFill>
              </a:rPr>
              <a:t>, la </a:t>
            </a:r>
            <a:r>
              <a:rPr lang="fr-FR" altLang="fr-FR" sz="1800" dirty="0">
                <a:solidFill>
                  <a:srgbClr val="7030A0"/>
                </a:solidFill>
                <a:hlinkClick r:id="rId17" tooltip="France"/>
              </a:rPr>
              <a:t>France</a:t>
            </a:r>
            <a:r>
              <a:rPr lang="fr-FR" altLang="fr-FR" sz="1800" dirty="0">
                <a:solidFill>
                  <a:srgbClr val="7030A0"/>
                </a:solidFill>
              </a:rPr>
              <a:t> est le premier pays à dépénaliser complètement l'homosexualité, l'</a:t>
            </a:r>
            <a:r>
              <a:rPr lang="fr-FR" altLang="fr-FR" sz="1800" dirty="0">
                <a:solidFill>
                  <a:srgbClr val="7030A0"/>
                </a:solidFill>
                <a:hlinkClick r:id="rId18" tooltip="Assemblée constituante de 1789"/>
              </a:rPr>
              <a:t>Assemblée constituante de 1789</a:t>
            </a:r>
            <a:r>
              <a:rPr lang="fr-FR" altLang="fr-FR" sz="1800" dirty="0">
                <a:solidFill>
                  <a:srgbClr val="7030A0"/>
                </a:solidFill>
              </a:rPr>
              <a:t> ne retenant pas le « crime de sodomie » dans le </a:t>
            </a:r>
            <a:r>
              <a:rPr lang="fr-FR" altLang="fr-FR" sz="1800" dirty="0">
                <a:solidFill>
                  <a:srgbClr val="7030A0"/>
                </a:solidFill>
                <a:hlinkClick r:id="rId19" tooltip="Code pénal de 1791"/>
              </a:rPr>
              <a:t>Code pénal</a:t>
            </a:r>
            <a:r>
              <a:rPr lang="fr-FR" altLang="fr-FR" sz="1800" u="sng" dirty="0">
                <a:solidFill>
                  <a:srgbClr val="7030A0"/>
                </a:solidFill>
              </a:rPr>
              <a:t>.</a:t>
            </a:r>
            <a:endParaRPr lang="fr-FR" altLang="fr-FR" sz="1800" dirty="0">
              <a:solidFill>
                <a:srgbClr val="7030A0"/>
              </a:solidFill>
            </a:endParaRPr>
          </a:p>
        </p:txBody>
      </p:sp>
      <p:sp>
        <p:nvSpPr>
          <p:cNvPr id="40964" name="Rectangle 4"/>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0965" name="ZoneTexte 5"/>
          <p:cNvSpPr txBox="1">
            <a:spLocks noChangeArrowheads="1"/>
          </p:cNvSpPr>
          <p:nvPr/>
        </p:nvSpPr>
        <p:spPr bwMode="auto">
          <a:xfrm>
            <a:off x="3854450" y="2365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0966" name="ZoneTexte 6"/>
          <p:cNvSpPr txBox="1">
            <a:spLocks noChangeArrowheads="1"/>
          </p:cNvSpPr>
          <p:nvPr/>
        </p:nvSpPr>
        <p:spPr bwMode="auto">
          <a:xfrm>
            <a:off x="2709863" y="5856288"/>
            <a:ext cx="624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b="1">
                <a:solidFill>
                  <a:srgbClr val="7030A0"/>
                </a:solidFill>
              </a:rPr>
              <a:t>Jean Diot et Bruno Lenoir sont surpris par le guet rue Montorgueil à  Paris en flagrant délit d’homosexualité,</a:t>
            </a:r>
            <a:r>
              <a:rPr lang="fr-FR" altLang="fr-FR" sz="1200">
                <a:solidFill>
                  <a:srgbClr val="7030A0"/>
                </a:solidFill>
              </a:rPr>
              <a:t> alors généralement considéré comme un outrage à la pudeur. Finalement condamnés à  la peine maximum, ils sont brûlés vifs sur la place de l’Hôtel de Ville le 3 juillet 1750. Ils resteront comme les derniers homosexuels en France à  avoir été exécutés pour ce motif →</a:t>
            </a:r>
          </a:p>
        </p:txBody>
      </p:sp>
      <p:pic>
        <p:nvPicPr>
          <p:cNvPr id="40967" name="Image 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1288" y="49625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Image 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943975" y="5308600"/>
            <a:ext cx="32480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2" descr="C:\Users\LISAN\Documents\religions\homosexualité\images\homo-célèbres\Jérémy Bentham.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99813" y="161925"/>
            <a:ext cx="8064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ZoneTexte 9"/>
          <p:cNvSpPr txBox="1">
            <a:spLocks noChangeArrowheads="1"/>
          </p:cNvSpPr>
          <p:nvPr/>
        </p:nvSpPr>
        <p:spPr bwMode="auto">
          <a:xfrm>
            <a:off x="9110663" y="604838"/>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Jérémy Bentham, auteur d’un traité de la pédérastie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4463" y="860425"/>
            <a:ext cx="11882585" cy="5909310"/>
          </a:xfrm>
          <a:prstGeom prst="rect">
            <a:avLst/>
          </a:prstGeom>
          <a:noFill/>
        </p:spPr>
        <p:txBody>
          <a:bodyPr wrap="square" rtlCol="0">
            <a:spAutoFit/>
          </a:bodyPr>
          <a:lstStyle/>
          <a:p>
            <a:pPr algn="just"/>
            <a:r>
              <a:rPr lang="fr-FR" altLang="fr-FR" u="sng" dirty="0">
                <a:solidFill>
                  <a:srgbClr val="7030A0"/>
                </a:solidFill>
              </a:rPr>
              <a:t>4.6. Au 19° et au début du 20° siècle</a:t>
            </a:r>
            <a:r>
              <a:rPr lang="fr-FR" altLang="fr-FR" dirty="0">
                <a:solidFill>
                  <a:srgbClr val="7030A0"/>
                </a:solidFill>
              </a:rPr>
              <a:t> : </a:t>
            </a:r>
          </a:p>
          <a:p>
            <a:pPr algn="just"/>
            <a:r>
              <a:rPr lang="fr-FR" dirty="0">
                <a:solidFill>
                  <a:srgbClr val="7030A0"/>
                </a:solidFill>
              </a:rPr>
              <a:t>Après de nombreux entretiens avec des patients ou des sujets </a:t>
            </a:r>
            <a:r>
              <a:rPr lang="fr-FR" dirty="0">
                <a:solidFill>
                  <a:srgbClr val="7030A0"/>
                </a:solidFill>
                <a:hlinkClick r:id="rId2" tooltip="Homosexualité"/>
              </a:rPr>
              <a:t>homosexuels</a:t>
            </a:r>
            <a:r>
              <a:rPr lang="fr-FR" dirty="0">
                <a:solidFill>
                  <a:srgbClr val="7030A0"/>
                </a:solidFill>
              </a:rPr>
              <a:t> qu’il fréquente en tant que médecin légiste, et la lecture d’articles demandant la dépénalisation de l’homosexualité masculine dans l’empire austro-hongrois, </a:t>
            </a:r>
            <a:r>
              <a:rPr lang="fr-FR" i="1" dirty="0">
                <a:solidFill>
                  <a:srgbClr val="7030A0"/>
                </a:solidFill>
              </a:rPr>
              <a:t>le médecin psychiatre austro-hongrois Richard </a:t>
            </a:r>
            <a:r>
              <a:rPr lang="fr-FR" i="1" dirty="0" err="1">
                <a:solidFill>
                  <a:srgbClr val="7030A0"/>
                </a:solidFill>
              </a:rPr>
              <a:t>von</a:t>
            </a:r>
            <a:r>
              <a:rPr lang="fr-FR" i="1" dirty="0">
                <a:solidFill>
                  <a:srgbClr val="7030A0"/>
                </a:solidFill>
              </a:rPr>
              <a:t> Krafft-Ebing en vient à la conclusion que les homosexuels et les </a:t>
            </a:r>
            <a:r>
              <a:rPr lang="fr-FR" i="1" dirty="0">
                <a:solidFill>
                  <a:srgbClr val="7030A0"/>
                </a:solidFill>
                <a:hlinkClick r:id="rId3" tooltip="Lesbianisme"/>
              </a:rPr>
              <a:t>lesbiennes</a:t>
            </a:r>
            <a:r>
              <a:rPr lang="fr-FR" i="1" dirty="0">
                <a:solidFill>
                  <a:srgbClr val="7030A0"/>
                </a:solidFill>
              </a:rPr>
              <a:t> ne sont pas exactement des dégénérés. Il milite dans le sens d'une dépénalisation des pratiques homosexuelles</a:t>
            </a:r>
            <a:r>
              <a:rPr lang="fr-FR" dirty="0">
                <a:solidFill>
                  <a:srgbClr val="7030A0"/>
                </a:solidFill>
              </a:rPr>
              <a:t> (la législation autrichienne étant très dure sur ce point).</a:t>
            </a:r>
          </a:p>
          <a:p>
            <a:pPr algn="just"/>
            <a:r>
              <a:rPr lang="fr-FR" dirty="0">
                <a:solidFill>
                  <a:srgbClr val="002060"/>
                </a:solidFill>
              </a:rPr>
              <a:t>Il élabore une théorie selon laquelle l’homosexualité résulterait d'une anomalie lors du développement du cerveau de l'embryon ou du fœtus, anomalie provoquant une </a:t>
            </a:r>
            <a:r>
              <a:rPr lang="fr-FR" i="1" dirty="0">
                <a:solidFill>
                  <a:srgbClr val="002060"/>
                </a:solidFill>
              </a:rPr>
              <a:t>inversion sexuelle </a:t>
            </a:r>
            <a:r>
              <a:rPr lang="fr-FR" dirty="0">
                <a:solidFill>
                  <a:srgbClr val="002060"/>
                </a:solidFill>
              </a:rPr>
              <a:t>des sentiments, représentations et désirs sexuels</a:t>
            </a:r>
            <a:r>
              <a:rPr lang="fr-FR" dirty="0">
                <a:solidFill>
                  <a:srgbClr val="7030A0"/>
                </a:solidFill>
              </a:rPr>
              <a:t>. Quelques années plus tard, en 1901, il amende cette hypothèse en publiant un article dans le </a:t>
            </a:r>
            <a:r>
              <a:rPr lang="fr-FR" i="1" dirty="0" err="1">
                <a:solidFill>
                  <a:srgbClr val="7030A0"/>
                </a:solidFill>
                <a:hlinkClick r:id="rId4" tooltip="Jahrbuch für sexuelle Zwischenstufen (page inexistante)"/>
              </a:rPr>
              <a:t>Jahrbuch</a:t>
            </a:r>
            <a:r>
              <a:rPr lang="fr-FR" i="1" dirty="0">
                <a:solidFill>
                  <a:srgbClr val="7030A0"/>
                </a:solidFill>
                <a:hlinkClick r:id="rId4" tooltip="Jahrbuch für sexuelle Zwischenstufen (page inexistante)"/>
              </a:rPr>
              <a:t> </a:t>
            </a:r>
            <a:r>
              <a:rPr lang="fr-FR" i="1" dirty="0" err="1">
                <a:solidFill>
                  <a:srgbClr val="7030A0"/>
                </a:solidFill>
                <a:hlinkClick r:id="rId4" tooltip="Jahrbuch für sexuelle Zwischenstufen (page inexistante)"/>
              </a:rPr>
              <a:t>für</a:t>
            </a:r>
            <a:r>
              <a:rPr lang="fr-FR" i="1" dirty="0">
                <a:solidFill>
                  <a:srgbClr val="7030A0"/>
                </a:solidFill>
                <a:hlinkClick r:id="rId4" tooltip="Jahrbuch für sexuelle Zwischenstufen (page inexistante)"/>
              </a:rPr>
              <a:t> sexuelle </a:t>
            </a:r>
            <a:r>
              <a:rPr lang="fr-FR" i="1" dirty="0" err="1">
                <a:solidFill>
                  <a:srgbClr val="7030A0"/>
                </a:solidFill>
                <a:hlinkClick r:id="rId4" tooltip="Jahrbuch für sexuelle Zwischenstufen (page inexistante)"/>
              </a:rPr>
              <a:t>Zwischenstufen</a:t>
            </a:r>
            <a:r>
              <a:rPr lang="fr-FR" dirty="0">
                <a:solidFill>
                  <a:srgbClr val="7030A0"/>
                </a:solidFill>
              </a:rPr>
              <a:t> où il substitue le mot </a:t>
            </a:r>
            <a:r>
              <a:rPr lang="fr-FR" i="1" dirty="0">
                <a:solidFill>
                  <a:srgbClr val="7030A0"/>
                </a:solidFill>
              </a:rPr>
              <a:t>différenciation</a:t>
            </a:r>
            <a:r>
              <a:rPr lang="fr-FR" dirty="0">
                <a:solidFill>
                  <a:srgbClr val="7030A0"/>
                </a:solidFill>
              </a:rPr>
              <a:t> au terme </a:t>
            </a:r>
            <a:r>
              <a:rPr lang="fr-FR" i="1" dirty="0">
                <a:solidFill>
                  <a:srgbClr val="7030A0"/>
                </a:solidFill>
              </a:rPr>
              <a:t>anomalie</a:t>
            </a:r>
            <a:r>
              <a:rPr lang="fr-FR" dirty="0">
                <a:solidFill>
                  <a:srgbClr val="7030A0"/>
                </a:solidFill>
              </a:rPr>
              <a:t>. Mais ces conclusions restent méconnues pendant des années, en partie à cause du succès des théories de </a:t>
            </a:r>
            <a:r>
              <a:rPr lang="fr-FR" dirty="0">
                <a:solidFill>
                  <a:srgbClr val="7030A0"/>
                </a:solidFill>
                <a:hlinkClick r:id="rId5" tooltip="Sigmund Freud"/>
              </a:rPr>
              <a:t>Sigmund Freud</a:t>
            </a:r>
            <a:r>
              <a:rPr lang="fr-FR" dirty="0">
                <a:solidFill>
                  <a:srgbClr val="7030A0"/>
                </a:solidFill>
              </a:rPr>
              <a:t>, mais aussi à cause de l’opposition de l’église catholique qui désapprouve ses positions sur l’homosexualité et qui, surtout, s’offusque de voir </a:t>
            </a:r>
            <a:r>
              <a:rPr lang="fr-FR" dirty="0" err="1">
                <a:solidFill>
                  <a:srgbClr val="7030A0"/>
                </a:solidFill>
              </a:rPr>
              <a:t>Krafft-Ebbing</a:t>
            </a:r>
            <a:r>
              <a:rPr lang="fr-FR" dirty="0">
                <a:solidFill>
                  <a:srgbClr val="7030A0"/>
                </a:solidFill>
              </a:rPr>
              <a:t> associer l’aspiration à la sainteté et au martyr à des formes d’</a:t>
            </a:r>
            <a:r>
              <a:rPr lang="fr-FR" dirty="0">
                <a:solidFill>
                  <a:srgbClr val="7030A0"/>
                </a:solidFill>
                <a:hlinkClick r:id="rId6" tooltip="Hystérie"/>
              </a:rPr>
              <a:t>hystérie</a:t>
            </a:r>
            <a:r>
              <a:rPr lang="fr-FR" dirty="0">
                <a:solidFill>
                  <a:srgbClr val="7030A0"/>
                </a:solidFill>
              </a:rPr>
              <a:t>, et à les rapprocher des pratiques utilisées dans le </a:t>
            </a:r>
            <a:r>
              <a:rPr lang="fr-FR" dirty="0">
                <a:solidFill>
                  <a:srgbClr val="7030A0"/>
                </a:solidFill>
                <a:hlinkClick r:id="rId7" tooltip="Masochisme"/>
              </a:rPr>
              <a:t>masochisme</a:t>
            </a:r>
            <a:r>
              <a:rPr lang="fr-FR" dirty="0">
                <a:solidFill>
                  <a:srgbClr val="7030A0"/>
                </a:solidFill>
              </a:rPr>
              <a:t> (</a:t>
            </a:r>
            <a:r>
              <a:rPr lang="fr-FR" dirty="0">
                <a:solidFill>
                  <a:srgbClr val="7030A0"/>
                </a:solidFill>
                <a:hlinkClick r:id="rId8" tooltip="Flagellation"/>
              </a:rPr>
              <a:t>flagellation</a:t>
            </a:r>
            <a:r>
              <a:rPr lang="fr-FR" dirty="0">
                <a:solidFill>
                  <a:srgbClr val="7030A0"/>
                </a:solidFill>
              </a:rPr>
              <a:t>, </a:t>
            </a:r>
            <a:r>
              <a:rPr lang="fr-FR" dirty="0">
                <a:solidFill>
                  <a:srgbClr val="7030A0"/>
                </a:solidFill>
                <a:hlinkClick r:id="rId9" tooltip="Mortification"/>
              </a:rPr>
              <a:t>mortifications</a:t>
            </a:r>
            <a:r>
              <a:rPr lang="fr-FR" dirty="0">
                <a:solidFill>
                  <a:srgbClr val="7030A0"/>
                </a:solidFill>
              </a:rPr>
              <a:t>, etc.)</a:t>
            </a:r>
          </a:p>
          <a:p>
            <a:pPr algn="just"/>
            <a:r>
              <a:rPr lang="fr-FR" dirty="0">
                <a:solidFill>
                  <a:srgbClr val="7030A0"/>
                </a:solidFill>
              </a:rPr>
              <a:t>Quelques années plus tard, d'autres spécialistes arrivent à des conclusions similaires et abordent le problème de la </a:t>
            </a:r>
            <a:r>
              <a:rPr lang="fr-FR" dirty="0">
                <a:solidFill>
                  <a:srgbClr val="7030A0"/>
                </a:solidFill>
                <a:hlinkClick r:id="rId10" tooltip="Transsexualité"/>
              </a:rPr>
              <a:t>transsexualité</a:t>
            </a:r>
            <a:r>
              <a:rPr lang="fr-FR" dirty="0">
                <a:solidFill>
                  <a:srgbClr val="7030A0"/>
                </a:solidFill>
              </a:rPr>
              <a:t> en termes de différenciation relevant de la chirurgie plutôt que du traitement psychiatrique ou de la thérapie analytique.</a:t>
            </a:r>
            <a:r>
              <a:rPr lang="fr-FR" sz="1200" dirty="0">
                <a:solidFill>
                  <a:srgbClr val="7030A0"/>
                </a:solidFill>
              </a:rPr>
              <a:t> Source : </a:t>
            </a:r>
            <a:r>
              <a:rPr lang="fr-FR" sz="1200" dirty="0">
                <a:solidFill>
                  <a:srgbClr val="7030A0"/>
                </a:solidFill>
                <a:hlinkClick r:id="rId11"/>
              </a:rPr>
              <a:t>https://fr.wikipedia.org/wiki/Psychopathia_Sexualis</a:t>
            </a:r>
            <a:r>
              <a:rPr lang="fr-FR" sz="1200" dirty="0">
                <a:solidFill>
                  <a:srgbClr val="7030A0"/>
                </a:solidFill>
              </a:rPr>
              <a:t> </a:t>
            </a:r>
            <a:endParaRPr lang="fr-FR" dirty="0">
              <a:solidFill>
                <a:srgbClr val="7030A0"/>
              </a:solidFill>
            </a:endParaRPr>
          </a:p>
          <a:p>
            <a:pPr algn="just"/>
            <a:r>
              <a:rPr lang="fr-FR" dirty="0">
                <a:solidFill>
                  <a:srgbClr val="7030A0"/>
                </a:solidFill>
              </a:rPr>
              <a:t>L’idée, ensuite, selon laquelle </a:t>
            </a:r>
            <a:r>
              <a:rPr lang="fr-FR" i="1" dirty="0">
                <a:solidFill>
                  <a:srgbClr val="7030A0"/>
                </a:solidFill>
              </a:rPr>
              <a:t>l’homosexualité</a:t>
            </a:r>
            <a:r>
              <a:rPr lang="fr-FR" dirty="0">
                <a:solidFill>
                  <a:srgbClr val="7030A0"/>
                </a:solidFill>
              </a:rPr>
              <a:t> est une </a:t>
            </a:r>
            <a:r>
              <a:rPr lang="fr-FR" dirty="0">
                <a:solidFill>
                  <a:srgbClr val="FF0000"/>
                </a:solidFill>
              </a:rPr>
              <a:t>pathologie</a:t>
            </a:r>
            <a:r>
              <a:rPr lang="fr-FR" dirty="0">
                <a:solidFill>
                  <a:srgbClr val="7030A0"/>
                </a:solidFill>
              </a:rPr>
              <a:t> mentale est ensuite tirée (hâtivement) de la </a:t>
            </a:r>
            <a:r>
              <a:rPr lang="fr-FR" dirty="0">
                <a:solidFill>
                  <a:srgbClr val="FF0000"/>
                </a:solidFill>
              </a:rPr>
              <a:t>théorie de la dégénérescence </a:t>
            </a:r>
            <a:r>
              <a:rPr lang="fr-FR" dirty="0">
                <a:solidFill>
                  <a:srgbClr val="7030A0"/>
                </a:solidFill>
              </a:rPr>
              <a:t>développée par Richard </a:t>
            </a:r>
            <a:r>
              <a:rPr lang="fr-FR" dirty="0" err="1">
                <a:solidFill>
                  <a:srgbClr val="7030A0"/>
                </a:solidFill>
              </a:rPr>
              <a:t>von</a:t>
            </a:r>
            <a:r>
              <a:rPr lang="fr-FR" dirty="0">
                <a:solidFill>
                  <a:srgbClr val="7030A0"/>
                </a:solidFill>
              </a:rPr>
              <a:t> Krafft-Ebing, en 1886, dans son étude des perversions sexuelles « </a:t>
            </a:r>
            <a:r>
              <a:rPr lang="fr-FR" i="1" dirty="0" err="1">
                <a:solidFill>
                  <a:srgbClr val="7030A0"/>
                </a:solidFill>
              </a:rPr>
              <a:t>Psychopathia</a:t>
            </a:r>
            <a:r>
              <a:rPr lang="fr-FR" i="1" dirty="0">
                <a:solidFill>
                  <a:srgbClr val="7030A0"/>
                </a:solidFill>
              </a:rPr>
              <a:t> </a:t>
            </a:r>
            <a:r>
              <a:rPr lang="fr-FR" i="1" dirty="0" err="1">
                <a:solidFill>
                  <a:srgbClr val="7030A0"/>
                </a:solidFill>
              </a:rPr>
              <a:t>sexualis</a:t>
            </a:r>
            <a:r>
              <a:rPr lang="fr-FR" dirty="0">
                <a:solidFill>
                  <a:srgbClr val="7030A0"/>
                </a:solidFill>
              </a:rPr>
              <a:t> » qui avance la thèse de l’hérédité de certaines pathologies.</a:t>
            </a:r>
            <a:r>
              <a:rPr lang="fr-FR" sz="1200" dirty="0">
                <a:solidFill>
                  <a:srgbClr val="FF0000"/>
                </a:solidFill>
              </a:rPr>
              <a:t> </a:t>
            </a:r>
            <a:r>
              <a:rPr lang="fr-FR" sz="1200" dirty="0">
                <a:solidFill>
                  <a:srgbClr val="7030A0"/>
                </a:solidFill>
              </a:rPr>
              <a:t>Source : </a:t>
            </a:r>
            <a:r>
              <a:rPr lang="fr-FR" sz="1200" dirty="0">
                <a:solidFill>
                  <a:srgbClr val="7030A0"/>
                </a:solidFill>
                <a:hlinkClick r:id="rId12"/>
              </a:rPr>
              <a:t>https://fr.wikipedia.org/wiki/Richard_von_Krafft-Ebing</a:t>
            </a:r>
            <a:r>
              <a:rPr lang="fr-FR" sz="1200" dirty="0">
                <a:solidFill>
                  <a:srgbClr val="7030A0"/>
                </a:solidFill>
              </a:rPr>
              <a:t> </a:t>
            </a:r>
            <a:endParaRPr lang="fr-FR" dirty="0">
              <a:solidFill>
                <a:srgbClr val="7030A0"/>
              </a:solidFill>
            </a:endParaRPr>
          </a:p>
          <a:p>
            <a:pPr algn="just"/>
            <a:r>
              <a:rPr lang="fr-FR" dirty="0">
                <a:solidFill>
                  <a:srgbClr val="FF0000"/>
                </a:solidFill>
              </a:rPr>
              <a:t>Par la suite, par utilisation abusive du terme, les homosexuels ont été souvent traités de « dégénérés ».</a:t>
            </a:r>
            <a:endParaRPr lang="fr-FR" dirty="0">
              <a:solidFill>
                <a:srgbClr val="7030A0"/>
              </a:solidFill>
            </a:endParaRPr>
          </a:p>
        </p:txBody>
      </p:sp>
      <p:sp>
        <p:nvSpPr>
          <p:cNvPr id="4" name="Espace réservé du numéro de diapositive 1"/>
          <p:cNvSpPr txBox="1">
            <a:spLocks/>
          </p:cNvSpPr>
          <p:nvPr/>
        </p:nvSpPr>
        <p:spPr>
          <a:xfrm>
            <a:off x="268288" y="123825"/>
            <a:ext cx="574675" cy="36830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981E957-1C49-4146-B2CB-89BB3BC2502C}" type="slidenum">
              <a:rPr lang="fr-FR" smtClean="0"/>
              <a:pPr>
                <a:defRPr/>
              </a:pPr>
              <a:t>32</a:t>
            </a:fld>
            <a:endParaRPr lang="fr-FR" dirty="0"/>
          </a:p>
        </p:txBody>
      </p:sp>
      <p:sp>
        <p:nvSpPr>
          <p:cNvPr id="5" name="Rectangle 4"/>
          <p:cNvSpPr>
            <a:spLocks noChangeArrowheads="1"/>
          </p:cNvSpPr>
          <p:nvPr/>
        </p:nvSpPr>
        <p:spPr bwMode="auto">
          <a:xfrm>
            <a:off x="144463" y="492125"/>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6" name="ZoneTexte 5"/>
          <p:cNvSpPr txBox="1">
            <a:spLocks noChangeArrowheads="1"/>
          </p:cNvSpPr>
          <p:nvPr/>
        </p:nvSpPr>
        <p:spPr bwMode="auto">
          <a:xfrm>
            <a:off x="4037330" y="1222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7894" y="0"/>
            <a:ext cx="790575" cy="1133475"/>
          </a:xfrm>
          <a:prstGeom prst="rect">
            <a:avLst/>
          </a:prstGeom>
        </p:spPr>
      </p:pic>
      <p:sp>
        <p:nvSpPr>
          <p:cNvPr id="8" name="ZoneTexte 7"/>
          <p:cNvSpPr txBox="1"/>
          <p:nvPr/>
        </p:nvSpPr>
        <p:spPr>
          <a:xfrm>
            <a:off x="8186569" y="856476"/>
            <a:ext cx="2991325" cy="276999"/>
          </a:xfrm>
          <a:prstGeom prst="rect">
            <a:avLst/>
          </a:prstGeom>
          <a:noFill/>
        </p:spPr>
        <p:txBody>
          <a:bodyPr wrap="square" rtlCol="0">
            <a:spAutoFit/>
          </a:bodyPr>
          <a:lstStyle/>
          <a:p>
            <a:pPr algn="r"/>
            <a:r>
              <a:rPr lang="fr-FR" sz="1200" dirty="0">
                <a:solidFill>
                  <a:srgbClr val="7030A0"/>
                </a:solidFill>
              </a:rPr>
              <a:t>Richard </a:t>
            </a:r>
            <a:r>
              <a:rPr lang="fr-FR" sz="1200" dirty="0" err="1">
                <a:solidFill>
                  <a:srgbClr val="7030A0"/>
                </a:solidFill>
              </a:rPr>
              <a:t>von</a:t>
            </a:r>
            <a:r>
              <a:rPr lang="fr-FR" sz="1200" dirty="0">
                <a:solidFill>
                  <a:srgbClr val="7030A0"/>
                </a:solidFill>
              </a:rPr>
              <a:t> Krafft-Ebing →</a:t>
            </a:r>
            <a:endParaRPr lang="fr-FR" sz="1200" dirty="0"/>
          </a:p>
        </p:txBody>
      </p:sp>
      <p:pic>
        <p:nvPicPr>
          <p:cNvPr id="9" name="Imag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31163" y="122238"/>
            <a:ext cx="685800" cy="1047750"/>
          </a:xfrm>
          <a:prstGeom prst="rect">
            <a:avLst/>
          </a:prstGeom>
        </p:spPr>
      </p:pic>
      <p:pic>
        <p:nvPicPr>
          <p:cNvPr id="10" name="Imag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57347" y="344508"/>
            <a:ext cx="1533525" cy="285750"/>
          </a:xfrm>
          <a:prstGeom prst="rect">
            <a:avLst/>
          </a:prstGeom>
        </p:spPr>
      </p:pic>
    </p:spTree>
    <p:extLst>
      <p:ext uri="{BB962C8B-B14F-4D97-AF65-F5344CB8AC3E}">
        <p14:creationId xmlns:p14="http://schemas.microsoft.com/office/powerpoint/2010/main" val="1880720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5D1A6729-0FB9-4DA4-9A71-F9F187FB4122}" type="slidenum">
              <a:rPr lang="fr-FR" sz="1200">
                <a:solidFill>
                  <a:schemeClr val="tx1">
                    <a:tint val="75000"/>
                  </a:schemeClr>
                </a:solidFill>
                <a:latin typeface="+mn-lt"/>
              </a:rPr>
              <a:pPr algn="r" eaLnBrk="1" fontAlgn="auto" hangingPunct="1">
                <a:spcBef>
                  <a:spcPts val="0"/>
                </a:spcBef>
                <a:spcAft>
                  <a:spcPts val="0"/>
                </a:spcAft>
                <a:defRPr/>
              </a:pPr>
              <a:t>33</a:t>
            </a:fld>
            <a:endParaRPr lang="fr-FR" sz="1200" dirty="0">
              <a:solidFill>
                <a:schemeClr val="tx1">
                  <a:tint val="75000"/>
                </a:schemeClr>
              </a:solidFill>
              <a:latin typeface="+mn-lt"/>
            </a:endParaRPr>
          </a:p>
        </p:txBody>
      </p:sp>
      <p:sp>
        <p:nvSpPr>
          <p:cNvPr id="41987" name="Rectangle 3"/>
          <p:cNvSpPr>
            <a:spLocks noChangeArrowheads="1"/>
          </p:cNvSpPr>
          <p:nvPr/>
        </p:nvSpPr>
        <p:spPr bwMode="auto">
          <a:xfrm>
            <a:off x="144463" y="722313"/>
            <a:ext cx="677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1988" name="ZoneTexte 4"/>
          <p:cNvSpPr txBox="1">
            <a:spLocks noChangeArrowheads="1"/>
          </p:cNvSpPr>
          <p:nvPr/>
        </p:nvSpPr>
        <p:spPr bwMode="auto">
          <a:xfrm>
            <a:off x="3854450" y="2365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1989" name="Rectangle 5"/>
          <p:cNvSpPr>
            <a:spLocks noChangeArrowheads="1"/>
          </p:cNvSpPr>
          <p:nvPr/>
        </p:nvSpPr>
        <p:spPr bwMode="auto">
          <a:xfrm>
            <a:off x="144463" y="1208088"/>
            <a:ext cx="11882437"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4.7. Persécutions nazies de l’homosexualité</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Depuis le XIXe siècle, l'homosexualité masculine était officiellement interdite, en Allemagne, en vertu des dispositions du paragraphe 175 du code pénal.  De nombreux Nazis considéraient que la tolérance dont la République de Weimar avait fait preuve à l'égard des homosexuels était un </a:t>
            </a:r>
            <a:r>
              <a:rPr lang="fr-FR" altLang="fr-FR" sz="1800" i="1" dirty="0">
                <a:solidFill>
                  <a:srgbClr val="7030A0"/>
                </a:solidFill>
              </a:rPr>
              <a:t>signe de la décadence de l'Allemagne</a:t>
            </a:r>
            <a:r>
              <a:rPr lang="fr-FR" altLang="fr-FR" sz="1800" dirty="0">
                <a:solidFill>
                  <a:srgbClr val="7030A0"/>
                </a:solidFill>
              </a:rPr>
              <a:t>. Après l'arrivée au pouvoir en 1933, les nazis intensifièrent les persécutions contre les homosexuels allemands. Les persécutions allèrent de la dissolution des organisations d'homosexuels à l'internement dans les camps de concentration. Les nazis considéraient les hommes homosexuels comme faibles et efféminés, qui ne pouvaient pas combattre pour la nation allemande. Ils considéraient que les homosexuels étaient peu susceptibles d'avoir des enfants et d'augmenter le taux de natalité allemand, face aux races inférieures qui produisaient plus d'enfants que les « Aryens ». Le chef SS Heinrich Himmler dirigea des persécutions de plus en plus sévères contre les homosexuels sous le Troisième Reich. Le 6 mai 1933, des étudiants conduits par les Sections d'assaut (</a:t>
            </a:r>
            <a:r>
              <a:rPr lang="fr-FR" altLang="fr-FR" sz="1800" dirty="0" err="1">
                <a:solidFill>
                  <a:srgbClr val="7030A0"/>
                </a:solidFill>
              </a:rPr>
              <a:t>Sturmabteilung</a:t>
            </a:r>
            <a:r>
              <a:rPr lang="fr-FR" altLang="fr-FR" sz="1800" dirty="0">
                <a:solidFill>
                  <a:srgbClr val="7030A0"/>
                </a:solidFill>
              </a:rPr>
              <a:t> ; SA) firent irruption dans l'Institut pour les sciences sexuelles à Berlin _ fondé par Magnus </a:t>
            </a:r>
            <a:r>
              <a:rPr lang="fr-FR" altLang="fr-FR" sz="1800" dirty="0" err="1">
                <a:solidFill>
                  <a:srgbClr val="7030A0"/>
                </a:solidFill>
              </a:rPr>
              <a:t>Hirschfeld</a:t>
            </a:r>
            <a:r>
              <a:rPr lang="fr-FR" altLang="fr-FR" sz="1800" dirty="0">
                <a:solidFill>
                  <a:srgbClr val="7030A0"/>
                </a:solidFill>
              </a:rPr>
              <a:t>, un médecin et un activiste juif, pionnier de l'étude scientifique de la sexualité humaine,  et confisquèrent le précieux contenu de sa bibliothèque. Quatre jours plus tard, l'essentiel de cette collection de plus de 12 000 livres et 35 000 photos irremplaçables, fut détruit avec des milliers d'autres œuvres littéraires taxées de "</a:t>
            </a:r>
            <a:r>
              <a:rPr lang="fr-FR" altLang="fr-FR" sz="1800" dirty="0">
                <a:solidFill>
                  <a:srgbClr val="FF0000"/>
                </a:solidFill>
              </a:rPr>
              <a:t>dégénérées</a:t>
            </a:r>
            <a:r>
              <a:rPr lang="fr-FR" altLang="fr-FR" sz="1800" dirty="0">
                <a:solidFill>
                  <a:srgbClr val="7030A0"/>
                </a:solidFill>
              </a:rPr>
              <a:t>", lors d'un autodafé qui eut lieu dans le centre-ville de Berlin. Entre 1933 et 1945, la police arrêta environ 100 000 hommes considérés comme homosexuels. Comme certains "experts" nazis considéraient que l'homosexualité était une maladie pouvant être soignée, ils mirent au point une politique de "soins" pour les guérir par le biais d'un travail dur et humiliant. Les gardes ridiculisaient et frappaient les prisonniers homosexuels à leur arrivée, et les séparaient souvent des autres détenus. Ces prisonniers porteurs du triangle rose sur leur uniforme étaient durement traités dans les camps.  </a:t>
            </a:r>
          </a:p>
          <a:p>
            <a:pPr algn="just" eaLnBrk="1" hangingPunct="1">
              <a:lnSpc>
                <a:spcPct val="100000"/>
              </a:lnSpc>
              <a:spcBef>
                <a:spcPct val="0"/>
              </a:spcBef>
              <a:buFontTx/>
              <a:buNone/>
            </a:pPr>
            <a:r>
              <a:rPr lang="fr-FR" altLang="fr-FR" sz="1200" dirty="0">
                <a:solidFill>
                  <a:srgbClr val="7030A0"/>
                </a:solidFill>
              </a:rPr>
              <a:t>Sources : a) </a:t>
            </a:r>
            <a:r>
              <a:rPr lang="fr-FR" altLang="fr-FR" sz="1200" dirty="0">
                <a:solidFill>
                  <a:srgbClr val="7030A0"/>
                </a:solidFill>
                <a:hlinkClick r:id="rId2"/>
              </a:rPr>
              <a:t>http://www.ushmm.org/wlc/fr/article.php?ModuleId=74</a:t>
            </a:r>
            <a:r>
              <a:rPr lang="fr-FR" altLang="fr-FR" sz="1200" dirty="0">
                <a:solidFill>
                  <a:srgbClr val="7030A0"/>
                </a:solidFill>
              </a:rPr>
              <a:t> , b) </a:t>
            </a:r>
            <a:r>
              <a:rPr lang="fr-FR" altLang="fr-FR" sz="1200" dirty="0">
                <a:solidFill>
                  <a:srgbClr val="7030A0"/>
                </a:solidFill>
                <a:hlinkClick r:id="rId3"/>
              </a:rPr>
              <a:t>https://fr.wikipedia.org/wiki/Discrimination_et_d%C3%A9portation_des_homosexuels_sous_l%27Allemagne_nazie</a:t>
            </a:r>
            <a:r>
              <a:rPr lang="fr-FR" altLang="fr-FR" sz="1200" dirty="0">
                <a:solidFill>
                  <a:srgbClr val="7030A0"/>
                </a:solidFill>
              </a:rPr>
              <a:t> </a:t>
            </a:r>
          </a:p>
        </p:txBody>
      </p:sp>
      <p:pic>
        <p:nvPicPr>
          <p:cNvPr id="41990"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123825"/>
            <a:ext cx="17621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144463"/>
            <a:ext cx="1500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4463" y="236538"/>
            <a:ext cx="466725" cy="352425"/>
          </a:xfrm>
        </p:spPr>
        <p:txBody>
          <a:bodyPr/>
          <a:lstStyle/>
          <a:p>
            <a:pPr>
              <a:defRPr/>
            </a:pPr>
            <a:fld id="{A9704986-822E-4637-A036-B5E8F36FBEA6}" type="slidenum">
              <a:rPr lang="fr-FR"/>
              <a:pPr>
                <a:defRPr/>
              </a:pPr>
              <a:t>34</a:t>
            </a:fld>
            <a:endParaRPr lang="fr-FR" dirty="0"/>
          </a:p>
        </p:txBody>
      </p:sp>
      <p:sp>
        <p:nvSpPr>
          <p:cNvPr id="43011" name="Rectangle 3"/>
          <p:cNvSpPr>
            <a:spLocks noChangeArrowheads="1"/>
          </p:cNvSpPr>
          <p:nvPr/>
        </p:nvSpPr>
        <p:spPr bwMode="auto">
          <a:xfrm>
            <a:off x="144463" y="722313"/>
            <a:ext cx="677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3012" name="ZoneTexte 4"/>
          <p:cNvSpPr txBox="1">
            <a:spLocks noChangeArrowheads="1"/>
          </p:cNvSpPr>
          <p:nvPr/>
        </p:nvSpPr>
        <p:spPr bwMode="auto">
          <a:xfrm>
            <a:off x="3854450" y="2365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3013" name="Rectangle 5"/>
          <p:cNvSpPr>
            <a:spLocks noChangeArrowheads="1"/>
          </p:cNvSpPr>
          <p:nvPr/>
        </p:nvSpPr>
        <p:spPr bwMode="auto">
          <a:xfrm>
            <a:off x="144463" y="1208088"/>
            <a:ext cx="7623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4.7. Persécutions nazies de l’homosexualité</a:t>
            </a:r>
            <a:r>
              <a:rPr lang="fr-FR" altLang="fr-FR" sz="1800" dirty="0">
                <a:solidFill>
                  <a:srgbClr val="7030A0"/>
                </a:solidFill>
              </a:rPr>
              <a:t> (suite) :</a:t>
            </a:r>
          </a:p>
          <a:p>
            <a:pPr algn="just" eaLnBrk="1" hangingPunct="1">
              <a:lnSpc>
                <a:spcPct val="100000"/>
              </a:lnSpc>
              <a:spcBef>
                <a:spcPct val="0"/>
              </a:spcBef>
              <a:buFontTx/>
              <a:buNone/>
            </a:pPr>
            <a:r>
              <a:rPr lang="fr-FR" altLang="fr-FR" sz="1800" dirty="0">
                <a:solidFill>
                  <a:srgbClr val="7030A0"/>
                </a:solidFill>
              </a:rPr>
              <a:t>Magnus </a:t>
            </a:r>
            <a:r>
              <a:rPr lang="fr-FR" altLang="fr-FR" sz="1800" dirty="0" err="1">
                <a:solidFill>
                  <a:srgbClr val="7030A0"/>
                </a:solidFill>
              </a:rPr>
              <a:t>Hirschfeld</a:t>
            </a:r>
            <a:r>
              <a:rPr lang="fr-FR" altLang="fr-FR" sz="1800" dirty="0">
                <a:solidFill>
                  <a:srgbClr val="7030A0"/>
                </a:solidFill>
              </a:rPr>
              <a:t> (1868-1935) a été le Fondateur de l'Institut de science sexuelle à Berlin en 1919 et il a lutté au nom de la science pour dépénaliser l'homosexualité et contre la persécution des homosexuels allemands soumis au </a:t>
            </a:r>
            <a:r>
              <a:rPr lang="fr-FR" altLang="fr-FR" sz="1800" dirty="0">
                <a:solidFill>
                  <a:srgbClr val="7030A0"/>
                </a:solidFill>
                <a:hlinkClick r:id="rId2" tooltip="Paragraphe 175"/>
              </a:rPr>
              <a:t>paragraphe 175</a:t>
            </a:r>
            <a:r>
              <a:rPr lang="fr-FR" altLang="fr-FR" sz="1800" dirty="0">
                <a:solidFill>
                  <a:srgbClr val="7030A0"/>
                </a:solidFill>
              </a:rPr>
              <a:t>. Il a exercé une influence importante dans la prise de conscience de leur communauté de destin par les homosexuels.</a:t>
            </a:r>
          </a:p>
          <a:p>
            <a:pPr algn="just" eaLnBrk="1" hangingPunct="1">
              <a:lnSpc>
                <a:spcPct val="100000"/>
              </a:lnSpc>
              <a:spcBef>
                <a:spcPct val="0"/>
              </a:spcBef>
              <a:buFontTx/>
              <a:buNone/>
            </a:pPr>
            <a:r>
              <a:rPr lang="fr-FR" altLang="fr-FR" sz="1800" dirty="0">
                <a:solidFill>
                  <a:srgbClr val="7030A0"/>
                </a:solidFill>
              </a:rPr>
              <a:t>À </a:t>
            </a:r>
            <a:r>
              <a:rPr lang="fr-FR" altLang="fr-FR" sz="1800" dirty="0">
                <a:solidFill>
                  <a:srgbClr val="7030A0"/>
                </a:solidFill>
                <a:hlinkClick r:id="rId3" tooltip="Munich"/>
              </a:rPr>
              <a:t>Munich</a:t>
            </a:r>
            <a:r>
              <a:rPr lang="fr-FR" altLang="fr-FR" sz="1800" dirty="0">
                <a:solidFill>
                  <a:srgbClr val="7030A0"/>
                </a:solidFill>
              </a:rPr>
              <a:t> en 1920 il est grièvement blessé au crâne. Juif et homosexuel, il devient une cible de choix pour les </a:t>
            </a:r>
            <a:r>
              <a:rPr lang="fr-FR" altLang="fr-FR" sz="1800" u="sng" dirty="0">
                <a:solidFill>
                  <a:srgbClr val="7030A0"/>
                </a:solidFill>
                <a:hlinkClick r:id="rId4" tooltip="Nazis"/>
              </a:rPr>
              <a:t>nazis</a:t>
            </a:r>
            <a:r>
              <a:rPr lang="fr-FR" altLang="fr-FR" sz="1800" dirty="0">
                <a:solidFill>
                  <a:srgbClr val="7030A0"/>
                </a:solidFill>
              </a:rPr>
              <a:t>. En 1930, ne pouvant plus se sentir en sécurité dans son propre pays, il s’exile. Consécutivement à la prise du pouvoir par </a:t>
            </a:r>
            <a:r>
              <a:rPr lang="fr-FR" altLang="fr-FR" sz="1800" dirty="0">
                <a:solidFill>
                  <a:srgbClr val="7030A0"/>
                </a:solidFill>
                <a:hlinkClick r:id="rId5" tooltip="Adolf Hitler"/>
              </a:rPr>
              <a:t>Adolf Hitler</a:t>
            </a:r>
            <a:r>
              <a:rPr lang="fr-FR" altLang="fr-FR" sz="1800" dirty="0">
                <a:solidFill>
                  <a:srgbClr val="7030A0"/>
                </a:solidFill>
              </a:rPr>
              <a:t>, les </a:t>
            </a:r>
            <a:r>
              <a:rPr lang="fr-FR" altLang="fr-FR" sz="1800" dirty="0">
                <a:solidFill>
                  <a:srgbClr val="7030A0"/>
                </a:solidFill>
                <a:hlinkClick r:id="rId4" tooltip="Nazis"/>
              </a:rPr>
              <a:t>nazis</a:t>
            </a:r>
            <a:r>
              <a:rPr lang="fr-FR" altLang="fr-FR" sz="1800" dirty="0">
                <a:solidFill>
                  <a:srgbClr val="7030A0"/>
                </a:solidFill>
              </a:rPr>
              <a:t> attaquent et pillent l'Institut de sexologie le </a:t>
            </a:r>
            <a:r>
              <a:rPr lang="fr-FR" altLang="fr-FR" sz="1800" dirty="0">
                <a:solidFill>
                  <a:srgbClr val="7030A0"/>
                </a:solidFill>
                <a:hlinkClick r:id="rId6" tooltip="6 mai"/>
              </a:rPr>
              <a:t>6 mai</a:t>
            </a:r>
            <a:r>
              <a:rPr lang="fr-FR" altLang="fr-FR" sz="1800" dirty="0">
                <a:solidFill>
                  <a:srgbClr val="7030A0"/>
                </a:solidFill>
              </a:rPr>
              <a:t> </a:t>
            </a:r>
            <a:r>
              <a:rPr lang="fr-FR" altLang="fr-FR" sz="1800" dirty="0">
                <a:solidFill>
                  <a:srgbClr val="7030A0"/>
                </a:solidFill>
                <a:hlinkClick r:id="rId7" tooltip="1933"/>
              </a:rPr>
              <a:t>1933</a:t>
            </a:r>
            <a:r>
              <a:rPr lang="fr-FR" altLang="fr-FR" sz="1800" dirty="0">
                <a:solidFill>
                  <a:srgbClr val="7030A0"/>
                </a:solidFill>
              </a:rPr>
              <a:t> ; ses bibliothèques alimentèrent les premiers </a:t>
            </a:r>
            <a:r>
              <a:rPr lang="fr-FR" altLang="fr-FR" sz="1800" dirty="0">
                <a:solidFill>
                  <a:srgbClr val="7030A0"/>
                </a:solidFill>
                <a:hlinkClick r:id="rId8" tooltip="Autodafés de 1933 en Allemagne"/>
              </a:rPr>
              <a:t>autodafés nazis</a:t>
            </a:r>
            <a:r>
              <a:rPr lang="fr-FR" altLang="fr-FR" sz="18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Sources : a) </a:t>
            </a:r>
            <a:r>
              <a:rPr lang="fr-FR" altLang="fr-FR" sz="1200" dirty="0">
                <a:solidFill>
                  <a:srgbClr val="7030A0"/>
                </a:solidFill>
                <a:hlinkClick r:id="rId9"/>
              </a:rPr>
              <a:t>https://fr.wikipedia.org/wiki/Magnus_Hirschfeld</a:t>
            </a:r>
            <a:r>
              <a:rPr lang="fr-FR" altLang="fr-FR" sz="1200" dirty="0">
                <a:solidFill>
                  <a:srgbClr val="7030A0"/>
                </a:solidFill>
              </a:rPr>
              <a:t>, b) </a:t>
            </a:r>
            <a:r>
              <a:rPr lang="fr-FR" altLang="fr-FR" sz="1200" dirty="0">
                <a:solidFill>
                  <a:srgbClr val="7030A0"/>
                </a:solidFill>
                <a:hlinkClick r:id="rId10"/>
              </a:rPr>
              <a:t>http://ojl.beuth-hochschule.de/en/sites/245</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c) </a:t>
            </a:r>
            <a:r>
              <a:rPr lang="fr-FR" altLang="fr-FR" sz="1200" dirty="0">
                <a:solidFill>
                  <a:srgbClr val="7030A0"/>
                </a:solidFill>
                <a:hlinkClick r:id="rId11"/>
              </a:rPr>
              <a:t>http://www.gendernetwork.com/Magnus-Hirschfeld.html</a:t>
            </a:r>
            <a:r>
              <a:rPr lang="fr-FR" altLang="fr-FR" sz="1200" dirty="0">
                <a:solidFill>
                  <a:srgbClr val="7030A0"/>
                </a:solidFill>
              </a:rPr>
              <a:t>  </a:t>
            </a:r>
          </a:p>
        </p:txBody>
      </p:sp>
      <p:pic>
        <p:nvPicPr>
          <p:cNvPr id="43014" name="Imag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34325" y="0"/>
            <a:ext cx="4089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9"/>
          <p:cNvSpPr txBox="1">
            <a:spLocks noChangeArrowheads="1"/>
          </p:cNvSpPr>
          <p:nvPr/>
        </p:nvSpPr>
        <p:spPr bwMode="auto">
          <a:xfrm>
            <a:off x="7920038" y="3352800"/>
            <a:ext cx="4271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Confiscation et autodafé de livres, ordonnés par Hitler. Des étudiants de l'Université de Berlin sortent la bibliothèque de la maison du Dr. Magnus Hirchfeld. Ses livres sont détruits le 10 mai 1933.</a:t>
            </a:r>
          </a:p>
        </p:txBody>
      </p:sp>
      <p:pic>
        <p:nvPicPr>
          <p:cNvPr id="43016" name="Imag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93188" y="4033838"/>
            <a:ext cx="319881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ZoneTexte 11"/>
          <p:cNvSpPr txBox="1">
            <a:spLocks noChangeArrowheads="1"/>
          </p:cNvSpPr>
          <p:nvPr/>
        </p:nvSpPr>
        <p:spPr bwMode="auto">
          <a:xfrm>
            <a:off x="8993188" y="6323013"/>
            <a:ext cx="3198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Parade d'étudiants du parti nazi devant l'Institut de sexologie de Magnus Hirschfeld.</a:t>
            </a:r>
          </a:p>
        </p:txBody>
      </p:sp>
      <p:pic>
        <p:nvPicPr>
          <p:cNvPr id="43018" name="Image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9863" y="4668838"/>
            <a:ext cx="14382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ZoneTexte 13"/>
          <p:cNvSpPr txBox="1">
            <a:spLocks noChangeArrowheads="1"/>
          </p:cNvSpPr>
          <p:nvPr/>
        </p:nvSpPr>
        <p:spPr bwMode="auto">
          <a:xfrm>
            <a:off x="0" y="6526213"/>
            <a:ext cx="1743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Dr. Magnus Hirchfeld</a:t>
            </a:r>
          </a:p>
        </p:txBody>
      </p:sp>
      <p:pic>
        <p:nvPicPr>
          <p:cNvPr id="43020" name="Image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335713" y="4706938"/>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ZoneTexte 15"/>
          <p:cNvSpPr txBox="1">
            <a:spLocks noChangeArrowheads="1"/>
          </p:cNvSpPr>
          <p:nvPr/>
        </p:nvSpPr>
        <p:spPr bwMode="auto">
          <a:xfrm>
            <a:off x="4894263" y="6507163"/>
            <a:ext cx="3281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Pillage de l’institut sexologie de Magnus Hirchfeld</a:t>
            </a:r>
          </a:p>
        </p:txBody>
      </p:sp>
      <p:pic>
        <p:nvPicPr>
          <p:cNvPr id="43022" name="Image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865563" y="4706938"/>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Image 2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24075" y="4683125"/>
            <a:ext cx="12715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ZoneTexte 21"/>
          <p:cNvSpPr txBox="1">
            <a:spLocks noChangeArrowheads="1"/>
          </p:cNvSpPr>
          <p:nvPr/>
        </p:nvSpPr>
        <p:spPr bwMode="auto">
          <a:xfrm>
            <a:off x="1619250" y="6526213"/>
            <a:ext cx="3233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transsexuelle Lily Elbe étudiée par Hirchfeld.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DFF2E2F7-7ABD-43BA-B470-A99FFFEBCF90}" type="slidenum">
              <a:rPr lang="fr-FR" sz="1200">
                <a:solidFill>
                  <a:schemeClr val="tx1">
                    <a:tint val="75000"/>
                  </a:schemeClr>
                </a:solidFill>
                <a:latin typeface="+mn-lt"/>
              </a:rPr>
              <a:pPr algn="r" eaLnBrk="1" fontAlgn="auto" hangingPunct="1">
                <a:spcBef>
                  <a:spcPts val="0"/>
                </a:spcBef>
                <a:spcAft>
                  <a:spcPts val="0"/>
                </a:spcAft>
                <a:defRPr/>
              </a:pPr>
              <a:t>35</a:t>
            </a:fld>
            <a:endParaRPr lang="fr-FR" sz="1200" dirty="0">
              <a:solidFill>
                <a:schemeClr val="tx1">
                  <a:tint val="75000"/>
                </a:schemeClr>
              </a:solidFill>
              <a:latin typeface="+mn-lt"/>
            </a:endParaRPr>
          </a:p>
        </p:txBody>
      </p:sp>
      <p:sp>
        <p:nvSpPr>
          <p:cNvPr id="44035" name="Rectangle 3"/>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4036" name="ZoneTexte 4"/>
          <p:cNvSpPr txBox="1">
            <a:spLocks noChangeArrowheads="1"/>
          </p:cNvSpPr>
          <p:nvPr/>
        </p:nvSpPr>
        <p:spPr bwMode="auto">
          <a:xfrm>
            <a:off x="3419475" y="24765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4037" name="ZoneTexte 5"/>
          <p:cNvSpPr txBox="1">
            <a:spLocks noChangeArrowheads="1"/>
          </p:cNvSpPr>
          <p:nvPr/>
        </p:nvSpPr>
        <p:spPr bwMode="auto">
          <a:xfrm>
            <a:off x="131763" y="1112045"/>
            <a:ext cx="1175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4.7. Persécutions nazies de l’homosexualité</a:t>
            </a:r>
            <a:r>
              <a:rPr lang="fr-FR" altLang="fr-FR" sz="1800" dirty="0">
                <a:solidFill>
                  <a:srgbClr val="7030A0"/>
                </a:solidFill>
              </a:rPr>
              <a:t> (suite et  fin) :</a:t>
            </a:r>
          </a:p>
          <a:p>
            <a:pPr eaLnBrk="1" hangingPunct="1">
              <a:lnSpc>
                <a:spcPct val="100000"/>
              </a:lnSpc>
              <a:spcBef>
                <a:spcPct val="0"/>
              </a:spcBef>
              <a:buFontTx/>
              <a:buNone/>
            </a:pPr>
            <a:endParaRPr lang="fr-FR" altLang="fr-FR" sz="1800" dirty="0"/>
          </a:p>
        </p:txBody>
      </p:sp>
      <p:pic>
        <p:nvPicPr>
          <p:cNvPr id="44038" name="Picture 3" descr="C:\Users\LISAN\Documents\religions\homosexualité\images\persecutions-nazies\Triangle ros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663" y="1595438"/>
            <a:ext cx="1778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descr="C:\Users\LISAN\Documents\religions\homosexualité\images\persecutions-nazies\Kennzeichen_für_Schutzhäftlinge_in_den_Konzentrationslage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3" y="1204913"/>
            <a:ext cx="27336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5" descr="C:\Users\LISAN\Documents\religions\homosexualité\images\persecutions-nazies\Le mur du souvenir au camp de concentration de Natzwiller-Struthof avec la plaque à la mémoire de la déportation homosexuel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7738" y="280988"/>
            <a:ext cx="2095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ZoneTexte 10"/>
          <p:cNvSpPr txBox="1">
            <a:spLocks noChangeArrowheads="1"/>
          </p:cNvSpPr>
          <p:nvPr/>
        </p:nvSpPr>
        <p:spPr bwMode="auto">
          <a:xfrm>
            <a:off x="9634538" y="2111375"/>
            <a:ext cx="2405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mur du souvenir au </a:t>
            </a:r>
            <a:r>
              <a:rPr lang="fr-FR" altLang="fr-FR" sz="1200">
                <a:solidFill>
                  <a:srgbClr val="7030A0"/>
                </a:solidFill>
                <a:hlinkClick r:id="rId5" tooltip="Camp de concentration de Natzwiller-Struthof"/>
              </a:rPr>
              <a:t>camp de concentration de Natzwiller-Struthof</a:t>
            </a:r>
            <a:r>
              <a:rPr lang="fr-FR" altLang="fr-FR" sz="1200">
                <a:solidFill>
                  <a:srgbClr val="7030A0"/>
                </a:solidFill>
              </a:rPr>
              <a:t> avec la plaque à la mémoire des victimes de la barbarie nazie, déportées pour motif d’homosexualité. Source : </a:t>
            </a:r>
            <a:r>
              <a:rPr lang="fr-FR" altLang="fr-FR" sz="1200">
                <a:solidFill>
                  <a:srgbClr val="7030A0"/>
                </a:solidFill>
                <a:hlinkClick r:id="rId6"/>
              </a:rPr>
              <a:t>https://fr.wikipedia.org/wiki/Triangle_rose</a:t>
            </a:r>
            <a:r>
              <a:rPr lang="fr-FR" altLang="fr-FR" sz="1200">
                <a:solidFill>
                  <a:srgbClr val="7030A0"/>
                </a:solidFill>
              </a:rPr>
              <a:t> </a:t>
            </a:r>
          </a:p>
        </p:txBody>
      </p:sp>
      <p:sp>
        <p:nvSpPr>
          <p:cNvPr id="44042" name="ZoneTexte 11"/>
          <p:cNvSpPr txBox="1">
            <a:spLocks noChangeArrowheads="1"/>
          </p:cNvSpPr>
          <p:nvPr/>
        </p:nvSpPr>
        <p:spPr bwMode="auto">
          <a:xfrm>
            <a:off x="3352800" y="2830513"/>
            <a:ext cx="1557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triangle rose que devait porter les homosexuels dans les camps de concentrations nazis.</a:t>
            </a:r>
          </a:p>
        </p:txBody>
      </p:sp>
      <p:sp>
        <p:nvSpPr>
          <p:cNvPr id="44043" name="ZoneTexte 12"/>
          <p:cNvSpPr txBox="1">
            <a:spLocks noChangeArrowheads="1"/>
          </p:cNvSpPr>
          <p:nvPr/>
        </p:nvSpPr>
        <p:spPr bwMode="auto">
          <a:xfrm>
            <a:off x="0" y="3875088"/>
            <a:ext cx="3265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b="1">
                <a:solidFill>
                  <a:srgbClr val="7030A0"/>
                </a:solidFill>
              </a:rPr>
              <a:t>Pierre Seel</a:t>
            </a:r>
            <a:r>
              <a:rPr lang="fr-FR" altLang="fr-FR" sz="1200">
                <a:solidFill>
                  <a:srgbClr val="7030A0"/>
                </a:solidFill>
              </a:rPr>
              <a:t> (1923-2005) est la seule personnalité </a:t>
            </a:r>
            <a:r>
              <a:rPr lang="fr-FR" altLang="fr-FR" sz="1200">
                <a:solidFill>
                  <a:srgbClr val="7030A0"/>
                </a:solidFill>
                <a:hlinkClick r:id="rId7" tooltip="Homosexualité"/>
              </a:rPr>
              <a:t>homosexuelle</a:t>
            </a:r>
            <a:r>
              <a:rPr lang="fr-FR" altLang="fr-FR" sz="1200">
                <a:solidFill>
                  <a:srgbClr val="7030A0"/>
                </a:solidFill>
              </a:rPr>
              <a:t> </a:t>
            </a:r>
            <a:r>
              <a:rPr lang="fr-FR" altLang="fr-FR" sz="1200">
                <a:solidFill>
                  <a:srgbClr val="7030A0"/>
                </a:solidFill>
                <a:hlinkClick r:id="rId8" tooltip="France"/>
              </a:rPr>
              <a:t>française</a:t>
            </a:r>
            <a:r>
              <a:rPr lang="fr-FR" altLang="fr-FR" sz="1200">
                <a:solidFill>
                  <a:srgbClr val="7030A0"/>
                </a:solidFill>
              </a:rPr>
              <a:t> à avoir témoigné à visage découvert de sa </a:t>
            </a:r>
            <a:r>
              <a:rPr lang="fr-FR" altLang="fr-FR" sz="1200">
                <a:solidFill>
                  <a:srgbClr val="7030A0"/>
                </a:solidFill>
                <a:hlinkClick r:id="rId9" tooltip="Déportation"/>
              </a:rPr>
              <a:t>déportation</a:t>
            </a:r>
            <a:r>
              <a:rPr lang="fr-FR" altLang="fr-FR" sz="1200">
                <a:solidFill>
                  <a:srgbClr val="7030A0"/>
                </a:solidFill>
              </a:rPr>
              <a:t> au camp de </a:t>
            </a:r>
            <a:r>
              <a:rPr lang="fr-FR" altLang="fr-FR" sz="1200" u="sng">
                <a:solidFill>
                  <a:srgbClr val="7030A0"/>
                </a:solidFill>
                <a:hlinkClick r:id="rId10" tooltip="Schirmeck (camp)"/>
              </a:rPr>
              <a:t>Schirmeck-Vorbruck</a:t>
            </a:r>
            <a:r>
              <a:rPr lang="fr-FR" altLang="fr-FR" sz="1200">
                <a:solidFill>
                  <a:srgbClr val="7030A0"/>
                </a:solidFill>
              </a:rPr>
              <a:t>, durant la </a:t>
            </a:r>
            <a:r>
              <a:rPr lang="fr-FR" altLang="fr-FR" sz="1200">
                <a:solidFill>
                  <a:srgbClr val="7030A0"/>
                </a:solidFill>
                <a:hlinkClick r:id="rId11" tooltip="Seconde Guerre mondiale"/>
              </a:rPr>
              <a:t>Seconde Guerre mondiale</a:t>
            </a:r>
            <a:r>
              <a:rPr lang="fr-FR" altLang="fr-FR" sz="1200">
                <a:solidFill>
                  <a:srgbClr val="7030A0"/>
                </a:solidFill>
              </a:rPr>
              <a:t>, pour motif d'</a:t>
            </a:r>
            <a:r>
              <a:rPr lang="fr-FR" altLang="fr-FR" sz="1200">
                <a:solidFill>
                  <a:srgbClr val="7030A0"/>
                </a:solidFill>
                <a:hlinkClick r:id="rId7" tooltip="Homosexualité"/>
              </a:rPr>
              <a:t>homosexualité</a:t>
            </a:r>
            <a:r>
              <a:rPr lang="fr-FR" altLang="fr-FR" sz="1200">
                <a:solidFill>
                  <a:srgbClr val="7030A0"/>
                </a:solidFill>
              </a:rPr>
              <a:t>. Il a été un militant infatigable de la réhabilitation des homosexuels persécutés.  Source : </a:t>
            </a:r>
            <a:r>
              <a:rPr lang="fr-FR" altLang="fr-FR" sz="1200">
                <a:solidFill>
                  <a:srgbClr val="7030A0"/>
                </a:solidFill>
                <a:hlinkClick r:id="rId12"/>
              </a:rPr>
              <a:t>https://fr.wikipedia.org/wiki/Pierre_Seel</a:t>
            </a:r>
            <a:r>
              <a:rPr lang="fr-FR" altLang="fr-FR" sz="1200">
                <a:solidFill>
                  <a:srgbClr val="7030A0"/>
                </a:solidFill>
              </a:rPr>
              <a:t> </a:t>
            </a:r>
          </a:p>
        </p:txBody>
      </p:sp>
      <p:sp>
        <p:nvSpPr>
          <p:cNvPr id="44044" name="ZoneTexte 13"/>
          <p:cNvSpPr txBox="1">
            <a:spLocks noChangeArrowheads="1"/>
          </p:cNvSpPr>
          <p:nvPr/>
        </p:nvSpPr>
        <p:spPr bwMode="auto">
          <a:xfrm>
            <a:off x="6564313" y="5291138"/>
            <a:ext cx="3494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triangle rose dans le contexte des autres marquages dans le système concentrationnaire nazi. Source : </a:t>
            </a:r>
            <a:r>
              <a:rPr lang="fr-FR" altLang="fr-FR" sz="1200">
                <a:solidFill>
                  <a:srgbClr val="7030A0"/>
                </a:solidFill>
                <a:hlinkClick r:id="rId6"/>
              </a:rPr>
              <a:t>https://fr.wikipedia.org/wiki/Triangle_rose</a:t>
            </a:r>
            <a:r>
              <a:rPr lang="fr-FR" altLang="fr-FR" sz="1200">
                <a:solidFill>
                  <a:srgbClr val="7030A0"/>
                </a:solidFill>
              </a:rPr>
              <a:t> </a:t>
            </a:r>
          </a:p>
        </p:txBody>
      </p:sp>
      <p:pic>
        <p:nvPicPr>
          <p:cNvPr id="44045" name="Picture 6" descr="C:\Users\LISAN\Documents\religions\homosexualité\images\persecutions-nazies\Rudolf Brazda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2588" y="1539875"/>
            <a:ext cx="11144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ZoneTexte 15"/>
          <p:cNvSpPr txBox="1">
            <a:spLocks noChangeArrowheads="1"/>
          </p:cNvSpPr>
          <p:nvPr/>
        </p:nvSpPr>
        <p:spPr bwMode="auto">
          <a:xfrm>
            <a:off x="5203825" y="2841625"/>
            <a:ext cx="169703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Rudolf Brazda, déporté à Buchenwald pour homosexualité. Source : </a:t>
            </a:r>
            <a:r>
              <a:rPr lang="fr-FR" altLang="fr-FR" sz="1200">
                <a:solidFill>
                  <a:srgbClr val="7030A0"/>
                </a:solidFill>
                <a:hlinkClick r:id="rId14"/>
              </a:rPr>
              <a:t>http://www.lemonde.fr/disparitions/article/2011/08/04/mort-du-dernier-triangle-rose-deporte-a-buchenwald-pour-homosexualite_1555935_3382.html</a:t>
            </a:r>
            <a:r>
              <a:rPr lang="fr-FR" altLang="fr-FR" sz="1200">
                <a:solidFill>
                  <a:srgbClr val="7030A0"/>
                </a:solidFill>
              </a:rPr>
              <a:t> </a:t>
            </a:r>
          </a:p>
        </p:txBody>
      </p:sp>
      <p:sp>
        <p:nvSpPr>
          <p:cNvPr id="44047" name="ZoneTexte 16"/>
          <p:cNvSpPr txBox="1">
            <a:spLocks noChangeArrowheads="1"/>
          </p:cNvSpPr>
          <p:nvPr/>
        </p:nvSpPr>
        <p:spPr bwMode="auto">
          <a:xfrm>
            <a:off x="7108825" y="6081713"/>
            <a:ext cx="5083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a:t>
            </a:r>
            <a:r>
              <a:rPr lang="fr-FR" altLang="fr-FR" sz="1200" b="1">
                <a:solidFill>
                  <a:srgbClr val="7030A0"/>
                </a:solidFill>
              </a:rPr>
              <a:t>Ernst Röhm</a:t>
            </a:r>
            <a:r>
              <a:rPr lang="fr-FR" altLang="fr-FR" sz="1200">
                <a:solidFill>
                  <a:srgbClr val="7030A0"/>
                </a:solidFill>
              </a:rPr>
              <a:t> (ou Roehm) (1887-1934) officier, homme politique et chef de groupe paramilitaire </a:t>
            </a:r>
            <a:r>
              <a:rPr lang="fr-FR" altLang="fr-FR" sz="1200">
                <a:solidFill>
                  <a:srgbClr val="7030A0"/>
                </a:solidFill>
                <a:hlinkClick r:id="rId15" tooltip="Troisième Reich"/>
              </a:rPr>
              <a:t>allemand</a:t>
            </a:r>
            <a:r>
              <a:rPr lang="fr-FR" altLang="fr-FR" sz="1200">
                <a:solidFill>
                  <a:srgbClr val="7030A0"/>
                </a:solidFill>
              </a:rPr>
              <a:t>, fondateur des </a:t>
            </a:r>
            <a:r>
              <a:rPr lang="fr-FR" altLang="fr-FR" sz="1200">
                <a:solidFill>
                  <a:srgbClr val="7030A0"/>
                </a:solidFill>
                <a:hlinkClick r:id="rId16" tooltip="Sturmabteilung"/>
              </a:rPr>
              <a:t>Sturmabteilung</a:t>
            </a:r>
            <a:r>
              <a:rPr lang="fr-FR" altLang="fr-FR" sz="1200">
                <a:solidFill>
                  <a:srgbClr val="7030A0"/>
                </a:solidFill>
              </a:rPr>
              <a:t> (SA) </a:t>
            </a:r>
            <a:r>
              <a:rPr lang="fr-FR" altLang="fr-FR" sz="1200" u="sng">
                <a:solidFill>
                  <a:srgbClr val="7030A0"/>
                </a:solidFill>
                <a:hlinkClick r:id="rId17" tooltip="Nazisme"/>
              </a:rPr>
              <a:t>nazies</a:t>
            </a:r>
            <a:r>
              <a:rPr lang="fr-FR" altLang="fr-FR" sz="1200">
                <a:solidFill>
                  <a:srgbClr val="7030A0"/>
                </a:solidFill>
              </a:rPr>
              <a:t>, officiellement exécuté, à la demande d’Hitler, pour </a:t>
            </a:r>
            <a:r>
              <a:rPr lang="fr-FR" altLang="fr-FR" sz="1200" u="sng">
                <a:solidFill>
                  <a:srgbClr val="7030A0"/>
                </a:solidFill>
                <a:hlinkClick r:id="rId7" tooltip="Homosexualité"/>
              </a:rPr>
              <a:t>homosexualité</a:t>
            </a:r>
            <a:r>
              <a:rPr lang="fr-FR" altLang="fr-FR" sz="1200">
                <a:solidFill>
                  <a:srgbClr val="7030A0"/>
                </a:solidFill>
              </a:rPr>
              <a:t>. </a:t>
            </a:r>
          </a:p>
        </p:txBody>
      </p:sp>
      <p:pic>
        <p:nvPicPr>
          <p:cNvPr id="44048" name="Picture 7" descr="C:\Users\LISAN\Documents\religions\homosexualité\images\persecutions-nazies\Ernst Röhm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17163" y="3767138"/>
            <a:ext cx="1571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3" descr="C:\Users\LISAN\Documents\religions\homosexualité\image2\débauche contre nature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16275" y="3814763"/>
            <a:ext cx="193198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ZoneTexte 19"/>
          <p:cNvSpPr txBox="1">
            <a:spLocks noChangeArrowheads="1"/>
          </p:cNvSpPr>
          <p:nvPr/>
        </p:nvSpPr>
        <p:spPr bwMode="auto">
          <a:xfrm>
            <a:off x="141288" y="5692775"/>
            <a:ext cx="3016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dirty="0">
                <a:solidFill>
                  <a:srgbClr val="7030A0"/>
                </a:solidFill>
              </a:rPr>
              <a:t>Exposition : Débauche contre nature. La répression de l'homosexualité en France et dans les territoires annexes (1940/1945), </a:t>
            </a:r>
            <a:r>
              <a:rPr lang="fr-FR" altLang="fr-FR" sz="1200" dirty="0">
                <a:solidFill>
                  <a:srgbClr val="7030A0"/>
                </a:solidFill>
                <a:hlinkClick r:id="rId20"/>
              </a:rPr>
              <a:t>http://www.jds.fr/agenda/expositions/debauche-contre-nature-80849_A</a:t>
            </a:r>
            <a:r>
              <a:rPr lang="fr-FR" altLang="fr-FR" sz="1200" dirty="0">
                <a:solidFill>
                  <a:srgbClr val="7030A0"/>
                </a:solidFill>
              </a:rPr>
              <a:t> →</a:t>
            </a:r>
          </a:p>
        </p:txBody>
      </p:sp>
      <p:pic>
        <p:nvPicPr>
          <p:cNvPr id="44051" name="Picture 2" descr="C:\Users\LISAN\Documents\religions\homosexualité\images\livres\moi pierre seel déporté homosexuel.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8488" y="1503363"/>
            <a:ext cx="1981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2"/>
          <p:cNvSpPr txBox="1">
            <a:spLocks noChangeArrowheads="1"/>
          </p:cNvSpPr>
          <p:nvPr/>
        </p:nvSpPr>
        <p:spPr bwMode="auto">
          <a:xfrm>
            <a:off x="107027" y="1064622"/>
            <a:ext cx="515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4.8. L’époque moderne</a:t>
            </a:r>
            <a:r>
              <a:rPr lang="fr-FR" altLang="fr-FR" sz="1800" dirty="0">
                <a:solidFill>
                  <a:srgbClr val="7030A0"/>
                </a:solidFill>
              </a:rPr>
              <a:t> :</a:t>
            </a:r>
            <a:endParaRPr lang="fr-FR" altLang="fr-FR" sz="1800" u="sng" dirty="0">
              <a:solidFill>
                <a:srgbClr val="7030A0"/>
              </a:solidFill>
            </a:endParaRPr>
          </a:p>
        </p:txBody>
      </p:sp>
      <p:sp>
        <p:nvSpPr>
          <p:cNvPr id="5"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3BA28698-5028-4E0E-A5CF-03A4FA37453E}" type="slidenum">
              <a:rPr lang="fr-FR" sz="1200">
                <a:solidFill>
                  <a:schemeClr val="tx1">
                    <a:tint val="75000"/>
                  </a:schemeClr>
                </a:solidFill>
                <a:latin typeface="+mn-lt"/>
              </a:rPr>
              <a:pPr algn="r" eaLnBrk="1" fontAlgn="auto" hangingPunct="1">
                <a:spcBef>
                  <a:spcPts val="0"/>
                </a:spcBef>
                <a:spcAft>
                  <a:spcPts val="0"/>
                </a:spcAft>
                <a:defRPr/>
              </a:pPr>
              <a:t>36</a:t>
            </a:fld>
            <a:endParaRPr lang="fr-FR" sz="1200" dirty="0">
              <a:solidFill>
                <a:schemeClr val="tx1">
                  <a:tint val="75000"/>
                </a:schemeClr>
              </a:solidFill>
              <a:latin typeface="+mn-lt"/>
            </a:endParaRPr>
          </a:p>
        </p:txBody>
      </p:sp>
      <p:sp>
        <p:nvSpPr>
          <p:cNvPr id="45060" name="Rectangle 5"/>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5061" name="ZoneTexte 6"/>
          <p:cNvSpPr txBox="1">
            <a:spLocks noChangeArrowheads="1"/>
          </p:cNvSpPr>
          <p:nvPr/>
        </p:nvSpPr>
        <p:spPr bwMode="auto">
          <a:xfrm>
            <a:off x="3200400" y="153987"/>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5062" name="Rectangle 7"/>
          <p:cNvSpPr>
            <a:spLocks noChangeArrowheads="1"/>
          </p:cNvSpPr>
          <p:nvPr/>
        </p:nvSpPr>
        <p:spPr bwMode="auto">
          <a:xfrm>
            <a:off x="6858000" y="6396038"/>
            <a:ext cx="5192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Recul de l'homophobie en France. Source :  </a:t>
            </a:r>
            <a:r>
              <a:rPr lang="fr-FR" altLang="fr-FR" sz="1200" dirty="0">
                <a:solidFill>
                  <a:srgbClr val="7030A0"/>
                </a:solidFill>
                <a:hlinkClick r:id="rId2"/>
              </a:rPr>
              <a:t>http://tpe-homosexualite-fresnel.e-monsite.com/pages/-.html</a:t>
            </a:r>
            <a:r>
              <a:rPr lang="fr-FR" altLang="fr-FR" sz="1200" dirty="0">
                <a:solidFill>
                  <a:srgbClr val="7030A0"/>
                </a:solidFill>
              </a:rPr>
              <a:t> </a:t>
            </a:r>
          </a:p>
        </p:txBody>
      </p:sp>
      <p:pic>
        <p:nvPicPr>
          <p:cNvPr id="45063" name="Picture 2" descr="C:\Users\LISAN\Documents\religions\homosexualité\images\amours-homos\graph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988" y="2674938"/>
            <a:ext cx="52387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ZoneTexte 9"/>
          <p:cNvSpPr txBox="1">
            <a:spLocks noChangeArrowheads="1"/>
          </p:cNvSpPr>
          <p:nvPr/>
        </p:nvSpPr>
        <p:spPr bwMode="auto">
          <a:xfrm>
            <a:off x="141288" y="1504950"/>
            <a:ext cx="118554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En France, deux sondages, l’un réalisé par IFOP et publié dans le quotidien « le Monde » du 22 juin 1996, l’autre réalisé par IPSOS et publié dans le mensuel « Têtu » de mars 2004, ont notamment sondé l’opinion de la population par rapport aux démonstrations d’affection en public d’un couple homosexuel. Certes les questions ne sont pas posées de la même manière, mais on peut constater que la proportion des personnes non choquées en 1996 ou non réticentes en 2004 a progressé, passant de 36 à 55 %.</a:t>
            </a:r>
            <a:r>
              <a:rPr lang="fr-FR" altLang="fr-FR" sz="1200" dirty="0">
                <a:solidFill>
                  <a:srgbClr val="7030A0"/>
                </a:solidFill>
              </a:rPr>
              <a:t> </a:t>
            </a:r>
          </a:p>
          <a:p>
            <a:pPr eaLnBrk="1" hangingPunct="1">
              <a:lnSpc>
                <a:spcPct val="100000"/>
              </a:lnSpc>
              <a:spcBef>
                <a:spcPct val="0"/>
              </a:spcBef>
              <a:buFontTx/>
              <a:buChar char="-"/>
            </a:pPr>
            <a:r>
              <a:rPr lang="fr-FR" altLang="fr-FR" sz="1800" dirty="0">
                <a:solidFill>
                  <a:srgbClr val="7030A0"/>
                </a:solidFill>
              </a:rPr>
              <a:t>55 % de la population adopterait une attitude d’acceptation ;</a:t>
            </a:r>
            <a:br>
              <a:rPr lang="fr-FR" altLang="fr-FR" sz="1800" dirty="0">
                <a:solidFill>
                  <a:srgbClr val="7030A0"/>
                </a:solidFill>
              </a:rPr>
            </a:br>
            <a:r>
              <a:rPr lang="fr-FR" altLang="fr-FR" sz="1800" dirty="0">
                <a:solidFill>
                  <a:srgbClr val="7030A0"/>
                </a:solidFill>
              </a:rPr>
              <a:t>- 23 % de la population adopterait une attitude de tolérance ;</a:t>
            </a:r>
            <a:br>
              <a:rPr lang="fr-FR" altLang="fr-FR" sz="1800" dirty="0">
                <a:solidFill>
                  <a:srgbClr val="7030A0"/>
                </a:solidFill>
              </a:rPr>
            </a:br>
            <a:r>
              <a:rPr lang="fr-FR" altLang="fr-FR" sz="1800" dirty="0">
                <a:solidFill>
                  <a:srgbClr val="7030A0"/>
                </a:solidFill>
              </a:rPr>
              <a:t>- 22 % de la population adopterait une attitude intolérante </a:t>
            </a:r>
          </a:p>
          <a:p>
            <a:pPr eaLnBrk="1" hangingPunct="1">
              <a:lnSpc>
                <a:spcPct val="100000"/>
              </a:lnSpc>
              <a:spcBef>
                <a:spcPct val="0"/>
              </a:spcBef>
              <a:buFontTx/>
              <a:buChar char="-"/>
            </a:pPr>
            <a:r>
              <a:rPr lang="fr-FR" altLang="fr-FR" sz="1800" dirty="0">
                <a:solidFill>
                  <a:srgbClr val="7030A0"/>
                </a:solidFill>
              </a:rPr>
              <a:t>(ou homophobe).</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4"/>
              </a:rPr>
              <a:t>http://www.et-alors.net/articles/310</a:t>
            </a:r>
            <a:r>
              <a:rPr lang="fr-FR" altLang="fr-FR" sz="1200" dirty="0">
                <a:solidFill>
                  <a:srgbClr val="7030A0"/>
                </a:solidFill>
              </a:rPr>
              <a:t> </a:t>
            </a:r>
            <a:endParaRPr lang="fr-FR" altLang="fr-FR" sz="1800" dirty="0">
              <a:solidFill>
                <a:srgbClr val="7030A0"/>
              </a:solidFill>
            </a:endParaRPr>
          </a:p>
        </p:txBody>
      </p:sp>
      <p:sp>
        <p:nvSpPr>
          <p:cNvPr id="45065" name="Rectangle 10"/>
          <p:cNvSpPr>
            <a:spLocks noChangeArrowheads="1"/>
          </p:cNvSpPr>
          <p:nvPr/>
        </p:nvSpPr>
        <p:spPr bwMode="auto">
          <a:xfrm>
            <a:off x="163513" y="6059488"/>
            <a:ext cx="3529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a:t>
            </a:r>
            <a:r>
              <a:rPr lang="fr-FR" altLang="fr-FR" sz="1200">
                <a:solidFill>
                  <a:srgbClr val="7030A0"/>
                </a:solidFill>
                <a:hlinkClick r:id="rId5" tooltip="Bourgmestre"/>
              </a:rPr>
              <a:t>bourgmestre</a:t>
            </a:r>
            <a:r>
              <a:rPr lang="fr-FR" altLang="fr-FR" sz="1200">
                <a:solidFill>
                  <a:srgbClr val="7030A0"/>
                </a:solidFill>
              </a:rPr>
              <a:t> </a:t>
            </a:r>
            <a:r>
              <a:rPr lang="fr-FR" altLang="fr-FR" sz="1200">
                <a:solidFill>
                  <a:srgbClr val="7030A0"/>
                </a:solidFill>
                <a:hlinkClick r:id="rId6" tooltip="Willy Demeyer"/>
              </a:rPr>
              <a:t>Willy Demeyer</a:t>
            </a:r>
            <a:r>
              <a:rPr lang="fr-FR" altLang="fr-FR" sz="1200">
                <a:solidFill>
                  <a:srgbClr val="7030A0"/>
                </a:solidFill>
              </a:rPr>
              <a:t> célébrant un mariage à </a:t>
            </a:r>
            <a:r>
              <a:rPr lang="fr-FR" altLang="fr-FR" sz="1200">
                <a:solidFill>
                  <a:srgbClr val="7030A0"/>
                </a:solidFill>
                <a:hlinkClick r:id="rId7" tooltip="Hôtel de ville de Liège"/>
              </a:rPr>
              <a:t>La Violette</a:t>
            </a:r>
            <a:r>
              <a:rPr lang="fr-FR" altLang="fr-FR" sz="1200">
                <a:solidFill>
                  <a:srgbClr val="7030A0"/>
                </a:solidFill>
              </a:rPr>
              <a:t> à </a:t>
            </a:r>
            <a:r>
              <a:rPr lang="fr-FR" altLang="fr-FR" sz="1200">
                <a:solidFill>
                  <a:srgbClr val="7030A0"/>
                </a:solidFill>
                <a:hlinkClick r:id="rId8" tooltip="Liège"/>
              </a:rPr>
              <a:t>Liège</a:t>
            </a:r>
            <a:r>
              <a:rPr lang="fr-FR" altLang="fr-FR" sz="1200">
                <a:solidFill>
                  <a:srgbClr val="7030A0"/>
                </a:solidFill>
              </a:rPr>
              <a:t>, en 2013. Source : </a:t>
            </a:r>
            <a:r>
              <a:rPr lang="fr-FR" altLang="fr-FR" sz="1200">
                <a:solidFill>
                  <a:srgbClr val="7030A0"/>
                </a:solidFill>
                <a:hlinkClick r:id="rId9"/>
              </a:rPr>
              <a:t>https://fr.wikipedia.org/wiki/Mariage_homosexuel</a:t>
            </a:r>
            <a:r>
              <a:rPr lang="fr-FR" altLang="fr-FR" sz="1200">
                <a:solidFill>
                  <a:srgbClr val="7030A0"/>
                </a:solidFill>
              </a:rPr>
              <a:t> </a:t>
            </a:r>
          </a:p>
        </p:txBody>
      </p:sp>
      <p:pic>
        <p:nvPicPr>
          <p:cNvPr id="45066" name="Imag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5950" y="4378325"/>
            <a:ext cx="26241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ZoneTexte 12"/>
          <p:cNvSpPr txBox="1">
            <a:spLocks noChangeArrowheads="1"/>
          </p:cNvSpPr>
          <p:nvPr/>
        </p:nvSpPr>
        <p:spPr bwMode="auto">
          <a:xfrm>
            <a:off x="3603625" y="6030913"/>
            <a:ext cx="3178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Mariage en Afrique du Sud en 2007. Source : </a:t>
            </a:r>
            <a:r>
              <a:rPr lang="fr-FR" altLang="fr-FR" sz="1200">
                <a:solidFill>
                  <a:srgbClr val="7030A0"/>
                </a:solidFill>
                <a:hlinkClick r:id="rId9"/>
              </a:rPr>
              <a:t>https://fr.wikipedia.org/wiki/Mariage_homosexuel</a:t>
            </a:r>
            <a:r>
              <a:rPr lang="fr-FR" altLang="fr-FR" sz="1200">
                <a:solidFill>
                  <a:srgbClr val="7030A0"/>
                </a:solidFill>
              </a:rPr>
              <a:t> </a:t>
            </a:r>
          </a:p>
        </p:txBody>
      </p:sp>
      <p:pic>
        <p:nvPicPr>
          <p:cNvPr id="45068" name="Imag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98900" y="4189413"/>
            <a:ext cx="2398713"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781800" y="0"/>
            <a:ext cx="5225460" cy="1569660"/>
          </a:xfrm>
          <a:prstGeom prst="rect">
            <a:avLst/>
          </a:prstGeom>
          <a:noFill/>
        </p:spPr>
        <p:txBody>
          <a:bodyPr wrap="square" rtlCol="0">
            <a:spAutoFit/>
          </a:bodyPr>
          <a:lstStyle/>
          <a:p>
            <a:pPr algn="just"/>
            <a:r>
              <a:rPr lang="fr-FR" sz="1200" dirty="0">
                <a:solidFill>
                  <a:srgbClr val="7030A0"/>
                </a:solidFill>
              </a:rPr>
              <a:t>L’homophobie est un phénomène bien ancré [en France], relativement stable et persistant depuis des années, qui empoisonne la vie des victimes: inscriptions "PD" gravées ou coups de couteaux sur la boîte aux lettres , voitures vandalisées, préservatifs remplis de lait glissés dans le courrier ou même excréments, animaux de compagnie empoisonnés, etc. </a:t>
            </a:r>
          </a:p>
          <a:p>
            <a:pPr algn="just"/>
            <a:r>
              <a:rPr lang="fr-FR" sz="1200" dirty="0">
                <a:solidFill>
                  <a:srgbClr val="7030A0"/>
                </a:solidFill>
              </a:rPr>
              <a:t>Source : </a:t>
            </a:r>
            <a:r>
              <a:rPr lang="fr-FR" sz="1200" i="1" dirty="0">
                <a:solidFill>
                  <a:srgbClr val="7030A0"/>
                </a:solidFill>
              </a:rPr>
              <a:t>SOS homophobie: les accablants chiffres du rapport 2014. "Mon voisin est homophobe", </a:t>
            </a:r>
            <a:r>
              <a:rPr lang="fr-FR" sz="1200" dirty="0">
                <a:solidFill>
                  <a:srgbClr val="7030A0"/>
                </a:solidFill>
              </a:rPr>
              <a:t>Aude </a:t>
            </a:r>
            <a:r>
              <a:rPr lang="fr-FR" sz="1200" dirty="0" err="1">
                <a:solidFill>
                  <a:srgbClr val="7030A0"/>
                </a:solidFill>
              </a:rPr>
              <a:t>Lorriaux</a:t>
            </a:r>
            <a:r>
              <a:rPr lang="fr-FR" sz="1200" dirty="0">
                <a:solidFill>
                  <a:srgbClr val="7030A0"/>
                </a:solidFill>
              </a:rPr>
              <a:t>, </a:t>
            </a:r>
            <a:r>
              <a:rPr lang="fr-FR" sz="1200" dirty="0">
                <a:solidFill>
                  <a:srgbClr val="7030A0"/>
                </a:solidFill>
                <a:hlinkClick r:id="rId12"/>
              </a:rPr>
              <a:t>http://www.huffingtonpost.fr/2014/05/12/sos-homophobie-rapport-2014_n_5312335.html</a:t>
            </a:r>
            <a:r>
              <a:rPr lang="fr-FR" sz="1200" dirty="0">
                <a:solidFill>
                  <a:srgbClr val="7030A0"/>
                </a:solid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2"/>
          <p:cNvSpPr txBox="1">
            <a:spLocks noChangeArrowheads="1"/>
          </p:cNvSpPr>
          <p:nvPr/>
        </p:nvSpPr>
        <p:spPr bwMode="auto">
          <a:xfrm>
            <a:off x="217488" y="1066800"/>
            <a:ext cx="515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4.8. L’époque moderne</a:t>
            </a:r>
            <a:r>
              <a:rPr lang="fr-FR" altLang="fr-FR" sz="1800" dirty="0">
                <a:solidFill>
                  <a:srgbClr val="7030A0"/>
                </a:solidFill>
              </a:rPr>
              <a:t> (suite) :</a:t>
            </a:r>
            <a:endParaRPr lang="fr-FR" altLang="fr-FR" sz="1800" u="sng" dirty="0">
              <a:solidFill>
                <a:srgbClr val="7030A0"/>
              </a:solidFill>
            </a:endParaRPr>
          </a:p>
        </p:txBody>
      </p:sp>
      <p:sp>
        <p:nvSpPr>
          <p:cNvPr id="4"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E28ED0E0-A69C-4720-8456-942C4939D4EA}" type="slidenum">
              <a:rPr lang="fr-FR" sz="1200">
                <a:solidFill>
                  <a:schemeClr val="tx1">
                    <a:tint val="75000"/>
                  </a:schemeClr>
                </a:solidFill>
                <a:latin typeface="+mn-lt"/>
              </a:rPr>
              <a:pPr algn="r" eaLnBrk="1" fontAlgn="auto" hangingPunct="1">
                <a:spcBef>
                  <a:spcPts val="0"/>
                </a:spcBef>
                <a:spcAft>
                  <a:spcPts val="0"/>
                </a:spcAft>
                <a:defRPr/>
              </a:pPr>
              <a:t>37</a:t>
            </a:fld>
            <a:endParaRPr lang="fr-FR" sz="1200" dirty="0">
              <a:solidFill>
                <a:schemeClr val="tx1">
                  <a:tint val="75000"/>
                </a:schemeClr>
              </a:solidFill>
              <a:latin typeface="+mn-lt"/>
            </a:endParaRPr>
          </a:p>
        </p:txBody>
      </p:sp>
      <p:sp>
        <p:nvSpPr>
          <p:cNvPr id="46084" name="Rectangle 4"/>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6085" name="ZoneTexte 5"/>
          <p:cNvSpPr txBox="1">
            <a:spLocks noChangeArrowheads="1"/>
          </p:cNvSpPr>
          <p:nvPr/>
        </p:nvSpPr>
        <p:spPr bwMode="auto">
          <a:xfrm>
            <a:off x="2549525" y="231775"/>
            <a:ext cx="355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6086" name="ZoneTexte 6"/>
          <p:cNvSpPr txBox="1">
            <a:spLocks noChangeArrowheads="1"/>
          </p:cNvSpPr>
          <p:nvPr/>
        </p:nvSpPr>
        <p:spPr bwMode="auto">
          <a:xfrm>
            <a:off x="174625" y="1490663"/>
            <a:ext cx="11864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800">
                <a:solidFill>
                  <a:srgbClr val="7030A0"/>
                </a:solidFill>
              </a:rPr>
              <a:t>En France, au début du 21° siècle, l’homophobie persiste surtout dans les groupes religieux, et les mouvements de droite, voire d’extrême-droite (ces derniers pouvant légitimer et recourir à la violence contre les homosexuels).</a:t>
            </a:r>
          </a:p>
          <a:p>
            <a:pPr eaLnBrk="1" hangingPunct="1">
              <a:lnSpc>
                <a:spcPct val="100000"/>
              </a:lnSpc>
              <a:spcBef>
                <a:spcPct val="0"/>
              </a:spcBef>
            </a:pPr>
            <a:r>
              <a:rPr lang="fr-FR" altLang="fr-FR" sz="1800">
                <a:solidFill>
                  <a:srgbClr val="7030A0"/>
                </a:solidFill>
              </a:rPr>
              <a:t>En Chine, actuellement, les écrivains populaires ont souvent traité l'homosexualité surtout comme un substitut pour une hétérosexualité indisponible dans les les laogai  (camps de concentration chinois), où l’on y emprisonne dissidents et homosexuels). </a:t>
            </a:r>
            <a:r>
              <a:rPr lang="fr-FR" altLang="fr-FR" sz="1200">
                <a:solidFill>
                  <a:srgbClr val="7030A0"/>
                </a:solidFill>
              </a:rPr>
              <a:t>Source : Sun Xiaoli</a:t>
            </a:r>
            <a:r>
              <a:rPr lang="fr-FR" altLang="fr-FR" sz="1200" i="1">
                <a:solidFill>
                  <a:srgbClr val="7030A0"/>
                </a:solidFill>
              </a:rPr>
              <a:t>, Zbongguo Iaodong gaizao zhidu de lilun yu shijian</a:t>
            </a:r>
            <a:r>
              <a:rPr lang="fr-FR" altLang="fr-FR" sz="1200">
                <a:solidFill>
                  <a:srgbClr val="7030A0"/>
                </a:solidFill>
              </a:rPr>
              <a:t>, p. 256</a:t>
            </a:r>
          </a:p>
        </p:txBody>
      </p:sp>
      <p:pic>
        <p:nvPicPr>
          <p:cNvPr id="46087" name="Picture 2" descr="C:\Users\LISAN\Documents\religions\homosexualité\images\skinheads\tatouage Lévitique 18-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775" y="2751138"/>
            <a:ext cx="27432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descr="C:\Users\LISAN\Documents\religions\homosexualité\images\skinheads\skinhead homophob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5110163"/>
            <a:ext cx="30194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4" descr="C:\Users\LISAN\Documents\religions\homosexualité\images\skinheads\skinhead homophobi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7813" y="504507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5" descr="C:\Users\LISAN\Documents\religions\homosexualité\images\skinheads\skinhead homophobi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5367338"/>
            <a:ext cx="22129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6" descr="C:\Users\LISAN\Documents\religions\homosexualité\images\skinheads\skinhead homophobie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025" y="5311775"/>
            <a:ext cx="19812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7" descr="C:\Users\LISAN\Documents\religions\homosexualité\images\skinheads\skinhead homophobie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1700" y="5257800"/>
            <a:ext cx="11271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ZoneTexte 12"/>
          <p:cNvSpPr txBox="1">
            <a:spLocks noChangeArrowheads="1"/>
          </p:cNvSpPr>
          <p:nvPr/>
        </p:nvSpPr>
        <p:spPr bwMode="auto">
          <a:xfrm>
            <a:off x="7637463" y="4321175"/>
            <a:ext cx="4554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Skinhead s’étant fait tatoué le verset homophobe du Lévitique 18:22. Source : </a:t>
            </a:r>
            <a:r>
              <a:rPr lang="fr-FR" altLang="fr-FR" sz="1200">
                <a:solidFill>
                  <a:srgbClr val="7030A0"/>
                </a:solidFill>
                <a:hlinkClick r:id="rId8"/>
              </a:rPr>
              <a:t>http://www.fikra.in/photographymtts/leviticus-18-tattoos</a:t>
            </a:r>
            <a:r>
              <a:rPr lang="fr-FR" altLang="fr-FR" sz="1200">
                <a:solidFill>
                  <a:srgbClr val="7030A0"/>
                </a:solidFill>
              </a:rPr>
              <a:t> </a:t>
            </a:r>
          </a:p>
          <a:p>
            <a:pPr algn="ctr" eaLnBrk="1" hangingPunct="1">
              <a:lnSpc>
                <a:spcPct val="100000"/>
              </a:lnSpc>
              <a:spcBef>
                <a:spcPct val="0"/>
              </a:spcBef>
              <a:buFontTx/>
              <a:buNone/>
            </a:pPr>
            <a:r>
              <a:rPr lang="fr-FR" altLang="fr-FR" sz="1200">
                <a:solidFill>
                  <a:srgbClr val="7030A0"/>
                </a:solidFill>
              </a:rPr>
              <a:t>Note « amusante » : Or le Lévitique 19:28 interdit les tatouages (!). </a:t>
            </a:r>
          </a:p>
        </p:txBody>
      </p:sp>
      <p:sp>
        <p:nvSpPr>
          <p:cNvPr id="46094" name="ZoneTexte 1"/>
          <p:cNvSpPr txBox="1">
            <a:spLocks noChangeArrowheads="1"/>
          </p:cNvSpPr>
          <p:nvPr/>
        </p:nvSpPr>
        <p:spPr bwMode="auto">
          <a:xfrm>
            <a:off x="144463" y="2968625"/>
            <a:ext cx="758031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GB" altLang="fr-FR" sz="1200">
                <a:solidFill>
                  <a:srgbClr val="7030A0"/>
                </a:solidFill>
              </a:rPr>
              <a:t>183. Sun Xiaoli, </a:t>
            </a:r>
            <a:r>
              <a:rPr lang="en-GB" altLang="fr-FR" sz="1200" i="1">
                <a:solidFill>
                  <a:srgbClr val="7030A0"/>
                </a:solidFill>
              </a:rPr>
              <a:t>Zbongguo Iaodong gaizao zhidu de lilun yu shijian</a:t>
            </a:r>
            <a:r>
              <a:rPr lang="en-GB" altLang="fr-FR" sz="1200">
                <a:solidFill>
                  <a:srgbClr val="7030A0"/>
                </a:solidFill>
              </a:rPr>
              <a:t>, p. 256, Popular writers on the laogai have often treated homosexuality mostly as a substitute for an unavailable heterosexuality; see Zhu Guanghua, </a:t>
            </a:r>
            <a:r>
              <a:rPr lang="en-GB" altLang="fr-FR" sz="1200" i="1">
                <a:solidFill>
                  <a:srgbClr val="7030A0"/>
                </a:solidFill>
              </a:rPr>
              <a:t>Zhongxing fan</a:t>
            </a:r>
            <a:r>
              <a:rPr lang="en-GB" altLang="fr-FR" sz="1200">
                <a:solidFill>
                  <a:srgbClr val="7030A0"/>
                </a:solidFill>
              </a:rPr>
              <a:t>, pp. 105-108. This is not to say that homosexuality was being condoned by the 1990s. Tang Min’s prison wardens warned the female inmates against “making friends” [</a:t>
            </a:r>
            <a:r>
              <a:rPr lang="en-GB" altLang="fr-FR" sz="1200" i="1">
                <a:solidFill>
                  <a:srgbClr val="7030A0"/>
                </a:solidFill>
              </a:rPr>
              <a:t>jiao pengyou</a:t>
            </a:r>
            <a:r>
              <a:rPr lang="en-GB" altLang="fr-FR" sz="1200">
                <a:solidFill>
                  <a:srgbClr val="7030A0"/>
                </a:solidFill>
              </a:rPr>
              <a:t>], a euphemism for relations that might develop into homosexuality. See Tang Min, </a:t>
            </a:r>
            <a:r>
              <a:rPr lang="en-GB" altLang="fr-FR" sz="1200" i="1">
                <a:solidFill>
                  <a:srgbClr val="7030A0"/>
                </a:solidFill>
              </a:rPr>
              <a:t>Zou xiang heping</a:t>
            </a:r>
            <a:r>
              <a:rPr lang="en-GB" altLang="fr-FR" sz="1200">
                <a:solidFill>
                  <a:srgbClr val="7030A0"/>
                </a:solidFill>
              </a:rPr>
              <a:t>, pp. 156-158. 184. Gao Xin, </a:t>
            </a:r>
            <a:r>
              <a:rPr lang="en-GB" altLang="fr-FR" sz="1200" i="1">
                <a:solidFill>
                  <a:srgbClr val="7030A0"/>
                </a:solidFill>
              </a:rPr>
              <a:t>Beiwei yu huihuang</a:t>
            </a:r>
            <a:r>
              <a:rPr lang="en-GB" altLang="fr-FR" sz="1200">
                <a:solidFill>
                  <a:srgbClr val="7030A0"/>
                </a:solidFill>
              </a:rPr>
              <a:t>, pp. 114-15.</a:t>
            </a:r>
          </a:p>
          <a:p>
            <a:pPr algn="just" eaLnBrk="1" hangingPunct="1">
              <a:lnSpc>
                <a:spcPct val="100000"/>
              </a:lnSpc>
              <a:spcBef>
                <a:spcPct val="0"/>
              </a:spcBef>
              <a:buFontTx/>
              <a:buNone/>
            </a:pPr>
            <a:r>
              <a:rPr lang="fr-FR" altLang="fr-FR" sz="1200">
                <a:solidFill>
                  <a:srgbClr val="002060"/>
                </a:solidFill>
              </a:rPr>
              <a:t>183. Sun Xiaoli, Zhongguo Laodong gaizao zhidu de lilun yu shijian, p 256, écrivains populaires sur les laogai ont souvent traité l'homosexualité surtout comme un substitut pour une hétérosexualité indisponible; Voir Zhu Guanghua, </a:t>
            </a:r>
            <a:r>
              <a:rPr lang="fr-FR" altLang="fr-FR" sz="1200" i="1">
                <a:solidFill>
                  <a:srgbClr val="002060"/>
                </a:solidFill>
              </a:rPr>
              <a:t>Zhongxing fan</a:t>
            </a:r>
            <a:r>
              <a:rPr lang="fr-FR" altLang="fr-FR" sz="1200">
                <a:solidFill>
                  <a:srgbClr val="002060"/>
                </a:solidFill>
              </a:rPr>
              <a:t>, pp 105-108 Cela ne veut pas dire que l'homosexualité était tolérée dans les années 1990. les gardiens de prison de Tang Min a averti les femmes détenues contre le désir de se "faire des amis" [</a:t>
            </a:r>
            <a:r>
              <a:rPr lang="fr-FR" altLang="fr-FR" sz="1200" i="1">
                <a:solidFill>
                  <a:srgbClr val="002060"/>
                </a:solidFill>
              </a:rPr>
              <a:t>jiao pengyou</a:t>
            </a:r>
            <a:r>
              <a:rPr lang="fr-FR" altLang="fr-FR" sz="1200">
                <a:solidFill>
                  <a:srgbClr val="002060"/>
                </a:solidFill>
              </a:rPr>
              <a:t>], un euphémisme pour les relations qui pourraient se développer vers l'homosexualité. Voir Tang Min, Zou Xiang Heping, pp . 156-158. 184. Gao Xin</a:t>
            </a:r>
            <a:r>
              <a:rPr lang="fr-FR" altLang="fr-FR" sz="1200" i="1">
                <a:solidFill>
                  <a:srgbClr val="002060"/>
                </a:solidFill>
              </a:rPr>
              <a:t>, Beiwei yu Huihuang</a:t>
            </a:r>
            <a:r>
              <a:rPr lang="fr-FR" altLang="fr-FR" sz="1200">
                <a:solidFill>
                  <a:srgbClr val="002060"/>
                </a:solidFill>
              </a:rPr>
              <a:t>, pp. 114-15.</a:t>
            </a:r>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8414" y="107352"/>
            <a:ext cx="2216129" cy="127277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oneTexte 2"/>
          <p:cNvSpPr txBox="1">
            <a:spLocks noChangeArrowheads="1"/>
          </p:cNvSpPr>
          <p:nvPr/>
        </p:nvSpPr>
        <p:spPr bwMode="auto">
          <a:xfrm>
            <a:off x="217488" y="1066800"/>
            <a:ext cx="515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4.8. L’époque moderne</a:t>
            </a:r>
            <a:r>
              <a:rPr lang="fr-FR" altLang="fr-FR" sz="1800" dirty="0">
                <a:solidFill>
                  <a:srgbClr val="7030A0"/>
                </a:solidFill>
              </a:rPr>
              <a:t> (suite et fin) :</a:t>
            </a:r>
            <a:endParaRPr lang="fr-FR" altLang="fr-FR" sz="1800" u="sng" dirty="0">
              <a:solidFill>
                <a:srgbClr val="7030A0"/>
              </a:solidFill>
            </a:endParaRPr>
          </a:p>
        </p:txBody>
      </p:sp>
      <p:sp>
        <p:nvSpPr>
          <p:cNvPr id="4"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66A9DFC7-7F24-4251-AEB6-0707F5C218A3}" type="slidenum">
              <a:rPr lang="fr-FR" sz="1200">
                <a:solidFill>
                  <a:schemeClr val="tx1">
                    <a:tint val="75000"/>
                  </a:schemeClr>
                </a:solidFill>
                <a:latin typeface="+mn-lt"/>
              </a:rPr>
              <a:pPr algn="r" eaLnBrk="1" fontAlgn="auto" hangingPunct="1">
                <a:spcBef>
                  <a:spcPts val="0"/>
                </a:spcBef>
                <a:spcAft>
                  <a:spcPts val="0"/>
                </a:spcAft>
                <a:defRPr/>
              </a:pPr>
              <a:t>38</a:t>
            </a:fld>
            <a:endParaRPr lang="fr-FR" sz="1200" dirty="0">
              <a:solidFill>
                <a:schemeClr val="tx1">
                  <a:tint val="75000"/>
                </a:schemeClr>
              </a:solidFill>
              <a:latin typeface="+mn-lt"/>
            </a:endParaRPr>
          </a:p>
        </p:txBody>
      </p:sp>
      <p:sp>
        <p:nvSpPr>
          <p:cNvPr id="47108" name="Rectangle 4"/>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7109" name="ZoneTexte 5"/>
          <p:cNvSpPr txBox="1">
            <a:spLocks noChangeArrowheads="1"/>
          </p:cNvSpPr>
          <p:nvPr/>
        </p:nvSpPr>
        <p:spPr bwMode="auto">
          <a:xfrm>
            <a:off x="3086100" y="22225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7110" name="ZoneTexte 7"/>
          <p:cNvSpPr txBox="1">
            <a:spLocks noChangeArrowheads="1"/>
          </p:cNvSpPr>
          <p:nvPr/>
        </p:nvSpPr>
        <p:spPr bwMode="auto">
          <a:xfrm>
            <a:off x="271463" y="1512888"/>
            <a:ext cx="782796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600">
                <a:solidFill>
                  <a:srgbClr val="7030A0"/>
                </a:solidFill>
              </a:rPr>
              <a:t>Un épisode au laogaï  (ou « </a:t>
            </a:r>
            <a:r>
              <a:rPr lang="fr-FR" altLang="fr-FR" sz="1600" i="1">
                <a:solidFill>
                  <a:srgbClr val="FF0000"/>
                </a:solidFill>
              </a:rPr>
              <a:t> </a:t>
            </a:r>
            <a:r>
              <a:rPr lang="fr-FR" altLang="fr-FR" sz="1600" i="1">
                <a:solidFill>
                  <a:srgbClr val="7030A0"/>
                </a:solidFill>
              </a:rPr>
              <a:t>camp de rééducation par le travail </a:t>
            </a:r>
            <a:r>
              <a:rPr lang="fr-FR" altLang="fr-FR" sz="1600">
                <a:solidFill>
                  <a:srgbClr val="7030A0"/>
                </a:solidFill>
              </a:rPr>
              <a:t> »), en Chine :</a:t>
            </a:r>
          </a:p>
          <a:p>
            <a:pPr algn="just" eaLnBrk="1" hangingPunct="1">
              <a:lnSpc>
                <a:spcPct val="100000"/>
              </a:lnSpc>
              <a:spcBef>
                <a:spcPct val="0"/>
              </a:spcBef>
              <a:buFontTx/>
              <a:buNone/>
            </a:pPr>
            <a:r>
              <a:rPr lang="fr-FR" altLang="fr-FR" sz="1600">
                <a:solidFill>
                  <a:srgbClr val="7030A0"/>
                </a:solidFill>
              </a:rPr>
              <a:t>Au milieu d’eux tous, se tenait le coiffeur, enchaîné dans des fers. Une corde autour de son cou, fermement attachée à sa ceinture, lui maintenait la tête baissée. Ses mains étaient liées derrière son dos. Les gardes le poussèrent directement au bord de la scène, juste devant nous. Il resta là, debout en silence, pareil à un pénitent ligoté, tandis que de la vapeur montait en petites traînées à ses pieds. Yen avait préparé un discours.</a:t>
            </a:r>
          </a:p>
          <a:p>
            <a:pPr algn="just" eaLnBrk="1" hangingPunct="1">
              <a:lnSpc>
                <a:spcPct val="100000"/>
              </a:lnSpc>
              <a:spcBef>
                <a:spcPct val="0"/>
              </a:spcBef>
              <a:buFontTx/>
              <a:buNone/>
            </a:pPr>
            <a:r>
              <a:rPr lang="fr-FR" altLang="fr-FR" sz="1600">
                <a:solidFill>
                  <a:srgbClr val="7030A0"/>
                </a:solidFill>
              </a:rPr>
              <a:t>« </a:t>
            </a:r>
            <a:r>
              <a:rPr lang="fr-FR" altLang="fr-FR" sz="1600" i="1">
                <a:solidFill>
                  <a:srgbClr val="7030A0"/>
                </a:solidFill>
              </a:rPr>
              <a:t>J’ai quelque chose d’horrible à vous dire. Je ne suis pas heureux de le faire et je n’ai vraiment pas à en être fier. C’est mon devoir et ça devrait vous servir de leçon. </a:t>
            </a:r>
            <a:r>
              <a:rPr lang="fr-FR" altLang="fr-FR" sz="1600" i="1">
                <a:solidFill>
                  <a:srgbClr val="FF0000"/>
                </a:solidFill>
              </a:rPr>
              <a:t>Cet œuf pourri </a:t>
            </a:r>
            <a:r>
              <a:rPr lang="fr-FR" altLang="fr-FR" sz="1600" i="1">
                <a:solidFill>
                  <a:srgbClr val="7030A0"/>
                </a:solidFill>
              </a:rPr>
              <a:t>que vous voyez là devant vous, </a:t>
            </a:r>
            <a:r>
              <a:rPr lang="fr-FR" altLang="fr-FR" sz="1600" i="1">
                <a:solidFill>
                  <a:srgbClr val="FF0000"/>
                </a:solidFill>
              </a:rPr>
              <a:t>a été emprisonné à la suite d’une affaire de mœurs : il avait eu des relations sexuelles avec un garçon</a:t>
            </a:r>
            <a:r>
              <a:rPr lang="fr-FR" altLang="fr-FR" sz="1600" i="1">
                <a:solidFill>
                  <a:srgbClr val="7030A0"/>
                </a:solidFill>
              </a:rPr>
              <a:t>. Pour ce délit il n’a été condamné qu’à sept ans. Plus tard, alors qu’il travaillait à l’usine de papier, </a:t>
            </a:r>
            <a:r>
              <a:rPr lang="fr-FR" altLang="fr-FR" sz="1600" i="1">
                <a:solidFill>
                  <a:srgbClr val="FF0000"/>
                </a:solidFill>
              </a:rPr>
              <a:t>sa conduite a été constamment mauvaise </a:t>
            </a:r>
            <a:r>
              <a:rPr lang="fr-FR" altLang="fr-FR" sz="1600" i="1">
                <a:solidFill>
                  <a:srgbClr val="7030A0"/>
                </a:solidFill>
              </a:rPr>
              <a:t>et il a volé à plusieurs reprises. Sa peine fut doublée. Maintenant nous avons établi que, pendant son séjour ici, </a:t>
            </a:r>
            <a:r>
              <a:rPr lang="fr-FR" altLang="fr-FR" sz="1600" i="1">
                <a:solidFill>
                  <a:srgbClr val="FF0000"/>
                </a:solidFill>
              </a:rPr>
              <a:t>il a séduit un jeune prisonnier de dix-neuf ans –un prisonnier mentalement retardé</a:t>
            </a:r>
            <a:r>
              <a:rPr lang="fr-FR" altLang="fr-FR" sz="1600" i="1">
                <a:solidFill>
                  <a:srgbClr val="7030A0"/>
                </a:solidFill>
              </a:rPr>
              <a:t>. Si cela se produisait dans le cadre de la société, il serait sévèrement puni. </a:t>
            </a:r>
            <a:r>
              <a:rPr lang="fr-FR" altLang="fr-FR" sz="1600" i="1">
                <a:solidFill>
                  <a:srgbClr val="FF0000"/>
                </a:solidFill>
              </a:rPr>
              <a:t>Mais en commettant son acte ici [camp de rééducation par le travail –Lao gaï] il a non seulement péché moralement, mais il a aussi Sali la réputation de la prison </a:t>
            </a:r>
            <a:r>
              <a:rPr lang="fr-FR" altLang="fr-FR" sz="1600" i="1">
                <a:solidFill>
                  <a:srgbClr val="7030A0"/>
                </a:solidFill>
              </a:rPr>
              <a:t>et la grande politique de la Réforme par le Travail. C’est pourquoi, étant donné ses crimes répétés, le représentant du tribunal populaire suprême va maintenant vous lire la sentence.</a:t>
            </a:r>
            <a:r>
              <a:rPr lang="fr-FR" altLang="fr-FR" sz="1600">
                <a:solidFill>
                  <a:srgbClr val="7030A0"/>
                </a:solidFill>
              </a:rPr>
              <a:t> ».</a:t>
            </a:r>
          </a:p>
          <a:p>
            <a:pPr algn="just" eaLnBrk="1" hangingPunct="1">
              <a:lnSpc>
                <a:spcPct val="100000"/>
              </a:lnSpc>
              <a:spcBef>
                <a:spcPct val="0"/>
              </a:spcBef>
              <a:buFontTx/>
              <a:buNone/>
            </a:pPr>
            <a:r>
              <a:rPr lang="fr-FR" altLang="fr-FR" sz="1600">
                <a:solidFill>
                  <a:srgbClr val="7030A0"/>
                </a:solidFill>
              </a:rPr>
              <a:t>Avant même que l’homme en uniforme bleu n’eut fini de prononcer le dernier mot, le coiffeur était mort. Le garde qui se tenait derrière lui sortit un énorme pistolet et lui fit sauter la cervelle.</a:t>
            </a:r>
            <a:r>
              <a:rPr lang="fr-FR" altLang="fr-FR" sz="1200">
                <a:solidFill>
                  <a:srgbClr val="7030A0"/>
                </a:solidFill>
              </a:rPr>
              <a:t> Source : </a:t>
            </a:r>
            <a:r>
              <a:rPr lang="fr-FR" altLang="fr-FR" sz="1200">
                <a:solidFill>
                  <a:srgbClr val="7030A0"/>
                </a:solidFill>
                <a:hlinkClick r:id="rId2"/>
              </a:rPr>
              <a:t>http://hoplite.hautetfort.com/archive/2009/10/20/lao-gai-et-people.html</a:t>
            </a:r>
            <a:r>
              <a:rPr lang="fr-FR" altLang="fr-FR" sz="1200">
                <a:solidFill>
                  <a:srgbClr val="7030A0"/>
                </a:solidFill>
              </a:rPr>
              <a:t> </a:t>
            </a:r>
            <a:endParaRPr lang="fr-FR" altLang="fr-FR" sz="1600">
              <a:solidFill>
                <a:srgbClr val="7030A0"/>
              </a:solidFill>
            </a:endParaRPr>
          </a:p>
        </p:txBody>
      </p:sp>
      <p:pic>
        <p:nvPicPr>
          <p:cNvPr id="47111" name="Picture 2" descr="C:\Users\LISAN\Documents\religions\homosexualité\images\agressions-meurtres-executions\laogai-execution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5" y="1390650"/>
            <a:ext cx="30956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3" descr="C:\Users\LISAN\Documents\religions\homosexualité\images\agressions-meurtres-executions\Bao Ronting_bao_taken_to_exec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825" y="4181475"/>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ZoneTexte 10"/>
          <p:cNvSpPr txBox="1">
            <a:spLocks noChangeArrowheads="1"/>
          </p:cNvSpPr>
          <p:nvPr/>
        </p:nvSpPr>
        <p:spPr bwMode="auto">
          <a:xfrm>
            <a:off x="8567738" y="5845175"/>
            <a:ext cx="3209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Bao Ronting, un prisonnier se déclarant homosexuel, condamné à mort pour l’assassinat de sa mère et conduit à son exécution. Source : </a:t>
            </a:r>
            <a:r>
              <a:rPr lang="fr-FR" altLang="fr-FR" sz="1200">
                <a:solidFill>
                  <a:srgbClr val="7030A0"/>
                </a:solidFill>
                <a:hlinkClick r:id="rId5"/>
              </a:rPr>
              <a:t>http://www.bbc.com/news/magazine-17303746</a:t>
            </a:r>
            <a:r>
              <a:rPr lang="fr-FR" altLang="fr-FR" sz="1200">
                <a:solidFill>
                  <a:srgbClr val="7030A0"/>
                </a:solidFill>
              </a:rPr>
              <a:t> </a:t>
            </a:r>
          </a:p>
        </p:txBody>
      </p:sp>
      <p:pic>
        <p:nvPicPr>
          <p:cNvPr id="47114" name="Picture 2" descr="C:\Users\LISAN\Documents\religions\homosexualité\images\agressions-meurtres-executions\laoga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3225" y="222250"/>
            <a:ext cx="543877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27025" y="185738"/>
            <a:ext cx="554038" cy="363537"/>
          </a:xfrm>
        </p:spPr>
        <p:txBody>
          <a:bodyPr/>
          <a:lstStyle/>
          <a:p>
            <a:pPr>
              <a:defRPr/>
            </a:pPr>
            <a:fld id="{9FECB1C2-FBF2-410E-B7FC-ADFCE4180910}" type="slidenum">
              <a:rPr lang="fr-FR"/>
              <a:pPr>
                <a:defRPr/>
              </a:pPr>
              <a:t>39</a:t>
            </a:fld>
            <a:endParaRPr lang="fr-FR"/>
          </a:p>
        </p:txBody>
      </p:sp>
      <p:sp>
        <p:nvSpPr>
          <p:cNvPr id="48131" name="Rectangle 2"/>
          <p:cNvSpPr>
            <a:spLocks noChangeArrowheads="1"/>
          </p:cNvSpPr>
          <p:nvPr/>
        </p:nvSpPr>
        <p:spPr bwMode="auto">
          <a:xfrm>
            <a:off x="306388" y="708025"/>
            <a:ext cx="5650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5. </a:t>
            </a:r>
            <a:r>
              <a:rPr lang="fr-FR" altLang="fr-FR" sz="1800" b="1" dirty="0">
                <a:solidFill>
                  <a:srgbClr val="7030A0"/>
                </a:solidFill>
              </a:rPr>
              <a:t>L’homosexualité dans certaines sociétés traditionnelles</a:t>
            </a:r>
            <a:endParaRPr lang="fr-FR" altLang="fr-FR" sz="1800" dirty="0">
              <a:solidFill>
                <a:srgbClr val="7030A0"/>
              </a:solidFill>
            </a:endParaRPr>
          </a:p>
        </p:txBody>
      </p:sp>
      <p:sp>
        <p:nvSpPr>
          <p:cNvPr id="48132" name="ZoneTexte 3"/>
          <p:cNvSpPr txBox="1">
            <a:spLocks noChangeArrowheads="1"/>
          </p:cNvSpPr>
          <p:nvPr/>
        </p:nvSpPr>
        <p:spPr bwMode="auto">
          <a:xfrm>
            <a:off x="3419475" y="24765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8133" name="ZoneTexte 4"/>
          <p:cNvSpPr txBox="1">
            <a:spLocks noChangeArrowheads="1"/>
          </p:cNvSpPr>
          <p:nvPr/>
        </p:nvSpPr>
        <p:spPr bwMode="auto">
          <a:xfrm>
            <a:off x="239713" y="1185863"/>
            <a:ext cx="11712575"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hlinkClick r:id="rId2"/>
              </a:rPr>
              <a:t>Le sorcier d’</a:t>
            </a:r>
            <a:r>
              <a:rPr lang="fr-FR" altLang="fr-FR" sz="1800" b="1" i="1" dirty="0" err="1">
                <a:solidFill>
                  <a:srgbClr val="7030A0"/>
                </a:solidFill>
                <a:hlinkClick r:id="rId2"/>
              </a:rPr>
              <a:t>Hiva</a:t>
            </a:r>
            <a:r>
              <a:rPr lang="fr-FR" altLang="fr-FR" sz="1800" b="1" i="1" dirty="0">
                <a:solidFill>
                  <a:srgbClr val="7030A0"/>
                </a:solidFill>
                <a:hlinkClick r:id="rId2"/>
              </a:rPr>
              <a:t> </a:t>
            </a:r>
            <a:r>
              <a:rPr lang="fr-FR" altLang="fr-FR" sz="1800" b="1" i="1" dirty="0" err="1">
                <a:solidFill>
                  <a:srgbClr val="7030A0"/>
                </a:solidFill>
                <a:hlinkClick r:id="rId2"/>
              </a:rPr>
              <a:t>Oa</a:t>
            </a:r>
            <a:r>
              <a:rPr lang="fr-FR" altLang="fr-FR" sz="1800" b="1" dirty="0">
                <a:solidFill>
                  <a:srgbClr val="7030A0"/>
                </a:solidFill>
                <a:hlinkClick r:id="rId2"/>
              </a:rPr>
              <a:t> (ou Marquisien à la cape) représente un </a:t>
            </a:r>
            <a:r>
              <a:rPr lang="fr-FR" altLang="fr-FR" sz="1800" b="1" i="1" dirty="0" err="1">
                <a:solidFill>
                  <a:srgbClr val="7030A0"/>
                </a:solidFill>
                <a:hlinkClick r:id="rId2"/>
              </a:rPr>
              <a:t>mahu</a:t>
            </a:r>
            <a:r>
              <a:rPr lang="fr-FR" altLang="fr-FR" sz="1800" b="1" i="1" dirty="0">
                <a:solidFill>
                  <a:srgbClr val="7030A0"/>
                </a:solidFill>
                <a:hlinkClick r:id="rId2"/>
              </a:rPr>
              <a:t> </a:t>
            </a:r>
            <a:r>
              <a:rPr lang="fr-FR" altLang="fr-FR" sz="1800" dirty="0">
                <a:solidFill>
                  <a:srgbClr val="7030A0"/>
                </a:solidFill>
                <a:hlinkClick r:id="rId2"/>
              </a:rPr>
              <a:t>(Paul Gauguin, 1902)</a:t>
            </a:r>
            <a:br>
              <a:rPr lang="fr-FR" altLang="fr-FR" sz="1800" b="1" dirty="0">
                <a:solidFill>
                  <a:srgbClr val="7030A0"/>
                </a:solidFill>
                <a:hlinkClick r:id="rId2"/>
              </a:rPr>
            </a:br>
            <a:r>
              <a:rPr lang="fr-FR" altLang="fr-FR" sz="1800" dirty="0">
                <a:solidFill>
                  <a:srgbClr val="7030A0"/>
                </a:solidFill>
              </a:rPr>
              <a:t>Dans la société polynésienne les</a:t>
            </a:r>
            <a:r>
              <a:rPr lang="fr-FR" altLang="fr-FR" sz="1800" b="1" i="1" dirty="0">
                <a:solidFill>
                  <a:srgbClr val="7030A0"/>
                </a:solidFill>
              </a:rPr>
              <a:t> </a:t>
            </a:r>
            <a:r>
              <a:rPr lang="fr-FR" altLang="fr-FR" sz="1800" b="1" i="1" dirty="0" err="1">
                <a:solidFill>
                  <a:srgbClr val="7030A0"/>
                </a:solidFill>
              </a:rPr>
              <a:t>mahus</a:t>
            </a:r>
            <a:r>
              <a:rPr lang="fr-FR" altLang="fr-FR" sz="1800" b="1" i="1" dirty="0">
                <a:solidFill>
                  <a:srgbClr val="7030A0"/>
                </a:solidFill>
              </a:rPr>
              <a:t> </a:t>
            </a:r>
            <a:r>
              <a:rPr lang="fr-FR" altLang="fr-FR" sz="1800" i="1" dirty="0">
                <a:solidFill>
                  <a:srgbClr val="7030A0"/>
                </a:solidFill>
              </a:rPr>
              <a:t>(prononcer </a:t>
            </a:r>
            <a:r>
              <a:rPr lang="fr-FR" altLang="fr-FR" sz="1800" i="1" dirty="0" err="1">
                <a:solidFill>
                  <a:srgbClr val="7030A0"/>
                </a:solidFill>
              </a:rPr>
              <a:t>mahou</a:t>
            </a:r>
            <a:r>
              <a:rPr lang="fr-FR" altLang="fr-FR" sz="1800" i="1" dirty="0">
                <a:solidFill>
                  <a:srgbClr val="7030A0"/>
                </a:solidFill>
              </a:rPr>
              <a:t>)</a:t>
            </a:r>
            <a:r>
              <a:rPr lang="fr-FR" altLang="fr-FR" sz="1800" dirty="0">
                <a:solidFill>
                  <a:srgbClr val="7030A0"/>
                </a:solidFill>
              </a:rPr>
              <a:t> sont considérés ni comme des hommes, ni comme des femmes, mais comme un </a:t>
            </a:r>
            <a:r>
              <a:rPr lang="fr-FR" altLang="fr-FR" sz="1800" b="1" dirty="0">
                <a:solidFill>
                  <a:srgbClr val="7030A0"/>
                </a:solidFill>
              </a:rPr>
              <a:t>troisième sexe</a:t>
            </a:r>
            <a:r>
              <a:rPr lang="fr-FR" altLang="fr-FR" sz="1800" dirty="0">
                <a:solidFill>
                  <a:srgbClr val="7030A0"/>
                </a:solidFill>
              </a:rPr>
              <a:t>. Historiquement ils devaient accomplir les tâches dévolues aux femmes (ménage, cuisine, s'occuper des enfants...) mais pas celles des hommes (pêche, guerre...). </a:t>
            </a:r>
            <a:r>
              <a:rPr lang="fr-FR" altLang="fr-FR" sz="1800" b="1" dirty="0">
                <a:solidFill>
                  <a:srgbClr val="7030A0"/>
                </a:solidFill>
              </a:rPr>
              <a:t>Ces garçons sont élevés comme des filles</a:t>
            </a:r>
            <a:r>
              <a:rPr lang="fr-FR" altLang="fr-FR" sz="1800" dirty="0">
                <a:solidFill>
                  <a:srgbClr val="7030A0"/>
                </a:solidFill>
              </a:rPr>
              <a:t>. Ils peuvent être en couple avec un homme ou une femme sans être considérés comme homosexuels. Aujourd'hui on les retrouve souvent dans le corps enseignant ainsi que dans les métiers de la gastronomie ou de l'hôtellerie, </a:t>
            </a:r>
            <a:r>
              <a:rPr lang="fr-FR" altLang="fr-FR" sz="1800" b="1" dirty="0">
                <a:solidFill>
                  <a:srgbClr val="7030A0"/>
                </a:solidFill>
              </a:rPr>
              <a:t>des métiers qu'ils peuvent parfois pratiquer travestis et sans discrimination</a:t>
            </a:r>
            <a:r>
              <a:rPr lang="fr-FR" altLang="fr-FR" sz="1800" dirty="0">
                <a:solidFill>
                  <a:srgbClr val="7030A0"/>
                </a:solidFill>
              </a:rPr>
              <a:t>.</a:t>
            </a:r>
            <a:br>
              <a:rPr lang="fr-FR" altLang="fr-FR" sz="1800" dirty="0">
                <a:solidFill>
                  <a:srgbClr val="7030A0"/>
                </a:solidFill>
              </a:rPr>
            </a:br>
            <a:r>
              <a:rPr lang="fr-FR" altLang="fr-FR" sz="1200" i="1" dirty="0">
                <a:solidFill>
                  <a:srgbClr val="7030A0"/>
                </a:solidFill>
              </a:rPr>
              <a:t>Image : </a:t>
            </a:r>
            <a:r>
              <a:rPr lang="fr-FR" altLang="fr-FR" sz="1200" i="1" dirty="0">
                <a:solidFill>
                  <a:srgbClr val="7030A0"/>
                </a:solidFill>
                <a:hlinkClick r:id="rId3"/>
              </a:rPr>
              <a:t>commons.wikimedia.org</a:t>
            </a:r>
            <a:endParaRPr lang="fr-FR" altLang="fr-FR" sz="1200" i="1"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4"/>
              </a:rPr>
              <a:t>http://raymond.rodriguez1.free.fr/Textes/es32.htm</a:t>
            </a:r>
            <a:r>
              <a:rPr lang="fr-FR" altLang="fr-FR" sz="1200" dirty="0">
                <a:solidFill>
                  <a:srgbClr val="7030A0"/>
                </a:solidFill>
              </a:rPr>
              <a:t> </a:t>
            </a:r>
          </a:p>
        </p:txBody>
      </p:sp>
      <p:pic>
        <p:nvPicPr>
          <p:cNvPr id="48134" name="Picture 2" descr="C:\Users\LISAN\Documents\religions\homosexualité\images\mah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7288" y="3812253"/>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ZoneTexte 6"/>
          <p:cNvSpPr txBox="1">
            <a:spLocks noChangeArrowheads="1"/>
          </p:cNvSpPr>
          <p:nvPr/>
        </p:nvSpPr>
        <p:spPr bwMode="auto">
          <a:xfrm>
            <a:off x="10117138" y="6282403"/>
            <a:ext cx="170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Mahu (Paul Gauguin, 1902).</a:t>
            </a:r>
          </a:p>
        </p:txBody>
      </p:sp>
      <p:sp>
        <p:nvSpPr>
          <p:cNvPr id="48136" name="ZoneTexte 7"/>
          <p:cNvSpPr txBox="1">
            <a:spLocks noChangeArrowheads="1"/>
          </p:cNvSpPr>
          <p:nvPr/>
        </p:nvSpPr>
        <p:spPr bwMode="auto">
          <a:xfrm>
            <a:off x="315913" y="3690938"/>
            <a:ext cx="95567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Sociétés traditionnelles reconnaissants plus de 2 sexes :</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pPr>
            <a:r>
              <a:rPr lang="fr-FR" altLang="fr-FR" sz="1800" dirty="0">
                <a:solidFill>
                  <a:srgbClr val="7030A0"/>
                </a:solidFill>
              </a:rPr>
              <a:t> Culture des Premières nations nord-américaines - « Bi-spirituel » (selon la traduction de termes indigènes : « une personne qui est transformée » ou « qui change ».</a:t>
            </a:r>
          </a:p>
          <a:p>
            <a:pPr eaLnBrk="1" hangingPunct="1">
              <a:lnSpc>
                <a:spcPct val="100000"/>
              </a:lnSpc>
              <a:spcBef>
                <a:spcPct val="0"/>
              </a:spcBef>
            </a:pPr>
            <a:r>
              <a:rPr lang="fr-FR" altLang="fr-FR" sz="1800" dirty="0">
                <a:solidFill>
                  <a:srgbClr val="7030A0"/>
                </a:solidFill>
              </a:rPr>
              <a:t> Culture sud-asiatique - « </a:t>
            </a:r>
            <a:r>
              <a:rPr lang="fr-FR" altLang="fr-FR" sz="1800" b="1" dirty="0" err="1">
                <a:solidFill>
                  <a:srgbClr val="7030A0"/>
                </a:solidFill>
              </a:rPr>
              <a:t>Hijras</a:t>
            </a:r>
            <a:r>
              <a:rPr lang="fr-FR" altLang="fr-FR" sz="1800" dirty="0">
                <a:solidFill>
                  <a:srgbClr val="7030A0"/>
                </a:solidFill>
              </a:rPr>
              <a:t> » (en Inde …) (hommes psychologiques ayant une identité sexuelle féminine et jouant des rôles féminins) </a:t>
            </a:r>
            <a:r>
              <a:rPr lang="fr-FR" altLang="fr-FR" sz="1200" dirty="0">
                <a:solidFill>
                  <a:srgbClr val="7030A0"/>
                </a:solidFill>
              </a:rPr>
              <a:t>_ Cf. </a:t>
            </a:r>
            <a:r>
              <a:rPr lang="fr-FR" altLang="fr-FR" sz="1200" dirty="0">
                <a:solidFill>
                  <a:srgbClr val="7030A0"/>
                </a:solidFill>
                <a:hlinkClick r:id="rId6"/>
              </a:rPr>
              <a:t>https://fr.wikipedia.org/wiki/Hijra_(Inde)</a:t>
            </a:r>
            <a:r>
              <a:rPr lang="fr-FR" altLang="fr-FR" sz="1200" dirty="0">
                <a:solidFill>
                  <a:srgbClr val="7030A0"/>
                </a:solidFill>
              </a:rPr>
              <a:t> </a:t>
            </a:r>
          </a:p>
          <a:p>
            <a:pPr eaLnBrk="1" hangingPunct="1">
              <a:lnSpc>
                <a:spcPct val="100000"/>
              </a:lnSpc>
              <a:spcBef>
                <a:spcPct val="0"/>
              </a:spcBef>
            </a:pPr>
            <a:r>
              <a:rPr lang="fr-FR" altLang="fr-FR" sz="1800" dirty="0">
                <a:solidFill>
                  <a:srgbClr val="7030A0"/>
                </a:solidFill>
              </a:rPr>
              <a:t> Culture hawaïenne ou polynésienne – « </a:t>
            </a:r>
            <a:r>
              <a:rPr lang="fr-FR" altLang="fr-FR" sz="1800" b="1" dirty="0" err="1">
                <a:solidFill>
                  <a:srgbClr val="7030A0"/>
                </a:solidFill>
              </a:rPr>
              <a:t>Māhū</a:t>
            </a:r>
            <a:r>
              <a:rPr lang="fr-FR" altLang="fr-FR" sz="1800" dirty="0">
                <a:solidFill>
                  <a:srgbClr val="7030A0"/>
                </a:solidFill>
              </a:rPr>
              <a:t> » (homme biologique qui s’habille comme une femme et qui fait un travail de femme) </a:t>
            </a:r>
            <a:r>
              <a:rPr lang="fr-FR" altLang="fr-FR" sz="1200" dirty="0">
                <a:solidFill>
                  <a:srgbClr val="7030A0"/>
                </a:solidFill>
              </a:rPr>
              <a:t>_ Cf. </a:t>
            </a:r>
            <a:r>
              <a:rPr lang="fr-FR" altLang="fr-FR" sz="1200" dirty="0">
                <a:solidFill>
                  <a:srgbClr val="7030A0"/>
                </a:solidFill>
                <a:hlinkClick r:id="rId7"/>
              </a:rPr>
              <a:t>https://en.wikipedia.org/wiki/M%C4%81h%C5%AB</a:t>
            </a:r>
            <a:r>
              <a:rPr lang="fr-FR" altLang="fr-FR" sz="1200" dirty="0">
                <a:solidFill>
                  <a:srgbClr val="7030A0"/>
                </a:solidFill>
              </a:rPr>
              <a:t> </a:t>
            </a:r>
          </a:p>
          <a:p>
            <a:pPr eaLnBrk="1" hangingPunct="1">
              <a:lnSpc>
                <a:spcPct val="100000"/>
              </a:lnSpc>
              <a:spcBef>
                <a:spcPct val="0"/>
              </a:spcBef>
              <a:buFontTx/>
              <a:buNone/>
            </a:pPr>
            <a:endParaRPr lang="fr-FR" altLang="fr-FR" sz="1200"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http://www.porcupinehu.on.ca/Schools/French/Ressources/documents/SH-Gender_Identity_Sexual_Orientation_Presentation-FR.pdf</a:t>
            </a:r>
            <a:r>
              <a:rPr lang="fr-FR" altLang="fr-FR" sz="1200" dirty="0">
                <a:solidFill>
                  <a:srgbClr val="7030A0"/>
                </a:solidFill>
              </a:rPr>
              <a:t> </a:t>
            </a:r>
            <a:endParaRPr lang="fr-FR" altLang="fr-FR" sz="1800" dirty="0">
              <a:solidFill>
                <a:srgbClr val="7030A0"/>
              </a:solidFill>
            </a:endParaRPr>
          </a:p>
        </p:txBody>
      </p:sp>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9788" y="0"/>
            <a:ext cx="1067794" cy="1571182"/>
          </a:xfrm>
          <a:prstGeom prst="rect">
            <a:avLst/>
          </a:prstGeom>
        </p:spPr>
      </p:pic>
      <p:pic>
        <p:nvPicPr>
          <p:cNvPr id="4" name="Imag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8181" y="0"/>
            <a:ext cx="2267836" cy="1526860"/>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5445" y="2867720"/>
            <a:ext cx="2167723" cy="1440060"/>
          </a:xfrm>
          <a:prstGeom prst="rect">
            <a:avLst/>
          </a:prstGeom>
        </p:spPr>
      </p:pic>
      <p:sp>
        <p:nvSpPr>
          <p:cNvPr id="6" name="Rectangle 5"/>
          <p:cNvSpPr/>
          <p:nvPr/>
        </p:nvSpPr>
        <p:spPr>
          <a:xfrm>
            <a:off x="7896063" y="812855"/>
            <a:ext cx="712118" cy="276999"/>
          </a:xfrm>
          <a:prstGeom prst="rect">
            <a:avLst/>
          </a:prstGeom>
        </p:spPr>
        <p:txBody>
          <a:bodyPr wrap="none">
            <a:spAutoFit/>
          </a:bodyPr>
          <a:lstStyle/>
          <a:p>
            <a:r>
              <a:rPr lang="fr-FR" altLang="fr-FR" sz="1200" dirty="0" err="1">
                <a:solidFill>
                  <a:srgbClr val="7030A0"/>
                </a:solidFill>
              </a:rPr>
              <a:t>Hijras</a:t>
            </a:r>
            <a:r>
              <a:rPr lang="fr-FR" altLang="fr-FR" sz="1200" dirty="0">
                <a:solidFill>
                  <a:srgbClr val="7030A0"/>
                </a:solidFill>
              </a:rPr>
              <a:t> →</a:t>
            </a:r>
            <a:endParaRPr lang="fr-FR" sz="1200" dirty="0"/>
          </a:p>
        </p:txBody>
      </p:sp>
      <p:sp>
        <p:nvSpPr>
          <p:cNvPr id="13" name="Rectangle 12"/>
          <p:cNvSpPr/>
          <p:nvPr/>
        </p:nvSpPr>
        <p:spPr>
          <a:xfrm>
            <a:off x="8353577" y="3879076"/>
            <a:ext cx="723340" cy="276999"/>
          </a:xfrm>
          <a:prstGeom prst="rect">
            <a:avLst/>
          </a:prstGeom>
        </p:spPr>
        <p:txBody>
          <a:bodyPr wrap="none">
            <a:spAutoFit/>
          </a:bodyPr>
          <a:lstStyle/>
          <a:p>
            <a:r>
              <a:rPr lang="fr-FR" altLang="fr-FR" sz="1200" dirty="0">
                <a:solidFill>
                  <a:srgbClr val="7030A0"/>
                </a:solidFill>
                <a:sym typeface="Wingdings" panose="05000000000000000000" pitchFamily="2" charset="2"/>
              </a:rPr>
              <a:t> </a:t>
            </a:r>
            <a:r>
              <a:rPr lang="fr-FR" altLang="fr-FR" sz="1200" dirty="0" err="1">
                <a:solidFill>
                  <a:srgbClr val="7030A0"/>
                </a:solidFill>
              </a:rPr>
              <a:t>Hijras</a:t>
            </a:r>
            <a:endParaRPr lang="fr-F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4508183" y="149226"/>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336338" y="198438"/>
            <a:ext cx="511175" cy="320675"/>
          </a:xfrm>
        </p:spPr>
        <p:txBody>
          <a:bodyPr/>
          <a:lstStyle/>
          <a:p>
            <a:pPr>
              <a:defRPr/>
            </a:pPr>
            <a:fld id="{0C852A96-2878-4BF1-9864-C40524D0CAD2}" type="slidenum">
              <a:rPr lang="fr-FR"/>
              <a:pPr>
                <a:defRPr/>
              </a:pPr>
              <a:t>4</a:t>
            </a:fld>
            <a:endParaRPr lang="fr-FR" dirty="0"/>
          </a:p>
        </p:txBody>
      </p:sp>
      <p:sp>
        <p:nvSpPr>
          <p:cNvPr id="4100" name="ZoneTexte 3"/>
          <p:cNvSpPr txBox="1">
            <a:spLocks noChangeArrowheads="1"/>
          </p:cNvSpPr>
          <p:nvPr/>
        </p:nvSpPr>
        <p:spPr bwMode="auto">
          <a:xfrm>
            <a:off x="236855" y="358775"/>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 et fin)</a:t>
            </a:r>
            <a:endParaRPr lang="fr-FR" altLang="fr-FR" sz="1800" dirty="0">
              <a:solidFill>
                <a:srgbClr val="7030A0"/>
              </a:solidFill>
            </a:endParaRPr>
          </a:p>
        </p:txBody>
      </p:sp>
      <p:sp>
        <p:nvSpPr>
          <p:cNvPr id="4101" name="ZoneTexte 4"/>
          <p:cNvSpPr txBox="1">
            <a:spLocks noChangeArrowheads="1"/>
          </p:cNvSpPr>
          <p:nvPr/>
        </p:nvSpPr>
        <p:spPr bwMode="auto">
          <a:xfrm>
            <a:off x="215900" y="776723"/>
            <a:ext cx="61742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dirty="0">
                <a:solidFill>
                  <a:srgbClr val="7030A0"/>
                </a:solidFill>
              </a:rPr>
              <a:t>A4.8. Des initiatives qui datent</a:t>
            </a:r>
          </a:p>
          <a:p>
            <a:pPr eaLnBrk="1" hangingPunct="1">
              <a:lnSpc>
                <a:spcPct val="100000"/>
              </a:lnSpc>
              <a:spcBef>
                <a:spcPct val="0"/>
              </a:spcBef>
              <a:buFontTx/>
              <a:buNone/>
            </a:pPr>
            <a:r>
              <a:rPr lang="fr-FR" altLang="fr-FR" sz="1400" dirty="0">
                <a:solidFill>
                  <a:srgbClr val="7030A0"/>
                </a:solidFill>
              </a:rPr>
              <a:t>A4.9.Mais qui diffuse ces rumeurs ?</a:t>
            </a:r>
          </a:p>
          <a:p>
            <a:pPr eaLnBrk="1" hangingPunct="1">
              <a:lnSpc>
                <a:spcPct val="100000"/>
              </a:lnSpc>
              <a:spcBef>
                <a:spcPct val="0"/>
              </a:spcBef>
              <a:buFontTx/>
              <a:buNone/>
            </a:pPr>
            <a:r>
              <a:rPr lang="fr-FR" altLang="fr-FR" sz="1400" dirty="0">
                <a:solidFill>
                  <a:srgbClr val="7030A0"/>
                </a:solidFill>
              </a:rPr>
              <a:t>A5. Annexe :  Le projet de loi du Mariage homosexuel</a:t>
            </a:r>
          </a:p>
          <a:p>
            <a:pPr eaLnBrk="1" hangingPunct="1">
              <a:lnSpc>
                <a:spcPct val="100000"/>
              </a:lnSpc>
              <a:spcBef>
                <a:spcPct val="0"/>
              </a:spcBef>
              <a:buFontTx/>
              <a:buNone/>
            </a:pPr>
            <a:r>
              <a:rPr lang="fr-FR" altLang="fr-FR" sz="1400" dirty="0">
                <a:solidFill>
                  <a:srgbClr val="7030A0"/>
                </a:solidFill>
              </a:rPr>
              <a:t>A6. Annexe : Rapide historique de l’homophobie (du rejet de l’homosexualité)</a:t>
            </a:r>
          </a:p>
          <a:p>
            <a:pPr eaLnBrk="1" hangingPunct="1">
              <a:lnSpc>
                <a:spcPct val="100000"/>
              </a:lnSpc>
              <a:spcBef>
                <a:spcPct val="0"/>
              </a:spcBef>
              <a:buFontTx/>
              <a:buNone/>
            </a:pPr>
            <a:r>
              <a:rPr lang="fr-FR" altLang="fr-FR" sz="1400" dirty="0">
                <a:solidFill>
                  <a:srgbClr val="7030A0"/>
                </a:solidFill>
              </a:rPr>
              <a:t>A7. Annexe : La criminalisation de l’homosexualité, avancées et reculs</a:t>
            </a:r>
          </a:p>
          <a:p>
            <a:pPr eaLnBrk="1" hangingPunct="1">
              <a:lnSpc>
                <a:spcPct val="100000"/>
              </a:lnSpc>
              <a:spcBef>
                <a:spcPct val="0"/>
              </a:spcBef>
              <a:buFontTx/>
              <a:buNone/>
            </a:pPr>
            <a:r>
              <a:rPr lang="fr-FR" altLang="fr-FR" sz="1400" dirty="0">
                <a:solidFill>
                  <a:srgbClr val="7030A0"/>
                </a:solidFill>
              </a:rPr>
              <a:t>A8. Annexe : Humour</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 y="2313138"/>
            <a:ext cx="2171700" cy="15240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698" y="2075127"/>
            <a:ext cx="2619375" cy="174307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028" y="727075"/>
            <a:ext cx="1752600" cy="260985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3" y="4818875"/>
            <a:ext cx="2705100" cy="1685925"/>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318" y="4818875"/>
            <a:ext cx="2857500" cy="1600200"/>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8863" y="4278385"/>
            <a:ext cx="2066925" cy="2209800"/>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1614" y="4549847"/>
            <a:ext cx="2667000" cy="1666875"/>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5233" y="255624"/>
            <a:ext cx="2143125" cy="2143125"/>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5233" y="2398749"/>
            <a:ext cx="2800350" cy="1638300"/>
          </a:xfrm>
          <a:prstGeom prst="rect">
            <a:avLst/>
          </a:prstGeom>
        </p:spPr>
      </p:pic>
    </p:spTree>
    <p:extLst>
      <p:ext uri="{BB962C8B-B14F-4D97-AF65-F5344CB8AC3E}">
        <p14:creationId xmlns:p14="http://schemas.microsoft.com/office/powerpoint/2010/main" val="86444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3513" y="152400"/>
            <a:ext cx="500062" cy="354013"/>
          </a:xfrm>
        </p:spPr>
        <p:txBody>
          <a:bodyPr/>
          <a:lstStyle/>
          <a:p>
            <a:pPr>
              <a:defRPr/>
            </a:pPr>
            <a:fld id="{6D88C818-50DF-4C68-B385-71F6E4841BB3}" type="slidenum">
              <a:rPr lang="fr-FR"/>
              <a:pPr>
                <a:defRPr/>
              </a:pPr>
              <a:t>40</a:t>
            </a:fld>
            <a:endParaRPr lang="fr-FR" dirty="0"/>
          </a:p>
        </p:txBody>
      </p:sp>
      <p:sp>
        <p:nvSpPr>
          <p:cNvPr id="49155" name="Rectangle 2"/>
          <p:cNvSpPr>
            <a:spLocks noChangeArrowheads="1"/>
          </p:cNvSpPr>
          <p:nvPr/>
        </p:nvSpPr>
        <p:spPr bwMode="auto">
          <a:xfrm>
            <a:off x="74428" y="560943"/>
            <a:ext cx="7605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latin typeface="+mn-lt"/>
              </a:rPr>
              <a:t>6. </a:t>
            </a:r>
            <a:r>
              <a:rPr lang="fr-FR" altLang="fr-FR" sz="1800" b="1" dirty="0">
                <a:solidFill>
                  <a:srgbClr val="7030A0"/>
                </a:solidFill>
                <a:latin typeface="+mn-lt"/>
              </a:rPr>
              <a:t>Liste de quelques personnes exécutées pour homosexualité (dans l’histoire)</a:t>
            </a:r>
          </a:p>
        </p:txBody>
      </p:sp>
      <p:sp>
        <p:nvSpPr>
          <p:cNvPr id="49156" name="ZoneTexte 3"/>
          <p:cNvSpPr txBox="1">
            <a:spLocks noChangeArrowheads="1"/>
          </p:cNvSpPr>
          <p:nvPr/>
        </p:nvSpPr>
        <p:spPr bwMode="auto">
          <a:xfrm>
            <a:off x="3679825" y="119063"/>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9157" name="ZoneTexte 4"/>
          <p:cNvSpPr txBox="1">
            <a:spLocks noChangeArrowheads="1"/>
          </p:cNvSpPr>
          <p:nvPr/>
        </p:nvSpPr>
        <p:spPr bwMode="auto">
          <a:xfrm>
            <a:off x="150813" y="949325"/>
            <a:ext cx="8013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John de </a:t>
            </a:r>
            <a:r>
              <a:rPr lang="fr-FR" altLang="fr-FR" sz="1800" dirty="0" err="1">
                <a:solidFill>
                  <a:srgbClr val="7030A0"/>
                </a:solidFill>
              </a:rPr>
              <a:t>Wettre</a:t>
            </a:r>
            <a:r>
              <a:rPr lang="fr-FR" altLang="fr-FR" sz="1800" dirty="0">
                <a:solidFill>
                  <a:srgbClr val="7030A0"/>
                </a:solidFill>
              </a:rPr>
              <a:t> (1292), un «fabricant de petits couteaux », condamné à </a:t>
            </a:r>
            <a:r>
              <a:rPr lang="fr-FR" altLang="fr-FR" sz="1800" dirty="0">
                <a:solidFill>
                  <a:srgbClr val="7030A0"/>
                </a:solidFill>
                <a:hlinkClick r:id="rId2" tooltip="Gand"/>
              </a:rPr>
              <a:t>Gand</a:t>
            </a:r>
            <a:r>
              <a:rPr lang="fr-FR" altLang="fr-FR" sz="1800" dirty="0">
                <a:solidFill>
                  <a:srgbClr val="7030A0"/>
                </a:solidFill>
              </a:rPr>
              <a:t> et brûlés au pilori à côté de Saint-Pierre.</a:t>
            </a:r>
          </a:p>
          <a:p>
            <a:pPr algn="just" eaLnBrk="1" hangingPunct="1">
              <a:lnSpc>
                <a:spcPct val="100000"/>
              </a:lnSpc>
              <a:spcBef>
                <a:spcPct val="0"/>
              </a:spcBef>
            </a:pPr>
            <a:r>
              <a:rPr lang="fr-FR" altLang="fr-FR" sz="1800" dirty="0">
                <a:solidFill>
                  <a:srgbClr val="7030A0"/>
                </a:solidFill>
                <a:hlinkClick r:id="rId3" tooltip="Giovanni di Giovanni"/>
              </a:rPr>
              <a:t>Giovanni di Giovanni</a:t>
            </a:r>
            <a:r>
              <a:rPr lang="fr-FR" altLang="fr-FR" sz="1800" dirty="0">
                <a:solidFill>
                  <a:srgbClr val="7030A0"/>
                </a:solidFill>
              </a:rPr>
              <a:t> (1350 - 1365), un  garçon </a:t>
            </a:r>
            <a:r>
              <a:rPr lang="fr-FR" altLang="fr-FR" sz="1800" dirty="0">
                <a:solidFill>
                  <a:srgbClr val="7030A0"/>
                </a:solidFill>
                <a:hlinkClick r:id="rId4" tooltip="Italie"/>
              </a:rPr>
              <a:t>italien</a:t>
            </a:r>
            <a:r>
              <a:rPr lang="fr-FR" altLang="fr-FR" sz="1800" dirty="0">
                <a:solidFill>
                  <a:srgbClr val="7030A0"/>
                </a:solidFill>
              </a:rPr>
              <a:t> de 15 ans, accusé d'être « un sodomite passif public et notoire».</a:t>
            </a:r>
          </a:p>
          <a:p>
            <a:pPr algn="just" eaLnBrk="1" hangingPunct="1">
              <a:lnSpc>
                <a:spcPct val="100000"/>
              </a:lnSpc>
              <a:spcBef>
                <a:spcPct val="0"/>
              </a:spcBef>
            </a:pPr>
            <a:r>
              <a:rPr lang="fr-FR" altLang="fr-FR" sz="1800" dirty="0" err="1">
                <a:solidFill>
                  <a:srgbClr val="7030A0"/>
                </a:solidFill>
                <a:hlinkClick r:id="rId5" tooltip="Katherina Hetzeldorfer"/>
              </a:rPr>
              <a:t>Katherina</a:t>
            </a:r>
            <a:r>
              <a:rPr lang="fr-FR" altLang="fr-FR" sz="1800" dirty="0">
                <a:solidFill>
                  <a:srgbClr val="7030A0"/>
                </a:solidFill>
                <a:hlinkClick r:id="rId5" tooltip="Katherina Hetzeldorfer"/>
              </a:rPr>
              <a:t> </a:t>
            </a:r>
            <a:r>
              <a:rPr lang="fr-FR" altLang="fr-FR" sz="1800" dirty="0" err="1">
                <a:solidFill>
                  <a:srgbClr val="7030A0"/>
                </a:solidFill>
                <a:hlinkClick r:id="rId5" tooltip="Katherina Hetzeldorfer"/>
              </a:rPr>
              <a:t>Hetzeldorfer</a:t>
            </a:r>
            <a:r>
              <a:rPr lang="fr-FR" altLang="fr-FR" sz="1800" dirty="0">
                <a:solidFill>
                  <a:srgbClr val="7030A0"/>
                </a:solidFill>
              </a:rPr>
              <a:t> (d. 1 477), une lesbienne allemande travestie, exécutée pour hérésie contre la nature après avoir utilisée un godemiché sur deux partenaires féminines.</a:t>
            </a:r>
          </a:p>
          <a:p>
            <a:pPr algn="just" eaLnBrk="1" hangingPunct="1">
              <a:lnSpc>
                <a:spcPct val="100000"/>
              </a:lnSpc>
              <a:spcBef>
                <a:spcPct val="0"/>
              </a:spcBef>
            </a:pPr>
            <a:r>
              <a:rPr lang="fr-FR" altLang="fr-FR" sz="1800" dirty="0">
                <a:solidFill>
                  <a:srgbClr val="7030A0"/>
                </a:solidFill>
                <a:hlinkClick r:id="rId6" tooltip="Jacopo Bonfadio"/>
              </a:rPr>
              <a:t>Jacopo </a:t>
            </a:r>
            <a:r>
              <a:rPr lang="fr-FR" altLang="fr-FR" sz="1800" dirty="0" err="1">
                <a:solidFill>
                  <a:srgbClr val="7030A0"/>
                </a:solidFill>
                <a:hlinkClick r:id="rId6" tooltip="Jacopo Bonfadio"/>
              </a:rPr>
              <a:t>Bonfadio</a:t>
            </a:r>
            <a:r>
              <a:rPr lang="fr-FR" altLang="fr-FR" sz="1800" dirty="0">
                <a:solidFill>
                  <a:srgbClr val="7030A0"/>
                </a:solidFill>
              </a:rPr>
              <a:t> (1508 - 1550), un humaniste </a:t>
            </a:r>
            <a:r>
              <a:rPr lang="fr-FR" altLang="fr-FR" sz="1800" dirty="0">
                <a:solidFill>
                  <a:srgbClr val="7030A0"/>
                </a:solidFill>
                <a:hlinkClick r:id="rId4" tooltip="Italie"/>
              </a:rPr>
              <a:t>italien</a:t>
            </a:r>
            <a:r>
              <a:rPr lang="fr-FR" altLang="fr-FR" sz="1800" dirty="0">
                <a:solidFill>
                  <a:srgbClr val="7030A0"/>
                </a:solidFill>
              </a:rPr>
              <a:t> et historien </a:t>
            </a:r>
          </a:p>
          <a:p>
            <a:pPr algn="just" eaLnBrk="1" hangingPunct="1">
              <a:lnSpc>
                <a:spcPct val="100000"/>
              </a:lnSpc>
              <a:spcBef>
                <a:spcPct val="0"/>
              </a:spcBef>
            </a:pPr>
            <a:r>
              <a:rPr lang="fr-FR" altLang="fr-FR" sz="1800" dirty="0">
                <a:solidFill>
                  <a:srgbClr val="7030A0"/>
                </a:solidFill>
                <a:hlinkClick r:id="rId7" tooltip="Francesco Calcagno"/>
              </a:rPr>
              <a:t>Francesco </a:t>
            </a:r>
            <a:r>
              <a:rPr lang="fr-FR" altLang="fr-FR" sz="1800" dirty="0" err="1">
                <a:solidFill>
                  <a:srgbClr val="7030A0"/>
                </a:solidFill>
                <a:hlinkClick r:id="rId7" tooltip="Francesco Calcagno"/>
              </a:rPr>
              <a:t>Calcagno</a:t>
            </a:r>
            <a:r>
              <a:rPr lang="fr-FR" altLang="fr-FR" sz="1800" dirty="0">
                <a:solidFill>
                  <a:srgbClr val="7030A0"/>
                </a:solidFill>
              </a:rPr>
              <a:t> (1528 - 1550),  un frère  </a:t>
            </a:r>
            <a:r>
              <a:rPr lang="fr-FR" altLang="fr-FR" sz="1800" dirty="0">
                <a:solidFill>
                  <a:srgbClr val="7030A0"/>
                </a:solidFill>
                <a:hlinkClick r:id="rId8" tooltip="Franciscain"/>
              </a:rPr>
              <a:t>franciscain</a:t>
            </a:r>
            <a:r>
              <a:rPr lang="fr-FR" altLang="fr-FR" sz="1800" dirty="0">
                <a:solidFill>
                  <a:srgbClr val="7030A0"/>
                </a:solidFill>
              </a:rPr>
              <a:t> </a:t>
            </a:r>
            <a:r>
              <a:rPr lang="fr-FR" altLang="fr-FR" sz="1800" dirty="0">
                <a:solidFill>
                  <a:srgbClr val="7030A0"/>
                </a:solidFill>
                <a:hlinkClick r:id="rId9" tooltip="Venise"/>
              </a:rPr>
              <a:t>vénitien</a:t>
            </a:r>
            <a:r>
              <a:rPr lang="fr-FR" altLang="fr-FR" sz="1800" dirty="0">
                <a:solidFill>
                  <a:srgbClr val="7030A0"/>
                </a:solidFill>
              </a:rPr>
              <a:t>. </a:t>
            </a:r>
          </a:p>
          <a:p>
            <a:pPr algn="just" eaLnBrk="1" hangingPunct="1">
              <a:lnSpc>
                <a:spcPct val="100000"/>
              </a:lnSpc>
              <a:spcBef>
                <a:spcPct val="0"/>
              </a:spcBef>
            </a:pPr>
            <a:r>
              <a:rPr lang="fr-FR" altLang="fr-FR" sz="1800" dirty="0">
                <a:solidFill>
                  <a:srgbClr val="7030A0"/>
                </a:solidFill>
                <a:hlinkClick r:id="rId10" tooltip="Dominique Phinot"/>
              </a:rPr>
              <a:t>Dominique </a:t>
            </a:r>
            <a:r>
              <a:rPr lang="fr-FR" altLang="fr-FR" sz="1800" dirty="0" err="1">
                <a:solidFill>
                  <a:srgbClr val="7030A0"/>
                </a:solidFill>
                <a:hlinkClick r:id="rId10" tooltip="Dominique Phinot"/>
              </a:rPr>
              <a:t>Phinot</a:t>
            </a:r>
            <a:r>
              <a:rPr lang="fr-FR" altLang="fr-FR" sz="1800" dirty="0">
                <a:solidFill>
                  <a:srgbClr val="7030A0"/>
                </a:solidFill>
              </a:rPr>
              <a:t> (1510 - 1556),  compositeur </a:t>
            </a:r>
            <a:r>
              <a:rPr lang="fr-FR" altLang="fr-FR" sz="1800" dirty="0">
                <a:solidFill>
                  <a:srgbClr val="7030A0"/>
                </a:solidFill>
                <a:hlinkClick r:id="rId11" tooltip="France"/>
              </a:rPr>
              <a:t>français</a:t>
            </a:r>
            <a:r>
              <a:rPr lang="fr-FR" altLang="fr-FR" sz="1800" dirty="0">
                <a:solidFill>
                  <a:srgbClr val="7030A0"/>
                </a:solidFill>
              </a:rPr>
              <a:t> de la </a:t>
            </a:r>
            <a:r>
              <a:rPr lang="fr-FR" altLang="fr-FR" sz="1800" dirty="0">
                <a:solidFill>
                  <a:srgbClr val="7030A0"/>
                </a:solidFill>
                <a:hlinkClick r:id="rId12" tooltip="Musique de la Renaissance"/>
              </a:rPr>
              <a:t>Renaissance</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hlinkClick r:id="rId13" tooltip="Mervyn Tuchet, le 2ème Comte de Castlehaven"/>
              </a:rPr>
              <a:t>Mervyn </a:t>
            </a:r>
            <a:r>
              <a:rPr lang="fr-FR" altLang="fr-FR" sz="1800" dirty="0" err="1">
                <a:solidFill>
                  <a:srgbClr val="7030A0"/>
                </a:solidFill>
                <a:hlinkClick r:id="rId13" tooltip="Mervyn Tuchet, le 2ème Comte de Castlehaven"/>
              </a:rPr>
              <a:t>Tuchet</a:t>
            </a:r>
            <a:r>
              <a:rPr lang="fr-FR" altLang="fr-FR" sz="1800" dirty="0">
                <a:solidFill>
                  <a:srgbClr val="7030A0"/>
                </a:solidFill>
                <a:hlinkClick r:id="rId13" tooltip="Mervyn Tuchet, le 2ème Comte de Castlehaven"/>
              </a:rPr>
              <a:t>, le 2ème Comte de </a:t>
            </a:r>
            <a:r>
              <a:rPr lang="fr-FR" altLang="fr-FR" sz="1800" dirty="0" err="1">
                <a:solidFill>
                  <a:srgbClr val="7030A0"/>
                </a:solidFill>
                <a:hlinkClick r:id="rId13" tooltip="Mervyn Tuchet, le 2ème Comte de Castlehaven"/>
              </a:rPr>
              <a:t>Castlehaven</a:t>
            </a:r>
            <a:r>
              <a:rPr lang="fr-FR" altLang="fr-FR" sz="1800" dirty="0">
                <a:solidFill>
                  <a:srgbClr val="7030A0"/>
                </a:solidFill>
              </a:rPr>
              <a:t> (1593-1631), jugé et exécuté pour avoir commis la sodomie avec des serviteurs et des procurer le viol de sa femme.</a:t>
            </a:r>
          </a:p>
          <a:p>
            <a:pPr algn="just" eaLnBrk="1" hangingPunct="1">
              <a:lnSpc>
                <a:spcPct val="100000"/>
              </a:lnSpc>
              <a:spcBef>
                <a:spcPct val="0"/>
              </a:spcBef>
            </a:pPr>
            <a:r>
              <a:rPr lang="fr-FR" altLang="fr-FR" sz="1800" dirty="0">
                <a:solidFill>
                  <a:srgbClr val="7030A0"/>
                </a:solidFill>
                <a:hlinkClick r:id="rId14" tooltip="John Atherton"/>
              </a:rPr>
              <a:t>John </a:t>
            </a:r>
            <a:r>
              <a:rPr lang="fr-FR" altLang="fr-FR" sz="1800" dirty="0" err="1">
                <a:solidFill>
                  <a:srgbClr val="7030A0"/>
                </a:solidFill>
                <a:hlinkClick r:id="rId14" tooltip="John Atherton"/>
              </a:rPr>
              <a:t>Atherton</a:t>
            </a:r>
            <a:r>
              <a:rPr lang="fr-FR" altLang="fr-FR" sz="1800" dirty="0">
                <a:solidFill>
                  <a:srgbClr val="7030A0"/>
                </a:solidFill>
              </a:rPr>
              <a:t> (1598 - 1640), </a:t>
            </a:r>
            <a:r>
              <a:rPr lang="fr-FR" altLang="fr-FR" sz="1800" dirty="0">
                <a:solidFill>
                  <a:srgbClr val="7030A0"/>
                </a:solidFill>
                <a:hlinkClick r:id="rId15" tooltip="Évêque de Waterford et Lismore"/>
              </a:rPr>
              <a:t>évêque de Waterford et Lismore</a:t>
            </a:r>
            <a:endParaRPr lang="fr-FR" altLang="fr-FR" sz="1800" dirty="0">
              <a:solidFill>
                <a:srgbClr val="7030A0"/>
              </a:solidFill>
            </a:endParaRPr>
          </a:p>
          <a:p>
            <a:pPr algn="just" eaLnBrk="1" hangingPunct="1">
              <a:lnSpc>
                <a:spcPct val="100000"/>
              </a:lnSpc>
              <a:spcBef>
                <a:spcPct val="0"/>
              </a:spcBef>
            </a:pPr>
            <a:r>
              <a:rPr lang="fr-FR" altLang="fr-FR" sz="1800" dirty="0" err="1">
                <a:solidFill>
                  <a:srgbClr val="7030A0"/>
                </a:solidFill>
                <a:hlinkClick r:id="rId16" tooltip="Lisbetha Olsdotter"/>
              </a:rPr>
              <a:t>Lisbetha</a:t>
            </a:r>
            <a:r>
              <a:rPr lang="fr-FR" altLang="fr-FR" sz="1800" dirty="0">
                <a:solidFill>
                  <a:srgbClr val="7030A0"/>
                </a:solidFill>
                <a:hlinkClick r:id="rId16" tooltip="Lisbetha Olsdotter"/>
              </a:rPr>
              <a:t> </a:t>
            </a:r>
            <a:r>
              <a:rPr lang="fr-FR" altLang="fr-FR" sz="1800" dirty="0" err="1">
                <a:solidFill>
                  <a:srgbClr val="7030A0"/>
                </a:solidFill>
                <a:hlinkClick r:id="rId16" tooltip="Lisbetha Olsdotter"/>
              </a:rPr>
              <a:t>Olsdotter</a:t>
            </a:r>
            <a:r>
              <a:rPr lang="fr-FR" altLang="fr-FR" sz="1800" dirty="0">
                <a:solidFill>
                  <a:srgbClr val="7030A0"/>
                </a:solidFill>
              </a:rPr>
              <a:t> (morte en 1679),  une femme </a:t>
            </a:r>
            <a:r>
              <a:rPr lang="fr-FR" altLang="fr-FR" sz="1800" dirty="0">
                <a:solidFill>
                  <a:srgbClr val="7030A0"/>
                </a:solidFill>
                <a:hlinkClick r:id="rId17" tooltip="la Suède"/>
              </a:rPr>
              <a:t>Suédoise</a:t>
            </a:r>
            <a:r>
              <a:rPr lang="fr-FR" altLang="fr-FR" sz="1800" dirty="0">
                <a:solidFill>
                  <a:srgbClr val="7030A0"/>
                </a:solidFill>
              </a:rPr>
              <a:t> soldat travestie (déguisée en homme).</a:t>
            </a:r>
          </a:p>
          <a:p>
            <a:pPr algn="just" eaLnBrk="1" hangingPunct="1">
              <a:lnSpc>
                <a:spcPct val="100000"/>
              </a:lnSpc>
              <a:spcBef>
                <a:spcPct val="0"/>
              </a:spcBef>
            </a:pPr>
            <a:r>
              <a:rPr lang="fr-FR" altLang="fr-FR" sz="1800" dirty="0">
                <a:solidFill>
                  <a:srgbClr val="7030A0"/>
                </a:solidFill>
                <a:hlinkClick r:id="rId18"/>
              </a:rPr>
              <a:t>John </a:t>
            </a:r>
            <a:r>
              <a:rPr lang="fr-FR" altLang="fr-FR" sz="1800" dirty="0" err="1">
                <a:solidFill>
                  <a:srgbClr val="7030A0"/>
                </a:solidFill>
                <a:hlinkClick r:id="rId18"/>
              </a:rPr>
              <a:t>Hewbolt</a:t>
            </a:r>
            <a:r>
              <a:rPr lang="fr-FR" altLang="fr-FR" sz="1800" dirty="0">
                <a:solidFill>
                  <a:srgbClr val="7030A0"/>
                </a:solidFill>
                <a:hlinkClick r:id="rId18"/>
              </a:rPr>
              <a:t> Hepburn</a:t>
            </a:r>
            <a:r>
              <a:rPr lang="fr-FR" altLang="fr-FR" sz="1800" dirty="0">
                <a:solidFill>
                  <a:srgbClr val="7030A0"/>
                </a:solidFill>
              </a:rPr>
              <a:t>, 25 ans, et </a:t>
            </a:r>
            <a:r>
              <a:rPr lang="fr-FR" altLang="fr-FR" sz="1800" dirty="0">
                <a:solidFill>
                  <a:srgbClr val="7030A0"/>
                </a:solidFill>
                <a:hlinkClick r:id="rId18"/>
              </a:rPr>
              <a:t>Thomas White</a:t>
            </a:r>
            <a:r>
              <a:rPr lang="fr-FR" altLang="fr-FR" sz="1800" dirty="0">
                <a:solidFill>
                  <a:srgbClr val="7030A0"/>
                </a:solidFill>
              </a:rPr>
              <a:t>, 16 ans, pendus en face de la prison de </a:t>
            </a:r>
            <a:r>
              <a:rPr lang="fr-FR" altLang="fr-FR" sz="1800" dirty="0" err="1">
                <a:solidFill>
                  <a:srgbClr val="7030A0"/>
                </a:solidFill>
              </a:rPr>
              <a:t>Newgate</a:t>
            </a:r>
            <a:r>
              <a:rPr lang="fr-FR" altLang="fr-FR" sz="1800" dirty="0">
                <a:solidFill>
                  <a:srgbClr val="7030A0"/>
                </a:solidFill>
              </a:rPr>
              <a:t>, à Londres, le 7 Mars 1811, pour sodomie.</a:t>
            </a:r>
          </a:p>
          <a:p>
            <a:pPr algn="just" eaLnBrk="1" hangingPunct="1">
              <a:lnSpc>
                <a:spcPct val="100000"/>
              </a:lnSpc>
              <a:spcBef>
                <a:spcPct val="0"/>
              </a:spcBef>
            </a:pPr>
            <a:r>
              <a:rPr lang="fr-FR" altLang="fr-FR" sz="1800" dirty="0">
                <a:solidFill>
                  <a:srgbClr val="7030A0"/>
                </a:solidFill>
                <a:hlinkClick r:id="rId19" tooltip="James Pratt et John Smith"/>
              </a:rPr>
              <a:t>James Pratt et John </a:t>
            </a:r>
            <a:r>
              <a:rPr lang="fr-FR" altLang="fr-FR" sz="1800" dirty="0">
                <a:solidFill>
                  <a:srgbClr val="7030A0"/>
                </a:solidFill>
              </a:rPr>
              <a:t>Smith, deux hommes de Londres qui sont devenus les deux derniers à être pendus pour sodomie en Angleterre, en Novembre 1835.</a:t>
            </a:r>
          </a:p>
        </p:txBody>
      </p:sp>
      <p:pic>
        <p:nvPicPr>
          <p:cNvPr id="49158" name="Picture 2" descr="C:\Users\LISAN\Documents\religions\homosexualité\image2\Homosexualite_sujet-tapette.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32875" y="0"/>
            <a:ext cx="2857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3" descr="C:\Users\LISAN\Documents\religions\homosexualité\image2\homophobie_lmpt_agression_m.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64513" y="3427413"/>
            <a:ext cx="39497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ZoneTexte 5"/>
          <p:cNvSpPr txBox="1">
            <a:spLocks noChangeArrowheads="1"/>
          </p:cNvSpPr>
          <p:nvPr/>
        </p:nvSpPr>
        <p:spPr bwMode="auto">
          <a:xfrm>
            <a:off x="7920038" y="2895600"/>
            <a:ext cx="419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Bon … Aujourd’hui, on va parler d’homosexualité … et c’est pas un sujet de tapette ! ».</a:t>
            </a:r>
          </a:p>
        </p:txBody>
      </p:sp>
      <p:sp>
        <p:nvSpPr>
          <p:cNvPr id="49161" name="ZoneTexte 8"/>
          <p:cNvSpPr txBox="1">
            <a:spLocks noChangeArrowheads="1"/>
          </p:cNvSpPr>
          <p:nvPr/>
        </p:nvSpPr>
        <p:spPr bwMode="auto">
          <a:xfrm>
            <a:off x="8042275" y="6022975"/>
            <a:ext cx="4008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imposer ça, quelle violence ! LMPT. (la manif pour tous) Vous faites peur aux enfants. Espèces de dégénérés ! On n’aurait peut-être pas dû se tenir la main en public …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54300" y="122238"/>
            <a:ext cx="2743200" cy="365125"/>
          </a:xfrm>
        </p:spPr>
        <p:txBody>
          <a:bodyPr/>
          <a:lstStyle/>
          <a:p>
            <a:pPr>
              <a:defRPr/>
            </a:pPr>
            <a:fld id="{D0CA9924-A8D7-4C71-8542-91A819A0E213}" type="slidenum">
              <a:rPr lang="fr-FR" smtClean="0"/>
              <a:pPr>
                <a:defRPr/>
              </a:pPr>
              <a:t>41</a:t>
            </a:fld>
            <a:endParaRPr lang="fr-FR" dirty="0"/>
          </a:p>
        </p:txBody>
      </p:sp>
      <p:sp>
        <p:nvSpPr>
          <p:cNvPr id="3" name="ZoneTexte 2"/>
          <p:cNvSpPr txBox="1"/>
          <p:nvPr/>
        </p:nvSpPr>
        <p:spPr>
          <a:xfrm>
            <a:off x="223284" y="459140"/>
            <a:ext cx="3523722" cy="369332"/>
          </a:xfrm>
          <a:prstGeom prst="rect">
            <a:avLst/>
          </a:prstGeom>
          <a:noFill/>
        </p:spPr>
        <p:txBody>
          <a:bodyPr wrap="none" rtlCol="0">
            <a:spAutoFit/>
          </a:bodyPr>
          <a:lstStyle/>
          <a:p>
            <a:r>
              <a:rPr lang="fr-FR" b="1" dirty="0">
                <a:solidFill>
                  <a:srgbClr val="7030A0"/>
                </a:solidFill>
              </a:rPr>
              <a:t>6. Stéréotypes sur les homosexuels</a:t>
            </a:r>
          </a:p>
        </p:txBody>
      </p:sp>
      <p:pic>
        <p:nvPicPr>
          <p:cNvPr id="4" name="Image 3"/>
          <p:cNvPicPr>
            <a:picLocks noChangeAspect="1"/>
          </p:cNvPicPr>
          <p:nvPr/>
        </p:nvPicPr>
        <p:blipFill>
          <a:blip r:embed="rId2"/>
          <a:stretch>
            <a:fillRect/>
          </a:stretch>
        </p:blipFill>
        <p:spPr>
          <a:xfrm>
            <a:off x="5887225" y="691116"/>
            <a:ext cx="6010275" cy="3590925"/>
          </a:xfrm>
          <a:prstGeom prst="rect">
            <a:avLst/>
          </a:prstGeom>
        </p:spPr>
      </p:pic>
      <p:sp>
        <p:nvSpPr>
          <p:cNvPr id="5" name="ZoneTexte 3"/>
          <p:cNvSpPr txBox="1">
            <a:spLocks noChangeArrowheads="1"/>
          </p:cNvSpPr>
          <p:nvPr/>
        </p:nvSpPr>
        <p:spPr bwMode="auto">
          <a:xfrm>
            <a:off x="3679825" y="119063"/>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223284" y="827440"/>
            <a:ext cx="6049925" cy="2954655"/>
          </a:xfrm>
          <a:prstGeom prst="rect">
            <a:avLst/>
          </a:prstGeom>
          <a:noFill/>
        </p:spPr>
        <p:txBody>
          <a:bodyPr wrap="square" rtlCol="0">
            <a:spAutoFit/>
          </a:bodyPr>
          <a:lstStyle/>
          <a:p>
            <a:r>
              <a:rPr lang="fr-FR" dirty="0">
                <a:solidFill>
                  <a:srgbClr val="7030A0"/>
                </a:solidFill>
              </a:rPr>
              <a:t>Exemples de stéréotypes _ c’est-à-dire des généralisations abusives _ sur les homosexuels :</a:t>
            </a:r>
          </a:p>
          <a:p>
            <a:pPr marL="285750" indent="-285750">
              <a:buFont typeface="Arial" panose="020B0604020202020204" pitchFamily="34" charset="0"/>
              <a:buChar char="•"/>
            </a:pPr>
            <a:r>
              <a:rPr lang="fr-FR" dirty="0">
                <a:solidFill>
                  <a:srgbClr val="7030A0"/>
                </a:solidFill>
              </a:rPr>
              <a:t>Ils sont tous efféminés _ ce sont des fiottes _ et parlent avec une voix de fausset. </a:t>
            </a:r>
          </a:p>
          <a:p>
            <a:pPr marL="285750" indent="-285750">
              <a:buFont typeface="Arial" panose="020B0604020202020204" pitchFamily="34" charset="0"/>
              <a:buChar char="•"/>
            </a:pPr>
            <a:r>
              <a:rPr lang="fr-FR" dirty="0">
                <a:solidFill>
                  <a:srgbClr val="7030A0"/>
                </a:solidFill>
              </a:rPr>
              <a:t>Il portent des boucles d’oreilles, un sac à main etc.</a:t>
            </a:r>
          </a:p>
          <a:p>
            <a:pPr marL="285750" indent="-285750">
              <a:buFont typeface="Arial" panose="020B0604020202020204" pitchFamily="34" charset="0"/>
              <a:buChar char="•"/>
            </a:pPr>
            <a:r>
              <a:rPr lang="fr-FR" dirty="0">
                <a:solidFill>
                  <a:srgbClr val="7030A0"/>
                </a:solidFill>
              </a:rPr>
              <a:t>Ils sont tous des sodomites et donc « s’enfilent par le derrière ».</a:t>
            </a:r>
          </a:p>
          <a:p>
            <a:pPr marL="285750" indent="-285750">
              <a:buFont typeface="Arial" panose="020B0604020202020204" pitchFamily="34" charset="0"/>
              <a:buChar char="•"/>
            </a:pPr>
            <a:r>
              <a:rPr lang="fr-FR" dirty="0">
                <a:solidFill>
                  <a:srgbClr val="7030A0"/>
                </a:solidFill>
              </a:rPr>
              <a:t>Les homosexuels sont artistes,</a:t>
            </a:r>
          </a:p>
          <a:p>
            <a:pPr marL="285750" indent="-285750">
              <a:buFont typeface="Arial" panose="020B0604020202020204" pitchFamily="34" charset="0"/>
              <a:buChar char="•"/>
            </a:pPr>
            <a:r>
              <a:rPr lang="fr-FR" dirty="0">
                <a:solidFill>
                  <a:srgbClr val="7030A0"/>
                </a:solidFill>
              </a:rPr>
              <a:t>Les lesbiennes sont masculines, hommasses, agressives …</a:t>
            </a:r>
          </a:p>
          <a:p>
            <a:r>
              <a:rPr lang="fr-FR" sz="1200" dirty="0">
                <a:solidFill>
                  <a:srgbClr val="7030A0"/>
                </a:solidFill>
              </a:rPr>
              <a:t>Source : L'influence des stéréotypes de genre sur notre quotidien. Sandrine </a:t>
            </a:r>
            <a:r>
              <a:rPr lang="fr-FR" sz="1200" dirty="0" err="1">
                <a:solidFill>
                  <a:srgbClr val="7030A0"/>
                </a:solidFill>
              </a:rPr>
              <a:t>Cina</a:t>
            </a:r>
            <a:r>
              <a:rPr lang="fr-FR" sz="1200" dirty="0">
                <a:solidFill>
                  <a:srgbClr val="7030A0"/>
                </a:solidFill>
              </a:rPr>
              <a:t> à </a:t>
            </a:r>
            <a:r>
              <a:rPr lang="fr-FR" sz="1200" dirty="0" err="1">
                <a:solidFill>
                  <a:srgbClr val="7030A0"/>
                </a:solidFill>
              </a:rPr>
              <a:t>TEDxLausanne</a:t>
            </a:r>
            <a:r>
              <a:rPr lang="fr-FR" sz="1200" dirty="0">
                <a:solidFill>
                  <a:srgbClr val="7030A0"/>
                </a:solidFill>
              </a:rPr>
              <a:t>, </a:t>
            </a:r>
            <a:r>
              <a:rPr lang="fr-FR" sz="1200" dirty="0">
                <a:solidFill>
                  <a:srgbClr val="7030A0"/>
                </a:solidFill>
                <a:hlinkClick r:id="rId3"/>
              </a:rPr>
              <a:t>https://www.youtube.com/watch?v=GSMzDKztXMI</a:t>
            </a:r>
            <a:r>
              <a:rPr lang="fr-FR" sz="1200" dirty="0">
                <a:solidFill>
                  <a:srgbClr val="7030A0"/>
                </a:solidFill>
              </a:rPr>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340" y="4485794"/>
            <a:ext cx="1123950" cy="1714500"/>
          </a:xfrm>
          <a:prstGeom prst="rect">
            <a:avLst/>
          </a:prstGeom>
        </p:spPr>
      </p:pic>
      <p:sp>
        <p:nvSpPr>
          <p:cNvPr id="9" name="ZoneTexte 8"/>
          <p:cNvSpPr txBox="1"/>
          <p:nvPr/>
        </p:nvSpPr>
        <p:spPr>
          <a:xfrm>
            <a:off x="9473609" y="6317957"/>
            <a:ext cx="2890284" cy="461665"/>
          </a:xfrm>
          <a:prstGeom prst="rect">
            <a:avLst/>
          </a:prstGeom>
          <a:noFill/>
        </p:spPr>
        <p:txBody>
          <a:bodyPr wrap="square" rtlCol="0">
            <a:spAutoFit/>
          </a:bodyPr>
          <a:lstStyle/>
          <a:p>
            <a:pPr algn="ctr"/>
            <a:r>
              <a:rPr lang="fr-FR" sz="1200" dirty="0">
                <a:solidFill>
                  <a:srgbClr val="7030A0"/>
                </a:solidFill>
              </a:rPr>
              <a:t>L’image des homosexuels supposés féminins.</a:t>
            </a:r>
          </a:p>
        </p:txBody>
      </p:sp>
      <p:sp>
        <p:nvSpPr>
          <p:cNvPr id="10" name="ZoneTexte 9"/>
          <p:cNvSpPr txBox="1"/>
          <p:nvPr/>
        </p:nvSpPr>
        <p:spPr>
          <a:xfrm>
            <a:off x="6015662" y="6317957"/>
            <a:ext cx="3741136" cy="461665"/>
          </a:xfrm>
          <a:prstGeom prst="rect">
            <a:avLst/>
          </a:prstGeom>
          <a:noFill/>
        </p:spPr>
        <p:txBody>
          <a:bodyPr wrap="square" rtlCol="0">
            <a:spAutoFit/>
          </a:bodyPr>
          <a:lstStyle/>
          <a:p>
            <a:pPr algn="ctr"/>
            <a:r>
              <a:rPr lang="fr-FR" sz="1200" dirty="0">
                <a:solidFill>
                  <a:srgbClr val="7030A0"/>
                </a:solidFill>
              </a:rPr>
              <a:t>L’image des femmes lesbiennes supposées toutes masculines. Images du film « gazon maudit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8198" y="4418365"/>
            <a:ext cx="1661447" cy="186464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8270" y="4320907"/>
            <a:ext cx="1516884" cy="1997049"/>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51" y="3782095"/>
            <a:ext cx="2861203" cy="2861203"/>
          </a:xfrm>
          <a:prstGeom prst="rect">
            <a:avLst/>
          </a:prstGeom>
        </p:spPr>
      </p:pic>
      <p:sp>
        <p:nvSpPr>
          <p:cNvPr id="14" name="ZoneTexte 13"/>
          <p:cNvSpPr txBox="1"/>
          <p:nvPr/>
        </p:nvSpPr>
        <p:spPr>
          <a:xfrm>
            <a:off x="3097073" y="3827230"/>
            <a:ext cx="2580714" cy="461665"/>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72% des crimes de haine impliques des </a:t>
            </a:r>
            <a:r>
              <a:rPr lang="fr-FR" sz="1200" dirty="0" err="1">
                <a:solidFill>
                  <a:srgbClr val="7030A0"/>
                </a:solidFill>
              </a:rPr>
              <a:t>trans</a:t>
            </a:r>
            <a:r>
              <a:rPr lang="fr-FR" sz="1200" dirty="0">
                <a:solidFill>
                  <a:srgbClr val="7030A0"/>
                </a:solidFill>
              </a:rPr>
              <a:t>’ femmes aux USA.</a:t>
            </a:r>
          </a:p>
        </p:txBody>
      </p:sp>
    </p:spTree>
    <p:extLst>
      <p:ext uri="{BB962C8B-B14F-4D97-AF65-F5344CB8AC3E}">
        <p14:creationId xmlns:p14="http://schemas.microsoft.com/office/powerpoint/2010/main" val="414271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91084" y="136304"/>
            <a:ext cx="2743200" cy="365125"/>
          </a:xfrm>
        </p:spPr>
        <p:txBody>
          <a:bodyPr/>
          <a:lstStyle/>
          <a:p>
            <a:pPr>
              <a:defRPr/>
            </a:pPr>
            <a:fld id="{D0CA9924-A8D7-4C71-8542-91A819A0E213}" type="slidenum">
              <a:rPr lang="fr-FR" smtClean="0"/>
              <a:pPr>
                <a:defRPr/>
              </a:pPr>
              <a:t>42</a:t>
            </a:fld>
            <a:endParaRPr lang="fr-FR" dirty="0"/>
          </a:p>
        </p:txBody>
      </p:sp>
      <p:sp>
        <p:nvSpPr>
          <p:cNvPr id="7" name="ZoneTexte 6"/>
          <p:cNvSpPr txBox="1"/>
          <p:nvPr/>
        </p:nvSpPr>
        <p:spPr>
          <a:xfrm>
            <a:off x="223284" y="459140"/>
            <a:ext cx="5099982" cy="369332"/>
          </a:xfrm>
          <a:prstGeom prst="rect">
            <a:avLst/>
          </a:prstGeom>
          <a:noFill/>
        </p:spPr>
        <p:txBody>
          <a:bodyPr wrap="square" rtlCol="0">
            <a:spAutoFit/>
          </a:bodyPr>
          <a:lstStyle/>
          <a:p>
            <a:r>
              <a:rPr lang="fr-FR" b="1" dirty="0">
                <a:solidFill>
                  <a:srgbClr val="7030A0"/>
                </a:solidFill>
              </a:rPr>
              <a:t>4.4. Stéréotypes sur les homosexuels (suite et fin)</a:t>
            </a:r>
          </a:p>
        </p:txBody>
      </p:sp>
      <p:sp>
        <p:nvSpPr>
          <p:cNvPr id="8" name="ZoneTexte 3"/>
          <p:cNvSpPr txBox="1">
            <a:spLocks noChangeArrowheads="1"/>
          </p:cNvSpPr>
          <p:nvPr/>
        </p:nvSpPr>
        <p:spPr bwMode="auto">
          <a:xfrm>
            <a:off x="3679825" y="119063"/>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01" y="3433873"/>
            <a:ext cx="1162050" cy="30099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09" y="854550"/>
            <a:ext cx="3234530" cy="222001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299" y="884299"/>
            <a:ext cx="4935554" cy="5273606"/>
          </a:xfrm>
          <a:prstGeom prst="rect">
            <a:avLst/>
          </a:prstGeom>
        </p:spPr>
      </p:pic>
      <p:sp>
        <p:nvSpPr>
          <p:cNvPr id="13" name="ZoneTexte 12"/>
          <p:cNvSpPr txBox="1"/>
          <p:nvPr/>
        </p:nvSpPr>
        <p:spPr>
          <a:xfrm>
            <a:off x="8250865" y="6305273"/>
            <a:ext cx="2890284" cy="461665"/>
          </a:xfrm>
          <a:prstGeom prst="rect">
            <a:avLst/>
          </a:prstGeom>
          <a:noFill/>
        </p:spPr>
        <p:txBody>
          <a:bodyPr wrap="square" rtlCol="0">
            <a:spAutoFit/>
          </a:bodyPr>
          <a:lstStyle/>
          <a:p>
            <a:pPr algn="ctr"/>
            <a:r>
              <a:rPr lang="fr-FR" sz="1200" dirty="0">
                <a:solidFill>
                  <a:srgbClr val="7030A0"/>
                </a:solidFill>
              </a:rPr>
              <a:t>L’image des femmes lesbiennes supposées toutes masculines.</a:t>
            </a:r>
          </a:p>
        </p:txBody>
      </p:sp>
      <p:sp>
        <p:nvSpPr>
          <p:cNvPr id="14" name="ZoneTexte 13"/>
          <p:cNvSpPr txBox="1"/>
          <p:nvPr/>
        </p:nvSpPr>
        <p:spPr>
          <a:xfrm>
            <a:off x="7251405" y="1105470"/>
            <a:ext cx="999460" cy="646331"/>
          </a:xfrm>
          <a:prstGeom prst="rect">
            <a:avLst/>
          </a:prstGeom>
          <a:noFill/>
        </p:spPr>
        <p:txBody>
          <a:bodyPr wrap="square" rtlCol="0">
            <a:spAutoFit/>
          </a:bodyPr>
          <a:lstStyle/>
          <a:p>
            <a:pPr algn="ctr"/>
            <a:r>
              <a:rPr lang="fr-FR" sz="1200" dirty="0">
                <a:solidFill>
                  <a:srgbClr val="7030A0"/>
                </a:solidFill>
              </a:rPr>
              <a:t>Cheveux courts ou en brosse.</a:t>
            </a:r>
          </a:p>
        </p:txBody>
      </p:sp>
      <p:sp>
        <p:nvSpPr>
          <p:cNvPr id="15" name="ZoneTexte 14"/>
          <p:cNvSpPr txBox="1"/>
          <p:nvPr/>
        </p:nvSpPr>
        <p:spPr>
          <a:xfrm>
            <a:off x="7409368" y="2491999"/>
            <a:ext cx="999460" cy="276999"/>
          </a:xfrm>
          <a:prstGeom prst="rect">
            <a:avLst/>
          </a:prstGeom>
          <a:noFill/>
        </p:spPr>
        <p:txBody>
          <a:bodyPr wrap="square" rtlCol="0">
            <a:spAutoFit/>
          </a:bodyPr>
          <a:lstStyle/>
          <a:p>
            <a:pPr algn="ctr"/>
            <a:r>
              <a:rPr lang="fr-FR" sz="1200" dirty="0">
                <a:solidFill>
                  <a:srgbClr val="7030A0"/>
                </a:solidFill>
              </a:rPr>
              <a:t>Tatouages.</a:t>
            </a:r>
          </a:p>
        </p:txBody>
      </p:sp>
      <p:sp>
        <p:nvSpPr>
          <p:cNvPr id="16" name="ZoneTexte 15"/>
          <p:cNvSpPr txBox="1"/>
          <p:nvPr/>
        </p:nvSpPr>
        <p:spPr>
          <a:xfrm>
            <a:off x="10910776" y="4789444"/>
            <a:ext cx="999460" cy="461665"/>
          </a:xfrm>
          <a:prstGeom prst="rect">
            <a:avLst/>
          </a:prstGeom>
          <a:noFill/>
        </p:spPr>
        <p:txBody>
          <a:bodyPr wrap="square" rtlCol="0">
            <a:spAutoFit/>
          </a:bodyPr>
          <a:lstStyle/>
          <a:p>
            <a:pPr algn="ctr"/>
            <a:r>
              <a:rPr lang="fr-FR" sz="1200" dirty="0">
                <a:solidFill>
                  <a:srgbClr val="7030A0"/>
                </a:solidFill>
              </a:rPr>
              <a:t>chaussures de marche.</a:t>
            </a:r>
          </a:p>
        </p:txBody>
      </p:sp>
      <p:sp>
        <p:nvSpPr>
          <p:cNvPr id="17" name="ZoneTexte 16"/>
          <p:cNvSpPr txBox="1"/>
          <p:nvPr/>
        </p:nvSpPr>
        <p:spPr>
          <a:xfrm>
            <a:off x="10673316" y="643804"/>
            <a:ext cx="999460" cy="461665"/>
          </a:xfrm>
          <a:prstGeom prst="rect">
            <a:avLst/>
          </a:prstGeom>
          <a:noFill/>
        </p:spPr>
        <p:txBody>
          <a:bodyPr wrap="square" rtlCol="0">
            <a:spAutoFit/>
          </a:bodyPr>
          <a:lstStyle/>
          <a:p>
            <a:pPr algn="ctr"/>
            <a:r>
              <a:rPr lang="fr-FR" sz="1200" dirty="0">
                <a:solidFill>
                  <a:srgbClr val="7030A0"/>
                </a:solidFill>
              </a:rPr>
              <a:t>Attitude agressive.</a:t>
            </a:r>
          </a:p>
        </p:txBody>
      </p:sp>
      <p:sp>
        <p:nvSpPr>
          <p:cNvPr id="18" name="ZoneTexte 17"/>
          <p:cNvSpPr txBox="1"/>
          <p:nvPr/>
        </p:nvSpPr>
        <p:spPr>
          <a:xfrm>
            <a:off x="10411046" y="2335149"/>
            <a:ext cx="1261730" cy="461665"/>
          </a:xfrm>
          <a:prstGeom prst="rect">
            <a:avLst/>
          </a:prstGeom>
          <a:noFill/>
        </p:spPr>
        <p:txBody>
          <a:bodyPr wrap="square" rtlCol="0">
            <a:spAutoFit/>
          </a:bodyPr>
          <a:lstStyle/>
          <a:p>
            <a:pPr algn="ctr"/>
            <a:r>
              <a:rPr lang="fr-FR" sz="1200" dirty="0">
                <a:solidFill>
                  <a:srgbClr val="7030A0"/>
                </a:solidFill>
              </a:rPr>
              <a:t>Divers symboles lesbiens.</a:t>
            </a:r>
          </a:p>
        </p:txBody>
      </p:sp>
      <p:sp>
        <p:nvSpPr>
          <p:cNvPr id="19" name="ZoneTexte 18"/>
          <p:cNvSpPr txBox="1"/>
          <p:nvPr/>
        </p:nvSpPr>
        <p:spPr>
          <a:xfrm>
            <a:off x="7561768" y="3830253"/>
            <a:ext cx="999460" cy="461665"/>
          </a:xfrm>
          <a:prstGeom prst="rect">
            <a:avLst/>
          </a:prstGeom>
          <a:noFill/>
        </p:spPr>
        <p:txBody>
          <a:bodyPr wrap="square" rtlCol="0">
            <a:spAutoFit/>
          </a:bodyPr>
          <a:lstStyle/>
          <a:p>
            <a:pPr algn="ctr"/>
            <a:r>
              <a:rPr lang="fr-FR" sz="1200" dirty="0">
                <a:solidFill>
                  <a:srgbClr val="7030A0"/>
                </a:solidFill>
              </a:rPr>
              <a:t>Pantalon militaire.</a:t>
            </a:r>
          </a:p>
        </p:txBody>
      </p:sp>
      <p:sp>
        <p:nvSpPr>
          <p:cNvPr id="20" name="Rectangle 19"/>
          <p:cNvSpPr/>
          <p:nvPr/>
        </p:nvSpPr>
        <p:spPr>
          <a:xfrm>
            <a:off x="10754757" y="3375098"/>
            <a:ext cx="836576" cy="276999"/>
          </a:xfrm>
          <a:prstGeom prst="rect">
            <a:avLst/>
          </a:prstGeom>
        </p:spPr>
        <p:txBody>
          <a:bodyPr wrap="none">
            <a:spAutoFit/>
          </a:bodyPr>
          <a:lstStyle/>
          <a:p>
            <a:pPr algn="ctr"/>
            <a:r>
              <a:rPr lang="fr-FR" sz="1200" dirty="0">
                <a:solidFill>
                  <a:srgbClr val="7030A0"/>
                </a:solidFill>
              </a:rPr>
              <a:t>débardeur</a:t>
            </a:r>
          </a:p>
        </p:txBody>
      </p:sp>
      <p:sp>
        <p:nvSpPr>
          <p:cNvPr id="21" name="ZoneTexte 20"/>
          <p:cNvSpPr txBox="1"/>
          <p:nvPr/>
        </p:nvSpPr>
        <p:spPr>
          <a:xfrm>
            <a:off x="1296951" y="3074560"/>
            <a:ext cx="5770034" cy="3600986"/>
          </a:xfrm>
          <a:prstGeom prst="rect">
            <a:avLst/>
          </a:prstGeom>
          <a:noFill/>
        </p:spPr>
        <p:txBody>
          <a:bodyPr wrap="square" rtlCol="0">
            <a:spAutoFit/>
          </a:bodyPr>
          <a:lstStyle/>
          <a:p>
            <a:pPr algn="just"/>
            <a:r>
              <a:rPr lang="fr-FR" sz="1200" dirty="0">
                <a:solidFill>
                  <a:srgbClr val="7030A0"/>
                </a:solidFill>
              </a:rPr>
              <a:t>← </a:t>
            </a:r>
            <a:r>
              <a:rPr lang="fr-FR" sz="1200" dirty="0">
                <a:solidFill>
                  <a:srgbClr val="7030A0"/>
                </a:solidFill>
                <a:sym typeface="Wingdings" panose="05000000000000000000" pitchFamily="2" charset="2"/>
              </a:rPr>
              <a:t> ↗ </a:t>
            </a:r>
            <a:r>
              <a:rPr lang="fr-FR" sz="1200" b="1" i="1" dirty="0">
                <a:solidFill>
                  <a:srgbClr val="7030A0"/>
                </a:solidFill>
              </a:rPr>
              <a:t>Les </a:t>
            </a:r>
            <a:r>
              <a:rPr lang="fr-FR" sz="1200" b="1" i="1" dirty="0" err="1">
                <a:solidFill>
                  <a:srgbClr val="7030A0"/>
                </a:solidFill>
              </a:rPr>
              <a:t>Télétubbies</a:t>
            </a:r>
            <a:r>
              <a:rPr lang="fr-FR" sz="1200" dirty="0">
                <a:solidFill>
                  <a:srgbClr val="7030A0"/>
                </a:solidFill>
              </a:rPr>
              <a:t> (</a:t>
            </a:r>
            <a:r>
              <a:rPr lang="fr-FR" sz="1200" i="1" dirty="0" err="1">
                <a:solidFill>
                  <a:srgbClr val="7030A0"/>
                </a:solidFill>
              </a:rPr>
              <a:t>Teletubbies</a:t>
            </a:r>
            <a:r>
              <a:rPr lang="fr-FR" sz="1200" dirty="0">
                <a:solidFill>
                  <a:srgbClr val="7030A0"/>
                </a:solidFill>
              </a:rPr>
              <a:t>) est une </a:t>
            </a:r>
            <a:r>
              <a:rPr lang="fr-FR" sz="1200" dirty="0">
                <a:solidFill>
                  <a:srgbClr val="7030A0"/>
                </a:solidFill>
                <a:hlinkClick r:id="rId5" tooltip="Série télévisée"/>
              </a:rPr>
              <a:t>série télévisée</a:t>
            </a:r>
            <a:r>
              <a:rPr lang="fr-FR" sz="1200" dirty="0">
                <a:solidFill>
                  <a:srgbClr val="7030A0"/>
                </a:solidFill>
              </a:rPr>
              <a:t> </a:t>
            </a:r>
            <a:r>
              <a:rPr lang="fr-FR" sz="1200" u="sng" dirty="0">
                <a:solidFill>
                  <a:srgbClr val="7030A0"/>
                </a:solidFill>
                <a:hlinkClick r:id="rId6" tooltip="Grande-Bretagne"/>
              </a:rPr>
              <a:t>britannique</a:t>
            </a:r>
            <a:r>
              <a:rPr lang="fr-FR" sz="1200" dirty="0">
                <a:solidFill>
                  <a:srgbClr val="7030A0"/>
                </a:solidFill>
              </a:rPr>
              <a:t> diffusée sur le réseau </a:t>
            </a:r>
            <a:r>
              <a:rPr lang="fr-FR" sz="1200" dirty="0">
                <a:solidFill>
                  <a:srgbClr val="7030A0"/>
                </a:solidFill>
                <a:hlinkClick r:id="rId7" tooltip="British Broadcasting Corporation"/>
              </a:rPr>
              <a:t>BBC</a:t>
            </a:r>
            <a:r>
              <a:rPr lang="fr-FR" sz="1200" dirty="0">
                <a:solidFill>
                  <a:srgbClr val="7030A0"/>
                </a:solidFill>
              </a:rPr>
              <a:t> et destinée principalement aux tout-petits de 1 à 4 ans.</a:t>
            </a:r>
          </a:p>
          <a:p>
            <a:pPr algn="just"/>
            <a:r>
              <a:rPr lang="fr-FR" sz="1200" dirty="0">
                <a:solidFill>
                  <a:srgbClr val="7030A0"/>
                </a:solidFill>
              </a:rPr>
              <a:t>← De couleur violette, </a:t>
            </a:r>
            <a:r>
              <a:rPr lang="fr-FR" sz="1200" b="1" dirty="0" err="1">
                <a:solidFill>
                  <a:srgbClr val="7030A0"/>
                </a:solidFill>
              </a:rPr>
              <a:t>Tinky</a:t>
            </a:r>
            <a:r>
              <a:rPr lang="fr-FR" sz="1200" b="1" dirty="0">
                <a:solidFill>
                  <a:srgbClr val="7030A0"/>
                </a:solidFill>
              </a:rPr>
              <a:t> </a:t>
            </a:r>
            <a:r>
              <a:rPr lang="fr-FR" sz="1200" b="1" dirty="0" err="1">
                <a:solidFill>
                  <a:srgbClr val="7030A0"/>
                </a:solidFill>
              </a:rPr>
              <a:t>Winky</a:t>
            </a:r>
            <a:r>
              <a:rPr lang="fr-FR" sz="1200" dirty="0">
                <a:solidFill>
                  <a:srgbClr val="7030A0"/>
                </a:solidFill>
              </a:rPr>
              <a:t> est le plus grand des </a:t>
            </a:r>
            <a:r>
              <a:rPr lang="fr-FR" sz="1200" i="1" dirty="0" err="1">
                <a:solidFill>
                  <a:srgbClr val="7030A0"/>
                </a:solidFill>
              </a:rPr>
              <a:t>Télétubbies</a:t>
            </a:r>
            <a:r>
              <a:rPr lang="fr-FR" sz="1200" dirty="0">
                <a:solidFill>
                  <a:srgbClr val="7030A0"/>
                </a:solidFill>
              </a:rPr>
              <a:t> et est le leader des enfants. Il a au-dessus de la tête une antenne triangulaire inversée et </a:t>
            </a:r>
            <a:r>
              <a:rPr lang="fr-FR" sz="1200" i="1" dirty="0">
                <a:solidFill>
                  <a:srgbClr val="7030A0"/>
                </a:solidFill>
              </a:rPr>
              <a:t>possède un sac à main de couleur rouge ou rose</a:t>
            </a:r>
            <a:r>
              <a:rPr lang="fr-FR" sz="1200" dirty="0">
                <a:solidFill>
                  <a:srgbClr val="7030A0"/>
                </a:solidFill>
              </a:rPr>
              <a:t>. C'est un garçon. Il est également le plus doux et affectueux ; il est facilement ému et aime sentir les fleurs de la colline. Il adore son sac à main qu’il emporte partout avec lui lors de ses promenades. Il chante souvent la chanson des </a:t>
            </a:r>
            <a:r>
              <a:rPr lang="fr-FR" sz="1200" i="1" dirty="0" err="1">
                <a:solidFill>
                  <a:srgbClr val="7030A0"/>
                </a:solidFill>
              </a:rPr>
              <a:t>Télétubbies</a:t>
            </a:r>
            <a:r>
              <a:rPr lang="fr-FR" sz="1200" dirty="0">
                <a:solidFill>
                  <a:srgbClr val="7030A0"/>
                </a:solidFill>
              </a:rPr>
              <a:t> et a un bon pas de danse. Il a la voix la plus grave.</a:t>
            </a:r>
          </a:p>
          <a:p>
            <a:pPr algn="just"/>
            <a:r>
              <a:rPr lang="fr-FR" sz="1200" dirty="0">
                <a:solidFill>
                  <a:srgbClr val="7030A0"/>
                </a:solidFill>
              </a:rPr>
              <a:t>Depuis </a:t>
            </a:r>
            <a:r>
              <a:rPr lang="fr-FR" sz="1200" dirty="0">
                <a:solidFill>
                  <a:srgbClr val="7030A0"/>
                </a:solidFill>
                <a:hlinkClick r:id="rId8" tooltip="1999"/>
              </a:rPr>
              <a:t>1999</a:t>
            </a:r>
            <a:r>
              <a:rPr lang="fr-FR" sz="1200" dirty="0">
                <a:solidFill>
                  <a:srgbClr val="7030A0"/>
                </a:solidFill>
              </a:rPr>
              <a:t>, une controverse accuse deux des </a:t>
            </a:r>
            <a:r>
              <a:rPr lang="fr-FR" sz="1200" dirty="0" err="1">
                <a:solidFill>
                  <a:srgbClr val="7030A0"/>
                </a:solidFill>
              </a:rPr>
              <a:t>Télétubbies</a:t>
            </a:r>
            <a:r>
              <a:rPr lang="fr-FR" sz="1200" dirty="0">
                <a:solidFill>
                  <a:srgbClr val="7030A0"/>
                </a:solidFill>
              </a:rPr>
              <a:t> d’avoir des tendances homosexuelles : les femelles et les mâles sont indissociables. Aux États-Unis, le conservateur protestant </a:t>
            </a:r>
            <a:r>
              <a:rPr lang="fr-FR" sz="1200" dirty="0">
                <a:solidFill>
                  <a:srgbClr val="7030A0"/>
                </a:solidFill>
                <a:hlinkClick r:id="rId9" tooltip="Jerry Falwell"/>
              </a:rPr>
              <a:t>Jerry </a:t>
            </a:r>
            <a:r>
              <a:rPr lang="fr-FR" sz="1200" dirty="0" err="1">
                <a:solidFill>
                  <a:srgbClr val="7030A0"/>
                </a:solidFill>
                <a:hlinkClick r:id="rId9" tooltip="Jerry Falwell"/>
              </a:rPr>
              <a:t>Falwell</a:t>
            </a:r>
            <a:r>
              <a:rPr lang="fr-FR" sz="1200" dirty="0">
                <a:solidFill>
                  <a:srgbClr val="7030A0"/>
                </a:solidFill>
              </a:rPr>
              <a:t> accusa </a:t>
            </a:r>
            <a:r>
              <a:rPr lang="fr-FR" sz="1200" dirty="0" err="1">
                <a:solidFill>
                  <a:srgbClr val="7030A0"/>
                </a:solidFill>
              </a:rPr>
              <a:t>Tinky</a:t>
            </a:r>
            <a:r>
              <a:rPr lang="fr-FR" sz="1200" dirty="0">
                <a:solidFill>
                  <a:srgbClr val="7030A0"/>
                </a:solidFill>
              </a:rPr>
              <a:t> </a:t>
            </a:r>
            <a:r>
              <a:rPr lang="fr-FR" sz="1200" dirty="0" err="1">
                <a:solidFill>
                  <a:srgbClr val="7030A0"/>
                </a:solidFill>
              </a:rPr>
              <a:t>Winky</a:t>
            </a:r>
            <a:r>
              <a:rPr lang="fr-FR" sz="1200" dirty="0">
                <a:solidFill>
                  <a:srgbClr val="7030A0"/>
                </a:solidFill>
              </a:rPr>
              <a:t> d’être un « </a:t>
            </a:r>
            <a:r>
              <a:rPr lang="fr-FR" sz="1200" i="1" dirty="0">
                <a:solidFill>
                  <a:srgbClr val="7030A0"/>
                </a:solidFill>
              </a:rPr>
              <a:t>homosexuel révélé</a:t>
            </a:r>
            <a:r>
              <a:rPr lang="fr-FR" sz="1200" dirty="0">
                <a:solidFill>
                  <a:srgbClr val="7030A0"/>
                </a:solidFill>
              </a:rPr>
              <a:t> », entre autres, de par sa couleur mauve, associée au mouvement </a:t>
            </a:r>
            <a:r>
              <a:rPr lang="fr-FR" sz="1200" dirty="0">
                <a:solidFill>
                  <a:srgbClr val="7030A0"/>
                </a:solidFill>
                <a:hlinkClick r:id="rId10" tooltip="Gay (homosexualité)"/>
              </a:rPr>
              <a:t>gay</a:t>
            </a:r>
            <a:r>
              <a:rPr lang="fr-FR" sz="1200" dirty="0">
                <a:solidFill>
                  <a:srgbClr val="7030A0"/>
                </a:solidFill>
              </a:rPr>
              <a:t>, et </a:t>
            </a:r>
            <a:r>
              <a:rPr lang="fr-FR" sz="1200" b="1" dirty="0">
                <a:solidFill>
                  <a:srgbClr val="7030A0"/>
                </a:solidFill>
              </a:rPr>
              <a:t>le fait qu’il transporte avec lui en permanence un sac à main, accessoire plutôt féminin</a:t>
            </a:r>
            <a:r>
              <a:rPr lang="fr-FR" sz="1200" dirty="0">
                <a:solidFill>
                  <a:srgbClr val="7030A0"/>
                </a:solidFill>
              </a:rPr>
              <a:t>. En </a:t>
            </a:r>
            <a:r>
              <a:rPr lang="fr-FR" sz="1200" dirty="0">
                <a:solidFill>
                  <a:srgbClr val="7030A0"/>
                </a:solidFill>
                <a:hlinkClick r:id="rId11" tooltip="Pologne"/>
              </a:rPr>
              <a:t>Pologne</a:t>
            </a:r>
            <a:r>
              <a:rPr lang="fr-FR" sz="1200" dirty="0">
                <a:solidFill>
                  <a:srgbClr val="7030A0"/>
                </a:solidFill>
              </a:rPr>
              <a:t>, l’hebdomadaire </a:t>
            </a:r>
            <a:r>
              <a:rPr lang="fr-FR" sz="1200" i="1" dirty="0" err="1">
                <a:solidFill>
                  <a:srgbClr val="7030A0"/>
                </a:solidFill>
                <a:hlinkClick r:id="rId12" tooltip="Wprost"/>
              </a:rPr>
              <a:t>Wprost</a:t>
            </a:r>
            <a:r>
              <a:rPr lang="fr-FR" sz="1200" dirty="0">
                <a:solidFill>
                  <a:srgbClr val="7030A0"/>
                </a:solidFill>
              </a:rPr>
              <a:t> (édition du 28 mai 2007) posa à Ewa </a:t>
            </a:r>
            <a:r>
              <a:rPr lang="fr-FR" sz="1200" dirty="0" err="1">
                <a:solidFill>
                  <a:srgbClr val="7030A0"/>
                </a:solidFill>
              </a:rPr>
              <a:t>Sowinska</a:t>
            </a:r>
            <a:r>
              <a:rPr lang="fr-FR" sz="1200" dirty="0">
                <a:solidFill>
                  <a:srgbClr val="7030A0"/>
                </a:solidFill>
              </a:rPr>
              <a:t>, porte-parole de l’Office gouvernemental de protection de l’enfance, une question  : «</a:t>
            </a:r>
            <a:r>
              <a:rPr lang="fr-FR" sz="1200" i="1" dirty="0">
                <a:solidFill>
                  <a:srgbClr val="7030A0"/>
                </a:solidFill>
              </a:rPr>
              <a:t> Pensez-vous que l’homosexualité est divulguée également de cette manière cachée ?</a:t>
            </a:r>
            <a:r>
              <a:rPr lang="fr-FR" sz="1200" dirty="0">
                <a:solidFill>
                  <a:srgbClr val="7030A0"/>
                </a:solidFill>
              </a:rPr>
              <a:t> » [c’est-à-dire par la présence de personnages éventuellement homosexuels dans les programmes pour les enfants]. A cause de cette polémique, la série a failli être interdite en Pologne. Source : </a:t>
            </a:r>
            <a:r>
              <a:rPr lang="pl-PL" sz="1200" dirty="0"/>
              <a:t> </a:t>
            </a:r>
            <a:r>
              <a:rPr lang="pl-PL" sz="1200" i="1" dirty="0">
                <a:hlinkClick r:id="rId13"/>
              </a:rPr>
              <a:t>Oświadczenie Rzecznika Praw Dziecka w sprawie bajki „Teletubisie”</a:t>
            </a:r>
            <a:r>
              <a:rPr lang="fr-FR" sz="1200" i="1" dirty="0"/>
              <a:t>.</a:t>
            </a:r>
            <a:endParaRPr lang="fr-FR" sz="1200" dirty="0">
              <a:solidFill>
                <a:srgbClr val="7030A0"/>
              </a:solidFill>
            </a:endParaRPr>
          </a:p>
        </p:txBody>
      </p:sp>
      <p:pic>
        <p:nvPicPr>
          <p:cNvPr id="23" name="Imag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3437" y="579010"/>
            <a:ext cx="1838325" cy="2495550"/>
          </a:xfrm>
          <a:prstGeom prst="rect">
            <a:avLst/>
          </a:prstGeom>
        </p:spPr>
      </p:pic>
    </p:spTree>
    <p:extLst>
      <p:ext uri="{BB962C8B-B14F-4D97-AF65-F5344CB8AC3E}">
        <p14:creationId xmlns:p14="http://schemas.microsoft.com/office/powerpoint/2010/main" val="181693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625" y="152400"/>
            <a:ext cx="433388" cy="320675"/>
          </a:xfrm>
        </p:spPr>
        <p:txBody>
          <a:bodyPr/>
          <a:lstStyle/>
          <a:p>
            <a:pPr>
              <a:defRPr/>
            </a:pPr>
            <a:fld id="{AFB99CFA-4C9B-4597-A882-0B013C723DFF}" type="slidenum">
              <a:rPr lang="fr-FR"/>
              <a:pPr>
                <a:defRPr/>
              </a:pPr>
              <a:t>43</a:t>
            </a:fld>
            <a:endParaRPr lang="fr-FR" dirty="0"/>
          </a:p>
        </p:txBody>
      </p:sp>
      <p:sp>
        <p:nvSpPr>
          <p:cNvPr id="50179"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0180" name="Rectangle 3"/>
          <p:cNvSpPr>
            <a:spLocks noChangeArrowheads="1"/>
          </p:cNvSpPr>
          <p:nvPr/>
        </p:nvSpPr>
        <p:spPr bwMode="auto">
          <a:xfrm>
            <a:off x="133350" y="514350"/>
            <a:ext cx="3415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p>
        </p:txBody>
      </p:sp>
      <p:sp>
        <p:nvSpPr>
          <p:cNvPr id="50181" name="ZoneTexte 4"/>
          <p:cNvSpPr txBox="1">
            <a:spLocks noChangeArrowheads="1"/>
          </p:cNvSpPr>
          <p:nvPr/>
        </p:nvSpPr>
        <p:spPr bwMode="auto">
          <a:xfrm>
            <a:off x="133350" y="884238"/>
            <a:ext cx="938688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Dans les pays occidentaux, les homosexuels subissent souvent une </a:t>
            </a:r>
            <a:r>
              <a:rPr lang="fr-FR" altLang="fr-FR" sz="1800" dirty="0">
                <a:solidFill>
                  <a:srgbClr val="7030A0"/>
                </a:solidFill>
                <a:hlinkClick r:id="rId2" tooltip="Discrimination"/>
              </a:rPr>
              <a:t>discrimination</a:t>
            </a:r>
            <a:r>
              <a:rPr lang="fr-FR" altLang="fr-FR" sz="1800" dirty="0">
                <a:solidFill>
                  <a:srgbClr val="7030A0"/>
                </a:solidFill>
              </a:rPr>
              <a:t>, nommée fréquemment </a:t>
            </a:r>
            <a:r>
              <a:rPr lang="fr-FR" altLang="fr-FR" sz="1800" dirty="0">
                <a:solidFill>
                  <a:srgbClr val="7030A0"/>
                </a:solidFill>
                <a:hlinkClick r:id="rId3" tooltip="Homophobie"/>
              </a:rPr>
              <a:t>homophobie</a:t>
            </a:r>
            <a:r>
              <a:rPr lang="fr-FR" altLang="fr-FR" sz="1800" dirty="0">
                <a:solidFill>
                  <a:srgbClr val="7030A0"/>
                </a:solidFill>
              </a:rPr>
              <a:t>, parfois très lourde, au point que l'une des causes de </a:t>
            </a:r>
            <a:r>
              <a:rPr lang="fr-FR" altLang="fr-FR" sz="1800" dirty="0">
                <a:solidFill>
                  <a:srgbClr val="7030A0"/>
                </a:solidFill>
                <a:hlinkClick r:id="rId4" tooltip="Suicide"/>
              </a:rPr>
              <a:t>suicide</a:t>
            </a:r>
            <a:r>
              <a:rPr lang="fr-FR" altLang="fr-FR" sz="1800" dirty="0">
                <a:solidFill>
                  <a:srgbClr val="7030A0"/>
                </a:solidFill>
              </a:rPr>
              <a:t> chez les jeunes gays et lesbiennes de 15 à 34 ans est la souffrance ressentie à cause de leur exclusion due à l'homophobie de leur société. Un jeune homosexuel aurait entre quatre et sept fois plus de risque d'attenter à sa vie qu'un jeune hétérosexuel. Chiffre à augmenter de 40 % pour les jeunes filles. Parmi les adolescents qui ont réalisé une tentative de suicide, un quart (25 %) est homosexuel.</a:t>
            </a:r>
          </a:p>
          <a:p>
            <a:pPr algn="just" eaLnBrk="1" hangingPunct="1">
              <a:lnSpc>
                <a:spcPct val="100000"/>
              </a:lnSpc>
              <a:spcBef>
                <a:spcPct val="0"/>
              </a:spcBef>
              <a:buFontTx/>
              <a:buNone/>
            </a:pPr>
            <a:r>
              <a:rPr lang="fr-FR" altLang="fr-FR" sz="1800" dirty="0">
                <a:solidFill>
                  <a:srgbClr val="7030A0"/>
                </a:solidFill>
              </a:rPr>
              <a:t>Dans le vocabulaire des injures, celles-ci sont souvent </a:t>
            </a:r>
            <a:r>
              <a:rPr lang="fr-FR" altLang="fr-FR" sz="1800" dirty="0">
                <a:solidFill>
                  <a:srgbClr val="7030A0"/>
                </a:solidFill>
                <a:hlinkClick r:id="rId5" tooltip="Misogynie"/>
              </a:rPr>
              <a:t>misogynes</a:t>
            </a:r>
            <a:r>
              <a:rPr lang="fr-FR" altLang="fr-FR" sz="1800" dirty="0">
                <a:solidFill>
                  <a:srgbClr val="7030A0"/>
                </a:solidFill>
              </a:rPr>
              <a:t> ou homophobes (pédé, pédale, tantouse ou tantouze, fiotte, lopette, tapette, sodomite  …).</a:t>
            </a:r>
          </a:p>
          <a:p>
            <a:pPr algn="just" eaLnBrk="1" hangingPunct="1">
              <a:lnSpc>
                <a:spcPct val="100000"/>
              </a:lnSpc>
              <a:spcBef>
                <a:spcPct val="0"/>
              </a:spcBef>
              <a:buFontTx/>
              <a:buNone/>
            </a:pPr>
            <a:r>
              <a:rPr lang="fr-FR" altLang="fr-FR" sz="1800" dirty="0">
                <a:solidFill>
                  <a:srgbClr val="7030A0"/>
                </a:solidFill>
              </a:rPr>
              <a:t>Les homophobes leur reprochent d’avoir une sexualité « contre nature », en se pénétrer par l’anus, « ce qui est dégoûtant ».</a:t>
            </a:r>
          </a:p>
          <a:p>
            <a:pPr algn="just" eaLnBrk="1" hangingPunct="1">
              <a:lnSpc>
                <a:spcPct val="100000"/>
              </a:lnSpc>
              <a:spcBef>
                <a:spcPct val="0"/>
              </a:spcBef>
              <a:buFontTx/>
              <a:buNone/>
            </a:pPr>
            <a:r>
              <a:rPr lang="fr-FR" altLang="fr-FR" sz="1800" dirty="0">
                <a:solidFill>
                  <a:srgbClr val="7030A0"/>
                </a:solidFill>
              </a:rPr>
              <a:t>Certaines personnes et certaines sociétés entretiennent l'amalgame entre </a:t>
            </a:r>
            <a:r>
              <a:rPr lang="fr-FR" altLang="fr-FR" sz="1800" i="1" dirty="0">
                <a:solidFill>
                  <a:srgbClr val="7030A0"/>
                </a:solidFill>
              </a:rPr>
              <a:t>l'homosexualité et la pédophilie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Les comportements homophobes et </a:t>
            </a:r>
            <a:r>
              <a:rPr lang="fr-FR" altLang="fr-FR" sz="1800" dirty="0" err="1">
                <a:solidFill>
                  <a:srgbClr val="7030A0"/>
                </a:solidFill>
              </a:rPr>
              <a:t>transphobes</a:t>
            </a:r>
            <a:r>
              <a:rPr lang="fr-FR" altLang="fr-FR" sz="1800" dirty="0">
                <a:solidFill>
                  <a:srgbClr val="7030A0"/>
                </a:solidFill>
              </a:rPr>
              <a:t>, souvent associés, expliquent le rapprochement entre certains militants homosexuels et </a:t>
            </a:r>
            <a:r>
              <a:rPr lang="fr-FR" altLang="fr-FR" sz="1800" dirty="0">
                <a:solidFill>
                  <a:srgbClr val="7030A0"/>
                </a:solidFill>
                <a:hlinkClick r:id="rId6" tooltip="Transsexualisme"/>
              </a:rPr>
              <a:t>transsexuels</a:t>
            </a:r>
            <a:r>
              <a:rPr lang="fr-FR" altLang="fr-FR" sz="1800" dirty="0">
                <a:solidFill>
                  <a:srgbClr val="7030A0"/>
                </a:solidFill>
              </a:rPr>
              <a:t>, bien que l'</a:t>
            </a:r>
            <a:r>
              <a:rPr lang="fr-FR" altLang="fr-FR" sz="1800" dirty="0">
                <a:solidFill>
                  <a:srgbClr val="7030A0"/>
                </a:solidFill>
                <a:hlinkClick r:id="rId7" tooltip="Identité de genre"/>
              </a:rPr>
              <a:t>identité de genre</a:t>
            </a:r>
            <a:r>
              <a:rPr lang="fr-FR" altLang="fr-FR" sz="1800" dirty="0">
                <a:solidFill>
                  <a:srgbClr val="7030A0"/>
                </a:solidFill>
              </a:rPr>
              <a:t> n'ait aucun rapport avec l'</a:t>
            </a:r>
            <a:r>
              <a:rPr lang="fr-FR" altLang="fr-FR" sz="1800" u="sng" dirty="0">
                <a:solidFill>
                  <a:srgbClr val="7030A0"/>
                </a:solidFill>
                <a:hlinkClick r:id="rId8" tooltip="Orientation sexuelle"/>
              </a:rPr>
              <a:t>orientation affective et sexuelle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Les agressions homophobes peuvent être verbales, psychologiques ou physiques : </a:t>
            </a:r>
            <a:r>
              <a:rPr lang="fr-FR" altLang="fr-FR" sz="1800" dirty="0">
                <a:solidFill>
                  <a:srgbClr val="7030A0"/>
                </a:solidFill>
                <a:hlinkClick r:id="rId9" tooltip="Insulte"/>
              </a:rPr>
              <a:t>insulte</a:t>
            </a:r>
            <a:r>
              <a:rPr lang="fr-FR" altLang="fr-FR" sz="1800" dirty="0">
                <a:solidFill>
                  <a:srgbClr val="7030A0"/>
                </a:solidFill>
              </a:rPr>
              <a:t>, </a:t>
            </a:r>
            <a:r>
              <a:rPr lang="fr-FR" altLang="fr-FR" sz="1800" dirty="0">
                <a:solidFill>
                  <a:srgbClr val="7030A0"/>
                </a:solidFill>
                <a:hlinkClick r:id="rId10" tooltip="Barbare"/>
              </a:rPr>
              <a:t>barbarie</a:t>
            </a:r>
            <a:r>
              <a:rPr lang="fr-FR" altLang="fr-FR" sz="1800" dirty="0">
                <a:solidFill>
                  <a:srgbClr val="7030A0"/>
                </a:solidFill>
              </a:rPr>
              <a:t>, </a:t>
            </a:r>
            <a:r>
              <a:rPr lang="fr-FR" altLang="fr-FR" sz="1800" dirty="0">
                <a:solidFill>
                  <a:srgbClr val="7030A0"/>
                </a:solidFill>
                <a:hlinkClick r:id="rId11" tooltip="Harcèlement"/>
              </a:rPr>
              <a:t>harcèlement</a:t>
            </a:r>
            <a:r>
              <a:rPr lang="fr-FR" altLang="fr-FR" sz="1800" dirty="0">
                <a:solidFill>
                  <a:srgbClr val="7030A0"/>
                </a:solidFill>
              </a:rPr>
              <a:t>, </a:t>
            </a:r>
            <a:r>
              <a:rPr lang="fr-FR" altLang="fr-FR" sz="1800" dirty="0">
                <a:solidFill>
                  <a:srgbClr val="7030A0"/>
                </a:solidFill>
                <a:hlinkClick r:id="rId12" tooltip="Viol"/>
              </a:rPr>
              <a:t>viol</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hlinkClick r:id="rId13" tooltip="Meurtre"/>
              </a:rPr>
              <a:t>meurtre</a:t>
            </a:r>
            <a:r>
              <a:rPr lang="fr-FR" altLang="fr-FR" sz="1800" dirty="0">
                <a:solidFill>
                  <a:srgbClr val="7030A0"/>
                </a:solidFill>
              </a:rPr>
              <a:t> (aux États-Unis, une torture homophobe a entraîné la mort de </a:t>
            </a:r>
            <a:r>
              <a:rPr lang="fr-FR" altLang="fr-FR" sz="1800" dirty="0">
                <a:solidFill>
                  <a:srgbClr val="7030A0"/>
                </a:solidFill>
                <a:hlinkClick r:id="rId14" tooltip="Matthew Shepard"/>
              </a:rPr>
              <a:t>Matthew </a:t>
            </a:r>
            <a:r>
              <a:rPr lang="fr-FR" altLang="fr-FR" sz="1800" dirty="0" err="1">
                <a:solidFill>
                  <a:srgbClr val="7030A0"/>
                </a:solidFill>
                <a:hlinkClick r:id="rId14" tooltip="Matthew Shepard"/>
              </a:rPr>
              <a:t>Shepard</a:t>
            </a:r>
            <a:r>
              <a:rPr lang="fr-FR" altLang="fr-FR" sz="1800" dirty="0">
                <a:solidFill>
                  <a:srgbClr val="7030A0"/>
                </a:solidFill>
              </a:rPr>
              <a:t> en </a:t>
            </a:r>
            <a:r>
              <a:rPr lang="fr-FR" altLang="fr-FR" sz="1800" dirty="0">
                <a:solidFill>
                  <a:srgbClr val="7030A0"/>
                </a:solidFill>
                <a:hlinkClick r:id="rId15" tooltip="1998"/>
              </a:rPr>
              <a:t>1998</a:t>
            </a:r>
            <a:r>
              <a:rPr lang="fr-FR" altLang="fr-FR" sz="1800" dirty="0">
                <a:solidFill>
                  <a:srgbClr val="7030A0"/>
                </a:solidFill>
              </a:rPr>
              <a:t> dans le </a:t>
            </a:r>
            <a:r>
              <a:rPr lang="fr-FR" altLang="fr-FR" sz="1800" dirty="0">
                <a:solidFill>
                  <a:srgbClr val="7030A0"/>
                </a:solidFill>
                <a:hlinkClick r:id="rId16" tooltip="Wyoming"/>
              </a:rPr>
              <a:t>Wyoming</a:t>
            </a:r>
            <a:r>
              <a:rPr lang="fr-FR" altLang="fr-FR" sz="18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Sources : a) Homosexualité, </a:t>
            </a:r>
            <a:r>
              <a:rPr lang="fr-FR" altLang="fr-FR" sz="1200" dirty="0">
                <a:solidFill>
                  <a:srgbClr val="7030A0"/>
                </a:solidFill>
                <a:hlinkClick r:id="rId17"/>
              </a:rPr>
              <a:t>https://fr.wikipedia.org/wiki/Homosexualit%C3%A9</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b) </a:t>
            </a:r>
            <a:r>
              <a:rPr lang="fr-FR" altLang="fr-FR" sz="1200" i="1" dirty="0">
                <a:solidFill>
                  <a:srgbClr val="7030A0"/>
                </a:solidFill>
              </a:rPr>
              <a:t>Homosexualité et suicide</a:t>
            </a:r>
            <a:r>
              <a:rPr lang="fr-FR" altLang="fr-FR" sz="1200" dirty="0">
                <a:solidFill>
                  <a:srgbClr val="7030A0"/>
                </a:solidFill>
              </a:rPr>
              <a:t>, d'Éric Verdier et Jean-Marie </a:t>
            </a:r>
            <a:r>
              <a:rPr lang="fr-FR" altLang="fr-FR" sz="1200" dirty="0" err="1">
                <a:solidFill>
                  <a:srgbClr val="7030A0"/>
                </a:solidFill>
              </a:rPr>
              <a:t>Firdion</a:t>
            </a:r>
            <a:r>
              <a:rPr lang="fr-FR" altLang="fr-FR" sz="1200" dirty="0">
                <a:solidFill>
                  <a:srgbClr val="7030A0"/>
                </a:solidFill>
              </a:rPr>
              <a:t>, H&amp;O éditions, Paris, 2003.</a:t>
            </a:r>
          </a:p>
          <a:p>
            <a:pPr algn="just" eaLnBrk="1" hangingPunct="1">
              <a:lnSpc>
                <a:spcPct val="100000"/>
              </a:lnSpc>
              <a:spcBef>
                <a:spcPct val="0"/>
              </a:spcBef>
              <a:buFontTx/>
              <a:buNone/>
            </a:pPr>
            <a:r>
              <a:rPr lang="fr-FR" altLang="fr-FR" sz="1200" dirty="0">
                <a:solidFill>
                  <a:srgbClr val="7030A0"/>
                </a:solidFill>
              </a:rPr>
              <a:t>c) </a:t>
            </a:r>
            <a:r>
              <a:rPr lang="fr-FR" altLang="fr-FR" sz="1200" i="1" dirty="0">
                <a:solidFill>
                  <a:srgbClr val="7030A0"/>
                </a:solidFill>
                <a:cs typeface="Arial" panose="020B0604020202020204" pitchFamily="34" charset="0"/>
                <a:hlinkClick r:id="rId18"/>
              </a:rPr>
              <a:t>« Adolescents homosexuels : la révélation »</a:t>
            </a:r>
            <a:r>
              <a:rPr lang="fr-FR" altLang="fr-FR" sz="1200" i="1" dirty="0">
                <a:solidFill>
                  <a:srgbClr val="7030A0"/>
                </a:solidFill>
                <a:cs typeface="Arial" panose="020B0604020202020204" pitchFamily="34" charset="0"/>
              </a:rPr>
              <a:t> [</a:t>
            </a:r>
            <a:r>
              <a:rPr lang="fr-FR" altLang="fr-FR" sz="1200" i="1" dirty="0">
                <a:solidFill>
                  <a:srgbClr val="7030A0"/>
                </a:solidFill>
                <a:cs typeface="Arial" panose="020B0604020202020204" pitchFamily="34" charset="0"/>
                <a:hlinkClick r:id="rId19" tooltip="archive de « Adolescents homosexuels : la révélation »"/>
              </a:rPr>
              <a:t>archive</a:t>
            </a:r>
            <a:r>
              <a:rPr lang="fr-FR" altLang="fr-FR" sz="1200" i="1" dirty="0">
                <a:solidFill>
                  <a:srgbClr val="7030A0"/>
                </a:solidFill>
                <a:cs typeface="Arial" panose="020B0604020202020204" pitchFamily="34" charset="0"/>
              </a:rPr>
              <a:t>]</a:t>
            </a:r>
            <a:r>
              <a:rPr lang="fr-FR" altLang="fr-FR" sz="1200" dirty="0">
                <a:solidFill>
                  <a:srgbClr val="7030A0"/>
                </a:solidFill>
                <a:cs typeface="Arial" panose="020B0604020202020204" pitchFamily="34" charset="0"/>
              </a:rPr>
              <a:t>, reportage diffusé dans l'émission française </a:t>
            </a:r>
            <a:r>
              <a:rPr lang="fr-FR" altLang="fr-FR" sz="1200" i="1" dirty="0">
                <a:solidFill>
                  <a:srgbClr val="7030A0"/>
                </a:solidFill>
                <a:cs typeface="Arial" panose="020B0604020202020204" pitchFamily="34" charset="0"/>
              </a:rPr>
              <a:t>Envoyé Spécial</a:t>
            </a:r>
            <a:r>
              <a:rPr lang="fr-FR" altLang="fr-FR" sz="1200" dirty="0">
                <a:solidFill>
                  <a:srgbClr val="7030A0"/>
                </a:solidFill>
                <a:cs typeface="Arial" panose="020B0604020202020204" pitchFamily="34" charset="0"/>
              </a:rPr>
              <a:t>, 6 janvier 2011.</a:t>
            </a:r>
            <a:endParaRPr lang="fr-FR" altLang="fr-FR" sz="1200" dirty="0">
              <a:solidFill>
                <a:srgbClr val="7030A0"/>
              </a:solidFill>
            </a:endParaRPr>
          </a:p>
        </p:txBody>
      </p:sp>
      <p:pic>
        <p:nvPicPr>
          <p:cNvPr id="50182" name="Image 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577388" y="0"/>
            <a:ext cx="2614612"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ZoneTexte 8"/>
          <p:cNvSpPr txBox="1">
            <a:spLocks noChangeArrowheads="1"/>
          </p:cNvSpPr>
          <p:nvPr/>
        </p:nvSpPr>
        <p:spPr bwMode="auto">
          <a:xfrm>
            <a:off x="9577388" y="3551238"/>
            <a:ext cx="26146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7030A0"/>
                </a:solidFill>
              </a:rPr>
              <a:t>Postée sur les réseaux sociaux et reprise dans les médias, la photographie «</a:t>
            </a:r>
            <a:r>
              <a:rPr lang="fr-FR" altLang="fr-FR" sz="1200" i="1" dirty="0">
                <a:solidFill>
                  <a:srgbClr val="7030A0"/>
                </a:solidFill>
              </a:rPr>
              <a:t> Voici le visage de l’homophobie</a:t>
            </a:r>
            <a:r>
              <a:rPr lang="fr-FR" altLang="fr-FR" sz="1200" dirty="0">
                <a:solidFill>
                  <a:srgbClr val="7030A0"/>
                </a:solidFill>
              </a:rPr>
              <a:t> » qui montre Wilfred de </a:t>
            </a:r>
            <a:r>
              <a:rPr lang="fr-FR" altLang="fr-FR" sz="1200" dirty="0" err="1">
                <a:solidFill>
                  <a:srgbClr val="7030A0"/>
                </a:solidFill>
              </a:rPr>
              <a:t>Bruijn</a:t>
            </a:r>
            <a:r>
              <a:rPr lang="fr-FR" altLang="fr-FR" sz="1200" dirty="0">
                <a:solidFill>
                  <a:srgbClr val="7030A0"/>
                </a:solidFill>
              </a:rPr>
              <a:t> après une agression pendant le débat sur le </a:t>
            </a:r>
            <a:r>
              <a:rPr lang="fr-FR" altLang="fr-FR" sz="1200" u="sng" dirty="0">
                <a:solidFill>
                  <a:srgbClr val="7030A0"/>
                </a:solidFill>
                <a:hlinkClick r:id="rId21" tooltip="Mariage homosexuel en France"/>
              </a:rPr>
              <a:t>mariage homosexuel en France</a:t>
            </a:r>
            <a:r>
              <a:rPr lang="fr-FR" altLang="fr-FR" sz="1200" u="sng" dirty="0">
                <a:solidFill>
                  <a:srgbClr val="7030A0"/>
                </a:solidFill>
              </a:rPr>
              <a:t>.</a:t>
            </a:r>
            <a:endParaRPr lang="fr-FR" altLang="fr-FR" sz="1200" dirty="0">
              <a:solidFill>
                <a:srgbClr val="7030A0"/>
              </a:solidFill>
            </a:endParaRPr>
          </a:p>
        </p:txBody>
      </p:sp>
      <p:pic>
        <p:nvPicPr>
          <p:cNvPr id="50184" name="Picture 2" descr="C:\Users\LISAN\Documents\religions\homosexualité\images\Wilfrid de Bruijn bi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272713" y="4814888"/>
            <a:ext cx="11811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ZoneTexte 9"/>
          <p:cNvSpPr txBox="1">
            <a:spLocks noChangeArrowheads="1"/>
          </p:cNvSpPr>
          <p:nvPr/>
        </p:nvSpPr>
        <p:spPr bwMode="auto">
          <a:xfrm>
            <a:off x="9764713" y="6400800"/>
            <a:ext cx="2252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Le même avant son agression.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588" y="211138"/>
            <a:ext cx="660400" cy="330200"/>
          </a:xfrm>
        </p:spPr>
        <p:txBody>
          <a:bodyPr/>
          <a:lstStyle/>
          <a:p>
            <a:pPr>
              <a:defRPr/>
            </a:pPr>
            <a:fld id="{CAF80099-87E6-4C85-93BB-5FD3D43BB64C}" type="slidenum">
              <a:rPr lang="fr-FR"/>
              <a:pPr>
                <a:defRPr/>
              </a:pPr>
              <a:t>44</a:t>
            </a:fld>
            <a:endParaRPr lang="fr-FR"/>
          </a:p>
        </p:txBody>
      </p:sp>
      <p:sp>
        <p:nvSpPr>
          <p:cNvPr id="51203"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1204" name="Rectangle 3"/>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1205" name="ZoneTexte 4"/>
          <p:cNvSpPr txBox="1">
            <a:spLocks noChangeArrowheads="1"/>
          </p:cNvSpPr>
          <p:nvPr/>
        </p:nvSpPr>
        <p:spPr bwMode="auto">
          <a:xfrm>
            <a:off x="133350" y="884238"/>
            <a:ext cx="118189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Le plus souvent, l'homophobie se manifeste par la </a:t>
            </a:r>
            <a:r>
              <a:rPr lang="fr-FR" altLang="fr-FR" sz="1800" u="sng">
                <a:solidFill>
                  <a:srgbClr val="7030A0"/>
                </a:solidFill>
                <a:hlinkClick r:id="rId2" tooltip="Discrimination"/>
              </a:rPr>
              <a:t>discrimination</a:t>
            </a:r>
            <a:r>
              <a:rPr lang="fr-FR" altLang="fr-FR" sz="1800">
                <a:solidFill>
                  <a:srgbClr val="7030A0"/>
                </a:solidFill>
              </a:rPr>
              <a:t>. C'est sous le </a:t>
            </a:r>
            <a:r>
              <a:rPr lang="fr-FR" altLang="fr-FR" sz="1800">
                <a:solidFill>
                  <a:srgbClr val="7030A0"/>
                </a:solidFill>
                <a:hlinkClick r:id="rId3" tooltip="Régime de Vichy"/>
              </a:rPr>
              <a:t>gouvernement de Vichy</a:t>
            </a:r>
            <a:r>
              <a:rPr lang="fr-FR" altLang="fr-FR" sz="1800">
                <a:solidFill>
                  <a:srgbClr val="7030A0"/>
                </a:solidFill>
              </a:rPr>
              <a:t> qu'une discrimination pénale refait surface. Cette loi du 6 août 1942 fixait un âge plus élevé pour la </a:t>
            </a:r>
            <a:r>
              <a:rPr lang="fr-FR" altLang="fr-FR" sz="1800">
                <a:solidFill>
                  <a:srgbClr val="7030A0"/>
                </a:solidFill>
                <a:hlinkClick r:id="rId4" tooltip="Majorité sexuelle en France"/>
              </a:rPr>
              <a:t>majorité sexuelle</a:t>
            </a:r>
            <a:r>
              <a:rPr lang="fr-FR" altLang="fr-FR" sz="1800">
                <a:solidFill>
                  <a:srgbClr val="7030A0"/>
                </a:solidFill>
              </a:rPr>
              <a:t> lors de rapports homosexuels. Cette disposition fut abrogée en 1982. Selon certains, l'homophobie resterait une norme, plus ou moins dissimulée, dans la majorité des pays, qui se manifesterait par des licenciements abusifs, des refus de locations ou diverses autres brimades.</a:t>
            </a:r>
          </a:p>
          <a:p>
            <a:pPr algn="just">
              <a:lnSpc>
                <a:spcPct val="100000"/>
              </a:lnSpc>
              <a:spcBef>
                <a:spcPct val="0"/>
              </a:spcBef>
              <a:buFontTx/>
              <a:buNone/>
            </a:pPr>
            <a:r>
              <a:rPr lang="fr-FR" altLang="fr-FR" sz="1800">
                <a:solidFill>
                  <a:srgbClr val="7030A0"/>
                </a:solidFill>
                <a:cs typeface="Arial" panose="020B0604020202020204" pitchFamily="34" charset="0"/>
              </a:rPr>
              <a:t>En 1960, l’</a:t>
            </a:r>
            <a:r>
              <a:rPr lang="fr-FR" altLang="fr-FR" sz="1800">
                <a:solidFill>
                  <a:srgbClr val="7030A0"/>
                </a:solidFill>
                <a:cs typeface="Arial" panose="020B0604020202020204" pitchFamily="34" charset="0"/>
                <a:hlinkClick r:id="rId5" tooltip="Amendement Mirguet"/>
              </a:rPr>
              <a:t>amendement Mirguet</a:t>
            </a:r>
            <a:r>
              <a:rPr lang="fr-FR" altLang="fr-FR" sz="1800">
                <a:solidFill>
                  <a:srgbClr val="7030A0"/>
                </a:solidFill>
                <a:cs typeface="Arial" panose="020B0604020202020204" pitchFamily="34" charset="0"/>
              </a:rPr>
              <a:t> classe l'homosexualité parmi les fléaux sociaux et une nouvelle ordonnance fait de l'homosexualité une circonstance aggravante dans les délits d'</a:t>
            </a:r>
            <a:r>
              <a:rPr lang="fr-FR" altLang="fr-FR" sz="1800">
                <a:solidFill>
                  <a:srgbClr val="7030A0"/>
                </a:solidFill>
                <a:cs typeface="Arial" panose="020B0604020202020204" pitchFamily="34" charset="0"/>
                <a:hlinkClick r:id="rId6" tooltip="Outrage public à la pudeur"/>
              </a:rPr>
              <a:t>outrage public à la pudeur</a:t>
            </a:r>
            <a:r>
              <a:rPr lang="fr-FR" altLang="fr-FR" sz="1800">
                <a:solidFill>
                  <a:srgbClr val="7030A0"/>
                </a:solidFill>
                <a:cs typeface="Arial" panose="020B0604020202020204" pitchFamily="34" charset="0"/>
              </a:rPr>
              <a:t>.</a:t>
            </a:r>
            <a:endParaRPr lang="fr-FR" altLang="fr-FR" sz="1800">
              <a:solidFill>
                <a:srgbClr val="7030A0"/>
              </a:solidFill>
            </a:endParaRPr>
          </a:p>
          <a:p>
            <a:pPr algn="just">
              <a:lnSpc>
                <a:spcPct val="100000"/>
              </a:lnSpc>
              <a:spcBef>
                <a:spcPct val="0"/>
              </a:spcBef>
              <a:buFontTx/>
              <a:buNone/>
            </a:pPr>
            <a:r>
              <a:rPr lang="fr-FR" altLang="fr-FR" sz="1800">
                <a:solidFill>
                  <a:srgbClr val="7030A0"/>
                </a:solidFill>
                <a:cs typeface="Arial" panose="020B0604020202020204" pitchFamily="34" charset="0"/>
              </a:rPr>
              <a:t>Ce n'est qu'en 1982 que la loi n</a:t>
            </a:r>
            <a:r>
              <a:rPr lang="fr-FR" altLang="fr-FR" sz="1800" baseline="30000">
                <a:solidFill>
                  <a:srgbClr val="7030A0"/>
                </a:solidFill>
                <a:cs typeface="Arial" panose="020B0604020202020204" pitchFamily="34" charset="0"/>
              </a:rPr>
              <a:t>o</a:t>
            </a:r>
            <a:r>
              <a:rPr lang="fr-FR" altLang="fr-FR" sz="1800">
                <a:solidFill>
                  <a:srgbClr val="7030A0"/>
                </a:solidFill>
                <a:cs typeface="Arial" panose="020B0604020202020204" pitchFamily="34" charset="0"/>
              </a:rPr>
              <a:t> 82-683 de </a:t>
            </a:r>
            <a:r>
              <a:rPr lang="fr-FR" altLang="fr-FR" sz="1800">
                <a:solidFill>
                  <a:srgbClr val="7030A0"/>
                </a:solidFill>
                <a:cs typeface="Arial" panose="020B0604020202020204" pitchFamily="34" charset="0"/>
                <a:hlinkClick r:id="rId7" tooltip="Raymond Forni"/>
              </a:rPr>
              <a:t>Raymond Forni</a:t>
            </a:r>
            <a:r>
              <a:rPr lang="fr-FR" altLang="fr-FR" sz="1800">
                <a:solidFill>
                  <a:srgbClr val="7030A0"/>
                </a:solidFill>
                <a:cs typeface="Arial" panose="020B0604020202020204" pitchFamily="34" charset="0"/>
              </a:rPr>
              <a:t> soutenue par </a:t>
            </a:r>
            <a:r>
              <a:rPr lang="fr-FR" altLang="fr-FR" sz="1800">
                <a:solidFill>
                  <a:srgbClr val="7030A0"/>
                </a:solidFill>
                <a:cs typeface="Arial" panose="020B0604020202020204" pitchFamily="34" charset="0"/>
                <a:hlinkClick r:id="rId8" tooltip="Robert Badinter"/>
              </a:rPr>
              <a:t>Robert Badinter</a:t>
            </a:r>
            <a:r>
              <a:rPr lang="fr-FR" altLang="fr-FR" sz="1800">
                <a:solidFill>
                  <a:srgbClr val="7030A0"/>
                </a:solidFill>
                <a:cs typeface="Arial" panose="020B0604020202020204" pitchFamily="34" charset="0"/>
              </a:rPr>
              <a:t> supprime la distinction discriminatoire dans l'âge de </a:t>
            </a:r>
            <a:r>
              <a:rPr lang="fr-FR" altLang="fr-FR" sz="1800">
                <a:solidFill>
                  <a:srgbClr val="7030A0"/>
                </a:solidFill>
                <a:cs typeface="Arial" panose="020B0604020202020204" pitchFamily="34" charset="0"/>
                <a:hlinkClick r:id="rId4" tooltip="Majorité sexuelle en France"/>
              </a:rPr>
              <a:t>majorité sexuelle</a:t>
            </a:r>
            <a:r>
              <a:rPr lang="fr-FR" altLang="fr-FR" sz="1800">
                <a:solidFill>
                  <a:srgbClr val="7030A0"/>
                </a:solidFill>
                <a:cs typeface="Arial" panose="020B0604020202020204" pitchFamily="34" charset="0"/>
              </a:rPr>
              <a:t>.</a:t>
            </a:r>
          </a:p>
          <a:p>
            <a:pPr algn="just">
              <a:lnSpc>
                <a:spcPct val="100000"/>
              </a:lnSpc>
              <a:spcBef>
                <a:spcPct val="0"/>
              </a:spcBef>
              <a:buFontTx/>
              <a:buNone/>
            </a:pPr>
            <a:r>
              <a:rPr lang="fr-FR" altLang="fr-FR" sz="1800">
                <a:solidFill>
                  <a:srgbClr val="7030A0"/>
                </a:solidFill>
                <a:cs typeface="Arial" panose="020B0604020202020204" pitchFamily="34" charset="0"/>
              </a:rPr>
              <a:t>Aux USA, </a:t>
            </a:r>
            <a:r>
              <a:rPr lang="fr-FR" altLang="fr-FR" sz="1800">
                <a:solidFill>
                  <a:srgbClr val="7030A0"/>
                </a:solidFill>
              </a:rPr>
              <a:t>La Caroline du nord sera le dernier état à abolir la peine de mort pour cause d'homosexualité en 1873. La répression envers les homosexuels connaît une nouvelle phase sous l'ère du </a:t>
            </a:r>
            <a:r>
              <a:rPr lang="fr-FR" altLang="fr-FR" sz="1800">
                <a:solidFill>
                  <a:srgbClr val="7030A0"/>
                </a:solidFill>
                <a:hlinkClick r:id="rId9" tooltip="Maccarthysme"/>
              </a:rPr>
              <a:t>maccarthysme</a:t>
            </a:r>
            <a:r>
              <a:rPr lang="fr-FR" altLang="fr-FR" sz="1800">
                <a:solidFill>
                  <a:srgbClr val="7030A0"/>
                </a:solidFill>
              </a:rPr>
              <a:t>; les homosexuels sont alors considérés comme des éléments subversifs soupçonnés de vouloir livrer le pays aux communistes. En 1962, l'état de l'Illinois décriminalise l'homosexualité.</a:t>
            </a:r>
            <a:r>
              <a:rPr lang="fr-FR" altLang="fr-FR" sz="1200">
                <a:solidFill>
                  <a:srgbClr val="7030A0"/>
                </a:solidFill>
              </a:rPr>
              <a:t> </a:t>
            </a:r>
            <a:endParaRPr lang="fr-FR" altLang="fr-FR" sz="1800">
              <a:solidFill>
                <a:srgbClr val="7030A0"/>
              </a:solidFill>
            </a:endParaRPr>
          </a:p>
          <a:p>
            <a:pPr algn="just">
              <a:lnSpc>
                <a:spcPct val="100000"/>
              </a:lnSpc>
              <a:spcBef>
                <a:spcPct val="0"/>
              </a:spcBef>
              <a:buFontTx/>
              <a:buNone/>
            </a:pPr>
            <a:r>
              <a:rPr lang="fr-FR" altLang="fr-FR" sz="1800">
                <a:solidFill>
                  <a:srgbClr val="7030A0"/>
                </a:solidFill>
              </a:rPr>
              <a:t>Le </a:t>
            </a:r>
            <a:r>
              <a:rPr lang="fr-FR" altLang="fr-FR" sz="1800">
                <a:solidFill>
                  <a:srgbClr val="7030A0"/>
                </a:solidFill>
                <a:hlinkClick r:id="rId10" tooltip="Catéchisme de l'Église catholique"/>
              </a:rPr>
              <a:t>Catéchisme de l'Église catholique</a:t>
            </a:r>
            <a:r>
              <a:rPr lang="fr-FR" altLang="fr-FR" sz="1800">
                <a:solidFill>
                  <a:srgbClr val="7030A0"/>
                </a:solidFill>
              </a:rPr>
              <a:t> qualifie l'homosexualité de </a:t>
            </a:r>
            <a:r>
              <a:rPr lang="fr-FR" altLang="fr-FR" sz="1800" i="1">
                <a:solidFill>
                  <a:srgbClr val="7030A0"/>
                </a:solidFill>
              </a:rPr>
              <a:t>désordonnée</a:t>
            </a:r>
            <a:r>
              <a:rPr lang="fr-FR" altLang="fr-FR" sz="1800">
                <a:solidFill>
                  <a:srgbClr val="7030A0"/>
                </a:solidFill>
              </a:rPr>
              <a:t> et écrit que les actes d'homosexualité « ne </a:t>
            </a:r>
            <a:r>
              <a:rPr lang="fr-FR" altLang="fr-FR" sz="1800" i="1">
                <a:solidFill>
                  <a:srgbClr val="7030A0"/>
                </a:solidFill>
              </a:rPr>
              <a:t>sauraient recevoir d’approbation en aucun cas</a:t>
            </a:r>
            <a:r>
              <a:rPr lang="fr-FR" altLang="fr-FR" sz="1800">
                <a:solidFill>
                  <a:srgbClr val="7030A0"/>
                </a:solidFill>
              </a:rPr>
              <a:t> ». Le catéchisme ajoute que « (</a:t>
            </a:r>
            <a:r>
              <a:rPr lang="fr-FR" altLang="fr-FR" sz="1800" i="1">
                <a:solidFill>
                  <a:srgbClr val="7030A0"/>
                </a:solidFill>
              </a:rPr>
              <a:t>les personnes homosexuelles) doivent être accueillies avec respect, compassion et délicatesse. On évitera à leur égard toute marque de discrimination injuste</a:t>
            </a:r>
            <a:r>
              <a:rPr lang="fr-FR" altLang="fr-FR" sz="1800">
                <a:solidFill>
                  <a:srgbClr val="7030A0"/>
                </a:solidFill>
              </a:rPr>
              <a:t> ». </a:t>
            </a:r>
          </a:p>
          <a:p>
            <a:pPr algn="just">
              <a:lnSpc>
                <a:spcPct val="100000"/>
              </a:lnSpc>
              <a:spcBef>
                <a:spcPct val="0"/>
              </a:spcBef>
              <a:buFontTx/>
              <a:buNone/>
            </a:pPr>
            <a:r>
              <a:rPr lang="fr-FR" altLang="fr-FR" sz="1800">
                <a:solidFill>
                  <a:srgbClr val="7030A0"/>
                </a:solidFill>
                <a:cs typeface="Arial" panose="020B0604020202020204" pitchFamily="34" charset="0"/>
              </a:rPr>
              <a:t>Dans une lettre adressée en </a:t>
            </a:r>
            <a:r>
              <a:rPr lang="fr-FR" altLang="fr-FR" sz="1800">
                <a:solidFill>
                  <a:srgbClr val="7030A0"/>
                </a:solidFill>
                <a:cs typeface="Arial" panose="020B0604020202020204" pitchFamily="34" charset="0"/>
                <a:hlinkClick r:id="rId11" tooltip="1986"/>
              </a:rPr>
              <a:t>1986</a:t>
            </a:r>
            <a:r>
              <a:rPr lang="fr-FR" altLang="fr-FR" sz="1800">
                <a:solidFill>
                  <a:srgbClr val="7030A0"/>
                </a:solidFill>
                <a:cs typeface="Arial" panose="020B0604020202020204" pitchFamily="34" charset="0"/>
              </a:rPr>
              <a:t> aux évêques de l’</a:t>
            </a:r>
            <a:r>
              <a:rPr lang="fr-FR" altLang="fr-FR" sz="1800">
                <a:solidFill>
                  <a:srgbClr val="7030A0"/>
                </a:solidFill>
                <a:cs typeface="Arial" panose="020B0604020202020204" pitchFamily="34" charset="0"/>
                <a:hlinkClick r:id="rId12" tooltip="Église catholique romaine"/>
              </a:rPr>
              <a:t>Église catholique romaine</a:t>
            </a:r>
            <a:r>
              <a:rPr lang="fr-FR" altLang="fr-FR" sz="1800">
                <a:solidFill>
                  <a:srgbClr val="7030A0"/>
                </a:solidFill>
                <a:cs typeface="Arial" panose="020B0604020202020204" pitchFamily="34" charset="0"/>
              </a:rPr>
              <a:t>, le cardinal Ratzinger, décrivait l’homosexualité comme un « mal moral », « </a:t>
            </a:r>
            <a:r>
              <a:rPr lang="fr-FR" altLang="fr-FR" sz="1800" i="1">
                <a:solidFill>
                  <a:srgbClr val="7030A0"/>
                </a:solidFill>
                <a:cs typeface="Arial" panose="020B0604020202020204" pitchFamily="34" charset="0"/>
              </a:rPr>
              <a:t>un désordre objectif qui est contraire à la sagesse créatrice de Dieu</a:t>
            </a:r>
            <a:r>
              <a:rPr lang="fr-FR" altLang="fr-FR" sz="1800">
                <a:solidFill>
                  <a:srgbClr val="7030A0"/>
                </a:solidFill>
                <a:cs typeface="Arial" panose="020B0604020202020204" pitchFamily="34" charset="0"/>
              </a:rPr>
              <a:t> ». </a:t>
            </a:r>
            <a:r>
              <a:rPr lang="fr-FR" altLang="fr-FR" sz="1800">
                <a:solidFill>
                  <a:srgbClr val="7030A0"/>
                </a:solidFill>
              </a:rPr>
              <a:t>M</a:t>
            </a:r>
            <a:r>
              <a:rPr lang="fr-FR" altLang="fr-FR" sz="1800" baseline="30000">
                <a:solidFill>
                  <a:srgbClr val="7030A0"/>
                </a:solidFill>
              </a:rPr>
              <a:t>gr</a:t>
            </a:r>
            <a:r>
              <a:rPr lang="fr-FR" altLang="fr-FR" sz="1800">
                <a:solidFill>
                  <a:srgbClr val="7030A0"/>
                </a:solidFill>
                <a:cs typeface="Arial" panose="020B0604020202020204" pitchFamily="34" charset="0"/>
              </a:rPr>
              <a:t> Ratzinger recommandait qu’un « </a:t>
            </a:r>
            <a:r>
              <a:rPr lang="fr-FR" altLang="fr-FR" sz="1800" i="1">
                <a:solidFill>
                  <a:srgbClr val="7030A0"/>
                </a:solidFill>
                <a:cs typeface="Arial" panose="020B0604020202020204" pitchFamily="34" charset="0"/>
              </a:rPr>
              <a:t>souci spécial devrait être porté sur les personnes de cette condition, de peur qu’elles soient amenées à croire que l’activité homosexuelle est une option moralement acceptable</a:t>
            </a:r>
            <a:r>
              <a:rPr lang="fr-FR" altLang="fr-FR" sz="1800">
                <a:solidFill>
                  <a:srgbClr val="7030A0"/>
                </a:solidFill>
                <a:cs typeface="Arial" panose="020B0604020202020204" pitchFamily="34" charset="0"/>
              </a:rPr>
              <a:t> ». Il concluait sa lettre en souhaitant que soit retiré « </a:t>
            </a:r>
            <a:r>
              <a:rPr lang="fr-FR" altLang="fr-FR" sz="1800" i="1">
                <a:solidFill>
                  <a:srgbClr val="7030A0"/>
                </a:solidFill>
                <a:cs typeface="Arial" panose="020B0604020202020204" pitchFamily="34" charset="0"/>
              </a:rPr>
              <a:t>tout appui envers un organisme qui cherche à contredire ces enseignements</a:t>
            </a:r>
            <a:r>
              <a:rPr lang="fr-FR" altLang="fr-FR" sz="1800">
                <a:solidFill>
                  <a:srgbClr val="7030A0"/>
                </a:solidFill>
                <a:cs typeface="Arial" panose="020B0604020202020204" pitchFamily="34" charset="0"/>
              </a:rPr>
              <a:t> ».</a:t>
            </a:r>
          </a:p>
          <a:p>
            <a:pPr algn="just">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https://fr.wikipedia.org/wiki/Homophobie</a:t>
            </a:r>
            <a:endParaRPr lang="fr-FR" altLang="fr-FR" sz="1200">
              <a:solidFill>
                <a:srgbClr val="7030A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20450" y="176213"/>
            <a:ext cx="671513" cy="365125"/>
          </a:xfrm>
        </p:spPr>
        <p:txBody>
          <a:bodyPr/>
          <a:lstStyle/>
          <a:p>
            <a:pPr>
              <a:defRPr/>
            </a:pPr>
            <a:fld id="{EAC5D0A4-E901-4D02-BCD0-BF88A41CC04C}" type="slidenum">
              <a:rPr lang="fr-FR"/>
              <a:pPr>
                <a:defRPr/>
              </a:pPr>
              <a:t>45</a:t>
            </a:fld>
            <a:endParaRPr lang="fr-FR" dirty="0"/>
          </a:p>
        </p:txBody>
      </p:sp>
      <p:sp>
        <p:nvSpPr>
          <p:cNvPr id="52227"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2228" name="Rectangle 3"/>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2229" name="ZoneTexte 4"/>
          <p:cNvSpPr txBox="1">
            <a:spLocks noChangeArrowheads="1"/>
          </p:cNvSpPr>
          <p:nvPr/>
        </p:nvSpPr>
        <p:spPr bwMode="auto">
          <a:xfrm>
            <a:off x="133350" y="911225"/>
            <a:ext cx="1193641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En Russie </a:t>
            </a:r>
            <a:r>
              <a:rPr lang="fr-FR" altLang="fr-FR" sz="1800">
                <a:solidFill>
                  <a:srgbClr val="7030A0"/>
                </a:solidFill>
              </a:rPr>
              <a:t>:  En 2007, l'</a:t>
            </a:r>
            <a:r>
              <a:rPr lang="fr-FR" altLang="fr-FR" sz="1800">
                <a:solidFill>
                  <a:srgbClr val="7030A0"/>
                </a:solidFill>
                <a:hlinkClick r:id="rId2" tooltip="Union de tous les Russes (page inexistante)"/>
              </a:rPr>
              <a:t>Union de tous les Russes</a:t>
            </a:r>
            <a:r>
              <a:rPr lang="fr-FR" altLang="fr-FR" sz="1800">
                <a:solidFill>
                  <a:srgbClr val="7030A0"/>
                </a:solidFill>
              </a:rPr>
              <a:t> a notamment critiqué violemment </a:t>
            </a:r>
            <a:r>
              <a:rPr lang="fr-FR" altLang="fr-FR" sz="1800" i="1">
                <a:solidFill>
                  <a:srgbClr val="7030A0"/>
                </a:solidFill>
              </a:rPr>
              <a:t>les sodomites et les dégénérés</a:t>
            </a:r>
            <a:r>
              <a:rPr lang="fr-FR" altLang="fr-FR" sz="1800">
                <a:solidFill>
                  <a:srgbClr val="7030A0"/>
                </a:solidFill>
              </a:rPr>
              <a:t> qui, </a:t>
            </a:r>
            <a:r>
              <a:rPr lang="fr-FR" altLang="fr-FR" sz="1800" i="1">
                <a:solidFill>
                  <a:srgbClr val="7030A0"/>
                </a:solidFill>
              </a:rPr>
              <a:t>malgré l'interdiction officielle des autorités de Moscou, vont conduire le 27 mai (…) un cortège</a:t>
            </a:r>
            <a:r>
              <a:rPr lang="fr-FR" altLang="fr-FR" sz="1800">
                <a:solidFill>
                  <a:srgbClr val="7030A0"/>
                </a:solidFill>
              </a:rPr>
              <a:t> dans le centre de </a:t>
            </a:r>
            <a:r>
              <a:rPr lang="fr-FR" altLang="fr-FR" sz="1800">
                <a:solidFill>
                  <a:srgbClr val="7030A0"/>
                </a:solidFill>
                <a:hlinkClick r:id="rId3" tooltip="Moscou"/>
              </a:rPr>
              <a:t>Moscou</a:t>
            </a:r>
            <a:r>
              <a:rPr lang="fr-FR" altLang="fr-FR" sz="1800">
                <a:solidFill>
                  <a:srgbClr val="7030A0"/>
                </a:solidFill>
              </a:rPr>
              <a:t>. Quant au grand </a:t>
            </a:r>
            <a:r>
              <a:rPr lang="fr-FR" altLang="fr-FR" sz="1800">
                <a:solidFill>
                  <a:srgbClr val="7030A0"/>
                </a:solidFill>
                <a:hlinkClick r:id="rId4" tooltip="Mufti"/>
              </a:rPr>
              <a:t>mufti</a:t>
            </a:r>
            <a:r>
              <a:rPr lang="fr-FR" altLang="fr-FR" sz="1800">
                <a:solidFill>
                  <a:srgbClr val="7030A0"/>
                </a:solidFill>
              </a:rPr>
              <a:t> de Russie, il a lancé un appel pour « battre » les homosexuels qui oseraient participer à la Gay Pride.</a:t>
            </a:r>
          </a:p>
          <a:p>
            <a:pPr algn="just" eaLnBrk="1" hangingPunct="1">
              <a:lnSpc>
                <a:spcPct val="100000"/>
              </a:lnSpc>
              <a:spcBef>
                <a:spcPct val="0"/>
              </a:spcBef>
              <a:buFontTx/>
              <a:buNone/>
            </a:pPr>
            <a:r>
              <a:rPr lang="fr-FR" altLang="fr-FR" sz="1800">
                <a:solidFill>
                  <a:srgbClr val="7030A0"/>
                </a:solidFill>
              </a:rPr>
              <a:t>Le 15 mai 2008, le président de la </a:t>
            </a:r>
            <a:r>
              <a:rPr lang="fr-FR" altLang="fr-FR" sz="1800">
                <a:solidFill>
                  <a:srgbClr val="7030A0"/>
                </a:solidFill>
                <a:hlinkClick r:id="rId5" tooltip="Gambie"/>
              </a:rPr>
              <a:t>Gambie</a:t>
            </a:r>
            <a:r>
              <a:rPr lang="fr-FR" altLang="fr-FR" sz="1800">
                <a:solidFill>
                  <a:srgbClr val="7030A0"/>
                </a:solidFill>
              </a:rPr>
              <a:t> </a:t>
            </a:r>
            <a:r>
              <a:rPr lang="fr-FR" altLang="fr-FR" sz="1800">
                <a:solidFill>
                  <a:srgbClr val="7030A0"/>
                </a:solidFill>
                <a:hlinkClick r:id="rId6" tooltip="Yahya Jammeh"/>
              </a:rPr>
              <a:t>Yahya Jammeh</a:t>
            </a:r>
            <a:r>
              <a:rPr lang="fr-FR" altLang="fr-FR" sz="1800">
                <a:solidFill>
                  <a:srgbClr val="7030A0"/>
                </a:solidFill>
              </a:rPr>
              <a:t> exige que tous les homosexuels quittent le pays. Il a également ajouté dans son discours que ceux qui protégeaient les homosexuels s'exposeraient à des « conséquences terribles ».</a:t>
            </a:r>
          </a:p>
          <a:p>
            <a:pPr algn="just" eaLnBrk="1" hangingPunct="1">
              <a:lnSpc>
                <a:spcPct val="100000"/>
              </a:lnSpc>
              <a:spcBef>
                <a:spcPct val="0"/>
              </a:spcBef>
              <a:buFontTx/>
              <a:buNone/>
            </a:pPr>
            <a:r>
              <a:rPr lang="fr-FR" altLang="fr-FR" sz="1800">
                <a:solidFill>
                  <a:srgbClr val="7030A0"/>
                </a:solidFill>
              </a:rPr>
              <a:t>Le 24 février 2014, le Président ougandais Yoweri Museveni asigné aujourd'hui une loi qui impose une peine de prison de 14 ans pour les actes homosexuels et la prison à vie pour les personnes reconnues coupables « d’homosexualité aggravée ».</a:t>
            </a:r>
          </a:p>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7"/>
              </a:rPr>
              <a:t>https://www.washingtonpost.com/news/worldviews/wp/2014/02/24/here-are-the-10-countries-where-homosexuality-may-be-punished-by-death/</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b) </a:t>
            </a:r>
            <a:r>
              <a:rPr lang="fr-FR" altLang="fr-FR" sz="1200">
                <a:solidFill>
                  <a:srgbClr val="7030A0"/>
                </a:solidFill>
                <a:hlinkClick r:id="rId8"/>
              </a:rPr>
              <a:t>https://en.wikipedia.org/wiki/Uganda_Anti-Homosexuality_Act,_2014</a:t>
            </a:r>
            <a:r>
              <a:rPr lang="fr-FR" altLang="fr-FR" sz="1200">
                <a:solidFill>
                  <a:srgbClr val="7030A0"/>
                </a:solidFill>
              </a:rPr>
              <a:t> </a:t>
            </a:r>
          </a:p>
          <a:p>
            <a:pPr algn="just" eaLnBrk="1" hangingPunct="1">
              <a:lnSpc>
                <a:spcPct val="100000"/>
              </a:lnSpc>
              <a:spcBef>
                <a:spcPct val="0"/>
              </a:spcBef>
              <a:buFontTx/>
              <a:buNone/>
            </a:pPr>
            <a:r>
              <a:rPr lang="fr-FR" altLang="fr-FR" sz="1800">
                <a:solidFill>
                  <a:srgbClr val="7030A0"/>
                </a:solidFill>
              </a:rPr>
              <a:t>« </a:t>
            </a:r>
            <a:r>
              <a:rPr lang="fr-FR" altLang="fr-FR" sz="1800" i="1">
                <a:solidFill>
                  <a:srgbClr val="7030A0"/>
                </a:solidFill>
              </a:rPr>
              <a:t>Le crime de l'homosexualité est l'un des plus grand des crimes, le pire des péchés et le plus odieux des actes, et Allah punit ceux qui l’ont commis, d'une manière qu'il n'a pas puni les autres nations. Il est révélateur de la violation de la fitrah, l’égarement total d’une intelligence faible et le manque d'engagement religieux, et il est un signe de malheur et de la privation de la miséricorde d'Allah. Nous demandons à Allah de nous garder sains et saufs</a:t>
            </a:r>
            <a:r>
              <a:rPr lang="fr-FR" altLang="fr-FR" sz="1800" b="1"/>
              <a:t> </a:t>
            </a:r>
            <a:r>
              <a:rPr lang="fr-FR" altLang="fr-FR" sz="1800">
                <a:solidFill>
                  <a:srgbClr val="7030A0"/>
                </a:solidFill>
              </a:rPr>
              <a:t>» Source : </a:t>
            </a:r>
            <a:r>
              <a:rPr lang="fr-FR" altLang="fr-FR" sz="1800">
                <a:solidFill>
                  <a:srgbClr val="7030A0"/>
                </a:solidFill>
                <a:hlinkClick r:id="rId9"/>
              </a:rPr>
              <a:t>http://islamqa.info/en/38622</a:t>
            </a:r>
            <a:r>
              <a:rPr lang="fr-FR" altLang="fr-FR" sz="1800">
                <a:solidFill>
                  <a:srgbClr val="7030A0"/>
                </a:solidFill>
              </a:rPr>
              <a:t> </a:t>
            </a:r>
          </a:p>
        </p:txBody>
      </p:sp>
      <p:sp>
        <p:nvSpPr>
          <p:cNvPr id="52230" name="ZoneTexte 5"/>
          <p:cNvSpPr txBox="1">
            <a:spLocks noChangeArrowheads="1"/>
          </p:cNvSpPr>
          <p:nvPr/>
        </p:nvSpPr>
        <p:spPr bwMode="auto">
          <a:xfrm>
            <a:off x="133350" y="6215063"/>
            <a:ext cx="7323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Manifestants anti-homosexuels se ralliant à Jinja, à l'est de la capitale Kampala (Ouganda) © </a:t>
            </a:r>
            <a:r>
              <a:rPr lang="fr-FR" altLang="fr-FR" sz="1200" i="1">
                <a:solidFill>
                  <a:srgbClr val="7030A0"/>
                </a:solidFill>
              </a:rPr>
              <a:t>Rex Features</a:t>
            </a:r>
            <a:r>
              <a:rPr lang="fr-FR" altLang="fr-FR" sz="1200">
                <a:solidFill>
                  <a:srgbClr val="7030A0"/>
                </a:solidFill>
              </a:rPr>
              <a:t>.</a:t>
            </a:r>
          </a:p>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aussi laide que le diable</a:t>
            </a:r>
            <a:r>
              <a:rPr lang="fr-FR" altLang="fr-FR" sz="1200">
                <a:solidFill>
                  <a:srgbClr val="7030A0"/>
                </a:solidFill>
              </a:rPr>
              <a:t> ». Source : </a:t>
            </a:r>
            <a:r>
              <a:rPr lang="fr-FR" altLang="fr-FR" sz="1200">
                <a:solidFill>
                  <a:srgbClr val="7030A0"/>
                </a:solidFill>
                <a:hlinkClick r:id="rId10"/>
              </a:rPr>
              <a:t>http://www.independent.co.uk/news/world/africa/how-uganda-was-seduced-by-anti-gay-conservative-evangelicals-9193593.html</a:t>
            </a:r>
            <a:r>
              <a:rPr lang="fr-FR" altLang="fr-FR" sz="1200">
                <a:solidFill>
                  <a:srgbClr val="7030A0"/>
                </a:solidFill>
              </a:rPr>
              <a:t> </a:t>
            </a:r>
          </a:p>
        </p:txBody>
      </p:sp>
      <p:pic>
        <p:nvPicPr>
          <p:cNvPr id="52231" name="Imag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5125" y="43354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Imag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374188" y="4419600"/>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ZoneTexte 8"/>
          <p:cNvSpPr txBox="1">
            <a:spLocks noChangeArrowheads="1"/>
          </p:cNvSpPr>
          <p:nvPr/>
        </p:nvSpPr>
        <p:spPr bwMode="auto">
          <a:xfrm>
            <a:off x="8551863" y="6419850"/>
            <a:ext cx="3517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Exécution de masse des homosexuels, en Iran 2011.</a:t>
            </a:r>
          </a:p>
        </p:txBody>
      </p:sp>
      <p:sp>
        <p:nvSpPr>
          <p:cNvPr id="52234" name="ZoneTexte 9"/>
          <p:cNvSpPr txBox="1">
            <a:spLocks noChangeArrowheads="1"/>
          </p:cNvSpPr>
          <p:nvPr/>
        </p:nvSpPr>
        <p:spPr bwMode="auto">
          <a:xfrm>
            <a:off x="4560888" y="5905500"/>
            <a:ext cx="3565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Exécutions publiques d’ homosexuels en Iran ↑</a:t>
            </a:r>
          </a:p>
        </p:txBody>
      </p:sp>
      <p:pic>
        <p:nvPicPr>
          <p:cNvPr id="52235" name="Imag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89650" y="4335463"/>
            <a:ext cx="211613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4430713"/>
            <a:ext cx="22161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1"/>
          <p:cNvSpPr txBox="1">
            <a:spLocks/>
          </p:cNvSpPr>
          <p:nvPr/>
        </p:nvSpPr>
        <p:spPr bwMode="auto">
          <a:xfrm>
            <a:off x="133350" y="134938"/>
            <a:ext cx="484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A557694-B931-49D6-9A74-F445C3785B67}" type="slidenum">
              <a:rPr lang="fr-FR" altLang="fr-FR" sz="1200">
                <a:solidFill>
                  <a:srgbClr val="898989"/>
                </a:solidFill>
              </a:rPr>
              <a:pPr algn="r" eaLnBrk="1" hangingPunct="1">
                <a:lnSpc>
                  <a:spcPct val="100000"/>
                </a:lnSpc>
                <a:spcBef>
                  <a:spcPct val="0"/>
                </a:spcBef>
                <a:buFontTx/>
                <a:buNone/>
              </a:pPr>
              <a:t>46</a:t>
            </a:fld>
            <a:endParaRPr lang="fr-FR" altLang="fr-FR" sz="1200">
              <a:solidFill>
                <a:srgbClr val="898989"/>
              </a:solidFill>
            </a:endParaRPr>
          </a:p>
        </p:txBody>
      </p:sp>
      <p:sp>
        <p:nvSpPr>
          <p:cNvPr id="53251" name="ZoneTexte 3"/>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3252" name="Rectangle 4"/>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3253" name="ZoneTexte 5"/>
          <p:cNvSpPr txBox="1">
            <a:spLocks noChangeArrowheads="1"/>
          </p:cNvSpPr>
          <p:nvPr/>
        </p:nvSpPr>
        <p:spPr bwMode="auto">
          <a:xfrm>
            <a:off x="133350" y="1076325"/>
            <a:ext cx="11893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En juin 2013, es députés russes ont adopté deux lois punissant tout acte de "propagande" homosexuelle devant mineur et réprimant les "offenses aux sentiments religieux". Ainsi, le texte contre la propagande gay a été adoptée à la Douma en troisième et dernière lecture par 436 députés. Un seul s'est abstenu et aucun n'a voté contre. En Russie, l’homosexualité est souvent considéré comme une exportation de l’occident (qui pour l’avoir légalisée est devenue « décadente »).</a:t>
            </a:r>
            <a:r>
              <a:rPr lang="fr-FR" altLang="fr-FR" sz="1800"/>
              <a:t> </a:t>
            </a:r>
            <a:br>
              <a:rPr lang="fr-FR" altLang="fr-FR" sz="1800"/>
            </a:br>
            <a:r>
              <a:rPr lang="fr-FR" altLang="fr-FR" sz="1200">
                <a:solidFill>
                  <a:srgbClr val="7030A0"/>
                </a:solidFill>
              </a:rPr>
              <a:t>Sources : a) </a:t>
            </a:r>
            <a:r>
              <a:rPr lang="fr-FR" altLang="fr-FR" sz="1200">
                <a:hlinkClick r:id="rId2"/>
              </a:rPr>
              <a:t>http://www.atlantico.fr/pepites/homosexualite-russie-adopte-mesures-anti-gays-754495.html</a:t>
            </a:r>
            <a:r>
              <a:rPr lang="fr-FR" altLang="fr-FR" sz="1200">
                <a:solidFill>
                  <a:srgbClr val="7030A0"/>
                </a:solidFill>
              </a:rPr>
              <a:t>, b) </a:t>
            </a:r>
            <a:r>
              <a:rPr lang="fr-FR" altLang="fr-FR" sz="1200">
                <a:solidFill>
                  <a:srgbClr val="7030A0"/>
                </a:solidFill>
                <a:hlinkClick r:id="rId3"/>
              </a:rPr>
              <a:t>https://fr.wikipedia.org/wiki/Droits_LGBT_en_Russie</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c) </a:t>
            </a:r>
            <a:r>
              <a:rPr lang="fr-FR" altLang="fr-FR" sz="1200">
                <a:solidFill>
                  <a:srgbClr val="7030A0"/>
                </a:solidFill>
                <a:hlinkClick r:id="rId4"/>
              </a:rPr>
              <a:t>http://yagg.com/2014/09/29/russie-la-loi-anti-propagande-gay-est-maintenue-par-la-cour-constitutionnelle/</a:t>
            </a:r>
            <a:r>
              <a:rPr lang="fr-FR" altLang="fr-FR" sz="1200">
                <a:solidFill>
                  <a:srgbClr val="7030A0"/>
                </a:solidFill>
              </a:rPr>
              <a:t> </a:t>
            </a:r>
          </a:p>
        </p:txBody>
      </p:sp>
      <p:pic>
        <p:nvPicPr>
          <p:cNvPr id="53254"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2575" y="3798888"/>
            <a:ext cx="28670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8"/>
          <p:cNvSpPr>
            <a:spLocks noChangeArrowheads="1"/>
          </p:cNvSpPr>
          <p:nvPr/>
        </p:nvSpPr>
        <p:spPr bwMode="auto">
          <a:xfrm>
            <a:off x="9947275" y="6238875"/>
            <a:ext cx="1951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Drapeau hétérosexuel" du parti de Poutine</a:t>
            </a:r>
          </a:p>
        </p:txBody>
      </p:sp>
      <p:pic>
        <p:nvPicPr>
          <p:cNvPr id="53256"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47275" y="4903788"/>
            <a:ext cx="18811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86863" y="2474913"/>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ZoneTexte 11"/>
          <p:cNvSpPr txBox="1">
            <a:spLocks noChangeArrowheads="1"/>
          </p:cNvSpPr>
          <p:nvPr/>
        </p:nvSpPr>
        <p:spPr bwMode="auto">
          <a:xfrm>
            <a:off x="8326438" y="4141788"/>
            <a:ext cx="37004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a:solidFill>
                  <a:srgbClr val="7030A0"/>
                </a:solidFill>
              </a:rPr>
              <a:t>Source: barenakedislam.com </a:t>
            </a:r>
            <a:r>
              <a:rPr lang="fr-FR" altLang="fr-FR" sz="1200">
                <a:solidFill>
                  <a:srgbClr val="7030A0"/>
                </a:solidFill>
              </a:rPr>
              <a:t>: </a:t>
            </a:r>
            <a:r>
              <a:rPr lang="fr-FR" altLang="fr-FR" sz="1200">
                <a:solidFill>
                  <a:srgbClr val="7030A0"/>
                </a:solidFill>
                <a:hlinkClick r:id="rId8"/>
              </a:rPr>
              <a:t>http://chersonandmolschky.com/2014/10/29/pastors-opposing-gay-rights-targeted-muslims-execute-gays/</a:t>
            </a:r>
            <a:r>
              <a:rPr lang="fr-FR" altLang="fr-FR" sz="1200">
                <a:solidFill>
                  <a:srgbClr val="7030A0"/>
                </a:solidFill>
              </a:rPr>
              <a:t> </a:t>
            </a:r>
          </a:p>
        </p:txBody>
      </p:sp>
      <p:sp>
        <p:nvSpPr>
          <p:cNvPr id="53259" name="ZoneTexte 12"/>
          <p:cNvSpPr txBox="1">
            <a:spLocks noChangeArrowheads="1"/>
          </p:cNvSpPr>
          <p:nvPr/>
        </p:nvSpPr>
        <p:spPr bwMode="auto">
          <a:xfrm>
            <a:off x="133350" y="5532438"/>
            <a:ext cx="8886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FF0000"/>
                </a:solidFill>
              </a:rPr>
              <a:t>Deux hommes gais ont été jetés d'un immeuble, puis lapidé par les enfants </a:t>
            </a:r>
            <a:r>
              <a:rPr lang="fr-FR" altLang="fr-FR" sz="1200" dirty="0">
                <a:solidFill>
                  <a:srgbClr val="7030A0"/>
                </a:solidFill>
              </a:rPr>
              <a:t>dans un horrible exécution par des militants de l’état islamique (DAESH, ISIS en Anglais).  Une dernière [la méthode] a été effectivement appliquée par ISIS à un homosexuel qui a été lancé à partir d'un grand bâtiment à Bagdad. [Les premier et quatrième califes,] Abou </a:t>
            </a:r>
            <a:r>
              <a:rPr lang="fr-FR" altLang="fr-FR" sz="1200" dirty="0" err="1">
                <a:solidFill>
                  <a:srgbClr val="7030A0"/>
                </a:solidFill>
              </a:rPr>
              <a:t>Bakr</a:t>
            </a:r>
            <a:r>
              <a:rPr lang="fr-FR" altLang="fr-FR" sz="1200" dirty="0">
                <a:solidFill>
                  <a:srgbClr val="7030A0"/>
                </a:solidFill>
              </a:rPr>
              <a:t> et Ali bin Abou </a:t>
            </a:r>
            <a:r>
              <a:rPr lang="fr-FR" altLang="fr-FR" sz="1200" dirty="0" err="1">
                <a:solidFill>
                  <a:srgbClr val="7030A0"/>
                </a:solidFill>
              </a:rPr>
              <a:t>Talib</a:t>
            </a:r>
            <a:r>
              <a:rPr lang="fr-FR" altLang="fr-FR" sz="1200" dirty="0">
                <a:solidFill>
                  <a:srgbClr val="7030A0"/>
                </a:solidFill>
              </a:rPr>
              <a:t>, ont ordonné de brûler les homosexuels, et cela a été fait. Sources : a) </a:t>
            </a:r>
            <a:r>
              <a:rPr lang="fr-FR" altLang="fr-FR" sz="1200" dirty="0">
                <a:solidFill>
                  <a:srgbClr val="7030A0"/>
                </a:solidFill>
                <a:hlinkClick r:id="rId9"/>
              </a:rPr>
              <a:t>http://metro.co.uk/2015/08/15/two-gay-men-thrown-to-their-deaths-by-isis-then-children-stone-them-5344176/</a:t>
            </a:r>
            <a:r>
              <a:rPr lang="fr-FR" altLang="fr-FR" sz="1200" dirty="0">
                <a:solidFill>
                  <a:srgbClr val="7030A0"/>
                </a:solidFill>
              </a:rPr>
              <a:t> , b) </a:t>
            </a:r>
            <a:r>
              <a:rPr lang="fr-FR" altLang="fr-FR" sz="1200" dirty="0">
                <a:solidFill>
                  <a:srgbClr val="7030A0"/>
                </a:solidFill>
                <a:hlinkClick r:id="rId10"/>
              </a:rPr>
              <a:t>http://www.barenakedislam.com/2015/09/14/egyptian-writer-states-people-who-claim-that-isis-brutality-has-nothing-to-do-with-islam-are-liars/</a:t>
            </a:r>
            <a:r>
              <a:rPr lang="fr-FR" altLang="fr-FR" sz="1200" dirty="0">
                <a:solidFill>
                  <a:srgbClr val="7030A0"/>
                </a:solidFill>
              </a:rPr>
              <a:t>  c) </a:t>
            </a:r>
            <a:r>
              <a:rPr lang="fr-FR" altLang="fr-FR" sz="1200" dirty="0">
                <a:solidFill>
                  <a:srgbClr val="7030A0"/>
                </a:solidFill>
                <a:hlinkClick r:id="rId11"/>
              </a:rPr>
              <a:t>http://omojuwa.com/2015/02/isis-throw-man-off-tower-blockstone-him-to-death-for-being-gay-photos/</a:t>
            </a:r>
            <a:r>
              <a:rPr lang="fr-FR" altLang="fr-FR" sz="1200" dirty="0">
                <a:solidFill>
                  <a:srgbClr val="7030A0"/>
                </a:solidFill>
              </a:rPr>
              <a:t> </a:t>
            </a:r>
          </a:p>
        </p:txBody>
      </p:sp>
      <p:pic>
        <p:nvPicPr>
          <p:cNvPr id="53260" name="Imag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0350" y="3584575"/>
            <a:ext cx="2419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Imag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13425" y="3760788"/>
            <a:ext cx="27336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ZoneTexte 15"/>
          <p:cNvSpPr txBox="1">
            <a:spLocks noChangeArrowheads="1"/>
          </p:cNvSpPr>
          <p:nvPr/>
        </p:nvSpPr>
        <p:spPr bwMode="auto">
          <a:xfrm>
            <a:off x="4506913" y="2776538"/>
            <a:ext cx="4637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dirty="0">
                <a:solidFill>
                  <a:srgbClr val="7030A0"/>
                </a:solidFill>
              </a:rPr>
              <a:t>« Ils disent « </a:t>
            </a:r>
            <a:r>
              <a:rPr lang="fr-FR" altLang="fr-FR" sz="1200" i="1" dirty="0">
                <a:solidFill>
                  <a:srgbClr val="7030A0"/>
                </a:solidFill>
              </a:rPr>
              <a:t>Quel est la position islamique [sur l’homosexualité] ? » Et je leur dis : Mettez mon nom sur le papier. </a:t>
            </a:r>
            <a:r>
              <a:rPr lang="fr-FR" altLang="fr-FR" sz="1200" i="1" dirty="0">
                <a:solidFill>
                  <a:srgbClr val="FF0000"/>
                </a:solidFill>
              </a:rPr>
              <a:t>La punition est la mort</a:t>
            </a:r>
            <a:r>
              <a:rPr lang="fr-FR" altLang="fr-FR" sz="1200" i="1" dirty="0">
                <a:solidFill>
                  <a:srgbClr val="7030A0"/>
                </a:solidFill>
              </a:rPr>
              <a:t>. Je ne vais pas changer cette religion</a:t>
            </a:r>
            <a:r>
              <a:rPr lang="fr-FR" altLang="fr-FR" sz="1200" dirty="0">
                <a:solidFill>
                  <a:srgbClr val="7030A0"/>
                </a:solidFill>
              </a:rPr>
              <a:t> ». Abdullah Hakim Quick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3350" y="134938"/>
            <a:ext cx="484188" cy="369887"/>
          </a:xfrm>
        </p:spPr>
        <p:txBody>
          <a:bodyPr/>
          <a:lstStyle/>
          <a:p>
            <a:pPr>
              <a:defRPr/>
            </a:pPr>
            <a:fld id="{A0351C21-C1AE-490D-899D-53C52CB3CF58}" type="slidenum">
              <a:rPr lang="fr-FR"/>
              <a:pPr>
                <a:defRPr/>
              </a:pPr>
              <a:t>47</a:t>
            </a:fld>
            <a:endParaRPr lang="fr-FR" dirty="0"/>
          </a:p>
        </p:txBody>
      </p:sp>
      <p:sp>
        <p:nvSpPr>
          <p:cNvPr id="54275"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4276" name="Rectangle 3"/>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54277"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4546600"/>
            <a:ext cx="26495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ZoneTexte 5"/>
          <p:cNvSpPr txBox="1">
            <a:spLocks noChangeArrowheads="1"/>
          </p:cNvSpPr>
          <p:nvPr/>
        </p:nvSpPr>
        <p:spPr bwMode="auto">
          <a:xfrm>
            <a:off x="133350" y="3905250"/>
            <a:ext cx="302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Lutte contre l’homophobie </a:t>
            </a:r>
            <a:r>
              <a:rPr lang="fr-FR" altLang="fr-FR" sz="1800">
                <a:solidFill>
                  <a:srgbClr val="7030A0"/>
                </a:solidFill>
              </a:rPr>
              <a:t>:</a:t>
            </a:r>
          </a:p>
        </p:txBody>
      </p:sp>
      <p:sp>
        <p:nvSpPr>
          <p:cNvPr id="54279" name="ZoneTexte 6"/>
          <p:cNvSpPr txBox="1">
            <a:spLocks noChangeArrowheads="1"/>
          </p:cNvSpPr>
          <p:nvPr/>
        </p:nvSpPr>
        <p:spPr bwMode="auto">
          <a:xfrm>
            <a:off x="133350" y="6169025"/>
            <a:ext cx="7097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Manifestants protestent devant l'ambassade d'Ouganda à Londres après que le projet de loi anti-homosexualité a été déposé au Parlement de Kampala en 2009.  Photo: Shaun Curry/AFP/Getty Images, </a:t>
            </a:r>
            <a:r>
              <a:rPr lang="fr-FR" altLang="fr-FR" sz="1200">
                <a:solidFill>
                  <a:srgbClr val="7030A0"/>
                </a:solidFill>
                <a:hlinkClick r:id="rId3"/>
              </a:rPr>
              <a:t>http://www.theguardian.com/commentisfree/belief/2011/may/11/uganda-anti-gay-bill</a:t>
            </a:r>
            <a:r>
              <a:rPr lang="fr-FR" altLang="fr-FR" sz="1200">
                <a:solidFill>
                  <a:srgbClr val="7030A0"/>
                </a:solidFill>
              </a:rPr>
              <a:t> </a:t>
            </a:r>
          </a:p>
        </p:txBody>
      </p:sp>
      <p:sp>
        <p:nvSpPr>
          <p:cNvPr id="54280" name="ZoneTexte 7"/>
          <p:cNvSpPr txBox="1">
            <a:spLocks noChangeArrowheads="1"/>
          </p:cNvSpPr>
          <p:nvPr/>
        </p:nvSpPr>
        <p:spPr bwMode="auto">
          <a:xfrm>
            <a:off x="7310438" y="5992813"/>
            <a:ext cx="4776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Exécution de Gays en Ouganda, Par Zapiro. La première mouture de la loi anti-homosexualité condamnait les gays à la peine de mort. </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http://blackcommentator.com/index_360.html</a:t>
            </a:r>
            <a:r>
              <a:rPr lang="fr-FR" altLang="fr-FR" sz="1200">
                <a:solidFill>
                  <a:srgbClr val="7030A0"/>
                </a:solidFill>
              </a:rPr>
              <a:t> </a:t>
            </a:r>
          </a:p>
        </p:txBody>
      </p:sp>
      <p:pic>
        <p:nvPicPr>
          <p:cNvPr id="54281"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6475" y="2470150"/>
            <a:ext cx="4743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ZoneTexte 9"/>
          <p:cNvSpPr txBox="1">
            <a:spLocks noChangeArrowheads="1"/>
          </p:cNvSpPr>
          <p:nvPr/>
        </p:nvSpPr>
        <p:spPr bwMode="auto">
          <a:xfrm>
            <a:off x="192088" y="3027363"/>
            <a:ext cx="6072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L'Iran a exécuté deux hommes gais, le 2 mai 2014, pour le crime de «perversion» et a condamné une troisième personne à mort pour avoir «insulté le prophète », selon des militants des droits de l'homme. Source : </a:t>
            </a:r>
            <a:r>
              <a:rPr lang="fr-FR" altLang="fr-FR" sz="1200">
                <a:solidFill>
                  <a:srgbClr val="7030A0"/>
                </a:solidFill>
                <a:hlinkClick r:id="rId6"/>
              </a:rPr>
              <a:t>http://www.jihadwatch.org/2014/03/new-moderate-iran-executes-two-gay-men-and-hands-down-death-sentence-for-insulting-the-prophet</a:t>
            </a:r>
            <a:r>
              <a:rPr lang="fr-FR" altLang="fr-FR" sz="1200">
                <a:solidFill>
                  <a:srgbClr val="7030A0"/>
                </a:solidFill>
              </a:rPr>
              <a:t> </a:t>
            </a:r>
          </a:p>
        </p:txBody>
      </p:sp>
      <p:pic>
        <p:nvPicPr>
          <p:cNvPr id="54283"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013" y="960438"/>
            <a:ext cx="276701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0150" y="30163"/>
            <a:ext cx="16986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ZoneTexte 12"/>
          <p:cNvSpPr txBox="1">
            <a:spLocks noChangeArrowheads="1"/>
          </p:cNvSpPr>
          <p:nvPr/>
        </p:nvSpPr>
        <p:spPr bwMode="auto">
          <a:xfrm>
            <a:off x="7369175" y="1882775"/>
            <a:ext cx="4718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Deux adolescents gais, Ayaz Marhoni and Mahmoud Asgari, exécutés en public, en sept 2007, </a:t>
            </a:r>
            <a:r>
              <a:rPr lang="fr-FR" altLang="fr-FR" sz="1200">
                <a:solidFill>
                  <a:srgbClr val="7030A0"/>
                </a:solidFill>
                <a:hlinkClick r:id="rId9"/>
              </a:rPr>
              <a:t>http://thewildreed.blogspot.fr/2007/09/blood-soaked-thread.html</a:t>
            </a:r>
            <a:r>
              <a:rPr lang="fr-FR" altLang="fr-FR" sz="1200">
                <a:solidFill>
                  <a:srgbClr val="7030A0"/>
                </a:solidFill>
              </a:rPr>
              <a:t>  </a:t>
            </a:r>
            <a:r>
              <a:rPr lang="fr-FR" altLang="fr-FR" sz="1200"/>
              <a:t> </a:t>
            </a:r>
            <a:endParaRPr lang="fr-FR" altLang="fr-FR" sz="1200">
              <a:solidFill>
                <a:srgbClr val="7030A0"/>
              </a:solidFill>
            </a:endParaRPr>
          </a:p>
        </p:txBody>
      </p:sp>
      <p:sp>
        <p:nvSpPr>
          <p:cNvPr id="54286" name="ZoneTexte 13"/>
          <p:cNvSpPr txBox="1">
            <a:spLocks noChangeArrowheads="1"/>
          </p:cNvSpPr>
          <p:nvPr/>
        </p:nvSpPr>
        <p:spPr bwMode="auto">
          <a:xfrm>
            <a:off x="3278188" y="2624138"/>
            <a:ext cx="3584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0"/>
              </a:rPr>
              <a:t>http://joeforamerica.com/2015/04/apple-number-one-hypocrisy-related-gays/</a:t>
            </a:r>
            <a:r>
              <a:rPr lang="fr-FR" altLang="fr-FR" sz="1200">
                <a:solidFill>
                  <a:srgbClr val="7030A0"/>
                </a:solidFill>
              </a:rPr>
              <a:t> </a:t>
            </a:r>
          </a:p>
        </p:txBody>
      </p:sp>
      <p:pic>
        <p:nvPicPr>
          <p:cNvPr id="54287"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08388" y="941388"/>
            <a:ext cx="26860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48113" y="3905250"/>
            <a:ext cx="231616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ZoneTexte 16"/>
          <p:cNvSpPr txBox="1">
            <a:spLocks noChangeArrowheads="1"/>
          </p:cNvSpPr>
          <p:nvPr/>
        </p:nvSpPr>
        <p:spPr bwMode="auto">
          <a:xfrm>
            <a:off x="3001963" y="5540375"/>
            <a:ext cx="4367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http://www.gettyimages.fr/detail/photo-d'actualit%C3%A9/militant-protesters-light-candles-during-a-protest-photo-dactualit%C3%A9/53326489</a:t>
            </a:r>
            <a:r>
              <a:rPr lang="fr-FR" altLang="fr-FR" sz="1200">
                <a:solidFill>
                  <a:srgbClr val="7030A0"/>
                </a:solidFill>
              </a:rPr>
              <a:t> </a:t>
            </a:r>
          </a:p>
        </p:txBody>
      </p:sp>
      <p:sp>
        <p:nvSpPr>
          <p:cNvPr id="3" name="ZoneTexte 2"/>
          <p:cNvSpPr txBox="1"/>
          <p:nvPr/>
        </p:nvSpPr>
        <p:spPr>
          <a:xfrm>
            <a:off x="9399181" y="30163"/>
            <a:ext cx="2688044" cy="1754326"/>
          </a:xfrm>
          <a:prstGeom prst="rect">
            <a:avLst/>
          </a:prstGeom>
          <a:noFill/>
        </p:spPr>
        <p:txBody>
          <a:bodyPr wrap="square" rtlCol="0">
            <a:spAutoFit/>
          </a:bodyPr>
          <a:lstStyle/>
          <a:p>
            <a:pPr algn="just"/>
            <a:r>
              <a:rPr lang="fr-FR" sz="1200" i="1" dirty="0">
                <a:solidFill>
                  <a:srgbClr val="7030A0"/>
                </a:solidFill>
              </a:rPr>
              <a:t>Hassan </a:t>
            </a:r>
            <a:r>
              <a:rPr lang="fr-FR" sz="1200" i="1" dirty="0" err="1">
                <a:solidFill>
                  <a:srgbClr val="7030A0"/>
                </a:solidFill>
              </a:rPr>
              <a:t>Afshar</a:t>
            </a:r>
            <a:r>
              <a:rPr lang="fr-FR" sz="1200" i="1" dirty="0">
                <a:solidFill>
                  <a:srgbClr val="7030A0"/>
                </a:solidFill>
              </a:rPr>
              <a:t> avait 17 ans lorsqu'il a été accusé d'avoir eu des relations sexuelles avec un autre jeune. Il a été exécuté par pendaison, en Iran, en juillet 2016. </a:t>
            </a:r>
          </a:p>
          <a:p>
            <a:r>
              <a:rPr lang="fr-FR" sz="1200" dirty="0">
                <a:solidFill>
                  <a:srgbClr val="7030A0"/>
                </a:solidFill>
              </a:rPr>
              <a:t>Source : </a:t>
            </a:r>
            <a:r>
              <a:rPr lang="fr-FR" sz="1200" dirty="0">
                <a:solidFill>
                  <a:srgbClr val="7030A0"/>
                </a:solidFill>
                <a:hlinkClick r:id="rId14"/>
              </a:rPr>
              <a:t>http://tempsreel.nouvelobs.com/monde/20160805.OBS5876/iran-un-adolescent-homosexuel-pendu.html</a:t>
            </a:r>
            <a:r>
              <a:rPr lang="fr-FR" sz="1200" dirty="0">
                <a:solidFill>
                  <a:srgbClr val="7030A0"/>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58763" y="173038"/>
            <a:ext cx="563562" cy="255587"/>
          </a:xfrm>
        </p:spPr>
        <p:txBody>
          <a:bodyPr/>
          <a:lstStyle/>
          <a:p>
            <a:pPr>
              <a:defRPr/>
            </a:pPr>
            <a:fld id="{F11426C8-A5E7-4EBD-8F0C-8CA8BA083301}" type="slidenum">
              <a:rPr lang="fr-FR"/>
              <a:pPr>
                <a:defRPr/>
              </a:pPr>
              <a:t>48</a:t>
            </a:fld>
            <a:endParaRPr lang="fr-FR"/>
          </a:p>
        </p:txBody>
      </p:sp>
      <p:sp>
        <p:nvSpPr>
          <p:cNvPr id="55299" name="ZoneTexte 3"/>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5300" name="Rectangle 4"/>
          <p:cNvSpPr>
            <a:spLocks noChangeArrowheads="1"/>
          </p:cNvSpPr>
          <p:nvPr/>
        </p:nvSpPr>
        <p:spPr bwMode="auto">
          <a:xfrm>
            <a:off x="133350" y="541338"/>
            <a:ext cx="4117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5301" name="ZoneTexte 6"/>
          <p:cNvSpPr txBox="1">
            <a:spLocks noChangeArrowheads="1"/>
          </p:cNvSpPr>
          <p:nvPr/>
        </p:nvSpPr>
        <p:spPr bwMode="auto">
          <a:xfrm>
            <a:off x="133350" y="989013"/>
            <a:ext cx="118506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 La manif pour tous » </a:t>
            </a:r>
            <a:r>
              <a:rPr lang="fr-FR" altLang="fr-FR" sz="1800">
                <a:solidFill>
                  <a:srgbClr val="7030A0"/>
                </a:solidFill>
              </a:rPr>
              <a:t>:</a:t>
            </a:r>
          </a:p>
          <a:p>
            <a:pPr algn="just" eaLnBrk="1" hangingPunct="1">
              <a:lnSpc>
                <a:spcPct val="100000"/>
              </a:lnSpc>
              <a:spcBef>
                <a:spcPct val="0"/>
              </a:spcBef>
              <a:buFontTx/>
              <a:buNone/>
            </a:pPr>
            <a:r>
              <a:rPr lang="fr-FR" altLang="fr-FR" sz="1800" b="1">
                <a:solidFill>
                  <a:srgbClr val="7030A0"/>
                </a:solidFill>
              </a:rPr>
              <a:t>La Manif pour tous</a:t>
            </a:r>
            <a:r>
              <a:rPr lang="fr-FR" altLang="fr-FR" sz="1800">
                <a:solidFill>
                  <a:srgbClr val="7030A0"/>
                </a:solidFill>
              </a:rPr>
              <a:t> (</a:t>
            </a:r>
            <a:r>
              <a:rPr lang="fr-FR" altLang="fr-FR" sz="1800" b="1">
                <a:solidFill>
                  <a:srgbClr val="7030A0"/>
                </a:solidFill>
              </a:rPr>
              <a:t>LMPT</a:t>
            </a:r>
            <a:r>
              <a:rPr lang="fr-FR" altLang="fr-FR" sz="1800">
                <a:solidFill>
                  <a:srgbClr val="7030A0"/>
                </a:solidFill>
              </a:rPr>
              <a:t>) est le principal collectif d'associations à l'origine des </a:t>
            </a:r>
            <a:r>
              <a:rPr lang="fr-FR" altLang="fr-FR" sz="1800">
                <a:solidFill>
                  <a:srgbClr val="7030A0"/>
                </a:solidFill>
                <a:hlinkClick r:id="rId2" tooltip="Opposition au mariage homosexuel en France"/>
              </a:rPr>
              <a:t>plus importantes manifestations</a:t>
            </a:r>
            <a:r>
              <a:rPr lang="fr-FR" altLang="fr-FR" sz="1800">
                <a:solidFill>
                  <a:srgbClr val="7030A0"/>
                </a:solidFill>
              </a:rPr>
              <a:t> d'opposition au</a:t>
            </a:r>
            <a:r>
              <a:rPr lang="fr-FR" altLang="fr-FR" sz="1800">
                <a:solidFill>
                  <a:srgbClr val="7030A0"/>
                </a:solidFill>
                <a:hlinkClick r:id="rId3" tooltip="Mariage homosexuel en France"/>
              </a:rPr>
              <a:t>projet de loi ouvrant le mariage aux couples de personnes de même sexe</a:t>
            </a:r>
            <a:r>
              <a:rPr lang="fr-FR" altLang="fr-FR" sz="1800">
                <a:solidFill>
                  <a:srgbClr val="7030A0"/>
                </a:solidFill>
              </a:rPr>
              <a:t>, en France (dit « mariage pour tous ») et dont les slogans ont élargi son champ initial en deux ans</a:t>
            </a:r>
            <a:r>
              <a:rPr lang="fr-FR" altLang="fr-FR" sz="1800" baseline="30000">
                <a:solidFill>
                  <a:srgbClr val="7030A0"/>
                </a:solidFill>
                <a:hlinkClick r:id="rId4"/>
              </a:rPr>
              <a:t>8</a:t>
            </a:r>
            <a:r>
              <a:rPr lang="fr-FR" altLang="fr-FR" sz="1800">
                <a:solidFill>
                  <a:srgbClr val="7030A0"/>
                </a:solidFill>
              </a:rPr>
              <a:t>. Avec le </a:t>
            </a:r>
            <a:r>
              <a:rPr lang="fr-FR" altLang="fr-FR" sz="1800">
                <a:solidFill>
                  <a:srgbClr val="7030A0"/>
                </a:solidFill>
                <a:hlinkClick r:id="rId5" tooltip="Printemps français"/>
              </a:rPr>
              <a:t>Printemps français</a:t>
            </a:r>
            <a:r>
              <a:rPr lang="fr-FR" altLang="fr-FR" sz="1800">
                <a:solidFill>
                  <a:srgbClr val="7030A0"/>
                </a:solidFill>
              </a:rPr>
              <a:t>, il constitue l'expression la plus visible de cette opposition. Depuis la promulgation de la loi en mai 2013, les revendications du collectif se sont élargies de l'opposition au </a:t>
            </a:r>
            <a:r>
              <a:rPr lang="fr-FR" altLang="fr-FR" sz="1800">
                <a:solidFill>
                  <a:srgbClr val="7030A0"/>
                </a:solidFill>
                <a:hlinkClick r:id="rId3" tooltip="Mariage homosexuel en France"/>
              </a:rPr>
              <a:t>mariage homosexuel</a:t>
            </a:r>
            <a:r>
              <a:rPr lang="fr-FR" altLang="fr-FR" sz="1800">
                <a:solidFill>
                  <a:srgbClr val="7030A0"/>
                </a:solidFill>
              </a:rPr>
              <a:t> et à l'</a:t>
            </a:r>
            <a:r>
              <a:rPr lang="fr-FR" altLang="fr-FR" sz="1800">
                <a:solidFill>
                  <a:srgbClr val="7030A0"/>
                </a:solidFill>
                <a:hlinkClick r:id="rId6" tooltip="Homoparentalité"/>
              </a:rPr>
              <a:t>homoparentalité</a:t>
            </a:r>
            <a:r>
              <a:rPr lang="fr-FR" altLang="fr-FR" sz="1800">
                <a:solidFill>
                  <a:srgbClr val="7030A0"/>
                </a:solidFill>
              </a:rPr>
              <a:t> (</a:t>
            </a:r>
            <a:r>
              <a:rPr lang="fr-FR" altLang="fr-FR" sz="1800">
                <a:solidFill>
                  <a:srgbClr val="7030A0"/>
                </a:solidFill>
                <a:hlinkClick r:id="rId7" tooltip="Adoption homoparentale en France"/>
              </a:rPr>
              <a:t>adoption</a:t>
            </a:r>
            <a:r>
              <a:rPr lang="fr-FR" altLang="fr-FR" sz="1800">
                <a:solidFill>
                  <a:srgbClr val="7030A0"/>
                </a:solidFill>
              </a:rPr>
              <a:t>, </a:t>
            </a:r>
            <a:r>
              <a:rPr lang="fr-FR" altLang="fr-FR" sz="1800">
                <a:solidFill>
                  <a:srgbClr val="7030A0"/>
                </a:solidFill>
                <a:hlinkClick r:id="rId8" tooltip="Procréation médicalement assistée"/>
              </a:rPr>
              <a:t>PMA</a:t>
            </a:r>
            <a:r>
              <a:rPr lang="fr-FR" altLang="fr-FR" sz="1800">
                <a:solidFill>
                  <a:srgbClr val="7030A0"/>
                </a:solidFill>
              </a:rPr>
              <a:t>, </a:t>
            </a:r>
            <a:r>
              <a:rPr lang="fr-FR" altLang="fr-FR" sz="1800">
                <a:solidFill>
                  <a:srgbClr val="7030A0"/>
                </a:solidFill>
                <a:hlinkClick r:id="rId9" tooltip="Gestation pour autrui"/>
              </a:rPr>
              <a:t>GPA</a:t>
            </a:r>
            <a:r>
              <a:rPr lang="fr-FR" altLang="fr-FR" sz="1800">
                <a:solidFill>
                  <a:srgbClr val="7030A0"/>
                </a:solidFill>
              </a:rPr>
              <a:t>), à la défense de la « famille traditionnelle » et au rejet de l'enseignement de la « </a:t>
            </a:r>
            <a:r>
              <a:rPr lang="fr-FR" altLang="fr-FR" sz="1800">
                <a:solidFill>
                  <a:srgbClr val="7030A0"/>
                </a:solidFill>
                <a:hlinkClick r:id="rId10" tooltip="Genre (sciences sociales)"/>
              </a:rPr>
              <a:t>théorie du genre</a:t>
            </a:r>
            <a:r>
              <a:rPr lang="fr-FR" altLang="fr-FR" sz="1800">
                <a:solidFill>
                  <a:srgbClr val="7030A0"/>
                </a:solidFill>
              </a:rPr>
              <a:t> ». Source : </a:t>
            </a:r>
            <a:r>
              <a:rPr lang="fr-FR" altLang="fr-FR" sz="1800">
                <a:solidFill>
                  <a:srgbClr val="7030A0"/>
                </a:solidFill>
                <a:hlinkClick r:id="rId4"/>
              </a:rPr>
              <a:t>https://fr.wikipedia.org/wiki/La_Manif_pour_tous</a:t>
            </a:r>
            <a:r>
              <a:rPr lang="fr-FR" altLang="fr-FR" sz="1800">
                <a:solidFill>
                  <a:srgbClr val="7030A0"/>
                </a:solidFill>
              </a:rPr>
              <a:t> </a:t>
            </a:r>
          </a:p>
        </p:txBody>
      </p:sp>
      <p:pic>
        <p:nvPicPr>
          <p:cNvPr id="55302" name="Imag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3350" y="3059113"/>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Imag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900363" y="309880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Image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03925" y="3122613"/>
            <a:ext cx="26574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Image 1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163175" y="4146550"/>
            <a:ext cx="1676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ZoneTexte 11"/>
          <p:cNvSpPr txBox="1">
            <a:spLocks noChangeArrowheads="1"/>
          </p:cNvSpPr>
          <p:nvPr/>
        </p:nvSpPr>
        <p:spPr bwMode="auto">
          <a:xfrm>
            <a:off x="9767888" y="6429375"/>
            <a:ext cx="24241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L’ampleur de la manif pour tous.</a:t>
            </a:r>
          </a:p>
        </p:txBody>
      </p:sp>
      <p:pic>
        <p:nvPicPr>
          <p:cNvPr id="55307" name="Imag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7638" y="4970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Image 1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11475" y="495300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1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196513" y="2673350"/>
            <a:ext cx="182403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ZoneTexte 16"/>
          <p:cNvSpPr txBox="1">
            <a:spLocks noChangeArrowheads="1"/>
          </p:cNvSpPr>
          <p:nvPr/>
        </p:nvSpPr>
        <p:spPr bwMode="auto">
          <a:xfrm>
            <a:off x="8939213" y="3035300"/>
            <a:ext cx="1136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Détournement humoristique du logo de la « manif pour tous » →</a:t>
            </a:r>
          </a:p>
        </p:txBody>
      </p:sp>
      <p:pic>
        <p:nvPicPr>
          <p:cNvPr id="55311" name="Picture 3" descr="C:\Users\LISAN\Documents\religions\homosexualité\images\manif pour tous\affiche-LMPT-elephant-education-sexuelle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88313" y="4684713"/>
            <a:ext cx="1538287"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4" descr="C:\Users\LISAN\Documents\religions\homosexualité\images\manif pour tous\jamais ca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89600" y="4814888"/>
            <a:ext cx="22288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1"/>
          <p:cNvSpPr txBox="1">
            <a:spLocks/>
          </p:cNvSpPr>
          <p:nvPr/>
        </p:nvSpPr>
        <p:spPr bwMode="auto">
          <a:xfrm>
            <a:off x="258763" y="173038"/>
            <a:ext cx="56356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568CCD2E-231F-466A-AD52-B003B5E167DE}" type="slidenum">
              <a:rPr lang="fr-FR" altLang="fr-FR" sz="1200">
                <a:solidFill>
                  <a:srgbClr val="898989"/>
                </a:solidFill>
              </a:rPr>
              <a:pPr algn="r" eaLnBrk="1" hangingPunct="1">
                <a:lnSpc>
                  <a:spcPct val="100000"/>
                </a:lnSpc>
                <a:spcBef>
                  <a:spcPct val="0"/>
                </a:spcBef>
                <a:buFontTx/>
                <a:buNone/>
              </a:pPr>
              <a:t>49</a:t>
            </a:fld>
            <a:endParaRPr lang="fr-FR" altLang="fr-FR" sz="1200">
              <a:solidFill>
                <a:srgbClr val="898989"/>
              </a:solidFill>
            </a:endParaRPr>
          </a:p>
        </p:txBody>
      </p:sp>
      <p:sp>
        <p:nvSpPr>
          <p:cNvPr id="56323" name="ZoneTexte 3"/>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6324" name="Rectangle 4"/>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6325" name="Rectangle 5"/>
          <p:cNvSpPr>
            <a:spLocks noChangeArrowheads="1"/>
          </p:cNvSpPr>
          <p:nvPr/>
        </p:nvSpPr>
        <p:spPr bwMode="auto">
          <a:xfrm>
            <a:off x="120650" y="911225"/>
            <a:ext cx="597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 La manif pour tous », affiches, slogans, manifs</a:t>
            </a:r>
            <a:r>
              <a:rPr lang="fr-FR" altLang="fr-FR" sz="1800">
                <a:solidFill>
                  <a:srgbClr val="7030A0"/>
                </a:solidFill>
              </a:rPr>
              <a:t> (suite et fin) :</a:t>
            </a:r>
          </a:p>
        </p:txBody>
      </p:sp>
      <p:pic>
        <p:nvPicPr>
          <p:cNvPr id="56326"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49672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2413" y="214313"/>
            <a:ext cx="26860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ZoneTexte 9"/>
          <p:cNvSpPr txBox="1">
            <a:spLocks noChangeArrowheads="1"/>
          </p:cNvSpPr>
          <p:nvPr/>
        </p:nvSpPr>
        <p:spPr bwMode="auto">
          <a:xfrm>
            <a:off x="8816975" y="1976438"/>
            <a:ext cx="3335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logo de la « manif pour tous » a traversé l’Atlantique. Une photo illustrant un article du New York Times sur une manifestation contre le mariage gay... en Virginie. © CAPTURE D'ECRAN NYTIMES.COM. Source: </a:t>
            </a:r>
            <a:r>
              <a:rPr lang="fr-FR" altLang="fr-FR" sz="1200">
                <a:solidFill>
                  <a:srgbClr val="7030A0"/>
                </a:solidFill>
                <a:hlinkClick r:id="rId4"/>
              </a:rPr>
              <a:t>http://www.europe1.fr/international/le-logo-de-la-manif-pour-tous-traverse-l-atlantique-1809959</a:t>
            </a:r>
            <a:r>
              <a:rPr lang="fr-FR" altLang="fr-FR" sz="1200">
                <a:solidFill>
                  <a:srgbClr val="7030A0"/>
                </a:solidFill>
              </a:rPr>
              <a:t> </a:t>
            </a:r>
          </a:p>
        </p:txBody>
      </p:sp>
      <p:pic>
        <p:nvPicPr>
          <p:cNvPr id="56329"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4463" y="23114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1235075"/>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5338" y="3582988"/>
            <a:ext cx="3581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ZoneTexte 13"/>
          <p:cNvSpPr txBox="1">
            <a:spLocks noChangeArrowheads="1"/>
          </p:cNvSpPr>
          <p:nvPr/>
        </p:nvSpPr>
        <p:spPr bwMode="auto">
          <a:xfrm>
            <a:off x="8375650" y="4849813"/>
            <a:ext cx="3776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Exportation du logo de la « manif pour tous » en Russie. </a:t>
            </a:r>
          </a:p>
        </p:txBody>
      </p:sp>
      <p:pic>
        <p:nvPicPr>
          <p:cNvPr id="56333"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51085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377363" y="50911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163" y="12573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0650" y="4059238"/>
            <a:ext cx="1743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66925" y="4068763"/>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Imag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84863" y="531813"/>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Imag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73500" y="1262063"/>
            <a:ext cx="162083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0" name="ZoneTexte 19"/>
          <p:cNvSpPr txBox="1">
            <a:spLocks noChangeArrowheads="1"/>
          </p:cNvSpPr>
          <p:nvPr/>
        </p:nvSpPr>
        <p:spPr bwMode="auto">
          <a:xfrm>
            <a:off x="4016375" y="3482975"/>
            <a:ext cx="23844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u="sng">
                <a:solidFill>
                  <a:srgbClr val="7030A0"/>
                </a:solidFill>
              </a:rPr>
              <a:t>Note</a:t>
            </a:r>
            <a:r>
              <a:rPr lang="fr-FR" altLang="fr-FR" sz="1200">
                <a:solidFill>
                  <a:srgbClr val="7030A0"/>
                </a:solidFill>
              </a:rPr>
              <a:t> : 54 % des catholiques interrogés se sont prononcés pour l’ouverture du mariage à tous les couples, alors que 76% de la population française est opposée à l’annulation de la loi Tobira, pour le mariage pour tous (ouvert au gais).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20D36FCE-507A-4E65-BBEC-6794C41CC6BD}" type="slidenum">
              <a:rPr lang="fr-FR"/>
              <a:pPr>
                <a:defRPr/>
              </a:pPr>
              <a:t>5</a:t>
            </a:fld>
            <a:endParaRPr lang="fr-FR" dirty="0"/>
          </a:p>
        </p:txBody>
      </p:sp>
      <p:sp>
        <p:nvSpPr>
          <p:cNvPr id="6148" name="Rectangle 3"/>
          <p:cNvSpPr>
            <a:spLocks noChangeArrowheads="1"/>
          </p:cNvSpPr>
          <p:nvPr/>
        </p:nvSpPr>
        <p:spPr bwMode="auto">
          <a:xfrm>
            <a:off x="174625" y="606425"/>
            <a:ext cx="264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 </a:t>
            </a:r>
            <a:r>
              <a:rPr lang="fr-FR" altLang="fr-FR" sz="1800" b="1" dirty="0">
                <a:solidFill>
                  <a:srgbClr val="7030A0"/>
                </a:solidFill>
              </a:rPr>
              <a:t>Introduction, définition</a:t>
            </a:r>
          </a:p>
        </p:txBody>
      </p:sp>
      <p:sp>
        <p:nvSpPr>
          <p:cNvPr id="6149" name="ZoneTexte 4"/>
          <p:cNvSpPr txBox="1">
            <a:spLocks noChangeArrowheads="1"/>
          </p:cNvSpPr>
          <p:nvPr/>
        </p:nvSpPr>
        <p:spPr bwMode="auto">
          <a:xfrm>
            <a:off x="174625" y="1119188"/>
            <a:ext cx="117713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L’homosexualité, depuis des temps immémoriaux, a été toujours été considérée comme une perversion, une déviance, par exemple dans le judaïsme, dans l’Islam, dans le Christianisme … Selon les</a:t>
            </a:r>
            <a:r>
              <a:rPr lang="fr-FR" altLang="fr-FR" sz="1800" dirty="0"/>
              <a:t> </a:t>
            </a:r>
            <a:r>
              <a:rPr lang="fr-FR" altLang="fr-FR" sz="1800" b="1" dirty="0">
                <a:solidFill>
                  <a:srgbClr val="7030A0"/>
                </a:solidFill>
              </a:rPr>
              <a:t>contextes sociaux,  les mythes et les croyances</a:t>
            </a:r>
            <a:r>
              <a:rPr lang="fr-FR" altLang="fr-FR" sz="1800" dirty="0">
                <a:solidFill>
                  <a:srgbClr val="7030A0"/>
                </a:solidFill>
              </a:rPr>
              <a:t> qui prévalent à telle ou telle époque ou dans telle société, l’homosexualité a été perçue comme étant soit </a:t>
            </a:r>
            <a:r>
              <a:rPr lang="fr-FR" altLang="fr-FR" sz="1800" b="1" dirty="0">
                <a:solidFill>
                  <a:srgbClr val="7030A0"/>
                </a:solidFill>
              </a:rPr>
              <a:t>contre nature, un péché mortel, une perversion, une maladie mentale, un crime </a:t>
            </a:r>
            <a:r>
              <a:rPr lang="fr-FR" altLang="fr-FR" sz="1800" dirty="0">
                <a:solidFill>
                  <a:srgbClr val="7030A0"/>
                </a:solidFill>
              </a:rPr>
              <a:t>ou bien de </a:t>
            </a:r>
            <a:r>
              <a:rPr lang="fr-FR" altLang="fr-FR" sz="1800" b="1" dirty="0">
                <a:solidFill>
                  <a:srgbClr val="7030A0"/>
                </a:solidFill>
              </a:rPr>
              <a:t>caractère ou d’origine inné (de naissance).</a:t>
            </a:r>
            <a:endParaRPr lang="fr-FR" altLang="fr-FR" sz="1800" dirty="0">
              <a:solidFill>
                <a:srgbClr val="7030A0"/>
              </a:solidFill>
            </a:endParaRP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dirty="0">
                <a:solidFill>
                  <a:srgbClr val="7030A0"/>
                </a:solidFill>
              </a:rPr>
              <a:t>L'</a:t>
            </a:r>
            <a:r>
              <a:rPr lang="fr-FR" altLang="fr-FR" sz="1800" b="1" dirty="0">
                <a:solidFill>
                  <a:srgbClr val="7030A0"/>
                </a:solidFill>
              </a:rPr>
              <a:t>homosexualité</a:t>
            </a:r>
            <a:r>
              <a:rPr lang="fr-FR" altLang="fr-FR" sz="1800" dirty="0">
                <a:solidFill>
                  <a:srgbClr val="7030A0"/>
                </a:solidFill>
              </a:rPr>
              <a:t> désigne le </a:t>
            </a:r>
            <a:r>
              <a:rPr lang="fr-FR" altLang="fr-FR" sz="1800" dirty="0">
                <a:solidFill>
                  <a:srgbClr val="7030A0"/>
                </a:solidFill>
                <a:hlinkClick r:id="rId3" tooltip="Désir"/>
              </a:rPr>
              <a:t>désir</a:t>
            </a:r>
            <a:r>
              <a:rPr lang="fr-FR" altLang="fr-FR" sz="1800" dirty="0">
                <a:solidFill>
                  <a:srgbClr val="7030A0"/>
                </a:solidFill>
              </a:rPr>
              <a:t>, l'</a:t>
            </a:r>
            <a:r>
              <a:rPr lang="fr-FR" altLang="fr-FR" sz="1800" dirty="0">
                <a:solidFill>
                  <a:srgbClr val="7030A0"/>
                </a:solidFill>
                <a:hlinkClick r:id="rId4" tooltip="Amour"/>
              </a:rPr>
              <a:t>amour</a:t>
            </a:r>
            <a:r>
              <a:rPr lang="fr-FR" altLang="fr-FR" sz="1800" dirty="0">
                <a:solidFill>
                  <a:srgbClr val="7030A0"/>
                </a:solidFill>
              </a:rPr>
              <a:t>, l'</a:t>
            </a:r>
            <a:r>
              <a:rPr lang="fr-FR" altLang="fr-FR" sz="1800" dirty="0">
                <a:solidFill>
                  <a:srgbClr val="7030A0"/>
                </a:solidFill>
                <a:hlinkClick r:id="rId5" tooltip="Attirance sexuelle"/>
              </a:rPr>
              <a:t>attirance sexuelle</a:t>
            </a:r>
            <a:r>
              <a:rPr lang="fr-FR" altLang="fr-FR" sz="1800" dirty="0">
                <a:solidFill>
                  <a:srgbClr val="7030A0"/>
                </a:solidFill>
              </a:rPr>
              <a:t> ou la pratique de </a:t>
            </a:r>
            <a:r>
              <a:rPr lang="fr-FR" altLang="fr-FR" sz="1800" dirty="0">
                <a:solidFill>
                  <a:srgbClr val="7030A0"/>
                </a:solidFill>
                <a:hlinkClick r:id="rId6" tooltip="Rapport sexuel"/>
              </a:rPr>
              <a:t>rapports sexuels</a:t>
            </a:r>
            <a:r>
              <a:rPr lang="fr-FR" altLang="fr-FR" sz="1800" dirty="0">
                <a:solidFill>
                  <a:srgbClr val="7030A0"/>
                </a:solidFill>
              </a:rPr>
              <a:t> entre individus de même </a:t>
            </a:r>
            <a:r>
              <a:rPr lang="fr-FR" altLang="fr-FR" sz="1800" dirty="0">
                <a:solidFill>
                  <a:srgbClr val="7030A0"/>
                </a:solidFill>
                <a:hlinkClick r:id="rId7" tooltip="Sexe"/>
              </a:rPr>
              <a:t>sexe</a:t>
            </a:r>
            <a:r>
              <a:rPr lang="fr-FR" altLang="fr-FR" sz="1800" dirty="0">
                <a:solidFill>
                  <a:srgbClr val="7030A0"/>
                </a:solidFill>
              </a:rPr>
              <a:t>, selon une perspective </a:t>
            </a:r>
            <a:r>
              <a:rPr lang="fr-FR" altLang="fr-FR" sz="1800" dirty="0">
                <a:solidFill>
                  <a:srgbClr val="7030A0"/>
                </a:solidFill>
                <a:hlinkClick r:id="rId8" tooltip="Comportementalisme"/>
              </a:rPr>
              <a:t>comportementaliste</a:t>
            </a:r>
            <a:r>
              <a:rPr lang="fr-FR" altLang="fr-FR" sz="1800" dirty="0">
                <a:solidFill>
                  <a:srgbClr val="7030A0"/>
                </a:solidFill>
              </a:rPr>
              <a:t> ou </a:t>
            </a:r>
            <a:r>
              <a:rPr lang="fr-FR" altLang="fr-FR" sz="1800" dirty="0">
                <a:solidFill>
                  <a:srgbClr val="7030A0"/>
                </a:solidFill>
                <a:hlinkClick r:id="rId9" tooltip="Empirisme"/>
              </a:rPr>
              <a:t>empirique</a:t>
            </a:r>
            <a:r>
              <a:rPr lang="fr-FR" altLang="fr-FR" sz="1800" dirty="0">
                <a:solidFill>
                  <a:srgbClr val="7030A0"/>
                </a:solidFill>
              </a:rPr>
              <a:t>. C'est également un goût, une </a:t>
            </a:r>
            <a:r>
              <a:rPr lang="fr-FR" altLang="fr-FR" sz="1800" dirty="0">
                <a:solidFill>
                  <a:srgbClr val="7030A0"/>
                </a:solidFill>
                <a:hlinkClick r:id="rId10" tooltip="Orientation sexuelle"/>
              </a:rPr>
              <a:t>orientation sexuelle</a:t>
            </a:r>
            <a:r>
              <a:rPr lang="fr-FR" altLang="fr-FR" sz="1800" dirty="0">
                <a:solidFill>
                  <a:srgbClr val="7030A0"/>
                </a:solidFill>
              </a:rPr>
              <a:t>, selon une perspective psychologique ou sociologique (°).</a:t>
            </a: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dirty="0">
                <a:solidFill>
                  <a:srgbClr val="7030A0"/>
                </a:solidFill>
              </a:rPr>
              <a:t>On observe également des relations sexuelles entre femelles ou entre mâles chez la plupart des </a:t>
            </a:r>
            <a:r>
              <a:rPr lang="fr-FR" altLang="fr-FR" sz="1800" dirty="0">
                <a:solidFill>
                  <a:srgbClr val="7030A0"/>
                </a:solidFill>
                <a:hlinkClick r:id="rId11" tooltip="Sexualité animale"/>
              </a:rPr>
              <a:t>autres espèces animales</a:t>
            </a:r>
            <a:r>
              <a:rPr lang="fr-FR" altLang="fr-FR" sz="1800" dirty="0">
                <a:solidFill>
                  <a:srgbClr val="7030A0"/>
                </a:solidFill>
              </a:rPr>
              <a:t> (voir le chapitre « </a:t>
            </a:r>
            <a:r>
              <a:rPr lang="fr-FR" altLang="fr-FR" sz="1800" b="1" i="1" dirty="0">
                <a:solidFill>
                  <a:srgbClr val="7030A0"/>
                </a:solidFill>
              </a:rPr>
              <a:t>6. L’homosexualité dans la nature (l’homosexualité animale)</a:t>
            </a:r>
            <a:r>
              <a:rPr lang="fr-FR" altLang="fr-FR" sz="1800" dirty="0">
                <a:solidFill>
                  <a:srgbClr val="7030A0"/>
                </a:solidFill>
              </a:rPr>
              <a:t> »).</a:t>
            </a:r>
            <a:endParaRPr lang="fr-FR" altLang="fr-FR" sz="1800" b="1" dirty="0">
              <a:solidFill>
                <a:srgbClr val="7030A0"/>
              </a:solidFill>
            </a:endParaRPr>
          </a:p>
          <a:p>
            <a:pPr eaLnBrk="1" hangingPunct="1">
              <a:lnSpc>
                <a:spcPct val="100000"/>
              </a:lnSpc>
              <a:spcBef>
                <a:spcPct val="0"/>
              </a:spcBef>
              <a:buFontTx/>
              <a:buNone/>
            </a:pPr>
            <a:r>
              <a:rPr lang="fr-FR" altLang="fr-FR" sz="1800" b="1" dirty="0">
                <a:solidFill>
                  <a:srgbClr val="7030A0"/>
                </a:solidFill>
              </a:rPr>
              <a:t> </a:t>
            </a:r>
            <a:r>
              <a:rPr lang="fr-FR" altLang="fr-FR" sz="1200" dirty="0">
                <a:solidFill>
                  <a:srgbClr val="7030A0"/>
                </a:solidFill>
              </a:rPr>
              <a:t>(°) Source : Wikipedia, </a:t>
            </a:r>
            <a:r>
              <a:rPr lang="fr-FR" altLang="fr-FR" sz="1200" dirty="0">
                <a:solidFill>
                  <a:srgbClr val="7030A0"/>
                </a:solidFill>
                <a:hlinkClick r:id="rId12"/>
              </a:rPr>
              <a:t>https://fr.wikipedia.org/wiki/Homosexualit%C3%A9</a:t>
            </a:r>
            <a:r>
              <a:rPr lang="fr-FR" altLang="fr-FR" sz="1200" dirty="0">
                <a:solidFill>
                  <a:srgbClr val="7030A0"/>
                </a:solidFill>
              </a:rPr>
              <a:t> </a:t>
            </a:r>
          </a:p>
        </p:txBody>
      </p:sp>
      <p:sp>
        <p:nvSpPr>
          <p:cNvPr id="6150" name="ZoneTexte 5"/>
          <p:cNvSpPr txBox="1">
            <a:spLocks noChangeArrowheads="1"/>
          </p:cNvSpPr>
          <p:nvPr/>
        </p:nvSpPr>
        <p:spPr bwMode="auto">
          <a:xfrm>
            <a:off x="7351713" y="6211888"/>
            <a:ext cx="4840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Deux jeunes hommes s'embrassant devant des opposants à l'autorisation du mariage entre personnes de même sexe, le 4 mai 2013. Source : </a:t>
            </a:r>
            <a:r>
              <a:rPr lang="fr-FR" altLang="fr-FR" sz="1200">
                <a:hlinkClick r:id="rId13"/>
              </a:rPr>
              <a:t>https://fr.wikipedia.org/wiki/Mariage_homosexuel_en_France</a:t>
            </a:r>
            <a:r>
              <a:rPr lang="fr-FR" altLang="fr-FR" sz="1200"/>
              <a:t> </a:t>
            </a:r>
            <a:endParaRPr lang="fr-FR" altLang="fr-FR" sz="1200">
              <a:solidFill>
                <a:srgbClr val="7030A0"/>
              </a:solidFill>
            </a:endParaRPr>
          </a:p>
        </p:txBody>
      </p:sp>
      <p:pic>
        <p:nvPicPr>
          <p:cNvPr id="6151" name="Imag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602663" y="4344988"/>
            <a:ext cx="279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C:\Users\LISAN\Documents\religions\homosexualité\images\embrassade lesbie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251" y="4722813"/>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ZoneTexte 8"/>
          <p:cNvSpPr txBox="1">
            <a:spLocks noChangeArrowheads="1"/>
          </p:cNvSpPr>
          <p:nvPr/>
        </p:nvSpPr>
        <p:spPr bwMode="auto">
          <a:xfrm>
            <a:off x="0" y="6237288"/>
            <a:ext cx="532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Deux jeunes femmes s'embrassant devant des opposants à l'autorisation du mariage entre personnes de même sexe, le 4 mai 2013. Source :</a:t>
            </a:r>
          </a:p>
        </p:txBody>
      </p:sp>
      <p:pic>
        <p:nvPicPr>
          <p:cNvPr id="2" name="Imag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80063" y="4267200"/>
            <a:ext cx="1638300" cy="2438400"/>
          </a:xfrm>
          <a:prstGeom prst="rect">
            <a:avLst/>
          </a:prstGeom>
        </p:spPr>
      </p:pic>
      <p:sp>
        <p:nvSpPr>
          <p:cNvPr id="4" name="ZoneTexte 3"/>
          <p:cNvSpPr txBox="1"/>
          <p:nvPr/>
        </p:nvSpPr>
        <p:spPr>
          <a:xfrm>
            <a:off x="4040372" y="4722813"/>
            <a:ext cx="1539691" cy="461665"/>
          </a:xfrm>
          <a:prstGeom prst="rect">
            <a:avLst/>
          </a:prstGeom>
          <a:noFill/>
        </p:spPr>
        <p:txBody>
          <a:bodyPr wrap="square" rtlCol="0">
            <a:spAutoFit/>
          </a:bodyPr>
          <a:lstStyle/>
          <a:p>
            <a:pPr algn="r"/>
            <a:r>
              <a:rPr lang="fr-FR" sz="1200" dirty="0">
                <a:solidFill>
                  <a:srgbClr val="7030A0"/>
                </a:solidFill>
              </a:rPr>
              <a:t>Né avec le même corps </a:t>
            </a:r>
            <a:r>
              <a:rPr lang="fr-FR" sz="1200" dirty="0">
                <a:solidFill>
                  <a:srgbClr val="7030A0"/>
                </a:solidFill>
                <a:sym typeface="Wingdings" panose="05000000000000000000" pitchFamily="2" charset="2"/>
              </a:rPr>
              <a:t></a:t>
            </a:r>
            <a:endParaRPr lang="fr-FR" sz="1200" dirty="0">
              <a:solidFill>
                <a:srgbClr val="7030A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3350" y="173038"/>
            <a:ext cx="715963" cy="365125"/>
          </a:xfrm>
        </p:spPr>
        <p:txBody>
          <a:bodyPr/>
          <a:lstStyle/>
          <a:p>
            <a:pPr>
              <a:defRPr/>
            </a:pPr>
            <a:fld id="{E4890AB9-07D0-49F9-AE68-D0BB6911FC07}" type="slidenum">
              <a:rPr lang="fr-FR"/>
              <a:pPr>
                <a:defRPr/>
              </a:pPr>
              <a:t>50</a:t>
            </a:fld>
            <a:endParaRPr lang="fr-FR" dirty="0"/>
          </a:p>
        </p:txBody>
      </p:sp>
      <p:sp>
        <p:nvSpPr>
          <p:cNvPr id="57347" name="ZoneTexte 2"/>
          <p:cNvSpPr txBox="1">
            <a:spLocks noChangeArrowheads="1"/>
          </p:cNvSpPr>
          <p:nvPr/>
        </p:nvSpPr>
        <p:spPr bwMode="auto">
          <a:xfrm>
            <a:off x="5753100" y="6200775"/>
            <a:ext cx="68310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2"/>
              </a:rPr>
              <a:t>http://www.jeff-satyre-actu.fr/zoomons-sur-le-logo-de-la-manif-pour-tous-a82298047</a:t>
            </a:r>
            <a:r>
              <a:rPr lang="fr-FR" altLang="fr-FR" sz="1200">
                <a:solidFill>
                  <a:srgbClr val="7030A0"/>
                </a:solidFill>
              </a:rPr>
              <a:t> </a:t>
            </a:r>
          </a:p>
        </p:txBody>
      </p:sp>
      <p:sp>
        <p:nvSpPr>
          <p:cNvPr id="57348" name="ZoneTexte 4"/>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7349" name="Rectangle 5"/>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7350" name="Rectangle 6"/>
          <p:cNvSpPr>
            <a:spLocks noChangeArrowheads="1"/>
          </p:cNvSpPr>
          <p:nvPr/>
        </p:nvSpPr>
        <p:spPr bwMode="auto">
          <a:xfrm>
            <a:off x="120650" y="911225"/>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Détournement du logo de la « La manif pour tous »</a:t>
            </a:r>
            <a:r>
              <a:rPr lang="fr-FR" altLang="fr-FR" sz="1800">
                <a:solidFill>
                  <a:srgbClr val="7030A0"/>
                </a:solidFill>
              </a:rPr>
              <a:t> :</a:t>
            </a:r>
          </a:p>
        </p:txBody>
      </p:sp>
      <p:pic>
        <p:nvPicPr>
          <p:cNvPr id="57351"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538163"/>
            <a:ext cx="5019675"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0500" y="1136650"/>
            <a:ext cx="18383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Imag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 y="4862513"/>
            <a:ext cx="2447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5563" y="1431925"/>
            <a:ext cx="267493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8963" y="389255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3" descr="C:\Users\LISAN\Documents\religions\homosexualité\images\brulons les rouss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000" y="3632200"/>
            <a:ext cx="1766888"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3" descr="C:\Users\LISAN\Documents\religions\homosexualité\images\manif pour tous\détournment affiche manif pour tou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288" y="1273175"/>
            <a:ext cx="1619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3F2C3C2C-1785-4CD0-B9C9-5B4DAB63E8A1}" type="slidenum">
              <a:rPr lang="fr-FR" sz="1200">
                <a:solidFill>
                  <a:schemeClr val="tx1">
                    <a:tint val="75000"/>
                  </a:schemeClr>
                </a:solidFill>
                <a:latin typeface="+mn-lt"/>
              </a:rPr>
              <a:pPr algn="r" eaLnBrk="1" fontAlgn="auto" hangingPunct="1">
                <a:spcBef>
                  <a:spcPts val="0"/>
                </a:spcBef>
                <a:spcAft>
                  <a:spcPts val="0"/>
                </a:spcAft>
                <a:defRPr/>
              </a:pPr>
              <a:t>51</a:t>
            </a:fld>
            <a:endParaRPr lang="fr-FR" sz="1200" dirty="0">
              <a:solidFill>
                <a:schemeClr val="tx1">
                  <a:tint val="75000"/>
                </a:schemeClr>
              </a:solidFill>
              <a:latin typeface="+mn-lt"/>
            </a:endParaRPr>
          </a:p>
        </p:txBody>
      </p:sp>
      <p:sp>
        <p:nvSpPr>
          <p:cNvPr id="58371"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8372"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8373" name="Rectangle 5"/>
          <p:cNvSpPr>
            <a:spLocks noChangeArrowheads="1"/>
          </p:cNvSpPr>
          <p:nvPr/>
        </p:nvSpPr>
        <p:spPr bwMode="auto">
          <a:xfrm>
            <a:off x="142875" y="769938"/>
            <a:ext cx="2344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a:t>
            </a:r>
          </a:p>
        </p:txBody>
      </p:sp>
      <p:pic>
        <p:nvPicPr>
          <p:cNvPr id="58374" name="Picture 5" descr="C:\Users\LISAN\Documents\religions\homosexualité\image2\faites un geste pour la terre_suicidez-vou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3" y="652463"/>
            <a:ext cx="18208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C:\Users\LISAN\Documents\religions\homosexualité\images\affiches homophob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200150"/>
            <a:ext cx="13049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ZoneTexte 12"/>
          <p:cNvSpPr txBox="1">
            <a:spLocks noChangeArrowheads="1"/>
          </p:cNvSpPr>
          <p:nvPr/>
        </p:nvSpPr>
        <p:spPr bwMode="auto">
          <a:xfrm>
            <a:off x="271463" y="3603625"/>
            <a:ext cx="17557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Zone libre de gais</a:t>
            </a:r>
            <a:r>
              <a:rPr lang="fr-FR" altLang="fr-FR" sz="1200">
                <a:solidFill>
                  <a:srgbClr val="7030A0"/>
                </a:solidFill>
              </a:rPr>
              <a:t> ». « </a:t>
            </a:r>
            <a:r>
              <a:rPr lang="fr-FR" altLang="fr-FR" sz="1200" i="1">
                <a:solidFill>
                  <a:srgbClr val="7030A0"/>
                </a:solidFill>
              </a:rPr>
              <a:t>Lève-toi et  avertis (EMQ 74: 2) et craignez Allah; Allah est dur en punition (EMQ 59:71</a:t>
            </a:r>
            <a:r>
              <a:rPr lang="fr-FR" altLang="fr-FR" sz="1200">
                <a:solidFill>
                  <a:srgbClr val="7030A0"/>
                </a:solidFill>
              </a:rPr>
              <a:t>) ».</a:t>
            </a:r>
          </a:p>
        </p:txBody>
      </p:sp>
      <p:pic>
        <p:nvPicPr>
          <p:cNvPr id="58377" name="Picture 8" descr="C:\Users\LISAN\Documents\religions\homosexualité\images\god-hate-fags_20051129_northlake-il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935038"/>
            <a:ext cx="2184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ZoneTexte 14"/>
          <p:cNvSpPr txBox="1">
            <a:spLocks noChangeArrowheads="1"/>
          </p:cNvSpPr>
          <p:nvPr/>
        </p:nvSpPr>
        <p:spPr bwMode="auto">
          <a:xfrm>
            <a:off x="2068513" y="3843338"/>
            <a:ext cx="29384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 membre de la Westboro Baptist Church brandit une pancarte sur laquelle est inscrit : « </a:t>
            </a:r>
            <a:r>
              <a:rPr lang="fr-FR" altLang="fr-FR" sz="1200" i="1">
                <a:solidFill>
                  <a:srgbClr val="7030A0"/>
                </a:solidFill>
              </a:rPr>
              <a:t>Dieu déteste les </a:t>
            </a:r>
            <a:r>
              <a:rPr lang="fr-FR" altLang="fr-FR" sz="1200" i="1">
                <a:solidFill>
                  <a:srgbClr val="7030A0"/>
                </a:solidFill>
                <a:hlinkClick r:id="rId5" tooltip="Pédé"/>
              </a:rPr>
              <a:t>pédés</a:t>
            </a:r>
            <a:r>
              <a:rPr lang="fr-FR" altLang="fr-FR" sz="1200">
                <a:solidFill>
                  <a:srgbClr val="7030A0"/>
                </a:solidFill>
              </a:rPr>
              <a:t> ». Source : </a:t>
            </a:r>
            <a:r>
              <a:rPr lang="fr-FR" altLang="fr-FR" sz="1200">
                <a:solidFill>
                  <a:srgbClr val="7030A0"/>
                </a:solidFill>
                <a:hlinkClick r:id="rId6"/>
              </a:rPr>
              <a:t>https://fr.wikipedia.org/wiki/Homophobie</a:t>
            </a:r>
            <a:r>
              <a:rPr lang="fr-FR" altLang="fr-FR" sz="1200">
                <a:solidFill>
                  <a:srgbClr val="7030A0"/>
                </a:solidFill>
              </a:rPr>
              <a:t> </a:t>
            </a:r>
          </a:p>
        </p:txBody>
      </p:sp>
      <p:sp>
        <p:nvSpPr>
          <p:cNvPr id="58379" name="ZoneTexte 15"/>
          <p:cNvSpPr txBox="1">
            <a:spLocks noChangeArrowheads="1"/>
          </p:cNvSpPr>
          <p:nvPr/>
        </p:nvSpPr>
        <p:spPr bwMode="auto">
          <a:xfrm>
            <a:off x="4887913" y="3363913"/>
            <a:ext cx="2557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aussi laide que le diable</a:t>
            </a:r>
            <a:r>
              <a:rPr lang="fr-FR" altLang="fr-FR" sz="1200">
                <a:solidFill>
                  <a:srgbClr val="7030A0"/>
                </a:solidFill>
              </a:rPr>
              <a:t> » (en Ouganda)</a:t>
            </a:r>
          </a:p>
          <a:p>
            <a:pPr algn="ctr" eaLnBrk="1" hangingPunct="1">
              <a:lnSpc>
                <a:spcPct val="100000"/>
              </a:lnSpc>
              <a:spcBef>
                <a:spcPct val="0"/>
              </a:spcBef>
              <a:buFontTx/>
              <a:buNone/>
            </a:pPr>
            <a:endParaRPr lang="fr-FR" altLang="fr-FR" sz="1200">
              <a:solidFill>
                <a:srgbClr val="7030A0"/>
              </a:solidFill>
            </a:endParaRPr>
          </a:p>
          <a:p>
            <a:pPr algn="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une menace contre la sécurité nationale » →</a:t>
            </a:r>
            <a:endParaRPr lang="fr-FR" altLang="fr-FR" sz="1200">
              <a:solidFill>
                <a:srgbClr val="7030A0"/>
              </a:solidFill>
            </a:endParaRPr>
          </a:p>
        </p:txBody>
      </p:sp>
      <p:pic>
        <p:nvPicPr>
          <p:cNvPr id="58380" name="Picture 9" descr="C:\Users\LISAN\Documents\religions\homosexualité\images\homosexuality is as ugly as the dev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488" y="1492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0" descr="C:\Users\LISAN\Documents\religions\homosexualité\images\no gay on my watc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3575" y="1862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ZoneTexte 18"/>
          <p:cNvSpPr txBox="1">
            <a:spLocks noChangeArrowheads="1"/>
          </p:cNvSpPr>
          <p:nvPr/>
        </p:nvSpPr>
        <p:spPr bwMode="auto">
          <a:xfrm>
            <a:off x="9372600" y="3756025"/>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Pas de gay, à ma vue. Je suis la loi. Allister</a:t>
            </a:r>
            <a:r>
              <a:rPr lang="fr-FR" altLang="fr-FR" sz="1200">
                <a:solidFill>
                  <a:srgbClr val="7030A0"/>
                </a:solidFill>
              </a:rPr>
              <a:t> ». </a:t>
            </a:r>
          </a:p>
        </p:txBody>
      </p:sp>
      <p:pic>
        <p:nvPicPr>
          <p:cNvPr id="58383" name="Picture 11" descr="C:\Users\LISAN\Documents\religions\homosexualité\images\wanted dead homosexualit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4050" y="44640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12" descr="C:\Users\LISAN\Documents\religions\homosexualité\images\lets unity against sodom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4563" y="4722813"/>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3" descr="C:\Users\LISAN\Documents\religions\homosexualité\images\bi-sex evi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650" y="47625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14" descr="C:\Users\LISAN\Documents\religions\homosexualité\images\Africa loves Obama but hates homosexualit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4938" y="4648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Picture 2" descr="C:\Users\LISAN\Documents\religions\homosexualité\images\homo sex is a theat to national security.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7763" y="1828800"/>
            <a:ext cx="17240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ZoneTexte 20"/>
          <p:cNvSpPr txBox="1">
            <a:spLocks noChangeArrowheads="1"/>
          </p:cNvSpPr>
          <p:nvPr/>
        </p:nvSpPr>
        <p:spPr bwMode="auto">
          <a:xfrm>
            <a:off x="9448800" y="6357938"/>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O veut la mort de l’homosexualité »</a:t>
            </a:r>
          </a:p>
        </p:txBody>
      </p:sp>
      <p:sp>
        <p:nvSpPr>
          <p:cNvPr id="58389" name="ZoneTexte 21"/>
          <p:cNvSpPr txBox="1">
            <a:spLocks noChangeArrowheads="1"/>
          </p:cNvSpPr>
          <p:nvPr/>
        </p:nvSpPr>
        <p:spPr bwMode="auto">
          <a:xfrm>
            <a:off x="0" y="6434138"/>
            <a:ext cx="3375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bisexualité est le mal ».</a:t>
            </a:r>
          </a:p>
        </p:txBody>
      </p:sp>
      <p:sp>
        <p:nvSpPr>
          <p:cNvPr id="58390" name="ZoneTexte 22"/>
          <p:cNvSpPr txBox="1">
            <a:spLocks noChangeArrowheads="1"/>
          </p:cNvSpPr>
          <p:nvPr/>
        </p:nvSpPr>
        <p:spPr bwMode="auto">
          <a:xfrm>
            <a:off x="6096000" y="6367463"/>
            <a:ext cx="3462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L’Afrique aime Obama mais hait l’homosexualité »</a:t>
            </a:r>
          </a:p>
        </p:txBody>
      </p:sp>
      <p:sp>
        <p:nvSpPr>
          <p:cNvPr id="58391" name="ZoneTexte 23"/>
          <p:cNvSpPr txBox="1">
            <a:spLocks noChangeArrowheads="1"/>
          </p:cNvSpPr>
          <p:nvPr/>
        </p:nvSpPr>
        <p:spPr bwMode="auto">
          <a:xfrm>
            <a:off x="6846888" y="587375"/>
            <a:ext cx="187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 Faites une geste pour la terre, suicidez-vous.</a:t>
            </a:r>
          </a:p>
        </p:txBody>
      </p:sp>
      <p:sp>
        <p:nvSpPr>
          <p:cNvPr id="58392" name="ZoneTexte 24"/>
          <p:cNvSpPr txBox="1">
            <a:spLocks noChangeArrowheads="1"/>
          </p:cNvSpPr>
          <p:nvPr/>
        </p:nvSpPr>
        <p:spPr bwMode="auto">
          <a:xfrm>
            <a:off x="3287713" y="6510338"/>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Soyons unis contre la sodomie ».</a:t>
            </a:r>
          </a:p>
        </p:txBody>
      </p:sp>
      <p:pic>
        <p:nvPicPr>
          <p:cNvPr id="58393" name="Imag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17063" y="211138"/>
            <a:ext cx="2228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4" name="ZoneTexte 6"/>
          <p:cNvSpPr txBox="1">
            <a:spLocks noChangeArrowheads="1"/>
          </p:cNvSpPr>
          <p:nvPr/>
        </p:nvSpPr>
        <p:spPr bwMode="auto">
          <a:xfrm>
            <a:off x="9312275" y="1423988"/>
            <a:ext cx="2708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Compte Facebook homophobe.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8AB676DA-1B47-4123-93E0-E0832CF581A5}" type="slidenum">
              <a:rPr lang="fr-FR" sz="1200">
                <a:solidFill>
                  <a:schemeClr val="tx1">
                    <a:tint val="75000"/>
                  </a:schemeClr>
                </a:solidFill>
                <a:latin typeface="+mn-lt"/>
              </a:rPr>
              <a:pPr algn="r" eaLnBrk="1" fontAlgn="auto" hangingPunct="1">
                <a:spcBef>
                  <a:spcPts val="0"/>
                </a:spcBef>
                <a:spcAft>
                  <a:spcPts val="0"/>
                </a:spcAft>
                <a:defRPr/>
              </a:pPr>
              <a:t>52</a:t>
            </a:fld>
            <a:endParaRPr lang="fr-FR" sz="1200" dirty="0">
              <a:solidFill>
                <a:schemeClr val="tx1">
                  <a:tint val="75000"/>
                </a:schemeClr>
              </a:solidFill>
              <a:latin typeface="+mn-lt"/>
            </a:endParaRPr>
          </a:p>
        </p:txBody>
      </p:sp>
      <p:sp>
        <p:nvSpPr>
          <p:cNvPr id="59395"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9396"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9397"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59398" name="Picture 2" descr="C:\Users\LISAN\Documents\religions\homosexualité\images\homophobie\jude anti gay pride protester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288" y="9921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3" descr="C:\Users\LISAN\Documents\religions\homosexualité\images\homophobie\homosexuals are passessed by dem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300" y="973138"/>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4" descr="C:\Users\LISAN\Documents\religions\homosexualité\images\homophobie\jude anti gay pride protester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9461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5" descr="C:\Users\LISAN\Documents\religions\homosexualité\images\homophobie\jude anti gay pride protester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5" y="11811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6" descr="C:\Users\LISAN\Documents\religions\homosexualité\images\homophobie\homosexual marriage against human natu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38195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8" descr="C:\Users\LISAN\Documents\religions\homosexualité\images\homophobie\biblical maria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1375" y="3767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9" descr="C:\Users\LISAN\Documents\religions\homosexualité\images\homophobie\anti gay pride protesters fag is s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0138" y="39131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ZoneTexte 14"/>
          <p:cNvSpPr txBox="1">
            <a:spLocks noChangeArrowheads="1"/>
          </p:cNvSpPr>
          <p:nvPr/>
        </p:nvSpPr>
        <p:spPr bwMode="auto">
          <a:xfrm>
            <a:off x="0" y="2852738"/>
            <a:ext cx="32543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 judaïsme interdit l’homosexualité (Lévitique 20:13). C’est pourquoi Dieu a envoyé le sida pour punir les homosexuels mâles </a:t>
            </a:r>
            <a:r>
              <a:rPr lang="fr-FR" altLang="fr-FR" sz="1200">
                <a:solidFill>
                  <a:srgbClr val="7030A0"/>
                </a:solidFill>
              </a:rPr>
              <a:t>». Source : </a:t>
            </a:r>
            <a:r>
              <a:rPr lang="fr-FR" altLang="fr-FR" sz="1200">
                <a:solidFill>
                  <a:srgbClr val="7030A0"/>
                </a:solidFill>
                <a:hlinkClick r:id="rId9"/>
              </a:rPr>
              <a:t>https://www.youtube.com/watch?v=DnLWT3Zbg_M</a:t>
            </a:r>
            <a:r>
              <a:rPr lang="fr-FR" altLang="fr-FR" sz="1200">
                <a:solidFill>
                  <a:srgbClr val="7030A0"/>
                </a:solidFill>
              </a:rPr>
              <a:t> </a:t>
            </a:r>
          </a:p>
        </p:txBody>
      </p:sp>
      <p:sp>
        <p:nvSpPr>
          <p:cNvPr id="59406" name="Rectangle 15"/>
          <p:cNvSpPr>
            <a:spLocks noChangeArrowheads="1"/>
          </p:cNvSpPr>
          <p:nvPr/>
        </p:nvSpPr>
        <p:spPr bwMode="auto">
          <a:xfrm>
            <a:off x="8969375" y="3135313"/>
            <a:ext cx="322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Les homosexuels sont possédés par le démon ». </a:t>
            </a:r>
            <a:r>
              <a:rPr lang="fr-FR" altLang="fr-FR" sz="1200">
                <a:solidFill>
                  <a:srgbClr val="7030A0"/>
                </a:solidFill>
              </a:rPr>
              <a:t>Source : </a:t>
            </a:r>
            <a:r>
              <a:rPr lang="fr-FR" altLang="fr-FR" sz="1200">
                <a:solidFill>
                  <a:srgbClr val="7030A0"/>
                </a:solidFill>
                <a:hlinkClick r:id="rId10"/>
              </a:rPr>
              <a:t>http://bosguy.com/2011/10/27/bigots-prefer-to-remain-anonymous/</a:t>
            </a:r>
            <a:r>
              <a:rPr lang="fr-FR" altLang="fr-FR" sz="1200">
                <a:solidFill>
                  <a:srgbClr val="7030A0"/>
                </a:solidFill>
              </a:rPr>
              <a:t> </a:t>
            </a:r>
          </a:p>
        </p:txBody>
      </p:sp>
      <p:sp>
        <p:nvSpPr>
          <p:cNvPr id="59407" name="ZoneTexte 16"/>
          <p:cNvSpPr txBox="1">
            <a:spLocks noChangeArrowheads="1"/>
          </p:cNvSpPr>
          <p:nvPr/>
        </p:nvSpPr>
        <p:spPr bwMode="auto">
          <a:xfrm>
            <a:off x="6335713" y="2830513"/>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http://katiehalper.com/2014/08/25/8-most-homophobic-religious-protest-signs/</a:t>
            </a:r>
            <a:r>
              <a:rPr lang="fr-FR" altLang="fr-FR" sz="1200">
                <a:solidFill>
                  <a:srgbClr val="7030A0"/>
                </a:solidFill>
              </a:rPr>
              <a:t> </a:t>
            </a:r>
          </a:p>
        </p:txBody>
      </p:sp>
      <p:sp>
        <p:nvSpPr>
          <p:cNvPr id="59408" name="ZoneTexte 17"/>
          <p:cNvSpPr txBox="1">
            <a:spLocks noChangeArrowheads="1"/>
          </p:cNvSpPr>
          <p:nvPr/>
        </p:nvSpPr>
        <p:spPr bwMode="auto">
          <a:xfrm>
            <a:off x="3233738" y="2667000"/>
            <a:ext cx="324326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a:solidFill>
                  <a:srgbClr val="7030A0"/>
                </a:solidFill>
              </a:rPr>
              <a:t>Des militants Charedi manifestant contre la parade gay annuelle à Jérusalem, le 29 Juillet, 2010. Source : </a:t>
            </a:r>
            <a:r>
              <a:rPr lang="fr-FR" altLang="fr-FR" sz="1100">
                <a:solidFill>
                  <a:srgbClr val="7030A0"/>
                </a:solidFill>
                <a:hlinkClick r:id="rId12"/>
              </a:rPr>
              <a:t>http://www.vosizneias.com/61110/2010/07/29/jerusalem-100s-of-anti-gay-protestors-sick-perverts-get-out-of-jerusalem/</a:t>
            </a:r>
            <a:r>
              <a:rPr lang="fr-FR" altLang="fr-FR" sz="1100">
                <a:solidFill>
                  <a:srgbClr val="7030A0"/>
                </a:solidFill>
              </a:rPr>
              <a:t> </a:t>
            </a:r>
          </a:p>
        </p:txBody>
      </p:sp>
      <p:sp>
        <p:nvSpPr>
          <p:cNvPr id="59409" name="ZoneTexte 18"/>
          <p:cNvSpPr txBox="1">
            <a:spLocks noChangeArrowheads="1"/>
          </p:cNvSpPr>
          <p:nvPr/>
        </p:nvSpPr>
        <p:spPr bwMode="auto">
          <a:xfrm>
            <a:off x="3124200" y="5672138"/>
            <a:ext cx="2971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Le </a:t>
            </a:r>
            <a:r>
              <a:rPr lang="fr-FR" altLang="fr-FR" sz="1200" i="1">
                <a:solidFill>
                  <a:srgbClr val="7030A0"/>
                </a:solidFill>
              </a:rPr>
              <a:t>mariage biblique : 1 homme + 1 femme</a:t>
            </a:r>
            <a:r>
              <a:rPr lang="fr-FR" altLang="fr-FR" sz="1200">
                <a:solidFill>
                  <a:srgbClr val="7030A0"/>
                </a:solidFill>
              </a:rPr>
              <a:t> ». Source : </a:t>
            </a:r>
            <a:r>
              <a:rPr lang="fr-FR" altLang="fr-FR" sz="1200">
                <a:solidFill>
                  <a:srgbClr val="7030A0"/>
                </a:solidFill>
                <a:hlinkClick r:id="rId13"/>
              </a:rPr>
              <a:t>http://www.demotix.com/news/743939/christian-anti-gay-groups-protest-london-pride-london</a:t>
            </a:r>
            <a:r>
              <a:rPr lang="fr-FR" altLang="fr-FR" sz="1200">
                <a:solidFill>
                  <a:srgbClr val="7030A0"/>
                </a:solidFill>
              </a:rPr>
              <a:t> </a:t>
            </a:r>
          </a:p>
        </p:txBody>
      </p:sp>
      <p:sp>
        <p:nvSpPr>
          <p:cNvPr id="59410" name="ZoneTexte 19"/>
          <p:cNvSpPr txBox="1">
            <a:spLocks noChangeArrowheads="1"/>
          </p:cNvSpPr>
          <p:nvPr/>
        </p:nvSpPr>
        <p:spPr bwMode="auto">
          <a:xfrm>
            <a:off x="195263" y="5584825"/>
            <a:ext cx="2863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 mariage homosexuel est contre la nature humaine ». </a:t>
            </a:r>
            <a:r>
              <a:rPr lang="fr-FR" altLang="fr-FR" sz="1200">
                <a:solidFill>
                  <a:srgbClr val="7030A0"/>
                </a:solidFill>
              </a:rPr>
              <a:t>Activiste chrétien en Corée du Sud</a:t>
            </a:r>
            <a:r>
              <a:rPr lang="fr-FR" altLang="fr-FR" sz="1200" i="1">
                <a:solidFill>
                  <a:srgbClr val="7030A0"/>
                </a:solidFill>
              </a:rPr>
              <a:t>.</a:t>
            </a:r>
            <a:r>
              <a:rPr lang="fr-FR" altLang="fr-FR" sz="1200">
                <a:solidFill>
                  <a:srgbClr val="7030A0"/>
                </a:solidFill>
              </a:rPr>
              <a:t> Source : </a:t>
            </a:r>
            <a:r>
              <a:rPr lang="fr-FR" altLang="fr-FR" sz="1200">
                <a:solidFill>
                  <a:srgbClr val="7030A0"/>
                </a:solidFill>
                <a:hlinkClick r:id="rId14"/>
              </a:rPr>
              <a:t>https://orangeeight.wordpress.com/2015/06/11/conservative-christians-protest-against-homosexuality-and-gay-marriage/</a:t>
            </a:r>
            <a:r>
              <a:rPr lang="fr-FR" altLang="fr-FR" sz="1200">
                <a:solidFill>
                  <a:srgbClr val="7030A0"/>
                </a:solidFill>
              </a:rPr>
              <a:t> </a:t>
            </a:r>
            <a:endParaRPr lang="fr-FR" altLang="fr-FR" sz="1200" i="1">
              <a:solidFill>
                <a:srgbClr val="7030A0"/>
              </a:solidFill>
            </a:endParaRPr>
          </a:p>
        </p:txBody>
      </p:sp>
      <p:sp>
        <p:nvSpPr>
          <p:cNvPr id="59411" name="ZoneTexte 20"/>
          <p:cNvSpPr txBox="1">
            <a:spLocks noChangeArrowheads="1"/>
          </p:cNvSpPr>
          <p:nvPr/>
        </p:nvSpPr>
        <p:spPr bwMode="auto">
          <a:xfrm>
            <a:off x="6107113" y="5573713"/>
            <a:ext cx="3003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L’homosexualité est un péché. Vous irez en enfert ». </a:t>
            </a:r>
            <a:r>
              <a:rPr lang="fr-FR" altLang="fr-FR" sz="1200">
                <a:solidFill>
                  <a:srgbClr val="7030A0"/>
                </a:solidFill>
              </a:rPr>
              <a:t>Source : </a:t>
            </a:r>
            <a:r>
              <a:rPr lang="fr-FR" altLang="fr-FR" sz="1200">
                <a:solidFill>
                  <a:srgbClr val="7030A0"/>
                </a:solidFill>
                <a:hlinkClick r:id="rId15"/>
              </a:rPr>
              <a:t>http://www.examiner.com/article/pride-nation-students-rally-against-westboro-baptist-church-s-anti-gay-protest</a:t>
            </a:r>
            <a:r>
              <a:rPr lang="fr-FR" altLang="fr-FR" sz="1200">
                <a:solidFill>
                  <a:srgbClr val="7030A0"/>
                </a:solidFill>
              </a:rPr>
              <a:t> </a:t>
            </a:r>
            <a:endParaRPr lang="fr-FR" altLang="fr-FR" sz="1200" i="1">
              <a:solidFill>
                <a:srgbClr val="7030A0"/>
              </a:solidFill>
            </a:endParaRPr>
          </a:p>
        </p:txBody>
      </p:sp>
      <p:sp>
        <p:nvSpPr>
          <p:cNvPr id="59412" name="ZoneTexte 21"/>
          <p:cNvSpPr txBox="1">
            <a:spLocks noChangeArrowheads="1"/>
          </p:cNvSpPr>
          <p:nvPr/>
        </p:nvSpPr>
        <p:spPr bwMode="auto">
          <a:xfrm>
            <a:off x="9144000" y="5703888"/>
            <a:ext cx="2786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6"/>
              </a:rPr>
              <a:t>http://www.whatsonsanya.com/news-13030-8k-anti-gay-protestors-take-to-the-streets-in-belgrade-down-to-gay-pride-parade.html</a:t>
            </a:r>
            <a:r>
              <a:rPr lang="fr-FR" altLang="fr-FR" sz="1200">
                <a:solidFill>
                  <a:srgbClr val="7030A0"/>
                </a:solidFill>
              </a:rPr>
              <a:t> </a:t>
            </a:r>
          </a:p>
        </p:txBody>
      </p:sp>
      <p:pic>
        <p:nvPicPr>
          <p:cNvPr id="59413" name="Picture 5" descr="C:\Users\LISAN\Documents\religions\homosexualité\images\homophobie\8 Most Homophobic Religious Protest Signs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53538" y="3911600"/>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8" descr="C:\Users\LISAN\Documents\religions\homosexualité\images\homophobie\la famille c-est sacré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26575" y="174625"/>
            <a:ext cx="228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B67AEC53-1AC9-417D-9A6C-C07B03C70E6E}" type="slidenum">
              <a:rPr lang="fr-FR" sz="1200">
                <a:solidFill>
                  <a:schemeClr val="tx1">
                    <a:tint val="75000"/>
                  </a:schemeClr>
                </a:solidFill>
                <a:latin typeface="+mn-lt"/>
              </a:rPr>
              <a:pPr algn="r" eaLnBrk="1" fontAlgn="auto" hangingPunct="1">
                <a:spcBef>
                  <a:spcPts val="0"/>
                </a:spcBef>
                <a:spcAft>
                  <a:spcPts val="0"/>
                </a:spcAft>
                <a:defRPr/>
              </a:pPr>
              <a:t>53</a:t>
            </a:fld>
            <a:endParaRPr lang="fr-FR" sz="1200" dirty="0">
              <a:solidFill>
                <a:schemeClr val="tx1">
                  <a:tint val="75000"/>
                </a:schemeClr>
              </a:solidFill>
              <a:latin typeface="+mn-lt"/>
            </a:endParaRPr>
          </a:p>
        </p:txBody>
      </p:sp>
      <p:sp>
        <p:nvSpPr>
          <p:cNvPr id="60419"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0420"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0421"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0422" name="Picture 2" descr="C:\Users\LISAN\Documents\religions\homosexualité\images\homophobie\8 Most Homophobic Religious Protest Signs-giraf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0" y="2944813"/>
            <a:ext cx="4330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3" descr="C:\Users\LISAN\Documents\religions\homosexualité\images\homophobie\8 Most Homophobic Religious Protest Sig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3797300"/>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6" descr="C:\Users\LISAN\Documents\religions\homosexualité\images\homophobie\8 Most Homophobic Religious Protest Sign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735013"/>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7" descr="C:\Users\LISAN\Documents\religions\homosexualité\images\homophobie\8 Most Homophobic Religious Protest Signs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695325"/>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9" descr="C:\Users\LISAN\Documents\religions\homosexualité\images\homophobie\8 Most Homophobic Religious Protest Signs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 y="1165225"/>
            <a:ext cx="1057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0" descr="C:\Users\LISAN\Documents\religions\homosexualité\images\homophobie\8 Most Homophobic Religious Protest Signs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6875" y="171450"/>
            <a:ext cx="29051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1" descr="C:\Users\LISAN\Documents\religions\homosexualité\images\homophobie\solution_to_gay_marria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6538" y="2984500"/>
            <a:ext cx="26924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2" descr="C:\Users\LISAN\Documents\religions\homosexualité\images\homophobie\anti gay pride protesters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988" y="364331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ZoneTexte 17"/>
          <p:cNvSpPr txBox="1">
            <a:spLocks noChangeArrowheads="1"/>
          </p:cNvSpPr>
          <p:nvPr/>
        </p:nvSpPr>
        <p:spPr bwMode="auto">
          <a:xfrm>
            <a:off x="4518025" y="6378575"/>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Aujourd’hui, les hommes se marient avec des hommes. Demain, les hommes se marieront avec les girafes ».</a:t>
            </a:r>
          </a:p>
        </p:txBody>
      </p:sp>
      <p:sp>
        <p:nvSpPr>
          <p:cNvPr id="60431" name="ZoneTexte 18"/>
          <p:cNvSpPr txBox="1">
            <a:spLocks noChangeArrowheads="1"/>
          </p:cNvSpPr>
          <p:nvPr/>
        </p:nvSpPr>
        <p:spPr bwMode="auto">
          <a:xfrm>
            <a:off x="9110663" y="6129338"/>
            <a:ext cx="2863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solution au mariage gay […] Is doivent être mis à mort ».</a:t>
            </a:r>
          </a:p>
        </p:txBody>
      </p:sp>
      <p:sp>
        <p:nvSpPr>
          <p:cNvPr id="60432" name="ZoneTexte 19"/>
          <p:cNvSpPr txBox="1">
            <a:spLocks noChangeArrowheads="1"/>
          </p:cNvSpPr>
          <p:nvPr/>
        </p:nvSpPr>
        <p:spPr bwMode="auto">
          <a:xfrm>
            <a:off x="6792913" y="2339975"/>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Dieu est bon. Les gays sont mauvais ». </a:t>
            </a:r>
          </a:p>
        </p:txBody>
      </p:sp>
      <p:sp>
        <p:nvSpPr>
          <p:cNvPr id="60433" name="ZoneTexte 20"/>
          <p:cNvSpPr txBox="1">
            <a:spLocks noChangeArrowheads="1"/>
          </p:cNvSpPr>
          <p:nvPr/>
        </p:nvSpPr>
        <p:spPr bwMode="auto">
          <a:xfrm>
            <a:off x="141288" y="6138863"/>
            <a:ext cx="2014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L’anus est pour la défécation » (</a:t>
            </a:r>
            <a:r>
              <a:rPr lang="sv-SE" altLang="fr-FR" sz="1200">
                <a:solidFill>
                  <a:srgbClr val="7030A0"/>
                </a:solidFill>
              </a:rPr>
              <a:t>Kampala, en Ouganda en 2007</a:t>
            </a:r>
            <a:r>
              <a:rPr lang="fr-FR" altLang="fr-FR" sz="1200">
                <a:solidFill>
                  <a:srgbClr val="7030A0"/>
                </a:solidFill>
              </a:rPr>
              <a:t>).</a:t>
            </a:r>
          </a:p>
        </p:txBody>
      </p:sp>
      <p:sp>
        <p:nvSpPr>
          <p:cNvPr id="60434" name="ZoneTexte 21"/>
          <p:cNvSpPr txBox="1">
            <a:spLocks noChangeArrowheads="1"/>
          </p:cNvSpPr>
          <p:nvPr/>
        </p:nvSpPr>
        <p:spPr bwMode="auto">
          <a:xfrm>
            <a:off x="0" y="2895600"/>
            <a:ext cx="14811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i="1">
                <a:solidFill>
                  <a:srgbClr val="7030A0"/>
                </a:solidFill>
              </a:rPr>
              <a:t>« Le sida n’est pas une maladie, c’est une guérison (une cure) ».</a:t>
            </a:r>
          </a:p>
        </p:txBody>
      </p:sp>
      <p:sp>
        <p:nvSpPr>
          <p:cNvPr id="60435" name="ZoneTexte 23"/>
          <p:cNvSpPr txBox="1">
            <a:spLocks noChangeArrowheads="1"/>
          </p:cNvSpPr>
          <p:nvPr/>
        </p:nvSpPr>
        <p:spPr bwMode="auto">
          <a:xfrm>
            <a:off x="3962400" y="2373313"/>
            <a:ext cx="2862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Certaines personnes sont gais. Il faut en revenir [ou le surmonter ?]. Aimer Dieu »</a:t>
            </a:r>
          </a:p>
        </p:txBody>
      </p:sp>
      <p:sp>
        <p:nvSpPr>
          <p:cNvPr id="60436" name="ZoneTexte 24"/>
          <p:cNvSpPr txBox="1">
            <a:spLocks noChangeArrowheads="1"/>
          </p:cNvSpPr>
          <p:nvPr/>
        </p:nvSpPr>
        <p:spPr bwMode="auto">
          <a:xfrm>
            <a:off x="9274175" y="1817688"/>
            <a:ext cx="291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Les gais et facilitateurs tous iront en enfer ».</a:t>
            </a:r>
          </a:p>
        </p:txBody>
      </p:sp>
      <p:sp>
        <p:nvSpPr>
          <p:cNvPr id="60437" name="ZoneTexte 25"/>
          <p:cNvSpPr txBox="1">
            <a:spLocks noChangeArrowheads="1"/>
          </p:cNvSpPr>
          <p:nvPr/>
        </p:nvSpPr>
        <p:spPr bwMode="auto">
          <a:xfrm>
            <a:off x="2263775" y="6107113"/>
            <a:ext cx="219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Les 3 droits des gays : 1) le sida, 2) l’enfer, 3) le salut ».</a:t>
            </a:r>
          </a:p>
        </p:txBody>
      </p:sp>
      <p:sp>
        <p:nvSpPr>
          <p:cNvPr id="60438" name="ZoneTexte 26"/>
          <p:cNvSpPr txBox="1">
            <a:spLocks noChangeArrowheads="1"/>
          </p:cNvSpPr>
          <p:nvPr/>
        </p:nvSpPr>
        <p:spPr bwMode="auto">
          <a:xfrm>
            <a:off x="1447800" y="2946400"/>
            <a:ext cx="254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gays et lesbiennes sont disgraciées de l’humanité ».</a:t>
            </a:r>
          </a:p>
        </p:txBody>
      </p:sp>
      <p:pic>
        <p:nvPicPr>
          <p:cNvPr id="60439" name="Picture 3" descr="C:\Users\LISAN\Documents\religions\homosexualité\images\homophobie\gay and lesbians are disgrace to humanit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4150" y="1165225"/>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B2BEC32D-C65C-464E-BCBF-F15FA715A571}" type="slidenum">
              <a:rPr lang="fr-FR" sz="1200">
                <a:solidFill>
                  <a:schemeClr val="tx1">
                    <a:tint val="75000"/>
                  </a:schemeClr>
                </a:solidFill>
                <a:latin typeface="+mn-lt"/>
              </a:rPr>
              <a:pPr algn="r" eaLnBrk="1" fontAlgn="auto" hangingPunct="1">
                <a:spcBef>
                  <a:spcPts val="0"/>
                </a:spcBef>
                <a:spcAft>
                  <a:spcPts val="0"/>
                </a:spcAft>
                <a:defRPr/>
              </a:pPr>
              <a:t>54</a:t>
            </a:fld>
            <a:endParaRPr lang="fr-FR" sz="1200" dirty="0">
              <a:solidFill>
                <a:schemeClr val="tx1">
                  <a:tint val="75000"/>
                </a:schemeClr>
              </a:solidFill>
              <a:latin typeface="+mn-lt"/>
            </a:endParaRPr>
          </a:p>
        </p:txBody>
      </p:sp>
      <p:sp>
        <p:nvSpPr>
          <p:cNvPr id="61443"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1444"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1445"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1446" name="Picture 2" descr="C:\Users\LISAN\Documents\religions\homosexualité\image2\un papa une maman des enf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413" y="1619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ZoneTexte 9"/>
          <p:cNvSpPr txBox="1">
            <a:spLocks noChangeArrowheads="1"/>
          </p:cNvSpPr>
          <p:nvPr/>
        </p:nvSpPr>
        <p:spPr bwMode="auto">
          <a:xfrm>
            <a:off x="9253538" y="1938338"/>
            <a:ext cx="2938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Famille = 1 papa, 1 maman, des enfants</a:t>
            </a:r>
          </a:p>
        </p:txBody>
      </p:sp>
      <p:pic>
        <p:nvPicPr>
          <p:cNvPr id="61448" name="Picture 5" descr="C:\Users\LISAN\Documents\religions\homosexualité\image2\sodomize 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50641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ZoneTexte 12"/>
          <p:cNvSpPr txBox="1">
            <a:spLocks noChangeArrowheads="1"/>
          </p:cNvSpPr>
          <p:nvPr/>
        </p:nvSpPr>
        <p:spPr bwMode="auto">
          <a:xfrm>
            <a:off x="6629400" y="2252663"/>
            <a:ext cx="2709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Ne sodomisez pas Jérusalem »</a:t>
            </a:r>
          </a:p>
        </p:txBody>
      </p:sp>
      <p:sp>
        <p:nvSpPr>
          <p:cNvPr id="61450" name="ZoneTexte 15"/>
          <p:cNvSpPr txBox="1">
            <a:spLocks noChangeArrowheads="1"/>
          </p:cNvSpPr>
          <p:nvPr/>
        </p:nvSpPr>
        <p:spPr bwMode="auto">
          <a:xfrm>
            <a:off x="327025" y="3124200"/>
            <a:ext cx="2774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famille c’est sacrée. France jeunesse CIVITAS ».</a:t>
            </a:r>
          </a:p>
        </p:txBody>
      </p:sp>
      <p:sp>
        <p:nvSpPr>
          <p:cNvPr id="61451" name="ZoneTexte 16"/>
          <p:cNvSpPr txBox="1">
            <a:spLocks noChangeArrowheads="1"/>
          </p:cNvSpPr>
          <p:nvPr/>
        </p:nvSpPr>
        <p:spPr bwMode="auto">
          <a:xfrm>
            <a:off x="0" y="5181600"/>
            <a:ext cx="3178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Que fait le gouvernement – devant de tels défilés ! »</a:t>
            </a:r>
            <a:endParaRPr lang="pt-BR" altLang="fr-FR" sz="1200" i="1">
              <a:solidFill>
                <a:srgbClr val="7030A0"/>
              </a:solidFill>
            </a:endParaRPr>
          </a:p>
          <a:p>
            <a:pPr algn="ctr" eaLnBrk="1" hangingPunct="1">
              <a:lnSpc>
                <a:spcPct val="100000"/>
              </a:lnSpc>
              <a:spcBef>
                <a:spcPct val="0"/>
              </a:spcBef>
              <a:buFontTx/>
              <a:buNone/>
            </a:pPr>
            <a:r>
              <a:rPr lang="pt-BR" altLang="fr-FR" sz="1200" i="1">
                <a:solidFill>
                  <a:srgbClr val="7030A0"/>
                </a:solidFill>
              </a:rPr>
              <a:t>“Kokia valdẑia - Toke ir paradai !” (en Lituanien).</a:t>
            </a:r>
            <a:endParaRPr lang="fr-FR" altLang="fr-FR" sz="1200" i="1">
              <a:solidFill>
                <a:srgbClr val="7030A0"/>
              </a:solidFill>
            </a:endParaRPr>
          </a:p>
        </p:txBody>
      </p:sp>
      <p:pic>
        <p:nvPicPr>
          <p:cNvPr id="61452" name="Picture 8" descr="C:\Users\LISAN\Documents\religions\homosexualité\image2\sodomites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3735388"/>
            <a:ext cx="18764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9" descr="C:\Users\LISAN\Documents\religions\homosexualité\image2\good night gay pr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9100" y="2308225"/>
            <a:ext cx="28829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7" descr="C:\Users\LISAN\Documents\religions\homosexualité\image2\la famille c-est sac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1306513"/>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ZoneTexte 23"/>
          <p:cNvSpPr txBox="1">
            <a:spLocks noChangeArrowheads="1"/>
          </p:cNvSpPr>
          <p:nvPr/>
        </p:nvSpPr>
        <p:spPr bwMode="auto">
          <a:xfrm>
            <a:off x="9090025" y="4168775"/>
            <a:ext cx="293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Menace du GUD (groupe d’extrême droite) contre la gay pride « bonne nuit gay pride ».</a:t>
            </a:r>
          </a:p>
        </p:txBody>
      </p:sp>
      <p:pic>
        <p:nvPicPr>
          <p:cNvPr id="61456" name="Picture 10" descr="C:\Users\LISAN\Documents\religions\homosexualité\image2\homosexualite peti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825" y="6053138"/>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11" descr="C:\Users\LISAN\Documents\religions\homosexualité\image2\homophobie ougand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7138" y="3402013"/>
            <a:ext cx="5180012"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ZoneTexte 26"/>
          <p:cNvSpPr txBox="1">
            <a:spLocks noChangeArrowheads="1"/>
          </p:cNvSpPr>
          <p:nvPr/>
        </p:nvSpPr>
        <p:spPr bwMode="auto">
          <a:xfrm>
            <a:off x="3189288" y="6259513"/>
            <a:ext cx="6084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Les unes homophobes de deux journaux ougandais (Red pepper et Daily monitor) : «  Joie et colère, tandis que le président ougandais Yoweri Museveni</a:t>
            </a:r>
            <a:r>
              <a:rPr lang="fr-FR" altLang="fr-FR" sz="1200" b="1" i="1">
                <a:solidFill>
                  <a:srgbClr val="7030A0"/>
                </a:solidFill>
              </a:rPr>
              <a:t> </a:t>
            </a:r>
            <a:r>
              <a:rPr lang="fr-FR" altLang="fr-FR" sz="1200" i="1">
                <a:solidFill>
                  <a:srgbClr val="7030A0"/>
                </a:solidFill>
              </a:rPr>
              <a:t>signe une </a:t>
            </a:r>
            <a:r>
              <a:rPr lang="fr-FR" altLang="fr-FR" sz="1200" i="1">
                <a:solidFill>
                  <a:srgbClr val="FF0000"/>
                </a:solidFill>
              </a:rPr>
              <a:t>loi contre les gays</a:t>
            </a:r>
            <a:r>
              <a:rPr lang="fr-FR" altLang="fr-FR" sz="1200" i="1">
                <a:solidFill>
                  <a:srgbClr val="7030A0"/>
                </a:solidFill>
              </a:rPr>
              <a:t> ».</a:t>
            </a:r>
          </a:p>
        </p:txBody>
      </p:sp>
      <p:pic>
        <p:nvPicPr>
          <p:cNvPr id="61459" name="Picture 12" descr="C:\Users\LISAN\Documents\religions\homosexualité\image2\adoption n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8813" y="4678363"/>
            <a:ext cx="22383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2" descr="C:\Users\LISAN\Documents\religions\homosexualité\images\homophobie\la-manif-pour-tous-triste-detournement-stophomophobie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5825" y="777875"/>
            <a:ext cx="3103563"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1" name="ZoneTexte 20"/>
          <p:cNvSpPr txBox="1">
            <a:spLocks noChangeArrowheads="1"/>
          </p:cNvSpPr>
          <p:nvPr/>
        </p:nvSpPr>
        <p:spPr bwMode="auto">
          <a:xfrm>
            <a:off x="3462338" y="2895600"/>
            <a:ext cx="307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Affiche de</a:t>
            </a:r>
            <a:r>
              <a:rPr lang="fr-FR" altLang="fr-FR" sz="1200" i="1">
                <a:solidFill>
                  <a:srgbClr val="7030A0"/>
                </a:solidFill>
              </a:rPr>
              <a:t> « La manifestation pour tous : </a:t>
            </a:r>
            <a:r>
              <a:rPr lang="fr-FR" altLang="fr-FR" sz="1200" i="1">
                <a:solidFill>
                  <a:srgbClr val="FF0000"/>
                </a:solidFill>
              </a:rPr>
              <a:t>Triste détournement</a:t>
            </a:r>
            <a:r>
              <a:rPr lang="fr-FR" altLang="fr-FR" sz="1200" i="1">
                <a:solidFill>
                  <a:srgbClr val="7030A0"/>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F5A56B03-20E9-4FCC-8A00-A7930BF2CF91}" type="slidenum">
              <a:rPr lang="fr-FR" sz="1200">
                <a:solidFill>
                  <a:schemeClr val="tx1">
                    <a:tint val="75000"/>
                  </a:schemeClr>
                </a:solidFill>
                <a:latin typeface="+mn-lt"/>
              </a:rPr>
              <a:pPr algn="r" eaLnBrk="1" fontAlgn="auto" hangingPunct="1">
                <a:spcBef>
                  <a:spcPts val="0"/>
                </a:spcBef>
                <a:spcAft>
                  <a:spcPts val="0"/>
                </a:spcAft>
                <a:defRPr/>
              </a:pPr>
              <a:t>55</a:t>
            </a:fld>
            <a:endParaRPr lang="fr-FR" sz="1200" dirty="0">
              <a:solidFill>
                <a:schemeClr val="tx1">
                  <a:tint val="75000"/>
                </a:schemeClr>
              </a:solidFill>
              <a:latin typeface="+mn-lt"/>
            </a:endParaRPr>
          </a:p>
        </p:txBody>
      </p:sp>
      <p:sp>
        <p:nvSpPr>
          <p:cNvPr id="62467"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2468"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62469" name="Picture 3" descr="C:\Users\LISAN\Documents\religions\homosexualité\image2\homo17mai-U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663" y="0"/>
            <a:ext cx="3381375"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ZoneTexte 8"/>
          <p:cNvSpPr txBox="1">
            <a:spLocks noChangeArrowheads="1"/>
          </p:cNvSpPr>
          <p:nvPr/>
        </p:nvSpPr>
        <p:spPr bwMode="auto">
          <a:xfrm>
            <a:off x="8370888" y="2244725"/>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Affiche de l’UDC, en Suisse : Dépénalisation des drogues, avortement, </a:t>
            </a:r>
            <a:r>
              <a:rPr lang="fr-FR" altLang="fr-FR" sz="1200" i="1">
                <a:solidFill>
                  <a:srgbClr val="FF0000"/>
                </a:solidFill>
              </a:rPr>
              <a:t>PACS</a:t>
            </a:r>
            <a:r>
              <a:rPr lang="fr-FR" altLang="fr-FR" sz="1200" i="1">
                <a:solidFill>
                  <a:srgbClr val="7030A0"/>
                </a:solidFill>
              </a:rPr>
              <a:t>, UE, perte d’identité, insécurité, STOP ! Prochaine étape : L’AMIBE »</a:t>
            </a:r>
          </a:p>
        </p:txBody>
      </p:sp>
      <p:pic>
        <p:nvPicPr>
          <p:cNvPr id="62471" name="Picture 5" descr="C:\Users\LISAN\Documents\religions\homosexualité\image2\stop homosexu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642938"/>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7" descr="C:\Users\LISAN\Documents\religions\homosexualité\image2\normal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196975"/>
            <a:ext cx="1819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8" descr="C:\Users\LISAN\Documents\religions\homosexualité\image2\contre mariage pour to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9350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9" descr="C:\Users\LISAN\Documents\religions\homosexualité\images\homophobie\gay free zo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3" y="3708400"/>
            <a:ext cx="1800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ZoneTexte 15"/>
          <p:cNvSpPr txBox="1">
            <a:spLocks noChangeArrowheads="1"/>
          </p:cNvSpPr>
          <p:nvPr/>
        </p:nvSpPr>
        <p:spPr bwMode="auto">
          <a:xfrm>
            <a:off x="239713" y="5367338"/>
            <a:ext cx="1981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Au peuple de Loth</a:t>
            </a:r>
          </a:p>
          <a:p>
            <a:pPr algn="ctr" eaLnBrk="1" hangingPunct="1">
              <a:lnSpc>
                <a:spcPct val="100000"/>
              </a:lnSpc>
              <a:spcBef>
                <a:spcPct val="0"/>
              </a:spcBef>
              <a:buFontTx/>
              <a:buNone/>
            </a:pPr>
            <a:r>
              <a:rPr lang="fr-FR" altLang="fr-FR" sz="1200" i="1">
                <a:solidFill>
                  <a:srgbClr val="7030A0"/>
                </a:solidFill>
              </a:rPr>
              <a:t>Zone libre de gay.</a:t>
            </a:r>
          </a:p>
          <a:p>
            <a:pPr algn="ctr" eaLnBrk="1" hangingPunct="1">
              <a:lnSpc>
                <a:spcPct val="100000"/>
              </a:lnSpc>
              <a:spcBef>
                <a:spcPct val="0"/>
              </a:spcBef>
              <a:buFontTx/>
              <a:buNone/>
            </a:pPr>
            <a:r>
              <a:rPr lang="fr-FR" altLang="fr-FR" sz="1200" i="1">
                <a:solidFill>
                  <a:srgbClr val="7030A0"/>
                </a:solidFill>
              </a:rPr>
              <a:t>Et sachez que votre seigneur est Allah [et Allah est dur en punition] … »</a:t>
            </a:r>
          </a:p>
        </p:txBody>
      </p:sp>
      <p:pic>
        <p:nvPicPr>
          <p:cNvPr id="62476" name="Picture 11" descr="C:\Users\LISAN\Documents\religions\homosexualité\images\homophobie\homophobie-panneau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513" y="725488"/>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Rectangle 18"/>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2478" name="Picture 12" descr="C:\Users\LISAN\Documents\religions\homosexualité\images\homophobie\homophobie Lituan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2038" y="2228850"/>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9" name="ZoneTexte 20"/>
          <p:cNvSpPr txBox="1">
            <a:spLocks noChangeArrowheads="1"/>
          </p:cNvSpPr>
          <p:nvPr/>
        </p:nvSpPr>
        <p:spPr bwMode="auto">
          <a:xfrm>
            <a:off x="5292725" y="3843338"/>
            <a:ext cx="195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Homophobie en Lituanie.</a:t>
            </a:r>
          </a:p>
        </p:txBody>
      </p:sp>
      <p:pic>
        <p:nvPicPr>
          <p:cNvPr id="62480" name="Picture 13" descr="C:\Users\LISAN\Documents\religions\homosexualité\images\homophobie\Lituania will be no-gay zo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8313" y="28876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5" descr="C:\Users\LISAN\Documents\religions\homosexualité\image2\puissance-des-reaseaux-homophob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4125" y="2724150"/>
            <a:ext cx="21812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2" name="ZoneTexte 19"/>
          <p:cNvSpPr txBox="1">
            <a:spLocks noChangeArrowheads="1"/>
          </p:cNvSpPr>
          <p:nvPr/>
        </p:nvSpPr>
        <p:spPr bwMode="auto">
          <a:xfrm>
            <a:off x="2384425" y="3940175"/>
            <a:ext cx="2481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Alliancia, Zarodinu.</a:t>
            </a:r>
          </a:p>
          <a:p>
            <a:pPr algn="ctr" eaLnBrk="1" hangingPunct="1">
              <a:lnSpc>
                <a:spcPct val="100000"/>
              </a:lnSpc>
              <a:spcBef>
                <a:spcPct val="0"/>
              </a:spcBef>
              <a:buFontTx/>
              <a:buNone/>
            </a:pPr>
            <a:r>
              <a:rPr lang="fr-FR" altLang="fr-FR" sz="1200">
                <a:solidFill>
                  <a:srgbClr val="7030A0"/>
                </a:solidFill>
              </a:rPr>
              <a:t>Réseau pro-famille, homophobe, en Slovaquie.</a:t>
            </a:r>
          </a:p>
        </p:txBody>
      </p:sp>
      <p:pic>
        <p:nvPicPr>
          <p:cNvPr id="62483" name="Imag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6654" y="3953173"/>
            <a:ext cx="1692275" cy="22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4" name="ZoneTexte 6"/>
          <p:cNvSpPr txBox="1">
            <a:spLocks noChangeArrowheads="1"/>
          </p:cNvSpPr>
          <p:nvPr/>
        </p:nvSpPr>
        <p:spPr bwMode="auto">
          <a:xfrm>
            <a:off x="7104212" y="6312198"/>
            <a:ext cx="219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Tu seras une femme mon fils. Non à la théorie du genre ».</a:t>
            </a:r>
          </a:p>
        </p:txBody>
      </p:sp>
      <p:pic>
        <p:nvPicPr>
          <p:cNvPr id="62485" name="Imag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409113" y="4905375"/>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6" name="ZoneTexte 23"/>
          <p:cNvSpPr txBox="1">
            <a:spLocks noChangeArrowheads="1"/>
          </p:cNvSpPr>
          <p:nvPr/>
        </p:nvSpPr>
        <p:spPr bwMode="auto">
          <a:xfrm>
            <a:off x="9155113" y="4748213"/>
            <a:ext cx="2873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Lituanie sera une zone libre de gays ».</a:t>
            </a:r>
          </a:p>
        </p:txBody>
      </p:sp>
      <p:sp>
        <p:nvSpPr>
          <p:cNvPr id="62487" name="ZoneTexte 9"/>
          <p:cNvSpPr txBox="1">
            <a:spLocks noChangeArrowheads="1"/>
          </p:cNvSpPr>
          <p:nvPr/>
        </p:nvSpPr>
        <p:spPr bwMode="auto">
          <a:xfrm>
            <a:off x="9358313" y="6497638"/>
            <a:ext cx="2833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Demain, la polygamie ».</a:t>
            </a:r>
          </a:p>
        </p:txBody>
      </p:sp>
      <p:sp>
        <p:nvSpPr>
          <p:cNvPr id="62488" name="ZoneTexte 11"/>
          <p:cNvSpPr txBox="1">
            <a:spLocks noChangeArrowheads="1"/>
          </p:cNvSpPr>
          <p:nvPr/>
        </p:nvSpPr>
        <p:spPr bwMode="auto">
          <a:xfrm>
            <a:off x="4594225" y="6359525"/>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homo, n'oublie pas tu as un père ET une mère »</a:t>
            </a:r>
          </a:p>
        </p:txBody>
      </p:sp>
      <p:pic>
        <p:nvPicPr>
          <p:cNvPr id="62489" name="Image 1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24375" y="4556125"/>
            <a:ext cx="24765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0" name="Imag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98738" y="4586288"/>
            <a:ext cx="17621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2875" y="68263"/>
            <a:ext cx="423863" cy="320675"/>
          </a:xfrm>
        </p:spPr>
        <p:txBody>
          <a:bodyPr/>
          <a:lstStyle/>
          <a:p>
            <a:pPr>
              <a:defRPr/>
            </a:pPr>
            <a:fld id="{F0E3D85E-8D97-4DE3-A34B-16961FBCB77B}" type="slidenum">
              <a:rPr lang="fr-FR"/>
              <a:pPr>
                <a:defRPr/>
              </a:pPr>
              <a:t>56</a:t>
            </a:fld>
            <a:endParaRPr lang="fr-FR" dirty="0"/>
          </a:p>
        </p:txBody>
      </p:sp>
      <p:sp>
        <p:nvSpPr>
          <p:cNvPr id="63491"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3492"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3493"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349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9413" y="600075"/>
            <a:ext cx="18224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600075"/>
            <a:ext cx="1828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1166813"/>
            <a:ext cx="17716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Rectangle 10"/>
          <p:cNvSpPr>
            <a:spLocks noChangeArrowheads="1"/>
          </p:cNvSpPr>
          <p:nvPr/>
        </p:nvSpPr>
        <p:spPr bwMode="auto">
          <a:xfrm>
            <a:off x="2216150" y="3638550"/>
            <a:ext cx="2055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Leur mariage pour tous ?! Et pourquoi pas pour lui » </a:t>
            </a:r>
          </a:p>
        </p:txBody>
      </p:sp>
      <p:pic>
        <p:nvPicPr>
          <p:cNvPr id="63498"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2363" y="4746625"/>
            <a:ext cx="20002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ZoneTexte 12"/>
          <p:cNvSpPr txBox="1">
            <a:spLocks noChangeArrowheads="1"/>
          </p:cNvSpPr>
          <p:nvPr/>
        </p:nvSpPr>
        <p:spPr bwMode="auto">
          <a:xfrm>
            <a:off x="9764713" y="6442075"/>
            <a:ext cx="2497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halte à la confusion des genres ».</a:t>
            </a:r>
          </a:p>
        </p:txBody>
      </p:sp>
      <p:sp>
        <p:nvSpPr>
          <p:cNvPr id="63500" name="ZoneTexte 13"/>
          <p:cNvSpPr txBox="1">
            <a:spLocks noChangeArrowheads="1"/>
          </p:cNvSpPr>
          <p:nvPr/>
        </p:nvSpPr>
        <p:spPr bwMode="auto">
          <a:xfrm>
            <a:off x="0" y="3725863"/>
            <a:ext cx="2309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souriez, vous allez pouvoir vous marier », </a:t>
            </a:r>
            <a:r>
              <a:rPr lang="fr-FR" altLang="fr-FR" sz="1200">
                <a:solidFill>
                  <a:srgbClr val="7030A0"/>
                </a:solidFill>
              </a:rPr>
              <a:t>une</a:t>
            </a:r>
            <a:r>
              <a:rPr lang="fr-FR" altLang="fr-FR" sz="1200" i="1">
                <a:solidFill>
                  <a:srgbClr val="7030A0"/>
                </a:solidFill>
              </a:rPr>
              <a:t> </a:t>
            </a:r>
            <a:r>
              <a:rPr lang="fr-FR" altLang="fr-FR" sz="1200">
                <a:solidFill>
                  <a:srgbClr val="7030A0"/>
                </a:solidFill>
              </a:rPr>
              <a:t>affiche placardée sur le local du 10° de l’'association de lutte contre le sida Aides.</a:t>
            </a:r>
          </a:p>
        </p:txBody>
      </p:sp>
      <p:sp>
        <p:nvSpPr>
          <p:cNvPr id="63501" name="ZoneTexte 14"/>
          <p:cNvSpPr txBox="1">
            <a:spLocks noChangeArrowheads="1"/>
          </p:cNvSpPr>
          <p:nvPr/>
        </p:nvSpPr>
        <p:spPr bwMode="auto">
          <a:xfrm>
            <a:off x="6702425" y="3132138"/>
            <a:ext cx="1920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Depuis la loi légalisant le « mariage » homo, « Bonne fête maman » perd tout son sens ! » « La fête des mères, c’est fini »</a:t>
            </a:r>
          </a:p>
        </p:txBody>
      </p:sp>
      <p:sp>
        <p:nvSpPr>
          <p:cNvPr id="63502" name="ZoneTexte 15"/>
          <p:cNvSpPr txBox="1">
            <a:spLocks noChangeArrowheads="1"/>
          </p:cNvSpPr>
          <p:nvPr/>
        </p:nvSpPr>
        <p:spPr bwMode="auto">
          <a:xfrm>
            <a:off x="4684713" y="3140075"/>
            <a:ext cx="19192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Depuis la loi légalisant le « mariage » homo, cette petite fille a compris qu’elle n’elle n’aurait sans doute jamais de maman à fêter ! »</a:t>
            </a:r>
          </a:p>
        </p:txBody>
      </p:sp>
      <p:sp>
        <p:nvSpPr>
          <p:cNvPr id="63503" name="ZoneTexte 17"/>
          <p:cNvSpPr txBox="1">
            <a:spLocks noChangeArrowheads="1"/>
          </p:cNvSpPr>
          <p:nvPr/>
        </p:nvSpPr>
        <p:spPr bwMode="auto">
          <a:xfrm>
            <a:off x="8169275" y="4010025"/>
            <a:ext cx="395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manif pour tous a copié la forme de l'affiche de l'appel du 18 juin du Général de Gaulle à la résistance, faisant ainsi un parallèle entre le gouvernement Hollande et les nazis….</a:t>
            </a:r>
          </a:p>
        </p:txBody>
      </p:sp>
      <p:pic>
        <p:nvPicPr>
          <p:cNvPr id="63504" name="Imag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117600"/>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Imag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34450" y="161925"/>
            <a:ext cx="26479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6" name="ZoneTexte 21"/>
          <p:cNvSpPr txBox="1">
            <a:spLocks noChangeArrowheads="1"/>
          </p:cNvSpPr>
          <p:nvPr/>
        </p:nvSpPr>
        <p:spPr bwMode="auto">
          <a:xfrm>
            <a:off x="142875" y="5807075"/>
            <a:ext cx="553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Les couples homos n’étaient pas les bienvenus hier au Subway du campus universitaire d’Angers. En devanture, le gérant du restaurant a apposé une affiche réservant le menu spécial Saint-Valentin aux couples «H/F», précisant au bas de cette affiche « (*) </a:t>
            </a:r>
            <a:r>
              <a:rPr lang="fr-FR" altLang="fr-FR" sz="1200" i="1">
                <a:solidFill>
                  <a:srgbClr val="7030A0"/>
                </a:solidFill>
              </a:rPr>
              <a:t>Discrimination (?). Non, la loi sur le mariage pour tous a avancé mais n’est pas encore ratifié par le Sénat. Jusque-là j'utilise la loi de la liberté d’expression</a:t>
            </a:r>
            <a:r>
              <a:rPr lang="fr-FR" altLang="fr-FR" sz="1200">
                <a:solidFill>
                  <a:srgbClr val="7030A0"/>
                </a:solidFill>
              </a:rPr>
              <a:t> ».</a:t>
            </a:r>
          </a:p>
        </p:txBody>
      </p:sp>
      <p:pic>
        <p:nvPicPr>
          <p:cNvPr id="63507"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1113" y="415607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Imag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38813" y="4137025"/>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ZoneTexte 24"/>
          <p:cNvSpPr txBox="1">
            <a:spLocks noChangeArrowheads="1"/>
          </p:cNvSpPr>
          <p:nvPr/>
        </p:nvSpPr>
        <p:spPr bwMode="auto">
          <a:xfrm>
            <a:off x="5624513" y="5994400"/>
            <a:ext cx="3841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Une affiche de l’organisation chrétienne </a:t>
            </a:r>
            <a:r>
              <a:rPr lang="fr-FR" altLang="fr-FR" sz="1200">
                <a:solidFill>
                  <a:srgbClr val="7030A0"/>
                </a:solidFill>
                <a:hlinkClick r:id="rId10"/>
              </a:rPr>
              <a:t>Core Issues Trusts</a:t>
            </a:r>
            <a:r>
              <a:rPr lang="fr-FR" altLang="fr-FR" sz="1200">
                <a:solidFill>
                  <a:srgbClr val="7030A0"/>
                </a:solidFill>
              </a:rPr>
              <a:t> promouvant les thérapies de « déshomosexualisation » devait décorer les bus de la capitale britannique à partir de lundi. Le maire de Londres s’y est opposé in extremis... (°)</a:t>
            </a:r>
          </a:p>
        </p:txBody>
      </p:sp>
      <p:sp>
        <p:nvSpPr>
          <p:cNvPr id="63510" name="ZoneTexte 25"/>
          <p:cNvSpPr txBox="1">
            <a:spLocks noChangeArrowheads="1"/>
          </p:cNvSpPr>
          <p:nvPr/>
        </p:nvSpPr>
        <p:spPr bwMode="auto">
          <a:xfrm>
            <a:off x="8226425" y="4868863"/>
            <a:ext cx="1282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 Certains sont gays.</a:t>
            </a:r>
          </a:p>
          <a:p>
            <a:pPr eaLnBrk="1" hangingPunct="1">
              <a:lnSpc>
                <a:spcPct val="100000"/>
              </a:lnSpc>
              <a:spcBef>
                <a:spcPct val="0"/>
              </a:spcBef>
              <a:buFontTx/>
              <a:buNone/>
            </a:pPr>
            <a:r>
              <a:rPr lang="fr-FR" altLang="fr-FR" sz="1200">
                <a:solidFill>
                  <a:srgbClr val="7030A0"/>
                </a:solidFill>
              </a:rPr>
              <a:t>Ils peuvent le surmonter ».</a:t>
            </a:r>
          </a:p>
        </p:txBody>
      </p:sp>
      <p:sp>
        <p:nvSpPr>
          <p:cNvPr id="63511" name="ZoneTexte 26"/>
          <p:cNvSpPr txBox="1">
            <a:spLocks noChangeArrowheads="1"/>
          </p:cNvSpPr>
          <p:nvPr/>
        </p:nvSpPr>
        <p:spPr bwMode="auto">
          <a:xfrm>
            <a:off x="303213" y="4629150"/>
            <a:ext cx="1868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000">
                <a:solidFill>
                  <a:srgbClr val="7030A0"/>
                </a:solidFill>
              </a:rPr>
              <a:t>(°)  Source : </a:t>
            </a:r>
            <a:r>
              <a:rPr lang="fr-FR" altLang="fr-FR" sz="1000">
                <a:solidFill>
                  <a:srgbClr val="7030A0"/>
                </a:solidFill>
                <a:hlinkClick r:id="rId11"/>
              </a:rPr>
              <a:t>http://fromparistolondon.blogs.france24.com/article/2012/04/25/londres-les-bus-rouges-echappent-de-peu-une-publicite-homopho-0</a:t>
            </a:r>
            <a:r>
              <a:rPr lang="fr-FR" altLang="fr-FR" sz="1000">
                <a:solidFill>
                  <a:srgbClr val="7030A0"/>
                </a:solidFill>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AA88B7F-65DE-422B-B2F3-C482556D83A0}" type="slidenum">
              <a:rPr lang="fr-FR"/>
              <a:pPr>
                <a:defRPr/>
              </a:pPr>
              <a:t>57</a:t>
            </a:fld>
            <a:endParaRPr lang="fr-FR" dirty="0"/>
          </a:p>
        </p:txBody>
      </p:sp>
      <p:sp>
        <p:nvSpPr>
          <p:cNvPr id="3" name="Espace réservé du numéro de diapositive 1"/>
          <p:cNvSpPr txBox="1">
            <a:spLocks/>
          </p:cNvSpPr>
          <p:nvPr/>
        </p:nvSpPr>
        <p:spPr>
          <a:xfrm>
            <a:off x="142875" y="68263"/>
            <a:ext cx="423863" cy="320675"/>
          </a:xfrm>
          <a:prstGeom prst="rect">
            <a:avLst/>
          </a:prstGeom>
        </p:spPr>
        <p:txBody>
          <a:bodyPr anchor="ctr"/>
          <a:lstStyle/>
          <a:p>
            <a:pPr algn="r" eaLnBrk="1" fontAlgn="auto" hangingPunct="1">
              <a:spcBef>
                <a:spcPts val="0"/>
              </a:spcBef>
              <a:spcAft>
                <a:spcPts val="0"/>
              </a:spcAft>
              <a:defRPr/>
            </a:pPr>
            <a:fld id="{37ED55C3-CA93-4050-99CC-2873CA011FE5}" type="slidenum">
              <a:rPr lang="fr-FR" sz="1200">
                <a:solidFill>
                  <a:schemeClr val="tx1">
                    <a:tint val="75000"/>
                  </a:schemeClr>
                </a:solidFill>
                <a:latin typeface="+mn-lt"/>
              </a:rPr>
              <a:pPr algn="r" eaLnBrk="1" fontAlgn="auto" hangingPunct="1">
                <a:spcBef>
                  <a:spcPts val="0"/>
                </a:spcBef>
                <a:spcAft>
                  <a:spcPts val="0"/>
                </a:spcAft>
                <a:defRPr/>
              </a:pPr>
              <a:t>57</a:t>
            </a:fld>
            <a:endParaRPr lang="fr-FR" sz="1200" dirty="0">
              <a:solidFill>
                <a:schemeClr val="tx1">
                  <a:tint val="75000"/>
                </a:schemeClr>
              </a:solidFill>
              <a:latin typeface="+mn-lt"/>
            </a:endParaRPr>
          </a:p>
        </p:txBody>
      </p:sp>
      <p:sp>
        <p:nvSpPr>
          <p:cNvPr id="64516" name="Rectangle 3"/>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4517" name="Rectangle 4"/>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sp>
        <p:nvSpPr>
          <p:cNvPr id="64518" name="ZoneTexte 5"/>
          <p:cNvSpPr txBox="1">
            <a:spLocks noChangeArrowheads="1"/>
          </p:cNvSpPr>
          <p:nvPr/>
        </p:nvSpPr>
        <p:spPr bwMode="auto">
          <a:xfrm>
            <a:off x="459898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64519" name="Picture 2" descr="C:\Users\LISAN\Documents\religions\homosexualité\images\homophobie\qui veut la fin de la fam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198563"/>
            <a:ext cx="22193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ZoneTexte 7"/>
          <p:cNvSpPr txBox="1">
            <a:spLocks noChangeArrowheads="1"/>
          </p:cNvSpPr>
          <p:nvPr/>
        </p:nvSpPr>
        <p:spPr bwMode="auto">
          <a:xfrm>
            <a:off x="0" y="3265488"/>
            <a:ext cx="2667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Qui veut la fin de la famille ? »</a:t>
            </a:r>
          </a:p>
        </p:txBody>
      </p:sp>
      <p:sp>
        <p:nvSpPr>
          <p:cNvPr id="64521" name="ZoneTexte 9"/>
          <p:cNvSpPr txBox="1">
            <a:spLocks noChangeArrowheads="1"/>
          </p:cNvSpPr>
          <p:nvPr/>
        </p:nvSpPr>
        <p:spPr bwMode="auto">
          <a:xfrm>
            <a:off x="5399088" y="2700338"/>
            <a:ext cx="3016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Ce dessin était accompagné de ce commentaire </a:t>
            </a:r>
            <a:r>
              <a:rPr lang="fr-FR" altLang="fr-FR" sz="1200" i="1">
                <a:solidFill>
                  <a:srgbClr val="7030A0"/>
                </a:solidFill>
              </a:rPr>
              <a:t>« terrorisme gay »</a:t>
            </a:r>
          </a:p>
        </p:txBody>
      </p:sp>
      <p:sp>
        <p:nvSpPr>
          <p:cNvPr id="64522" name="ZoneTexte 11"/>
          <p:cNvSpPr txBox="1">
            <a:spLocks noChangeArrowheads="1"/>
          </p:cNvSpPr>
          <p:nvPr/>
        </p:nvSpPr>
        <p:spPr bwMode="auto">
          <a:xfrm>
            <a:off x="2514600" y="2579688"/>
            <a:ext cx="2960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Homophobie / Xénophobie « </a:t>
            </a:r>
            <a:r>
              <a:rPr lang="fr-FR" altLang="fr-FR" sz="1200" i="1">
                <a:solidFill>
                  <a:srgbClr val="7030A0"/>
                </a:solidFill>
              </a:rPr>
              <a:t>La Russie de Poutine voit dans le mariage homosexuel l’exemple de la </a:t>
            </a:r>
            <a:r>
              <a:rPr lang="fr-FR" altLang="fr-FR" sz="1200" i="1">
                <a:solidFill>
                  <a:srgbClr val="FF0000"/>
                </a:solidFill>
              </a:rPr>
              <a:t>dépravation occidentale</a:t>
            </a:r>
            <a:r>
              <a:rPr lang="fr-FR" altLang="fr-FR" sz="1200">
                <a:solidFill>
                  <a:srgbClr val="7030A0"/>
                </a:solidFill>
              </a:rPr>
              <a:t> »</a:t>
            </a:r>
          </a:p>
        </p:txBody>
      </p:sp>
      <p:pic>
        <p:nvPicPr>
          <p:cNvPr id="64523" name="Picture 5" descr="C:\Users\LISAN\Documents\religions\homosexualité\images\homophobie\terrorisme-gay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636588"/>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7" descr="C:\Users\LISAN\Documents\religions\homosexualité\images\homophobie\affiche homophobe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52578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9" descr="C:\Users\LISAN\Documents\religions\homosexualité\images\homophobie\debat non au mariage homosexu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3654425"/>
            <a:ext cx="30765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0" descr="C:\Users\LISAN\Documents\religions\homosexualité\images\homophobie\100 pictures of top homo lea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4025" y="5094288"/>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11" descr="C:\Users\LISAN\Documents\religions\homosexualité\images\homophobie\top homo uganda nam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3275" y="0"/>
            <a:ext cx="36195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12" descr="C:\Users\LISAN\Documents\religions\homosexualité\images\manif pour tous\manif-du-24-mars-2013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3338513"/>
            <a:ext cx="18002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13" descr="C:\Users\LISAN\Documents\religions\homosexualité\images\manif pour tous\pas d-ovule-dans-les-testicule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2363" y="3248025"/>
            <a:ext cx="2190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14" descr="C:\Users\LISAN\Documents\religions\homosexualité\images\manif pour tous\mariagophil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7800" y="5345113"/>
            <a:ext cx="146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16" descr="C:\Users\LISAN\Documents\religions\homosexualité\images\manif pour tous\un pere une mere c'est elementaire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7213" y="5343525"/>
            <a:ext cx="1714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2" name="ZoneTexte 24"/>
          <p:cNvSpPr txBox="1">
            <a:spLocks noChangeArrowheads="1"/>
          </p:cNvSpPr>
          <p:nvPr/>
        </p:nvSpPr>
        <p:spPr bwMode="auto">
          <a:xfrm>
            <a:off x="8370888" y="5018088"/>
            <a:ext cx="9683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↑Livraison en pâture du nom des homos-exuels ougandais →</a:t>
            </a:r>
          </a:p>
        </p:txBody>
      </p:sp>
      <p:pic>
        <p:nvPicPr>
          <p:cNvPr id="64533" name="Picture 2" descr="C:\Users\LISAN\Documents\religions\homosexualité\images\homophobie\homo dépravé bi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3525" y="1171575"/>
            <a:ext cx="2447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4" name="ZoneTexte 22"/>
          <p:cNvSpPr txBox="1">
            <a:spLocks noChangeArrowheads="1"/>
          </p:cNvSpPr>
          <p:nvPr/>
        </p:nvSpPr>
        <p:spPr bwMode="auto">
          <a:xfrm>
            <a:off x="3406775" y="4919663"/>
            <a:ext cx="2732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Y’a pas d’OVULE dans les TESTICULES »</a:t>
            </a:r>
          </a:p>
        </p:txBody>
      </p:sp>
      <p:sp>
        <p:nvSpPr>
          <p:cNvPr id="64535" name="ZoneTexte 23"/>
          <p:cNvSpPr txBox="1">
            <a:spLocks noChangeArrowheads="1"/>
          </p:cNvSpPr>
          <p:nvPr/>
        </p:nvSpPr>
        <p:spPr bwMode="auto">
          <a:xfrm>
            <a:off x="6205538" y="5873750"/>
            <a:ext cx="2165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Libérons la démocratie de la pensée unique. Le projet de loi Taubira ne passera pas ! ».</a:t>
            </a:r>
          </a:p>
        </p:txBody>
      </p:sp>
      <p:sp>
        <p:nvSpPr>
          <p:cNvPr id="64536" name="ZoneTexte 25"/>
          <p:cNvSpPr txBox="1">
            <a:spLocks noChangeArrowheads="1"/>
          </p:cNvSpPr>
          <p:nvPr/>
        </p:nvSpPr>
        <p:spPr bwMode="auto">
          <a:xfrm>
            <a:off x="2579688" y="6542088"/>
            <a:ext cx="4930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Mariageophine pas homophobe ». « 1 père + mère, C’est élémentaire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3350" y="68263"/>
            <a:ext cx="758825" cy="320675"/>
          </a:xfrm>
        </p:spPr>
        <p:txBody>
          <a:bodyPr/>
          <a:lstStyle/>
          <a:p>
            <a:pPr>
              <a:defRPr/>
            </a:pPr>
            <a:fld id="{EE825371-BAB0-4300-9D63-7CBCAA89CE15}" type="slidenum">
              <a:rPr lang="fr-FR"/>
              <a:pPr>
                <a:defRPr/>
              </a:pPr>
              <a:t>58</a:t>
            </a:fld>
            <a:endParaRPr lang="fr-FR" dirty="0"/>
          </a:p>
        </p:txBody>
      </p:sp>
      <p:sp>
        <p:nvSpPr>
          <p:cNvPr id="65539"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5540"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65541"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7388" y="4718050"/>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5525" y="42132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ZoneTexte 7"/>
          <p:cNvSpPr txBox="1">
            <a:spLocks noChangeArrowheads="1"/>
          </p:cNvSpPr>
          <p:nvPr/>
        </p:nvSpPr>
        <p:spPr bwMode="auto">
          <a:xfrm>
            <a:off x="7250113" y="6356350"/>
            <a:ext cx="4900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Confieriez-vous des enfants à </a:t>
            </a:r>
            <a:r>
              <a:rPr lang="fr-FR" altLang="fr-FR" sz="1200" i="1">
                <a:solidFill>
                  <a:srgbClr val="FF0000"/>
                </a:solidFill>
              </a:rPr>
              <a:t>ces gens-là </a:t>
            </a:r>
            <a:r>
              <a:rPr lang="fr-FR" altLang="fr-FR" sz="1200" i="1">
                <a:solidFill>
                  <a:srgbClr val="7030A0"/>
                </a:solidFill>
              </a:rPr>
              <a:t>? Non à l’adoption d’enfants par des DUOS HOMOS ! Mariage homo : </a:t>
            </a:r>
            <a:r>
              <a:rPr lang="fr-FR" altLang="fr-FR" sz="1200" i="1">
                <a:solidFill>
                  <a:srgbClr val="FF0000"/>
                </a:solidFill>
              </a:rPr>
              <a:t>Bientôt, il vous pouvoir s’enfiler </a:t>
            </a:r>
            <a:r>
              <a:rPr lang="fr-FR" altLang="fr-FR" sz="1200" i="1">
                <a:solidFill>
                  <a:srgbClr val="7030A0"/>
                </a:solidFill>
              </a:rPr>
              <a:t>…»</a:t>
            </a:r>
          </a:p>
        </p:txBody>
      </p:sp>
      <p:pic>
        <p:nvPicPr>
          <p:cNvPr id="65544"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3363" y="687388"/>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98125" y="68263"/>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ZoneTexte 10"/>
          <p:cNvSpPr txBox="1">
            <a:spLocks noChangeArrowheads="1"/>
          </p:cNvSpPr>
          <p:nvPr/>
        </p:nvSpPr>
        <p:spPr bwMode="auto">
          <a:xfrm>
            <a:off x="133350" y="2540000"/>
            <a:ext cx="40084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6"/>
              </a:rPr>
              <a:t>http://www.madsnissen.com/homophobia-russia/</a:t>
            </a:r>
            <a:r>
              <a:rPr lang="fr-FR" altLang="fr-FR" sz="1200">
                <a:solidFill>
                  <a:srgbClr val="7030A0"/>
                </a:solidFill>
              </a:rPr>
              <a:t> </a:t>
            </a:r>
          </a:p>
        </p:txBody>
      </p:sp>
      <p:pic>
        <p:nvPicPr>
          <p:cNvPr id="65547"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9238" y="7969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54363" y="795338"/>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Imag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80113" y="866775"/>
            <a:ext cx="1790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Imag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43750" y="26781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Imag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57850" y="2759075"/>
            <a:ext cx="1295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91700" y="2697163"/>
            <a:ext cx="2286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Imag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3988" y="28559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Image 1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70213" y="2817813"/>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5" name="Image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5575" y="4735513"/>
            <a:ext cx="33655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6" name="Image 2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87750" y="4697413"/>
            <a:ext cx="188753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Imag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435600" y="4525963"/>
            <a:ext cx="15176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8" name="ZoneTexte 23"/>
          <p:cNvSpPr txBox="1">
            <a:spLocks noChangeArrowheads="1"/>
          </p:cNvSpPr>
          <p:nvPr/>
        </p:nvSpPr>
        <p:spPr bwMode="auto">
          <a:xfrm>
            <a:off x="217488" y="6411913"/>
            <a:ext cx="294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Attaques homophobes.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33350" y="68263"/>
            <a:ext cx="758825" cy="320675"/>
          </a:xfrm>
          <a:prstGeom prst="rect">
            <a:avLst/>
          </a:prstGeom>
        </p:spPr>
        <p:txBody>
          <a:bodyPr anchor="ctr"/>
          <a:lstStyle/>
          <a:p>
            <a:pPr algn="r" eaLnBrk="1" fontAlgn="auto" hangingPunct="1">
              <a:spcBef>
                <a:spcPts val="0"/>
              </a:spcBef>
              <a:spcAft>
                <a:spcPts val="0"/>
              </a:spcAft>
              <a:defRPr/>
            </a:pPr>
            <a:fld id="{FE32DA8B-3EC1-4F42-A11C-52E2CB47AEBE}" type="slidenum">
              <a:rPr lang="fr-FR" sz="1200">
                <a:solidFill>
                  <a:schemeClr val="tx1">
                    <a:tint val="75000"/>
                  </a:schemeClr>
                </a:solidFill>
                <a:latin typeface="+mn-lt"/>
              </a:rPr>
              <a:pPr algn="r" eaLnBrk="1" fontAlgn="auto" hangingPunct="1">
                <a:spcBef>
                  <a:spcPts val="0"/>
                </a:spcBef>
                <a:spcAft>
                  <a:spcPts val="0"/>
                </a:spcAft>
                <a:defRPr/>
              </a:pPr>
              <a:t>59</a:t>
            </a:fld>
            <a:endParaRPr lang="fr-FR" sz="1200" dirty="0">
              <a:solidFill>
                <a:schemeClr val="tx1">
                  <a:tint val="75000"/>
                </a:schemeClr>
              </a:solidFill>
              <a:latin typeface="+mn-lt"/>
            </a:endParaRPr>
          </a:p>
        </p:txBody>
      </p:sp>
      <p:sp>
        <p:nvSpPr>
          <p:cNvPr id="66563"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6564"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66565" name="Picture 2" descr="C:\Users\LISAN\Documents\religions\homosexualité\images\homophobie\fachos-cognant-des-lesbiennes_c-lp-jean-baptiste-quentin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800" y="4365625"/>
            <a:ext cx="28051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3" descr="C:\Users\LISAN\Documents\religions\homosexualité\images\homophobie\le gouvernement a besoin d'un coup de balais Taubira démi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514850"/>
            <a:ext cx="26860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descr="C:\Users\LISAN\Documents\religions\homosexualité\images\homophobie\indignez-vous action franca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3988" y="22479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5" descr="C:\Users\LISAN\Documents\religions\homosexualité\images\homophobie\god-hates-fa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5" y="2770188"/>
            <a:ext cx="245903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6" descr="C:\Users\LISAN\Documents\religions\homosexualité\images\homophobie\La france est chrétienne et doit le res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3675" y="222250"/>
            <a:ext cx="2886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7" descr="C:\Users\LISAN\Documents\religions\homosexualité\images\homophobie\Confieriez-vous des enfants à ces gens-là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175" y="395288"/>
            <a:ext cx="34702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8" descr="C:\Users\LISAN\Documents\religions\homosexualité\images\homophobie\non au pac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 y="901700"/>
            <a:ext cx="3038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2" name="ZoneTexte 12"/>
          <p:cNvSpPr txBox="1">
            <a:spLocks noChangeArrowheads="1"/>
          </p:cNvSpPr>
          <p:nvPr/>
        </p:nvSpPr>
        <p:spPr bwMode="auto">
          <a:xfrm>
            <a:off x="3265488" y="3167063"/>
            <a:ext cx="241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Demain, j’épouse ma chèvre.</a:t>
            </a:r>
          </a:p>
          <a:p>
            <a:pPr algn="ctr" eaLnBrk="1" hangingPunct="1">
              <a:lnSpc>
                <a:spcPct val="100000"/>
              </a:lnSpc>
              <a:spcBef>
                <a:spcPct val="0"/>
              </a:spcBef>
              <a:buFontTx/>
              <a:buNone/>
            </a:pPr>
            <a:r>
              <a:rPr lang="fr-FR" altLang="fr-FR" sz="1200" i="1">
                <a:solidFill>
                  <a:srgbClr val="7030A0"/>
                </a:solidFill>
              </a:rPr>
              <a:t>Révolte contre le monde moderne (le Renouveau Français)</a:t>
            </a:r>
            <a:r>
              <a:rPr lang="fr-FR" altLang="fr-FR" sz="1200">
                <a:solidFill>
                  <a:srgbClr val="7030A0"/>
                </a:solidFill>
              </a:rPr>
              <a:t> ».</a:t>
            </a:r>
          </a:p>
        </p:txBody>
      </p:sp>
      <p:pic>
        <p:nvPicPr>
          <p:cNvPr id="66573" name="Picture 9" descr="C:\Users\LISAN\Documents\religions\homosexualité\images\homophobie\demain j'épouse ma chèv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2663" y="866775"/>
            <a:ext cx="1990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0" descr="C:\Users\LISAN\Documents\religions\homosexualité\images\homophobie\panneau triangulaire homophob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5100" y="5051425"/>
            <a:ext cx="24987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5" name="ZoneTexte 15"/>
          <p:cNvSpPr txBox="1">
            <a:spLocks noChangeArrowheads="1"/>
          </p:cNvSpPr>
          <p:nvPr/>
        </p:nvSpPr>
        <p:spPr bwMode="auto">
          <a:xfrm>
            <a:off x="5715000" y="2720975"/>
            <a:ext cx="2982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Confieriez-vous des enfants à ces gens-là ?</a:t>
            </a:r>
          </a:p>
          <a:p>
            <a:pPr algn="ctr" eaLnBrk="1" hangingPunct="1">
              <a:lnSpc>
                <a:spcPct val="100000"/>
              </a:lnSpc>
              <a:spcBef>
                <a:spcPct val="0"/>
              </a:spcBef>
              <a:buFontTx/>
              <a:buNone/>
            </a:pPr>
            <a:r>
              <a:rPr lang="fr-FR" altLang="fr-FR" sz="1200" i="1">
                <a:solidFill>
                  <a:srgbClr val="7030A0"/>
                </a:solidFill>
              </a:rPr>
              <a:t>Non au « mariage » homosexuel</a:t>
            </a:r>
            <a:r>
              <a:rPr lang="fr-FR" altLang="fr-FR" sz="1200">
                <a:solidFill>
                  <a:srgbClr val="7030A0"/>
                </a:solidFill>
              </a:rPr>
              <a:t> ».</a:t>
            </a:r>
          </a:p>
        </p:txBody>
      </p:sp>
      <p:sp>
        <p:nvSpPr>
          <p:cNvPr id="66576" name="ZoneTexte 16"/>
          <p:cNvSpPr txBox="1">
            <a:spLocks noChangeArrowheads="1"/>
          </p:cNvSpPr>
          <p:nvPr/>
        </p:nvSpPr>
        <p:spPr bwMode="auto">
          <a:xfrm>
            <a:off x="8926513" y="1882775"/>
            <a:ext cx="3070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La France est chrétienne et doit le rester</a:t>
            </a:r>
            <a:r>
              <a:rPr lang="fr-FR" altLang="fr-FR" sz="1200">
                <a:solidFill>
                  <a:srgbClr val="7030A0"/>
                </a:solidFill>
              </a:rPr>
              <a:t> ».</a:t>
            </a:r>
          </a:p>
        </p:txBody>
      </p:sp>
      <p:sp>
        <p:nvSpPr>
          <p:cNvPr id="66577" name="ZoneTexte 17"/>
          <p:cNvSpPr txBox="1">
            <a:spLocks noChangeArrowheads="1"/>
          </p:cNvSpPr>
          <p:nvPr/>
        </p:nvSpPr>
        <p:spPr bwMode="auto">
          <a:xfrm>
            <a:off x="8839200" y="3875088"/>
            <a:ext cx="307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Indignez-vous !</a:t>
            </a:r>
            <a:r>
              <a:rPr lang="fr-FR" altLang="fr-FR" sz="1200">
                <a:solidFill>
                  <a:srgbClr val="7030A0"/>
                </a:solidFill>
              </a:rPr>
              <a:t> »</a:t>
            </a:r>
          </a:p>
        </p:txBody>
      </p:sp>
      <p:sp>
        <p:nvSpPr>
          <p:cNvPr id="66578" name="ZoneTexte 18"/>
          <p:cNvSpPr txBox="1">
            <a:spLocks noChangeArrowheads="1"/>
          </p:cNvSpPr>
          <p:nvPr/>
        </p:nvSpPr>
        <p:spPr bwMode="auto">
          <a:xfrm>
            <a:off x="9296400" y="6302375"/>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Attaque des manifestantes lesbiennes par les militants d’extrême-droite.</a:t>
            </a:r>
          </a:p>
        </p:txBody>
      </p:sp>
      <p:sp>
        <p:nvSpPr>
          <p:cNvPr id="66579" name="ZoneTexte 19"/>
          <p:cNvSpPr txBox="1">
            <a:spLocks noChangeArrowheads="1"/>
          </p:cNvSpPr>
          <p:nvPr/>
        </p:nvSpPr>
        <p:spPr bwMode="auto">
          <a:xfrm>
            <a:off x="6215063" y="4713288"/>
            <a:ext cx="261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Veilleurs pour la famille »</a:t>
            </a:r>
          </a:p>
        </p:txBody>
      </p:sp>
      <p:pic>
        <p:nvPicPr>
          <p:cNvPr id="66580" name="Picture 2" descr="C:\Users\LISAN\Documents\religions\homosexualité\images\homophobie\veilleurs pour la famill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7250" y="3209925"/>
            <a:ext cx="3038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1" name="ZoneTexte 20"/>
          <p:cNvSpPr txBox="1">
            <a:spLocks noChangeArrowheads="1"/>
          </p:cNvSpPr>
          <p:nvPr/>
        </p:nvSpPr>
        <p:spPr bwMode="auto">
          <a:xfrm>
            <a:off x="0" y="6226175"/>
            <a:ext cx="30146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 gouvernement a besoin d’un coup de balai. Taubira démission ! Retire ta loi ! »</a:t>
            </a:r>
          </a:p>
        </p:txBody>
      </p:sp>
      <p:sp>
        <p:nvSpPr>
          <p:cNvPr id="66582" name="ZoneTexte 21"/>
          <p:cNvSpPr txBox="1">
            <a:spLocks noChangeArrowheads="1"/>
          </p:cNvSpPr>
          <p:nvPr/>
        </p:nvSpPr>
        <p:spPr bwMode="auto">
          <a:xfrm>
            <a:off x="206375" y="2427288"/>
            <a:ext cx="3429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Non au PACS »</a:t>
            </a:r>
          </a:p>
        </p:txBody>
      </p:sp>
      <p:sp>
        <p:nvSpPr>
          <p:cNvPr id="66583" name="ZoneTexte 22"/>
          <p:cNvSpPr txBox="1">
            <a:spLocks noChangeArrowheads="1"/>
          </p:cNvSpPr>
          <p:nvPr/>
        </p:nvSpPr>
        <p:spPr bwMode="auto">
          <a:xfrm>
            <a:off x="0" y="4179888"/>
            <a:ext cx="3025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Dieu hait les homos. Ils meurent, Dieu rit ».</a:t>
            </a:r>
          </a:p>
        </p:txBody>
      </p:sp>
      <p:pic>
        <p:nvPicPr>
          <p:cNvPr id="66584" name="Picture 3" descr="C:\Users\LISAN\Documents\religions\homosexualité\images\homophobie\homophobie soutien par franc-maconneri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97238" y="3908425"/>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5" name="ZoneTexte 24"/>
          <p:cNvSpPr txBox="1">
            <a:spLocks noChangeArrowheads="1"/>
          </p:cNvSpPr>
          <p:nvPr/>
        </p:nvSpPr>
        <p:spPr bwMode="auto">
          <a:xfrm>
            <a:off x="3014663" y="5780088"/>
            <a:ext cx="3375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 quand la légalisation de la polygamie, de l’inceste, de la zoophilie !?  Adoption, PMA, GPA, c’est NON !!! HOMOS, la FRANC-MACONNERIE se sert de vous, pour FAIRE SES LOIS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87B6E56B-7A35-48EC-876A-A205BCDAEE30}" type="slidenum">
              <a:rPr lang="fr-FR"/>
              <a:pPr>
                <a:defRPr/>
              </a:pPr>
              <a:t>6</a:t>
            </a:fld>
            <a:endParaRPr lang="fr-FR" dirty="0"/>
          </a:p>
        </p:txBody>
      </p:sp>
      <p:sp>
        <p:nvSpPr>
          <p:cNvPr id="8196" name="Rectangle 3"/>
          <p:cNvSpPr>
            <a:spLocks noChangeArrowheads="1"/>
          </p:cNvSpPr>
          <p:nvPr/>
        </p:nvSpPr>
        <p:spPr bwMode="auto">
          <a:xfrm>
            <a:off x="236538" y="606425"/>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 </a:t>
            </a:r>
            <a:r>
              <a:rPr lang="fr-FR" altLang="fr-FR" sz="1800" b="1" dirty="0">
                <a:solidFill>
                  <a:srgbClr val="7030A0"/>
                </a:solidFill>
              </a:rPr>
              <a:t>La vision des religions sur l’homosexualité</a:t>
            </a:r>
          </a:p>
        </p:txBody>
      </p:sp>
      <p:pic>
        <p:nvPicPr>
          <p:cNvPr id="8197"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33013" y="2282825"/>
            <a:ext cx="1993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4081463"/>
            <a:ext cx="30321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8"/>
          <p:cNvSpPr>
            <a:spLocks noChangeArrowheads="1"/>
          </p:cNvSpPr>
          <p:nvPr/>
        </p:nvSpPr>
        <p:spPr bwMode="auto">
          <a:xfrm>
            <a:off x="7029450" y="6132513"/>
            <a:ext cx="482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bûcher de Bruno Lenoir et Jean Diot, en 1750. Source : </a:t>
            </a:r>
            <a:r>
              <a:rPr lang="fr-FR" altLang="fr-FR" sz="1200">
                <a:solidFill>
                  <a:srgbClr val="7030A0"/>
                </a:solidFill>
                <a:hlinkClick r:id="rId5"/>
              </a:rPr>
              <a:t>http://blog.francetvinfo.fr/deja-vu/2013/04/17/en-1750-quand-lhomosexualite-vous-menait-au-bucher.html</a:t>
            </a:r>
            <a:r>
              <a:rPr lang="fr-FR" altLang="fr-FR" sz="1200">
                <a:solidFill>
                  <a:srgbClr val="7030A0"/>
                </a:solidFill>
              </a:rPr>
              <a:t> </a:t>
            </a:r>
          </a:p>
        </p:txBody>
      </p:sp>
      <p:sp>
        <p:nvSpPr>
          <p:cNvPr id="8200" name="ZoneTexte 9"/>
          <p:cNvSpPr txBox="1">
            <a:spLocks noChangeArrowheads="1"/>
          </p:cNvSpPr>
          <p:nvPr/>
        </p:nvSpPr>
        <p:spPr bwMode="auto">
          <a:xfrm>
            <a:off x="161925" y="1023938"/>
            <a:ext cx="11617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a:t>
            </a:r>
            <a:r>
              <a:rPr lang="fr-FR" altLang="fr-FR" sz="1800" i="1">
                <a:solidFill>
                  <a:srgbClr val="7030A0"/>
                </a:solidFill>
              </a:rPr>
              <a:t>Ils appelèrent Loth et lui dirent: « Où sont les hommes qui sont venus chez toi cette nuit ? Fais-les sortir vers nous pour que nous les connaissions. ». Loth sortit vers eux sur le pas de sa porte, il la ferma derrière lui et dit : « De grâce, mes frères, ne faites pas de malheur. J'ai à votre disposition deux filles qui n'ont pas connu d'homme, je puis les faire sortir vers vous et vous en ferez ce que bon vous semblera. Mais ne faites rien à ces hommes puisqu'ils sont venus à l'ombre de mon toit. </a:t>
            </a:r>
            <a:r>
              <a:rPr lang="fr-FR" altLang="fr-FR" sz="1800">
                <a:solidFill>
                  <a:srgbClr val="7030A0"/>
                </a:solidFill>
              </a:rPr>
              <a:t>». Bible. Genèse 19, 5-11 (voir aussi Juges 19, 22-24).</a:t>
            </a:r>
          </a:p>
        </p:txBody>
      </p:sp>
      <p:sp>
        <p:nvSpPr>
          <p:cNvPr id="8201" name="ZoneTexte 10"/>
          <p:cNvSpPr txBox="1">
            <a:spLocks noChangeArrowheads="1"/>
          </p:cNvSpPr>
          <p:nvPr/>
        </p:nvSpPr>
        <p:spPr bwMode="auto">
          <a:xfrm>
            <a:off x="155575" y="2413000"/>
            <a:ext cx="9896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Si un homme couche avec un homme comme on couche avec une femme, ils ont fait tous deux une chose abominable ; </a:t>
            </a:r>
            <a:r>
              <a:rPr lang="fr-FR" altLang="fr-FR" sz="1800" b="1" i="1" dirty="0">
                <a:solidFill>
                  <a:srgbClr val="FF0000"/>
                </a:solidFill>
              </a:rPr>
              <a:t>ils seront punis de mort</a:t>
            </a:r>
            <a:r>
              <a:rPr lang="fr-FR" altLang="fr-FR" sz="1800" i="1" dirty="0">
                <a:solidFill>
                  <a:srgbClr val="7030A0"/>
                </a:solidFill>
              </a:rPr>
              <a:t> : leur sang retombera sur eux</a:t>
            </a:r>
            <a:r>
              <a:rPr lang="fr-FR" altLang="fr-FR" sz="1800" dirty="0">
                <a:solidFill>
                  <a:srgbClr val="7030A0"/>
                </a:solidFill>
              </a:rPr>
              <a:t>. ». Lévitique 20, 13.</a:t>
            </a:r>
          </a:p>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Tu ne coucheras pas avec un homme comme on couche avec une femme : </a:t>
            </a:r>
            <a:r>
              <a:rPr lang="fr-FR" altLang="fr-FR" sz="1800" i="1" dirty="0">
                <a:solidFill>
                  <a:srgbClr val="FF0000"/>
                </a:solidFill>
              </a:rPr>
              <a:t>ce serait une abomination</a:t>
            </a:r>
            <a:r>
              <a:rPr lang="fr-FR" altLang="fr-FR" sz="1800" dirty="0">
                <a:solidFill>
                  <a:srgbClr val="7030A0"/>
                </a:solidFill>
              </a:rPr>
              <a:t> », la Bible, Lévitique, chapitre 18, verset 22.</a:t>
            </a:r>
          </a:p>
        </p:txBody>
      </p:sp>
      <p:sp>
        <p:nvSpPr>
          <p:cNvPr id="8202" name="ZoneTexte 11"/>
          <p:cNvSpPr txBox="1">
            <a:spLocks noChangeArrowheads="1"/>
          </p:cNvSpPr>
          <p:nvPr/>
        </p:nvSpPr>
        <p:spPr bwMode="auto">
          <a:xfrm>
            <a:off x="114300" y="3613150"/>
            <a:ext cx="678338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a:t>
            </a:r>
            <a:r>
              <a:rPr lang="fr-FR" altLang="fr-FR" sz="1800" i="1">
                <a:solidFill>
                  <a:srgbClr val="7030A0"/>
                </a:solidFill>
              </a:rPr>
              <a:t>Ne savez-vous pas que les injustes n'hériteront point le royaume de Dieu ? Ne vous y trompez pas : ni les fornicateurs, ni les idolâtres, ni les adultères, </a:t>
            </a:r>
            <a:r>
              <a:rPr lang="fr-FR" altLang="fr-FR" sz="1800" i="1">
                <a:solidFill>
                  <a:srgbClr val="C00000"/>
                </a:solidFill>
              </a:rPr>
              <a:t>ni les efféminés (°), ni ceux qui couchent avec des hommes</a:t>
            </a:r>
            <a:r>
              <a:rPr lang="fr-FR" altLang="fr-FR" sz="1800" i="1">
                <a:solidFill>
                  <a:srgbClr val="7030A0"/>
                </a:solidFill>
              </a:rPr>
              <a:t>, ni les voleurs, ni les cupides, ni les ivrognes, ni les outrageux, ni les ravisseurs, n'hériteront le royaume de Dieu</a:t>
            </a:r>
            <a:r>
              <a:rPr lang="fr-FR" altLang="fr-FR" sz="1800">
                <a:solidFill>
                  <a:srgbClr val="7030A0"/>
                </a:solidFill>
              </a:rPr>
              <a:t>. ». Corinthiens 6, 9-10</a:t>
            </a:r>
          </a:p>
          <a:p>
            <a:pPr algn="just"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400">
                <a:solidFill>
                  <a:srgbClr val="7030A0"/>
                </a:solidFill>
              </a:rPr>
              <a:t>(°) «</a:t>
            </a:r>
            <a:r>
              <a:rPr lang="fr-FR" altLang="fr-FR" sz="1400" i="1">
                <a:solidFill>
                  <a:srgbClr val="7030A0"/>
                </a:solidFill>
              </a:rPr>
              <a:t> </a:t>
            </a:r>
            <a:r>
              <a:rPr lang="fr-FR" altLang="fr-FR" sz="1400" b="1" i="1">
                <a:solidFill>
                  <a:srgbClr val="7030A0"/>
                </a:solidFill>
              </a:rPr>
              <a:t>ni gens de mœurs infâmes »</a:t>
            </a:r>
            <a:r>
              <a:rPr lang="fr-FR" altLang="fr-FR" sz="1400" i="1">
                <a:solidFill>
                  <a:srgbClr val="7030A0"/>
                </a:solidFill>
              </a:rPr>
              <a:t> </a:t>
            </a:r>
            <a:r>
              <a:rPr lang="fr-FR" altLang="fr-FR" sz="1400">
                <a:solidFill>
                  <a:srgbClr val="7030A0"/>
                </a:solidFill>
              </a:rPr>
              <a:t>(traduit aussi par </a:t>
            </a:r>
            <a:r>
              <a:rPr lang="fr-FR" altLang="fr-FR" sz="1400" i="1">
                <a:solidFill>
                  <a:srgbClr val="7030A0"/>
                </a:solidFill>
              </a:rPr>
              <a:t>« efféminés</a:t>
            </a:r>
            <a:r>
              <a:rPr lang="fr-FR" altLang="fr-FR" sz="1400">
                <a:solidFill>
                  <a:srgbClr val="7030A0"/>
                </a:solidFill>
              </a:rPr>
              <a:t> »).</a:t>
            </a:r>
          </a:p>
          <a:p>
            <a:pPr eaLnBrk="1" hangingPunct="1">
              <a:lnSpc>
                <a:spcPct val="100000"/>
              </a:lnSpc>
              <a:spcBef>
                <a:spcPct val="0"/>
              </a:spcBef>
              <a:buFontTx/>
              <a:buNone/>
            </a:pPr>
            <a:endParaRPr lang="fr-FR" altLang="fr-FR" sz="1200">
              <a:solidFill>
                <a:srgbClr val="7030A0"/>
              </a:solidFill>
            </a:endParaRP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6"/>
              </a:rPr>
              <a:t>https://fr.wikipedia.org/wiki/Homosexualit%C3%A9_dans_les_sources_chr%C3%A9tiennes_latines</a:t>
            </a:r>
            <a:r>
              <a:rPr lang="fr-FR" altLang="fr-FR" sz="1200">
                <a:solidFill>
                  <a:srgbClr val="7030A0"/>
                </a:solidFill>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6C94CDA2-031B-4652-950B-BBDE8F698FE8}" type="slidenum">
              <a:rPr lang="fr-FR" sz="1200">
                <a:solidFill>
                  <a:schemeClr val="tx1">
                    <a:tint val="75000"/>
                  </a:schemeClr>
                </a:solidFill>
                <a:latin typeface="+mn-lt"/>
              </a:rPr>
              <a:pPr algn="r" eaLnBrk="1" fontAlgn="auto" hangingPunct="1">
                <a:spcBef>
                  <a:spcPts val="0"/>
                </a:spcBef>
                <a:spcAft>
                  <a:spcPts val="0"/>
                </a:spcAft>
                <a:defRPr/>
              </a:pPr>
              <a:t>60</a:t>
            </a:fld>
            <a:endParaRPr lang="fr-FR" sz="1200" dirty="0">
              <a:solidFill>
                <a:schemeClr val="tx1">
                  <a:tint val="75000"/>
                </a:schemeClr>
              </a:solidFill>
              <a:latin typeface="+mn-lt"/>
            </a:endParaRPr>
          </a:p>
        </p:txBody>
      </p:sp>
      <p:sp>
        <p:nvSpPr>
          <p:cNvPr id="67587" name="ZoneTexte 3"/>
          <p:cNvSpPr txBox="1">
            <a:spLocks noChangeArrowheads="1"/>
          </p:cNvSpPr>
          <p:nvPr/>
        </p:nvSpPr>
        <p:spPr bwMode="auto">
          <a:xfrm>
            <a:off x="5110163" y="139700"/>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7588" name="Rectangle 4"/>
          <p:cNvSpPr>
            <a:spLocks noChangeArrowheads="1"/>
          </p:cNvSpPr>
          <p:nvPr/>
        </p:nvSpPr>
        <p:spPr bwMode="auto">
          <a:xfrm>
            <a:off x="711200" y="182563"/>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7589" name="Rectangle 5"/>
          <p:cNvSpPr>
            <a:spLocks noChangeArrowheads="1"/>
          </p:cNvSpPr>
          <p:nvPr/>
        </p:nvSpPr>
        <p:spPr bwMode="auto">
          <a:xfrm>
            <a:off x="0" y="606425"/>
            <a:ext cx="352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Appels aux meurtres homophobes</a:t>
            </a:r>
            <a:r>
              <a:rPr lang="fr-FR" altLang="fr-FR" sz="1800">
                <a:solidFill>
                  <a:srgbClr val="7030A0"/>
                </a:solidFill>
              </a:rPr>
              <a:t> :</a:t>
            </a:r>
          </a:p>
        </p:txBody>
      </p:sp>
      <p:pic>
        <p:nvPicPr>
          <p:cNvPr id="67590" name="Picture 2" descr="C:\Users\LISAN\Documents\religions\homosexualité\images\homophobie\homos are ev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863" y="2273300"/>
            <a:ext cx="12636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C:\Users\LISAN\Documents\religions\homosexualité\images\homophobie\kill homosexual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025" y="2270125"/>
            <a:ext cx="17954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5" descr="C:\Users\LISAN\Documents\religions\homosexualité\images\homophobie\kill homosexual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3119438"/>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6" descr="C:\Users\LISAN\Documents\religions\homosexualité\images\homophobie\kill homosexual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338" y="635000"/>
            <a:ext cx="2286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7" descr="C:\Users\LISAN\Documents\religions\homosexualité\images\homophobie\kill homosexual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5025" y="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8" descr="C:\Users\LISAN\Documents\religions\homosexualité\images\homophobie\kill homosexual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25" y="11874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ZoneTexte 13"/>
          <p:cNvSpPr txBox="1">
            <a:spLocks noChangeArrowheads="1"/>
          </p:cNvSpPr>
          <p:nvPr/>
        </p:nvSpPr>
        <p:spPr bwMode="auto">
          <a:xfrm>
            <a:off x="3124200" y="4995863"/>
            <a:ext cx="64230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La vague d'attaques contre les hommes gais au début de 2009 a coïncidé avec des déclarations faites par des religieux musulmans ... exhortant leurs partisans à prendre des mesures pour éradiquer l'homosexualité de la société lraqi</a:t>
            </a:r>
            <a:r>
              <a:rPr lang="fr-FR" altLang="fr-FR" sz="1200">
                <a:solidFill>
                  <a:srgbClr val="7030A0"/>
                </a:solidFill>
              </a:rPr>
              <a:t> ». </a:t>
            </a:r>
          </a:p>
          <a:p>
            <a:pPr algn="just" eaLnBrk="1" hangingPunct="1">
              <a:lnSpc>
                <a:spcPct val="100000"/>
              </a:lnSpc>
              <a:spcBef>
                <a:spcPct val="0"/>
              </a:spcBef>
              <a:buFontTx/>
              <a:buNone/>
            </a:pPr>
            <a:r>
              <a:rPr lang="fr-FR" altLang="fr-FR" sz="1200">
                <a:solidFill>
                  <a:srgbClr val="7030A0"/>
                </a:solidFill>
              </a:rPr>
              <a:t>Source : </a:t>
            </a:r>
            <a:r>
              <a:rPr lang="fr-FR" altLang="fr-FR" sz="1200" i="1">
                <a:solidFill>
                  <a:srgbClr val="7030A0"/>
                </a:solidFill>
              </a:rPr>
              <a:t>Iraq: Civilians under fire</a:t>
            </a:r>
            <a:r>
              <a:rPr lang="fr-FR" altLang="fr-FR" sz="1200">
                <a:solidFill>
                  <a:srgbClr val="7030A0"/>
                </a:solidFill>
              </a:rPr>
              <a:t>, Amnesty International, April 2010</a:t>
            </a:r>
          </a:p>
          <a:p>
            <a:pPr algn="just" eaLnBrk="1" hangingPunct="1">
              <a:lnSpc>
                <a:spcPct val="100000"/>
              </a:lnSpc>
              <a:spcBef>
                <a:spcPct val="0"/>
              </a:spcBef>
              <a:buFontTx/>
              <a:buNone/>
            </a:pPr>
            <a:r>
              <a:rPr lang="fr-FR" altLang="fr-FR" sz="1200">
                <a:solidFill>
                  <a:srgbClr val="7030A0"/>
                </a:solidFill>
              </a:rPr>
              <a:t>Commentaire sur la photo : « </a:t>
            </a:r>
            <a:r>
              <a:rPr lang="fr-FR" altLang="fr-FR" sz="1200" i="1">
                <a:solidFill>
                  <a:srgbClr val="7030A0"/>
                </a:solidFill>
              </a:rPr>
              <a:t>Victimes gay irakiens de la police et les escadrons de la mort</a:t>
            </a:r>
            <a:r>
              <a:rPr lang="fr-FR" altLang="fr-FR" sz="1200">
                <a:solidFill>
                  <a:srgbClr val="7030A0"/>
                </a:solidFill>
              </a:rPr>
              <a:t> ». «  </a:t>
            </a:r>
            <a:r>
              <a:rPr lang="fr-FR" altLang="fr-FR" sz="1200" i="1">
                <a:solidFill>
                  <a:srgbClr val="7030A0"/>
                </a:solidFill>
              </a:rPr>
              <a:t>En mars 2006, le chef spirituel des chiites en Irak , Al Sistani, appelait les fidèles à tuer les homosexuels "de la pire manière qu'il soit</a:t>
            </a:r>
            <a:r>
              <a:rPr lang="fr-FR" altLang="fr-FR" sz="1200">
                <a:solidFill>
                  <a:srgbClr val="7030A0"/>
                </a:solidFill>
              </a:rPr>
              <a:t> ». Source : </a:t>
            </a:r>
            <a:r>
              <a:rPr lang="fr-FR" altLang="fr-FR" sz="1200">
                <a:solidFill>
                  <a:srgbClr val="7030A0"/>
                </a:solidFill>
                <a:hlinkClick r:id="rId8"/>
              </a:rPr>
              <a:t>http://hommelibre.blog.tdg.ch/archive/2009/04/06/irak-la-chasse-aux-homosexuels-est-relancee.html</a:t>
            </a:r>
            <a:r>
              <a:rPr lang="fr-FR" altLang="fr-FR" sz="1200">
                <a:solidFill>
                  <a:srgbClr val="7030A0"/>
                </a:solidFill>
              </a:rPr>
              <a:t> </a:t>
            </a:r>
          </a:p>
        </p:txBody>
      </p:sp>
      <p:pic>
        <p:nvPicPr>
          <p:cNvPr id="67597" name="Picture 10" descr="C:\Users\LISAN\Documents\religions\homosexualité\images\homophobie\gay iraqi victimes of the police and death squad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2175" y="2441575"/>
            <a:ext cx="26003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1" descr="C:\Users\LISAN\Documents\religions\homosexualité\images\homophobie\tuer homosexuels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7075" y="4633913"/>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9" name="ZoneTexte 16"/>
          <p:cNvSpPr txBox="1">
            <a:spLocks noChangeArrowheads="1"/>
          </p:cNvSpPr>
          <p:nvPr/>
        </p:nvSpPr>
        <p:spPr bwMode="auto">
          <a:xfrm>
            <a:off x="3157538" y="3341688"/>
            <a:ext cx="2362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Un pasteur, à Tempe, Arizona, prêché que si tous les «gays» étaient tués, l'épidémie de sida serait arrêtée ». </a:t>
            </a:r>
            <a:r>
              <a:rPr lang="fr-FR" altLang="fr-FR" sz="1200">
                <a:solidFill>
                  <a:srgbClr val="7030A0"/>
                </a:solidFill>
              </a:rPr>
              <a:t>Source :  </a:t>
            </a:r>
            <a:r>
              <a:rPr lang="fr-FR" altLang="fr-FR" sz="1200">
                <a:solidFill>
                  <a:srgbClr val="7030A0"/>
                </a:solidFill>
                <a:hlinkClick r:id="rId11"/>
              </a:rPr>
              <a:t>http://www.usatoday.com/story/news/nation/2014/12/04/pastor-calls-for-killing-gays-to-end-aids/19929973/</a:t>
            </a:r>
            <a:r>
              <a:rPr lang="fr-FR" altLang="fr-FR" sz="1200">
                <a:solidFill>
                  <a:srgbClr val="7030A0"/>
                </a:solidFill>
              </a:rPr>
              <a:t> </a:t>
            </a:r>
          </a:p>
        </p:txBody>
      </p:sp>
      <p:sp>
        <p:nvSpPr>
          <p:cNvPr id="67600" name="ZoneTexte 17"/>
          <p:cNvSpPr txBox="1">
            <a:spLocks noChangeArrowheads="1"/>
          </p:cNvSpPr>
          <p:nvPr/>
        </p:nvSpPr>
        <p:spPr bwMode="auto">
          <a:xfrm>
            <a:off x="8664575" y="4168775"/>
            <a:ext cx="1404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le diable</a:t>
            </a:r>
            <a:r>
              <a:rPr lang="fr-FR" altLang="fr-FR" sz="1200">
                <a:solidFill>
                  <a:srgbClr val="7030A0"/>
                </a:solidFill>
              </a:rPr>
              <a:t> ».</a:t>
            </a:r>
          </a:p>
        </p:txBody>
      </p:sp>
      <p:sp>
        <p:nvSpPr>
          <p:cNvPr id="67601" name="ZoneTexte 18"/>
          <p:cNvSpPr txBox="1">
            <a:spLocks noChangeArrowheads="1"/>
          </p:cNvSpPr>
          <p:nvPr/>
        </p:nvSpPr>
        <p:spPr bwMode="auto">
          <a:xfrm>
            <a:off x="9894888" y="4343400"/>
            <a:ext cx="22971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Reste calme et tue les gays</a:t>
            </a:r>
            <a:r>
              <a:rPr lang="fr-FR" altLang="fr-FR" sz="1200">
                <a:solidFill>
                  <a:srgbClr val="7030A0"/>
                </a:solidFill>
              </a:rPr>
              <a:t> ».</a:t>
            </a:r>
          </a:p>
        </p:txBody>
      </p:sp>
      <p:sp>
        <p:nvSpPr>
          <p:cNvPr id="67602" name="Rectangle 20"/>
          <p:cNvSpPr>
            <a:spLocks noChangeArrowheads="1"/>
          </p:cNvSpPr>
          <p:nvPr/>
        </p:nvSpPr>
        <p:spPr bwMode="auto">
          <a:xfrm>
            <a:off x="6107113" y="1981200"/>
            <a:ext cx="6084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 tuer les gays ». Source : </a:t>
            </a:r>
            <a:r>
              <a:rPr lang="fr-FR" altLang="fr-FR" sz="1200" i="1">
                <a:solidFill>
                  <a:srgbClr val="7030A0"/>
                </a:solidFill>
                <a:hlinkClick r:id="rId12"/>
              </a:rPr>
              <a:t>http://thinkprogress.org/lgbt/2012/11/26/1237271/facts-and-myths-about-ugandas-kill-the-gays-bill/</a:t>
            </a:r>
            <a:r>
              <a:rPr lang="fr-FR" altLang="fr-FR" sz="1200" i="1">
                <a:solidFill>
                  <a:srgbClr val="7030A0"/>
                </a:solidFill>
              </a:rPr>
              <a:t> </a:t>
            </a:r>
            <a:r>
              <a:rPr lang="fr-FR" altLang="fr-FR" sz="1200">
                <a:solidFill>
                  <a:srgbClr val="7030A0"/>
                </a:solidFill>
              </a:rPr>
              <a:t> </a:t>
            </a:r>
            <a:endParaRPr lang="fr-FR" altLang="fr-FR" sz="1200"/>
          </a:p>
        </p:txBody>
      </p:sp>
      <p:sp>
        <p:nvSpPr>
          <p:cNvPr id="67603" name="ZoneTexte 21"/>
          <p:cNvSpPr txBox="1">
            <a:spLocks noChangeArrowheads="1"/>
          </p:cNvSpPr>
          <p:nvPr/>
        </p:nvSpPr>
        <p:spPr bwMode="auto">
          <a:xfrm>
            <a:off x="8588375" y="217488"/>
            <a:ext cx="1143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a:solidFill>
                  <a:srgbClr val="7030A0"/>
                </a:solidFill>
              </a:rPr>
              <a:t>« Dieu dit tuer les gays » →</a:t>
            </a:r>
          </a:p>
          <a:p>
            <a:pPr algn="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https://www.youtube.com/watch?v=wd_rdnW0cn4</a:t>
            </a:r>
            <a:r>
              <a:rPr lang="fr-FR" altLang="fr-FR" sz="1200">
                <a:solidFill>
                  <a:srgbClr val="7030A0"/>
                </a:solidFill>
              </a:rPr>
              <a:t> </a:t>
            </a:r>
          </a:p>
        </p:txBody>
      </p:sp>
      <p:sp>
        <p:nvSpPr>
          <p:cNvPr id="67604" name="ZoneTexte 22"/>
          <p:cNvSpPr txBox="1">
            <a:spLocks noChangeArrowheads="1"/>
          </p:cNvSpPr>
          <p:nvPr/>
        </p:nvSpPr>
        <p:spPr bwMode="auto">
          <a:xfrm>
            <a:off x="3146425" y="2492375"/>
            <a:ext cx="2808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000">
                <a:solidFill>
                  <a:srgbClr val="7030A0"/>
                </a:solidFill>
              </a:rPr>
              <a:t>Source : </a:t>
            </a:r>
            <a:r>
              <a:rPr lang="fr-FR" altLang="fr-FR" sz="1000">
                <a:solidFill>
                  <a:srgbClr val="7030A0"/>
                </a:solidFill>
                <a:hlinkClick r:id="rId14"/>
              </a:rPr>
              <a:t>http://www.barenakedislam.com/2012/11/26/the-same-day-libyans-are-threatening-to-mutilate-and-kill-homosexuals-an-islamic-cleric-in-london-concurs/</a:t>
            </a:r>
            <a:r>
              <a:rPr lang="fr-FR" altLang="fr-FR" sz="1000">
                <a:solidFill>
                  <a:srgbClr val="7030A0"/>
                </a:solidFill>
              </a:rPr>
              <a:t> </a:t>
            </a:r>
          </a:p>
        </p:txBody>
      </p:sp>
      <p:pic>
        <p:nvPicPr>
          <p:cNvPr id="67605" name="Picture 2" descr="C:\Users\LISAN\Documents\religions\homosexualité\images\homophobie\kill homosexual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0" y="6334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6" name="ZoneTexte 24"/>
          <p:cNvSpPr txBox="1">
            <a:spLocks noChangeArrowheads="1"/>
          </p:cNvSpPr>
          <p:nvPr/>
        </p:nvSpPr>
        <p:spPr bwMode="auto">
          <a:xfrm>
            <a:off x="6335713" y="6488113"/>
            <a:ext cx="585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Selon la loi islamique, il faut jeter les homosexuels du haut d’un bâtiment élevé ».</a:t>
            </a:r>
          </a:p>
        </p:txBody>
      </p:sp>
      <p:pic>
        <p:nvPicPr>
          <p:cNvPr id="67607" name="Picture 4" descr="C:\Users\LISAN\Documents\religions\homosexualité\images\homophobie\homosexuality is a deatch worthy crim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8938" y="475456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8" name="ZoneTexte 27"/>
          <p:cNvSpPr txBox="1">
            <a:spLocks noChangeArrowheads="1"/>
          </p:cNvSpPr>
          <p:nvPr/>
        </p:nvSpPr>
        <p:spPr bwMode="auto">
          <a:xfrm>
            <a:off x="0" y="6553200"/>
            <a:ext cx="341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L’homosexualité est un crime qui mérite la mort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82741DA8-17D3-48C1-9D72-E7F4CC556637}" type="slidenum">
              <a:rPr lang="fr-FR" sz="1200">
                <a:solidFill>
                  <a:schemeClr val="tx1">
                    <a:tint val="75000"/>
                  </a:schemeClr>
                </a:solidFill>
                <a:latin typeface="+mn-lt"/>
              </a:rPr>
              <a:pPr algn="r" eaLnBrk="1" fontAlgn="auto" hangingPunct="1">
                <a:spcBef>
                  <a:spcPts val="0"/>
                </a:spcBef>
                <a:spcAft>
                  <a:spcPts val="0"/>
                </a:spcAft>
                <a:defRPr/>
              </a:pPr>
              <a:t>61</a:t>
            </a:fld>
            <a:endParaRPr lang="fr-FR" sz="1200" dirty="0">
              <a:solidFill>
                <a:schemeClr val="tx1">
                  <a:tint val="75000"/>
                </a:schemeClr>
              </a:solidFill>
              <a:latin typeface="+mn-lt"/>
            </a:endParaRPr>
          </a:p>
        </p:txBody>
      </p:sp>
      <p:sp>
        <p:nvSpPr>
          <p:cNvPr id="68611" name="ZoneTexte 4"/>
          <p:cNvSpPr txBox="1">
            <a:spLocks noChangeArrowheads="1"/>
          </p:cNvSpPr>
          <p:nvPr/>
        </p:nvSpPr>
        <p:spPr bwMode="auto">
          <a:xfrm>
            <a:off x="5110163" y="139700"/>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8612" name="Rectangle 5"/>
          <p:cNvSpPr>
            <a:spLocks noChangeArrowheads="1"/>
          </p:cNvSpPr>
          <p:nvPr/>
        </p:nvSpPr>
        <p:spPr bwMode="auto">
          <a:xfrm>
            <a:off x="711200" y="182563"/>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8613" name="Rectangle 6"/>
          <p:cNvSpPr>
            <a:spLocks noChangeArrowheads="1"/>
          </p:cNvSpPr>
          <p:nvPr/>
        </p:nvSpPr>
        <p:spPr bwMode="auto">
          <a:xfrm>
            <a:off x="174625" y="595313"/>
            <a:ext cx="352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Appels aux meurtres homophobes</a:t>
            </a:r>
            <a:r>
              <a:rPr lang="fr-FR" altLang="fr-FR" sz="1800">
                <a:solidFill>
                  <a:srgbClr val="7030A0"/>
                </a:solidFill>
              </a:rPr>
              <a:t> :</a:t>
            </a:r>
          </a:p>
        </p:txBody>
      </p:sp>
      <p:pic>
        <p:nvPicPr>
          <p:cNvPr id="68614" name="Picture 2" descr="C:\Users\LISAN\Documents\religions\homosexualité\images\homophobie\kill homosexual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2703513"/>
            <a:ext cx="510698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3" descr="C:\Users\LISAN\Documents\religions\homosexualité\images\homophobie\kill homosexual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2774950"/>
            <a:ext cx="53625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ZoneTexte 10"/>
          <p:cNvSpPr txBox="1">
            <a:spLocks noChangeArrowheads="1"/>
          </p:cNvSpPr>
          <p:nvPr/>
        </p:nvSpPr>
        <p:spPr bwMode="auto">
          <a:xfrm>
            <a:off x="3592513" y="6553200"/>
            <a:ext cx="5018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http://jforum.fr/wp-content/uploads/2015/03/22458.jpg</a:t>
            </a:r>
            <a:r>
              <a:rPr lang="fr-FR" altLang="fr-FR" sz="1200">
                <a:solidFill>
                  <a:srgbClr val="7030A0"/>
                </a:solidFill>
              </a:rPr>
              <a:t> </a:t>
            </a:r>
          </a:p>
        </p:txBody>
      </p:sp>
      <p:pic>
        <p:nvPicPr>
          <p:cNvPr id="68617" name="Picture 8" descr="C:\Users\LISAN\Documents\religions\homosexualité\images\homophobie\8 Most Homophobic Religious Protest Signs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1050" y="0"/>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ZoneTexte 12"/>
          <p:cNvSpPr txBox="1">
            <a:spLocks noChangeArrowheads="1"/>
          </p:cNvSpPr>
          <p:nvPr/>
        </p:nvSpPr>
        <p:spPr bwMode="auto">
          <a:xfrm>
            <a:off x="9285288" y="1966913"/>
            <a:ext cx="290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Dieu aime les gais mais haït une vie pervertie. Changez ou brûlez ».</a:t>
            </a:r>
          </a:p>
        </p:txBody>
      </p:sp>
      <p:pic>
        <p:nvPicPr>
          <p:cNvPr id="68619" name="Picture 4" descr="C:\Users\LISAN\Documents\religions\homosexualité\images\homophobie\somodie est un péch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56832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ZoneTexte 16"/>
          <p:cNvSpPr txBox="1">
            <a:spLocks noChangeArrowheads="1"/>
          </p:cNvSpPr>
          <p:nvPr/>
        </p:nvSpPr>
        <p:spPr bwMode="auto">
          <a:xfrm>
            <a:off x="6770688" y="2263775"/>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La sodomie est un pécher. </a:t>
            </a:r>
          </a:p>
          <a:p>
            <a:pPr algn="ctr" eaLnBrk="1" hangingPunct="1">
              <a:lnSpc>
                <a:spcPct val="100000"/>
              </a:lnSpc>
              <a:spcBef>
                <a:spcPct val="0"/>
              </a:spcBef>
              <a:buFontTx/>
              <a:buNone/>
            </a:pPr>
            <a:r>
              <a:rPr lang="fr-FR" altLang="fr-FR" sz="1200" i="1" dirty="0" err="1">
                <a:solidFill>
                  <a:srgbClr val="7030A0"/>
                </a:solidFill>
              </a:rPr>
              <a:t>Lév</a:t>
            </a:r>
            <a:r>
              <a:rPr lang="fr-FR" altLang="fr-FR" sz="1200" i="1" dirty="0">
                <a:solidFill>
                  <a:srgbClr val="7030A0"/>
                </a:solidFill>
              </a:rPr>
              <a:t>. 18:22, 20:13 ».</a:t>
            </a:r>
          </a:p>
        </p:txBody>
      </p:sp>
      <p:pic>
        <p:nvPicPr>
          <p:cNvPr id="68621" name="Picture 5" descr="C:\Users\LISAN\Documents\religions\homosexualité\images\homophobie\no gay right bis_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1000125"/>
            <a:ext cx="2486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2" name="ZoneTexte 18"/>
          <p:cNvSpPr txBox="1">
            <a:spLocks noChangeArrowheads="1"/>
          </p:cNvSpPr>
          <p:nvPr/>
        </p:nvSpPr>
        <p:spPr bwMode="auto">
          <a:xfrm>
            <a:off x="0" y="2209800"/>
            <a:ext cx="324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Pas de droits pour les gays, sont les seuls droits humains. On aime l’Ouganda !</a:t>
            </a:r>
            <a:r>
              <a:rPr lang="fr-FR" altLang="fr-FR" sz="1200" dirty="0">
                <a:solidFill>
                  <a:srgbClr val="7030A0"/>
                </a:solidFill>
              </a:rPr>
              <a:t> »</a:t>
            </a:r>
          </a:p>
        </p:txBody>
      </p:sp>
      <p:pic>
        <p:nvPicPr>
          <p:cNvPr id="68623" name="Picture 6" descr="C:\Users\LISAN\Documents\religions\homosexualité\images\homophobie\drapeau homo pietiné.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2863" y="590550"/>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4" name="ZoneTexte 20"/>
          <p:cNvSpPr txBox="1">
            <a:spLocks noChangeArrowheads="1"/>
          </p:cNvSpPr>
          <p:nvPr/>
        </p:nvSpPr>
        <p:spPr bwMode="auto">
          <a:xfrm>
            <a:off x="3570288" y="2351088"/>
            <a:ext cx="3081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drapeau gay piétiné.</a:t>
            </a:r>
          </a:p>
        </p:txBody>
      </p:sp>
      <p:sp>
        <p:nvSpPr>
          <p:cNvPr id="68625" name="ZoneTexte 21"/>
          <p:cNvSpPr txBox="1">
            <a:spLocks noChangeArrowheads="1"/>
          </p:cNvSpPr>
          <p:nvPr/>
        </p:nvSpPr>
        <p:spPr bwMode="auto">
          <a:xfrm>
            <a:off x="6367463" y="608488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Jetez-les de la montagne jusqu’à ce qu’ils soient tués ». « C’est pourquoi, frère, l’homosexualité porte la peine de mort » </a:t>
            </a:r>
          </a:p>
        </p:txBody>
      </p:sp>
      <p:sp>
        <p:nvSpPr>
          <p:cNvPr id="68626" name="ZoneTexte 22"/>
          <p:cNvSpPr txBox="1">
            <a:spLocks noChangeArrowheads="1"/>
          </p:cNvSpPr>
          <p:nvPr/>
        </p:nvSpPr>
        <p:spPr bwMode="auto">
          <a:xfrm>
            <a:off x="293688" y="6215063"/>
            <a:ext cx="5562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Ils doivent être jetés d’un endroit élevé ». « Ils doivent être lapidés à mort »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8A3610DD-C873-4041-8485-A8C4B15B11B3}" type="slidenum">
              <a:rPr lang="fr-FR" sz="1200">
                <a:solidFill>
                  <a:schemeClr val="tx1">
                    <a:tint val="75000"/>
                  </a:schemeClr>
                </a:solidFill>
                <a:latin typeface="+mn-lt"/>
              </a:rPr>
              <a:pPr algn="r" eaLnBrk="1" fontAlgn="auto" hangingPunct="1">
                <a:spcBef>
                  <a:spcPts val="0"/>
                </a:spcBef>
                <a:spcAft>
                  <a:spcPts val="0"/>
                </a:spcAft>
                <a:defRPr/>
              </a:pPr>
              <a:t>62</a:t>
            </a:fld>
            <a:endParaRPr lang="fr-FR" sz="1200" dirty="0">
              <a:solidFill>
                <a:schemeClr val="tx1">
                  <a:tint val="75000"/>
                </a:schemeClr>
              </a:solidFill>
              <a:latin typeface="+mn-lt"/>
            </a:endParaRPr>
          </a:p>
        </p:txBody>
      </p:sp>
      <p:sp>
        <p:nvSpPr>
          <p:cNvPr id="69635"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9636"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9637" name="Rectangle 5"/>
          <p:cNvSpPr>
            <a:spLocks noChangeArrowheads="1"/>
          </p:cNvSpPr>
          <p:nvPr/>
        </p:nvSpPr>
        <p:spPr bwMode="auto">
          <a:xfrm>
            <a:off x="142875" y="769938"/>
            <a:ext cx="375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Agressions et meurtres homophobes</a:t>
            </a:r>
            <a:r>
              <a:rPr lang="fr-FR" altLang="fr-FR" sz="1800" dirty="0">
                <a:solidFill>
                  <a:srgbClr val="7030A0"/>
                </a:solidFill>
              </a:rPr>
              <a:t> :</a:t>
            </a:r>
          </a:p>
        </p:txBody>
      </p:sp>
      <p:pic>
        <p:nvPicPr>
          <p:cNvPr id="69638" name="Picture 3" descr="C:\Users\LISAN\Documents\religions\homosexualité\images\matthew shepard homophobi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013" y="1216025"/>
            <a:ext cx="2667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4" descr="C:\Users\LISAN\Documents\religions\homosexualité\images\matthew shepard homophob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208088"/>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5" descr="C:\Users\LISAN\Documents\religions\homosexualité\images\matthew shepar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69056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6" descr="C:\Users\LISAN\Documents\religions\homosexualité\images\matthew shepar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6388" y="13811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7" descr="C:\Users\LISAN\Documents\religions\homosexualité\images\matthew shepard kill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13" y="38004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ZoneTexte 12"/>
          <p:cNvSpPr txBox="1">
            <a:spLocks noChangeArrowheads="1"/>
          </p:cNvSpPr>
          <p:nvPr/>
        </p:nvSpPr>
        <p:spPr bwMode="auto">
          <a:xfrm>
            <a:off x="5834063" y="2405063"/>
            <a:ext cx="31575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Matthew Shepart, 21 ans au moment de sa mort en 1998, avait été </a:t>
            </a:r>
            <a:r>
              <a:rPr lang="fr-FR" altLang="fr-FR" sz="1200">
                <a:solidFill>
                  <a:srgbClr val="7030A0"/>
                </a:solidFill>
                <a:hlinkClick r:id="rId7"/>
              </a:rPr>
              <a:t>retrouvé ligoté à un poteau</a:t>
            </a:r>
            <a:r>
              <a:rPr lang="fr-FR" altLang="fr-FR" sz="1200">
                <a:solidFill>
                  <a:srgbClr val="7030A0"/>
                </a:solidFill>
              </a:rPr>
              <a:t>, si sévèrement frappé par un pistolet que son tronc cérébral a été écrasé. Il a été victime d’un crime homophobe. Source : </a:t>
            </a:r>
            <a:r>
              <a:rPr lang="fr-FR" altLang="fr-FR" sz="1200">
                <a:solidFill>
                  <a:srgbClr val="7030A0"/>
                </a:solidFill>
                <a:hlinkClick r:id="rId8"/>
              </a:rPr>
              <a:t>https://www.youtube.com/watch?v=2nmP-PM6tQs</a:t>
            </a:r>
            <a:r>
              <a:rPr lang="fr-FR" altLang="fr-FR" sz="1200">
                <a:solidFill>
                  <a:srgbClr val="7030A0"/>
                </a:solidFill>
              </a:rPr>
              <a:t> </a:t>
            </a:r>
          </a:p>
        </p:txBody>
      </p:sp>
      <p:sp>
        <p:nvSpPr>
          <p:cNvPr id="69644" name="ZoneTexte 13"/>
          <p:cNvSpPr txBox="1">
            <a:spLocks noChangeArrowheads="1"/>
          </p:cNvSpPr>
          <p:nvPr/>
        </p:nvSpPr>
        <p:spPr bwMode="auto">
          <a:xfrm>
            <a:off x="5737225" y="5681663"/>
            <a:ext cx="3221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Russell Henderson, 21 ans, et Aaron McKinney, à droite, 22 ans, les meurtriers de Matthew Shepart. Source : </a:t>
            </a:r>
            <a:r>
              <a:rPr lang="fr-FR" altLang="fr-FR" sz="1200">
                <a:solidFill>
                  <a:srgbClr val="7030A0"/>
                </a:solidFill>
                <a:hlinkClick r:id="rId9"/>
              </a:rPr>
              <a:t>http://www.theguardian.com/world/2013/oct/14/matthew-shepard-murder-wyoming-book</a:t>
            </a:r>
            <a:r>
              <a:rPr lang="fr-FR" altLang="fr-FR" sz="1200">
                <a:solidFill>
                  <a:srgbClr val="7030A0"/>
                </a:solidFill>
              </a:rPr>
              <a:t> </a:t>
            </a:r>
          </a:p>
        </p:txBody>
      </p:sp>
      <p:pic>
        <p:nvPicPr>
          <p:cNvPr id="69645" name="Picture 8" descr="C:\Users\LISAN\Documents\religions\homosexualité\images\matthew shepard funeral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4638" y="414813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9" descr="C:\Users\LISAN\Documents\religions\homosexualité\images\matthew shepard funeral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0550" y="2963863"/>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0" descr="C:\Users\LISAN\Documents\religions\homosexualité\images\matthew shepard funeral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82938"/>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ZoneTexte 17"/>
          <p:cNvSpPr txBox="1">
            <a:spLocks noChangeArrowheads="1"/>
          </p:cNvSpPr>
          <p:nvPr/>
        </p:nvSpPr>
        <p:spPr bwMode="auto">
          <a:xfrm>
            <a:off x="141288" y="5006975"/>
            <a:ext cx="55848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a:solidFill>
                  <a:srgbClr val="7030A0"/>
                </a:solidFill>
              </a:rPr>
              <a:t>Slogans homophobes, lors des funérailles de Mathieu Shepart  et du procès de ses assassins : </a:t>
            </a:r>
          </a:p>
          <a:p>
            <a:pPr algn="ctr" eaLnBrk="1" hangingPunct="1">
              <a:lnSpc>
                <a:spcPct val="100000"/>
              </a:lnSpc>
              <a:spcBef>
                <a:spcPct val="0"/>
              </a:spcBef>
              <a:buFontTx/>
              <a:buNone/>
            </a:pPr>
            <a:r>
              <a:rPr lang="fr-FR" altLang="fr-FR" sz="1100">
                <a:solidFill>
                  <a:srgbClr val="7030A0"/>
                </a:solidFill>
              </a:rPr>
              <a:t>« </a:t>
            </a:r>
            <a:r>
              <a:rPr lang="fr-FR" altLang="fr-FR" sz="1100" i="1">
                <a:solidFill>
                  <a:srgbClr val="7030A0"/>
                </a:solidFill>
              </a:rPr>
              <a:t>Dieu hait pédés, pédés sont dignes de mort, Matt Shepard en enfer (avec une photo de Matt Shepard), et Matt envoyé en enfer. Le sida nous guérira des homos</a:t>
            </a:r>
            <a:r>
              <a:rPr lang="fr-FR" altLang="fr-FR" sz="1100">
                <a:solidFill>
                  <a:srgbClr val="7030A0"/>
                </a:solidFill>
              </a:rPr>
              <a:t> ».  </a:t>
            </a:r>
          </a:p>
          <a:p>
            <a:pPr algn="ctr" eaLnBrk="1" hangingPunct="1">
              <a:lnSpc>
                <a:spcPct val="100000"/>
              </a:lnSpc>
              <a:spcBef>
                <a:spcPct val="0"/>
              </a:spcBef>
              <a:buFontTx/>
              <a:buNone/>
            </a:pPr>
            <a:r>
              <a:rPr lang="fr-FR" altLang="fr-FR" sz="1100">
                <a:solidFill>
                  <a:srgbClr val="7030A0"/>
                </a:solidFill>
              </a:rPr>
              <a:t>Fred Phelps, de Topeka, Kan., a attiré les projecteurs vers son église « Westboro Baptist Church » aux funérailles de Matthew Shepard et le procès de ses assassins.</a:t>
            </a:r>
          </a:p>
          <a:p>
            <a:pPr algn="ctr" eaLnBrk="1" hangingPunct="1">
              <a:lnSpc>
                <a:spcPct val="100000"/>
              </a:lnSpc>
              <a:spcBef>
                <a:spcPct val="0"/>
              </a:spcBef>
              <a:buFontTx/>
              <a:buNone/>
            </a:pPr>
            <a:r>
              <a:rPr lang="fr-FR" altLang="fr-FR" sz="1000">
                <a:solidFill>
                  <a:srgbClr val="7030A0"/>
                </a:solidFill>
              </a:rPr>
              <a:t> Sources : a) </a:t>
            </a:r>
            <a:r>
              <a:rPr lang="fr-FR" altLang="fr-FR" sz="1000">
                <a:solidFill>
                  <a:srgbClr val="7030A0"/>
                </a:solidFill>
                <a:hlinkClick r:id="rId13"/>
              </a:rPr>
              <a:t>http://blogs.sparenot.com/workmen/2013/10/18/wbc-confronted-by-dennis-shepard-in-washington-d-c-on-october-11-2013/</a:t>
            </a:r>
            <a:r>
              <a:rPr lang="fr-FR" altLang="fr-FR" sz="1000">
                <a:solidFill>
                  <a:srgbClr val="7030A0"/>
                </a:solidFill>
              </a:rPr>
              <a:t>, b) </a:t>
            </a:r>
            <a:r>
              <a:rPr lang="fr-FR" altLang="fr-FR" sz="1000">
                <a:solidFill>
                  <a:srgbClr val="7030A0"/>
                </a:solidFill>
                <a:hlinkClick r:id="rId14"/>
              </a:rPr>
              <a:t>http://www.nydailynews.com/news/national/lupica-world-better-fred-phelps-article-1.1728849</a:t>
            </a:r>
            <a:r>
              <a:rPr lang="fr-FR" altLang="fr-FR" sz="1000">
                <a:solidFill>
                  <a:srgbClr val="7030A0"/>
                </a:solidFill>
              </a:rPr>
              <a:t>, c) </a:t>
            </a:r>
            <a:r>
              <a:rPr lang="fr-FR" altLang="fr-FR" sz="1000">
                <a:solidFill>
                  <a:srgbClr val="7030A0"/>
                </a:solidFill>
                <a:hlinkClick r:id="rId15"/>
              </a:rPr>
              <a:t>http://www.buzzfeed.com/tonymerevick/how-fred-phelps-became-the-most-hated-person-in-america</a:t>
            </a:r>
            <a:r>
              <a:rPr lang="fr-FR" altLang="fr-FR" sz="1000">
                <a:solidFill>
                  <a:srgbClr val="7030A0"/>
                </a:solidFill>
              </a:rPr>
              <a:t>,  d) </a:t>
            </a:r>
            <a:r>
              <a:rPr lang="fr-FR" altLang="fr-FR" sz="1000">
                <a:solidFill>
                  <a:srgbClr val="7030A0"/>
                </a:solidFill>
                <a:hlinkClick r:id="rId16"/>
              </a:rPr>
              <a:t>http://www.dailymail.co.uk/news/article-2430061/Matthew-Shepards-murder-wasnt-hate-crime-claims-Stephen-Jimenezs-new-book.html</a:t>
            </a:r>
            <a:r>
              <a:rPr lang="fr-FR" altLang="fr-FR" sz="1000">
                <a:solidFill>
                  <a:srgbClr val="7030A0"/>
                </a:solidFill>
              </a:rPr>
              <a:t> </a:t>
            </a:r>
          </a:p>
        </p:txBody>
      </p:sp>
      <p:sp>
        <p:nvSpPr>
          <p:cNvPr id="69649" name="ZoneTexte 18"/>
          <p:cNvSpPr txBox="1">
            <a:spLocks noChangeArrowheads="1"/>
          </p:cNvSpPr>
          <p:nvPr/>
        </p:nvSpPr>
        <p:spPr bwMode="auto">
          <a:xfrm>
            <a:off x="9101138" y="1958975"/>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Signes commémoratifs. Source : </a:t>
            </a:r>
            <a:r>
              <a:rPr lang="fr-FR" altLang="fr-FR" sz="1200">
                <a:solidFill>
                  <a:srgbClr val="7030A0"/>
                </a:solidFill>
                <a:hlinkClick r:id="rId17"/>
              </a:rPr>
              <a:t>http://global.britannica.com/biography/Matthew-Shepard</a:t>
            </a:r>
            <a:r>
              <a:rPr lang="fr-FR" altLang="fr-FR" sz="1200">
                <a:solidFill>
                  <a:srgbClr val="7030A0"/>
                </a:solidFill>
              </a:rPr>
              <a:t> </a:t>
            </a:r>
          </a:p>
        </p:txBody>
      </p:sp>
      <p:sp>
        <p:nvSpPr>
          <p:cNvPr id="69650" name="ZoneTexte 19"/>
          <p:cNvSpPr txBox="1">
            <a:spLocks noChangeArrowheads="1"/>
          </p:cNvSpPr>
          <p:nvPr/>
        </p:nvSpPr>
        <p:spPr bwMode="auto">
          <a:xfrm>
            <a:off x="9013825" y="3668713"/>
            <a:ext cx="302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Plaque commémorative. Source : </a:t>
            </a:r>
            <a:r>
              <a:rPr lang="fr-FR" altLang="fr-FR" sz="1200">
                <a:solidFill>
                  <a:srgbClr val="7030A0"/>
                </a:solidFill>
                <a:hlinkClick r:id="rId18"/>
              </a:rPr>
              <a:t>http://www.democraticunderground.com/</a:t>
            </a:r>
            <a:r>
              <a:rPr lang="fr-FR" altLang="fr-FR" sz="1200">
                <a:solidFill>
                  <a:srgbClr val="7030A0"/>
                </a:solidFill>
              </a:rPr>
              <a:t>  </a:t>
            </a:r>
          </a:p>
        </p:txBody>
      </p:sp>
      <p:pic>
        <p:nvPicPr>
          <p:cNvPr id="69651" name="Picture 11" descr="C:\Users\LISAN\Documents\religions\homosexualité\images\shepard_monument.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10650" y="2497138"/>
            <a:ext cx="2857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ZoneTexte 21"/>
          <p:cNvSpPr txBox="1">
            <a:spLocks noChangeArrowheads="1"/>
          </p:cNvSpPr>
          <p:nvPr/>
        </p:nvSpPr>
        <p:spPr bwMode="auto">
          <a:xfrm>
            <a:off x="8958263" y="5965825"/>
            <a:ext cx="32337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i="1">
                <a:solidFill>
                  <a:srgbClr val="7030A0"/>
                </a:solidFill>
              </a:rPr>
              <a:t>﻿ Prières pendant les funérailles de Matthew Shepard à l'église épiscopale Saint-Marc, le 16 Octobre 1998, à Casper, dans le Wyoming</a:t>
            </a:r>
            <a:r>
              <a:rPr lang="fr-FR" altLang="fr-FR" sz="1100">
                <a:solidFill>
                  <a:srgbClr val="7030A0"/>
                </a:solidFill>
              </a:rPr>
              <a:t>. </a:t>
            </a:r>
            <a:r>
              <a:rPr lang="en-US" altLang="fr-FR" sz="1100">
                <a:solidFill>
                  <a:srgbClr val="7030A0"/>
                </a:solidFill>
              </a:rPr>
              <a:t>(Michael S. Green)  </a:t>
            </a:r>
            <a:r>
              <a:rPr lang="fr-FR" altLang="fr-FR" sz="1000">
                <a:solidFill>
                  <a:srgbClr val="7030A0"/>
                </a:solidFill>
              </a:rPr>
              <a:t>Source : </a:t>
            </a:r>
            <a:r>
              <a:rPr lang="fr-FR" altLang="fr-FR" sz="1000">
                <a:solidFill>
                  <a:srgbClr val="7030A0"/>
                </a:solidFill>
                <a:hlinkClick r:id="rId20"/>
              </a:rPr>
              <a:t>http://www.thenation.com/article/laramie-revisited-myth-matthew</a:t>
            </a:r>
            <a:r>
              <a:rPr lang="fr-FR" altLang="fr-FR" sz="1200">
                <a:solidFill>
                  <a:srgbClr val="7030A0"/>
                </a:solidFill>
                <a:hlinkClick r:id="rId20"/>
              </a:rPr>
              <a:t>/</a:t>
            </a:r>
            <a:r>
              <a:rPr lang="fr-FR" altLang="fr-FR" sz="1200">
                <a:solidFill>
                  <a:srgbClr val="7030A0"/>
                </a:solidFill>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12F520CF-3D5B-470A-84FC-C748CC015683}" type="slidenum">
              <a:rPr lang="fr-FR" sz="1200">
                <a:solidFill>
                  <a:schemeClr val="tx1">
                    <a:tint val="75000"/>
                  </a:schemeClr>
                </a:solidFill>
                <a:latin typeface="+mn-lt"/>
              </a:rPr>
              <a:pPr algn="r" eaLnBrk="1" fontAlgn="auto" hangingPunct="1">
                <a:spcBef>
                  <a:spcPts val="0"/>
                </a:spcBef>
                <a:spcAft>
                  <a:spcPts val="0"/>
                </a:spcAft>
                <a:defRPr/>
              </a:pPr>
              <a:t>63</a:t>
            </a:fld>
            <a:endParaRPr lang="fr-FR" sz="1200" dirty="0">
              <a:solidFill>
                <a:schemeClr val="tx1">
                  <a:tint val="75000"/>
                </a:schemeClr>
              </a:solidFill>
              <a:latin typeface="+mn-lt"/>
            </a:endParaRPr>
          </a:p>
        </p:txBody>
      </p:sp>
      <p:sp>
        <p:nvSpPr>
          <p:cNvPr id="70659"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70660" name="Rectangle 4"/>
          <p:cNvSpPr>
            <a:spLocks noChangeArrowheads="1"/>
          </p:cNvSpPr>
          <p:nvPr/>
        </p:nvSpPr>
        <p:spPr bwMode="auto">
          <a:xfrm>
            <a:off x="133350" y="388938"/>
            <a:ext cx="423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4.3.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70661" name="Rectangle 5"/>
          <p:cNvSpPr>
            <a:spLocks noChangeArrowheads="1"/>
          </p:cNvSpPr>
          <p:nvPr/>
        </p:nvSpPr>
        <p:spPr bwMode="auto">
          <a:xfrm>
            <a:off x="142875" y="769938"/>
            <a:ext cx="4402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Agressions et meurtres homophobes</a:t>
            </a:r>
            <a:r>
              <a:rPr lang="fr-FR" altLang="fr-FR" sz="1800" dirty="0">
                <a:solidFill>
                  <a:srgbClr val="7030A0"/>
                </a:solidFill>
              </a:rPr>
              <a:t> (suite) :</a:t>
            </a:r>
          </a:p>
        </p:txBody>
      </p:sp>
      <p:pic>
        <p:nvPicPr>
          <p:cNvPr id="70662" name="Picture 2" descr="C:\Users\LISAN\Documents\religions\homosexualité\images\Daniel Zamudi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3" y="11668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descr="C:\Users\LISAN\Documents\religions\homosexualité\images\Daniel Zam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209675"/>
            <a:ext cx="25765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ZoneTexte 8"/>
          <p:cNvSpPr txBox="1">
            <a:spLocks noChangeArrowheads="1"/>
          </p:cNvSpPr>
          <p:nvPr/>
        </p:nvSpPr>
        <p:spPr bwMode="auto">
          <a:xfrm>
            <a:off x="163513" y="3059113"/>
            <a:ext cx="5235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Daniel Zamudio , a été mortellement </a:t>
            </a:r>
            <a:r>
              <a:rPr lang="fr-FR" altLang="fr-FR" sz="1200">
                <a:solidFill>
                  <a:srgbClr val="7030A0"/>
                </a:solidFill>
                <a:hlinkClick r:id="rId4"/>
              </a:rPr>
              <a:t>battu, poignardé, brûlé et marqué avec une croix gammée</a:t>
            </a:r>
            <a:r>
              <a:rPr lang="fr-FR" altLang="fr-FR" sz="1200">
                <a:solidFill>
                  <a:srgbClr val="7030A0"/>
                </a:solidFill>
              </a:rPr>
              <a:t>, en mars 2012, par 4 agresseurs néo-nazis, Patricio Ahumada Garay, Alejandro Angulo Tapia, Raul Lopez Fuentes et Fabian Mora Mora, au Chili.</a:t>
            </a:r>
          </a:p>
          <a:p>
            <a:pPr algn="ctr"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5"/>
              </a:rPr>
              <a:t>http://www.latercera.com/noticia/nacional/2012/03/680-439792-9-movilh-y-familiares-realizan-velaton-por-daniel-zamudio-en-el-frontis-de-la.shtml</a:t>
            </a:r>
            <a:r>
              <a:rPr lang="fr-FR" altLang="fr-FR" sz="1200">
                <a:solidFill>
                  <a:srgbClr val="7030A0"/>
                </a:solidFill>
              </a:rPr>
              <a:t>, b) </a:t>
            </a:r>
            <a:r>
              <a:rPr lang="fr-FR" altLang="fr-FR" sz="1200">
                <a:solidFill>
                  <a:srgbClr val="7030A0"/>
                </a:solidFill>
                <a:hlinkClick r:id="rId6"/>
              </a:rPr>
              <a:t>https://bulgebull.wordpress.com/2013/10/17/killers-of-daniel-zamudio-chiles-matthew-shepard-found-guilty/</a:t>
            </a:r>
            <a:r>
              <a:rPr lang="fr-FR" altLang="fr-FR" sz="1200">
                <a:solidFill>
                  <a:srgbClr val="7030A0"/>
                </a:solidFill>
              </a:rPr>
              <a:t> </a:t>
            </a:r>
          </a:p>
        </p:txBody>
      </p:sp>
      <p:pic>
        <p:nvPicPr>
          <p:cNvPr id="70665" name="Picture 4" descr="C:\Users\LISAN\Documents\religions\homosexualité\images\Jack Pr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25" y="649288"/>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ZoneTexte 10"/>
          <p:cNvSpPr txBox="1">
            <a:spLocks noChangeArrowheads="1"/>
          </p:cNvSpPr>
          <p:nvPr/>
        </p:nvSpPr>
        <p:spPr bwMode="auto">
          <a:xfrm>
            <a:off x="5595938" y="2460625"/>
            <a:ext cx="29813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Agression de Jack Price, victime, en octobre 2009, d’une attaque de crime de haine homophobe, commise par Daniel Rodriguez, 21 ans, et Daniel Aleman, 26 ans. Source : </a:t>
            </a:r>
            <a:r>
              <a:rPr lang="fr-FR" altLang="fr-FR" sz="1200">
                <a:solidFill>
                  <a:srgbClr val="7030A0"/>
                </a:solidFill>
                <a:hlinkClick r:id="rId8"/>
              </a:rPr>
              <a:t>http://unfinishedlivesblog.com/2009/10/24/vicious-queens-ny-attack-highlights-need-for-a-federal-hate-crimes-law/</a:t>
            </a:r>
            <a:r>
              <a:rPr lang="fr-FR" altLang="fr-FR" sz="1200">
                <a:solidFill>
                  <a:srgbClr val="7030A0"/>
                </a:solidFill>
              </a:rPr>
              <a:t> </a:t>
            </a:r>
          </a:p>
        </p:txBody>
      </p:sp>
      <p:pic>
        <p:nvPicPr>
          <p:cNvPr id="70667" name="Picture 5" descr="C:\Users\LISAN\Documents\religions\homosexualité\images\agressions-meurtres-executions\Laurent Parti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4800" y="196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ZoneTexte 12"/>
          <p:cNvSpPr txBox="1">
            <a:spLocks noChangeArrowheads="1"/>
          </p:cNvSpPr>
          <p:nvPr/>
        </p:nvSpPr>
        <p:spPr bwMode="auto">
          <a:xfrm>
            <a:off x="8480425" y="2111375"/>
            <a:ext cx="35480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Cette photo fournie par Gloria Partida, la mère de la victime présumée de crime de haine anti-gay, Lawrence "Mikey" Partida, montre les blessures brutales qu'il a subies,en mars 2013, </a:t>
            </a:r>
            <a:r>
              <a:rPr lang="fr-FR" altLang="fr-FR" sz="1200">
                <a:solidFill>
                  <a:srgbClr val="7030A0"/>
                </a:solidFill>
                <a:hlinkClick r:id="rId10"/>
              </a:rPr>
              <a:t>http://nbclatino.com/2013/03/29/lawrence-partida-alleged-gay-hate-crime-victim-talks-about-attack-road-to-recovery/</a:t>
            </a:r>
            <a:r>
              <a:rPr lang="fr-FR" altLang="fr-FR" sz="1200">
                <a:solidFill>
                  <a:srgbClr val="7030A0"/>
                </a:solidFill>
              </a:rPr>
              <a:t> </a:t>
            </a:r>
          </a:p>
        </p:txBody>
      </p:sp>
      <p:pic>
        <p:nvPicPr>
          <p:cNvPr id="70669" name="Picture 6" descr="C:\Users\LISAN\Documents\religions\homosexualité\images\agressions-meurtres-executions\harvey mil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3" y="4492625"/>
            <a:ext cx="278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7" descr="C:\Users\LISAN\Documents\religions\homosexualité\images\agressions-meurtres-executions\harvey milk da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5463" y="4289425"/>
            <a:ext cx="22336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1" name="ZoneTexte 15"/>
          <p:cNvSpPr txBox="1">
            <a:spLocks noChangeArrowheads="1"/>
          </p:cNvSpPr>
          <p:nvPr/>
        </p:nvSpPr>
        <p:spPr bwMode="auto">
          <a:xfrm>
            <a:off x="0" y="6211888"/>
            <a:ext cx="3624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Harvey Milk, Homme politique, militant de la cause homosexuel, assassiné, en 1978, à San Francisco.</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http://iamharveymilknyc.com/</a:t>
            </a:r>
            <a:r>
              <a:rPr lang="fr-FR" altLang="fr-FR" sz="1200">
                <a:solidFill>
                  <a:srgbClr val="7030A0"/>
                </a:solidFill>
              </a:rPr>
              <a:t> </a:t>
            </a:r>
          </a:p>
        </p:txBody>
      </p:sp>
      <p:sp>
        <p:nvSpPr>
          <p:cNvPr id="70672" name="ZoneTexte 16"/>
          <p:cNvSpPr txBox="1">
            <a:spLocks noChangeArrowheads="1"/>
          </p:cNvSpPr>
          <p:nvPr/>
        </p:nvSpPr>
        <p:spPr bwMode="auto">
          <a:xfrm>
            <a:off x="3429000" y="6259513"/>
            <a:ext cx="3852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4"/>
              </a:rPr>
              <a:t>http://westhollywoodlifestyle.com/city-of-west-hollywood-to-celebrate-the-legacy-of-harvey-milk/</a:t>
            </a:r>
            <a:r>
              <a:rPr lang="fr-FR" altLang="fr-FR" sz="1200">
                <a:solidFill>
                  <a:srgbClr val="7030A0"/>
                </a:solidFill>
              </a:rPr>
              <a:t> </a:t>
            </a:r>
          </a:p>
        </p:txBody>
      </p:sp>
      <p:pic>
        <p:nvPicPr>
          <p:cNvPr id="70673" name="Picture 8" descr="C:\Users\LISAN\Documents\religions\homosexualité\images\agressions-meurtres-executions\homophobic murder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5450" y="4103688"/>
            <a:ext cx="2876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4" name="ZoneTexte 18"/>
          <p:cNvSpPr txBox="1">
            <a:spLocks noChangeArrowheads="1"/>
          </p:cNvSpPr>
          <p:nvPr/>
        </p:nvSpPr>
        <p:spPr bwMode="auto">
          <a:xfrm>
            <a:off x="9491663" y="5681663"/>
            <a:ext cx="2525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Meurtres homophobes en Irak, en mars 2012. Source : </a:t>
            </a:r>
            <a:r>
              <a:rPr lang="fr-FR" altLang="fr-FR" sz="1200">
                <a:solidFill>
                  <a:srgbClr val="7030A0"/>
                </a:solidFill>
                <a:hlinkClick r:id="rId16"/>
              </a:rPr>
              <a:t>http://www.workersliberty.org/story/2012/03/05/homophobic-murders-iraq</a:t>
            </a:r>
            <a:r>
              <a:rPr lang="fr-FR" altLang="fr-FR" sz="1200">
                <a:solidFill>
                  <a:srgbClr val="7030A0"/>
                </a:solidFill>
              </a:rPr>
              <a:t> </a:t>
            </a:r>
          </a:p>
        </p:txBody>
      </p:sp>
      <p:sp>
        <p:nvSpPr>
          <p:cNvPr id="70675" name="ZoneTexte 19"/>
          <p:cNvSpPr txBox="1">
            <a:spLocks noChangeArrowheads="1"/>
          </p:cNvSpPr>
          <p:nvPr/>
        </p:nvSpPr>
        <p:spPr bwMode="auto">
          <a:xfrm>
            <a:off x="6977063" y="5657850"/>
            <a:ext cx="2482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Plusieurs milliers de personnes ont manifesté lundi soir à New York pour dénoncer le meurtre d'un jeune homosexuel en pleine rue ce week-end dans Greenwich village, tué parce qu'il était gay (21/05/2013)</a:t>
            </a:r>
          </a:p>
        </p:txBody>
      </p:sp>
      <p:pic>
        <p:nvPicPr>
          <p:cNvPr id="70676" name="Picture 2" descr="C:\Users\LISAN\Documents\religions\homosexualité\images\agressions-meurtres-executions\a gay man was brutaly murdere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99263" y="3876675"/>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F8EE97E8-3417-4916-BC55-28E65BD8CCEE}" type="slidenum">
              <a:rPr lang="fr-FR" sz="1200">
                <a:solidFill>
                  <a:schemeClr val="tx1">
                    <a:tint val="75000"/>
                  </a:schemeClr>
                </a:solidFill>
                <a:latin typeface="+mn-lt"/>
              </a:rPr>
              <a:pPr algn="r" eaLnBrk="1" fontAlgn="auto" hangingPunct="1">
                <a:spcBef>
                  <a:spcPts val="0"/>
                </a:spcBef>
                <a:spcAft>
                  <a:spcPts val="0"/>
                </a:spcAft>
                <a:defRPr/>
              </a:pPr>
              <a:t>64</a:t>
            </a:fld>
            <a:endParaRPr lang="fr-FR" sz="1200" dirty="0">
              <a:solidFill>
                <a:schemeClr val="tx1">
                  <a:tint val="75000"/>
                </a:schemeClr>
              </a:solidFill>
              <a:latin typeface="+mn-lt"/>
            </a:endParaRPr>
          </a:p>
        </p:txBody>
      </p:sp>
      <p:sp>
        <p:nvSpPr>
          <p:cNvPr id="71683"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71684" name="Rectangle 4"/>
          <p:cNvSpPr>
            <a:spLocks noChangeArrowheads="1"/>
          </p:cNvSpPr>
          <p:nvPr/>
        </p:nvSpPr>
        <p:spPr bwMode="auto">
          <a:xfrm>
            <a:off x="133350" y="388938"/>
            <a:ext cx="423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4.3.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71685" name="Rectangle 5"/>
          <p:cNvSpPr>
            <a:spLocks noChangeArrowheads="1"/>
          </p:cNvSpPr>
          <p:nvPr/>
        </p:nvSpPr>
        <p:spPr bwMode="auto">
          <a:xfrm>
            <a:off x="142875" y="769938"/>
            <a:ext cx="4613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Agressions et meurtres homophobes</a:t>
            </a:r>
            <a:r>
              <a:rPr lang="fr-FR" altLang="fr-FR" sz="1800" dirty="0">
                <a:solidFill>
                  <a:srgbClr val="7030A0"/>
                </a:solidFill>
              </a:rPr>
              <a:t> (suite …) :</a:t>
            </a:r>
          </a:p>
        </p:txBody>
      </p:sp>
      <p:pic>
        <p:nvPicPr>
          <p:cNvPr id="71686" name="Picture 2" descr="C:\Users\LISAN\Documents\religions\homosexualité\images\agressions-meurtres-executions\un homosexuel lapidé à mort par les Sheb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525" y="0"/>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ZoneTexte 7"/>
          <p:cNvSpPr txBox="1">
            <a:spLocks noChangeArrowheads="1"/>
          </p:cNvSpPr>
          <p:nvPr/>
        </p:nvSpPr>
        <p:spPr bwMode="auto">
          <a:xfrm>
            <a:off x="8435975" y="1709738"/>
            <a:ext cx="3756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 homosexuel aurait été lapidé à mort par les Shebab. Source : </a:t>
            </a:r>
            <a:r>
              <a:rPr lang="fr-FR" altLang="fr-FR" sz="1200">
                <a:solidFill>
                  <a:srgbClr val="7030A0"/>
                </a:solidFill>
                <a:hlinkClick r:id="rId3"/>
              </a:rPr>
              <a:t>http://www.postedeveille.ca/2013/03/somalie-un-homosexuel-aurait-ete-lapide-a-mort-par-les-shebab.html</a:t>
            </a:r>
            <a:r>
              <a:rPr lang="fr-FR" altLang="fr-FR" sz="1200">
                <a:solidFill>
                  <a:srgbClr val="7030A0"/>
                </a:solidFill>
              </a:rPr>
              <a:t> </a:t>
            </a:r>
          </a:p>
        </p:txBody>
      </p:sp>
      <p:pic>
        <p:nvPicPr>
          <p:cNvPr id="71688" name="Picture 3" descr="C:\Users\LISAN\Documents\religions\homosexualité\images\agressions-meurtres-executions\gay en Ougan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8313" y="2600325"/>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ZoneTexte 9"/>
          <p:cNvSpPr txBox="1">
            <a:spLocks noChangeArrowheads="1"/>
          </p:cNvSpPr>
          <p:nvPr/>
        </p:nvSpPr>
        <p:spPr bwMode="auto">
          <a:xfrm>
            <a:off x="9513888" y="4397375"/>
            <a:ext cx="2449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tué en Ouganda. Source : </a:t>
            </a:r>
            <a:r>
              <a:rPr lang="fr-FR" altLang="fr-FR" sz="1200">
                <a:solidFill>
                  <a:srgbClr val="7030A0"/>
                </a:solidFill>
                <a:hlinkClick r:id="rId5"/>
              </a:rPr>
              <a:t>https://sebaspace.wordpress.com/2013/12/30/ugandas-gay-war-truth-loses-out/</a:t>
            </a:r>
            <a:r>
              <a:rPr lang="fr-FR" altLang="fr-FR" sz="1200">
                <a:solidFill>
                  <a:srgbClr val="7030A0"/>
                </a:solidFill>
              </a:rPr>
              <a:t> </a:t>
            </a:r>
          </a:p>
        </p:txBody>
      </p:sp>
      <p:pic>
        <p:nvPicPr>
          <p:cNvPr id="71690" name="Picture 4" descr="C:\Users\LISAN\Documents\religions\homosexualité\images\agressions-meurtres-executions\Deux homosexuels mortellement tabassés au Nigéria sous l’œil de la poli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88" y="1250950"/>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ZoneTexte 11"/>
          <p:cNvSpPr txBox="1">
            <a:spLocks noChangeArrowheads="1"/>
          </p:cNvSpPr>
          <p:nvPr/>
        </p:nvSpPr>
        <p:spPr bwMode="auto">
          <a:xfrm>
            <a:off x="195263" y="2895600"/>
            <a:ext cx="3190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Deux homosexuels mortellement tabassés au Nigéria sous l’œil de la police. Source : </a:t>
            </a:r>
            <a:r>
              <a:rPr lang="fr-FR" altLang="fr-FR" sz="1200">
                <a:solidFill>
                  <a:srgbClr val="7030A0"/>
                </a:solidFill>
                <a:hlinkClick r:id="rId7"/>
              </a:rPr>
              <a:t>http://www.actuniger.com/faits-divers/7879-deux-homosexuels-mortellement-tabasses-au-nigeria-sous-l-oeil-de-la-police.html</a:t>
            </a:r>
            <a:r>
              <a:rPr lang="fr-FR" altLang="fr-FR" sz="1200">
                <a:solidFill>
                  <a:srgbClr val="7030A0"/>
                </a:solidFill>
              </a:rPr>
              <a:t> </a:t>
            </a:r>
          </a:p>
        </p:txBody>
      </p:sp>
      <p:pic>
        <p:nvPicPr>
          <p:cNvPr id="71692" name="Picture 5" descr="C:\Users\LISAN\Documents\religions\homosexualité\images\agressions-meurtres-executions\gay killed Ugand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288" y="1092034"/>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6" descr="C:\Users\LISAN\Documents\religions\homosexualité\images\agressions-meurtres-executions\gay killed Ugan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 y="405447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4" name="ZoneTexte 14"/>
          <p:cNvSpPr txBox="1">
            <a:spLocks noChangeArrowheads="1"/>
          </p:cNvSpPr>
          <p:nvPr/>
        </p:nvSpPr>
        <p:spPr bwMode="auto">
          <a:xfrm>
            <a:off x="250825" y="5638800"/>
            <a:ext cx="291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tué en Ouganda. Source : </a:t>
            </a:r>
            <a:r>
              <a:rPr lang="fr-FR" altLang="fr-FR" sz="1200">
                <a:solidFill>
                  <a:srgbClr val="7030A0"/>
                </a:solidFill>
                <a:hlinkClick r:id="rId10"/>
              </a:rPr>
              <a:t>http://bigeye.ug/video-another-gay-man-killed-in-uganda/</a:t>
            </a:r>
            <a:r>
              <a:rPr lang="fr-FR" altLang="fr-FR" sz="1200">
                <a:solidFill>
                  <a:srgbClr val="7030A0"/>
                </a:solidFill>
              </a:rPr>
              <a:t> </a:t>
            </a:r>
          </a:p>
        </p:txBody>
      </p:sp>
      <p:sp>
        <p:nvSpPr>
          <p:cNvPr id="71695" name="ZoneTexte 15"/>
          <p:cNvSpPr txBox="1">
            <a:spLocks noChangeArrowheads="1"/>
          </p:cNvSpPr>
          <p:nvPr/>
        </p:nvSpPr>
        <p:spPr bwMode="auto">
          <a:xfrm>
            <a:off x="3287713" y="2928938"/>
            <a:ext cx="59753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7030A0"/>
                </a:solidFill>
              </a:rPr>
              <a:t>↗ </a:t>
            </a:r>
            <a:r>
              <a:rPr lang="fr-FR" altLang="fr-FR" sz="1200" b="1" dirty="0">
                <a:solidFill>
                  <a:srgbClr val="7030A0"/>
                </a:solidFill>
              </a:rPr>
              <a:t>Rolling Stone </a:t>
            </a:r>
            <a:r>
              <a:rPr lang="fr-FR" altLang="fr-FR" sz="1200" dirty="0">
                <a:solidFill>
                  <a:srgbClr val="7030A0"/>
                </a:solidFill>
              </a:rPr>
              <a:t>[une revue ougandaise] a publié 29 photos avec des noms et, dans certains cas, les adresses de gays Ougandais.  Le premier article, qui présentait </a:t>
            </a:r>
            <a:r>
              <a:rPr lang="fr-FR" altLang="fr-FR" sz="1200" dirty="0" err="1">
                <a:solidFill>
                  <a:srgbClr val="7030A0"/>
                </a:solidFill>
              </a:rPr>
              <a:t>Kato</a:t>
            </a:r>
            <a:r>
              <a:rPr lang="fr-FR" altLang="fr-FR" sz="1200" dirty="0">
                <a:solidFill>
                  <a:srgbClr val="7030A0"/>
                </a:solidFill>
              </a:rPr>
              <a:t>, avec les titres « </a:t>
            </a:r>
            <a:r>
              <a:rPr lang="fr-FR" altLang="fr-FR" sz="1200" i="1" dirty="0">
                <a:solidFill>
                  <a:srgbClr val="7030A0"/>
                </a:solidFill>
              </a:rPr>
              <a:t>100 photos de top homos ougandais en fuite</a:t>
            </a:r>
            <a:r>
              <a:rPr lang="fr-FR" altLang="fr-FR" sz="1200" dirty="0">
                <a:solidFill>
                  <a:srgbClr val="7030A0"/>
                </a:solidFill>
              </a:rPr>
              <a:t> » avec la mention « </a:t>
            </a:r>
            <a:r>
              <a:rPr lang="fr-FR" altLang="fr-FR" sz="1200" i="1" dirty="0">
                <a:solidFill>
                  <a:srgbClr val="7030A0"/>
                </a:solidFill>
              </a:rPr>
              <a:t>Pendez-le</a:t>
            </a:r>
            <a:r>
              <a:rPr lang="fr-FR" altLang="fr-FR" sz="1200" dirty="0">
                <a:solidFill>
                  <a:srgbClr val="7030A0"/>
                </a:solidFill>
              </a:rPr>
              <a:t>s ».« </a:t>
            </a:r>
            <a:r>
              <a:rPr lang="fr-FR" altLang="fr-FR" sz="1200" i="1" dirty="0">
                <a:solidFill>
                  <a:srgbClr val="7030A0"/>
                </a:solidFill>
              </a:rPr>
              <a:t>Histoire : Le leader du Kenya : «Les homosexuels devraient être arrêtés »</a:t>
            </a:r>
            <a:r>
              <a:rPr lang="fr-FR" altLang="fr-FR" sz="1200" dirty="0">
                <a:solidFill>
                  <a:srgbClr val="7030A0"/>
                </a:solidFill>
              </a:rPr>
              <a:t> ». Un homme lit le titre du journal ougandais "Rolling Stone" à Kampala. La photo de </a:t>
            </a:r>
            <a:r>
              <a:rPr lang="fr-FR" altLang="fr-FR" sz="1200" dirty="0" err="1">
                <a:solidFill>
                  <a:srgbClr val="7030A0"/>
                </a:solidFill>
              </a:rPr>
              <a:t>Kato</a:t>
            </a:r>
            <a:r>
              <a:rPr lang="fr-FR" altLang="fr-FR" sz="1200" dirty="0">
                <a:solidFill>
                  <a:srgbClr val="7030A0"/>
                </a:solidFill>
              </a:rPr>
              <a:t>, en haut à gauche, a été publié par le journal </a:t>
            </a:r>
            <a:r>
              <a:rPr lang="fr-FR" altLang="fr-FR" sz="1200" dirty="0" err="1">
                <a:solidFill>
                  <a:srgbClr val="7030A0"/>
                </a:solidFill>
              </a:rPr>
              <a:t>anti-gay</a:t>
            </a:r>
            <a:r>
              <a:rPr lang="fr-FR" altLang="fr-FR" sz="1200" dirty="0">
                <a:solidFill>
                  <a:srgbClr val="7030A0"/>
                </a:solidFill>
              </a:rPr>
              <a:t> à côté des mots « Pendez-les ». </a:t>
            </a:r>
            <a:r>
              <a:rPr lang="fr-FR" altLang="fr-FR" sz="1200" i="1" dirty="0">
                <a:solidFill>
                  <a:srgbClr val="FF0000"/>
                </a:solidFill>
              </a:rPr>
              <a:t>David </a:t>
            </a:r>
            <a:r>
              <a:rPr lang="fr-FR" altLang="fr-FR" sz="1200" i="1" dirty="0" err="1">
                <a:solidFill>
                  <a:srgbClr val="FF0000"/>
                </a:solidFill>
              </a:rPr>
              <a:t>Kato</a:t>
            </a:r>
            <a:r>
              <a:rPr lang="fr-FR" altLang="fr-FR" sz="1200" i="1" dirty="0">
                <a:solidFill>
                  <a:srgbClr val="FF0000"/>
                </a:solidFill>
              </a:rPr>
              <a:t> </a:t>
            </a:r>
            <a:r>
              <a:rPr lang="fr-FR" altLang="fr-FR" sz="1200" dirty="0">
                <a:solidFill>
                  <a:srgbClr val="FF0000"/>
                </a:solidFill>
              </a:rPr>
              <a:t>a alors été tué</a:t>
            </a:r>
            <a:r>
              <a:rPr lang="fr-FR" altLang="fr-FR" sz="12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Giles </a:t>
            </a:r>
            <a:r>
              <a:rPr lang="fr-FR" altLang="fr-FR" sz="1200" dirty="0" err="1">
                <a:solidFill>
                  <a:srgbClr val="7030A0"/>
                </a:solidFill>
              </a:rPr>
              <a:t>Muhame</a:t>
            </a:r>
            <a:r>
              <a:rPr lang="fr-FR" altLang="fr-FR" sz="1200" dirty="0">
                <a:solidFill>
                  <a:srgbClr val="7030A0"/>
                </a:solidFill>
              </a:rPr>
              <a:t>, le rédacteur en chef du journal, a déclaré à Reuters qu'il condamne l’assassinat et que le papier ne voulait pas les gays d'être attaqué. «</a:t>
            </a:r>
            <a:r>
              <a:rPr lang="fr-FR" altLang="fr-FR" sz="1200" i="1" dirty="0">
                <a:solidFill>
                  <a:srgbClr val="7030A0"/>
                </a:solidFill>
              </a:rPr>
              <a:t> Si il a été assassiné, c’est qu’il est mauvais et nous prions pour son âme</a:t>
            </a:r>
            <a:r>
              <a:rPr lang="fr-FR" altLang="fr-FR" sz="1200" dirty="0">
                <a:solidFill>
                  <a:srgbClr val="7030A0"/>
                </a:solidFill>
              </a:rPr>
              <a:t>», a déclaré </a:t>
            </a:r>
            <a:r>
              <a:rPr lang="fr-FR" altLang="fr-FR" sz="1200" dirty="0" err="1">
                <a:solidFill>
                  <a:srgbClr val="7030A0"/>
                </a:solidFill>
              </a:rPr>
              <a:t>Muhame</a:t>
            </a:r>
            <a:r>
              <a:rPr lang="fr-FR" altLang="fr-FR" sz="1200" dirty="0">
                <a:solidFill>
                  <a:srgbClr val="7030A0"/>
                </a:solidFill>
              </a:rPr>
              <a:t>. « </a:t>
            </a:r>
            <a:r>
              <a:rPr lang="fr-FR" altLang="fr-FR" sz="1200" i="1" dirty="0">
                <a:solidFill>
                  <a:srgbClr val="7030A0"/>
                </a:solidFill>
              </a:rPr>
              <a:t>Il y a eu beaucoup de crimes et pas nécessairement parce qu’ils sont gay. Nous voulons que le gouvernement arrêtent les gens qui font la promotion de l'homosexualité, pas que le public les attaquent. Nous avons dit qu'ils devraient être pendus, pas lapidés ou attaqués</a:t>
            </a:r>
            <a:r>
              <a:rPr lang="fr-FR" altLang="fr-FR" sz="1200" dirty="0">
                <a:solidFill>
                  <a:srgbClr val="7030A0"/>
                </a:solidFill>
              </a:rPr>
              <a:t> ». Frank </a:t>
            </a:r>
            <a:r>
              <a:rPr lang="fr-FR" altLang="fr-FR" sz="1200" dirty="0" err="1">
                <a:solidFill>
                  <a:srgbClr val="7030A0"/>
                </a:solidFill>
              </a:rPr>
              <a:t>Mugisha</a:t>
            </a:r>
            <a:r>
              <a:rPr lang="fr-FR" altLang="fr-FR" sz="1200" dirty="0">
                <a:solidFill>
                  <a:srgbClr val="7030A0"/>
                </a:solidFill>
              </a:rPr>
              <a:t>, le président de </a:t>
            </a:r>
            <a:r>
              <a:rPr lang="fr-FR" altLang="fr-FR" sz="1200" dirty="0" err="1">
                <a:solidFill>
                  <a:srgbClr val="7030A0"/>
                </a:solidFill>
              </a:rPr>
              <a:t>Sexual</a:t>
            </a:r>
            <a:r>
              <a:rPr lang="fr-FR" altLang="fr-FR" sz="1200" dirty="0">
                <a:solidFill>
                  <a:srgbClr val="7030A0"/>
                </a:solidFill>
              </a:rPr>
              <a:t> </a:t>
            </a:r>
            <a:r>
              <a:rPr lang="fr-FR" altLang="fr-FR" sz="1200" dirty="0" err="1">
                <a:solidFill>
                  <a:srgbClr val="7030A0"/>
                </a:solidFill>
              </a:rPr>
              <a:t>Minorities</a:t>
            </a:r>
            <a:r>
              <a:rPr lang="fr-FR" altLang="fr-FR" sz="1200" dirty="0">
                <a:solidFill>
                  <a:srgbClr val="7030A0"/>
                </a:solidFill>
              </a:rPr>
              <a:t> Uganda, a dit qu'il a demandé aux dirigeants religieux, des dirigeants politiques et les médias de cesser de diaboliser les minorités sexuelles en Ouganda car cela crée un climat de violence contre des personnes homosexuels.</a:t>
            </a:r>
            <a:br>
              <a:rPr lang="fr-FR" altLang="fr-FR" sz="1200" dirty="0">
                <a:solidFill>
                  <a:srgbClr val="7030A0"/>
                </a:solidFill>
              </a:rPr>
            </a:br>
            <a:r>
              <a:rPr lang="fr-FR" altLang="fr-FR" sz="1200" dirty="0">
                <a:solidFill>
                  <a:srgbClr val="7030A0"/>
                </a:solidFill>
              </a:rPr>
              <a:t>« </a:t>
            </a:r>
            <a:r>
              <a:rPr lang="fr-FR" altLang="fr-FR" sz="1200" i="1" dirty="0">
                <a:solidFill>
                  <a:srgbClr val="7030A0"/>
                </a:solidFill>
              </a:rPr>
              <a:t>Dans l'ensemble du pays, les lesbiennes, gays, bisexuelles, transgenres et intersexuées Ougandais, nous pleurons la perte de David, un cher ami, un collègue, professeur, membre de la famille et défenseur des droits humains</a:t>
            </a:r>
            <a:r>
              <a:rPr lang="fr-FR" altLang="fr-FR" sz="1200" dirty="0">
                <a:solidFill>
                  <a:srgbClr val="7030A0"/>
                </a:solidFill>
              </a:rPr>
              <a:t>», a déclaré </a:t>
            </a:r>
            <a:r>
              <a:rPr lang="fr-FR" altLang="fr-FR" sz="1200" dirty="0" err="1">
                <a:solidFill>
                  <a:srgbClr val="7030A0"/>
                </a:solidFill>
              </a:rPr>
              <a:t>Mugisha</a:t>
            </a:r>
            <a:r>
              <a:rPr lang="fr-FR" altLang="fr-FR" sz="1200" dirty="0">
                <a:solidFill>
                  <a:srgbClr val="7030A0"/>
                </a:solidFill>
              </a:rPr>
              <a:t>, qui a dit </a:t>
            </a:r>
            <a:r>
              <a:rPr lang="fr-FR" altLang="fr-FR" sz="1200" dirty="0" err="1">
                <a:solidFill>
                  <a:srgbClr val="7030A0"/>
                </a:solidFill>
              </a:rPr>
              <a:t>Kato</a:t>
            </a:r>
            <a:r>
              <a:rPr lang="fr-FR" altLang="fr-FR" sz="1200" dirty="0">
                <a:solidFill>
                  <a:srgbClr val="7030A0"/>
                </a:solidFill>
              </a:rPr>
              <a:t> avait reçu des menaces de mort depuis que son visage était sur la couverture de </a:t>
            </a:r>
            <a:r>
              <a:rPr lang="fr-FR" altLang="fr-FR" sz="1200" b="1" dirty="0">
                <a:solidFill>
                  <a:srgbClr val="7030A0"/>
                </a:solidFill>
              </a:rPr>
              <a:t>Rolling Stone</a:t>
            </a:r>
            <a:r>
              <a:rPr lang="fr-FR" altLang="fr-FR" sz="12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11"/>
              </a:rPr>
              <a:t>http://deeperwants.com/ratboys_anvil_2/2011/01/for-each-ugandan-gay-killed.html</a:t>
            </a:r>
            <a:r>
              <a:rPr lang="fr-FR" altLang="fr-FR" sz="1200" dirty="0">
                <a:solidFill>
                  <a:srgbClr val="7030A0"/>
                </a:solidFill>
              </a:rPr>
              <a:t> </a:t>
            </a:r>
          </a:p>
        </p:txBody>
      </p:sp>
      <p:pic>
        <p:nvPicPr>
          <p:cNvPr id="2" name="Imag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66299" y="976313"/>
            <a:ext cx="2343150" cy="1952625"/>
          </a:xfrm>
          <a:prstGeom prst="rect">
            <a:avLst/>
          </a:prstGeom>
        </p:spPr>
      </p:pic>
      <p:pic>
        <p:nvPicPr>
          <p:cNvPr id="4" name="Imag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8313" y="5220734"/>
            <a:ext cx="2752725" cy="16573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F8EE97E8-3417-4916-BC55-28E65BD8CCEE}" type="slidenum">
              <a:rPr lang="fr-FR" sz="1200">
                <a:solidFill>
                  <a:schemeClr val="tx1">
                    <a:tint val="75000"/>
                  </a:schemeClr>
                </a:solidFill>
                <a:latin typeface="+mn-lt"/>
              </a:rPr>
              <a:pPr algn="r" eaLnBrk="1" fontAlgn="auto" hangingPunct="1">
                <a:spcBef>
                  <a:spcPts val="0"/>
                </a:spcBef>
                <a:spcAft>
                  <a:spcPts val="0"/>
                </a:spcAft>
                <a:defRPr/>
              </a:pPr>
              <a:t>65</a:t>
            </a:fld>
            <a:endParaRPr lang="fr-FR" sz="1200" dirty="0">
              <a:solidFill>
                <a:schemeClr val="tx1">
                  <a:tint val="75000"/>
                </a:schemeClr>
              </a:solidFill>
              <a:latin typeface="+mn-lt"/>
            </a:endParaRPr>
          </a:p>
        </p:txBody>
      </p:sp>
      <p:sp>
        <p:nvSpPr>
          <p:cNvPr id="4"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a:spLocks noChangeArrowheads="1"/>
          </p:cNvSpPr>
          <p:nvPr/>
        </p:nvSpPr>
        <p:spPr bwMode="auto">
          <a:xfrm>
            <a:off x="133350" y="388938"/>
            <a:ext cx="423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4.3.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 name="Rectangle 5"/>
          <p:cNvSpPr>
            <a:spLocks noChangeArrowheads="1"/>
          </p:cNvSpPr>
          <p:nvPr/>
        </p:nvSpPr>
        <p:spPr bwMode="auto">
          <a:xfrm>
            <a:off x="142875" y="769938"/>
            <a:ext cx="53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Agressions et meurtres homophobes</a:t>
            </a:r>
            <a:r>
              <a:rPr lang="fr-FR" altLang="fr-FR" sz="1800">
                <a:solidFill>
                  <a:srgbClr val="7030A0"/>
                </a:solidFill>
              </a:rPr>
              <a:t> (suite et fin ? …) :</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7320" y="161925"/>
            <a:ext cx="3000375" cy="1524000"/>
          </a:xfrm>
          <a:prstGeom prst="rect">
            <a:avLst/>
          </a:prstGeom>
        </p:spPr>
      </p:pic>
      <p:sp>
        <p:nvSpPr>
          <p:cNvPr id="9" name="ZoneTexte 8"/>
          <p:cNvSpPr txBox="1"/>
          <p:nvPr/>
        </p:nvSpPr>
        <p:spPr>
          <a:xfrm>
            <a:off x="8981111" y="1706807"/>
            <a:ext cx="3112792" cy="276999"/>
          </a:xfrm>
          <a:prstGeom prst="rect">
            <a:avLst/>
          </a:prstGeom>
          <a:noFill/>
        </p:spPr>
        <p:txBody>
          <a:bodyPr wrap="square" rtlCol="0">
            <a:spAutoFit/>
          </a:bodyPr>
          <a:lstStyle/>
          <a:p>
            <a:pPr algn="ctr"/>
            <a:r>
              <a:rPr lang="fr-FR" sz="1200" dirty="0">
                <a:solidFill>
                  <a:srgbClr val="7030A0"/>
                </a:solidFill>
              </a:rPr>
              <a:t>Tueurs en série d’homosexuels</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204" y="4815552"/>
            <a:ext cx="2276475" cy="1628775"/>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699" y="5224388"/>
            <a:ext cx="2171700" cy="1524000"/>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577" y="4829838"/>
            <a:ext cx="2857500" cy="160020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769" y="4872701"/>
            <a:ext cx="3028950" cy="1514475"/>
          </a:xfrm>
          <a:prstGeom prst="rect">
            <a:avLst/>
          </a:prstGeom>
        </p:spPr>
      </p:pic>
      <p:sp>
        <p:nvSpPr>
          <p:cNvPr id="14" name="ZoneTexte 13"/>
          <p:cNvSpPr txBox="1"/>
          <p:nvPr/>
        </p:nvSpPr>
        <p:spPr>
          <a:xfrm>
            <a:off x="2568815" y="6471389"/>
            <a:ext cx="6353728" cy="276999"/>
          </a:xfrm>
          <a:prstGeom prst="rect">
            <a:avLst/>
          </a:prstGeom>
          <a:noFill/>
        </p:spPr>
        <p:txBody>
          <a:bodyPr wrap="square" rtlCol="0">
            <a:spAutoFit/>
          </a:bodyPr>
          <a:lstStyle/>
          <a:p>
            <a:pPr algn="ctr"/>
            <a:r>
              <a:rPr lang="fr-FR" sz="1200" dirty="0">
                <a:solidFill>
                  <a:srgbClr val="7030A0"/>
                </a:solidFill>
              </a:rPr>
              <a:t>↖↖</a:t>
            </a:r>
            <a:r>
              <a:rPr lang="fr-FR" sz="1200" dirty="0">
                <a:solidFill>
                  <a:srgbClr val="7030A0"/>
                </a:solidFill>
                <a:sym typeface="Wingdings" panose="05000000000000000000" pitchFamily="2" charset="2"/>
              </a:rPr>
              <a:t> </a:t>
            </a:r>
            <a:r>
              <a:rPr lang="fr-FR" sz="1200" dirty="0">
                <a:solidFill>
                  <a:srgbClr val="7030A0"/>
                </a:solidFill>
              </a:rPr>
              <a:t>Les discours homophobes peuvent faciliter et légitimer le passage à l’acte ↑ ↗↗</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4472" y="761909"/>
            <a:ext cx="2857500" cy="160020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748" y="2460608"/>
            <a:ext cx="2857500" cy="160020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769" y="2635969"/>
            <a:ext cx="3314700" cy="1381125"/>
          </a:xfrm>
          <a:prstGeom prst="rect">
            <a:avLst/>
          </a:prstGeom>
        </p:spPr>
      </p:pic>
      <p:pic>
        <p:nvPicPr>
          <p:cNvPr id="18" name="Imag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769" y="1206112"/>
            <a:ext cx="3486150" cy="1304925"/>
          </a:xfrm>
          <a:prstGeom prst="rect">
            <a:avLst/>
          </a:prstGeom>
        </p:spPr>
      </p:pic>
      <p:sp>
        <p:nvSpPr>
          <p:cNvPr id="19" name="ZoneTexte 18"/>
          <p:cNvSpPr txBox="1"/>
          <p:nvPr/>
        </p:nvSpPr>
        <p:spPr>
          <a:xfrm>
            <a:off x="141288" y="4060808"/>
            <a:ext cx="6642284" cy="646331"/>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La fusillade du 12 juin 2016 à </a:t>
            </a:r>
            <a:r>
              <a:rPr lang="fr-FR" sz="1200" b="1" dirty="0">
                <a:solidFill>
                  <a:srgbClr val="7030A0"/>
                </a:solidFill>
              </a:rPr>
              <a:t>Orlando</a:t>
            </a:r>
            <a:r>
              <a:rPr lang="fr-FR" sz="1200" dirty="0">
                <a:solidFill>
                  <a:srgbClr val="7030A0"/>
                </a:solidFill>
              </a:rPr>
              <a:t> est une tuerie de masse homophobe perpétrée aux États-Unis, dans la boîte de nuit LGBT le Pulse, en Floride. Le bilan est de </a:t>
            </a:r>
            <a:r>
              <a:rPr lang="fr-FR" sz="1200" b="1" dirty="0">
                <a:solidFill>
                  <a:srgbClr val="7030A0"/>
                </a:solidFill>
              </a:rPr>
              <a:t>quarante-neuf morts</a:t>
            </a:r>
            <a:r>
              <a:rPr lang="fr-FR" sz="1200" dirty="0">
                <a:solidFill>
                  <a:srgbClr val="7030A0"/>
                </a:solidFill>
              </a:rPr>
              <a:t>, sans compter l'auteur de la tuerie qui a été abattu par la police.</a:t>
            </a:r>
          </a:p>
        </p:txBody>
      </p:sp>
      <p:sp>
        <p:nvSpPr>
          <p:cNvPr id="20" name="ZoneTexte 19"/>
          <p:cNvSpPr txBox="1"/>
          <p:nvPr/>
        </p:nvSpPr>
        <p:spPr>
          <a:xfrm>
            <a:off x="6765427" y="4201420"/>
            <a:ext cx="2402958" cy="461665"/>
          </a:xfrm>
          <a:prstGeom prst="rect">
            <a:avLst/>
          </a:prstGeom>
          <a:noFill/>
        </p:spPr>
        <p:txBody>
          <a:bodyPr wrap="square" rtlCol="0">
            <a:spAutoFit/>
          </a:bodyPr>
          <a:lstStyle/>
          <a:p>
            <a:pPr algn="ctr"/>
            <a:r>
              <a:rPr lang="fr-FR" sz="1200" dirty="0">
                <a:solidFill>
                  <a:srgbClr val="7030A0"/>
                </a:solidFill>
              </a:rPr>
              <a:t>Mémorial installé en dehors du </a:t>
            </a:r>
            <a:r>
              <a:rPr lang="fr-FR" sz="1200" dirty="0" err="1">
                <a:solidFill>
                  <a:srgbClr val="7030A0"/>
                </a:solidFill>
                <a:hlinkClick r:id="rId11" tooltip="Stonewall Inn"/>
              </a:rPr>
              <a:t>Stonewall</a:t>
            </a:r>
            <a:r>
              <a:rPr lang="fr-FR" sz="1200" dirty="0">
                <a:solidFill>
                  <a:srgbClr val="7030A0"/>
                </a:solidFill>
                <a:hlinkClick r:id="rId11" tooltip="Stonewall Inn"/>
              </a:rPr>
              <a:t> Inn</a:t>
            </a:r>
            <a:r>
              <a:rPr lang="fr-FR" sz="1200" dirty="0">
                <a:solidFill>
                  <a:srgbClr val="7030A0"/>
                </a:solidFill>
              </a:rPr>
              <a:t> à New York</a:t>
            </a:r>
          </a:p>
        </p:txBody>
      </p:sp>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1795" y="2606693"/>
            <a:ext cx="2090222" cy="1567665"/>
          </a:xfrm>
          <a:prstGeom prst="rect">
            <a:avLst/>
          </a:prstGeom>
        </p:spPr>
      </p:pic>
      <p:pic>
        <p:nvPicPr>
          <p:cNvPr id="22" name="Imag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25530" y="3390525"/>
            <a:ext cx="2180943" cy="1239172"/>
          </a:xfrm>
          <a:prstGeom prst="rect">
            <a:avLst/>
          </a:prstGeom>
        </p:spPr>
      </p:pic>
      <p:sp>
        <p:nvSpPr>
          <p:cNvPr id="23" name="ZoneTexte 22"/>
          <p:cNvSpPr txBox="1"/>
          <p:nvPr/>
        </p:nvSpPr>
        <p:spPr>
          <a:xfrm>
            <a:off x="9625530" y="4641868"/>
            <a:ext cx="2294065" cy="461665"/>
          </a:xfrm>
          <a:prstGeom prst="rect">
            <a:avLst/>
          </a:prstGeom>
          <a:noFill/>
        </p:spPr>
        <p:txBody>
          <a:bodyPr wrap="square" rtlCol="0">
            <a:spAutoFit/>
          </a:bodyPr>
          <a:lstStyle/>
          <a:p>
            <a:pPr algn="ctr"/>
            <a:r>
              <a:rPr lang="fr-FR" sz="1200" dirty="0">
                <a:solidFill>
                  <a:srgbClr val="7030A0"/>
                </a:solidFill>
              </a:rPr>
              <a:t>Veillée funèbre à </a:t>
            </a:r>
            <a:r>
              <a:rPr lang="fr-FR" sz="1200" dirty="0">
                <a:solidFill>
                  <a:srgbClr val="7030A0"/>
                </a:solidFill>
                <a:hlinkClick r:id="rId14" tooltip="Washington DC"/>
              </a:rPr>
              <a:t>Washington, DC</a:t>
            </a:r>
            <a:r>
              <a:rPr lang="fr-FR" sz="1200" dirty="0">
                <a:solidFill>
                  <a:srgbClr val="7030A0"/>
                </a:solidFill>
              </a:rPr>
              <a:t> , Juin 13 , 2016</a:t>
            </a:r>
          </a:p>
        </p:txBody>
      </p:sp>
      <p:pic>
        <p:nvPicPr>
          <p:cNvPr id="24" name="Imag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1905" y="1206112"/>
            <a:ext cx="1829243" cy="1024376"/>
          </a:xfrm>
          <a:prstGeom prst="rect">
            <a:avLst/>
          </a:prstGeom>
        </p:spPr>
      </p:pic>
      <p:pic>
        <p:nvPicPr>
          <p:cNvPr id="26" name="Imag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21883" y="2046171"/>
            <a:ext cx="2282765" cy="1284055"/>
          </a:xfrm>
          <a:prstGeom prst="rect">
            <a:avLst/>
          </a:prstGeom>
        </p:spPr>
      </p:pic>
    </p:spTree>
    <p:extLst>
      <p:ext uri="{BB962C8B-B14F-4D97-AF65-F5344CB8AC3E}">
        <p14:creationId xmlns:p14="http://schemas.microsoft.com/office/powerpoint/2010/main" val="701210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7BC0B4A1-EDDB-46E6-8335-7BCA7C5E5B11}" type="slidenum">
              <a:rPr lang="fr-FR" sz="1200">
                <a:solidFill>
                  <a:schemeClr val="tx1">
                    <a:tint val="75000"/>
                  </a:schemeClr>
                </a:solidFill>
                <a:latin typeface="+mn-lt"/>
              </a:rPr>
              <a:pPr algn="r" eaLnBrk="1" fontAlgn="auto" hangingPunct="1">
                <a:spcBef>
                  <a:spcPts val="0"/>
                </a:spcBef>
                <a:spcAft>
                  <a:spcPts val="0"/>
                </a:spcAft>
                <a:defRPr/>
              </a:pPr>
              <a:t>66</a:t>
            </a:fld>
            <a:endParaRPr lang="fr-FR" sz="1200" dirty="0">
              <a:solidFill>
                <a:schemeClr val="tx1">
                  <a:tint val="75000"/>
                </a:schemeClr>
              </a:solidFill>
              <a:latin typeface="+mn-lt"/>
            </a:endParaRPr>
          </a:p>
        </p:txBody>
      </p:sp>
      <p:sp>
        <p:nvSpPr>
          <p:cNvPr id="72707"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72708" name="Rectangle 4"/>
          <p:cNvSpPr>
            <a:spLocks noChangeArrowheads="1"/>
          </p:cNvSpPr>
          <p:nvPr/>
        </p:nvSpPr>
        <p:spPr bwMode="auto">
          <a:xfrm>
            <a:off x="133350" y="388938"/>
            <a:ext cx="516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4.3. </a:t>
            </a:r>
            <a:r>
              <a:rPr lang="fr-FR" altLang="fr-FR" sz="1800" b="1">
                <a:solidFill>
                  <a:srgbClr val="7030A0"/>
                </a:solidFill>
              </a:rPr>
              <a:t>Homophobie et discriminations</a:t>
            </a:r>
            <a:r>
              <a:rPr lang="fr-FR" altLang="fr-FR" sz="1800">
                <a:solidFill>
                  <a:srgbClr val="7030A0"/>
                </a:solidFill>
              </a:rPr>
              <a:t> (suite et fin ? …)</a:t>
            </a:r>
            <a:endParaRPr lang="fr-FR" altLang="fr-FR" sz="1800" b="1">
              <a:solidFill>
                <a:srgbClr val="7030A0"/>
              </a:solidFill>
            </a:endParaRPr>
          </a:p>
        </p:txBody>
      </p:sp>
      <p:sp>
        <p:nvSpPr>
          <p:cNvPr id="72709" name="Rectangle 5"/>
          <p:cNvSpPr>
            <a:spLocks noChangeArrowheads="1"/>
          </p:cNvSpPr>
          <p:nvPr/>
        </p:nvSpPr>
        <p:spPr bwMode="auto">
          <a:xfrm>
            <a:off x="142875" y="769938"/>
            <a:ext cx="11853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L’appel au meurtre des homosexuels du journal « </a:t>
            </a:r>
            <a:r>
              <a:rPr lang="fr-FR" altLang="fr-FR" sz="1800" u="sng" dirty="0" err="1">
                <a:solidFill>
                  <a:srgbClr val="7030A0"/>
                </a:solidFill>
              </a:rPr>
              <a:t>Red</a:t>
            </a:r>
            <a:r>
              <a:rPr lang="fr-FR" altLang="fr-FR" sz="1800" u="sng" dirty="0">
                <a:solidFill>
                  <a:srgbClr val="7030A0"/>
                </a:solidFill>
              </a:rPr>
              <a:t> </a:t>
            </a:r>
            <a:r>
              <a:rPr lang="fr-FR" altLang="fr-FR" sz="1800" u="sng" dirty="0" err="1">
                <a:solidFill>
                  <a:srgbClr val="7030A0"/>
                </a:solidFill>
              </a:rPr>
              <a:t>pepper</a:t>
            </a:r>
            <a:r>
              <a:rPr lang="fr-FR" altLang="fr-FR" sz="1800" u="sng" dirty="0">
                <a:solidFill>
                  <a:srgbClr val="7030A0"/>
                </a:solidFill>
              </a:rPr>
              <a:t> » en Ouganda</a:t>
            </a:r>
            <a:r>
              <a:rPr lang="fr-FR" altLang="fr-FR" sz="1800" dirty="0">
                <a:solidFill>
                  <a:srgbClr val="7030A0"/>
                </a:solidFill>
              </a:rPr>
              <a:t> (suite et fin ? …) :</a:t>
            </a:r>
          </a:p>
          <a:p>
            <a:pPr eaLnBrk="1" hangingPunct="1">
              <a:lnSpc>
                <a:spcPct val="100000"/>
              </a:lnSpc>
              <a:spcBef>
                <a:spcPct val="0"/>
              </a:spcBef>
              <a:buFontTx/>
              <a:buNone/>
            </a:pPr>
            <a:r>
              <a:rPr lang="fr-FR" altLang="fr-FR" sz="1800" dirty="0">
                <a:solidFill>
                  <a:srgbClr val="7030A0"/>
                </a:solidFill>
              </a:rPr>
              <a:t>Ce journal a livré en pâture, à la vindicte populaire, les noms de personnes homosexuelles Ougandaises, dans un pays particulièrement homophobe. Ces campagnes homophobes ont déclenché une ratonnade anti-homo, à l’origine de plusieurs meurtres : </a:t>
            </a:r>
          </a:p>
        </p:txBody>
      </p:sp>
      <p:pic>
        <p:nvPicPr>
          <p:cNvPr id="72710" name="Picture 2" descr="C:\Users\LISAN\Documents\religions\homosexualité\images\Red-Pepper-Uganda\homo terr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513" y="4275138"/>
            <a:ext cx="2676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 descr="C:\Users\LISAN\Documents\religions\homosexualité\images\Red-Pepper-Uganda\red pepper ugand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3" y="1931988"/>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4" descr="C:\Users\LISAN\Documents\religions\homosexualité\images\Red-Pepper-Uganda\red pepper ugand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488" y="1930400"/>
            <a:ext cx="18954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5" descr="C:\Users\LISAN\Documents\religions\homosexualité\images\Red-Pepper-Uganda\red pepper ugand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19288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6" descr="C:\Users\LISAN\Documents\religions\homosexualité\images\Red-Pepper-Uganda\red pepper uganda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605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7" descr="C:\Users\LISAN\Documents\religions\homosexualité\images\Red-Pepper-Uganda\red pepper uganda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3" y="4410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8" descr="C:\Users\LISAN\Documents\religions\homosexualité\images\Red-Pepper-Uganda\red pepper uganda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3138" y="4248150"/>
            <a:ext cx="3036887"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Picture 9" descr="C:\Users\LISAN\Documents\religions\homosexualité\images\Red-Pepper-Uganda\red pepper uganda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0175" y="4381500"/>
            <a:ext cx="330358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10" descr="C:\Users\LISAN\Documents\religions\homosexualité\images\Red-Pepper-Uganda\red pepper uganda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8650" y="195263"/>
            <a:ext cx="2190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12" descr="C:\Users\LISAN\Documents\religions\homosexualité\images\Red-Pepper-Uganda\red pepper uganda9 bi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7438" y="1889125"/>
            <a:ext cx="20764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1"/>
          <p:cNvSpPr txBox="1">
            <a:spLocks/>
          </p:cNvSpPr>
          <p:nvPr/>
        </p:nvSpPr>
        <p:spPr bwMode="auto">
          <a:xfrm>
            <a:off x="142875" y="165100"/>
            <a:ext cx="5540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FB286FA-F0A2-48E8-A70C-90E16A5D474A}" type="slidenum">
              <a:rPr lang="fr-FR" altLang="fr-FR" sz="1200">
                <a:solidFill>
                  <a:srgbClr val="898989"/>
                </a:solidFill>
              </a:rPr>
              <a:pPr algn="r" eaLnBrk="1" hangingPunct="1">
                <a:lnSpc>
                  <a:spcPct val="100000"/>
                </a:lnSpc>
                <a:spcBef>
                  <a:spcPct val="0"/>
                </a:spcBef>
                <a:buFontTx/>
                <a:buNone/>
              </a:pPr>
              <a:t>67</a:t>
            </a:fld>
            <a:endParaRPr lang="fr-FR" altLang="fr-FR" sz="1200">
              <a:solidFill>
                <a:srgbClr val="898989"/>
              </a:solidFill>
            </a:endParaRPr>
          </a:p>
        </p:txBody>
      </p:sp>
      <p:pic>
        <p:nvPicPr>
          <p:cNvPr id="73731" name="Picture 3" descr="https://upload.wikimedia.org/wikipedia/commons/thumb/d/d1/World_laws_pertaining_to_homosexual_relationships_and_expression.svg/360px-World_laws_pertaining_to_homosexual_relationships_and_expression.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216025"/>
            <a:ext cx="70040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ChangeArrowheads="1"/>
          </p:cNvSpPr>
          <p:nvPr/>
        </p:nvSpPr>
        <p:spPr bwMode="auto">
          <a:xfrm>
            <a:off x="142875" y="606424"/>
            <a:ext cx="764015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 </a:t>
            </a:r>
            <a:r>
              <a:rPr lang="fr-FR" altLang="fr-FR" sz="1800" b="1" dirty="0">
                <a:solidFill>
                  <a:srgbClr val="7030A0"/>
                </a:solidFill>
              </a:rPr>
              <a:t>État des législations nationales concernant l'homosexualité dans le monde.</a:t>
            </a:r>
          </a:p>
        </p:txBody>
      </p:sp>
      <p:sp>
        <p:nvSpPr>
          <p:cNvPr id="73733" name="ZoneTexte 5"/>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73734"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1095375"/>
            <a:ext cx="40671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ZoneTexte 7"/>
          <p:cNvSpPr txBox="1">
            <a:spLocks noChangeArrowheads="1"/>
          </p:cNvSpPr>
          <p:nvPr/>
        </p:nvSpPr>
        <p:spPr bwMode="auto">
          <a:xfrm>
            <a:off x="309563" y="4776788"/>
            <a:ext cx="8301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https://fr.wikipedia.org/wiki/Homosexualit%C3%A9</a:t>
            </a:r>
            <a:r>
              <a:rPr lang="fr-FR" altLang="fr-FR" sz="1200">
                <a:solidFill>
                  <a:srgbClr val="7030A0"/>
                </a:solidFill>
              </a:rPr>
              <a:t> </a:t>
            </a:r>
          </a:p>
        </p:txBody>
      </p:sp>
      <p:sp>
        <p:nvSpPr>
          <p:cNvPr id="73736" name="Rectangle 8"/>
          <p:cNvSpPr>
            <a:spLocks noChangeArrowheads="1"/>
          </p:cNvSpPr>
          <p:nvPr/>
        </p:nvSpPr>
        <p:spPr bwMode="auto">
          <a:xfrm>
            <a:off x="1201738" y="6148388"/>
            <a:ext cx="10990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2011: Certains disent que l'homme était gay, d'autres disent qu'il était un voleur. Certains médias ont rapporté cela a eu lieu en Ouganda, d'autres au Nigeria. De toute façon, les deux pays ont d'importantes populations musulmanes qui croient que les homosexuels devraient être exécutés et les voleurs auraient leurs membres amputés ↖↑. Source : </a:t>
            </a:r>
            <a:r>
              <a:rPr lang="fr-FR" altLang="fr-FR" sz="1200">
                <a:solidFill>
                  <a:srgbClr val="7030A0"/>
                </a:solidFill>
                <a:hlinkClick r:id="rId6"/>
              </a:rPr>
              <a:t>http://www.barenakedislam.com/2013/04/07/muslim-street-justice-african-man-savagely-beaten-then-burned-alive-by-angry-mob-extremely-graphic/</a:t>
            </a:r>
            <a:r>
              <a:rPr lang="fr-FR" altLang="fr-FR" sz="1200">
                <a:solidFill>
                  <a:srgbClr val="7030A0"/>
                </a:solidFill>
              </a:rPr>
              <a:t> </a:t>
            </a:r>
          </a:p>
        </p:txBody>
      </p:sp>
      <p:pic>
        <p:nvPicPr>
          <p:cNvPr id="73737"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9863" y="4567238"/>
            <a:ext cx="2886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44038" y="4357688"/>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1925" y="325437"/>
            <a:ext cx="1524000" cy="857250"/>
          </a:xfrm>
          <a:prstGeom prst="rect">
            <a:avLst/>
          </a:prstGeom>
        </p:spPr>
      </p:pic>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5113" y="4625013"/>
            <a:ext cx="1956650" cy="1465599"/>
          </a:xfrm>
          <a:prstGeom prst="rect">
            <a:avLst/>
          </a:prstGeom>
        </p:spPr>
      </p:pic>
      <p:sp>
        <p:nvSpPr>
          <p:cNvPr id="4" name="ZoneTexte 3"/>
          <p:cNvSpPr txBox="1"/>
          <p:nvPr/>
        </p:nvSpPr>
        <p:spPr>
          <a:xfrm>
            <a:off x="595423" y="5316279"/>
            <a:ext cx="4348717" cy="461665"/>
          </a:xfrm>
          <a:prstGeom prst="rect">
            <a:avLst/>
          </a:prstGeom>
          <a:noFill/>
        </p:spPr>
        <p:txBody>
          <a:bodyPr wrap="square" rtlCol="0">
            <a:spAutoFit/>
          </a:bodyPr>
          <a:lstStyle/>
          <a:p>
            <a:pPr algn="r"/>
            <a:r>
              <a:rPr lang="fr-FR" sz="1200" dirty="0">
                <a:solidFill>
                  <a:srgbClr val="7030A0"/>
                </a:solidFill>
              </a:rPr>
              <a:t>« No H8 » (non à la proposition 8), campagne contre l’interdiction du mariage homosexuel, en Californie </a:t>
            </a:r>
            <a:r>
              <a:rPr lang="fr-FR" sz="1200" dirty="0">
                <a:solidFill>
                  <a:srgbClr val="7030A0"/>
                </a:solidFill>
                <a:sym typeface="Wingdings" panose="05000000000000000000" pitchFamily="2" charset="2"/>
              </a:rPr>
              <a:t></a:t>
            </a:r>
            <a:r>
              <a:rPr lang="fr-FR" sz="1200" dirty="0">
                <a:solidFill>
                  <a:srgbClr val="7030A0"/>
                </a:solidFill>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1562243" y="100806"/>
            <a:ext cx="5540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FB286FA-F0A2-48E8-A70C-90E16A5D474A}" type="slidenum">
              <a:rPr lang="fr-FR" altLang="fr-FR" sz="1200">
                <a:solidFill>
                  <a:srgbClr val="898989"/>
                </a:solidFill>
              </a:rPr>
              <a:pPr algn="r" eaLnBrk="1" hangingPunct="1">
                <a:lnSpc>
                  <a:spcPct val="100000"/>
                </a:lnSpc>
                <a:spcBef>
                  <a:spcPct val="0"/>
                </a:spcBef>
                <a:buFontTx/>
                <a:buNone/>
              </a:pPr>
              <a:t>68</a:t>
            </a:fld>
            <a:endParaRPr lang="fr-FR" altLang="fr-FR" sz="1200">
              <a:solidFill>
                <a:srgbClr val="898989"/>
              </a:solidFill>
            </a:endParaRPr>
          </a:p>
        </p:txBody>
      </p:sp>
      <p:sp>
        <p:nvSpPr>
          <p:cNvPr id="4" name="Rectangle 4"/>
          <p:cNvSpPr>
            <a:spLocks noChangeArrowheads="1"/>
          </p:cNvSpPr>
          <p:nvPr/>
        </p:nvSpPr>
        <p:spPr bwMode="auto">
          <a:xfrm>
            <a:off x="132242" y="100806"/>
            <a:ext cx="7108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a:t>
            </a:r>
          </a:p>
        </p:txBody>
      </p:sp>
      <p:sp>
        <p:nvSpPr>
          <p:cNvPr id="5" name="ZoneTexte 5"/>
          <p:cNvSpPr txBox="1">
            <a:spLocks noChangeArrowheads="1"/>
          </p:cNvSpPr>
          <p:nvPr/>
        </p:nvSpPr>
        <p:spPr bwMode="auto">
          <a:xfrm>
            <a:off x="7240773" y="100806"/>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679" y="405533"/>
            <a:ext cx="8086753" cy="6452467"/>
          </a:xfrm>
          <a:prstGeom prst="rect">
            <a:avLst/>
          </a:prstGeom>
        </p:spPr>
      </p:pic>
      <p:sp>
        <p:nvSpPr>
          <p:cNvPr id="7" name="ZoneTexte 6"/>
          <p:cNvSpPr txBox="1"/>
          <p:nvPr/>
        </p:nvSpPr>
        <p:spPr>
          <a:xfrm>
            <a:off x="132241" y="492445"/>
            <a:ext cx="3812437" cy="3139321"/>
          </a:xfrm>
          <a:prstGeom prst="rect">
            <a:avLst/>
          </a:prstGeom>
          <a:noFill/>
        </p:spPr>
        <p:txBody>
          <a:bodyPr wrap="square" rtlCol="0">
            <a:spAutoFit/>
          </a:bodyPr>
          <a:lstStyle/>
          <a:p>
            <a:pPr algn="just"/>
            <a:r>
              <a:rPr lang="fr-FR" b="1" dirty="0">
                <a:solidFill>
                  <a:srgbClr val="7030A0"/>
                </a:solidFill>
              </a:rPr>
              <a:t>Où est l'homosexualité reste illégale?</a:t>
            </a:r>
            <a:endParaRPr lang="fr-FR" dirty="0">
              <a:solidFill>
                <a:srgbClr val="7030A0"/>
              </a:solidFill>
            </a:endParaRPr>
          </a:p>
          <a:p>
            <a:pPr algn="just"/>
            <a:r>
              <a:rPr lang="fr-FR" dirty="0">
                <a:solidFill>
                  <a:srgbClr val="FF0000"/>
                </a:solidFill>
              </a:rPr>
              <a:t>L' homosexualité comme une question juridique reste une préoccupation en Afrique et au Moyen-Orient, où certains pays imposent encore la peine de mort pour ceux qui sont gais ou lesbiennes. </a:t>
            </a:r>
            <a:r>
              <a:rPr lang="fr-FR" dirty="0">
                <a:solidFill>
                  <a:srgbClr val="7030A0"/>
                </a:solidFill>
              </a:rPr>
              <a:t>En Inde, la </a:t>
            </a:r>
            <a:r>
              <a:rPr lang="fr-FR" dirty="0">
                <a:solidFill>
                  <a:srgbClr val="7030A0"/>
                </a:solidFill>
                <a:hlinkClick r:id="rId3"/>
              </a:rPr>
              <a:t>Cour suprême a récemment déclaré</a:t>
            </a:r>
            <a:r>
              <a:rPr lang="fr-FR" dirty="0">
                <a:solidFill>
                  <a:srgbClr val="7030A0"/>
                </a:solidFill>
              </a:rPr>
              <a:t> qu'il examinera les lois du pays sur l'homosexualité.</a:t>
            </a:r>
          </a:p>
          <a:p>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549" y="3683514"/>
            <a:ext cx="1828800" cy="1943100"/>
          </a:xfrm>
          <a:prstGeom prst="rect">
            <a:avLst/>
          </a:prstGeom>
        </p:spPr>
      </p:pic>
      <p:sp>
        <p:nvSpPr>
          <p:cNvPr id="8" name="ZoneTexte 7"/>
          <p:cNvSpPr txBox="1"/>
          <p:nvPr/>
        </p:nvSpPr>
        <p:spPr>
          <a:xfrm>
            <a:off x="132241" y="5695002"/>
            <a:ext cx="3940029" cy="1015663"/>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Déjà kidnappé et violé il y a quelques mois, </a:t>
            </a:r>
            <a:r>
              <a:rPr lang="fr-FR" sz="1200" dirty="0" err="1">
                <a:solidFill>
                  <a:srgbClr val="7030A0"/>
                </a:solidFill>
              </a:rPr>
              <a:t>Muhammed</a:t>
            </a:r>
            <a:r>
              <a:rPr lang="fr-FR" sz="1200" dirty="0">
                <a:solidFill>
                  <a:srgbClr val="7030A0"/>
                </a:solidFill>
              </a:rPr>
              <a:t> </a:t>
            </a:r>
            <a:r>
              <a:rPr lang="fr-FR" sz="1200" dirty="0" err="1">
                <a:solidFill>
                  <a:srgbClr val="7030A0"/>
                </a:solidFill>
              </a:rPr>
              <a:t>Wisam</a:t>
            </a:r>
            <a:r>
              <a:rPr lang="fr-FR" sz="1200" dirty="0">
                <a:solidFill>
                  <a:srgbClr val="7030A0"/>
                </a:solidFill>
              </a:rPr>
              <a:t> </a:t>
            </a:r>
            <a:r>
              <a:rPr lang="fr-FR" sz="1200" dirty="0" err="1">
                <a:solidFill>
                  <a:srgbClr val="7030A0"/>
                </a:solidFill>
              </a:rPr>
              <a:t>Sankari</a:t>
            </a:r>
            <a:r>
              <a:rPr lang="fr-FR" sz="1200" dirty="0">
                <a:solidFill>
                  <a:srgbClr val="7030A0"/>
                </a:solidFill>
              </a:rPr>
              <a:t>, </a:t>
            </a:r>
            <a:r>
              <a:rPr lang="fr-FR" sz="1200" i="1" dirty="0">
                <a:solidFill>
                  <a:srgbClr val="7030A0"/>
                </a:solidFill>
              </a:rPr>
              <a:t>réfugié syrien gay,</a:t>
            </a:r>
            <a:r>
              <a:rPr lang="fr-FR" sz="1200" dirty="0">
                <a:solidFill>
                  <a:srgbClr val="7030A0"/>
                </a:solidFill>
              </a:rPr>
              <a:t> a été retrouvé horriblement mutilé, poignardé à plusieurs reprises et décapité, jeudi, à Istanbul, le 5 août 2016. Sources : </a:t>
            </a:r>
          </a:p>
          <a:p>
            <a:pPr algn="ctr"/>
            <a:r>
              <a:rPr lang="fr-FR" sz="1200" dirty="0">
                <a:solidFill>
                  <a:srgbClr val="7030A0"/>
                </a:solidFill>
              </a:rPr>
              <a:t> </a:t>
            </a:r>
            <a:r>
              <a:rPr lang="fr-FR" sz="1200" dirty="0">
                <a:solidFill>
                  <a:srgbClr val="7030A0"/>
                </a:solidFill>
                <a:hlinkClick r:id="rId6"/>
              </a:rPr>
              <a:t>http://www.kaosgl.com/page.php?id=22071</a:t>
            </a:r>
            <a:r>
              <a:rPr lang="fr-FR" sz="1200" dirty="0">
                <a:solidFill>
                  <a:srgbClr val="7030A0"/>
                </a:solidFill>
              </a:rPr>
              <a:t> </a:t>
            </a:r>
          </a:p>
        </p:txBody>
      </p:sp>
      <p:sp>
        <p:nvSpPr>
          <p:cNvPr id="9" name="ZoneTexte 8"/>
          <p:cNvSpPr txBox="1"/>
          <p:nvPr/>
        </p:nvSpPr>
        <p:spPr>
          <a:xfrm>
            <a:off x="2158409" y="3756009"/>
            <a:ext cx="1786270" cy="1938992"/>
          </a:xfrm>
          <a:prstGeom prst="rect">
            <a:avLst/>
          </a:prstGeom>
          <a:noFill/>
        </p:spPr>
        <p:txBody>
          <a:bodyPr wrap="square" rtlCol="0">
            <a:spAutoFit/>
          </a:bodyPr>
          <a:lstStyle/>
          <a:p>
            <a:pPr algn="just"/>
            <a:r>
              <a:rPr lang="fr-FR" sz="1200" dirty="0">
                <a:solidFill>
                  <a:srgbClr val="7030A0"/>
                </a:solidFill>
              </a:rPr>
              <a:t>En Turquie, il y a eu cinq meurtres et 32 attaques de gays et </a:t>
            </a:r>
            <a:r>
              <a:rPr lang="fr-FR" sz="1200" dirty="0" err="1">
                <a:solidFill>
                  <a:srgbClr val="7030A0"/>
                </a:solidFill>
              </a:rPr>
              <a:t>trans</a:t>
            </a:r>
            <a:r>
              <a:rPr lang="fr-FR" sz="1200" dirty="0">
                <a:solidFill>
                  <a:srgbClr val="7030A0"/>
                </a:solidFill>
              </a:rPr>
              <a:t>’, en 2015. </a:t>
            </a:r>
            <a:r>
              <a:rPr lang="fr-FR" sz="1200" i="1" dirty="0">
                <a:solidFill>
                  <a:srgbClr val="7030A0"/>
                </a:solidFill>
              </a:rPr>
              <a:t>Les crimes de haine sont très communs, ils ne sont généralement pas reportés par les autorités et les responsables sont rarement poursuivis.</a:t>
            </a:r>
            <a:endParaRPr lang="fr-FR" sz="1200" dirty="0">
              <a:solidFill>
                <a:srgbClr val="7030A0"/>
              </a:solidFill>
            </a:endParaRPr>
          </a:p>
        </p:txBody>
      </p:sp>
    </p:spTree>
    <p:extLst>
      <p:ext uri="{BB962C8B-B14F-4D97-AF65-F5344CB8AC3E}">
        <p14:creationId xmlns:p14="http://schemas.microsoft.com/office/powerpoint/2010/main" val="3377231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42651" y="100806"/>
            <a:ext cx="479426" cy="365125"/>
          </a:xfrm>
        </p:spPr>
        <p:txBody>
          <a:bodyPr/>
          <a:lstStyle/>
          <a:p>
            <a:pPr>
              <a:defRPr/>
            </a:pPr>
            <a:fld id="{D0CA9924-A8D7-4C71-8542-91A819A0E213}" type="slidenum">
              <a:rPr lang="fr-FR" smtClean="0"/>
              <a:pPr>
                <a:defRPr/>
              </a:pPr>
              <a:t>69</a:t>
            </a:fld>
            <a:endParaRPr lang="fr-FR" dirty="0"/>
          </a:p>
        </p:txBody>
      </p:sp>
      <p:sp>
        <p:nvSpPr>
          <p:cNvPr id="3" name="Rectangle 4"/>
          <p:cNvSpPr>
            <a:spLocks noChangeArrowheads="1"/>
          </p:cNvSpPr>
          <p:nvPr/>
        </p:nvSpPr>
        <p:spPr bwMode="auto">
          <a:xfrm>
            <a:off x="153507" y="506560"/>
            <a:ext cx="8756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4" name="ZoneTexte 5"/>
          <p:cNvSpPr txBox="1">
            <a:spLocks noChangeArrowheads="1"/>
          </p:cNvSpPr>
          <p:nvPr/>
        </p:nvSpPr>
        <p:spPr bwMode="auto">
          <a:xfrm>
            <a:off x="4531795" y="96599"/>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989" y="1072670"/>
            <a:ext cx="9096375" cy="5648325"/>
          </a:xfrm>
          <a:prstGeom prst="rect">
            <a:avLst/>
          </a:prstGeom>
        </p:spPr>
      </p:pic>
      <p:sp>
        <p:nvSpPr>
          <p:cNvPr id="6" name="ZoneTexte 5"/>
          <p:cNvSpPr txBox="1"/>
          <p:nvPr/>
        </p:nvSpPr>
        <p:spPr>
          <a:xfrm>
            <a:off x="153507" y="967563"/>
            <a:ext cx="2727916" cy="3323987"/>
          </a:xfrm>
          <a:prstGeom prst="rect">
            <a:avLst/>
          </a:prstGeom>
          <a:noFill/>
        </p:spPr>
        <p:txBody>
          <a:bodyPr wrap="square" rtlCol="0">
            <a:spAutoFit/>
          </a:bodyPr>
          <a:lstStyle/>
          <a:p>
            <a:pPr algn="just"/>
            <a:r>
              <a:rPr lang="fr-FR" b="1" dirty="0">
                <a:solidFill>
                  <a:srgbClr val="7030A0"/>
                </a:solidFill>
              </a:rPr>
              <a:t>Mariage</a:t>
            </a:r>
            <a:endParaRPr lang="fr-FR" dirty="0">
              <a:solidFill>
                <a:srgbClr val="7030A0"/>
              </a:solidFill>
            </a:endParaRPr>
          </a:p>
          <a:p>
            <a:pPr algn="just"/>
            <a:r>
              <a:rPr lang="fr-FR" dirty="0">
                <a:solidFill>
                  <a:srgbClr val="7030A0"/>
                </a:solidFill>
              </a:rPr>
              <a:t>La fracture Est / Ouest sur le mariage de même sexe est remarquablement clair dans cette carte. Les exceptions notables sont l'Afrique du Sud et certaines régions d'Amérique latine.</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378403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44263" y="239713"/>
            <a:ext cx="490537" cy="331787"/>
          </a:xfrm>
        </p:spPr>
        <p:txBody>
          <a:bodyPr/>
          <a:lstStyle/>
          <a:p>
            <a:pPr>
              <a:defRPr/>
            </a:pPr>
            <a:fld id="{20BA6F55-E1F6-4816-94E4-2AC21B6F6F3B}" type="slidenum">
              <a:rPr lang="fr-FR"/>
              <a:pPr>
                <a:defRPr/>
              </a:pPr>
              <a:t>7</a:t>
            </a:fld>
            <a:endParaRPr lang="fr-FR" dirty="0"/>
          </a:p>
        </p:txBody>
      </p:sp>
      <p:sp>
        <p:nvSpPr>
          <p:cNvPr id="10243" name="ZoneTexte 2"/>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244" name="Rectangle 3"/>
          <p:cNvSpPr>
            <a:spLocks noChangeArrowheads="1"/>
          </p:cNvSpPr>
          <p:nvPr/>
        </p:nvSpPr>
        <p:spPr bwMode="auto">
          <a:xfrm>
            <a:off x="236538" y="606425"/>
            <a:ext cx="5684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0245" name="ZoneTexte 4"/>
          <p:cNvSpPr txBox="1">
            <a:spLocks noChangeArrowheads="1"/>
          </p:cNvSpPr>
          <p:nvPr/>
        </p:nvSpPr>
        <p:spPr bwMode="auto">
          <a:xfrm>
            <a:off x="174625" y="1012825"/>
            <a:ext cx="11876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Aussi Dieu les </a:t>
            </a:r>
            <a:r>
              <a:rPr lang="fr-FR" altLang="fr-FR" sz="1800" i="1" dirty="0" err="1">
                <a:solidFill>
                  <a:srgbClr val="7030A0"/>
                </a:solidFill>
              </a:rPr>
              <a:t>a-t-il</a:t>
            </a:r>
            <a:r>
              <a:rPr lang="fr-FR" altLang="fr-FR" sz="1800" i="1" dirty="0">
                <a:solidFill>
                  <a:srgbClr val="7030A0"/>
                </a:solidFill>
              </a:rPr>
              <a:t> livrés à des passions avilissantes : car leurs femmes ont échangé les rapports naturels pour des </a:t>
            </a:r>
            <a:r>
              <a:rPr lang="fr-FR" altLang="fr-FR" sz="1800" i="1" dirty="0">
                <a:solidFill>
                  <a:srgbClr val="FF0000"/>
                </a:solidFill>
              </a:rPr>
              <a:t>rapports contre nature</a:t>
            </a:r>
            <a:r>
              <a:rPr lang="fr-FR" altLang="fr-FR" sz="1800" i="1" dirty="0">
                <a:solidFill>
                  <a:srgbClr val="7030A0"/>
                </a:solidFill>
              </a:rPr>
              <a:t> ; pareillement les hommes, délaissant l’usage naturel de la femme, ont brûlé de désir les uns pour les autres, </a:t>
            </a:r>
            <a:r>
              <a:rPr lang="fr-FR" altLang="fr-FR" sz="1800" i="1" dirty="0">
                <a:solidFill>
                  <a:srgbClr val="FF0000"/>
                </a:solidFill>
              </a:rPr>
              <a:t>perpétrant l’infamie d’homme à homme</a:t>
            </a:r>
            <a:r>
              <a:rPr lang="fr-FR" altLang="fr-FR" sz="1800" i="1" dirty="0">
                <a:solidFill>
                  <a:srgbClr val="7030A0"/>
                </a:solidFill>
              </a:rPr>
              <a:t> et recevant en leurs personnes l’inévitable salaire de leur égarement </a:t>
            </a:r>
            <a:r>
              <a:rPr lang="fr-FR" altLang="fr-FR" sz="1800" dirty="0">
                <a:solidFill>
                  <a:srgbClr val="7030A0"/>
                </a:solidFill>
              </a:rPr>
              <a:t>», Épître aux Romains, I, 26-27 (La Bible de Jérusalem).</a:t>
            </a:r>
          </a:p>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La loi, nous le savons en effet, est bonne, dans la mesure où on la prend comme loi. En effet, comprenons bien ceci : la loi n'est pas là pour le juste, mais pour les gens insoumis et rebelles, impies et pécheurs, sacrilèges et profanateurs, parricides et matricides, meurtriers, débauchés, </a:t>
            </a:r>
            <a:r>
              <a:rPr lang="fr-FR" altLang="fr-FR" sz="1800" i="1" dirty="0">
                <a:solidFill>
                  <a:srgbClr val="C00000"/>
                </a:solidFill>
              </a:rPr>
              <a:t>pédérastes</a:t>
            </a:r>
            <a:r>
              <a:rPr lang="fr-FR" altLang="fr-FR" sz="1800" i="1" dirty="0">
                <a:solidFill>
                  <a:srgbClr val="7030A0"/>
                </a:solidFill>
              </a:rPr>
              <a:t>, marchands d'esclaves, menteurs, parjures, et pour tout ce qui s'oppose à la saine doctrine. Voilà ce qui est conforme à l'Evangile de gloire du Dieu bienheureux, qui m'a été confié</a:t>
            </a:r>
            <a:r>
              <a:rPr lang="fr-FR" altLang="fr-FR" sz="1800" dirty="0">
                <a:solidFill>
                  <a:srgbClr val="7030A0"/>
                </a:solidFill>
              </a:rPr>
              <a:t> ». Timothée 1, 8-11.</a:t>
            </a:r>
          </a:p>
        </p:txBody>
      </p:sp>
      <p:sp>
        <p:nvSpPr>
          <p:cNvPr id="10246" name="ZoneTexte 6"/>
          <p:cNvSpPr txBox="1">
            <a:spLocks noChangeArrowheads="1"/>
          </p:cNvSpPr>
          <p:nvPr/>
        </p:nvSpPr>
        <p:spPr bwMode="auto">
          <a:xfrm>
            <a:off x="293688" y="5148263"/>
            <a:ext cx="2568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Sodome et Gomorrhe</a:t>
            </a:r>
            <a:r>
              <a:rPr lang="fr-FR" altLang="fr-FR" sz="1200">
                <a:solidFill>
                  <a:srgbClr val="7030A0"/>
                </a:solidFill>
              </a:rPr>
              <a:t> de </a:t>
            </a:r>
            <a:r>
              <a:rPr lang="fr-FR" altLang="fr-FR" sz="1200">
                <a:solidFill>
                  <a:srgbClr val="7030A0"/>
                </a:solidFill>
                <a:hlinkClick r:id="rId2" tooltip="John Martin"/>
              </a:rPr>
              <a:t>John Martin</a:t>
            </a:r>
            <a:r>
              <a:rPr lang="fr-FR" altLang="fr-FR" sz="1200">
                <a:solidFill>
                  <a:srgbClr val="7030A0"/>
                </a:solidFill>
              </a:rPr>
              <a:t>, 1852</a:t>
            </a:r>
          </a:p>
        </p:txBody>
      </p:sp>
      <p:pic>
        <p:nvPicPr>
          <p:cNvPr id="10247" name="Picture 3" descr="C:\Users\LISAN\Documents\religions\homosexualité\images\oeuvres-artistiques\John_Martin_-_Sodom_and_Gomorr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427413"/>
            <a:ext cx="26892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ZoneTexte 10"/>
          <p:cNvSpPr txBox="1">
            <a:spLocks noChangeArrowheads="1"/>
          </p:cNvSpPr>
          <p:nvPr/>
        </p:nvSpPr>
        <p:spPr bwMode="auto">
          <a:xfrm>
            <a:off x="2601913" y="5932488"/>
            <a:ext cx="2862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Sodome et Gomorrhe détruites, représentées dans le fond de la peinture </a:t>
            </a:r>
            <a:r>
              <a:rPr lang="fr-FR" altLang="fr-FR" sz="1200" i="1">
                <a:solidFill>
                  <a:srgbClr val="7030A0"/>
                </a:solidFill>
              </a:rPr>
              <a:t>Loth et ses filles </a:t>
            </a:r>
            <a:r>
              <a:rPr lang="fr-FR" altLang="fr-FR" sz="1200">
                <a:solidFill>
                  <a:srgbClr val="7030A0"/>
                </a:solidFill>
              </a:rPr>
              <a:t>de </a:t>
            </a:r>
            <a:r>
              <a:rPr lang="fr-FR" altLang="fr-FR" sz="1200">
                <a:solidFill>
                  <a:srgbClr val="7030A0"/>
                </a:solidFill>
                <a:hlinkClick r:id="rId4" tooltip="Lucas van Leyden"/>
              </a:rPr>
              <a:t>Lucas van Leyden</a:t>
            </a:r>
            <a:r>
              <a:rPr lang="fr-FR" altLang="fr-FR" sz="1200">
                <a:solidFill>
                  <a:srgbClr val="7030A0"/>
                </a:solidFill>
              </a:rPr>
              <a:t> </a:t>
            </a:r>
            <a:r>
              <a:rPr lang="fr-FR" altLang="fr-FR" sz="1200" i="1">
                <a:solidFill>
                  <a:srgbClr val="7030A0"/>
                </a:solidFill>
              </a:rPr>
              <a:t>(</a:t>
            </a:r>
            <a:r>
              <a:rPr lang="fr-FR" altLang="fr-FR" sz="1200">
                <a:solidFill>
                  <a:srgbClr val="7030A0"/>
                </a:solidFill>
              </a:rPr>
              <a:t>1520)</a:t>
            </a:r>
          </a:p>
        </p:txBody>
      </p:sp>
      <p:pic>
        <p:nvPicPr>
          <p:cNvPr id="10249" name="Picture 4" descr="C:\Users\LISAN\Documents\religions\homosexualité\images\oeuvres-artistiques\Lucas_van_Leyden_-_Lot_and_his_Daught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688" y="3317875"/>
            <a:ext cx="187325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2" descr="C:\Users\LISAN\Documents\religions\homosexualité\images\religions\aveug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513" y="3471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ZoneTexte 11"/>
          <p:cNvSpPr txBox="1">
            <a:spLocks noChangeArrowheads="1"/>
          </p:cNvSpPr>
          <p:nvPr/>
        </p:nvSpPr>
        <p:spPr bwMode="auto">
          <a:xfrm>
            <a:off x="5529263" y="5214938"/>
            <a:ext cx="3625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7"/>
              </a:rPr>
              <a:t>http://www.city-data.com/forum/religion-spirituality/384708-christian-hypocracy-regards-homosexuality-8.html</a:t>
            </a:r>
            <a:r>
              <a:rPr lang="fr-FR" altLang="fr-FR" sz="1200">
                <a:solidFill>
                  <a:srgbClr val="7030A0"/>
                </a:solidFill>
              </a:rPr>
              <a:t> </a:t>
            </a:r>
          </a:p>
        </p:txBody>
      </p:sp>
      <p:pic>
        <p:nvPicPr>
          <p:cNvPr id="10252" name="Picture 2" descr="C:\Users\LISAN\Documents\religions\homosexualité\images\religions\speculum abobinatum in occulis_s bi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8825" y="3278188"/>
            <a:ext cx="21050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ZoneTexte 12"/>
          <p:cNvSpPr txBox="1">
            <a:spLocks noChangeArrowheads="1"/>
          </p:cNvSpPr>
          <p:nvPr/>
        </p:nvSpPr>
        <p:spPr bwMode="auto">
          <a:xfrm>
            <a:off x="5757863" y="6149975"/>
            <a:ext cx="6227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Le sort de trois homosexuels. «</a:t>
            </a:r>
            <a:r>
              <a:rPr lang="fr-FR" altLang="fr-FR" sz="1200" i="1">
                <a:solidFill>
                  <a:srgbClr val="7030A0"/>
                </a:solidFill>
              </a:rPr>
              <a:t> Speculum abominatium in oculis Domini</a:t>
            </a:r>
            <a:r>
              <a:rPr lang="fr-FR" altLang="fr-FR" sz="1200">
                <a:solidFill>
                  <a:srgbClr val="7030A0"/>
                </a:solidFill>
              </a:rPr>
              <a:t> » (Miroir abominable aux yeux du Seigneur), Xilographie de Franziskus Grontius, Lipsia (Leipzig), 1474.</a:t>
            </a:r>
          </a:p>
          <a:p>
            <a:pPr algn="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9"/>
              </a:rPr>
              <a:t>http://www.amnistiacatalunya.org/edu/3/pm2/f.grotius.html</a:t>
            </a:r>
            <a:r>
              <a:rPr lang="fr-FR" altLang="fr-FR" sz="1200">
                <a:solidFill>
                  <a:srgbClr val="7030A0"/>
                </a:solidFill>
              </a:rPr>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74548" y="141435"/>
            <a:ext cx="391633" cy="365125"/>
          </a:xfrm>
        </p:spPr>
        <p:txBody>
          <a:bodyPr/>
          <a:lstStyle/>
          <a:p>
            <a:pPr>
              <a:defRPr/>
            </a:pPr>
            <a:fld id="{D0CA9924-A8D7-4C71-8542-91A819A0E213}" type="slidenum">
              <a:rPr lang="fr-FR" smtClean="0"/>
              <a:pPr>
                <a:defRPr/>
              </a:pPr>
              <a:t>70</a:t>
            </a:fld>
            <a:endParaRPr lang="fr-FR" dirty="0"/>
          </a:p>
        </p:txBody>
      </p:sp>
      <p:sp>
        <p:nvSpPr>
          <p:cNvPr id="3"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4"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148" y="506560"/>
            <a:ext cx="8289851" cy="6345964"/>
          </a:xfrm>
          <a:prstGeom prst="rect">
            <a:avLst/>
          </a:prstGeom>
        </p:spPr>
      </p:pic>
      <p:sp>
        <p:nvSpPr>
          <p:cNvPr id="6" name="ZoneTexte 5"/>
          <p:cNvSpPr txBox="1"/>
          <p:nvPr/>
        </p:nvSpPr>
        <p:spPr>
          <a:xfrm>
            <a:off x="184344" y="627321"/>
            <a:ext cx="3717804" cy="3139321"/>
          </a:xfrm>
          <a:prstGeom prst="rect">
            <a:avLst/>
          </a:prstGeom>
          <a:noFill/>
        </p:spPr>
        <p:txBody>
          <a:bodyPr wrap="square" rtlCol="0">
            <a:spAutoFit/>
          </a:bodyPr>
          <a:lstStyle/>
          <a:p>
            <a:pPr algn="just"/>
            <a:r>
              <a:rPr lang="fr-FR" b="1" dirty="0">
                <a:solidFill>
                  <a:srgbClr val="7030A0"/>
                </a:solidFill>
              </a:rPr>
              <a:t>Adoption</a:t>
            </a:r>
            <a:endParaRPr lang="fr-FR" dirty="0">
              <a:solidFill>
                <a:srgbClr val="7030A0"/>
              </a:solidFill>
            </a:endParaRPr>
          </a:p>
          <a:p>
            <a:pPr algn="just"/>
            <a:r>
              <a:rPr lang="fr-FR" dirty="0">
                <a:solidFill>
                  <a:srgbClr val="7030A0"/>
                </a:solidFill>
              </a:rPr>
              <a:t>les lois d'adoption diffèrent grandement dans le monde entier. Certains pays autorisent l'adoption par les parents LGBT, tandis que d'autres ne permettent que pour les couples mariés, et d'autres encore que pour les beaux-enfants.</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2432937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43712" y="141435"/>
            <a:ext cx="412898" cy="341940"/>
          </a:xfrm>
        </p:spPr>
        <p:txBody>
          <a:bodyPr/>
          <a:lstStyle/>
          <a:p>
            <a:pPr>
              <a:defRPr/>
            </a:pPr>
            <a:fld id="{D0CA9924-A8D7-4C71-8542-91A819A0E213}" type="slidenum">
              <a:rPr lang="fr-FR" smtClean="0"/>
              <a:pPr>
                <a:defRPr/>
              </a:pPr>
              <a:t>71</a:t>
            </a:fld>
            <a:endParaRPr lang="fr-FR" dirty="0"/>
          </a:p>
        </p:txBody>
      </p:sp>
      <p:sp>
        <p:nvSpPr>
          <p:cNvPr id="3"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4"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731" y="517597"/>
            <a:ext cx="8285952" cy="6340403"/>
          </a:xfrm>
          <a:prstGeom prst="rect">
            <a:avLst/>
          </a:prstGeom>
        </p:spPr>
      </p:pic>
      <p:sp>
        <p:nvSpPr>
          <p:cNvPr id="6" name="ZoneTexte 5"/>
          <p:cNvSpPr txBox="1"/>
          <p:nvPr/>
        </p:nvSpPr>
        <p:spPr>
          <a:xfrm>
            <a:off x="184344" y="606056"/>
            <a:ext cx="3600847" cy="3600986"/>
          </a:xfrm>
          <a:prstGeom prst="rect">
            <a:avLst/>
          </a:prstGeom>
          <a:noFill/>
        </p:spPr>
        <p:txBody>
          <a:bodyPr wrap="square" rtlCol="0">
            <a:spAutoFit/>
          </a:bodyPr>
          <a:lstStyle/>
          <a:p>
            <a:pPr algn="just"/>
            <a:r>
              <a:rPr lang="fr-FR" b="1" dirty="0">
                <a:solidFill>
                  <a:srgbClr val="7030A0"/>
                </a:solidFill>
              </a:rPr>
              <a:t>Discrimination</a:t>
            </a:r>
            <a:endParaRPr lang="fr-FR" dirty="0">
              <a:solidFill>
                <a:srgbClr val="7030A0"/>
              </a:solidFill>
            </a:endParaRPr>
          </a:p>
          <a:p>
            <a:pPr algn="just"/>
            <a:r>
              <a:rPr lang="fr-FR" dirty="0">
                <a:solidFill>
                  <a:srgbClr val="7030A0"/>
                </a:solidFill>
              </a:rPr>
              <a:t>L’Europe offre la meilleure protection contre la discrimination fondée sur l'identité de genre ou  l'orientation sexuelle d'une personne. Beaucoup d'autres parties du monde offrent une certaine protection, mais une grande majorité offrent encore aucune protection.</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2176921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72</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454" y="517597"/>
            <a:ext cx="7983707" cy="6241198"/>
          </a:xfrm>
          <a:prstGeom prst="rect">
            <a:avLst/>
          </a:prstGeom>
        </p:spPr>
      </p:pic>
      <p:sp>
        <p:nvSpPr>
          <p:cNvPr id="7" name="ZoneTexte 6"/>
          <p:cNvSpPr txBox="1"/>
          <p:nvPr/>
        </p:nvSpPr>
        <p:spPr>
          <a:xfrm>
            <a:off x="184344" y="595423"/>
            <a:ext cx="3824130" cy="3139321"/>
          </a:xfrm>
          <a:prstGeom prst="rect">
            <a:avLst/>
          </a:prstGeom>
          <a:noFill/>
        </p:spPr>
        <p:txBody>
          <a:bodyPr wrap="square" rtlCol="0">
            <a:spAutoFit/>
          </a:bodyPr>
          <a:lstStyle/>
          <a:p>
            <a:pPr algn="just"/>
            <a:r>
              <a:rPr lang="fr-FR" b="1" dirty="0">
                <a:solidFill>
                  <a:srgbClr val="7030A0"/>
                </a:solidFill>
              </a:rPr>
              <a:t>Discrimination dans l'emploi</a:t>
            </a:r>
            <a:endParaRPr lang="fr-FR" dirty="0">
              <a:solidFill>
                <a:srgbClr val="7030A0"/>
              </a:solidFill>
            </a:endParaRPr>
          </a:p>
          <a:p>
            <a:pPr algn="just"/>
            <a:r>
              <a:rPr lang="fr-FR" dirty="0">
                <a:solidFill>
                  <a:srgbClr val="7030A0"/>
                </a:solidFill>
              </a:rPr>
              <a:t>Le Vice-président américain Joe </a:t>
            </a:r>
            <a:r>
              <a:rPr lang="fr-FR" dirty="0" err="1">
                <a:solidFill>
                  <a:srgbClr val="7030A0"/>
                </a:solidFill>
              </a:rPr>
              <a:t>Biden</a:t>
            </a:r>
            <a:r>
              <a:rPr lang="fr-FR" dirty="0">
                <a:solidFill>
                  <a:srgbClr val="7030A0"/>
                </a:solidFill>
              </a:rPr>
              <a:t> a </a:t>
            </a:r>
            <a:r>
              <a:rPr lang="fr-FR" dirty="0">
                <a:solidFill>
                  <a:srgbClr val="7030A0"/>
                </a:solidFill>
                <a:hlinkClick r:id="rId3"/>
              </a:rPr>
              <a:t>souligné</a:t>
            </a:r>
            <a:r>
              <a:rPr lang="fr-FR" dirty="0">
                <a:solidFill>
                  <a:srgbClr val="7030A0"/>
                </a:solidFill>
              </a:rPr>
              <a:t> que la tolérance LGBT était importante sur le lieu de travail, quand il en a parlé aux hauts dirigeants, devant le Forum Economique Mondial, à Davos, en janvier 2016. Cette carte montre à quel point ce travail reste à faire.</a:t>
            </a:r>
          </a:p>
          <a:p>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3604594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73</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954" y="483375"/>
            <a:ext cx="8086958" cy="6374625"/>
          </a:xfrm>
          <a:prstGeom prst="rect">
            <a:avLst/>
          </a:prstGeom>
        </p:spPr>
      </p:pic>
      <p:sp>
        <p:nvSpPr>
          <p:cNvPr id="7" name="ZoneTexte 6"/>
          <p:cNvSpPr txBox="1"/>
          <p:nvPr/>
        </p:nvSpPr>
        <p:spPr>
          <a:xfrm>
            <a:off x="184343" y="606057"/>
            <a:ext cx="4717265" cy="3242930"/>
          </a:xfrm>
          <a:prstGeom prst="rect">
            <a:avLst/>
          </a:prstGeom>
          <a:noFill/>
        </p:spPr>
        <p:txBody>
          <a:bodyPr wrap="square" rtlCol="0">
            <a:spAutoFit/>
          </a:bodyPr>
          <a:lstStyle/>
          <a:p>
            <a:r>
              <a:rPr lang="fr-FR" b="1" dirty="0">
                <a:solidFill>
                  <a:srgbClr val="7030A0"/>
                </a:solidFill>
              </a:rPr>
              <a:t>Discrimination fondée sur le logement</a:t>
            </a:r>
            <a:endParaRPr lang="fr-FR" dirty="0">
              <a:solidFill>
                <a:srgbClr val="7030A0"/>
              </a:solidFill>
            </a:endParaRPr>
          </a:p>
          <a:p>
            <a:pPr algn="just"/>
            <a:r>
              <a:rPr lang="fr-FR" dirty="0">
                <a:solidFill>
                  <a:srgbClr val="7030A0"/>
                </a:solidFill>
              </a:rPr>
              <a:t>Les données sont quelque peu manquantes concernant les pays prévoyant des protections contre la discrimination au logement pour les personnes LGBT, mais la discrimination au  logement reste clairement un problème grave pour beaucoup. </a:t>
            </a:r>
          </a:p>
          <a:p>
            <a:pPr algn="just"/>
            <a:r>
              <a:rPr lang="fr-FR" dirty="0">
                <a:solidFill>
                  <a:srgbClr val="7030A0"/>
                </a:solidFill>
              </a:rPr>
              <a:t>Aux États-Unis, </a:t>
            </a:r>
            <a:r>
              <a:rPr lang="fr-FR" dirty="0">
                <a:solidFill>
                  <a:srgbClr val="7030A0"/>
                </a:solidFill>
                <a:hlinkClick r:id="rId3"/>
              </a:rPr>
              <a:t>une personne transgenre sur cinq</a:t>
            </a:r>
            <a:r>
              <a:rPr lang="fr-FR" dirty="0">
                <a:solidFill>
                  <a:srgbClr val="7030A0"/>
                </a:solidFill>
              </a:rPr>
              <a:t>  est devenue sans-abri, à un moment donné de sa vie.</a:t>
            </a:r>
          </a:p>
          <a:p>
            <a:pPr algn="just"/>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3862866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74</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693" y="517597"/>
            <a:ext cx="7791285" cy="6228117"/>
          </a:xfrm>
          <a:prstGeom prst="rect">
            <a:avLst/>
          </a:prstGeom>
        </p:spPr>
      </p:pic>
      <p:sp>
        <p:nvSpPr>
          <p:cNvPr id="7" name="ZoneTexte 6"/>
          <p:cNvSpPr txBox="1"/>
          <p:nvPr/>
        </p:nvSpPr>
        <p:spPr>
          <a:xfrm>
            <a:off x="184344" y="510767"/>
            <a:ext cx="3992349" cy="4154984"/>
          </a:xfrm>
          <a:prstGeom prst="rect">
            <a:avLst/>
          </a:prstGeom>
          <a:noFill/>
        </p:spPr>
        <p:txBody>
          <a:bodyPr wrap="square" rtlCol="0">
            <a:spAutoFit/>
          </a:bodyPr>
          <a:lstStyle/>
          <a:p>
            <a:pPr algn="just"/>
            <a:r>
              <a:rPr lang="fr-FR" b="1" dirty="0">
                <a:solidFill>
                  <a:srgbClr val="7030A0"/>
                </a:solidFill>
              </a:rPr>
              <a:t>Discrimination dans l’armée</a:t>
            </a:r>
            <a:endParaRPr lang="fr-FR" dirty="0">
              <a:solidFill>
                <a:srgbClr val="7030A0"/>
              </a:solidFill>
            </a:endParaRPr>
          </a:p>
          <a:p>
            <a:pPr algn="just"/>
            <a:r>
              <a:rPr lang="fr-FR" dirty="0">
                <a:solidFill>
                  <a:srgbClr val="7030A0"/>
                </a:solidFill>
              </a:rPr>
              <a:t>Un nombre surprenant de pays conviennent que vous n'avez pas besoin d'être hétérosexuel [straight] pour « tirer droit ». Alors que les États-Unis ont officiellement retiré leur politique du "ne demandez pas, ne dites pas" pour les conscrits homosexuels, il est toujours mentionné, dans cette carte, que </a:t>
            </a:r>
            <a:r>
              <a:rPr lang="fr-FR" b="1" dirty="0">
                <a:solidFill>
                  <a:srgbClr val="7030A0"/>
                </a:solidFill>
              </a:rPr>
              <a:t>quelque chose de similaire [au bannissement] s</a:t>
            </a:r>
            <a:r>
              <a:rPr lang="fr-FR" b="1" dirty="0">
                <a:solidFill>
                  <a:srgbClr val="7030A0"/>
                </a:solidFill>
                <a:hlinkClick r:id="rId3"/>
              </a:rPr>
              <a:t>’applique toujours aux personnes transgenres</a:t>
            </a:r>
            <a:r>
              <a:rPr lang="fr-FR" dirty="0">
                <a:solidFill>
                  <a:srgbClr val="7030A0"/>
                </a:solidFill>
              </a:rPr>
              <a:t>.</a:t>
            </a:r>
          </a:p>
          <a:p>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a:p>
            <a:endParaRPr lang="fr-FR" sz="1200" dirty="0">
              <a:solidFill>
                <a:srgbClr val="7030A0"/>
              </a:solidFill>
            </a:endParaRPr>
          </a:p>
        </p:txBody>
      </p:sp>
    </p:spTree>
    <p:extLst>
      <p:ext uri="{BB962C8B-B14F-4D97-AF65-F5344CB8AC3E}">
        <p14:creationId xmlns:p14="http://schemas.microsoft.com/office/powerpoint/2010/main" val="3622514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75</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187" y="483375"/>
            <a:ext cx="8087423" cy="6340403"/>
          </a:xfrm>
          <a:prstGeom prst="rect">
            <a:avLst/>
          </a:prstGeom>
        </p:spPr>
      </p:pic>
      <p:sp>
        <p:nvSpPr>
          <p:cNvPr id="7" name="ZoneTexte 6"/>
          <p:cNvSpPr txBox="1"/>
          <p:nvPr/>
        </p:nvSpPr>
        <p:spPr>
          <a:xfrm>
            <a:off x="184344" y="517597"/>
            <a:ext cx="3784843" cy="5447645"/>
          </a:xfrm>
          <a:prstGeom prst="rect">
            <a:avLst/>
          </a:prstGeom>
          <a:noFill/>
        </p:spPr>
        <p:txBody>
          <a:bodyPr wrap="square" rtlCol="0">
            <a:spAutoFit/>
          </a:bodyPr>
          <a:lstStyle/>
          <a:p>
            <a:r>
              <a:rPr lang="fr-FR" b="1" dirty="0">
                <a:solidFill>
                  <a:srgbClr val="7030A0"/>
                </a:solidFill>
              </a:rPr>
              <a:t>Les dons de sang</a:t>
            </a:r>
            <a:endParaRPr lang="fr-FR" dirty="0">
              <a:solidFill>
                <a:srgbClr val="7030A0"/>
              </a:solidFill>
            </a:endParaRPr>
          </a:p>
          <a:p>
            <a:r>
              <a:rPr lang="fr-FR" dirty="0">
                <a:solidFill>
                  <a:srgbClr val="7030A0"/>
                </a:solidFill>
              </a:rPr>
              <a:t>Les dons de sang par les hommes homosexuels sont encore sévèrement restreints.</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a:p>
            <a:endParaRPr lang="fr-FR" sz="1200" dirty="0">
              <a:solidFill>
                <a:srgbClr val="7030A0"/>
              </a:solidFill>
            </a:endParaRPr>
          </a:p>
          <a:p>
            <a:pPr algn="just"/>
            <a:r>
              <a:rPr lang="fr-FR" dirty="0">
                <a:solidFill>
                  <a:srgbClr val="7030A0"/>
                </a:solidFill>
              </a:rPr>
              <a:t>Les dons de sang par les hommes homosexuels ont de nouveau été autorisé pour eux, en France, depuis le 11 juillet 2016, sous certaines conditions _ </a:t>
            </a:r>
            <a:r>
              <a:rPr lang="fr-FR" dirty="0">
                <a:solidFill>
                  <a:srgbClr val="FF0000"/>
                </a:solidFill>
              </a:rPr>
              <a:t>à condition qu'ils n'aient pas eu de relations sexuelles avec d'autres hommes au cours des douze mois écoulés (c’est-à-dire une année d'abstinence). </a:t>
            </a:r>
            <a:r>
              <a:rPr lang="fr-FR" dirty="0">
                <a:solidFill>
                  <a:srgbClr val="7030A0"/>
                </a:solidFill>
              </a:rPr>
              <a:t>Une ouverture en « trompe-l’œil » ?</a:t>
            </a:r>
          </a:p>
          <a:p>
            <a:pPr algn="just"/>
            <a:r>
              <a:rPr lang="fr-FR" sz="1200" dirty="0">
                <a:solidFill>
                  <a:srgbClr val="7030A0"/>
                </a:solidFill>
              </a:rPr>
              <a:t>Source : </a:t>
            </a:r>
            <a:r>
              <a:rPr lang="fr-FR" sz="1200" dirty="0">
                <a:solidFill>
                  <a:srgbClr val="7030A0"/>
                </a:solidFill>
                <a:hlinkClick r:id="rId4"/>
              </a:rPr>
              <a:t>http://sante.lefigaro.fr/actualite/2016/07/11/25195-homosexuels-autorises-donner-leur-sang-sous-certaines-conditions</a:t>
            </a:r>
            <a:r>
              <a:rPr lang="fr-FR" sz="1200" dirty="0">
                <a:solidFill>
                  <a:srgbClr val="7030A0"/>
                </a:solidFill>
              </a:rPr>
              <a:t> </a:t>
            </a:r>
          </a:p>
        </p:txBody>
      </p:sp>
    </p:spTree>
    <p:extLst>
      <p:ext uri="{BB962C8B-B14F-4D97-AF65-F5344CB8AC3E}">
        <p14:creationId xmlns:p14="http://schemas.microsoft.com/office/powerpoint/2010/main" val="3565954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76</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033" y="483375"/>
            <a:ext cx="8140577" cy="6261325"/>
          </a:xfrm>
          <a:prstGeom prst="rect">
            <a:avLst/>
          </a:prstGeom>
        </p:spPr>
      </p:pic>
      <p:sp>
        <p:nvSpPr>
          <p:cNvPr id="7" name="ZoneTexte 6"/>
          <p:cNvSpPr txBox="1"/>
          <p:nvPr/>
        </p:nvSpPr>
        <p:spPr>
          <a:xfrm>
            <a:off x="106326" y="517597"/>
            <a:ext cx="3809707" cy="4154984"/>
          </a:xfrm>
          <a:prstGeom prst="rect">
            <a:avLst/>
          </a:prstGeom>
          <a:noFill/>
        </p:spPr>
        <p:txBody>
          <a:bodyPr wrap="square" rtlCol="0">
            <a:spAutoFit/>
          </a:bodyPr>
          <a:lstStyle/>
          <a:p>
            <a:pPr algn="just"/>
            <a:r>
              <a:rPr lang="fr-FR" b="1" dirty="0">
                <a:solidFill>
                  <a:srgbClr val="7030A0"/>
                </a:solidFill>
              </a:rPr>
              <a:t>L’âge de majorité sexuelle / l’âge de </a:t>
            </a:r>
            <a:r>
              <a:rPr lang="fr-FR" dirty="0">
                <a:solidFill>
                  <a:srgbClr val="7030A0"/>
                </a:solidFill>
              </a:rPr>
              <a:t> </a:t>
            </a:r>
            <a:r>
              <a:rPr lang="fr-FR" b="1" dirty="0">
                <a:solidFill>
                  <a:srgbClr val="7030A0"/>
                </a:solidFill>
              </a:rPr>
              <a:t>majorité civile</a:t>
            </a:r>
            <a:r>
              <a:rPr lang="fr-FR" dirty="0">
                <a:solidFill>
                  <a:srgbClr val="7030A0"/>
                </a:solidFill>
              </a:rPr>
              <a:t> ou </a:t>
            </a:r>
            <a:r>
              <a:rPr lang="fr-FR" b="1" dirty="0">
                <a:solidFill>
                  <a:srgbClr val="7030A0"/>
                </a:solidFill>
              </a:rPr>
              <a:t>majorité légale</a:t>
            </a:r>
          </a:p>
          <a:p>
            <a:pPr algn="just"/>
            <a:r>
              <a:rPr lang="fr-FR" dirty="0">
                <a:solidFill>
                  <a:srgbClr val="7030A0"/>
                </a:solidFill>
              </a:rPr>
              <a:t>[i.e. l'âge de « maturité légale » ou de « consentement légal » pour une relation sexuelle, pour un homo et un hétéro]</a:t>
            </a:r>
          </a:p>
          <a:p>
            <a:pPr algn="just"/>
            <a:endParaRPr lang="fr-FR" dirty="0">
              <a:solidFill>
                <a:srgbClr val="7030A0"/>
              </a:solidFill>
            </a:endParaRPr>
          </a:p>
          <a:p>
            <a:pPr algn="just"/>
            <a:r>
              <a:rPr lang="fr-FR" dirty="0">
                <a:solidFill>
                  <a:srgbClr val="7030A0"/>
                </a:solidFill>
              </a:rPr>
              <a:t>L'âge de la majorité [sexuelle] légale pour les hétérosexuels et les homosexuels n’est pas toujours le même, notamment au Canada et en Australie.</a:t>
            </a:r>
          </a:p>
          <a:p>
            <a:pPr algn="just"/>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a:p>
            <a:pPr algn="just"/>
            <a:endParaRPr lang="fr-FR" sz="1200" dirty="0">
              <a:solidFill>
                <a:srgbClr val="7030A0"/>
              </a:solidFill>
            </a:endParaRPr>
          </a:p>
        </p:txBody>
      </p:sp>
    </p:spTree>
    <p:extLst>
      <p:ext uri="{BB962C8B-B14F-4D97-AF65-F5344CB8AC3E}">
        <p14:creationId xmlns:p14="http://schemas.microsoft.com/office/powerpoint/2010/main" val="730414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77</a:t>
            </a:fld>
            <a:endParaRPr lang="fr-FR" dirty="0"/>
          </a:p>
        </p:txBody>
      </p:sp>
      <p:sp>
        <p:nvSpPr>
          <p:cNvPr id="4" name="Rectangle 4"/>
          <p:cNvSpPr>
            <a:spLocks noChangeArrowheads="1"/>
          </p:cNvSpPr>
          <p:nvPr/>
        </p:nvSpPr>
        <p:spPr bwMode="auto">
          <a:xfrm>
            <a:off x="184343" y="708332"/>
            <a:ext cx="90128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 &amp; fin)</a:t>
            </a:r>
          </a:p>
        </p:txBody>
      </p:sp>
      <p:sp>
        <p:nvSpPr>
          <p:cNvPr id="5" name="ZoneTexte 5"/>
          <p:cNvSpPr txBox="1">
            <a:spLocks noChangeArrowheads="1"/>
          </p:cNvSpPr>
          <p:nvPr/>
        </p:nvSpPr>
        <p:spPr bwMode="auto">
          <a:xfrm>
            <a:off x="4520000" y="200501"/>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13" y="1794927"/>
            <a:ext cx="6934200" cy="2905125"/>
          </a:xfrm>
          <a:prstGeom prst="rect">
            <a:avLst/>
          </a:prstGeom>
        </p:spPr>
      </p:pic>
      <p:sp>
        <p:nvSpPr>
          <p:cNvPr id="8" name="ZoneTexte 7"/>
          <p:cNvSpPr txBox="1"/>
          <p:nvPr/>
        </p:nvSpPr>
        <p:spPr>
          <a:xfrm>
            <a:off x="184343" y="1216163"/>
            <a:ext cx="4847514" cy="4616648"/>
          </a:xfrm>
          <a:prstGeom prst="rect">
            <a:avLst/>
          </a:prstGeom>
          <a:noFill/>
        </p:spPr>
        <p:txBody>
          <a:bodyPr wrap="square" rtlCol="0">
            <a:spAutoFit/>
          </a:bodyPr>
          <a:lstStyle/>
          <a:p>
            <a:r>
              <a:rPr lang="fr-FR" b="1" dirty="0">
                <a:solidFill>
                  <a:srgbClr val="7030A0"/>
                </a:solidFill>
              </a:rPr>
              <a:t>Thérapie de conversion </a:t>
            </a:r>
          </a:p>
          <a:p>
            <a:r>
              <a:rPr lang="fr-FR" b="1" dirty="0">
                <a:solidFill>
                  <a:srgbClr val="7030A0"/>
                </a:solidFill>
              </a:rPr>
              <a:t>[ou traitement d’aversion]</a:t>
            </a:r>
            <a:endParaRPr lang="fr-FR" dirty="0">
              <a:solidFill>
                <a:srgbClr val="7030A0"/>
              </a:solidFill>
            </a:endParaRPr>
          </a:p>
          <a:p>
            <a:pPr algn="just"/>
            <a:r>
              <a:rPr lang="fr-FR" dirty="0">
                <a:solidFill>
                  <a:srgbClr val="7030A0"/>
                </a:solidFill>
              </a:rPr>
              <a:t>La thérapie de conversion, la pratique des « cures » de l’homosexualité, à travers une variété de méthodes, a été interdite, pour la première fois au Brésil. </a:t>
            </a:r>
          </a:p>
          <a:p>
            <a:pPr algn="just"/>
            <a:r>
              <a:rPr lang="fr-FR" dirty="0">
                <a:solidFill>
                  <a:srgbClr val="7030A0"/>
                </a:solidFill>
              </a:rPr>
              <a:t>Bien qu’elle </a:t>
            </a:r>
            <a:r>
              <a:rPr lang="fr-FR" dirty="0">
                <a:solidFill>
                  <a:srgbClr val="7030A0"/>
                </a:solidFill>
                <a:hlinkClick r:id="rId3"/>
              </a:rPr>
              <a:t>reste largement répandue</a:t>
            </a:r>
            <a:r>
              <a:rPr lang="fr-FR" dirty="0">
                <a:solidFill>
                  <a:srgbClr val="7030A0"/>
                </a:solidFill>
              </a:rPr>
              <a:t> en Chine, un tribunal de Pékin s’est </a:t>
            </a:r>
            <a:r>
              <a:rPr lang="fr-FR" dirty="0">
                <a:solidFill>
                  <a:srgbClr val="7030A0"/>
                </a:solidFill>
                <a:hlinkClick r:id="rId4"/>
              </a:rPr>
              <a:t>officiellement prononcé</a:t>
            </a:r>
            <a:r>
              <a:rPr lang="fr-FR" dirty="0">
                <a:solidFill>
                  <a:srgbClr val="7030A0"/>
                </a:solidFill>
              </a:rPr>
              <a:t> contre cette pratique, en 2014.</a:t>
            </a:r>
          </a:p>
          <a:p>
            <a:r>
              <a:rPr lang="fr-FR" sz="1200" dirty="0">
                <a:solidFill>
                  <a:srgbClr val="7030A0"/>
                </a:solidFill>
              </a:rPr>
              <a:t>Source : </a:t>
            </a:r>
            <a:r>
              <a:rPr lang="fr-FR" sz="1200" dirty="0">
                <a:solidFill>
                  <a:srgbClr val="7030A0"/>
                </a:solidFill>
                <a:hlinkClick r:id="rId5"/>
              </a:rPr>
              <a:t>https://www.weforum.org/agenda/2016/03/everything-you-ever-wanted-to-know-about-lgbt-rights-in-11-maps/</a:t>
            </a:r>
            <a:r>
              <a:rPr lang="fr-FR" sz="1200" dirty="0">
                <a:solidFill>
                  <a:srgbClr val="7030A0"/>
                </a:solidFill>
              </a:rPr>
              <a:t> </a:t>
            </a:r>
          </a:p>
          <a:p>
            <a:endParaRPr lang="fr-FR" dirty="0">
              <a:solidFill>
                <a:srgbClr val="7030A0"/>
              </a:solidFill>
            </a:endParaRPr>
          </a:p>
          <a:p>
            <a:r>
              <a:rPr lang="fr-FR" dirty="0">
                <a:solidFill>
                  <a:srgbClr val="7030A0"/>
                </a:solidFill>
              </a:rPr>
              <a:t>Elle n’est appliquée en France, depuis les années 70.</a:t>
            </a:r>
          </a:p>
          <a:p>
            <a:r>
              <a:rPr lang="fr-FR" dirty="0">
                <a:solidFill>
                  <a:srgbClr val="7030A0"/>
                </a:solidFill>
              </a:rPr>
              <a:t>La plupart des pays respectant l’état de droit bannissent ou condamnent ces pratiques traumatisantes.</a:t>
            </a:r>
          </a:p>
        </p:txBody>
      </p:sp>
    </p:spTree>
    <p:extLst>
      <p:ext uri="{BB962C8B-B14F-4D97-AF65-F5344CB8AC3E}">
        <p14:creationId xmlns:p14="http://schemas.microsoft.com/office/powerpoint/2010/main" val="74033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oneTexte 1"/>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36538" y="144463"/>
            <a:ext cx="509587" cy="320675"/>
          </a:xfrm>
        </p:spPr>
        <p:txBody>
          <a:bodyPr/>
          <a:lstStyle/>
          <a:p>
            <a:pPr>
              <a:defRPr/>
            </a:pPr>
            <a:fld id="{9242A9BF-5BE6-4962-A31F-DB28C243D2C1}" type="slidenum">
              <a:rPr lang="fr-FR"/>
              <a:pPr>
                <a:defRPr/>
              </a:pPr>
              <a:t>78</a:t>
            </a:fld>
            <a:endParaRPr lang="fr-FR" dirty="0"/>
          </a:p>
        </p:txBody>
      </p:sp>
      <p:sp>
        <p:nvSpPr>
          <p:cNvPr id="74756" name="Rectangle 3"/>
          <p:cNvSpPr>
            <a:spLocks noChangeArrowheads="1"/>
          </p:cNvSpPr>
          <p:nvPr/>
        </p:nvSpPr>
        <p:spPr bwMode="auto">
          <a:xfrm>
            <a:off x="144463" y="704850"/>
            <a:ext cx="4434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9. </a:t>
            </a:r>
            <a:r>
              <a:rPr lang="fr-FR" altLang="fr-FR" sz="1800" b="1" dirty="0">
                <a:solidFill>
                  <a:srgbClr val="7030A0"/>
                </a:solidFill>
              </a:rPr>
              <a:t>Les homosexuelles ou bisexuelles célèbres</a:t>
            </a:r>
          </a:p>
        </p:txBody>
      </p:sp>
      <p:pic>
        <p:nvPicPr>
          <p:cNvPr id="74757"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5938" y="144463"/>
            <a:ext cx="254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ZoneTexte 5"/>
          <p:cNvSpPr txBox="1">
            <a:spLocks noChangeArrowheads="1"/>
          </p:cNvSpPr>
          <p:nvPr/>
        </p:nvSpPr>
        <p:spPr bwMode="auto">
          <a:xfrm>
            <a:off x="9121775" y="3914775"/>
            <a:ext cx="292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Lord </a:t>
            </a:r>
            <a:r>
              <a:rPr lang="fr-FR" altLang="fr-FR" sz="1200">
                <a:solidFill>
                  <a:srgbClr val="7030A0"/>
                </a:solidFill>
                <a:hlinkClick r:id="rId4" tooltip="Alfred Douglas"/>
              </a:rPr>
              <a:t>Alfred Douglas</a:t>
            </a:r>
            <a:r>
              <a:rPr lang="fr-FR" altLang="fr-FR" sz="1200">
                <a:solidFill>
                  <a:srgbClr val="7030A0"/>
                </a:solidFill>
              </a:rPr>
              <a:t>, surnommé « Bosie », et </a:t>
            </a:r>
            <a:r>
              <a:rPr lang="fr-FR" altLang="fr-FR" sz="1200" u="sng">
                <a:solidFill>
                  <a:srgbClr val="7030A0"/>
                </a:solidFill>
                <a:hlinkClick r:id="rId5" tooltip="Oscar Wilde"/>
              </a:rPr>
              <a:t>Oscar Wilde</a:t>
            </a:r>
            <a:r>
              <a:rPr lang="fr-FR" altLang="fr-FR" sz="1200">
                <a:solidFill>
                  <a:srgbClr val="7030A0"/>
                </a:solidFill>
              </a:rPr>
              <a:t>. Source : </a:t>
            </a:r>
            <a:r>
              <a:rPr lang="fr-FR" altLang="fr-FR" sz="1200">
                <a:solidFill>
                  <a:srgbClr val="7030A0"/>
                </a:solidFill>
                <a:hlinkClick r:id="rId6"/>
              </a:rPr>
              <a:t>https://fr.wikipedia.org/wiki/Homosexualité</a:t>
            </a:r>
            <a:r>
              <a:rPr lang="fr-FR" altLang="fr-FR" sz="1200">
                <a:solidFill>
                  <a:srgbClr val="7030A0"/>
                </a:solidFill>
              </a:rPr>
              <a:t> </a:t>
            </a:r>
          </a:p>
        </p:txBody>
      </p:sp>
      <p:sp>
        <p:nvSpPr>
          <p:cNvPr id="74759" name="ZoneTexte 6"/>
          <p:cNvSpPr txBox="1">
            <a:spLocks noChangeArrowheads="1"/>
          </p:cNvSpPr>
          <p:nvPr/>
        </p:nvSpPr>
        <p:spPr bwMode="auto">
          <a:xfrm>
            <a:off x="152400" y="1219200"/>
            <a:ext cx="4833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i="1">
                <a:solidFill>
                  <a:srgbClr val="7030A0"/>
                </a:solidFill>
              </a:rPr>
              <a:t>ECRIVAINE</a:t>
            </a:r>
            <a:endParaRPr lang="fr-FR" altLang="fr-FR" sz="1800">
              <a:solidFill>
                <a:srgbClr val="7030A0"/>
              </a:solidFill>
            </a:endParaRPr>
          </a:p>
          <a:p>
            <a:pPr eaLnBrk="1" hangingPunct="1">
              <a:lnSpc>
                <a:spcPct val="100000"/>
              </a:lnSpc>
              <a:spcBef>
                <a:spcPct val="0"/>
              </a:spcBef>
              <a:buFontTx/>
              <a:buNone/>
            </a:pPr>
            <a:r>
              <a:rPr lang="fr-FR" altLang="fr-FR" sz="1800">
                <a:solidFill>
                  <a:srgbClr val="7030A0"/>
                </a:solidFill>
              </a:rPr>
              <a:t> </a:t>
            </a:r>
          </a:p>
          <a:p>
            <a:pPr eaLnBrk="1" hangingPunct="1">
              <a:lnSpc>
                <a:spcPct val="100000"/>
              </a:lnSpc>
              <a:spcBef>
                <a:spcPct val="0"/>
              </a:spcBef>
              <a:buFontTx/>
              <a:buNone/>
            </a:pPr>
            <a:r>
              <a:rPr lang="fr-FR" altLang="fr-FR" sz="1800">
                <a:solidFill>
                  <a:srgbClr val="7030A0"/>
                </a:solidFill>
              </a:rPr>
              <a:t>•</a:t>
            </a:r>
            <a:r>
              <a:rPr lang="fr-FR" altLang="fr-FR" sz="1800" b="1">
                <a:solidFill>
                  <a:srgbClr val="7030A0"/>
                </a:solidFill>
              </a:rPr>
              <a:t> Sappho </a:t>
            </a:r>
            <a:r>
              <a:rPr lang="fr-FR" altLang="fr-FR" sz="1800">
                <a:solidFill>
                  <a:srgbClr val="7030A0"/>
                </a:solidFill>
              </a:rPr>
              <a:t>(600 av. J.-C.) poétesse grecque a vécu à Mytilène, sur l'île de Lesbos. Elle a donné son nom au saphisme (homosexualité féminine).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Madame de Stael </a:t>
            </a:r>
            <a:r>
              <a:rPr lang="fr-FR" altLang="fr-FR" sz="1800">
                <a:solidFill>
                  <a:srgbClr val="7030A0"/>
                </a:solidFill>
              </a:rPr>
              <a:t>(1766-1817) intellectuelle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Colette</a:t>
            </a:r>
            <a:r>
              <a:rPr lang="fr-FR" altLang="fr-FR" sz="1800">
                <a:solidFill>
                  <a:srgbClr val="7030A0"/>
                </a:solidFill>
              </a:rPr>
              <a:t> (1873-1954) écrivaine français</a:t>
            </a:r>
          </a:p>
          <a:p>
            <a:pPr eaLnBrk="1" hangingPunct="1">
              <a:lnSpc>
                <a:spcPct val="100000"/>
              </a:lnSpc>
              <a:spcBef>
                <a:spcPct val="0"/>
              </a:spcBef>
              <a:buFontTx/>
              <a:buNone/>
            </a:pPr>
            <a:r>
              <a:rPr lang="fr-FR" altLang="fr-FR" sz="1800">
                <a:solidFill>
                  <a:srgbClr val="7030A0"/>
                </a:solidFill>
              </a:rPr>
              <a:t>• • </a:t>
            </a:r>
            <a:r>
              <a:rPr lang="fr-FR" altLang="fr-FR" sz="1800" b="1">
                <a:solidFill>
                  <a:srgbClr val="7030A0"/>
                </a:solidFill>
              </a:rPr>
              <a:t>Gertrude Stein </a:t>
            </a:r>
            <a:r>
              <a:rPr lang="fr-FR" altLang="fr-FR" sz="1800">
                <a:solidFill>
                  <a:srgbClr val="7030A0"/>
                </a:solidFill>
              </a:rPr>
              <a:t>(1874-1946) écrivaine US</a:t>
            </a:r>
          </a:p>
          <a:p>
            <a:pPr eaLnBrk="1" hangingPunct="1">
              <a:lnSpc>
                <a:spcPct val="100000"/>
              </a:lnSpc>
              <a:spcBef>
                <a:spcPct val="0"/>
              </a:spcBef>
              <a:buFontTx/>
              <a:buNone/>
            </a:pPr>
            <a:r>
              <a:rPr lang="fr-FR" altLang="fr-FR" sz="1800" b="1">
                <a:solidFill>
                  <a:srgbClr val="7030A0"/>
                </a:solidFill>
              </a:rPr>
              <a:t>• Virginia Woolf</a:t>
            </a:r>
            <a:r>
              <a:rPr lang="fr-FR" altLang="fr-FR" sz="1800">
                <a:solidFill>
                  <a:srgbClr val="7030A0"/>
                </a:solidFill>
              </a:rPr>
              <a:t> (1882-1941) écrivaine britannique</a:t>
            </a:r>
          </a:p>
          <a:p>
            <a:pPr eaLnBrk="1" hangingPunct="1">
              <a:lnSpc>
                <a:spcPct val="100000"/>
              </a:lnSpc>
              <a:spcBef>
                <a:spcPct val="0"/>
              </a:spcBef>
              <a:buFontTx/>
              <a:buNone/>
            </a:pPr>
            <a:r>
              <a:rPr lang="fr-FR" altLang="fr-FR" sz="1800">
                <a:solidFill>
                  <a:srgbClr val="7030A0"/>
                </a:solidFill>
              </a:rPr>
              <a:t>• • </a:t>
            </a:r>
            <a:r>
              <a:rPr lang="fr-FR" altLang="fr-FR" sz="1800" b="1">
                <a:solidFill>
                  <a:srgbClr val="7030A0"/>
                </a:solidFill>
              </a:rPr>
              <a:t>Marguerite Yourcenar</a:t>
            </a:r>
            <a:r>
              <a:rPr lang="fr-FR" altLang="fr-FR" sz="1800">
                <a:solidFill>
                  <a:srgbClr val="7030A0"/>
                </a:solidFill>
              </a:rPr>
              <a:t> (1903-1987) écrivaine Académie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Françoise Mallet-Joris (</a:t>
            </a:r>
            <a:r>
              <a:rPr lang="fr-FR" altLang="fr-FR" sz="1800">
                <a:solidFill>
                  <a:srgbClr val="7030A0"/>
                </a:solidFill>
              </a:rPr>
              <a:t>1930-) écrivaine française</a:t>
            </a:r>
          </a:p>
          <a:p>
            <a:pPr eaLnBrk="1" hangingPunct="1">
              <a:lnSpc>
                <a:spcPct val="100000"/>
              </a:lnSpc>
              <a:spcBef>
                <a:spcPct val="0"/>
              </a:spcBef>
              <a:buFontTx/>
              <a:buNone/>
            </a:pPr>
            <a:r>
              <a:rPr lang="fr-FR" altLang="fr-FR" sz="1800" b="1">
                <a:solidFill>
                  <a:srgbClr val="7030A0"/>
                </a:solidFill>
              </a:rPr>
              <a:t>• Françoise Sagan </a:t>
            </a:r>
            <a:r>
              <a:rPr lang="fr-FR" altLang="fr-FR" sz="1800">
                <a:solidFill>
                  <a:srgbClr val="7030A0"/>
                </a:solidFill>
              </a:rPr>
              <a:t>écrivaine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Nina Bouraoui </a:t>
            </a:r>
            <a:r>
              <a:rPr lang="fr-FR" altLang="fr-FR" sz="1800">
                <a:solidFill>
                  <a:srgbClr val="7030A0"/>
                </a:solidFill>
              </a:rPr>
              <a:t>écrivaine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Régine Desforges</a:t>
            </a:r>
            <a:r>
              <a:rPr lang="fr-FR" altLang="fr-FR" sz="1800">
                <a:solidFill>
                  <a:srgbClr val="7030A0"/>
                </a:solidFill>
              </a:rPr>
              <a:t>, écrivaine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Renée Vivien </a:t>
            </a:r>
            <a:r>
              <a:rPr lang="fr-FR" altLang="fr-FR" sz="1800">
                <a:solidFill>
                  <a:srgbClr val="7030A0"/>
                </a:solidFill>
              </a:rPr>
              <a:t>écrivaine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Emily Dickinson</a:t>
            </a:r>
            <a:r>
              <a:rPr lang="fr-FR" altLang="fr-FR" sz="1800">
                <a:solidFill>
                  <a:srgbClr val="7030A0"/>
                </a:solidFill>
              </a:rPr>
              <a:t> poétesse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Willa Cather,</a:t>
            </a:r>
            <a:r>
              <a:rPr lang="fr-FR" altLang="fr-FR" sz="1800">
                <a:solidFill>
                  <a:srgbClr val="7030A0"/>
                </a:solidFill>
              </a:rPr>
              <a:t> romancière US</a:t>
            </a:r>
          </a:p>
        </p:txBody>
      </p:sp>
      <p:sp>
        <p:nvSpPr>
          <p:cNvPr id="74760" name="ZoneTexte 7"/>
          <p:cNvSpPr txBox="1">
            <a:spLocks noChangeArrowheads="1"/>
          </p:cNvSpPr>
          <p:nvPr/>
        </p:nvSpPr>
        <p:spPr bwMode="auto">
          <a:xfrm>
            <a:off x="4919663" y="728663"/>
            <a:ext cx="4278312"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i="1">
                <a:solidFill>
                  <a:srgbClr val="7030A0"/>
                </a:solidFill>
              </a:rPr>
              <a:t>FEMMES AU CINEMA</a:t>
            </a:r>
            <a:endParaRPr lang="fr-FR" altLang="fr-FR" sz="1800">
              <a:solidFill>
                <a:srgbClr val="7030A0"/>
              </a:solidFill>
            </a:endParaRPr>
          </a:p>
          <a:p>
            <a:pPr eaLnBrk="1" hangingPunct="1">
              <a:lnSpc>
                <a:spcPct val="100000"/>
              </a:lnSpc>
              <a:spcBef>
                <a:spcPct val="0"/>
              </a:spcBef>
              <a:buFontTx/>
              <a:buNone/>
            </a:pPr>
            <a:r>
              <a:rPr lang="fr-FR" altLang="fr-FR" sz="1800">
                <a:solidFill>
                  <a:srgbClr val="7030A0"/>
                </a:solidFill>
              </a:rPr>
              <a:t> </a:t>
            </a:r>
          </a:p>
          <a:p>
            <a:pPr eaLnBrk="1" hangingPunct="1">
              <a:lnSpc>
                <a:spcPct val="100000"/>
              </a:lnSpc>
              <a:spcBef>
                <a:spcPct val="0"/>
              </a:spcBef>
              <a:buFontTx/>
              <a:buNone/>
            </a:pPr>
            <a:r>
              <a:rPr lang="fr-FR" altLang="fr-FR" sz="1800" b="1">
                <a:solidFill>
                  <a:srgbClr val="7030A0"/>
                </a:solidFill>
              </a:rPr>
              <a:t> • Marlène Dietrich </a:t>
            </a:r>
            <a:r>
              <a:rPr lang="fr-FR" altLang="fr-FR" sz="1800">
                <a:solidFill>
                  <a:srgbClr val="7030A0"/>
                </a:solidFill>
              </a:rPr>
              <a:t>(1901-1992) actrice allemande</a:t>
            </a:r>
          </a:p>
          <a:p>
            <a:pPr eaLnBrk="1" hangingPunct="1">
              <a:lnSpc>
                <a:spcPct val="100000"/>
              </a:lnSpc>
              <a:spcBef>
                <a:spcPct val="0"/>
              </a:spcBef>
              <a:buFontTx/>
              <a:buNone/>
            </a:pPr>
            <a:r>
              <a:rPr lang="fr-FR" altLang="fr-FR" sz="1800" b="1">
                <a:solidFill>
                  <a:srgbClr val="7030A0"/>
                </a:solidFill>
              </a:rPr>
              <a:t>• Greta Garbo </a:t>
            </a:r>
            <a:r>
              <a:rPr lang="fr-FR" altLang="fr-FR" sz="1800">
                <a:solidFill>
                  <a:srgbClr val="7030A0"/>
                </a:solidFill>
              </a:rPr>
              <a:t>(1905-1990) actrice suédoise</a:t>
            </a:r>
          </a:p>
          <a:p>
            <a:pPr eaLnBrk="1" hangingPunct="1">
              <a:lnSpc>
                <a:spcPct val="100000"/>
              </a:lnSpc>
              <a:spcBef>
                <a:spcPct val="0"/>
              </a:spcBef>
              <a:buFontTx/>
              <a:buNone/>
            </a:pPr>
            <a:endParaRPr lang="fr-FR" altLang="fr-FR" sz="1800">
              <a:solidFill>
                <a:srgbClr val="7030A0"/>
              </a:solidFill>
            </a:endParaRPr>
          </a:p>
          <a:p>
            <a:pPr eaLnBrk="1" hangingPunct="1">
              <a:lnSpc>
                <a:spcPct val="100000"/>
              </a:lnSpc>
              <a:spcBef>
                <a:spcPct val="0"/>
              </a:spcBef>
              <a:buFontTx/>
              <a:buNone/>
            </a:pPr>
            <a:r>
              <a:rPr lang="fr-FR" altLang="fr-FR" sz="1800" b="1" i="1">
                <a:solidFill>
                  <a:srgbClr val="7030A0"/>
                </a:solidFill>
              </a:rPr>
              <a:t>FEMMES ARTISTES</a:t>
            </a:r>
            <a:endParaRPr lang="fr-FR" altLang="fr-FR" sz="1800">
              <a:solidFill>
                <a:srgbClr val="7030A0"/>
              </a:solidFill>
            </a:endParaRPr>
          </a:p>
          <a:p>
            <a:pPr eaLnBrk="1" hangingPunct="1">
              <a:lnSpc>
                <a:spcPct val="100000"/>
              </a:lnSpc>
              <a:spcBef>
                <a:spcPct val="0"/>
              </a:spcBef>
              <a:buFontTx/>
              <a:buNone/>
            </a:pPr>
            <a:r>
              <a:rPr lang="fr-FR" altLang="fr-FR" sz="1800">
                <a:solidFill>
                  <a:srgbClr val="7030A0"/>
                </a:solidFill>
              </a:rPr>
              <a:t> </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Frida Kahlo (</a:t>
            </a:r>
            <a:r>
              <a:rPr lang="fr-FR" altLang="fr-FR" sz="1800">
                <a:solidFill>
                  <a:srgbClr val="7030A0"/>
                </a:solidFill>
              </a:rPr>
              <a:t>1907-1954) artiste mexicaine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Judy Garland </a:t>
            </a:r>
            <a:r>
              <a:rPr lang="fr-FR" altLang="fr-FR" sz="1800">
                <a:solidFill>
                  <a:srgbClr val="7030A0"/>
                </a:solidFill>
              </a:rPr>
              <a:t>(1922-1969) chanteuse US</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Janis Joplin</a:t>
            </a:r>
            <a:r>
              <a:rPr lang="fr-FR" altLang="fr-FR" sz="1800">
                <a:solidFill>
                  <a:srgbClr val="7030A0"/>
                </a:solidFill>
              </a:rPr>
              <a:t> (1943-1970) chanteuse US</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Oum Keltoum </a:t>
            </a:r>
            <a:r>
              <a:rPr lang="fr-FR" altLang="fr-FR" sz="1800">
                <a:solidFill>
                  <a:srgbClr val="7030A0"/>
                </a:solidFill>
              </a:rPr>
              <a:t>(1904-1975) chanteuse égyptienne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Catherine Lara</a:t>
            </a:r>
            <a:r>
              <a:rPr lang="fr-FR" altLang="fr-FR" sz="1800">
                <a:solidFill>
                  <a:srgbClr val="7030A0"/>
                </a:solidFill>
              </a:rPr>
              <a:t> chanteuse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Madonna</a:t>
            </a:r>
            <a:r>
              <a:rPr lang="fr-FR" altLang="fr-FR" sz="1800">
                <a:solidFill>
                  <a:srgbClr val="7030A0"/>
                </a:solidFill>
              </a:rPr>
              <a:t> (1958-) chanteuse US (bisexuelle)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Samantha Fox </a:t>
            </a:r>
            <a:r>
              <a:rPr lang="fr-FR" altLang="fr-FR" sz="1800">
                <a:solidFill>
                  <a:srgbClr val="7030A0"/>
                </a:solidFill>
              </a:rPr>
              <a:t>modèle et chanteuse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Juliette Noureddine </a:t>
            </a:r>
            <a:r>
              <a:rPr lang="fr-FR" altLang="fr-FR" sz="1800">
                <a:solidFill>
                  <a:srgbClr val="7030A0"/>
                </a:solidFill>
              </a:rPr>
              <a:t>chanteuse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Tracy Chapman</a:t>
            </a:r>
            <a:r>
              <a:rPr lang="fr-FR" altLang="fr-FR" sz="1800">
                <a:solidFill>
                  <a:srgbClr val="7030A0"/>
                </a:solidFill>
              </a:rPr>
              <a:t>, chanteuse noire US</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Sinead O'Connor</a:t>
            </a:r>
            <a:r>
              <a:rPr lang="fr-FR" altLang="fr-FR" sz="1800">
                <a:solidFill>
                  <a:srgbClr val="7030A0"/>
                </a:solidFill>
              </a:rPr>
              <a:t>, chanteuse irlandaise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Billie Holiday</a:t>
            </a:r>
            <a:r>
              <a:rPr lang="fr-FR" altLang="fr-FR" sz="1800">
                <a:solidFill>
                  <a:srgbClr val="7030A0"/>
                </a:solidFill>
              </a:rPr>
              <a:t>, chanteuse US</a:t>
            </a:r>
          </a:p>
        </p:txBody>
      </p:sp>
      <p:sp>
        <p:nvSpPr>
          <p:cNvPr id="74761" name="ZoneTexte 8"/>
          <p:cNvSpPr txBox="1">
            <a:spLocks noChangeArrowheads="1"/>
          </p:cNvSpPr>
          <p:nvPr/>
        </p:nvSpPr>
        <p:spPr bwMode="auto">
          <a:xfrm>
            <a:off x="8948738" y="5627688"/>
            <a:ext cx="3090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7"/>
              </a:rPr>
              <a:t>http://www.adheos.org/homos-celebres</a:t>
            </a:r>
            <a:r>
              <a:rPr lang="fr-FR" altLang="fr-FR" sz="1200">
                <a:solidFill>
                  <a:srgbClr val="7030A0"/>
                </a:solidFill>
              </a:rPr>
              <a:t>,  b) </a:t>
            </a:r>
            <a:r>
              <a:rPr lang="fr-FR" altLang="fr-FR" sz="1200" i="1">
                <a:solidFill>
                  <a:srgbClr val="7030A0"/>
                </a:solidFill>
              </a:rPr>
              <a:t>Les Amours masculines de nos grands hommes</a:t>
            </a:r>
            <a:r>
              <a:rPr lang="fr-FR" altLang="fr-FR" sz="1200">
                <a:solidFill>
                  <a:srgbClr val="7030A0"/>
                </a:solidFill>
              </a:rPr>
              <a:t>, Michel Larivière, historien, La Musardine, 2014.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oneTexte 2"/>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DC51FCDD-58BE-4B0B-B91B-58A68EE8F5A7}" type="slidenum">
              <a:rPr lang="fr-FR" sz="1200">
                <a:solidFill>
                  <a:schemeClr val="tx1">
                    <a:tint val="75000"/>
                  </a:schemeClr>
                </a:solidFill>
                <a:latin typeface="+mn-lt"/>
              </a:rPr>
              <a:pPr algn="r" eaLnBrk="1" fontAlgn="auto" hangingPunct="1">
                <a:spcBef>
                  <a:spcPts val="0"/>
                </a:spcBef>
                <a:spcAft>
                  <a:spcPts val="0"/>
                </a:spcAft>
                <a:defRPr/>
              </a:pPr>
              <a:t>79</a:t>
            </a:fld>
            <a:endParaRPr lang="fr-FR" sz="1200" dirty="0">
              <a:solidFill>
                <a:schemeClr val="tx1">
                  <a:tint val="75000"/>
                </a:schemeClr>
              </a:solidFill>
              <a:latin typeface="+mn-lt"/>
            </a:endParaRPr>
          </a:p>
        </p:txBody>
      </p:sp>
      <p:sp>
        <p:nvSpPr>
          <p:cNvPr id="76804" name="Rectangle 4"/>
          <p:cNvSpPr>
            <a:spLocks noChangeArrowheads="1"/>
          </p:cNvSpPr>
          <p:nvPr/>
        </p:nvSpPr>
        <p:spPr bwMode="auto">
          <a:xfrm>
            <a:off x="155575" y="619125"/>
            <a:ext cx="4331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p>
        </p:txBody>
      </p:sp>
      <p:sp>
        <p:nvSpPr>
          <p:cNvPr id="76805" name="ZoneTexte 5"/>
          <p:cNvSpPr txBox="1">
            <a:spLocks noChangeArrowheads="1"/>
          </p:cNvSpPr>
          <p:nvPr/>
        </p:nvSpPr>
        <p:spPr bwMode="auto">
          <a:xfrm>
            <a:off x="261938" y="1131888"/>
            <a:ext cx="51593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dirty="0">
                <a:solidFill>
                  <a:srgbClr val="7030A0"/>
                </a:solidFill>
              </a:rPr>
              <a:t>Les homosexuels homophobes :</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Ernst Röhm </a:t>
            </a:r>
            <a:r>
              <a:rPr lang="fr-FR" altLang="fr-FR" sz="1400" dirty="0">
                <a:solidFill>
                  <a:srgbClr val="7030A0"/>
                </a:solidFill>
              </a:rPr>
              <a:t>(1887-1934) leader des SA</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Edgar Hoover</a:t>
            </a:r>
            <a:r>
              <a:rPr lang="fr-FR" altLang="fr-FR" sz="1400" dirty="0">
                <a:solidFill>
                  <a:srgbClr val="7030A0"/>
                </a:solidFill>
              </a:rPr>
              <a:t> (1898-1972) directeur du FBI</a:t>
            </a:r>
          </a:p>
          <a:p>
            <a:pPr algn="just" eaLnBrk="1" hangingPunct="1">
              <a:lnSpc>
                <a:spcPct val="100000"/>
              </a:lnSpc>
              <a:spcBef>
                <a:spcPct val="0"/>
              </a:spcBef>
              <a:buFontTx/>
              <a:buNone/>
            </a:pP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Les personnalités historiques :</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Démosthène</a:t>
            </a:r>
            <a:r>
              <a:rPr lang="fr-FR" altLang="fr-FR" sz="1400" dirty="0">
                <a:solidFill>
                  <a:srgbClr val="7030A0"/>
                </a:solidFill>
              </a:rPr>
              <a:t> (384-322 av. J.-C.), Orateur et homme politique athénien,</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Alexandre Le Grand </a:t>
            </a:r>
            <a:r>
              <a:rPr lang="fr-FR" altLang="fr-FR" sz="1400" dirty="0">
                <a:solidFill>
                  <a:srgbClr val="7030A0"/>
                </a:solidFill>
              </a:rPr>
              <a:t>(356-323 av JC) Roi de Macédoine marié, il demeure avec son amour d'enfance, </a:t>
            </a:r>
            <a:r>
              <a:rPr lang="fr-FR" altLang="fr-FR" sz="1400" dirty="0" err="1">
                <a:solidFill>
                  <a:srgbClr val="7030A0"/>
                </a:solidFill>
              </a:rPr>
              <a:t>Héphaestion</a:t>
            </a:r>
            <a:r>
              <a:rPr lang="fr-FR" altLang="fr-FR" sz="1400" dirty="0">
                <a:solidFill>
                  <a:srgbClr val="7030A0"/>
                </a:solidFill>
              </a:rPr>
              <a:t>.</a:t>
            </a:r>
          </a:p>
          <a:p>
            <a:pPr algn="just" eaLnBrk="1" hangingPunct="1">
              <a:lnSpc>
                <a:spcPct val="100000"/>
              </a:lnSpc>
              <a:spcBef>
                <a:spcPct val="0"/>
              </a:spcBef>
              <a:buFontTx/>
              <a:buNone/>
            </a:pPr>
            <a:r>
              <a:rPr lang="fr-FR" altLang="fr-FR" sz="1400" b="1" dirty="0">
                <a:solidFill>
                  <a:srgbClr val="7030A0"/>
                </a:solidFill>
              </a:rPr>
              <a:t>• Wu</a:t>
            </a:r>
            <a:r>
              <a:rPr lang="fr-FR" altLang="fr-FR" sz="1400" dirty="0">
                <a:solidFill>
                  <a:srgbClr val="7030A0"/>
                </a:solidFill>
              </a:rPr>
              <a:t> (140-87 av. J.-C.) Empereur chinois</a:t>
            </a:r>
          </a:p>
          <a:p>
            <a:pPr algn="just" eaLnBrk="1" hangingPunct="1">
              <a:lnSpc>
                <a:spcPct val="100000"/>
              </a:lnSpc>
              <a:spcBef>
                <a:spcPct val="0"/>
              </a:spcBef>
              <a:buFontTx/>
              <a:buNone/>
            </a:pPr>
            <a:r>
              <a:rPr lang="fr-FR" altLang="fr-FR" sz="1400" b="1" dirty="0">
                <a:solidFill>
                  <a:srgbClr val="7030A0"/>
                </a:solidFill>
              </a:rPr>
              <a:t>Domitien</a:t>
            </a:r>
            <a:r>
              <a:rPr lang="fr-FR" altLang="fr-FR" sz="1400" dirty="0">
                <a:solidFill>
                  <a:srgbClr val="7030A0"/>
                </a:solidFill>
              </a:rPr>
              <a:t> (96-51 av JC) Il divorce de </a:t>
            </a:r>
            <a:r>
              <a:rPr lang="fr-FR" altLang="fr-FR" sz="1400" dirty="0" err="1">
                <a:solidFill>
                  <a:srgbClr val="7030A0"/>
                </a:solidFill>
              </a:rPr>
              <a:t>Dométia</a:t>
            </a:r>
            <a:r>
              <a:rPr lang="fr-FR" altLang="fr-FR" sz="1400" dirty="0">
                <a:solidFill>
                  <a:srgbClr val="7030A0"/>
                </a:solidFill>
              </a:rPr>
              <a:t> </a:t>
            </a:r>
            <a:r>
              <a:rPr lang="fr-FR" altLang="fr-FR" sz="1400" b="1" dirty="0">
                <a:solidFill>
                  <a:srgbClr val="7030A0"/>
                </a:solidFill>
              </a:rPr>
              <a:t>pour aimer le jeune Paris</a:t>
            </a: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 Hadrien </a:t>
            </a:r>
            <a:r>
              <a:rPr lang="fr-FR" altLang="fr-FR" sz="1400" dirty="0">
                <a:solidFill>
                  <a:srgbClr val="7030A0"/>
                </a:solidFill>
              </a:rPr>
              <a:t>(76-18) et </a:t>
            </a:r>
            <a:r>
              <a:rPr lang="fr-FR" altLang="fr-FR" sz="1400" b="1" dirty="0">
                <a:solidFill>
                  <a:srgbClr val="7030A0"/>
                </a:solidFill>
              </a:rPr>
              <a:t>Antinoüs</a:t>
            </a: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Anselme de Cantorbéry </a:t>
            </a:r>
            <a:r>
              <a:rPr lang="fr-FR" altLang="fr-FR" sz="1400" dirty="0">
                <a:solidFill>
                  <a:srgbClr val="7030A0"/>
                </a:solidFill>
              </a:rPr>
              <a:t>(1034-1109), Archevêque de Cantorbéry en 1093, il abroge la première législation anti-homosexuelle anglaise,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Richard 1er </a:t>
            </a:r>
            <a:r>
              <a:rPr lang="fr-FR" altLang="fr-FR" sz="1400" b="1" dirty="0" err="1">
                <a:solidFill>
                  <a:srgbClr val="7030A0"/>
                </a:solidFill>
              </a:rPr>
              <a:t>Coeur</a:t>
            </a:r>
            <a:r>
              <a:rPr lang="fr-FR" altLang="fr-FR" sz="1400" b="1" dirty="0">
                <a:solidFill>
                  <a:srgbClr val="7030A0"/>
                </a:solidFill>
              </a:rPr>
              <a:t> de Lion </a:t>
            </a:r>
            <a:r>
              <a:rPr lang="fr-FR" altLang="fr-FR" sz="1400" dirty="0">
                <a:solidFill>
                  <a:srgbClr val="7030A0"/>
                </a:solidFill>
              </a:rPr>
              <a:t>(1157-1199) Roi d'Angleterre amoureux de Philippe II Roi de France.</a:t>
            </a:r>
          </a:p>
          <a:p>
            <a:pPr algn="just" eaLnBrk="1" hangingPunct="1">
              <a:lnSpc>
                <a:spcPct val="100000"/>
              </a:lnSpc>
              <a:spcBef>
                <a:spcPct val="0"/>
              </a:spcBef>
              <a:buFontTx/>
              <a:buNone/>
            </a:pPr>
            <a:r>
              <a:rPr lang="fr-FR" altLang="fr-FR" sz="1400" b="1" dirty="0">
                <a:solidFill>
                  <a:srgbClr val="7030A0"/>
                </a:solidFill>
              </a:rPr>
              <a:t>Erasme</a:t>
            </a:r>
            <a:r>
              <a:rPr lang="fr-FR" altLang="fr-FR" sz="1400" dirty="0">
                <a:solidFill>
                  <a:srgbClr val="7030A0"/>
                </a:solidFill>
              </a:rPr>
              <a:t> (1469-1536) savant hollandais</a:t>
            </a:r>
          </a:p>
          <a:p>
            <a:pPr algn="just" eaLnBrk="1" hangingPunct="1">
              <a:lnSpc>
                <a:spcPct val="100000"/>
              </a:lnSpc>
              <a:spcBef>
                <a:spcPct val="0"/>
              </a:spcBef>
              <a:buFontTx/>
              <a:buNone/>
            </a:pPr>
            <a:r>
              <a:rPr lang="fr-FR" altLang="fr-FR" sz="1400" b="1" dirty="0">
                <a:solidFill>
                  <a:srgbClr val="7030A0"/>
                </a:solidFill>
              </a:rPr>
              <a:t>Henri III</a:t>
            </a:r>
            <a:r>
              <a:rPr lang="fr-FR" altLang="fr-FR" sz="1400" dirty="0">
                <a:solidFill>
                  <a:srgbClr val="7030A0"/>
                </a:solidFill>
              </a:rPr>
              <a:t> (1551-1589) Roi de France Homosexuel.</a:t>
            </a:r>
          </a:p>
          <a:p>
            <a:pPr algn="just" eaLnBrk="1" hangingPunct="1">
              <a:lnSpc>
                <a:spcPct val="100000"/>
              </a:lnSpc>
              <a:spcBef>
                <a:spcPct val="0"/>
              </a:spcBef>
              <a:buFontTx/>
              <a:buNone/>
            </a:pPr>
            <a:r>
              <a:rPr lang="fr-FR" altLang="fr-FR" sz="1400" b="1" dirty="0">
                <a:solidFill>
                  <a:srgbClr val="7030A0"/>
                </a:solidFill>
              </a:rPr>
              <a:t>Le Grand Condé Louis II de Bourbon</a:t>
            </a:r>
            <a:r>
              <a:rPr lang="fr-FR" altLang="fr-FR" sz="1400" dirty="0">
                <a:solidFill>
                  <a:srgbClr val="7030A0"/>
                </a:solidFill>
              </a:rPr>
              <a:t>, ( 1621-1686) bien que marié, il entretenait des relations avec plusieurs de ses soldats.</a:t>
            </a:r>
          </a:p>
          <a:p>
            <a:pPr algn="just" eaLnBrk="1" hangingPunct="1">
              <a:lnSpc>
                <a:spcPct val="100000"/>
              </a:lnSpc>
              <a:spcBef>
                <a:spcPct val="0"/>
              </a:spcBef>
              <a:buFontTx/>
              <a:buNone/>
            </a:pPr>
            <a:r>
              <a:rPr lang="fr-FR" altLang="fr-FR" sz="1400" b="1" dirty="0">
                <a:solidFill>
                  <a:srgbClr val="7030A0"/>
                </a:solidFill>
              </a:rPr>
              <a:t>• Monsieur</a:t>
            </a:r>
            <a:r>
              <a:rPr lang="fr-FR" altLang="fr-FR" sz="1400" dirty="0">
                <a:solidFill>
                  <a:srgbClr val="7030A0"/>
                </a:solidFill>
              </a:rPr>
              <a:t>, frère cadet de Louis XIV Philippe de France, dont descend la branche des Orléans avec le Comte de Paris.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François Louis de Bourbon,</a:t>
            </a:r>
            <a:r>
              <a:rPr lang="fr-FR" altLang="fr-FR" sz="1400" dirty="0">
                <a:solidFill>
                  <a:srgbClr val="7030A0"/>
                </a:solidFill>
              </a:rPr>
              <a:t> prince de Conti (1664-1709), a formé la Confrérie des homosexuels de la cour et y a introduit Louis le Grand Dauphin …</a:t>
            </a:r>
          </a:p>
        </p:txBody>
      </p:sp>
      <p:sp>
        <p:nvSpPr>
          <p:cNvPr id="76806" name="ZoneTexte 6"/>
          <p:cNvSpPr txBox="1">
            <a:spLocks noChangeArrowheads="1"/>
          </p:cNvSpPr>
          <p:nvPr/>
        </p:nvSpPr>
        <p:spPr bwMode="auto">
          <a:xfrm>
            <a:off x="5584825" y="674688"/>
            <a:ext cx="6335713"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b="1" dirty="0">
                <a:solidFill>
                  <a:srgbClr val="7030A0"/>
                </a:solidFill>
              </a:rPr>
              <a:t>Les personnalités historiques </a:t>
            </a:r>
            <a:r>
              <a:rPr lang="fr-FR" altLang="fr-FR" sz="1400" dirty="0">
                <a:solidFill>
                  <a:srgbClr val="7030A0"/>
                </a:solidFill>
              </a:rPr>
              <a:t> (suite) :</a:t>
            </a:r>
            <a:endParaRPr lang="fr-FR" altLang="fr-FR" sz="1400" b="1" dirty="0">
              <a:solidFill>
                <a:srgbClr val="7030A0"/>
              </a:solidFill>
            </a:endParaRP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Charles IV d'Espagne </a:t>
            </a:r>
            <a:r>
              <a:rPr lang="fr-FR" altLang="fr-FR" sz="1400" dirty="0">
                <a:solidFill>
                  <a:srgbClr val="7030A0"/>
                </a:solidFill>
              </a:rPr>
              <a:t>(1748-1816) Roi faible, il laisse le pouvoir à son épouse et à Godoy avec lesquels il forme un « ménage à trois ».</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Louis II </a:t>
            </a:r>
            <a:r>
              <a:rPr lang="fr-FR" altLang="fr-FR" sz="1400" dirty="0">
                <a:solidFill>
                  <a:srgbClr val="7030A0"/>
                </a:solidFill>
              </a:rPr>
              <a:t>(1845-1886) Roi de Bavière.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Abraham Lincoln </a:t>
            </a:r>
            <a:r>
              <a:rPr lang="fr-FR" altLang="fr-FR" sz="1400" dirty="0">
                <a:solidFill>
                  <a:srgbClr val="7030A0"/>
                </a:solidFill>
              </a:rPr>
              <a:t>(1808-1865), 16ème Président des États-Unis.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Maréchal Lyautey </a:t>
            </a:r>
            <a:r>
              <a:rPr lang="fr-FR" altLang="fr-FR" sz="1400" dirty="0">
                <a:solidFill>
                  <a:srgbClr val="7030A0"/>
                </a:solidFill>
              </a:rPr>
              <a:t>(1854-1934)</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Le père de Foucault </a:t>
            </a:r>
            <a:r>
              <a:rPr lang="fr-FR" altLang="fr-FR" sz="1400" dirty="0">
                <a:solidFill>
                  <a:srgbClr val="7030A0"/>
                </a:solidFill>
              </a:rPr>
              <a:t>(1858-1916) officier ordonné prêtre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Atatürk</a:t>
            </a:r>
            <a:r>
              <a:rPr lang="fr-FR" altLang="fr-FR" sz="1400" dirty="0">
                <a:solidFill>
                  <a:srgbClr val="7030A0"/>
                </a:solidFill>
              </a:rPr>
              <a:t> (1881-1938), Le père de la Turquie moderne, qui a aboli l'empire en 1923. Il affiche clairement son homosexualité et ses amants logent dans les appartements des sultanes. L’état turc s’évertue à gommer avec soin cet aspect de sa vie.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Keynes économiste anglais </a:t>
            </a:r>
            <a:r>
              <a:rPr lang="fr-FR" altLang="fr-FR" sz="1400" dirty="0">
                <a:solidFill>
                  <a:srgbClr val="7030A0"/>
                </a:solidFill>
              </a:rPr>
              <a:t>(1883-1946) (bisexuel)</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Alan Turing </a:t>
            </a:r>
            <a:r>
              <a:rPr lang="fr-FR" altLang="fr-FR" sz="1400" dirty="0">
                <a:solidFill>
                  <a:srgbClr val="7030A0"/>
                </a:solidFill>
              </a:rPr>
              <a:t>(1912-1954) anglais, précurseur de l'informatique perce le secret du code des sous-marins nazis. Sa condamnation pour homosexualité est à l’origine de son suicide.</a:t>
            </a:r>
          </a:p>
          <a:p>
            <a:pPr algn="just" eaLnBrk="1" hangingPunct="1">
              <a:lnSpc>
                <a:spcPct val="100000"/>
              </a:lnSpc>
              <a:spcBef>
                <a:spcPct val="0"/>
              </a:spcBef>
              <a:buFontTx/>
              <a:buNone/>
            </a:pP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Artistes / plasticiens / peintres </a:t>
            </a:r>
            <a:r>
              <a:rPr lang="fr-FR" altLang="fr-FR" sz="1400" dirty="0">
                <a:solidFill>
                  <a:srgbClr val="7030A0"/>
                </a:solidFill>
              </a:rPr>
              <a:t>:</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Donatello </a:t>
            </a:r>
            <a:r>
              <a:rPr lang="fr-FR" altLang="fr-FR" sz="1400" dirty="0">
                <a:solidFill>
                  <a:srgbClr val="7030A0"/>
                </a:solidFill>
              </a:rPr>
              <a:t>(1386-1466), Sculpteur italien de la Renaissance, ses modèles et assistants sont ses amants mais il est protégé par les Médicis qui partagent souvent ses goûts.</a:t>
            </a:r>
          </a:p>
          <a:p>
            <a:pPr algn="just" eaLnBrk="1" hangingPunct="1">
              <a:lnSpc>
                <a:spcPct val="100000"/>
              </a:lnSpc>
              <a:spcBef>
                <a:spcPct val="0"/>
              </a:spcBef>
              <a:buFontTx/>
              <a:buNone/>
            </a:pPr>
            <a:r>
              <a:rPr lang="fr-FR" altLang="fr-FR" sz="1400" b="1" dirty="0">
                <a:solidFill>
                  <a:srgbClr val="7030A0"/>
                </a:solidFill>
              </a:rPr>
              <a:t>• Botticelli (</a:t>
            </a:r>
            <a:r>
              <a:rPr lang="fr-FR" altLang="fr-FR" sz="1400" dirty="0">
                <a:solidFill>
                  <a:srgbClr val="7030A0"/>
                </a:solidFill>
              </a:rPr>
              <a:t>1445-1510) peintre italien</a:t>
            </a:r>
          </a:p>
          <a:p>
            <a:pPr algn="just" eaLnBrk="1" hangingPunct="1">
              <a:lnSpc>
                <a:spcPct val="100000"/>
              </a:lnSpc>
              <a:spcBef>
                <a:spcPct val="0"/>
              </a:spcBef>
              <a:buFontTx/>
              <a:buNone/>
            </a:pPr>
            <a:r>
              <a:rPr lang="fr-FR" altLang="fr-FR" sz="1400" b="1" dirty="0">
                <a:solidFill>
                  <a:srgbClr val="7030A0"/>
                </a:solidFill>
              </a:rPr>
              <a:t>• Léonard De Vinci </a:t>
            </a:r>
            <a:r>
              <a:rPr lang="fr-FR" altLang="fr-FR" sz="1400" dirty="0">
                <a:solidFill>
                  <a:srgbClr val="7030A0"/>
                </a:solidFill>
              </a:rPr>
              <a:t>(1452-1519) peintre, inventeur italien (il a failli être condamné).</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Michel-Ange</a:t>
            </a:r>
            <a:r>
              <a:rPr lang="fr-FR" altLang="fr-FR" sz="1400" dirty="0">
                <a:solidFill>
                  <a:srgbClr val="7030A0"/>
                </a:solidFill>
              </a:rPr>
              <a:t> (1475-1564) peintre et sculpteur italien, amant de Tommaso </a:t>
            </a:r>
            <a:r>
              <a:rPr lang="fr-FR" altLang="fr-FR" sz="1400" dirty="0" err="1">
                <a:solidFill>
                  <a:srgbClr val="7030A0"/>
                </a:solidFill>
              </a:rPr>
              <a:t>Cavialerie</a:t>
            </a:r>
            <a:r>
              <a:rPr lang="fr-FR" altLang="fr-FR" sz="1400" dirty="0">
                <a:solidFill>
                  <a:srgbClr val="7030A0"/>
                </a:solidFill>
              </a:rPr>
              <a:t>.</a:t>
            </a:r>
          </a:p>
          <a:p>
            <a:pPr algn="just" eaLnBrk="1" hangingPunct="1">
              <a:lnSpc>
                <a:spcPct val="100000"/>
              </a:lnSpc>
              <a:spcBef>
                <a:spcPct val="0"/>
              </a:spcBef>
              <a:buFontTx/>
              <a:buNone/>
            </a:pPr>
            <a:r>
              <a:rPr lang="fr-FR" altLang="fr-FR" sz="1400" b="1" dirty="0">
                <a:solidFill>
                  <a:srgbClr val="7030A0"/>
                </a:solidFill>
              </a:rPr>
              <a:t>• Le Caravage</a:t>
            </a:r>
            <a:r>
              <a:rPr lang="fr-FR" altLang="fr-FR" sz="1400" dirty="0">
                <a:solidFill>
                  <a:srgbClr val="7030A0"/>
                </a:solidFill>
              </a:rPr>
              <a:t> (1573-1610), Peintre italien de la Renaissance, peut-être homosexuel.</a:t>
            </a:r>
          </a:p>
          <a:p>
            <a:pPr algn="just" eaLnBrk="1" hangingPunct="1">
              <a:lnSpc>
                <a:spcPct val="100000"/>
              </a:lnSpc>
              <a:spcBef>
                <a:spcPct val="0"/>
              </a:spcBef>
              <a:buFontTx/>
              <a:buNone/>
            </a:pPr>
            <a:r>
              <a:rPr lang="fr-FR" altLang="fr-FR" sz="1400" b="1" dirty="0">
                <a:solidFill>
                  <a:srgbClr val="7030A0"/>
                </a:solidFill>
              </a:rPr>
              <a:t>• Salvador Dali</a:t>
            </a:r>
            <a:r>
              <a:rPr lang="fr-FR" altLang="fr-FR" sz="1400" dirty="0">
                <a:solidFill>
                  <a:srgbClr val="7030A0"/>
                </a:solidFill>
              </a:rPr>
              <a:t> (1904-1989) peintre espagnol amant de Federico Garcia Lorca</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Francis Bacon</a:t>
            </a:r>
            <a:r>
              <a:rPr lang="fr-FR" altLang="fr-FR" sz="1400" dirty="0">
                <a:solidFill>
                  <a:srgbClr val="7030A0"/>
                </a:solidFill>
              </a:rPr>
              <a:t> (1909-1992) peintre irlandais.</a:t>
            </a:r>
          </a:p>
          <a:p>
            <a:pPr algn="just" eaLnBrk="1" hangingPunct="1">
              <a:lnSpc>
                <a:spcPct val="100000"/>
              </a:lnSpc>
              <a:spcBef>
                <a:spcPct val="0"/>
              </a:spcBef>
              <a:buFontTx/>
              <a:buNone/>
            </a:pPr>
            <a:r>
              <a:rPr lang="fr-FR" altLang="fr-FR" sz="1400" dirty="0">
                <a:solidFill>
                  <a:srgbClr val="7030A0"/>
                </a:solidFill>
              </a:rPr>
              <a:t>• </a:t>
            </a:r>
            <a:r>
              <a:rPr lang="fr-FR" altLang="fr-FR" sz="1400" dirty="0">
                <a:hlinkClick r:id="rId2"/>
              </a:rPr>
              <a:t>Keith </a:t>
            </a:r>
            <a:r>
              <a:rPr lang="fr-FR" altLang="fr-FR" sz="1400" dirty="0" err="1">
                <a:hlinkClick r:id="rId2"/>
              </a:rPr>
              <a:t>Haring</a:t>
            </a:r>
            <a:r>
              <a:rPr lang="fr-FR" altLang="fr-FR" sz="1400" dirty="0">
                <a:solidFill>
                  <a:srgbClr val="7030A0"/>
                </a:solidFill>
              </a:rPr>
              <a:t> (1958-1990), artiste, dessinateur, peintre et sculpteur américain.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6488" y="239713"/>
            <a:ext cx="688975" cy="361950"/>
          </a:xfrm>
        </p:spPr>
        <p:txBody>
          <a:bodyPr/>
          <a:lstStyle/>
          <a:p>
            <a:pPr>
              <a:defRPr/>
            </a:pPr>
            <a:fld id="{EB753CE1-2E1F-49B5-AD39-4596CD65EA6C}" type="slidenum">
              <a:rPr lang="fr-FR"/>
              <a:pPr>
                <a:defRPr/>
              </a:pPr>
              <a:t>8</a:t>
            </a:fld>
            <a:endParaRPr lang="fr-FR" dirty="0"/>
          </a:p>
        </p:txBody>
      </p:sp>
      <p:sp>
        <p:nvSpPr>
          <p:cNvPr id="11267" name="ZoneTexte 2"/>
          <p:cNvSpPr txBox="1">
            <a:spLocks noChangeArrowheads="1"/>
          </p:cNvSpPr>
          <p:nvPr/>
        </p:nvSpPr>
        <p:spPr bwMode="auto">
          <a:xfrm>
            <a:off x="5002213" y="53975"/>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268" name="Rectangle 3"/>
          <p:cNvSpPr>
            <a:spLocks noChangeArrowheads="1"/>
          </p:cNvSpPr>
          <p:nvPr/>
        </p:nvSpPr>
        <p:spPr bwMode="auto">
          <a:xfrm>
            <a:off x="139700" y="227013"/>
            <a:ext cx="506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1269" name="ZoneTexte 4"/>
          <p:cNvSpPr txBox="1">
            <a:spLocks noChangeArrowheads="1"/>
          </p:cNvSpPr>
          <p:nvPr/>
        </p:nvSpPr>
        <p:spPr bwMode="auto">
          <a:xfrm>
            <a:off x="139700" y="606425"/>
            <a:ext cx="11952288"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Selon </a:t>
            </a:r>
            <a:r>
              <a:rPr lang="fr-FR" altLang="fr-FR" sz="1800" u="sng" dirty="0">
                <a:solidFill>
                  <a:srgbClr val="7030A0"/>
                </a:solidFill>
                <a:hlinkClick r:id="rId2" tooltip="Tertullien"/>
              </a:rPr>
              <a:t>Tertullien</a:t>
            </a:r>
            <a:r>
              <a:rPr lang="fr-FR" altLang="fr-FR" sz="1800" dirty="0">
                <a:solidFill>
                  <a:srgbClr val="7030A0"/>
                </a:solidFill>
              </a:rPr>
              <a:t>, les passions qui conduisent aux actes homosexuels ne sont pas seulement des péchés, c'est-à-dire des actes volontaires et délibérés contredisant la loi divine, mais des caractéristiques qui n'appartiennent pas à la nature humaine et par conséquent excluent de toute communauté ecclésiale.</a:t>
            </a:r>
          </a:p>
          <a:p>
            <a:pPr algn="just" eaLnBrk="1" hangingPunct="1">
              <a:lnSpc>
                <a:spcPct val="100000"/>
              </a:lnSpc>
              <a:spcBef>
                <a:spcPct val="0"/>
              </a:spcBef>
            </a:pPr>
            <a:r>
              <a:rPr lang="fr-FR" altLang="fr-FR" sz="1800" dirty="0">
                <a:solidFill>
                  <a:srgbClr val="7030A0"/>
                </a:solidFill>
              </a:rPr>
              <a:t> Selon</a:t>
            </a:r>
            <a:r>
              <a:rPr lang="fr-FR" altLang="fr-FR" sz="1800" dirty="0"/>
              <a:t> </a:t>
            </a:r>
            <a:r>
              <a:rPr lang="fr-FR" altLang="fr-FR" sz="1800" u="sng" dirty="0">
                <a:hlinkClick r:id="rId3" tooltip="Ambroise de Milan"/>
              </a:rPr>
              <a:t>Ambroise de Milan</a:t>
            </a:r>
            <a:r>
              <a:rPr lang="fr-FR" altLang="fr-FR" sz="1800" dirty="0">
                <a:solidFill>
                  <a:srgbClr val="7030A0"/>
                </a:solidFill>
              </a:rPr>
              <a:t>, </a:t>
            </a:r>
            <a:r>
              <a:rPr lang="fr-FR" altLang="fr-FR" sz="1800" dirty="0">
                <a:solidFill>
                  <a:srgbClr val="FF0000"/>
                </a:solidFill>
              </a:rPr>
              <a:t>le viol des filles de Loth est moins grave que le viol de ses hôtes masculins</a:t>
            </a:r>
            <a:r>
              <a:rPr lang="fr-FR" altLang="fr-FR" sz="1800" dirty="0">
                <a:solidFill>
                  <a:srgbClr val="7030A0"/>
                </a:solidFill>
              </a:rPr>
              <a:t>. </a:t>
            </a:r>
          </a:p>
          <a:p>
            <a:pPr algn="just" eaLnBrk="1" hangingPunct="1">
              <a:lnSpc>
                <a:spcPct val="100000"/>
              </a:lnSpc>
              <a:spcBef>
                <a:spcPct val="0"/>
              </a:spcBef>
            </a:pPr>
            <a:r>
              <a:rPr lang="fr-FR" altLang="fr-FR" sz="1800" dirty="0">
                <a:solidFill>
                  <a:srgbClr val="7030A0"/>
                </a:solidFill>
              </a:rPr>
              <a:t> Selon </a:t>
            </a:r>
            <a:r>
              <a:rPr lang="fr-FR" altLang="fr-FR" sz="1800" u="sng" dirty="0">
                <a:hlinkClick r:id="rId4" tooltip="Jean Chrysostome"/>
              </a:rPr>
              <a:t>Jean Chrysostome</a:t>
            </a:r>
            <a:r>
              <a:rPr lang="fr-FR" altLang="fr-FR" sz="1800" dirty="0">
                <a:solidFill>
                  <a:srgbClr val="7030A0"/>
                </a:solidFill>
              </a:rPr>
              <a:t>, la sodomie est un acte infâme qui fait souffrir l'âme plus que le corps, qui fait sortir l'homme de sa nature humaine et le place, dans la hiérarchie des êtres, en dessous des animaux sans intelligences (les brutes). C'est enfin une promesse d'enfer à l'image de celui suscité par la punition de Sodome et de Gomorrhe. Son origine est la recherche du plaisir et l'oubli de la crainte de Dieu.</a:t>
            </a:r>
          </a:p>
          <a:p>
            <a:pPr algn="just" eaLnBrk="1" hangingPunct="1">
              <a:lnSpc>
                <a:spcPct val="100000"/>
              </a:lnSpc>
              <a:spcBef>
                <a:spcPct val="0"/>
              </a:spcBef>
            </a:pPr>
            <a:r>
              <a:rPr lang="fr-FR" altLang="fr-FR" sz="1800" dirty="0">
                <a:solidFill>
                  <a:srgbClr val="7030A0"/>
                </a:solidFill>
              </a:rPr>
              <a:t> Selon </a:t>
            </a:r>
            <a:r>
              <a:rPr lang="fr-FR" altLang="fr-FR" sz="1800" dirty="0">
                <a:solidFill>
                  <a:srgbClr val="7030A0"/>
                </a:solidFill>
                <a:cs typeface="Arial" panose="020B0604020202020204" pitchFamily="34" charset="0"/>
                <a:hlinkClick r:id="rId5" tooltip="Grégoire le Grand"/>
              </a:rPr>
              <a:t>Grégoire I</a:t>
            </a:r>
            <a:r>
              <a:rPr lang="fr-FR" altLang="fr-FR" sz="1800" baseline="30000" dirty="0">
                <a:solidFill>
                  <a:srgbClr val="7030A0"/>
                </a:solidFill>
                <a:cs typeface="Arial" panose="020B0604020202020204" pitchFamily="34" charset="0"/>
                <a:hlinkClick r:id="rId5" tooltip="Grégoire le Grand"/>
              </a:rPr>
              <a:t>er</a:t>
            </a:r>
            <a:r>
              <a:rPr lang="fr-FR" altLang="fr-FR" sz="1800" dirty="0">
                <a:solidFill>
                  <a:srgbClr val="7030A0"/>
                </a:solidFill>
                <a:cs typeface="Arial" panose="020B0604020202020204" pitchFamily="34" charset="0"/>
              </a:rPr>
              <a:t>, dit le Grand</a:t>
            </a:r>
            <a:r>
              <a:rPr lang="fr-FR" altLang="fr-FR" sz="1800" dirty="0">
                <a:solidFill>
                  <a:srgbClr val="7030A0"/>
                </a:solidFill>
              </a:rPr>
              <a:t>, la punition de Sodome par le soufre et le feu montre par analogie la puanteur et la souillure de la chair et de ses désirs pervers.</a:t>
            </a:r>
          </a:p>
          <a:p>
            <a:pPr algn="just" eaLnBrk="1" hangingPunct="1">
              <a:lnSpc>
                <a:spcPct val="100000"/>
              </a:lnSpc>
              <a:spcBef>
                <a:spcPct val="0"/>
              </a:spcBef>
            </a:pPr>
            <a:r>
              <a:rPr lang="fr-FR" altLang="fr-FR" sz="1800" dirty="0">
                <a:solidFill>
                  <a:srgbClr val="7030A0"/>
                </a:solidFill>
              </a:rPr>
              <a:t> Selon </a:t>
            </a:r>
            <a:r>
              <a:rPr lang="fr-FR" altLang="fr-FR" sz="1800" u="sng" dirty="0">
                <a:hlinkClick r:id="rId6" tooltip="Thomas d'Aquin"/>
              </a:rPr>
              <a:t>Thomas d'Aquin</a:t>
            </a:r>
            <a:r>
              <a:rPr lang="fr-FR" altLang="fr-FR" sz="1800" dirty="0">
                <a:solidFill>
                  <a:srgbClr val="7030A0"/>
                </a:solidFill>
              </a:rPr>
              <a:t>, la sodomie est le plus grave des péchés dans le genre de la luxure qui « </a:t>
            </a:r>
            <a:r>
              <a:rPr lang="fr-FR" altLang="fr-FR" sz="1800" i="1" dirty="0">
                <a:solidFill>
                  <a:srgbClr val="7030A0"/>
                </a:solidFill>
              </a:rPr>
              <a:t>concerne, par définition, ce qui viole l'ordre et la mesure de la raison dans le domaine sexue</a:t>
            </a:r>
            <a:r>
              <a:rPr lang="fr-FR" altLang="fr-FR" sz="1800" dirty="0">
                <a:solidFill>
                  <a:srgbClr val="7030A0"/>
                </a:solidFill>
              </a:rPr>
              <a:t>l », plus grave que le péché de bestialité.</a:t>
            </a:r>
          </a:p>
          <a:p>
            <a:pPr eaLnBrk="1" hangingPunct="1">
              <a:lnSpc>
                <a:spcPct val="100000"/>
              </a:lnSpc>
              <a:spcBef>
                <a:spcPct val="0"/>
              </a:spcBef>
            </a:pPr>
            <a:r>
              <a:rPr lang="fr-FR" altLang="fr-FR" sz="1800" dirty="0">
                <a:solidFill>
                  <a:srgbClr val="7030A0"/>
                </a:solidFill>
              </a:rPr>
              <a:t> Lors du </a:t>
            </a:r>
            <a:r>
              <a:rPr lang="fr-FR" altLang="fr-FR" sz="1800" dirty="0">
                <a:solidFill>
                  <a:srgbClr val="7030A0"/>
                </a:solidFill>
                <a:hlinkClick r:id="rId7" tooltip="Troisième concile du Latran"/>
              </a:rPr>
              <a:t>troisième concile du Latran</a:t>
            </a:r>
            <a:r>
              <a:rPr lang="fr-FR" altLang="fr-FR" sz="1800" dirty="0">
                <a:solidFill>
                  <a:srgbClr val="7030A0"/>
                </a:solidFill>
              </a:rPr>
              <a:t>, à Rome, en Italie, en </a:t>
            </a:r>
            <a:r>
              <a:rPr lang="fr-FR" altLang="fr-FR" sz="1800" dirty="0">
                <a:solidFill>
                  <a:srgbClr val="7030A0"/>
                </a:solidFill>
                <a:hlinkClick r:id="rId8" tooltip="1179"/>
              </a:rPr>
              <a:t>1179</a:t>
            </a:r>
            <a:r>
              <a:rPr lang="fr-FR" altLang="fr-FR" sz="1800" dirty="0">
                <a:solidFill>
                  <a:srgbClr val="7030A0"/>
                </a:solidFill>
              </a:rPr>
              <a:t>, on rencontre pour la première fois la phrase qui désignera, dans les documents ultérieurs, l'homosexualité, en lien avec la destruction de </a:t>
            </a:r>
            <a:r>
              <a:rPr lang="fr-FR" altLang="fr-FR" sz="1800" dirty="0">
                <a:solidFill>
                  <a:srgbClr val="7030A0"/>
                </a:solidFill>
                <a:hlinkClick r:id="rId9" tooltip="Sodome"/>
              </a:rPr>
              <a:t>Sodome</a:t>
            </a:r>
            <a:r>
              <a:rPr lang="fr-FR" altLang="fr-FR" sz="1800" dirty="0">
                <a:solidFill>
                  <a:srgbClr val="7030A0"/>
                </a:solidFill>
              </a:rPr>
              <a:t> : Canon 11 : « </a:t>
            </a:r>
            <a:r>
              <a:rPr lang="fr-FR" altLang="fr-FR" sz="1800" i="1" dirty="0">
                <a:solidFill>
                  <a:srgbClr val="7030A0"/>
                </a:solidFill>
              </a:rPr>
              <a:t>(...) Ceux que l'on reconnaîtra souffrir de cette </a:t>
            </a:r>
            <a:r>
              <a:rPr lang="fr-FR" altLang="fr-FR" sz="1800" b="1" i="1" dirty="0">
                <a:solidFill>
                  <a:srgbClr val="7030A0"/>
                </a:solidFill>
              </a:rPr>
              <a:t>incontinence qui est contre nature, à cause de laquelle la colère de Dieu vient sur les fils de la défiance et a consumé les villes par le feu</a:t>
            </a:r>
            <a:r>
              <a:rPr lang="fr-FR" altLang="fr-FR" sz="1800" i="1" dirty="0">
                <a:solidFill>
                  <a:srgbClr val="7030A0"/>
                </a:solidFill>
              </a:rPr>
              <a:t>, seront, s'ils étaient clercs, chassés du clergé et réduits à faire pénitence dans les monastères; S'ils sont laïcs, qu'ils soient soumis à l'excommunication, et qu'ils soient retranchés de l'assemblée des fidèles</a:t>
            </a:r>
            <a:r>
              <a:rPr lang="fr-FR" altLang="fr-FR" sz="1800" dirty="0">
                <a:solidFill>
                  <a:srgbClr val="7030A0"/>
                </a:solidFill>
              </a:rPr>
              <a:t> ».</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10"/>
              </a:rPr>
              <a:t>https://fr.wikipedia.org/wiki/Homosexualit%C3%A9_dans_les_sources_chr%C3%A9tiennes_latines</a:t>
            </a:r>
            <a:r>
              <a:rPr lang="fr-FR" altLang="fr-FR" sz="1200" dirty="0">
                <a:solidFill>
                  <a:srgbClr val="7030A0"/>
                </a:solidFill>
              </a:rPr>
              <a:t> </a:t>
            </a:r>
          </a:p>
        </p:txBody>
      </p:sp>
      <p:pic>
        <p:nvPicPr>
          <p:cNvPr id="11270" name="Picture 2" descr="C:\Users\LISAN\Documents\religions\homosexualité\images\humour\marriage gay contr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4100" y="5419725"/>
            <a:ext cx="31718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C:\Users\LISAN\Documents\religions\homosexualité\images\religions\religion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8675" y="5600700"/>
            <a:ext cx="22447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2"/>
          <p:cNvSpPr txBox="1">
            <a:spLocks noChangeArrowheads="1"/>
          </p:cNvSpPr>
          <p:nvPr/>
        </p:nvSpPr>
        <p:spPr bwMode="auto">
          <a:xfrm>
            <a:off x="4225925" y="138113"/>
            <a:ext cx="372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BE858878-E01E-4F50-8AF8-A153B0FFF127}" type="slidenum">
              <a:rPr lang="fr-FR" sz="1200">
                <a:solidFill>
                  <a:schemeClr val="tx1">
                    <a:tint val="75000"/>
                  </a:schemeClr>
                </a:solidFill>
                <a:latin typeface="+mn-lt"/>
              </a:rPr>
              <a:pPr algn="r" eaLnBrk="1" fontAlgn="auto" hangingPunct="1">
                <a:spcBef>
                  <a:spcPts val="0"/>
                </a:spcBef>
                <a:spcAft>
                  <a:spcPts val="0"/>
                </a:spcAft>
                <a:defRPr/>
              </a:pPr>
              <a:t>80</a:t>
            </a:fld>
            <a:endParaRPr lang="fr-FR" sz="1200" dirty="0">
              <a:solidFill>
                <a:schemeClr val="tx1">
                  <a:tint val="75000"/>
                </a:schemeClr>
              </a:solidFill>
              <a:latin typeface="+mn-lt"/>
            </a:endParaRPr>
          </a:p>
        </p:txBody>
      </p:sp>
      <p:sp>
        <p:nvSpPr>
          <p:cNvPr id="77828" name="Rectangle 4"/>
          <p:cNvSpPr>
            <a:spLocks noChangeArrowheads="1"/>
          </p:cNvSpPr>
          <p:nvPr/>
        </p:nvSpPr>
        <p:spPr bwMode="auto">
          <a:xfrm>
            <a:off x="188913" y="498475"/>
            <a:ext cx="4856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a:t>
            </a:r>
            <a:endParaRPr lang="fr-FR" altLang="fr-FR" sz="1800" b="1" dirty="0">
              <a:solidFill>
                <a:srgbClr val="7030A0"/>
              </a:solidFill>
            </a:endParaRPr>
          </a:p>
        </p:txBody>
      </p:sp>
      <p:sp>
        <p:nvSpPr>
          <p:cNvPr id="77829" name="ZoneTexte 5"/>
          <p:cNvSpPr txBox="1">
            <a:spLocks noChangeArrowheads="1"/>
          </p:cNvSpPr>
          <p:nvPr/>
        </p:nvSpPr>
        <p:spPr bwMode="auto">
          <a:xfrm>
            <a:off x="163513" y="881063"/>
            <a:ext cx="5932487"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dirty="0">
                <a:solidFill>
                  <a:srgbClr val="7030A0"/>
                </a:solidFill>
              </a:rPr>
              <a:t>Les écrivains homosexuels</a:t>
            </a:r>
            <a:endParaRPr lang="fr-FR" altLang="fr-FR" sz="1400" dirty="0">
              <a:solidFill>
                <a:srgbClr val="7030A0"/>
              </a:solidFill>
            </a:endParaRP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François Villon</a:t>
            </a:r>
            <a:r>
              <a:rPr lang="fr-FR" altLang="fr-FR" sz="1400" dirty="0">
                <a:solidFill>
                  <a:srgbClr val="7030A0"/>
                </a:solidFill>
              </a:rPr>
              <a:t> (1431-1463) poète.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Michel </a:t>
            </a:r>
            <a:r>
              <a:rPr lang="fr-FR" altLang="fr-FR" sz="1400" b="1" dirty="0" err="1">
                <a:solidFill>
                  <a:srgbClr val="7030A0"/>
                </a:solidFill>
              </a:rPr>
              <a:t>Eyquem</a:t>
            </a:r>
            <a:r>
              <a:rPr lang="fr-FR" altLang="fr-FR" sz="1400" b="1" dirty="0">
                <a:solidFill>
                  <a:srgbClr val="7030A0"/>
                </a:solidFill>
              </a:rPr>
              <a:t> de Montaigne</a:t>
            </a:r>
            <a:r>
              <a:rPr lang="fr-FR" altLang="fr-FR" sz="1400" dirty="0">
                <a:solidFill>
                  <a:srgbClr val="7030A0"/>
                </a:solidFill>
              </a:rPr>
              <a:t> (1533-1592) écrivain français compagnon de La </a:t>
            </a:r>
            <a:r>
              <a:rPr lang="fr-FR" altLang="fr-FR" sz="1400" dirty="0" err="1">
                <a:solidFill>
                  <a:srgbClr val="7030A0"/>
                </a:solidFill>
              </a:rPr>
              <a:t>Boetie</a:t>
            </a:r>
            <a:endParaRPr lang="fr-FR" altLang="fr-FR" sz="1400" dirty="0">
              <a:solidFill>
                <a:srgbClr val="7030A0"/>
              </a:solidFill>
            </a:endParaRP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Miguel de </a:t>
            </a:r>
            <a:r>
              <a:rPr lang="fr-FR" altLang="fr-FR" sz="1400" b="1" dirty="0" err="1">
                <a:solidFill>
                  <a:srgbClr val="7030A0"/>
                </a:solidFill>
              </a:rPr>
              <a:t>Cervantes</a:t>
            </a:r>
            <a:r>
              <a:rPr lang="fr-FR" altLang="fr-FR" sz="1400" b="1" dirty="0">
                <a:solidFill>
                  <a:srgbClr val="7030A0"/>
                </a:solidFill>
              </a:rPr>
              <a:t> </a:t>
            </a:r>
            <a:r>
              <a:rPr lang="fr-FR" altLang="fr-FR" sz="1400" dirty="0">
                <a:solidFill>
                  <a:srgbClr val="7030A0"/>
                </a:solidFill>
              </a:rPr>
              <a:t>(1547-1616) écrivain espagnol Il est l'amant du cardinal Julio Acquaviva.</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Christopher Marlowe </a:t>
            </a:r>
            <a:r>
              <a:rPr lang="fr-FR" altLang="fr-FR" sz="1400" dirty="0">
                <a:solidFill>
                  <a:srgbClr val="7030A0"/>
                </a:solidFill>
              </a:rPr>
              <a:t>(1564-1593) écrivain anglais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Théophile de Viau</a:t>
            </a:r>
            <a:r>
              <a:rPr lang="fr-FR" altLang="fr-FR" sz="1400" dirty="0">
                <a:solidFill>
                  <a:srgbClr val="7030A0"/>
                </a:solidFill>
              </a:rPr>
              <a:t>, poète du XVII e siècle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Savinien Cyrano de Bergerac le vrai </a:t>
            </a:r>
            <a:r>
              <a:rPr lang="fr-FR" altLang="fr-FR" sz="1400" dirty="0">
                <a:solidFill>
                  <a:srgbClr val="7030A0"/>
                </a:solidFill>
              </a:rPr>
              <a:t>(1619-1655), Dramaturge et poète français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Goethe (</a:t>
            </a:r>
            <a:r>
              <a:rPr lang="fr-FR" altLang="fr-FR" sz="1400" dirty="0">
                <a:solidFill>
                  <a:srgbClr val="7030A0"/>
                </a:solidFill>
              </a:rPr>
              <a:t>1749-1832) poète et écrivain allemand.</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Paul Verlaine </a:t>
            </a:r>
            <a:r>
              <a:rPr lang="fr-FR" altLang="fr-FR" sz="1400" dirty="0">
                <a:solidFill>
                  <a:srgbClr val="7030A0"/>
                </a:solidFill>
              </a:rPr>
              <a:t>(1844-1896), poète français. De nombreux textes de Verlaine ont été soit censurés, soit réécrits pour faire disparaitre l'importance de l'homosexualité. Condamné en partie pour son homosexualité.</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George Gordon Byron </a:t>
            </a:r>
            <a:r>
              <a:rPr lang="fr-FR" altLang="fr-FR" sz="1400" dirty="0">
                <a:solidFill>
                  <a:srgbClr val="7030A0"/>
                </a:solidFill>
              </a:rPr>
              <a:t>appelé</a:t>
            </a:r>
            <a:r>
              <a:rPr lang="fr-FR" altLang="fr-FR" sz="1400" b="1" dirty="0">
                <a:solidFill>
                  <a:srgbClr val="7030A0"/>
                </a:solidFill>
              </a:rPr>
              <a:t> Lord Byron </a:t>
            </a:r>
            <a:r>
              <a:rPr lang="fr-FR" altLang="fr-FR" sz="1400" dirty="0">
                <a:solidFill>
                  <a:srgbClr val="7030A0"/>
                </a:solidFill>
              </a:rPr>
              <a:t>(1788-1824) poète britannique.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Honoré de Balzac </a:t>
            </a:r>
            <a:r>
              <a:rPr lang="fr-FR" altLang="fr-FR" sz="1400" dirty="0">
                <a:solidFill>
                  <a:srgbClr val="7030A0"/>
                </a:solidFill>
              </a:rPr>
              <a:t>(1799-1850) écrivain français Comédie humaine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Hans Christian Andersen </a:t>
            </a:r>
            <a:r>
              <a:rPr lang="fr-FR" altLang="fr-FR" sz="1400" dirty="0">
                <a:solidFill>
                  <a:srgbClr val="7030A0"/>
                </a:solidFill>
              </a:rPr>
              <a:t>(1805-1875) conteur danois Les contes crypto-gays</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Kierkegaard </a:t>
            </a:r>
            <a:r>
              <a:rPr lang="fr-FR" altLang="fr-FR" sz="1400" dirty="0">
                <a:solidFill>
                  <a:srgbClr val="7030A0"/>
                </a:solidFill>
              </a:rPr>
              <a:t>(1813-1855) philosophe et théologien danois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Henry David Thoreau</a:t>
            </a:r>
            <a:r>
              <a:rPr lang="fr-FR" altLang="fr-FR" sz="1400" dirty="0">
                <a:solidFill>
                  <a:srgbClr val="7030A0"/>
                </a:solidFill>
              </a:rPr>
              <a:t> (1817-1862) poète américain</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Hermann Melville </a:t>
            </a:r>
            <a:r>
              <a:rPr lang="fr-FR" altLang="fr-FR" sz="1400" dirty="0">
                <a:solidFill>
                  <a:srgbClr val="7030A0"/>
                </a:solidFill>
              </a:rPr>
              <a:t>(1819-1891) écrivain américain (Moby Dick)</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Walt Whitman </a:t>
            </a:r>
            <a:r>
              <a:rPr lang="fr-FR" altLang="fr-FR" sz="1400" dirty="0">
                <a:solidFill>
                  <a:srgbClr val="7030A0"/>
                </a:solidFill>
              </a:rPr>
              <a:t>(1819-1892) poète américain</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Gustave Flaubert (</a:t>
            </a:r>
            <a:r>
              <a:rPr lang="fr-FR" altLang="fr-FR" sz="1400" dirty="0">
                <a:solidFill>
                  <a:srgbClr val="7030A0"/>
                </a:solidFill>
              </a:rPr>
              <a:t>1821-1880) écrivain français.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Le Comte de Lautréamont </a:t>
            </a:r>
            <a:r>
              <a:rPr lang="fr-FR" altLang="fr-FR" sz="1400" dirty="0">
                <a:solidFill>
                  <a:srgbClr val="7030A0"/>
                </a:solidFill>
              </a:rPr>
              <a:t>(1846-1870) écrivain français </a:t>
            </a:r>
            <a:r>
              <a:rPr lang="fr-FR" altLang="fr-FR" sz="1400" dirty="0" err="1">
                <a:solidFill>
                  <a:srgbClr val="7030A0"/>
                </a:solidFill>
              </a:rPr>
              <a:t>Maldoror</a:t>
            </a:r>
            <a:r>
              <a:rPr lang="fr-FR" altLang="fr-FR" sz="1400" dirty="0">
                <a:solidFill>
                  <a:srgbClr val="7030A0"/>
                </a:solidFill>
              </a:rPr>
              <a:t> biographie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Pierre Loti (</a:t>
            </a:r>
            <a:r>
              <a:rPr lang="fr-FR" altLang="fr-FR" sz="1400" dirty="0">
                <a:solidFill>
                  <a:srgbClr val="7030A0"/>
                </a:solidFill>
              </a:rPr>
              <a:t>1850-1923) écrivain français Site biographie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Oscar Wilde </a:t>
            </a:r>
            <a:r>
              <a:rPr lang="fr-FR" altLang="fr-FR" sz="1400" dirty="0">
                <a:solidFill>
                  <a:srgbClr val="7030A0"/>
                </a:solidFill>
              </a:rPr>
              <a:t>(1854-1900), écrivain anglais Site à la lettre. Condamné pour homosexualité.</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Arthur Rimbaud </a:t>
            </a:r>
            <a:r>
              <a:rPr lang="fr-FR" altLang="fr-FR" sz="1400" dirty="0">
                <a:solidFill>
                  <a:srgbClr val="7030A0"/>
                </a:solidFill>
              </a:rPr>
              <a:t>(1854-1891) poète français amant de Verlaine.</a:t>
            </a:r>
          </a:p>
        </p:txBody>
      </p:sp>
      <p:sp>
        <p:nvSpPr>
          <p:cNvPr id="77830" name="ZoneTexte 6"/>
          <p:cNvSpPr txBox="1">
            <a:spLocks noChangeArrowheads="1"/>
          </p:cNvSpPr>
          <p:nvPr/>
        </p:nvSpPr>
        <p:spPr bwMode="auto">
          <a:xfrm>
            <a:off x="6194425" y="517525"/>
            <a:ext cx="5867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Gabriele D'Annunzio </a:t>
            </a:r>
            <a:r>
              <a:rPr lang="fr-FR" altLang="fr-FR" sz="1400">
                <a:solidFill>
                  <a:srgbClr val="7030A0"/>
                </a:solidFill>
              </a:rPr>
              <a:t>(1863-1938), Ecrivain et poète italien</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Rudyard Kipling </a:t>
            </a:r>
            <a:r>
              <a:rPr lang="fr-FR" altLang="fr-FR" sz="1400">
                <a:solidFill>
                  <a:srgbClr val="7030A0"/>
                </a:solidFill>
              </a:rPr>
              <a:t>(1865-1936) écrivain anglais.</a:t>
            </a:r>
          </a:p>
          <a:p>
            <a:pPr algn="just" eaLnBrk="1" hangingPunct="1">
              <a:lnSpc>
                <a:spcPct val="100000"/>
              </a:lnSpc>
              <a:spcBef>
                <a:spcPct val="0"/>
              </a:spcBef>
              <a:buFontTx/>
              <a:buNone/>
            </a:pPr>
            <a:r>
              <a:rPr lang="fr-FR" altLang="fr-FR" sz="1400">
                <a:solidFill>
                  <a:srgbClr val="7030A0"/>
                </a:solidFill>
              </a:rPr>
              <a:t> • </a:t>
            </a:r>
            <a:r>
              <a:rPr lang="fr-FR" altLang="fr-FR" sz="1400" b="1">
                <a:solidFill>
                  <a:srgbClr val="7030A0"/>
                </a:solidFill>
              </a:rPr>
              <a:t>Marcel Proust </a:t>
            </a:r>
            <a:r>
              <a:rPr lang="fr-FR" altLang="fr-FR" sz="1400">
                <a:solidFill>
                  <a:srgbClr val="7030A0"/>
                </a:solidFill>
              </a:rPr>
              <a:t>(1871-1922)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Alfred Jarry </a:t>
            </a:r>
            <a:r>
              <a:rPr lang="fr-FR" altLang="fr-FR" sz="1400">
                <a:solidFill>
                  <a:srgbClr val="7030A0"/>
                </a:solidFill>
              </a:rPr>
              <a:t>(1873-1907)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Somerset Maugham </a:t>
            </a:r>
            <a:r>
              <a:rPr lang="fr-FR" altLang="fr-FR" sz="1400">
                <a:solidFill>
                  <a:srgbClr val="7030A0"/>
                </a:solidFill>
              </a:rPr>
              <a:t>(1874-1965) romancier anglais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Thomas Mann </a:t>
            </a:r>
            <a:r>
              <a:rPr lang="fr-FR" altLang="fr-FR" sz="1400">
                <a:solidFill>
                  <a:srgbClr val="7030A0"/>
                </a:solidFill>
              </a:rPr>
              <a:t>(1875-1955) Site et </a:t>
            </a:r>
            <a:r>
              <a:rPr lang="fr-FR" altLang="fr-FR" sz="1400" b="1">
                <a:solidFill>
                  <a:srgbClr val="7030A0"/>
                </a:solidFill>
              </a:rPr>
              <a:t>Klaus Mann </a:t>
            </a:r>
            <a:r>
              <a:rPr lang="fr-FR" altLang="fr-FR" sz="1400">
                <a:solidFill>
                  <a:srgbClr val="7030A0"/>
                </a:solidFill>
              </a:rPr>
              <a:t>(1906-1949) son fils écrivains américains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Max Jacob </a:t>
            </a:r>
            <a:r>
              <a:rPr lang="fr-FR" altLang="fr-FR" sz="1400">
                <a:solidFill>
                  <a:srgbClr val="7030A0"/>
                </a:solidFill>
              </a:rPr>
              <a:t>(1876-1944) écrivain français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Lucien Daudet </a:t>
            </a:r>
            <a:r>
              <a:rPr lang="fr-FR" altLang="fr-FR" sz="1400">
                <a:solidFill>
                  <a:srgbClr val="7030A0"/>
                </a:solidFill>
              </a:rPr>
              <a:t>(1878-1946), écrivain français, avec Proust. Lucien Daudet devient alors l'amant de Cocteau.</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James Joyce </a:t>
            </a:r>
            <a:r>
              <a:rPr lang="fr-FR" altLang="fr-FR" sz="1400">
                <a:solidFill>
                  <a:srgbClr val="7030A0"/>
                </a:solidFill>
              </a:rPr>
              <a:t>(1882-1941), romancier et poète irlandais.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Roger Martin du Gard </a:t>
            </a:r>
            <a:r>
              <a:rPr lang="fr-FR" altLang="fr-FR" sz="1400">
                <a:solidFill>
                  <a:srgbClr val="7030A0"/>
                </a:solidFill>
              </a:rPr>
              <a:t>(1881-1958) romancier français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François Mauriac </a:t>
            </a:r>
            <a:r>
              <a:rPr lang="fr-FR" altLang="fr-FR" sz="1400">
                <a:solidFill>
                  <a:srgbClr val="7030A0"/>
                </a:solidFill>
              </a:rPr>
              <a:t>(1885-1970) écrivain français, amant de Bernard Barbey..</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François Mauriac </a:t>
            </a:r>
            <a:r>
              <a:rPr lang="fr-FR" altLang="fr-FR" sz="1400">
                <a:solidFill>
                  <a:srgbClr val="7030A0"/>
                </a:solidFill>
              </a:rPr>
              <a:t>(1885-1970)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Ludwig Wittgenstein </a:t>
            </a:r>
            <a:r>
              <a:rPr lang="fr-FR" altLang="fr-FR" sz="1400">
                <a:solidFill>
                  <a:srgbClr val="7030A0"/>
                </a:solidFill>
              </a:rPr>
              <a:t>(1889-1955) philosophe autrichien</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Henri de Montherlant </a:t>
            </a:r>
            <a:r>
              <a:rPr lang="fr-FR" altLang="fr-FR" sz="1400">
                <a:solidFill>
                  <a:srgbClr val="7030A0"/>
                </a:solidFill>
              </a:rPr>
              <a:t>(1896-1972)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Bertolt Brecht </a:t>
            </a:r>
            <a:r>
              <a:rPr lang="fr-FR" altLang="fr-FR" sz="1400">
                <a:solidFill>
                  <a:srgbClr val="7030A0"/>
                </a:solidFill>
              </a:rPr>
              <a:t>(1898-1956) écrivain allemand</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Louis Aragon</a:t>
            </a:r>
            <a:r>
              <a:rPr lang="fr-FR" altLang="fr-FR" sz="1400">
                <a:solidFill>
                  <a:srgbClr val="7030A0"/>
                </a:solidFill>
              </a:rPr>
              <a:t> (1897-1982) poète et romancier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Federico Garcia Lorca (</a:t>
            </a:r>
            <a:r>
              <a:rPr lang="fr-FR" altLang="fr-FR" sz="1400">
                <a:solidFill>
                  <a:srgbClr val="7030A0"/>
                </a:solidFill>
              </a:rPr>
              <a:t>1898-1936) poète espagnol</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Roger Peyrefitte</a:t>
            </a:r>
            <a:r>
              <a:rPr lang="fr-FR" altLang="fr-FR" sz="1400">
                <a:solidFill>
                  <a:srgbClr val="7030A0"/>
                </a:solidFill>
              </a:rPr>
              <a:t> né en 1907 Site écrivain français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W.H. Auden</a:t>
            </a:r>
            <a:r>
              <a:rPr lang="fr-FR" altLang="fr-FR" sz="1400">
                <a:solidFill>
                  <a:srgbClr val="7030A0"/>
                </a:solidFill>
              </a:rPr>
              <a:t> (1907-1973) poète anglais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Jean Genet</a:t>
            </a:r>
            <a:r>
              <a:rPr lang="fr-FR" altLang="fr-FR" sz="1400">
                <a:solidFill>
                  <a:srgbClr val="7030A0"/>
                </a:solidFill>
              </a:rPr>
              <a:t> (1910-1986)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Tenessee Williams </a:t>
            </a:r>
            <a:r>
              <a:rPr lang="fr-FR" altLang="fr-FR" sz="1400">
                <a:solidFill>
                  <a:srgbClr val="7030A0"/>
                </a:solidFill>
              </a:rPr>
              <a:t>(1911-1983) dramaturge américain</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William Burroughs </a:t>
            </a:r>
            <a:r>
              <a:rPr lang="fr-FR" altLang="fr-FR" sz="1400">
                <a:solidFill>
                  <a:srgbClr val="7030A0"/>
                </a:solidFill>
              </a:rPr>
              <a:t>(1914-1997) écrivain américain</a:t>
            </a:r>
          </a:p>
          <a:p>
            <a:pPr algn="just" eaLnBrk="1" hangingPunct="1">
              <a:lnSpc>
                <a:spcPct val="100000"/>
              </a:lnSpc>
              <a:spcBef>
                <a:spcPct val="0"/>
              </a:spcBef>
              <a:buFontTx/>
              <a:buNone/>
            </a:pPr>
            <a:r>
              <a:rPr lang="fr-FR" altLang="fr-FR" sz="1400" b="1">
                <a:solidFill>
                  <a:srgbClr val="7030A0"/>
                </a:solidFill>
              </a:rPr>
              <a:t>• Roland Barthes </a:t>
            </a:r>
            <a:r>
              <a:rPr lang="fr-FR" altLang="fr-FR" sz="1400">
                <a:solidFill>
                  <a:srgbClr val="7030A0"/>
                </a:solidFill>
              </a:rPr>
              <a:t>(1915- 1980) écrivain français</a:t>
            </a:r>
          </a:p>
          <a:p>
            <a:pPr algn="just" eaLnBrk="1" hangingPunct="1">
              <a:lnSpc>
                <a:spcPct val="100000"/>
              </a:lnSpc>
              <a:spcBef>
                <a:spcPct val="0"/>
              </a:spcBef>
              <a:buFontTx/>
              <a:buNone/>
            </a:pPr>
            <a:r>
              <a:rPr lang="fr-FR" altLang="fr-FR" sz="1400" b="1">
                <a:solidFill>
                  <a:srgbClr val="7030A0"/>
                </a:solidFill>
              </a:rPr>
              <a:t>• Baldwin James</a:t>
            </a:r>
            <a:r>
              <a:rPr lang="fr-FR" altLang="fr-FR" sz="1400">
                <a:solidFill>
                  <a:srgbClr val="7030A0"/>
                </a:solidFill>
              </a:rPr>
              <a:t> (1924-1987) écrivain américain noir militant aux côtés de Martin Luther King.</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a:t>
            </a:r>
            <a:r>
              <a:rPr lang="fr-FR" altLang="fr-FR" sz="1400">
                <a:solidFill>
                  <a:srgbClr val="7030A0"/>
                </a:solidFill>
              </a:rPr>
              <a:t>Probablement </a:t>
            </a:r>
            <a:r>
              <a:rPr lang="fr-FR" altLang="fr-FR" sz="1400" b="1">
                <a:solidFill>
                  <a:srgbClr val="7030A0"/>
                </a:solidFill>
              </a:rPr>
              <a:t>Jules Verne </a:t>
            </a:r>
            <a:r>
              <a:rPr lang="fr-FR" altLang="fr-FR" sz="1400">
                <a:solidFill>
                  <a:srgbClr val="7030A0"/>
                </a:solidFill>
              </a:rPr>
              <a:t>(1828-1905) écrivain français. Il aurait eu une relation avec Aristide Briand, ce dernier ayant 16 ans et Jules Verne, 50 ans).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oneTexte 2"/>
          <p:cNvSpPr txBox="1">
            <a:spLocks noChangeArrowheads="1"/>
          </p:cNvSpPr>
          <p:nvPr/>
        </p:nvSpPr>
        <p:spPr bwMode="auto">
          <a:xfrm>
            <a:off x="206375" y="979488"/>
            <a:ext cx="49101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a:solidFill>
                  <a:srgbClr val="7030A0"/>
                </a:solidFill>
              </a:rPr>
              <a:t>Les écrivains homosexuels</a:t>
            </a:r>
            <a:endParaRPr lang="fr-FR" altLang="fr-FR" sz="1400">
              <a:solidFill>
                <a:srgbClr val="7030A0"/>
              </a:solidFill>
            </a:endParaRPr>
          </a:p>
          <a:p>
            <a:pPr algn="just" eaLnBrk="1" hangingPunct="1">
              <a:lnSpc>
                <a:spcPct val="100000"/>
              </a:lnSpc>
              <a:spcBef>
                <a:spcPct val="0"/>
              </a:spcBef>
              <a:buFontTx/>
              <a:buNone/>
            </a:pPr>
            <a:r>
              <a:rPr lang="fr-FR" altLang="fr-FR" sz="1400" b="1">
                <a:solidFill>
                  <a:srgbClr val="7030A0"/>
                </a:solidFill>
              </a:rPr>
              <a:t>• Truman Capote</a:t>
            </a:r>
            <a:r>
              <a:rPr lang="fr-FR" altLang="fr-FR" sz="1400">
                <a:solidFill>
                  <a:srgbClr val="7030A0"/>
                </a:solidFill>
              </a:rPr>
              <a:t> (1925-1984) écrivain américain</a:t>
            </a:r>
          </a:p>
          <a:p>
            <a:pPr algn="just" eaLnBrk="1" hangingPunct="1">
              <a:lnSpc>
                <a:spcPct val="100000"/>
              </a:lnSpc>
              <a:spcBef>
                <a:spcPct val="0"/>
              </a:spcBef>
              <a:buFontTx/>
              <a:buNone/>
            </a:pPr>
            <a:r>
              <a:rPr lang="fr-FR" altLang="fr-FR" sz="1400" b="1">
                <a:solidFill>
                  <a:srgbClr val="7030A0"/>
                </a:solidFill>
              </a:rPr>
              <a:t>• Jean-Paul Aron </a:t>
            </a:r>
            <a:r>
              <a:rPr lang="fr-FR" altLang="fr-FR" sz="1400">
                <a:solidFill>
                  <a:srgbClr val="7030A0"/>
                </a:solidFill>
              </a:rPr>
              <a:t>(1925-1988), Philosophe et historien français, il est le premier écrivain à annoncer « Mon Sida » dans le Nouvel Observateur.</a:t>
            </a:r>
          </a:p>
          <a:p>
            <a:pPr algn="just" eaLnBrk="1" hangingPunct="1">
              <a:lnSpc>
                <a:spcPct val="100000"/>
              </a:lnSpc>
              <a:spcBef>
                <a:spcPct val="0"/>
              </a:spcBef>
              <a:buFontTx/>
              <a:buNone/>
            </a:pPr>
            <a:r>
              <a:rPr lang="fr-FR" altLang="fr-FR" sz="1400" b="1">
                <a:solidFill>
                  <a:srgbClr val="7030A0"/>
                </a:solidFill>
              </a:rPr>
              <a:t>• Yukio Mishima</a:t>
            </a:r>
            <a:r>
              <a:rPr lang="fr-FR" altLang="fr-FR" sz="1400">
                <a:solidFill>
                  <a:srgbClr val="7030A0"/>
                </a:solidFill>
              </a:rPr>
              <a:t> (1925-1970) écrivain japonais</a:t>
            </a:r>
          </a:p>
          <a:p>
            <a:pPr algn="just" eaLnBrk="1" hangingPunct="1">
              <a:lnSpc>
                <a:spcPct val="100000"/>
              </a:lnSpc>
              <a:spcBef>
                <a:spcPct val="0"/>
              </a:spcBef>
              <a:buFontTx/>
              <a:buNone/>
            </a:pPr>
            <a:r>
              <a:rPr lang="fr-FR" altLang="fr-FR" sz="1400" b="1">
                <a:solidFill>
                  <a:srgbClr val="7030A0"/>
                </a:solidFill>
              </a:rPr>
              <a:t>• Michel Foucault,</a:t>
            </a:r>
            <a:r>
              <a:rPr lang="fr-FR" altLang="fr-FR" sz="1400">
                <a:solidFill>
                  <a:srgbClr val="7030A0"/>
                </a:solidFill>
              </a:rPr>
              <a:t> (1926-1984) intellectuel français</a:t>
            </a:r>
          </a:p>
          <a:p>
            <a:pPr algn="just" eaLnBrk="1" hangingPunct="1">
              <a:lnSpc>
                <a:spcPct val="100000"/>
              </a:lnSpc>
              <a:spcBef>
                <a:spcPct val="0"/>
              </a:spcBef>
              <a:buFontTx/>
              <a:buNone/>
            </a:pPr>
            <a:r>
              <a:rPr lang="fr-FR" altLang="fr-FR" sz="1400" b="1">
                <a:solidFill>
                  <a:srgbClr val="7030A0"/>
                </a:solidFill>
              </a:rPr>
              <a:t>• Allan Ginsberg</a:t>
            </a:r>
            <a:r>
              <a:rPr lang="fr-FR" altLang="fr-FR" sz="1400">
                <a:solidFill>
                  <a:srgbClr val="7030A0"/>
                </a:solidFill>
              </a:rPr>
              <a:t> (1926-1997) poète américain</a:t>
            </a:r>
          </a:p>
          <a:p>
            <a:pPr algn="just" eaLnBrk="1" hangingPunct="1">
              <a:lnSpc>
                <a:spcPct val="100000"/>
              </a:lnSpc>
              <a:spcBef>
                <a:spcPct val="0"/>
              </a:spcBef>
              <a:buFontTx/>
              <a:buNone/>
            </a:pPr>
            <a:r>
              <a:rPr lang="fr-FR" altLang="fr-FR" sz="1400" b="1">
                <a:solidFill>
                  <a:srgbClr val="7030A0"/>
                </a:solidFill>
              </a:rPr>
              <a:t>• Jean-Edern Hallier </a:t>
            </a:r>
            <a:r>
              <a:rPr lang="fr-FR" altLang="fr-FR" sz="1400">
                <a:solidFill>
                  <a:srgbClr val="7030A0"/>
                </a:solidFill>
              </a:rPr>
              <a:t>(1936-1997) journaliste écrivain français</a:t>
            </a:r>
          </a:p>
          <a:p>
            <a:pPr algn="just" eaLnBrk="1" hangingPunct="1">
              <a:lnSpc>
                <a:spcPct val="100000"/>
              </a:lnSpc>
              <a:spcBef>
                <a:spcPct val="0"/>
              </a:spcBef>
              <a:buFontTx/>
              <a:buNone/>
            </a:pPr>
            <a:r>
              <a:rPr lang="fr-FR" altLang="fr-FR" sz="1400" b="1">
                <a:solidFill>
                  <a:srgbClr val="7030A0"/>
                </a:solidFill>
              </a:rPr>
              <a:t>• Julien Green </a:t>
            </a:r>
            <a:r>
              <a:rPr lang="fr-FR" altLang="fr-FR" sz="1400">
                <a:solidFill>
                  <a:srgbClr val="7030A0"/>
                </a:solidFill>
              </a:rPr>
              <a:t>(1990-1998),  écrivain américain de langue française, amant de Robert de Saint-Jean.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Michel Tournier </a:t>
            </a:r>
            <a:r>
              <a:rPr lang="fr-FR" altLang="fr-FR" sz="1400">
                <a:solidFill>
                  <a:srgbClr val="7030A0"/>
                </a:solidFill>
              </a:rPr>
              <a:t>(1928-) écrivain français (cf. </a:t>
            </a:r>
            <a:r>
              <a:rPr lang="fr-FR" altLang="fr-FR" sz="1400" i="1">
                <a:solidFill>
                  <a:srgbClr val="7030A0"/>
                </a:solidFill>
              </a:rPr>
              <a:t>Journal extime</a:t>
            </a:r>
            <a:r>
              <a:rPr lang="fr-FR" altLang="fr-FR" sz="1400">
                <a:solidFill>
                  <a:srgbClr val="7030A0"/>
                </a:solidFill>
              </a:rPr>
              <a:t>).</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Armistead Maupin</a:t>
            </a:r>
            <a:r>
              <a:rPr lang="fr-FR" altLang="fr-FR" sz="1400">
                <a:solidFill>
                  <a:srgbClr val="7030A0"/>
                </a:solidFill>
              </a:rPr>
              <a:t>, écrivain US</a:t>
            </a:r>
          </a:p>
          <a:p>
            <a:pPr algn="just"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400" b="1">
                <a:solidFill>
                  <a:srgbClr val="7030A0"/>
                </a:solidFill>
              </a:rPr>
              <a:t>Les compositeurs homosexuels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Jean-Baptiste Lully</a:t>
            </a:r>
            <a:r>
              <a:rPr lang="fr-FR" altLang="fr-FR" sz="1400">
                <a:solidFill>
                  <a:srgbClr val="7030A0"/>
                </a:solidFill>
              </a:rPr>
              <a:t> (1632-1687) compositeur français</a:t>
            </a:r>
          </a:p>
          <a:p>
            <a:pPr eaLnBrk="1" hangingPunct="1">
              <a:lnSpc>
                <a:spcPct val="100000"/>
              </a:lnSpc>
              <a:spcBef>
                <a:spcPct val="0"/>
              </a:spcBef>
              <a:buFontTx/>
              <a:buNone/>
            </a:pPr>
            <a:r>
              <a:rPr lang="fr-FR" altLang="fr-FR" sz="1400" b="1">
                <a:solidFill>
                  <a:srgbClr val="7030A0"/>
                </a:solidFill>
              </a:rPr>
              <a:t>• Franz Schubert (</a:t>
            </a:r>
            <a:r>
              <a:rPr lang="fr-FR" altLang="fr-FR" sz="1400">
                <a:solidFill>
                  <a:srgbClr val="7030A0"/>
                </a:solidFill>
              </a:rPr>
              <a:t>1797-1828) compositeur allemand</a:t>
            </a:r>
          </a:p>
          <a:p>
            <a:pPr eaLnBrk="1" hangingPunct="1">
              <a:lnSpc>
                <a:spcPct val="100000"/>
              </a:lnSpc>
              <a:spcBef>
                <a:spcPct val="0"/>
              </a:spcBef>
              <a:buFontTx/>
              <a:buNone/>
            </a:pPr>
            <a:r>
              <a:rPr lang="fr-FR" altLang="fr-FR" sz="1400" b="1">
                <a:solidFill>
                  <a:srgbClr val="7030A0"/>
                </a:solidFill>
              </a:rPr>
              <a:t>• Frédéric Chopin </a:t>
            </a:r>
            <a:r>
              <a:rPr lang="fr-FR" altLang="fr-FR" sz="1400">
                <a:solidFill>
                  <a:srgbClr val="7030A0"/>
                </a:solidFill>
              </a:rPr>
              <a:t>(1810-1849) compositeur polonais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Johannes Brahms (</a:t>
            </a:r>
            <a:r>
              <a:rPr lang="fr-FR" altLang="fr-FR" sz="1400">
                <a:solidFill>
                  <a:srgbClr val="7030A0"/>
                </a:solidFill>
              </a:rPr>
              <a:t>1833-1897) compositeur allemand</a:t>
            </a:r>
          </a:p>
          <a:p>
            <a:pPr eaLnBrk="1" hangingPunct="1">
              <a:lnSpc>
                <a:spcPct val="100000"/>
              </a:lnSpc>
              <a:spcBef>
                <a:spcPct val="0"/>
              </a:spcBef>
              <a:buFontTx/>
              <a:buNone/>
            </a:pPr>
            <a:r>
              <a:rPr lang="fr-FR" altLang="fr-FR" sz="1400" b="1">
                <a:solidFill>
                  <a:srgbClr val="7030A0"/>
                </a:solidFill>
              </a:rPr>
              <a:t>• Camille Saint-Saens </a:t>
            </a:r>
            <a:r>
              <a:rPr lang="fr-FR" altLang="fr-FR" sz="1400">
                <a:solidFill>
                  <a:srgbClr val="7030A0"/>
                </a:solidFill>
              </a:rPr>
              <a:t>(1839-1921) compositeur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Piotr Tchaikovsky (</a:t>
            </a:r>
            <a:r>
              <a:rPr lang="fr-FR" altLang="fr-FR" sz="1400">
                <a:solidFill>
                  <a:srgbClr val="7030A0"/>
                </a:solidFill>
              </a:rPr>
              <a:t>1840-1893) compositeur russe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Erik Satie </a:t>
            </a:r>
            <a:r>
              <a:rPr lang="fr-FR" altLang="fr-FR" sz="1400">
                <a:solidFill>
                  <a:srgbClr val="7030A0"/>
                </a:solidFill>
              </a:rPr>
              <a:t>(1866-1925) compositeur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Maurice Ravel (</a:t>
            </a:r>
            <a:r>
              <a:rPr lang="fr-FR" altLang="fr-FR" sz="1400">
                <a:solidFill>
                  <a:srgbClr val="7030A0"/>
                </a:solidFill>
              </a:rPr>
              <a:t>1875-1937) compositeur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Manuel de Falla</a:t>
            </a:r>
            <a:r>
              <a:rPr lang="fr-FR" altLang="fr-FR" sz="1400">
                <a:solidFill>
                  <a:srgbClr val="7030A0"/>
                </a:solidFill>
              </a:rPr>
              <a:t> (1876-1946) compositeur espagnol</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Georges Gershwin (</a:t>
            </a:r>
            <a:r>
              <a:rPr lang="fr-FR" altLang="fr-FR" sz="1400">
                <a:solidFill>
                  <a:srgbClr val="7030A0"/>
                </a:solidFill>
              </a:rPr>
              <a:t>1898-1937) compositeur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Francis Poulenc (</a:t>
            </a:r>
            <a:r>
              <a:rPr lang="fr-FR" altLang="fr-FR" sz="1400">
                <a:solidFill>
                  <a:srgbClr val="7030A0"/>
                </a:solidFill>
              </a:rPr>
              <a:t>1899-1963) compositeur français</a:t>
            </a:r>
          </a:p>
        </p:txBody>
      </p:sp>
      <p:sp>
        <p:nvSpPr>
          <p:cNvPr id="78851" name="ZoneTexte 3"/>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19237E20-C3FD-4BF4-B8E1-FE660E880536}" type="slidenum">
              <a:rPr lang="fr-FR" sz="1200">
                <a:solidFill>
                  <a:schemeClr val="tx1">
                    <a:tint val="75000"/>
                  </a:schemeClr>
                </a:solidFill>
                <a:latin typeface="+mn-lt"/>
              </a:rPr>
              <a:pPr algn="r" eaLnBrk="1" fontAlgn="auto" hangingPunct="1">
                <a:spcBef>
                  <a:spcPts val="0"/>
                </a:spcBef>
                <a:spcAft>
                  <a:spcPts val="0"/>
                </a:spcAft>
                <a:defRPr/>
              </a:pPr>
              <a:t>81</a:t>
            </a:fld>
            <a:endParaRPr lang="fr-FR" sz="1200" dirty="0">
              <a:solidFill>
                <a:schemeClr val="tx1">
                  <a:tint val="75000"/>
                </a:schemeClr>
              </a:solidFill>
              <a:latin typeface="+mn-lt"/>
            </a:endParaRPr>
          </a:p>
        </p:txBody>
      </p:sp>
      <p:sp>
        <p:nvSpPr>
          <p:cNvPr id="78853" name="Rectangle 5"/>
          <p:cNvSpPr>
            <a:spLocks noChangeArrowheads="1"/>
          </p:cNvSpPr>
          <p:nvPr/>
        </p:nvSpPr>
        <p:spPr bwMode="auto">
          <a:xfrm>
            <a:off x="155575" y="619125"/>
            <a:ext cx="4856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a:t>
            </a:r>
            <a:endParaRPr lang="fr-FR" altLang="fr-FR" sz="1800" b="1" dirty="0">
              <a:solidFill>
                <a:srgbClr val="7030A0"/>
              </a:solidFill>
            </a:endParaRPr>
          </a:p>
        </p:txBody>
      </p:sp>
      <p:sp>
        <p:nvSpPr>
          <p:cNvPr id="78854" name="ZoneTexte 6"/>
          <p:cNvSpPr txBox="1">
            <a:spLocks noChangeArrowheads="1"/>
          </p:cNvSpPr>
          <p:nvPr/>
        </p:nvSpPr>
        <p:spPr bwMode="auto">
          <a:xfrm>
            <a:off x="5246688" y="620713"/>
            <a:ext cx="67500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a:solidFill>
                  <a:srgbClr val="7030A0"/>
                </a:solidFill>
              </a:rPr>
              <a:t>Les compositeurs homosexuels (suite)</a:t>
            </a:r>
          </a:p>
          <a:p>
            <a:pPr algn="just" eaLnBrk="1" hangingPunct="1">
              <a:lnSpc>
                <a:spcPct val="100000"/>
              </a:lnSpc>
              <a:spcBef>
                <a:spcPct val="0"/>
              </a:spcBef>
              <a:buFontTx/>
              <a:buNone/>
            </a:pPr>
            <a:r>
              <a:rPr lang="fr-FR" altLang="fr-FR" sz="1400" b="1">
                <a:solidFill>
                  <a:srgbClr val="7030A0"/>
                </a:solidFill>
              </a:rPr>
              <a:t>• Sir Léonard Bernstein </a:t>
            </a:r>
            <a:r>
              <a:rPr lang="fr-FR" altLang="fr-FR" sz="1400">
                <a:solidFill>
                  <a:srgbClr val="7030A0"/>
                </a:solidFill>
              </a:rPr>
              <a:t>(1918-1990) chef d'orchestre, compositeur (West Side Story)</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Benjamin Britten</a:t>
            </a:r>
            <a:r>
              <a:rPr lang="fr-FR" altLang="fr-FR" sz="1400">
                <a:solidFill>
                  <a:srgbClr val="7030A0"/>
                </a:solidFill>
              </a:rPr>
              <a:t> (1913-1976) compositeur d'opéra</a:t>
            </a:r>
          </a:p>
          <a:p>
            <a:pPr algn="just"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400" b="1">
                <a:solidFill>
                  <a:srgbClr val="7030A0"/>
                </a:solidFill>
              </a:rPr>
              <a:t>Le domaine du 7e Art</a:t>
            </a:r>
          </a:p>
          <a:p>
            <a:pPr eaLnBrk="1" hangingPunct="1">
              <a:lnSpc>
                <a:spcPct val="100000"/>
              </a:lnSpc>
              <a:spcBef>
                <a:spcPct val="0"/>
              </a:spcBef>
              <a:buFontTx/>
              <a:buNone/>
            </a:pPr>
            <a:r>
              <a:rPr lang="fr-FR" altLang="fr-FR" sz="1400" b="1">
                <a:solidFill>
                  <a:srgbClr val="7030A0"/>
                </a:solidFill>
              </a:rPr>
              <a:t>• Luis Bunuel (</a:t>
            </a:r>
            <a:r>
              <a:rPr lang="fr-FR" altLang="fr-FR" sz="1400">
                <a:solidFill>
                  <a:srgbClr val="7030A0"/>
                </a:solidFill>
              </a:rPr>
              <a:t>1900-1983) cinéaste espagnol</a:t>
            </a:r>
          </a:p>
          <a:p>
            <a:pPr eaLnBrk="1" hangingPunct="1">
              <a:lnSpc>
                <a:spcPct val="100000"/>
              </a:lnSpc>
              <a:spcBef>
                <a:spcPct val="0"/>
              </a:spcBef>
              <a:buFontTx/>
              <a:buNone/>
            </a:pPr>
            <a:r>
              <a:rPr lang="fr-FR" altLang="fr-FR" sz="1400" b="1">
                <a:solidFill>
                  <a:srgbClr val="7030A0"/>
                </a:solidFill>
              </a:rPr>
              <a:t>• Marc Allegret (</a:t>
            </a:r>
            <a:r>
              <a:rPr lang="fr-FR" altLang="fr-FR" sz="1400">
                <a:solidFill>
                  <a:srgbClr val="7030A0"/>
                </a:solidFill>
              </a:rPr>
              <a:t>1900-1973) metteur en scène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Lucchino Visconti (</a:t>
            </a:r>
            <a:r>
              <a:rPr lang="fr-FR" altLang="fr-FR" sz="1400">
                <a:solidFill>
                  <a:srgbClr val="7030A0"/>
                </a:solidFill>
              </a:rPr>
              <a:t>1906-1976) metteur en scène italien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Marcel Carné </a:t>
            </a:r>
            <a:r>
              <a:rPr lang="fr-FR" altLang="fr-FR" sz="1400">
                <a:solidFill>
                  <a:srgbClr val="7030A0"/>
                </a:solidFill>
              </a:rPr>
              <a:t>(1906-1996) cinéaste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Sir Lawrence Olivier </a:t>
            </a:r>
            <a:r>
              <a:rPr lang="fr-FR" altLang="fr-FR" sz="1400">
                <a:solidFill>
                  <a:srgbClr val="7030A0"/>
                </a:solidFill>
              </a:rPr>
              <a:t>(1907-1989), acteur anglais</a:t>
            </a:r>
          </a:p>
          <a:p>
            <a:pPr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Pier Paolo Pasolini (</a:t>
            </a:r>
            <a:r>
              <a:rPr lang="fr-FR" altLang="fr-FR" sz="1400">
                <a:solidFill>
                  <a:srgbClr val="7030A0"/>
                </a:solidFill>
              </a:rPr>
              <a:t>1922-1975) metteur en scène italien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Rainer Werner Fassbinder </a:t>
            </a:r>
            <a:r>
              <a:rPr lang="fr-FR" altLang="fr-FR" sz="1400">
                <a:solidFill>
                  <a:srgbClr val="7030A0"/>
                </a:solidFill>
              </a:rPr>
              <a:t>(1945-1982) acteur et metteur en scène allemand</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Rudolph Valentino </a:t>
            </a:r>
            <a:r>
              <a:rPr lang="fr-FR" altLang="fr-FR" sz="1400">
                <a:solidFill>
                  <a:srgbClr val="7030A0"/>
                </a:solidFill>
              </a:rPr>
              <a:t>(1895-1926) acteur du muet</a:t>
            </a:r>
          </a:p>
          <a:p>
            <a:pPr eaLnBrk="1" hangingPunct="1">
              <a:lnSpc>
                <a:spcPct val="100000"/>
              </a:lnSpc>
              <a:spcBef>
                <a:spcPct val="0"/>
              </a:spcBef>
              <a:buFontTx/>
              <a:buNone/>
            </a:pPr>
            <a:r>
              <a:rPr lang="fr-FR" altLang="fr-FR" sz="1400" b="1">
                <a:solidFill>
                  <a:srgbClr val="7030A0"/>
                </a:solidFill>
              </a:rPr>
              <a:t>• Cary Grant (</a:t>
            </a:r>
            <a:r>
              <a:rPr lang="fr-FR" altLang="fr-FR" sz="1400">
                <a:solidFill>
                  <a:srgbClr val="7030A0"/>
                </a:solidFill>
              </a:rPr>
              <a:t>1904-1986) acteur américain</a:t>
            </a:r>
          </a:p>
          <a:p>
            <a:pPr eaLnBrk="1" hangingPunct="1">
              <a:lnSpc>
                <a:spcPct val="100000"/>
              </a:lnSpc>
              <a:spcBef>
                <a:spcPct val="0"/>
              </a:spcBef>
              <a:buFontTx/>
              <a:buNone/>
            </a:pPr>
            <a:r>
              <a:rPr lang="fr-FR" altLang="fr-FR" sz="1400" b="1">
                <a:solidFill>
                  <a:srgbClr val="7030A0"/>
                </a:solidFill>
              </a:rPr>
              <a:t>• Michel Simon </a:t>
            </a:r>
            <a:r>
              <a:rPr lang="fr-FR" altLang="fr-FR" sz="1400">
                <a:solidFill>
                  <a:srgbClr val="7030A0"/>
                </a:solidFill>
              </a:rPr>
              <a:t>(1895-1975) acteur français</a:t>
            </a:r>
          </a:p>
          <a:p>
            <a:pPr eaLnBrk="1" hangingPunct="1">
              <a:lnSpc>
                <a:spcPct val="100000"/>
              </a:lnSpc>
              <a:spcBef>
                <a:spcPct val="0"/>
              </a:spcBef>
              <a:buFontTx/>
              <a:buNone/>
            </a:pPr>
            <a:r>
              <a:rPr lang="fr-FR" altLang="fr-FR" sz="1400" b="1">
                <a:solidFill>
                  <a:srgbClr val="7030A0"/>
                </a:solidFill>
              </a:rPr>
              <a:t>• Errol Flynn </a:t>
            </a:r>
            <a:r>
              <a:rPr lang="fr-FR" altLang="fr-FR" sz="1400">
                <a:solidFill>
                  <a:srgbClr val="7030A0"/>
                </a:solidFill>
              </a:rPr>
              <a:t>(1909-1989)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Robert Taylor (</a:t>
            </a:r>
            <a:r>
              <a:rPr lang="fr-FR" altLang="fr-FR" sz="1400">
                <a:solidFill>
                  <a:srgbClr val="7030A0"/>
                </a:solidFill>
              </a:rPr>
              <a:t>1911-1969) acteur américain</a:t>
            </a:r>
          </a:p>
          <a:p>
            <a:pPr eaLnBrk="1" hangingPunct="1">
              <a:lnSpc>
                <a:spcPct val="100000"/>
              </a:lnSpc>
              <a:spcBef>
                <a:spcPct val="0"/>
              </a:spcBef>
              <a:buFontTx/>
              <a:buNone/>
            </a:pPr>
            <a:r>
              <a:rPr lang="fr-FR" altLang="fr-FR" sz="1400" b="1">
                <a:solidFill>
                  <a:srgbClr val="7030A0"/>
                </a:solidFill>
              </a:rPr>
              <a:t>• Dirk Bogarde;</a:t>
            </a:r>
            <a:r>
              <a:rPr lang="fr-FR" altLang="fr-FR" sz="1400">
                <a:solidFill>
                  <a:srgbClr val="7030A0"/>
                </a:solidFill>
              </a:rPr>
              <a:t>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Montgomery Clift, </a:t>
            </a:r>
            <a:r>
              <a:rPr lang="fr-FR" altLang="fr-FR" sz="1400">
                <a:solidFill>
                  <a:srgbClr val="7030A0"/>
                </a:solidFill>
              </a:rPr>
              <a:t>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 Marais (</a:t>
            </a:r>
            <a:r>
              <a:rPr lang="fr-FR" altLang="fr-FR" sz="1400">
                <a:solidFill>
                  <a:srgbClr val="7030A0"/>
                </a:solidFill>
              </a:rPr>
              <a:t>1913-1998)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Jacques Charon</a:t>
            </a:r>
            <a:r>
              <a:rPr lang="fr-FR" altLang="fr-FR" sz="1400">
                <a:solidFill>
                  <a:srgbClr val="7030A0"/>
                </a:solidFill>
              </a:rPr>
              <a:t> (1920-1975)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Michel Auclair </a:t>
            </a:r>
            <a:r>
              <a:rPr lang="fr-FR" altLang="fr-FR" sz="1400">
                <a:solidFill>
                  <a:srgbClr val="7030A0"/>
                </a:solidFill>
              </a:rPr>
              <a:t>(1922-1989)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 Le Poulain </a:t>
            </a:r>
            <a:r>
              <a:rPr lang="fr-FR" altLang="fr-FR" sz="1400">
                <a:solidFill>
                  <a:srgbClr val="7030A0"/>
                </a:solidFill>
              </a:rPr>
              <a:t>(1924-1988)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Rock Hudson </a:t>
            </a:r>
            <a:r>
              <a:rPr lang="fr-FR" altLang="fr-FR" sz="1400">
                <a:solidFill>
                  <a:srgbClr val="7030A0"/>
                </a:solidFill>
              </a:rPr>
              <a:t>(1925-1985) acteur américain</a:t>
            </a:r>
          </a:p>
          <a:p>
            <a:pPr eaLnBrk="1" hangingPunct="1">
              <a:lnSpc>
                <a:spcPct val="100000"/>
              </a:lnSpc>
              <a:spcBef>
                <a:spcPct val="0"/>
              </a:spcBef>
              <a:buFontTx/>
              <a:buNone/>
            </a:pPr>
            <a:r>
              <a:rPr lang="fr-FR" altLang="fr-FR" sz="1400" b="1">
                <a:solidFill>
                  <a:srgbClr val="7030A0"/>
                </a:solidFill>
              </a:rPr>
              <a:t>• James Dean </a:t>
            </a:r>
            <a:r>
              <a:rPr lang="fr-FR" altLang="fr-FR" sz="1400">
                <a:solidFill>
                  <a:srgbClr val="7030A0"/>
                </a:solidFill>
              </a:rPr>
              <a:t>(1931-1955)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Anthony Perkins</a:t>
            </a:r>
            <a:r>
              <a:rPr lang="fr-FR" altLang="fr-FR" sz="1400">
                <a:solidFill>
                  <a:srgbClr val="7030A0"/>
                </a:solidFill>
              </a:rPr>
              <a:t> (1932-1992)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Ruppert Everett, </a:t>
            </a:r>
            <a:r>
              <a:rPr lang="fr-FR" altLang="fr-FR" sz="1400">
                <a:solidFill>
                  <a:srgbClr val="7030A0"/>
                </a:solidFill>
              </a:rPr>
              <a:t>acteur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Cyril Collard</a:t>
            </a:r>
            <a:r>
              <a:rPr lang="fr-FR" altLang="fr-FR" sz="1400">
                <a:solidFill>
                  <a:srgbClr val="7030A0"/>
                </a:solidFill>
              </a:rPr>
              <a:t> (1958-1993) auteur réalisateur acteur article de Baby Boy 12/05</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583" y="3683000"/>
            <a:ext cx="2219325" cy="20574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oneTexte 2"/>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C61363F4-C66C-45F6-A2F1-592BA11CC367}" type="slidenum">
              <a:rPr lang="fr-FR" sz="1200">
                <a:solidFill>
                  <a:schemeClr val="tx1">
                    <a:tint val="75000"/>
                  </a:schemeClr>
                </a:solidFill>
                <a:latin typeface="+mn-lt"/>
              </a:rPr>
              <a:pPr algn="r" eaLnBrk="1" fontAlgn="auto" hangingPunct="1">
                <a:spcBef>
                  <a:spcPts val="0"/>
                </a:spcBef>
                <a:spcAft>
                  <a:spcPts val="0"/>
                </a:spcAft>
                <a:defRPr/>
              </a:pPr>
              <a:t>82</a:t>
            </a:fld>
            <a:endParaRPr lang="fr-FR" sz="1200" dirty="0">
              <a:solidFill>
                <a:schemeClr val="tx1">
                  <a:tint val="75000"/>
                </a:schemeClr>
              </a:solidFill>
              <a:latin typeface="+mn-lt"/>
            </a:endParaRPr>
          </a:p>
        </p:txBody>
      </p:sp>
      <p:sp>
        <p:nvSpPr>
          <p:cNvPr id="79876" name="Rectangle 4"/>
          <p:cNvSpPr>
            <a:spLocks noChangeArrowheads="1"/>
          </p:cNvSpPr>
          <p:nvPr/>
        </p:nvSpPr>
        <p:spPr bwMode="auto">
          <a:xfrm>
            <a:off x="155575" y="619125"/>
            <a:ext cx="4856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a:t>
            </a:r>
            <a:endParaRPr lang="fr-FR" altLang="fr-FR" sz="1800" b="1" dirty="0">
              <a:solidFill>
                <a:srgbClr val="7030A0"/>
              </a:solidFill>
            </a:endParaRPr>
          </a:p>
        </p:txBody>
      </p:sp>
      <p:sp>
        <p:nvSpPr>
          <p:cNvPr id="79877" name="ZoneTexte 5"/>
          <p:cNvSpPr txBox="1">
            <a:spLocks noChangeArrowheads="1"/>
          </p:cNvSpPr>
          <p:nvPr/>
        </p:nvSpPr>
        <p:spPr bwMode="auto">
          <a:xfrm>
            <a:off x="195263" y="1100138"/>
            <a:ext cx="705485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b="1">
                <a:solidFill>
                  <a:srgbClr val="7030A0"/>
                </a:solidFill>
              </a:rPr>
              <a:t>• Patrice Chéreau</a:t>
            </a:r>
            <a:r>
              <a:rPr lang="fr-FR" altLang="fr-FR" sz="1400">
                <a:solidFill>
                  <a:srgbClr val="7030A0"/>
                </a:solidFill>
              </a:rPr>
              <a:t> réalisateur français, théâtre, cinéma décédé en 2013.</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François Ozon </a:t>
            </a:r>
            <a:r>
              <a:rPr lang="fr-FR" altLang="fr-FR" sz="1400">
                <a:solidFill>
                  <a:srgbClr val="7030A0"/>
                </a:solidFill>
              </a:rPr>
              <a:t>réalisateur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Jacques Nolot </a:t>
            </a:r>
            <a:r>
              <a:rPr lang="fr-FR" altLang="fr-FR" sz="1400">
                <a:solidFill>
                  <a:srgbClr val="7030A0"/>
                </a:solidFill>
              </a:rPr>
              <a:t>comédien, réalisateur, scénariste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Gus Van Sant </a:t>
            </a:r>
            <a:r>
              <a:rPr lang="fr-FR" altLang="fr-FR" sz="1400">
                <a:solidFill>
                  <a:srgbClr val="7030A0"/>
                </a:solidFill>
              </a:rPr>
              <a:t>(1952-) cinéaste américain.</a:t>
            </a:r>
          </a:p>
          <a:p>
            <a:pPr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800">
                <a:solidFill>
                  <a:srgbClr val="7030A0"/>
                </a:solidFill>
              </a:rPr>
              <a:t>Durant les longues périodes de répression de l’homosexualité, les homosexuels cachaient leur homosexualité, refusaient de la reconnaître ou s’exprimait par des codes, qu’il fallait décrypter. </a:t>
            </a:r>
          </a:p>
          <a:p>
            <a:pPr algn="just" eaLnBrk="1" hangingPunct="1">
              <a:lnSpc>
                <a:spcPct val="100000"/>
              </a:lnSpc>
              <a:spcBef>
                <a:spcPct val="0"/>
              </a:spcBef>
              <a:buFontTx/>
              <a:buNone/>
            </a:pPr>
            <a:r>
              <a:rPr lang="fr-FR" altLang="fr-FR" sz="1800">
                <a:solidFill>
                  <a:srgbClr val="7030A0"/>
                </a:solidFill>
              </a:rPr>
              <a:t>L’homosexualité, dissimulée, de personnalités célèbres ou de grands hommes (comme celle Abraham Lincoln, d’Atatürk …) est restée souvent inconnue, à la grande surprise du grand public.  </a:t>
            </a:r>
          </a:p>
        </p:txBody>
      </p:sp>
      <p:sp>
        <p:nvSpPr>
          <p:cNvPr id="79878" name="ZoneTexte 6"/>
          <p:cNvSpPr txBox="1">
            <a:spLocks noChangeArrowheads="1"/>
          </p:cNvSpPr>
          <p:nvPr/>
        </p:nvSpPr>
        <p:spPr bwMode="auto">
          <a:xfrm>
            <a:off x="7750175" y="2339975"/>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Jean Marais et Jean Cocteau</a:t>
            </a:r>
          </a:p>
        </p:txBody>
      </p:sp>
      <p:pic>
        <p:nvPicPr>
          <p:cNvPr id="79879" name="Picture 2" descr="C:\Users\LISAN\Documents\religions\homosexualité\images\Jean Marais Coctea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163" y="344488"/>
            <a:ext cx="23717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3" descr="C:\Users\LISAN\Documents\religions\homosexualité\images\Jean Marais Coctea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350" y="157163"/>
            <a:ext cx="2085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ZoneTexte 8"/>
          <p:cNvSpPr txBox="1">
            <a:spLocks noChangeArrowheads="1"/>
          </p:cNvSpPr>
          <p:nvPr/>
        </p:nvSpPr>
        <p:spPr bwMode="auto">
          <a:xfrm>
            <a:off x="315913" y="6062663"/>
            <a:ext cx="5148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mariage d’Elton John et de David Furnish, le 22 décembre 2014, près de Londres. Source : </a:t>
            </a:r>
            <a:r>
              <a:rPr lang="fr-FR" altLang="fr-FR" sz="1200">
                <a:solidFill>
                  <a:srgbClr val="7030A0"/>
                </a:solidFill>
                <a:hlinkClick r:id="rId4"/>
              </a:rPr>
              <a:t>http://www.parismatch.com/People/Musique/En-images/Elton-John-et-David-Furnish-leur-mariage-en-images-675638#675678</a:t>
            </a:r>
            <a:r>
              <a:rPr lang="fr-FR" altLang="fr-FR" sz="1200">
                <a:solidFill>
                  <a:srgbClr val="7030A0"/>
                </a:solidFill>
              </a:rPr>
              <a:t> </a:t>
            </a:r>
          </a:p>
        </p:txBody>
      </p:sp>
      <p:pic>
        <p:nvPicPr>
          <p:cNvPr id="79882" name="Picture 2" descr="C:\Users\LISAN\Documents\religions\homosexualité\images\amours-homos\Elton John et David Furni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2713" y="42243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3" descr="C:\Users\LISAN\Documents\religions\homosexualité\images\amours-homos\Elton John et David Furnish2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38" y="3900488"/>
            <a:ext cx="2085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ure 4" descr="C:\Users\LISAN\Documents\religions\homosexualité\images\amours-homos\Alexandra Hedison et jodie Fost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4738" y="327183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6" name="ZoneTexte 13"/>
          <p:cNvSpPr txBox="1">
            <a:spLocks noChangeArrowheads="1"/>
          </p:cNvSpPr>
          <p:nvPr/>
        </p:nvSpPr>
        <p:spPr bwMode="auto">
          <a:xfrm>
            <a:off x="5486400" y="3776663"/>
            <a:ext cx="29067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a:solidFill>
                  <a:srgbClr val="7030A0"/>
                </a:solidFill>
              </a:rPr>
              <a:t>Note : La liste de célébrités homosexuelles que nous avons constituée n’est pas exhaustive.</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1" y="5043598"/>
            <a:ext cx="2428875" cy="1876425"/>
          </a:xfrm>
          <a:prstGeom prst="rect">
            <a:avLst/>
          </a:prstGeom>
        </p:spPr>
      </p:pic>
      <p:sp>
        <p:nvSpPr>
          <p:cNvPr id="16" name="ZoneTexte 11"/>
          <p:cNvSpPr txBox="1">
            <a:spLocks noChangeArrowheads="1"/>
          </p:cNvSpPr>
          <p:nvPr/>
        </p:nvSpPr>
        <p:spPr bwMode="auto">
          <a:xfrm>
            <a:off x="7881938" y="4854575"/>
            <a:ext cx="4310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Alexandra </a:t>
            </a:r>
            <a:r>
              <a:rPr lang="fr-FR" altLang="fr-FR" sz="1200" dirty="0" err="1">
                <a:solidFill>
                  <a:srgbClr val="7030A0"/>
                </a:solidFill>
              </a:rPr>
              <a:t>Hedison</a:t>
            </a:r>
            <a:r>
              <a:rPr lang="fr-FR" altLang="fr-FR" sz="1200" dirty="0">
                <a:solidFill>
                  <a:srgbClr val="7030A0"/>
                </a:solidFill>
              </a:rPr>
              <a:t> et </a:t>
            </a:r>
            <a:r>
              <a:rPr lang="fr-FR" altLang="fr-FR" sz="1200" dirty="0" err="1">
                <a:solidFill>
                  <a:srgbClr val="7030A0"/>
                </a:solidFill>
              </a:rPr>
              <a:t>jodie</a:t>
            </a:r>
            <a:r>
              <a:rPr lang="fr-FR" altLang="fr-FR" sz="1200" dirty="0">
                <a:solidFill>
                  <a:srgbClr val="7030A0"/>
                </a:solidFill>
              </a:rPr>
              <a:t> Foster, mariées devant l’hôtel, en avril 2014 (image : Chiva </a:t>
            </a:r>
            <a:r>
              <a:rPr lang="fr-FR" altLang="fr-FR" sz="1200" dirty="0" err="1">
                <a:solidFill>
                  <a:srgbClr val="7030A0"/>
                </a:solidFill>
              </a:rPr>
              <a:t>INFphoto</a:t>
            </a:r>
            <a:r>
              <a:rPr lang="fr-FR" altLang="fr-FR" sz="1200" dirty="0">
                <a:solidFill>
                  <a:srgbClr val="7030A0"/>
                </a:solidFill>
              </a:rPr>
              <a:t>). Source : </a:t>
            </a:r>
            <a:r>
              <a:rPr lang="fr-FR" altLang="fr-FR" sz="1200" dirty="0">
                <a:solidFill>
                  <a:srgbClr val="7030A0"/>
                </a:solidFill>
                <a:hlinkClick r:id="rId9"/>
              </a:rPr>
              <a:t>http://www.jeanne-magazine.com/actualites/2014/04/23/jodie-foster-alexandra-hedison-mariees_920/</a:t>
            </a:r>
            <a:r>
              <a:rPr lang="fr-FR" altLang="fr-FR" sz="1200" dirty="0">
                <a:solidFill>
                  <a:srgbClr val="7030A0"/>
                </a:solidFill>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oneTexte 2"/>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92E08D3C-678E-4E7E-896A-293638207AB2}" type="slidenum">
              <a:rPr lang="fr-FR" sz="1200">
                <a:solidFill>
                  <a:schemeClr val="tx1">
                    <a:tint val="75000"/>
                  </a:schemeClr>
                </a:solidFill>
                <a:latin typeface="+mn-lt"/>
              </a:rPr>
              <a:pPr algn="r" eaLnBrk="1" fontAlgn="auto" hangingPunct="1">
                <a:spcBef>
                  <a:spcPts val="0"/>
                </a:spcBef>
                <a:spcAft>
                  <a:spcPts val="0"/>
                </a:spcAft>
                <a:defRPr/>
              </a:pPr>
              <a:t>83</a:t>
            </a:fld>
            <a:endParaRPr lang="fr-FR" sz="1200" dirty="0">
              <a:solidFill>
                <a:schemeClr val="tx1">
                  <a:tint val="75000"/>
                </a:schemeClr>
              </a:solidFill>
              <a:latin typeface="+mn-lt"/>
            </a:endParaRPr>
          </a:p>
        </p:txBody>
      </p:sp>
      <p:sp>
        <p:nvSpPr>
          <p:cNvPr id="80900" name="Rectangle 4"/>
          <p:cNvSpPr>
            <a:spLocks noChangeArrowheads="1"/>
          </p:cNvSpPr>
          <p:nvPr/>
        </p:nvSpPr>
        <p:spPr bwMode="auto">
          <a:xfrm>
            <a:off x="155575" y="619125"/>
            <a:ext cx="5398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 et fin)</a:t>
            </a:r>
            <a:endParaRPr lang="fr-FR" altLang="fr-FR" sz="1800" b="1" dirty="0">
              <a:solidFill>
                <a:srgbClr val="7030A0"/>
              </a:solidFill>
            </a:endParaRPr>
          </a:p>
        </p:txBody>
      </p:sp>
      <p:sp>
        <p:nvSpPr>
          <p:cNvPr id="80901" name="ZoneTexte 5"/>
          <p:cNvSpPr txBox="1">
            <a:spLocks noChangeArrowheads="1"/>
          </p:cNvSpPr>
          <p:nvPr/>
        </p:nvSpPr>
        <p:spPr bwMode="auto">
          <a:xfrm>
            <a:off x="195263" y="1100138"/>
            <a:ext cx="4430712"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b="1">
                <a:solidFill>
                  <a:srgbClr val="7030A0"/>
                </a:solidFill>
              </a:rPr>
              <a:t>Les grands artistes homosexuels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Felix Mayol </a:t>
            </a:r>
            <a:r>
              <a:rPr lang="fr-FR" altLang="fr-FR" sz="1400">
                <a:solidFill>
                  <a:srgbClr val="7030A0"/>
                </a:solidFill>
              </a:rPr>
              <a:t>(1872-1942) chanteur français</a:t>
            </a:r>
          </a:p>
          <a:p>
            <a:pPr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Sergei Diaghilev </a:t>
            </a:r>
            <a:r>
              <a:rPr lang="fr-FR" altLang="fr-FR" sz="1400">
                <a:solidFill>
                  <a:srgbClr val="7030A0"/>
                </a:solidFill>
              </a:rPr>
              <a:t>(1872-1929) chorégraphe russe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Vaslav Nijinski </a:t>
            </a:r>
            <a:r>
              <a:rPr lang="fr-FR" altLang="fr-FR" sz="1400">
                <a:solidFill>
                  <a:srgbClr val="7030A0"/>
                </a:solidFill>
              </a:rPr>
              <a:t>(1889-1950) danseur russe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Cole Porter </a:t>
            </a:r>
            <a:r>
              <a:rPr lang="fr-FR" altLang="fr-FR" sz="1400">
                <a:solidFill>
                  <a:srgbClr val="7030A0"/>
                </a:solidFill>
              </a:rPr>
              <a:t>(1893-1946) jazzman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 Sablon </a:t>
            </a:r>
            <a:r>
              <a:rPr lang="fr-FR" altLang="fr-FR" sz="1400">
                <a:solidFill>
                  <a:srgbClr val="7030A0"/>
                </a:solidFill>
              </a:rPr>
              <a:t>(1906-1994) chanteur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Charles Trenet</a:t>
            </a:r>
            <a:r>
              <a:rPr lang="fr-FR" altLang="fr-FR" sz="1400">
                <a:solidFill>
                  <a:srgbClr val="7030A0"/>
                </a:solidFill>
              </a:rPr>
              <a:t>,(1913-2001) chanteur français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Luis Mariano (</a:t>
            </a:r>
            <a:r>
              <a:rPr lang="fr-FR" altLang="fr-FR" sz="1400">
                <a:solidFill>
                  <a:srgbClr val="7030A0"/>
                </a:solidFill>
              </a:rPr>
              <a:t>1914-1970) chanteur français </a:t>
            </a:r>
          </a:p>
          <a:p>
            <a:pPr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Andy Warhol </a:t>
            </a:r>
            <a:r>
              <a:rPr lang="fr-FR" altLang="fr-FR" sz="1400">
                <a:solidFill>
                  <a:srgbClr val="7030A0"/>
                </a:solidFill>
              </a:rPr>
              <a:t>(1928-1987) artiste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Freddy Mercury </a:t>
            </a:r>
            <a:r>
              <a:rPr lang="fr-FR" altLang="fr-FR" sz="1400">
                <a:solidFill>
                  <a:srgbClr val="7030A0"/>
                </a:solidFill>
              </a:rPr>
              <a:t>chanteur anglais du groupe Queen (les deux autres membres du groupes, </a:t>
            </a:r>
            <a:r>
              <a:rPr lang="en-US" altLang="fr-FR" sz="1400">
                <a:solidFill>
                  <a:srgbClr val="7030A0"/>
                </a:solidFill>
              </a:rPr>
              <a:t>Brian May et Roger Taylor, </a:t>
            </a:r>
            <a:r>
              <a:rPr lang="fr-FR" altLang="fr-FR" sz="1400">
                <a:solidFill>
                  <a:srgbClr val="7030A0"/>
                </a:solidFill>
              </a:rPr>
              <a:t>étaient aussi gays</a:t>
            </a:r>
            <a:r>
              <a:rPr lang="en-US" altLang="fr-FR" sz="1400">
                <a:solidFill>
                  <a:srgbClr val="7030A0"/>
                </a:solidFill>
              </a:rPr>
              <a:t>).</a:t>
            </a:r>
            <a:endParaRPr lang="fr-FR" altLang="fr-FR" sz="1400">
              <a:solidFill>
                <a:srgbClr val="7030A0"/>
              </a:solidFill>
            </a:endParaRP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Christian Dior </a:t>
            </a:r>
            <a:r>
              <a:rPr lang="fr-FR" altLang="fr-FR" sz="1400">
                <a:solidFill>
                  <a:srgbClr val="7030A0"/>
                </a:solidFill>
              </a:rPr>
              <a:t>(1905-1957) couturier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Maurice Béjart</a:t>
            </a:r>
            <a:r>
              <a:rPr lang="fr-FR" altLang="fr-FR" sz="1400">
                <a:solidFill>
                  <a:srgbClr val="7030A0"/>
                </a:solidFill>
              </a:rPr>
              <a:t>. (1927-2007), chorégraphe.</a:t>
            </a:r>
          </a:p>
          <a:p>
            <a:pPr eaLnBrk="1" hangingPunct="1">
              <a:lnSpc>
                <a:spcPct val="100000"/>
              </a:lnSpc>
              <a:spcBef>
                <a:spcPct val="0"/>
              </a:spcBef>
              <a:buFontTx/>
              <a:buNone/>
            </a:pPr>
            <a:r>
              <a:rPr lang="fr-FR" altLang="fr-FR" sz="1400" b="1">
                <a:solidFill>
                  <a:srgbClr val="7030A0"/>
                </a:solidFill>
              </a:rPr>
              <a:t>• Gianni Versace </a:t>
            </a:r>
            <a:r>
              <a:rPr lang="fr-FR" altLang="fr-FR" sz="1400">
                <a:solidFill>
                  <a:srgbClr val="7030A0"/>
                </a:solidFill>
              </a:rPr>
              <a:t>(1946-1997) couturier italien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Thierry le Luron (</a:t>
            </a:r>
            <a:r>
              <a:rPr lang="fr-FR" altLang="fr-FR" sz="1400">
                <a:solidFill>
                  <a:srgbClr val="7030A0"/>
                </a:solidFill>
              </a:rPr>
              <a:t>1952-1986) humoriste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Keith Haring </a:t>
            </a:r>
            <a:r>
              <a:rPr lang="fr-FR" altLang="fr-FR" sz="1400">
                <a:solidFill>
                  <a:srgbClr val="7030A0"/>
                </a:solidFill>
              </a:rPr>
              <a:t>(1958-1990) artiste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Yves Saint-Laurent,</a:t>
            </a:r>
            <a:r>
              <a:rPr lang="fr-FR" altLang="fr-FR" sz="1400">
                <a:solidFill>
                  <a:srgbClr val="7030A0"/>
                </a:solidFill>
              </a:rPr>
              <a:t> (1936-) couturier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Jean-Paul Gaultier</a:t>
            </a:r>
            <a:r>
              <a:rPr lang="fr-FR" altLang="fr-FR" sz="1400">
                <a:solidFill>
                  <a:srgbClr val="7030A0"/>
                </a:solidFill>
              </a:rPr>
              <a:t> couturier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Elton John (</a:t>
            </a:r>
            <a:r>
              <a:rPr lang="fr-FR" altLang="fr-FR" sz="1400">
                <a:solidFill>
                  <a:srgbClr val="7030A0"/>
                </a:solidFill>
              </a:rPr>
              <a:t>1947-)chanteur anglais son site exhorte à agir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Pedro Almodóvar</a:t>
            </a:r>
            <a:r>
              <a:rPr lang="fr-FR" altLang="fr-FR" sz="1400">
                <a:solidFill>
                  <a:srgbClr val="7030A0"/>
                </a:solidFill>
              </a:rPr>
              <a:t> (1954-) cinéaste espagnol</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Ian McKellen</a:t>
            </a:r>
            <a:r>
              <a:rPr lang="fr-FR" altLang="fr-FR" sz="1400">
                <a:solidFill>
                  <a:srgbClr val="7030A0"/>
                </a:solidFill>
              </a:rPr>
              <a:t> « Gandalf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Boy George (</a:t>
            </a:r>
            <a:r>
              <a:rPr lang="fr-FR" altLang="fr-FR" sz="1400">
                <a:solidFill>
                  <a:srgbClr val="7030A0"/>
                </a:solidFill>
              </a:rPr>
              <a:t>1962-), chanteur pop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George Michael </a:t>
            </a:r>
            <a:r>
              <a:rPr lang="fr-FR" altLang="fr-FR" sz="1400">
                <a:solidFill>
                  <a:srgbClr val="7030A0"/>
                </a:solidFill>
              </a:rPr>
              <a:t>(1962-) chanteur anglais </a:t>
            </a:r>
          </a:p>
        </p:txBody>
      </p:sp>
      <p:sp>
        <p:nvSpPr>
          <p:cNvPr id="80902" name="ZoneTexte 6"/>
          <p:cNvSpPr txBox="1">
            <a:spLocks noChangeArrowheads="1"/>
          </p:cNvSpPr>
          <p:nvPr/>
        </p:nvSpPr>
        <p:spPr bwMode="auto">
          <a:xfrm>
            <a:off x="9917113" y="1611313"/>
            <a:ext cx="21224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Dave, de son vrai nom Wouter Otto Levenbach, qui depuis plus de trente ans une grande histoire d’amour avec son parolier et compagnon </a:t>
            </a:r>
            <a:r>
              <a:rPr lang="fr-FR" altLang="fr-FR" sz="1200">
                <a:solidFill>
                  <a:srgbClr val="7030A0"/>
                </a:solidFill>
                <a:hlinkClick r:id="rId2" tooltip="Patrick Loiseau"/>
              </a:rPr>
              <a:t>Patrick Loiseau</a:t>
            </a:r>
            <a:r>
              <a:rPr lang="fr-FR" altLang="fr-FR" sz="1200">
                <a:solidFill>
                  <a:srgbClr val="7030A0"/>
                </a:solidFill>
              </a:rPr>
              <a:t> , dans son  livre </a:t>
            </a:r>
            <a:r>
              <a:rPr lang="fr-FR" altLang="fr-FR" sz="1200" i="1">
                <a:solidFill>
                  <a:srgbClr val="7030A0"/>
                </a:solidFill>
              </a:rPr>
              <a:t>Soit dit en passant... mes années paillettes</a:t>
            </a:r>
            <a:r>
              <a:rPr lang="fr-FR" altLang="fr-FR" sz="1200">
                <a:solidFill>
                  <a:srgbClr val="7030A0"/>
                </a:solidFill>
              </a:rPr>
              <a:t>, paru en 2003.</a:t>
            </a:r>
          </a:p>
        </p:txBody>
      </p:sp>
      <p:pic>
        <p:nvPicPr>
          <p:cNvPr id="80903" name="Picture 2" descr="C:\Users\LISAN\Documents\religions\homosexualité\images\homo-célèbres\Dave, de son vrai nom Wouter Otto Levenb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100013"/>
            <a:ext cx="1976437"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15"/>
          <p:cNvSpPr>
            <a:spLocks noChangeArrowheads="1"/>
          </p:cNvSpPr>
          <p:nvPr/>
        </p:nvSpPr>
        <p:spPr bwMode="auto">
          <a:xfrm>
            <a:off x="10529888" y="5378450"/>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Charles Trenet</a:t>
            </a:r>
          </a:p>
        </p:txBody>
      </p:sp>
      <p:pic>
        <p:nvPicPr>
          <p:cNvPr id="80905" name="Picture 3" descr="C:\Users\LISAN\Documents\religions\homosexualité\images\homo-célèbres\Charles Tren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863" y="3487738"/>
            <a:ext cx="14351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6" name="ZoneTexte 17"/>
          <p:cNvSpPr txBox="1">
            <a:spLocks noChangeArrowheads="1"/>
          </p:cNvSpPr>
          <p:nvPr/>
        </p:nvSpPr>
        <p:spPr bwMode="auto">
          <a:xfrm>
            <a:off x="4637088" y="1752600"/>
            <a:ext cx="53784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Jimmy Sommerville </a:t>
            </a:r>
            <a:r>
              <a:rPr lang="fr-FR" altLang="fr-FR" sz="1400">
                <a:solidFill>
                  <a:srgbClr val="7030A0"/>
                </a:solidFill>
              </a:rPr>
              <a:t>chanteur anglais (the communards)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Village People</a:t>
            </a:r>
            <a:r>
              <a:rPr lang="fr-FR" altLang="fr-FR" sz="1400">
                <a:solidFill>
                  <a:srgbClr val="7030A0"/>
                </a:solidFill>
              </a:rPr>
              <a:t> groupe disco américain fondé en 1976</a:t>
            </a:r>
          </a:p>
          <a:p>
            <a:pPr eaLnBrk="1" hangingPunct="1">
              <a:lnSpc>
                <a:spcPct val="100000"/>
              </a:lnSpc>
              <a:spcBef>
                <a:spcPct val="0"/>
              </a:spcBef>
              <a:buFontTx/>
              <a:buNone/>
            </a:pPr>
            <a:r>
              <a:rPr lang="fr-FR" altLang="fr-FR" sz="1400" b="1">
                <a:solidFill>
                  <a:srgbClr val="7030A0"/>
                </a:solidFill>
              </a:rPr>
              <a:t>• Jean-Claude Brialy </a:t>
            </a:r>
            <a:r>
              <a:rPr lang="fr-FR" altLang="fr-FR" sz="1400">
                <a:solidFill>
                  <a:srgbClr val="7030A0"/>
                </a:solidFill>
              </a:rPr>
              <a:t>acteur français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Frédéric Mitterand </a:t>
            </a:r>
            <a:r>
              <a:rPr lang="fr-FR" altLang="fr-FR" sz="1400">
                <a:solidFill>
                  <a:srgbClr val="7030A0"/>
                </a:solidFill>
              </a:rPr>
              <a:t>auteur de "Mauvaise vie" (ed Robert Laffont) et les garçons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Etienne Daho</a:t>
            </a:r>
            <a:r>
              <a:rPr lang="fr-FR" altLang="fr-FR" sz="1400">
                <a:solidFill>
                  <a:srgbClr val="7030A0"/>
                </a:solidFill>
              </a:rPr>
              <a:t> chanteur français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Patrick Juvet </a:t>
            </a:r>
            <a:r>
              <a:rPr lang="fr-FR" altLang="fr-FR" sz="1400">
                <a:solidFill>
                  <a:srgbClr val="7030A0"/>
                </a:solidFill>
              </a:rPr>
              <a:t>chanteur français</a:t>
            </a:r>
          </a:p>
          <a:p>
            <a:pPr eaLnBrk="1" hangingPunct="1">
              <a:lnSpc>
                <a:spcPct val="100000"/>
              </a:lnSpc>
              <a:spcBef>
                <a:spcPct val="0"/>
              </a:spcBef>
              <a:buFontTx/>
              <a:buNone/>
            </a:pPr>
            <a:r>
              <a:rPr lang="fr-FR" altLang="fr-FR" sz="1400" b="1">
                <a:solidFill>
                  <a:srgbClr val="7030A0"/>
                </a:solidFill>
              </a:rPr>
              <a:t>• Dave</a:t>
            </a:r>
            <a:r>
              <a:rPr lang="fr-FR" altLang="fr-FR" sz="1400">
                <a:solidFill>
                  <a:srgbClr val="7030A0"/>
                </a:solidFill>
              </a:rPr>
              <a:t>, de son vrai nom </a:t>
            </a:r>
            <a:r>
              <a:rPr lang="fr-FR" altLang="fr-FR" sz="1400" b="1">
                <a:solidFill>
                  <a:srgbClr val="7030A0"/>
                </a:solidFill>
              </a:rPr>
              <a:t>Wouter Otto Levenbach </a:t>
            </a:r>
            <a:r>
              <a:rPr lang="fr-FR" altLang="fr-FR" sz="1400">
                <a:solidFill>
                  <a:srgbClr val="7030A0"/>
                </a:solidFill>
              </a:rPr>
              <a:t>(1944-…), chanteur.</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David Bowie </a:t>
            </a:r>
            <a:r>
              <a:rPr lang="fr-FR" altLang="fr-FR" sz="1400">
                <a:solidFill>
                  <a:srgbClr val="7030A0"/>
                </a:solidFill>
              </a:rPr>
              <a:t>chanteur</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Pierre Palmade</a:t>
            </a:r>
            <a:r>
              <a:rPr lang="fr-FR" altLang="fr-FR" sz="1400">
                <a:solidFill>
                  <a:srgbClr val="7030A0"/>
                </a:solidFill>
              </a:rPr>
              <a:t>, humoriste bisexuel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QBoy</a:t>
            </a:r>
            <a:r>
              <a:rPr lang="fr-FR" altLang="fr-FR" sz="1400">
                <a:solidFill>
                  <a:srgbClr val="7030A0"/>
                </a:solidFill>
              </a:rPr>
              <a:t> rappeur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Dolce &amp; Gabanna</a:t>
            </a:r>
            <a:r>
              <a:rPr lang="fr-FR" altLang="fr-FR" sz="1400">
                <a:solidFill>
                  <a:srgbClr val="7030A0"/>
                </a:solidFill>
              </a:rPr>
              <a:t>, couturiers italiens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Calvin Klein (</a:t>
            </a:r>
            <a:r>
              <a:rPr lang="fr-FR" altLang="fr-FR" sz="1400">
                <a:solidFill>
                  <a:srgbClr val="7030A0"/>
                </a:solidFill>
              </a:rPr>
              <a:t>1942- ) couturier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Bill T. Jones </a:t>
            </a:r>
            <a:r>
              <a:rPr lang="fr-FR" altLang="fr-FR" sz="1400">
                <a:solidFill>
                  <a:srgbClr val="7030A0"/>
                </a:solidFill>
              </a:rPr>
              <a:t>(1952- ) danseur et chorégraphe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Michel Duchossoy </a:t>
            </a:r>
            <a:r>
              <a:rPr lang="fr-FR" altLang="fr-FR" sz="1400">
                <a:solidFill>
                  <a:srgbClr val="7030A0"/>
                </a:solidFill>
              </a:rPr>
              <a:t>(acteur)</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Stephen Fry</a:t>
            </a:r>
            <a:r>
              <a:rPr lang="fr-FR" altLang="fr-FR" sz="1400">
                <a:solidFill>
                  <a:srgbClr val="7030A0"/>
                </a:solidFill>
              </a:rPr>
              <a:t>, acteur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Klaus Nomi</a:t>
            </a:r>
            <a:r>
              <a:rPr lang="fr-FR" altLang="fr-FR" sz="1400">
                <a:solidFill>
                  <a:srgbClr val="7030A0"/>
                </a:solidFill>
              </a:rPr>
              <a:t>, chanteur allemand.</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Ricky Martin</a:t>
            </a:r>
            <a:r>
              <a:rPr lang="fr-FR" altLang="fr-FR" sz="1400">
                <a:solidFill>
                  <a:srgbClr val="7030A0"/>
                </a:solidFill>
              </a:rPr>
              <a:t>, qui a</a:t>
            </a:r>
            <a:r>
              <a:rPr lang="fr-FR" altLang="fr-FR" sz="1400" b="1">
                <a:solidFill>
                  <a:srgbClr val="7030A0"/>
                </a:solidFill>
              </a:rPr>
              <a:t> </a:t>
            </a:r>
            <a:r>
              <a:rPr lang="fr-FR" altLang="fr-FR" sz="1400">
                <a:solidFill>
                  <a:srgbClr val="7030A0"/>
                </a:solidFill>
              </a:rPr>
              <a:t>fait son coming-out en mars 2010 </a:t>
            </a:r>
            <a:br>
              <a:rPr lang="fr-FR" altLang="fr-FR" sz="1400"/>
            </a:br>
            <a:endParaRPr lang="fr-FR" altLang="fr-FR" sz="1400"/>
          </a:p>
          <a:p>
            <a:pPr eaLnBrk="1" hangingPunct="1">
              <a:lnSpc>
                <a:spcPct val="100000"/>
              </a:lnSpc>
              <a:spcBef>
                <a:spcPct val="0"/>
              </a:spcBef>
              <a:buFontTx/>
              <a:buNone/>
            </a:pPr>
            <a:endParaRPr lang="fr-FR" altLang="fr-FR" sz="1400">
              <a:solidFill>
                <a:srgbClr val="7030A0"/>
              </a:solidFill>
            </a:endParaRPr>
          </a:p>
        </p:txBody>
      </p:sp>
      <p:sp>
        <p:nvSpPr>
          <p:cNvPr id="80907" name="ZoneTexte 10"/>
          <p:cNvSpPr txBox="1">
            <a:spLocks noChangeArrowheads="1"/>
          </p:cNvSpPr>
          <p:nvPr/>
        </p:nvSpPr>
        <p:spPr bwMode="auto">
          <a:xfrm>
            <a:off x="4452938" y="6030913"/>
            <a:ext cx="5529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Nous ne pouvons citer et pour cause, tous les auteurs dont les œuvres ont été censurées, ni les auteurs connus lorsque les œuvres qui ne plaisaient pas au pouvoir ont été falsifiées, remplaçant il par elle et féminisant les prénoms.</a:t>
            </a:r>
          </a:p>
        </p:txBody>
      </p:sp>
      <p:pic>
        <p:nvPicPr>
          <p:cNvPr id="80908" name="Picture 2" descr="C:\Users\LISAN\Documents\religions\homosexualité\images\homo-célèbres\Dave  Patrick Loiseau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0" y="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1"/>
          <p:cNvSpPr txBox="1">
            <a:spLocks noChangeArrowheads="1"/>
          </p:cNvSpPr>
          <p:nvPr/>
        </p:nvSpPr>
        <p:spPr bwMode="auto">
          <a:xfrm>
            <a:off x="3843338" y="141288"/>
            <a:ext cx="3579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68275" y="193675"/>
            <a:ext cx="511175" cy="320675"/>
          </a:xfrm>
        </p:spPr>
        <p:txBody>
          <a:bodyPr/>
          <a:lstStyle/>
          <a:p>
            <a:pPr>
              <a:defRPr/>
            </a:pPr>
            <a:fld id="{EB0F596E-DDC0-49F0-8674-D514A01021FE}" type="slidenum">
              <a:rPr lang="fr-FR"/>
              <a:pPr>
                <a:defRPr/>
              </a:pPr>
              <a:t>84</a:t>
            </a:fld>
            <a:endParaRPr lang="fr-FR" dirty="0"/>
          </a:p>
        </p:txBody>
      </p:sp>
      <p:sp>
        <p:nvSpPr>
          <p:cNvPr id="81924" name="Rectangle 3"/>
          <p:cNvSpPr>
            <a:spLocks noChangeArrowheads="1"/>
          </p:cNvSpPr>
          <p:nvPr/>
        </p:nvSpPr>
        <p:spPr bwMode="auto">
          <a:xfrm>
            <a:off x="166688" y="531813"/>
            <a:ext cx="6029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p>
        </p:txBody>
      </p:sp>
      <p:sp>
        <p:nvSpPr>
          <p:cNvPr id="81925" name="ZoneTexte 6"/>
          <p:cNvSpPr txBox="1">
            <a:spLocks noChangeArrowheads="1"/>
          </p:cNvSpPr>
          <p:nvPr/>
        </p:nvSpPr>
        <p:spPr bwMode="auto">
          <a:xfrm>
            <a:off x="163513" y="990600"/>
            <a:ext cx="89376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Le </a:t>
            </a:r>
            <a:r>
              <a:rPr lang="fr-FR" altLang="fr-FR" sz="1800" b="1">
                <a:solidFill>
                  <a:srgbClr val="7030A0"/>
                </a:solidFill>
              </a:rPr>
              <a:t>comportement homosexuel chez les animaux</a:t>
            </a:r>
            <a:r>
              <a:rPr lang="fr-FR" altLang="fr-FR" sz="1800">
                <a:solidFill>
                  <a:srgbClr val="7030A0"/>
                </a:solidFill>
              </a:rPr>
              <a:t> se réfère à la preuve documentée de comportements et de pratiques </a:t>
            </a:r>
            <a:r>
              <a:rPr lang="fr-FR" altLang="fr-FR" sz="1800">
                <a:solidFill>
                  <a:srgbClr val="7030A0"/>
                </a:solidFill>
                <a:hlinkClick r:id="rId3" tooltip="Homosexuel"/>
              </a:rPr>
              <a:t>homosexuelles</a:t>
            </a:r>
            <a:r>
              <a:rPr lang="fr-FR" altLang="fr-FR" sz="1800">
                <a:solidFill>
                  <a:srgbClr val="7030A0"/>
                </a:solidFill>
              </a:rPr>
              <a:t> et </a:t>
            </a:r>
            <a:r>
              <a:rPr lang="fr-FR" altLang="fr-FR" sz="1800">
                <a:solidFill>
                  <a:srgbClr val="7030A0"/>
                </a:solidFill>
                <a:hlinkClick r:id="rId4" tooltip="Bisexuel"/>
              </a:rPr>
              <a:t>bisexuelles</a:t>
            </a:r>
            <a:r>
              <a:rPr lang="fr-FR" altLang="fr-FR" sz="1800">
                <a:solidFill>
                  <a:srgbClr val="7030A0"/>
                </a:solidFill>
              </a:rPr>
              <a:t> dans les espèces non humaines du </a:t>
            </a:r>
            <a:r>
              <a:rPr lang="fr-FR" altLang="fr-FR" sz="1800">
                <a:solidFill>
                  <a:srgbClr val="7030A0"/>
                </a:solidFill>
                <a:hlinkClick r:id="rId5" tooltip="Règne animal"/>
              </a:rPr>
              <a:t>monde animal</a:t>
            </a:r>
            <a:r>
              <a:rPr lang="fr-FR" altLang="fr-FR" sz="1800">
                <a:solidFill>
                  <a:srgbClr val="7030A0"/>
                </a:solidFill>
              </a:rPr>
              <a:t>. L'</a:t>
            </a:r>
            <a:r>
              <a:rPr lang="fr-FR" altLang="fr-FR" sz="1800">
                <a:solidFill>
                  <a:srgbClr val="7030A0"/>
                </a:solidFill>
                <a:hlinkClick r:id="rId6" tooltip="Homosexualité"/>
              </a:rPr>
              <a:t>homosexualité</a:t>
            </a:r>
            <a:r>
              <a:rPr lang="fr-FR" altLang="fr-FR" sz="1800">
                <a:solidFill>
                  <a:srgbClr val="7030A0"/>
                </a:solidFill>
              </a:rPr>
              <a:t> au sens large (ou comportementaliste) se définit par des rapports sexuels et/ou amoureux entre individus de même sexe et implique la </a:t>
            </a:r>
            <a:r>
              <a:rPr lang="fr-FR" altLang="fr-FR" sz="1800">
                <a:solidFill>
                  <a:srgbClr val="7030A0"/>
                </a:solidFill>
                <a:hlinkClick r:id="rId7" tooltip="Sexualité animale"/>
              </a:rPr>
              <a:t>sexualité animale</a:t>
            </a:r>
            <a:r>
              <a:rPr lang="fr-FR" altLang="fr-FR" sz="1800">
                <a:solidFill>
                  <a:srgbClr val="7030A0"/>
                </a:solidFill>
              </a:rPr>
              <a:t>, la </a:t>
            </a:r>
            <a:r>
              <a:rPr lang="fr-FR" altLang="fr-FR" sz="1800">
                <a:solidFill>
                  <a:srgbClr val="7030A0"/>
                </a:solidFill>
                <a:hlinkClick r:id="rId8" tooltip="Parade nuptiale"/>
              </a:rPr>
              <a:t>parade nuptiale</a:t>
            </a:r>
            <a:r>
              <a:rPr lang="fr-FR" altLang="fr-FR" sz="1800">
                <a:solidFill>
                  <a:srgbClr val="7030A0"/>
                </a:solidFill>
              </a:rPr>
              <a:t>, l'</a:t>
            </a:r>
            <a:r>
              <a:rPr lang="fr-FR" altLang="fr-FR" sz="1800">
                <a:solidFill>
                  <a:srgbClr val="7030A0"/>
                </a:solidFill>
                <a:hlinkClick r:id="rId9" tooltip="Affection"/>
              </a:rPr>
              <a:t>affection</a:t>
            </a:r>
            <a:r>
              <a:rPr lang="fr-FR" altLang="fr-FR" sz="1800">
                <a:solidFill>
                  <a:srgbClr val="7030A0"/>
                </a:solidFill>
              </a:rPr>
              <a:t>, la vie en couple et l'</a:t>
            </a:r>
            <a:r>
              <a:rPr lang="fr-FR" altLang="fr-FR" sz="1800">
                <a:solidFill>
                  <a:srgbClr val="7030A0"/>
                </a:solidFill>
                <a:hlinkClick r:id="rId10" tooltip="Éducation familiale"/>
              </a:rPr>
              <a:t>éducation familiale</a:t>
            </a:r>
            <a:r>
              <a:rPr lang="fr-FR" altLang="fr-FR" sz="1800">
                <a:solidFill>
                  <a:srgbClr val="7030A0"/>
                </a:solidFill>
              </a:rPr>
              <a:t>.</a:t>
            </a:r>
          </a:p>
          <a:p>
            <a:pPr algn="just" eaLnBrk="1" hangingPunct="1">
              <a:lnSpc>
                <a:spcPct val="100000"/>
              </a:lnSpc>
              <a:spcBef>
                <a:spcPct val="0"/>
              </a:spcBef>
              <a:buFontTx/>
              <a:buNone/>
            </a:pPr>
            <a:r>
              <a:rPr lang="fr-FR" altLang="fr-FR" sz="1800">
                <a:solidFill>
                  <a:srgbClr val="7030A0"/>
                </a:solidFill>
              </a:rPr>
              <a:t>Selon </a:t>
            </a:r>
            <a:r>
              <a:rPr lang="fr-FR" altLang="fr-FR" sz="1800">
                <a:solidFill>
                  <a:srgbClr val="7030A0"/>
                </a:solidFill>
                <a:hlinkClick r:id="rId11" tooltip="Bruce Bagemihl"/>
              </a:rPr>
              <a:t>Bruce </a:t>
            </a:r>
            <a:r>
              <a:rPr lang="fr-FR" altLang="fr-FR" sz="1800">
                <a:solidFill>
                  <a:srgbClr val="7030A0"/>
                </a:solidFill>
              </a:rPr>
              <a:t>Bagemihl, « </a:t>
            </a:r>
            <a:r>
              <a:rPr lang="fr-FR" altLang="fr-FR" sz="1800" i="1">
                <a:solidFill>
                  <a:srgbClr val="7030A0"/>
                </a:solidFill>
              </a:rPr>
              <a:t>le règne animal [le fait] avec une beaucoup plus grande diversité sexuelle _ y compris homosexuelle, les bisexuelle et avec des relations sexuelles non reproductives _, fait que la communauté scientifique et la société en général sont déjà disposés à accepter</a:t>
            </a:r>
            <a:r>
              <a:rPr lang="fr-FR" altLang="fr-FR" sz="1800">
                <a:solidFill>
                  <a:srgbClr val="7030A0"/>
                </a:solidFill>
              </a:rPr>
              <a:t> ». Bagemihl ajoute cependant que ce soit « </a:t>
            </a:r>
            <a:r>
              <a:rPr lang="fr-FR" altLang="fr-FR" sz="1800" i="1">
                <a:solidFill>
                  <a:srgbClr val="7030A0"/>
                </a:solidFill>
              </a:rPr>
              <a:t>nécessairement pris compte les interprétations humaines de ces phénomènes</a:t>
            </a:r>
            <a:r>
              <a:rPr lang="fr-FR" altLang="fr-FR" sz="1800">
                <a:solidFill>
                  <a:srgbClr val="7030A0"/>
                </a:solidFill>
              </a:rPr>
              <a:t> ». </a:t>
            </a:r>
            <a:r>
              <a:rPr lang="fr-FR" altLang="fr-FR" sz="1800">
                <a:solidFill>
                  <a:srgbClr val="7030A0"/>
                </a:solidFill>
                <a:hlinkClick r:id="rId12" tooltip="Simon LeVay"/>
              </a:rPr>
              <a:t>Simon LeVay</a:t>
            </a:r>
            <a:r>
              <a:rPr lang="fr-FR" altLang="fr-FR" sz="1800">
                <a:solidFill>
                  <a:srgbClr val="7030A0"/>
                </a:solidFill>
              </a:rPr>
              <a:t> introduit une mise en garde car « </a:t>
            </a:r>
            <a:r>
              <a:rPr lang="fr-FR" altLang="fr-FR" sz="1800" i="1">
                <a:solidFill>
                  <a:srgbClr val="7030A0"/>
                </a:solidFill>
              </a:rPr>
              <a:t>bien que le comportement homosexuel est très commun dans le monde animal, il semble être très rare que des animaux individuels avoir une prédisposition, de longue durée, à se livrer à un tel comportement, à l'exclusion des activités hétérosexuelles. Ainsi, une orientation purement homosexuelle, si on peut parler d'une telle chose chez les animaux, semble être une rareté. Une espèce dont l'orientation homosexuelle exclusive se produit, cependant, avec les moutons domestiques </a:t>
            </a:r>
            <a:r>
              <a:rPr lang="fr-FR" altLang="fr-FR" sz="1800">
                <a:solidFill>
                  <a:srgbClr val="7030A0"/>
                </a:solidFill>
              </a:rPr>
              <a:t>(Béliers du genre </a:t>
            </a:r>
            <a:r>
              <a:rPr lang="fr-FR" altLang="fr-FR" sz="1800" i="1">
                <a:solidFill>
                  <a:srgbClr val="7030A0"/>
                </a:solidFill>
              </a:rPr>
              <a:t>Ovis</a:t>
            </a:r>
            <a:r>
              <a:rPr lang="fr-FR" altLang="fr-FR" sz="1800">
                <a:solidFill>
                  <a:srgbClr val="7030A0"/>
                </a:solidFill>
              </a:rPr>
              <a:t>)</a:t>
            </a:r>
            <a:r>
              <a:rPr lang="fr-FR" altLang="fr-FR" sz="1800" i="1">
                <a:solidFill>
                  <a:srgbClr val="7030A0"/>
                </a:solidFill>
              </a:rPr>
              <a:t> </a:t>
            </a:r>
            <a:r>
              <a:rPr lang="fr-FR" altLang="fr-FR" sz="1800">
                <a:solidFill>
                  <a:srgbClr val="7030A0"/>
                </a:solidFill>
              </a:rPr>
              <a:t>». « </a:t>
            </a:r>
            <a:r>
              <a:rPr lang="fr-FR" altLang="fr-FR" sz="1800" i="1">
                <a:solidFill>
                  <a:srgbClr val="7030A0"/>
                </a:solidFill>
              </a:rPr>
              <a:t>Environ 10% des béliers (mâles) refuser de coopérer avec les brebis (femelles), mais on peut les faire facilement s’accoupler avec d'autres béliers</a:t>
            </a:r>
            <a:r>
              <a:rPr lang="fr-FR" altLang="fr-FR" sz="1800">
                <a:solidFill>
                  <a:srgbClr val="7030A0"/>
                </a:solidFill>
              </a:rPr>
              <a:t> ».</a:t>
            </a:r>
            <a:r>
              <a:rPr lang="fr-FR" altLang="fr-FR" sz="1200">
                <a:solidFill>
                  <a:srgbClr val="7030A0"/>
                </a:solidFill>
              </a:rPr>
              <a:t> Source : </a:t>
            </a:r>
            <a:r>
              <a:rPr lang="fr-FR" altLang="fr-FR" sz="1200">
                <a:solidFill>
                  <a:srgbClr val="7030A0"/>
                </a:solidFill>
                <a:hlinkClick r:id="rId13"/>
              </a:rPr>
              <a:t>https://en.wikipedia.org/wiki/Homosexual_behavior_in_animals</a:t>
            </a:r>
            <a:r>
              <a:rPr lang="fr-FR" altLang="fr-FR" sz="1200">
                <a:solidFill>
                  <a:srgbClr val="7030A0"/>
                </a:solidFill>
              </a:rPr>
              <a:t> </a:t>
            </a:r>
            <a:endParaRPr lang="fr-FR" altLang="fr-FR" sz="1800">
              <a:solidFill>
                <a:srgbClr val="7030A0"/>
              </a:solidFill>
            </a:endParaRPr>
          </a:p>
        </p:txBody>
      </p:sp>
      <p:pic>
        <p:nvPicPr>
          <p:cNvPr id="81926" name="Picture 2" descr="C:\Users\LISAN\Documents\religions\homosexualité\images\animaux\Males_Anas_platyrhynchos_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141288"/>
            <a:ext cx="279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ZoneTexte 8"/>
          <p:cNvSpPr txBox="1">
            <a:spLocks noChangeArrowheads="1"/>
          </p:cNvSpPr>
          <p:nvPr/>
        </p:nvSpPr>
        <p:spPr bwMode="auto">
          <a:xfrm>
            <a:off x="9056688" y="3146425"/>
            <a:ext cx="29067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Le comportement homosexuel du </a:t>
            </a:r>
            <a:r>
              <a:rPr lang="fr-FR" altLang="fr-FR" sz="1200">
                <a:solidFill>
                  <a:srgbClr val="7030A0"/>
                </a:solidFill>
                <a:hlinkClick r:id="rId15" tooltip="Canard colvert"/>
              </a:rPr>
              <a:t>Canard colvert</a:t>
            </a:r>
            <a:r>
              <a:rPr lang="fr-FR" altLang="fr-FR" sz="1200">
                <a:solidFill>
                  <a:srgbClr val="7030A0"/>
                </a:solidFill>
              </a:rPr>
              <a:t> (</a:t>
            </a:r>
            <a:r>
              <a:rPr lang="fr-FR" altLang="fr-FR" sz="1200" i="1">
                <a:solidFill>
                  <a:srgbClr val="7030A0"/>
                </a:solidFill>
              </a:rPr>
              <a:t>Anas platyrhynchos</a:t>
            </a:r>
            <a:r>
              <a:rPr lang="fr-FR" altLang="fr-FR" sz="1200">
                <a:solidFill>
                  <a:srgbClr val="7030A0"/>
                </a:solidFill>
              </a:rPr>
              <a:t>) est bien documenté, notamment le mâle pouvant se livrer à de la </a:t>
            </a:r>
            <a:r>
              <a:rPr lang="fr-FR" altLang="fr-FR" sz="1200">
                <a:solidFill>
                  <a:srgbClr val="7030A0"/>
                </a:solidFill>
                <a:hlinkClick r:id="rId16" tooltip="Nécrophilie"/>
              </a:rPr>
              <a:t>nécrophilie</a:t>
            </a:r>
            <a:r>
              <a:rPr lang="fr-FR" altLang="fr-FR" sz="1200">
                <a:solidFill>
                  <a:srgbClr val="7030A0"/>
                </a:solidFill>
              </a:rPr>
              <a:t> homosexuelle ou à des </a:t>
            </a:r>
            <a:r>
              <a:rPr lang="fr-FR" altLang="fr-FR" sz="1200">
                <a:solidFill>
                  <a:srgbClr val="7030A0"/>
                </a:solidFill>
                <a:hlinkClick r:id="rId17" tooltip="Viol"/>
              </a:rPr>
              <a:t>viols</a:t>
            </a:r>
            <a:r>
              <a:rPr lang="fr-FR" altLang="fr-FR" sz="1200">
                <a:solidFill>
                  <a:srgbClr val="7030A0"/>
                </a:solidFill>
              </a:rPr>
              <a:t> homosexuels. Source s: a) </a:t>
            </a:r>
            <a:r>
              <a:rPr lang="fr-FR" altLang="fr-FR" sz="1200">
                <a:solidFill>
                  <a:srgbClr val="7030A0"/>
                </a:solidFill>
                <a:hlinkClick r:id="rId18" tooltip="Pierre Barthélémy (journaliste)"/>
              </a:rPr>
              <a:t>Pierre Barthélémy</a:t>
            </a:r>
            <a:r>
              <a:rPr lang="fr-FR" altLang="fr-FR" sz="1200">
                <a:solidFill>
                  <a:srgbClr val="7030A0"/>
                </a:solidFill>
              </a:rPr>
              <a:t>, </a:t>
            </a:r>
            <a:r>
              <a:rPr lang="fr-FR" altLang="fr-FR" sz="1200">
                <a:solidFill>
                  <a:srgbClr val="7030A0"/>
                </a:solidFill>
                <a:hlinkClick r:id="rId19"/>
              </a:rPr>
              <a:t>« L'étrange cas du canard homosexuel nécrophile »</a:t>
            </a:r>
            <a:r>
              <a:rPr lang="fr-FR" altLang="fr-FR" sz="1200">
                <a:solidFill>
                  <a:srgbClr val="7030A0"/>
                </a:solidFill>
              </a:rPr>
              <a:t> [</a:t>
            </a:r>
            <a:r>
              <a:rPr lang="fr-FR" altLang="fr-FR" sz="1200">
                <a:solidFill>
                  <a:srgbClr val="7030A0"/>
                </a:solidFill>
                <a:hlinkClick r:id="rId20" tooltip="archive de « L'étrange cas du canard homosexuel nécrophile »"/>
              </a:rPr>
              <a:t>archive</a:t>
            </a:r>
            <a:r>
              <a:rPr lang="fr-FR" altLang="fr-FR" sz="1200">
                <a:solidFill>
                  <a:srgbClr val="7030A0"/>
                </a:solidFill>
              </a:rPr>
              <a:t>], sur </a:t>
            </a:r>
            <a:r>
              <a:rPr lang="fr-FR" altLang="fr-FR" sz="1200" i="1">
                <a:solidFill>
                  <a:srgbClr val="7030A0"/>
                </a:solidFill>
              </a:rPr>
              <a:t>Le Monde</a:t>
            </a:r>
            <a:r>
              <a:rPr lang="fr-FR" altLang="fr-FR" sz="1200">
                <a:solidFill>
                  <a:srgbClr val="7030A0"/>
                </a:solidFill>
              </a:rPr>
              <a:t>,‎ 5 juillet 2012. b) Denis Chavigny, </a:t>
            </a:r>
            <a:r>
              <a:rPr lang="fr-FR" altLang="fr-FR" sz="1200" i="1">
                <a:solidFill>
                  <a:srgbClr val="7030A0"/>
                </a:solidFill>
              </a:rPr>
              <a:t>Plumes &amp; pinceaux. Histoires de canards</a:t>
            </a:r>
            <a:r>
              <a:rPr lang="fr-FR" altLang="fr-FR" sz="1200">
                <a:solidFill>
                  <a:srgbClr val="7030A0"/>
                </a:solidFill>
              </a:rPr>
              <a:t>, Éditions Quae,‎ 2011, p. 103.</a:t>
            </a:r>
          </a:p>
        </p:txBody>
      </p:sp>
      <p:pic>
        <p:nvPicPr>
          <p:cNvPr id="81928" name="Picture 3" descr="C:\Users\LISAN\Documents\religions\homosexualité\images\animaux\220px-Couple_of_two_male_mallard_ducks_-_homosexual_Anas_platyrhynchos_-_Moenchbruch_-_Mönchbruch_-_May_3rd_2013_-_0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25000" y="1616075"/>
            <a:ext cx="2111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4" descr="C:\Users\LISAN\Documents\religions\homosexualité\images\animaux\Black_Swan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85438" y="5168900"/>
            <a:ext cx="14446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ZoneTexte 11"/>
          <p:cNvSpPr txBox="1">
            <a:spLocks noChangeArrowheads="1"/>
          </p:cNvSpPr>
          <p:nvPr/>
        </p:nvSpPr>
        <p:spPr bwMode="auto">
          <a:xfrm>
            <a:off x="10091738" y="6429375"/>
            <a:ext cx="2100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Cygnes noirs (</a:t>
            </a:r>
            <a:r>
              <a:rPr lang="fr-FR" altLang="fr-FR" sz="1200" i="1">
                <a:solidFill>
                  <a:srgbClr val="7030A0"/>
                </a:solidFill>
              </a:rPr>
              <a:t>Cygnus atratus</a:t>
            </a:r>
            <a:r>
              <a:rPr lang="fr-FR" altLang="fr-FR" sz="1200">
                <a:solidFill>
                  <a:srgbClr val="7030A0"/>
                </a:solidFill>
              </a:rPr>
              <a:t>).</a:t>
            </a:r>
          </a:p>
        </p:txBody>
      </p:sp>
      <p:sp>
        <p:nvSpPr>
          <p:cNvPr id="81931" name="ZoneTexte 12"/>
          <p:cNvSpPr txBox="1">
            <a:spLocks noChangeArrowheads="1"/>
          </p:cNvSpPr>
          <p:nvPr/>
        </p:nvSpPr>
        <p:spPr bwMode="auto">
          <a:xfrm>
            <a:off x="185738" y="5921375"/>
            <a:ext cx="995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Les </a:t>
            </a:r>
            <a:r>
              <a:rPr lang="fr-FR" altLang="fr-FR" sz="1200">
                <a:solidFill>
                  <a:srgbClr val="7030A0"/>
                </a:solidFill>
                <a:hlinkClick r:id="rId23" tooltip="Giraffe"/>
              </a:rPr>
              <a:t>girafes</a:t>
            </a:r>
            <a:r>
              <a:rPr lang="fr-FR" altLang="fr-FR" sz="1200">
                <a:solidFill>
                  <a:srgbClr val="7030A0"/>
                </a:solidFill>
              </a:rPr>
              <a:t> mâles ont été observées se livrer à des fréquences remarquablement élevées de comportement homosexuel. Après un "étranglement«  agressive , il est fréquent que deux girafes mâles se caressent, se courent, l’une après l'autre, se chevauchent, ce qui les mènent à l‘orgasme. Ces interactions entre les mâles ont été trouvées plus fréquentes que les accouplements hétérosexuels. Dans une étude, jusqu'à 94% des incidents de chevauchement ont été observés entre deux mâles. Sources : a) </a:t>
            </a:r>
            <a:r>
              <a:rPr lang="en-US" altLang="fr-FR" sz="1200" i="1">
                <a:solidFill>
                  <a:srgbClr val="7030A0"/>
                </a:solidFill>
                <a:hlinkClick r:id="rId24"/>
              </a:rPr>
              <a:t>"Necking" behavior in the giraffe</a:t>
            </a:r>
            <a:r>
              <a:rPr lang="en-US" altLang="fr-FR" sz="1200">
                <a:solidFill>
                  <a:srgbClr val="7030A0"/>
                </a:solidFill>
              </a:rPr>
              <a:t>. Journal of Zoology (London) 151 (3): 313–321.  b) </a:t>
            </a:r>
            <a:r>
              <a:rPr lang="fr-FR" altLang="fr-FR" sz="1200">
                <a:solidFill>
                  <a:srgbClr val="7030A0"/>
                </a:solidFill>
              </a:rPr>
              <a:t>Bagemihl 1999, pp. 391-393.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1"/>
          <p:cNvSpPr txBox="1">
            <a:spLocks noChangeArrowheads="1"/>
          </p:cNvSpPr>
          <p:nvPr/>
        </p:nvSpPr>
        <p:spPr bwMode="auto">
          <a:xfrm>
            <a:off x="3125788" y="149225"/>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12725" y="160338"/>
            <a:ext cx="509588" cy="320675"/>
          </a:xfrm>
        </p:spPr>
        <p:txBody>
          <a:bodyPr/>
          <a:lstStyle/>
          <a:p>
            <a:pPr>
              <a:defRPr/>
            </a:pPr>
            <a:fld id="{B7DF7166-03AF-45BF-B3A3-9EAFAE77934E}" type="slidenum">
              <a:rPr lang="fr-FR"/>
              <a:pPr>
                <a:defRPr/>
              </a:pPr>
              <a:t>85</a:t>
            </a:fld>
            <a:endParaRPr lang="fr-FR" dirty="0"/>
          </a:p>
        </p:txBody>
      </p:sp>
      <p:sp>
        <p:nvSpPr>
          <p:cNvPr id="83972" name="Rectangle 3"/>
          <p:cNvSpPr>
            <a:spLocks noChangeArrowheads="1"/>
          </p:cNvSpPr>
          <p:nvPr/>
        </p:nvSpPr>
        <p:spPr bwMode="auto">
          <a:xfrm>
            <a:off x="220663" y="542925"/>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83973" name="ZoneTexte 4"/>
          <p:cNvSpPr txBox="1">
            <a:spLocks noChangeArrowheads="1"/>
          </p:cNvSpPr>
          <p:nvPr/>
        </p:nvSpPr>
        <p:spPr bwMode="auto">
          <a:xfrm>
            <a:off x="174625" y="949325"/>
            <a:ext cx="9525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L'observation du comportement homosexuel chez les animaux peut être vu à la fois comme un argument pour et contre l'acceptation de l'homosexualité chez les humains, et a été utilisée notamment contre l'affirmation selon laquelle l’homosexualité est un </a:t>
            </a:r>
            <a:r>
              <a:rPr lang="fr-FR" altLang="fr-FR" sz="1800" i="1">
                <a:solidFill>
                  <a:srgbClr val="7030A0"/>
                </a:solidFill>
                <a:hlinkClick r:id="rId3" tooltip="Peccatum contre naturam"/>
              </a:rPr>
              <a:t>peccatum contre nature</a:t>
            </a:r>
            <a:r>
              <a:rPr lang="fr-FR" altLang="fr-FR" sz="1800">
                <a:solidFill>
                  <a:srgbClr val="7030A0"/>
                </a:solidFill>
              </a:rPr>
              <a:t> («péché contre la nature"). Par exemple, l'homosexualité chez les animaux a été cité par </a:t>
            </a:r>
            <a:r>
              <a:rPr lang="fr-FR" altLang="fr-FR" sz="1800">
                <a:solidFill>
                  <a:srgbClr val="7030A0"/>
                </a:solidFill>
                <a:hlinkClick r:id="rId4" tooltip="American Psychiatric Association"/>
              </a:rPr>
              <a:t>l'AmericanPsychiatric Association</a:t>
            </a:r>
            <a:r>
              <a:rPr lang="fr-FR" altLang="fr-FR" sz="1800">
                <a:solidFill>
                  <a:srgbClr val="7030A0"/>
                </a:solidFill>
              </a:rPr>
              <a:t> et d'autres groupes dans leur  mémoire </a:t>
            </a:r>
            <a:r>
              <a:rPr lang="fr-FR" altLang="fr-FR" sz="1800">
                <a:solidFill>
                  <a:srgbClr val="7030A0"/>
                </a:solidFill>
                <a:hlinkClick r:id="rId5" tooltip="Amici curiae"/>
              </a:rPr>
              <a:t>Amici curiae</a:t>
            </a:r>
            <a:r>
              <a:rPr lang="fr-FR" altLang="fr-FR" sz="1800">
                <a:solidFill>
                  <a:srgbClr val="7030A0"/>
                </a:solidFill>
              </a:rPr>
              <a:t> à la </a:t>
            </a:r>
            <a:r>
              <a:rPr lang="fr-FR" altLang="fr-FR" sz="1800">
                <a:solidFill>
                  <a:srgbClr val="7030A0"/>
                </a:solidFill>
                <a:hlinkClick r:id="rId6" tooltip="United States Supreme Court"/>
              </a:rPr>
              <a:t>Cour suprême des États-Unis</a:t>
            </a:r>
            <a:r>
              <a:rPr lang="fr-FR" altLang="fr-FR" sz="1800">
                <a:solidFill>
                  <a:srgbClr val="7030A0"/>
                </a:solidFill>
              </a:rPr>
              <a:t> dans </a:t>
            </a:r>
            <a:r>
              <a:rPr lang="fr-FR" altLang="fr-FR" sz="1800" i="1">
                <a:solidFill>
                  <a:srgbClr val="7030A0"/>
                </a:solidFill>
                <a:hlinkClick r:id="rId7" tooltip="Lawrence v. Texas"/>
              </a:rPr>
              <a:t>l'affaire Lawrence c. </a:t>
            </a:r>
            <a:r>
              <a:rPr lang="fr-FR" altLang="fr-FR" sz="1800">
                <a:solidFill>
                  <a:srgbClr val="7030A0"/>
                </a:solidFill>
              </a:rPr>
              <a:t>Texas, qui a finalement invalidé les </a:t>
            </a:r>
            <a:r>
              <a:rPr lang="fr-FR" altLang="fr-FR" sz="1800">
                <a:solidFill>
                  <a:srgbClr val="7030A0"/>
                </a:solidFill>
                <a:hlinkClick r:id="rId8" tooltip="Sodomy laws"/>
              </a:rPr>
              <a:t>lois sur la sodomie</a:t>
            </a:r>
            <a:r>
              <a:rPr lang="fr-FR" altLang="fr-FR" sz="1800">
                <a:solidFill>
                  <a:srgbClr val="7030A0"/>
                </a:solidFill>
              </a:rPr>
              <a:t> de 14 États. </a:t>
            </a:r>
            <a:r>
              <a:rPr lang="fr-FR" altLang="fr-FR" sz="1200">
                <a:solidFill>
                  <a:srgbClr val="7030A0"/>
                </a:solidFill>
              </a:rPr>
              <a:t>Source : </a:t>
            </a:r>
            <a:r>
              <a:rPr lang="fr-FR" altLang="fr-FR" sz="1200">
                <a:solidFill>
                  <a:srgbClr val="7030A0"/>
                </a:solidFill>
                <a:hlinkClick r:id="rId9"/>
              </a:rPr>
              <a:t>https://en.wikipedia.org/wiki/Homosexual_behavior_in_animals</a:t>
            </a:r>
            <a:r>
              <a:rPr lang="fr-FR" altLang="fr-FR" sz="1200">
                <a:solidFill>
                  <a:srgbClr val="7030A0"/>
                </a:solidFill>
              </a:rPr>
              <a:t> </a:t>
            </a:r>
          </a:p>
          <a:p>
            <a:pPr algn="just" eaLnBrk="1" hangingPunct="1">
              <a:lnSpc>
                <a:spcPct val="100000"/>
              </a:lnSpc>
              <a:spcBef>
                <a:spcPct val="0"/>
              </a:spcBef>
              <a:buFontTx/>
              <a:buNone/>
            </a:pPr>
            <a:r>
              <a:rPr lang="fr-FR" altLang="fr-FR" sz="1800">
                <a:solidFill>
                  <a:srgbClr val="7030A0"/>
                </a:solidFill>
              </a:rPr>
              <a:t>Des cas de préférence homosexuelle et des paires exclusives homosexuelles sont connues.</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Source : Gailey, DA; Hall, JC « </a:t>
            </a:r>
            <a:r>
              <a:rPr lang="en-US" altLang="fr-FR" sz="1200" i="1">
                <a:solidFill>
                  <a:srgbClr val="7030A0"/>
                </a:solidFill>
                <a:hlinkClick r:id="rId10"/>
              </a:rPr>
              <a:t>Behavior and Cytogenetics of fruitless in Drosophila melanogaster: Different Courtship Defects Caused by Separate, Closely Linked Lesions</a:t>
            </a:r>
            <a:r>
              <a:rPr lang="en-US" altLang="fr-FR" sz="1200">
                <a:solidFill>
                  <a:srgbClr val="7030A0"/>
                </a:solidFill>
              </a:rPr>
              <a:t> </a:t>
            </a:r>
            <a:r>
              <a:rPr lang="fr-FR" altLang="fr-FR" sz="1200">
                <a:solidFill>
                  <a:srgbClr val="7030A0"/>
                </a:solidFill>
              </a:rPr>
              <a:t>». </a:t>
            </a:r>
            <a:r>
              <a:rPr lang="en-US" altLang="fr-FR" sz="1200">
                <a:solidFill>
                  <a:srgbClr val="7030A0"/>
                </a:solidFill>
              </a:rPr>
              <a:t> Genetics (The Genetics Society of America) 121 (4): 773–785. PMC 1203660 . PMID 2542123</a:t>
            </a:r>
            <a:r>
              <a:rPr lang="fr-FR" altLang="fr-FR" sz="1200">
                <a:solidFill>
                  <a:srgbClr val="7030A0"/>
                </a:solidFill>
              </a:rPr>
              <a:t> [cas de relations sexuelles infructueuses chez la mouche drosophile].</a:t>
            </a:r>
            <a:endParaRPr lang="fr-FR" altLang="fr-FR" sz="1800">
              <a:solidFill>
                <a:srgbClr val="7030A0"/>
              </a:solidFill>
            </a:endParaRPr>
          </a:p>
          <a:p>
            <a:pPr algn="just" eaLnBrk="1" hangingPunct="1">
              <a:lnSpc>
                <a:spcPct val="100000"/>
              </a:lnSpc>
              <a:spcBef>
                <a:spcPct val="0"/>
              </a:spcBef>
              <a:buFontTx/>
              <a:buNone/>
            </a:pPr>
            <a:r>
              <a:rPr lang="fr-FR" altLang="fr-FR" sz="1800">
                <a:solidFill>
                  <a:srgbClr val="7030A0"/>
                </a:solidFill>
              </a:rPr>
              <a:t>Le chercheur </a:t>
            </a:r>
            <a:r>
              <a:rPr lang="fr-FR" altLang="fr-FR" sz="1800">
                <a:solidFill>
                  <a:srgbClr val="7030A0"/>
                </a:solidFill>
                <a:hlinkClick r:id="rId11" tooltip="Bruce Bagemihl"/>
              </a:rPr>
              <a:t>Bruce Bagemihl</a:t>
            </a:r>
            <a:r>
              <a:rPr lang="fr-FR" altLang="fr-FR" sz="1800">
                <a:solidFill>
                  <a:srgbClr val="7030A0"/>
                </a:solidFill>
              </a:rPr>
              <a:t> a observé des </a:t>
            </a:r>
            <a:r>
              <a:rPr lang="fr-FR" altLang="fr-FR" sz="1800" b="1">
                <a:solidFill>
                  <a:srgbClr val="7030A0"/>
                </a:solidFill>
                <a:hlinkClick r:id="rId12" tooltip="Dauphin"/>
              </a:rPr>
              <a:t>dauphins</a:t>
            </a:r>
            <a:r>
              <a:rPr lang="fr-FR" altLang="fr-FR" sz="1800">
                <a:solidFill>
                  <a:srgbClr val="7030A0"/>
                </a:solidFill>
              </a:rPr>
              <a:t> mâles qui frottaient leur pénis l'un contre l'autre, pratiquaient le sexe anal et nasal (intromission du pénis dans l'</a:t>
            </a:r>
            <a:r>
              <a:rPr lang="fr-FR" altLang="fr-FR" sz="1800">
                <a:solidFill>
                  <a:srgbClr val="7030A0"/>
                </a:solidFill>
                <a:hlinkClick r:id="rId13" tooltip="Évent"/>
              </a:rPr>
              <a:t>évent</a:t>
            </a:r>
            <a:r>
              <a:rPr lang="fr-FR" altLang="fr-FR" sz="1800">
                <a:solidFill>
                  <a:srgbClr val="7030A0"/>
                </a:solidFill>
              </a:rPr>
              <a:t>) (°). Les </a:t>
            </a:r>
            <a:r>
              <a:rPr lang="fr-FR" altLang="fr-FR" sz="1800" b="1">
                <a:solidFill>
                  <a:srgbClr val="7030A0"/>
                </a:solidFill>
                <a:hlinkClick r:id="rId14" tooltip="Orque"/>
              </a:rPr>
              <a:t>orques</a:t>
            </a:r>
            <a:r>
              <a:rPr lang="fr-FR" altLang="fr-FR" sz="1800">
                <a:solidFill>
                  <a:srgbClr val="7030A0"/>
                </a:solidFill>
              </a:rPr>
              <a:t>, les </a:t>
            </a:r>
            <a:r>
              <a:rPr lang="fr-FR" altLang="fr-FR" sz="1800" b="1">
                <a:solidFill>
                  <a:srgbClr val="7030A0"/>
                </a:solidFill>
                <a:hlinkClick r:id="rId15" tooltip="Lamantin"/>
              </a:rPr>
              <a:t>lamantins</a:t>
            </a:r>
            <a:r>
              <a:rPr lang="fr-FR" altLang="fr-FR" sz="1800">
                <a:solidFill>
                  <a:srgbClr val="7030A0"/>
                </a:solidFill>
              </a:rPr>
              <a:t> ainsi que les </a:t>
            </a:r>
            <a:r>
              <a:rPr lang="fr-FR" altLang="fr-FR" sz="1800" b="1">
                <a:solidFill>
                  <a:srgbClr val="7030A0"/>
                </a:solidFill>
                <a:hlinkClick r:id="rId16" tooltip="Girafe"/>
              </a:rPr>
              <a:t>girafes</a:t>
            </a:r>
            <a:r>
              <a:rPr lang="fr-FR" altLang="fr-FR" sz="1800">
                <a:solidFill>
                  <a:srgbClr val="7030A0"/>
                </a:solidFill>
              </a:rPr>
              <a:t> se livreraient à des rapports sexuels entre mâles. Selon </a:t>
            </a:r>
            <a:r>
              <a:rPr lang="fr-FR" altLang="fr-FR" sz="1800">
                <a:solidFill>
                  <a:srgbClr val="7030A0"/>
                </a:solidFill>
                <a:hlinkClick r:id="rId17" tooltip="Thierry Lodé"/>
              </a:rPr>
              <a:t>Thierry Lodé</a:t>
            </a:r>
            <a:r>
              <a:rPr lang="fr-FR" altLang="fr-FR" sz="1800">
                <a:solidFill>
                  <a:srgbClr val="7030A0"/>
                </a:solidFill>
              </a:rPr>
              <a:t>, il apparaît également que de nombreuses espèces (</a:t>
            </a:r>
            <a:r>
              <a:rPr lang="fr-FR" altLang="fr-FR" sz="1800" b="1">
                <a:solidFill>
                  <a:srgbClr val="7030A0"/>
                </a:solidFill>
                <a:hlinkClick r:id="rId18" tooltip="Lion"/>
              </a:rPr>
              <a:t>lions</a:t>
            </a:r>
            <a:r>
              <a:rPr lang="fr-FR" altLang="fr-FR" sz="1800">
                <a:solidFill>
                  <a:srgbClr val="7030A0"/>
                </a:solidFill>
              </a:rPr>
              <a:t>, </a:t>
            </a:r>
            <a:r>
              <a:rPr lang="fr-FR" altLang="fr-FR" sz="1800" b="1">
                <a:solidFill>
                  <a:srgbClr val="7030A0"/>
                </a:solidFill>
                <a:hlinkClick r:id="rId19" tooltip="Putois"/>
              </a:rPr>
              <a:t>putois</a:t>
            </a:r>
            <a:r>
              <a:rPr lang="fr-FR" altLang="fr-FR" sz="1800">
                <a:solidFill>
                  <a:srgbClr val="7030A0"/>
                </a:solidFill>
              </a:rPr>
              <a:t>) montrent des pratiques largement bisexuelles. Plusieurs chercheurs ont aussi observé des préférences homosexuelles chez les </a:t>
            </a:r>
            <a:r>
              <a:rPr lang="fr-FR" altLang="fr-FR" sz="1800" b="1">
                <a:solidFill>
                  <a:srgbClr val="7030A0"/>
                </a:solidFill>
              </a:rPr>
              <a:t>moutons</a:t>
            </a:r>
            <a:r>
              <a:rPr lang="fr-FR" altLang="fr-FR" sz="1800">
                <a:solidFill>
                  <a:srgbClr val="7030A0"/>
                </a:solidFill>
              </a:rPr>
              <a:t> (+). La sexualité exclusive reste rare dans la nature et la diversité des comportements seraient largement privilégiée par l'évolution biologique et le </a:t>
            </a:r>
            <a:r>
              <a:rPr lang="fr-FR" altLang="fr-FR" sz="1800">
                <a:solidFill>
                  <a:srgbClr val="7030A0"/>
                </a:solidFill>
                <a:hlinkClick r:id="rId20" tooltip="Conflit sexuel"/>
              </a:rPr>
              <a:t>conflit sexuel</a:t>
            </a:r>
            <a:r>
              <a:rPr lang="fr-FR" altLang="fr-FR" sz="1800">
                <a:solidFill>
                  <a:srgbClr val="7030A0"/>
                </a:solidFill>
              </a:rPr>
              <a:t>. Un autre scientifique, </a:t>
            </a:r>
            <a:r>
              <a:rPr lang="fr-FR" altLang="fr-FR" sz="1800">
                <a:solidFill>
                  <a:srgbClr val="7030A0"/>
                </a:solidFill>
                <a:hlinkClick r:id="rId21" tooltip="Paul Vasey (page inexistante)"/>
              </a:rPr>
              <a:t>Paul Vasey</a:t>
            </a:r>
            <a:r>
              <a:rPr lang="fr-FR" altLang="fr-FR" sz="1800">
                <a:solidFill>
                  <a:srgbClr val="7030A0"/>
                </a:solidFill>
              </a:rPr>
              <a:t>, a également identifié des comportements lesbiens chez les </a:t>
            </a:r>
            <a:r>
              <a:rPr lang="fr-FR" altLang="fr-FR" sz="1800" u="sng">
                <a:solidFill>
                  <a:srgbClr val="7030A0"/>
                </a:solidFill>
                <a:hlinkClick r:id="rId22" tooltip="Macaque"/>
              </a:rPr>
              <a:t>macaques</a:t>
            </a:r>
            <a:r>
              <a:rPr lang="fr-FR" altLang="fr-FR" sz="1800">
                <a:solidFill>
                  <a:srgbClr val="7030A0"/>
                </a:solidFill>
              </a:rPr>
              <a:t> (*).</a:t>
            </a:r>
          </a:p>
          <a:p>
            <a:pPr algn="just" eaLnBrk="1" hangingPunct="1">
              <a:lnSpc>
                <a:spcPct val="100000"/>
              </a:lnSpc>
              <a:spcBef>
                <a:spcPct val="0"/>
              </a:spcBef>
              <a:buFontTx/>
              <a:buNone/>
            </a:pPr>
            <a:r>
              <a:rPr lang="fr-FR" altLang="fr-FR" sz="1200">
                <a:solidFill>
                  <a:srgbClr val="7030A0"/>
                </a:solidFill>
              </a:rPr>
              <a:t>(°) J.-P. Sylvestre, « Some Observations on Behavior of Two Orinoco Dolphins (Inia geoffrensis humboldtiaba [Pilleri and Gihr 1977]), in Captivity, at Duisburg Zoo », </a:t>
            </a:r>
            <a:r>
              <a:rPr lang="fr-FR" altLang="fr-FR" sz="1200" i="1">
                <a:solidFill>
                  <a:srgbClr val="7030A0"/>
                </a:solidFill>
              </a:rPr>
              <a:t>Aquatic mammals</a:t>
            </a:r>
            <a:r>
              <a:rPr lang="fr-FR" altLang="fr-FR" sz="1200">
                <a:solidFill>
                  <a:srgbClr val="7030A0"/>
                </a:solidFill>
              </a:rPr>
              <a:t>, n</a:t>
            </a:r>
            <a:r>
              <a:rPr lang="fr-FR" altLang="fr-FR" sz="1200" baseline="30000">
                <a:solidFill>
                  <a:srgbClr val="7030A0"/>
                </a:solidFill>
              </a:rPr>
              <a:t>o</a:t>
            </a:r>
            <a:r>
              <a:rPr lang="fr-FR" altLang="fr-FR" sz="1200">
                <a:solidFill>
                  <a:srgbClr val="7030A0"/>
                </a:solidFill>
              </a:rPr>
              <a:t> 11,‎ 1985, p. 58-65.</a:t>
            </a:r>
          </a:p>
          <a:p>
            <a:pPr algn="just" eaLnBrk="1" hangingPunct="1">
              <a:lnSpc>
                <a:spcPct val="100000"/>
              </a:lnSpc>
              <a:spcBef>
                <a:spcPct val="0"/>
              </a:spcBef>
              <a:buFontTx/>
              <a:buNone/>
            </a:pPr>
            <a:r>
              <a:rPr lang="fr-FR" altLang="fr-FR" sz="1200">
                <a:solidFill>
                  <a:srgbClr val="7030A0"/>
                </a:solidFill>
              </a:rPr>
              <a:t>(+) </a:t>
            </a:r>
            <a:r>
              <a:rPr lang="fr-FR" altLang="fr-FR" sz="1800">
                <a:solidFill>
                  <a:srgbClr val="7030A0"/>
                </a:solidFill>
              </a:rPr>
              <a:t> </a:t>
            </a:r>
            <a:r>
              <a:rPr lang="fr-FR" altLang="fr-FR" sz="1200">
                <a:solidFill>
                  <a:srgbClr val="7030A0"/>
                </a:solidFill>
                <a:hlinkClick r:id="rId23"/>
              </a:rPr>
              <a:t>Endocrinology</a:t>
            </a:r>
            <a:r>
              <a:rPr lang="fr-FR" altLang="fr-FR" sz="1200">
                <a:solidFill>
                  <a:srgbClr val="7030A0"/>
                </a:solidFill>
              </a:rPr>
              <a:t> [</a:t>
            </a:r>
            <a:r>
              <a:rPr lang="fr-FR" altLang="fr-FR" sz="1200">
                <a:solidFill>
                  <a:srgbClr val="7030A0"/>
                </a:solidFill>
                <a:hlinkClick r:id="rId24" tooltip="archive de Endocrinology"/>
              </a:rPr>
              <a:t>archive</a:t>
            </a:r>
            <a:r>
              <a:rPr lang="fr-FR" altLang="fr-FR" sz="1200">
                <a:solidFill>
                  <a:srgbClr val="7030A0"/>
                </a:solidFill>
              </a:rPr>
              <a:t>], 2004.</a:t>
            </a:r>
          </a:p>
          <a:p>
            <a:pPr algn="just" eaLnBrk="1" hangingPunct="1">
              <a:lnSpc>
                <a:spcPct val="100000"/>
              </a:lnSpc>
              <a:spcBef>
                <a:spcPct val="0"/>
              </a:spcBef>
              <a:buFontTx/>
              <a:buNone/>
            </a:pPr>
            <a:r>
              <a:rPr lang="fr-FR" altLang="fr-FR" sz="1200">
                <a:solidFill>
                  <a:srgbClr val="7030A0"/>
                </a:solidFill>
              </a:rPr>
              <a:t>(*) </a:t>
            </a:r>
            <a:r>
              <a:rPr lang="en-US" altLang="fr-FR" sz="1200">
                <a:solidFill>
                  <a:srgbClr val="7030A0"/>
                </a:solidFill>
              </a:rPr>
              <a:t>Paul Vasey, </a:t>
            </a:r>
            <a:r>
              <a:rPr lang="en-US" altLang="fr-FR" sz="1200" i="1">
                <a:solidFill>
                  <a:srgbClr val="7030A0"/>
                </a:solidFill>
              </a:rPr>
              <a:t>Homosexual behavior in primates: A review of evidence and theory</a:t>
            </a:r>
            <a:r>
              <a:rPr lang="en-US" altLang="fr-FR" sz="1200">
                <a:solidFill>
                  <a:srgbClr val="7030A0"/>
                </a:solidFill>
              </a:rPr>
              <a:t>, International Journal of Primatology, 16, 173-204, 1995.</a:t>
            </a:r>
            <a:endParaRPr lang="fr-FR" altLang="fr-FR" sz="1200">
              <a:solidFill>
                <a:srgbClr val="7030A0"/>
              </a:solidFill>
            </a:endParaRPr>
          </a:p>
        </p:txBody>
      </p:sp>
      <p:pic>
        <p:nvPicPr>
          <p:cNvPr id="83974" name="Picture 3" descr="C:\Users\LISAN\Documents\religions\homosexualité\images\animaux\Two_Giraffe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05988" y="171450"/>
            <a:ext cx="20955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ZoneTexte 10"/>
          <p:cNvSpPr txBox="1">
            <a:spLocks noChangeArrowheads="1"/>
          </p:cNvSpPr>
          <p:nvPr/>
        </p:nvSpPr>
        <p:spPr bwMode="auto">
          <a:xfrm>
            <a:off x="9601200" y="4179888"/>
            <a:ext cx="2405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Deux girafes mâles pratiquant le </a:t>
            </a:r>
            <a:r>
              <a:rPr lang="fr-FR" altLang="fr-FR" sz="1200" i="1">
                <a:solidFill>
                  <a:srgbClr val="7030A0"/>
                </a:solidFill>
              </a:rPr>
              <a:t>necking</a:t>
            </a:r>
            <a:r>
              <a:rPr lang="fr-FR" altLang="fr-FR" sz="1200">
                <a:solidFill>
                  <a:srgbClr val="7030A0"/>
                </a:solidFill>
              </a:rPr>
              <a:t> (enlacement de cou) pouvant s'accompagner d'érection.</a:t>
            </a:r>
          </a:p>
        </p:txBody>
      </p:sp>
      <p:pic>
        <p:nvPicPr>
          <p:cNvPr id="83976" name="Picture 5" descr="C:\Users\LISAN\Documents\religions\homosexualité\images\animaux\220px-Giraffe_Ithala_KZN_South_Africa_Luca_Galuzzi_2004.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02813" y="2744788"/>
            <a:ext cx="212725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6" descr="C:\Users\LISAN\Documents\religions\homosexualité\images\animaux\American_bison_k5680-1.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21863" y="4821238"/>
            <a:ext cx="20986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ZoneTexte 13"/>
          <p:cNvSpPr txBox="1">
            <a:spLocks noChangeArrowheads="1"/>
          </p:cNvSpPr>
          <p:nvPr/>
        </p:nvSpPr>
        <p:spPr bwMode="auto">
          <a:xfrm>
            <a:off x="9601200" y="6194425"/>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bison américain est un </a:t>
            </a:r>
            <a:r>
              <a:rPr lang="fr-FR" altLang="fr-FR" sz="1200">
                <a:solidFill>
                  <a:srgbClr val="7030A0"/>
                </a:solidFill>
                <a:hlinkClick r:id="rId28" tooltip="Bovine"/>
              </a:rPr>
              <a:t>bovin</a:t>
            </a:r>
            <a:r>
              <a:rPr lang="fr-FR" altLang="fr-FR" sz="1200">
                <a:solidFill>
                  <a:srgbClr val="7030A0"/>
                </a:solidFill>
              </a:rPr>
              <a:t> qui affiche un comportement homosexuel.</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01613" y="0"/>
            <a:ext cx="509587" cy="320675"/>
          </a:xfrm>
        </p:spPr>
        <p:txBody>
          <a:bodyPr/>
          <a:lstStyle/>
          <a:p>
            <a:pPr>
              <a:defRPr/>
            </a:pPr>
            <a:fld id="{15E2D4AA-EE20-49A7-B3B3-9A46982E9F26}" type="slidenum">
              <a:rPr lang="fr-FR"/>
              <a:pPr>
                <a:defRPr/>
              </a:pPr>
              <a:t>86</a:t>
            </a:fld>
            <a:endParaRPr lang="fr-FR" dirty="0"/>
          </a:p>
        </p:txBody>
      </p:sp>
      <p:sp>
        <p:nvSpPr>
          <p:cNvPr id="86020" name="Rectangle 3"/>
          <p:cNvSpPr>
            <a:spLocks noChangeArrowheads="1"/>
          </p:cNvSpPr>
          <p:nvPr/>
        </p:nvSpPr>
        <p:spPr bwMode="auto">
          <a:xfrm>
            <a:off x="144463" y="704850"/>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86021" name="ZoneTexte 7"/>
          <p:cNvSpPr txBox="1">
            <a:spLocks noChangeArrowheads="1"/>
          </p:cNvSpPr>
          <p:nvPr/>
        </p:nvSpPr>
        <p:spPr bwMode="auto">
          <a:xfrm>
            <a:off x="163513" y="1044575"/>
            <a:ext cx="913288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Chez certaines espèces de </a:t>
            </a:r>
            <a:r>
              <a:rPr lang="fr-FR" altLang="fr-FR" sz="1800" b="1" dirty="0">
                <a:solidFill>
                  <a:srgbClr val="7030A0"/>
                </a:solidFill>
              </a:rPr>
              <a:t>lézards</a:t>
            </a:r>
            <a:r>
              <a:rPr lang="fr-FR" altLang="fr-FR" sz="1800" dirty="0">
                <a:solidFill>
                  <a:srgbClr val="7030A0"/>
                </a:solidFill>
              </a:rPr>
              <a:t> se reproduisant par </a:t>
            </a:r>
            <a:r>
              <a:rPr lang="fr-FR" altLang="fr-FR" sz="1800" dirty="0">
                <a:solidFill>
                  <a:srgbClr val="7030A0"/>
                </a:solidFill>
                <a:hlinkClick r:id="rId3" tooltip="Parthénogenèse"/>
              </a:rPr>
              <a:t>parthénogenèse</a:t>
            </a:r>
            <a:r>
              <a:rPr lang="fr-FR" altLang="fr-FR" sz="1800" dirty="0">
                <a:solidFill>
                  <a:srgbClr val="7030A0"/>
                </a:solidFill>
              </a:rPr>
              <a:t>, une homosexualité exclusive des femelles a été observée (les mâles ayant disparu chez cette espèce). Ce comportement est nécessaire à la réalisation de l'ovulation. Aucun cas d'homosexualité exclusive des femelles n'a été décrit chez les espèces animales où les mâles sont présents</a:t>
            </a:r>
            <a:r>
              <a:rPr lang="fr-FR" altLang="fr-FR" sz="1800" baseline="30000" dirty="0">
                <a:solidFill>
                  <a:srgbClr val="7030A0"/>
                </a:solidFill>
                <a:hlinkClick r:id="rId4"/>
              </a:rPr>
              <a:t>26</a:t>
            </a:r>
            <a:r>
              <a:rPr lang="fr-FR" altLang="fr-FR" sz="1800" baseline="30000" dirty="0">
                <a:solidFill>
                  <a:srgbClr val="7030A0"/>
                </a:solidFill>
              </a:rPr>
              <a:t>,</a:t>
            </a:r>
            <a:r>
              <a:rPr lang="fr-FR" altLang="fr-FR" sz="1800" baseline="30000" dirty="0">
                <a:solidFill>
                  <a:srgbClr val="7030A0"/>
                </a:solidFill>
                <a:hlinkClick r:id="rId4"/>
              </a:rPr>
              <a:t>27</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Il existe des jeux homosexuels chez le </a:t>
            </a:r>
            <a:r>
              <a:rPr lang="fr-FR" altLang="fr-FR" sz="1800" b="1" dirty="0">
                <a:solidFill>
                  <a:srgbClr val="7030A0"/>
                </a:solidFill>
                <a:hlinkClick r:id="rId5" tooltip="Chien"/>
              </a:rPr>
              <a:t>chien</a:t>
            </a:r>
            <a:r>
              <a:rPr lang="fr-FR" altLang="fr-FR" sz="1800" dirty="0">
                <a:solidFill>
                  <a:srgbClr val="7030A0"/>
                </a:solidFill>
              </a:rPr>
              <a:t> qu'il ne faut pas confondre avec le comportement de dominance de « </a:t>
            </a:r>
            <a:r>
              <a:rPr lang="fr-FR" altLang="fr-FR" sz="1800" i="1" dirty="0">
                <a:solidFill>
                  <a:srgbClr val="7030A0"/>
                </a:solidFill>
              </a:rPr>
              <a:t>chevauchement hiérarchique</a:t>
            </a:r>
            <a:r>
              <a:rPr lang="fr-FR" altLang="fr-FR" sz="1800" dirty="0">
                <a:solidFill>
                  <a:srgbClr val="7030A0"/>
                </a:solidFill>
              </a:rPr>
              <a:t> ».</a:t>
            </a:r>
          </a:p>
          <a:p>
            <a:pPr algn="just" eaLnBrk="1" hangingPunct="1">
              <a:lnSpc>
                <a:spcPct val="100000"/>
              </a:lnSpc>
              <a:spcBef>
                <a:spcPct val="0"/>
              </a:spcBef>
            </a:pPr>
            <a:r>
              <a:rPr lang="fr-FR" altLang="fr-FR" sz="1800" dirty="0">
                <a:solidFill>
                  <a:srgbClr val="7030A0"/>
                </a:solidFill>
              </a:rPr>
              <a:t> Le </a:t>
            </a:r>
            <a:r>
              <a:rPr lang="fr-FR" altLang="fr-FR" sz="1800" b="1" dirty="0">
                <a:solidFill>
                  <a:srgbClr val="7030A0"/>
                </a:solidFill>
                <a:hlinkClick r:id="rId6" tooltip="Bonobo (primate)"/>
              </a:rPr>
              <a:t>bonobo</a:t>
            </a:r>
            <a:r>
              <a:rPr lang="fr-FR" altLang="fr-FR" sz="1800" dirty="0">
                <a:solidFill>
                  <a:srgbClr val="7030A0"/>
                </a:solidFill>
              </a:rPr>
              <a:t> est une espèce dont la </a:t>
            </a:r>
            <a:r>
              <a:rPr lang="fr-FR" altLang="fr-FR" sz="1800" dirty="0">
                <a:solidFill>
                  <a:srgbClr val="7030A0"/>
                </a:solidFill>
                <a:hlinkClick r:id="rId7" tooltip="Bisexualité"/>
              </a:rPr>
              <a:t>bisexualité</a:t>
            </a:r>
            <a:r>
              <a:rPr lang="fr-FR" altLang="fr-FR" sz="1800" dirty="0">
                <a:solidFill>
                  <a:srgbClr val="7030A0"/>
                </a:solidFill>
              </a:rPr>
              <a:t> est un fait d'observation, partie prenante de ce qu'on appelle chez cette espèce la « </a:t>
            </a:r>
            <a:r>
              <a:rPr lang="fr-FR" altLang="fr-FR" sz="1800" dirty="0" err="1">
                <a:solidFill>
                  <a:srgbClr val="7030A0"/>
                </a:solidFill>
                <a:hlinkClick r:id="rId8" tooltip="Pansexualité"/>
              </a:rPr>
              <a:t>pansexualité</a:t>
            </a:r>
            <a:r>
              <a:rPr lang="fr-FR" altLang="fr-FR" sz="1800" dirty="0">
                <a:solidFill>
                  <a:srgbClr val="7030A0"/>
                </a:solidFill>
              </a:rPr>
              <a:t> ». Les mâles comme les femelles s'adonnent fréquemment à des relations avec le même sexe ou avec le sexe opposé, avec des individus matures et immatures sexuellement, et y compris entre descendants. Le sexe a une fonction d'apaisement des tensions très importantes chez les bonobos ainsi que d'apprentissage.</a:t>
            </a:r>
          </a:p>
          <a:p>
            <a:pPr algn="just" eaLnBrk="1" hangingPunct="1">
              <a:lnSpc>
                <a:spcPct val="100000"/>
              </a:lnSpc>
              <a:spcBef>
                <a:spcPct val="0"/>
              </a:spcBef>
            </a:pPr>
            <a:r>
              <a:rPr lang="fr-FR" altLang="fr-FR" sz="1800" dirty="0">
                <a:solidFill>
                  <a:srgbClr val="7030A0"/>
                </a:solidFill>
              </a:rPr>
              <a:t> Se faire la cour, se chevaucher et la pénétration anale complète entre mâles ont été remarqués chez le </a:t>
            </a:r>
            <a:r>
              <a:rPr lang="fr-FR" altLang="fr-FR" sz="1800" b="1" dirty="0">
                <a:solidFill>
                  <a:srgbClr val="7030A0"/>
                </a:solidFill>
              </a:rPr>
              <a:t>Bison Américain</a:t>
            </a:r>
            <a:r>
              <a:rPr lang="fr-FR" altLang="fr-FR" sz="1800" dirty="0">
                <a:solidFill>
                  <a:srgbClr val="7030A0"/>
                </a:solidFill>
              </a:rPr>
              <a:t>. Aussi, le chevauchement d’une femelle par une autre (aussi connu comme de l’intimidation) est très fréquent dans les troupeaux. Ce comportement est hormonal et se synchronise avec les montée d’estrogène, particulièrement en la présence d’un mâle.</a:t>
            </a:r>
          </a:p>
          <a:p>
            <a:pPr algn="just" eaLnBrk="1" hangingPunct="1">
              <a:lnSpc>
                <a:spcPct val="100000"/>
              </a:lnSpc>
              <a:spcBef>
                <a:spcPct val="0"/>
              </a:spcBef>
            </a:pPr>
            <a:r>
              <a:rPr lang="fr-FR" altLang="fr-FR" sz="1800" dirty="0">
                <a:solidFill>
                  <a:srgbClr val="7030A0"/>
                </a:solidFill>
              </a:rPr>
              <a:t> En </a:t>
            </a:r>
            <a:r>
              <a:rPr lang="fr-FR" altLang="fr-FR" sz="1800" dirty="0">
                <a:solidFill>
                  <a:srgbClr val="7030A0"/>
                </a:solidFill>
                <a:hlinkClick r:id="rId9" tooltip="2005"/>
              </a:rPr>
              <a:t>2005</a:t>
            </a:r>
            <a:r>
              <a:rPr lang="fr-FR" altLang="fr-FR" sz="1800" dirty="0">
                <a:solidFill>
                  <a:srgbClr val="7030A0"/>
                </a:solidFill>
              </a:rPr>
              <a:t>, six </a:t>
            </a:r>
            <a:r>
              <a:rPr lang="fr-FR" altLang="fr-FR" sz="1800" b="1" dirty="0">
                <a:solidFill>
                  <a:srgbClr val="7030A0"/>
                </a:solidFill>
                <a:hlinkClick r:id="rId10" tooltip="Manchot de Humboldt"/>
              </a:rPr>
              <a:t>manchots de Humboldt</a:t>
            </a:r>
            <a:r>
              <a:rPr lang="fr-FR" altLang="fr-FR" sz="1800" dirty="0">
                <a:solidFill>
                  <a:srgbClr val="7030A0"/>
                </a:solidFill>
              </a:rPr>
              <a:t> mâles du </a:t>
            </a:r>
            <a:r>
              <a:rPr lang="fr-FR" altLang="fr-FR" sz="1800" dirty="0">
                <a:solidFill>
                  <a:srgbClr val="7030A0"/>
                </a:solidFill>
                <a:hlinkClick r:id="rId11" tooltip="Parc zoologique"/>
              </a:rPr>
              <a:t>zoo</a:t>
            </a:r>
            <a:r>
              <a:rPr lang="fr-FR" altLang="fr-FR" sz="1800" dirty="0">
                <a:solidFill>
                  <a:srgbClr val="7030A0"/>
                </a:solidFill>
              </a:rPr>
              <a:t> de </a:t>
            </a:r>
            <a:r>
              <a:rPr lang="fr-FR" altLang="fr-FR" sz="1800" dirty="0">
                <a:solidFill>
                  <a:srgbClr val="7030A0"/>
                </a:solidFill>
                <a:hlinkClick r:id="rId12" tooltip="Bremerhaven"/>
              </a:rPr>
              <a:t>Bremerhaven</a:t>
            </a:r>
            <a:r>
              <a:rPr lang="fr-FR" altLang="fr-FR" sz="1800" dirty="0">
                <a:solidFill>
                  <a:srgbClr val="7030A0"/>
                </a:solidFill>
              </a:rPr>
              <a:t> (</a:t>
            </a:r>
            <a:r>
              <a:rPr lang="fr-FR" altLang="fr-FR" sz="1800" dirty="0">
                <a:solidFill>
                  <a:srgbClr val="7030A0"/>
                </a:solidFill>
                <a:hlinkClick r:id="rId13" tooltip="Allemagne"/>
              </a:rPr>
              <a:t>Allemagne</a:t>
            </a:r>
            <a:r>
              <a:rPr lang="fr-FR" altLang="fr-FR" sz="1800" dirty="0">
                <a:solidFill>
                  <a:srgbClr val="7030A0"/>
                </a:solidFill>
              </a:rPr>
              <a:t>) avaient défrayé les chroniques en formant trois couples homosexuels (°) et en "adoptant" des cailloux comme </a:t>
            </a:r>
            <a:r>
              <a:rPr lang="fr-FR" altLang="fr-FR" sz="1800" dirty="0">
                <a:solidFill>
                  <a:srgbClr val="7030A0"/>
                </a:solidFill>
                <a:hlinkClick r:id="rId14" tooltip="Œuf (biologie)"/>
              </a:rPr>
              <a:t>œufs</a:t>
            </a:r>
            <a:r>
              <a:rPr lang="fr-FR" altLang="fr-FR" sz="1800" dirty="0">
                <a:solidFill>
                  <a:srgbClr val="7030A0"/>
                </a:solidFill>
              </a:rPr>
              <a:t>. Les instances du zoo avaient essayé d'introduire des manchots femelles pour qu'ils s'accouplent mais les couples homosexuels se sont maintenus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  </a:t>
            </a:r>
            <a:r>
              <a:rPr lang="fr-FR" altLang="fr-FR" sz="1200" dirty="0">
                <a:solidFill>
                  <a:srgbClr val="7030A0"/>
                </a:solidFill>
                <a:hlinkClick r:id="rId15"/>
              </a:rPr>
              <a:t>http://www.lemonde.fr/europe/article/2009/06/03/un-couple-de-manchots-gays-adopte-un-petit-avec-succes_1202028_3214.html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a priori</a:t>
            </a:r>
            <a:r>
              <a:rPr lang="fr-FR" altLang="fr-FR" sz="1200" dirty="0">
                <a:solidFill>
                  <a:srgbClr val="7030A0"/>
                </a:solidFill>
              </a:rPr>
              <a:t> ce sont des couples fidèles mais ce n'est qu'une hypothèse car des opposants contestent une telle affirmation.</a:t>
            </a:r>
          </a:p>
        </p:txBody>
      </p:sp>
      <p:pic>
        <p:nvPicPr>
          <p:cNvPr id="86022" name="Picture 2" descr="C:\Users\LISAN\Documents\religions\homosexualité\images\animaux\LesbianBitch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90088" y="163513"/>
            <a:ext cx="229711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ZoneTexte 9"/>
          <p:cNvSpPr txBox="1">
            <a:spLocks noChangeArrowheads="1"/>
          </p:cNvSpPr>
          <p:nvPr/>
        </p:nvSpPr>
        <p:spPr bwMode="auto">
          <a:xfrm>
            <a:off x="9285288" y="1958975"/>
            <a:ext cx="2765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Jeu sexuel entre deux femelles </a:t>
            </a:r>
            <a:r>
              <a:rPr lang="fr-FR" altLang="fr-FR" sz="1200">
                <a:solidFill>
                  <a:srgbClr val="7030A0"/>
                </a:solidFill>
                <a:hlinkClick r:id="rId17" tooltip="Labrador retriever"/>
              </a:rPr>
              <a:t>Labrador</a:t>
            </a:r>
            <a:r>
              <a:rPr lang="fr-FR" altLang="fr-FR" sz="1200">
                <a:solidFill>
                  <a:srgbClr val="7030A0"/>
                </a:solidFill>
              </a:rPr>
              <a:t>.</a:t>
            </a:r>
          </a:p>
        </p:txBody>
      </p:sp>
      <p:sp>
        <p:nvSpPr>
          <p:cNvPr id="86024" name="ZoneTexte 10"/>
          <p:cNvSpPr txBox="1">
            <a:spLocks noChangeArrowheads="1"/>
          </p:cNvSpPr>
          <p:nvPr/>
        </p:nvSpPr>
        <p:spPr bwMode="auto">
          <a:xfrm>
            <a:off x="9231313" y="3548063"/>
            <a:ext cx="2960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Environ quinze espèces de </a:t>
            </a:r>
            <a:r>
              <a:rPr lang="fr-FR" altLang="fr-FR" sz="1200">
                <a:solidFill>
                  <a:srgbClr val="7030A0"/>
                </a:solidFill>
                <a:hlinkClick r:id="rId18" tooltip="Lézard"/>
              </a:rPr>
              <a:t>lézards</a:t>
            </a:r>
            <a:r>
              <a:rPr lang="fr-FR" altLang="fr-FR" sz="1200">
                <a:solidFill>
                  <a:srgbClr val="7030A0"/>
                </a:solidFill>
              </a:rPr>
              <a:t> </a:t>
            </a:r>
            <a:r>
              <a:rPr lang="fr-FR" altLang="fr-FR" sz="1200" i="1">
                <a:solidFill>
                  <a:srgbClr val="7030A0"/>
                </a:solidFill>
              </a:rPr>
              <a:t>whiptails</a:t>
            </a:r>
            <a:r>
              <a:rPr lang="fr-FR" altLang="fr-FR" sz="1200">
                <a:solidFill>
                  <a:srgbClr val="7030A0"/>
                </a:solidFill>
              </a:rPr>
              <a:t> (lézards à queue en fouet, genre </a:t>
            </a:r>
            <a:r>
              <a:rPr lang="fr-FR" altLang="fr-FR" sz="1200" i="1">
                <a:solidFill>
                  <a:srgbClr val="7030A0"/>
                </a:solidFill>
                <a:hlinkClick r:id="rId19" tooltip="Cnemidophorus"/>
              </a:rPr>
              <a:t>Cnemidophorus</a:t>
            </a:r>
            <a:r>
              <a:rPr lang="fr-FR" altLang="fr-FR" sz="1200">
                <a:solidFill>
                  <a:srgbClr val="7030A0"/>
                </a:solidFill>
              </a:rPr>
              <a:t>) se reproduisent exclusivement par parthénogenèse. </a:t>
            </a:r>
          </a:p>
        </p:txBody>
      </p:sp>
      <p:pic>
        <p:nvPicPr>
          <p:cNvPr id="86025" name="Picture 3" descr="C:\Users\LISAN\Documents\religions\homosexualité\images\animaux\Spotted_hyena2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705975" y="4518025"/>
            <a:ext cx="18161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ZoneTexte 11"/>
          <p:cNvSpPr txBox="1">
            <a:spLocks noChangeArrowheads="1"/>
          </p:cNvSpPr>
          <p:nvPr/>
        </p:nvSpPr>
        <p:spPr bwMode="auto">
          <a:xfrm>
            <a:off x="9231313" y="6259513"/>
            <a:ext cx="2797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a:t>
            </a:r>
            <a:r>
              <a:rPr lang="fr-FR" altLang="fr-FR" sz="1200">
                <a:solidFill>
                  <a:srgbClr val="7030A0"/>
                </a:solidFill>
                <a:hlinkClick r:id="rId21" tooltip="Hyène tachetée"/>
              </a:rPr>
              <a:t>hyène tachetée</a:t>
            </a:r>
            <a:r>
              <a:rPr lang="fr-FR" altLang="fr-FR" sz="1200">
                <a:solidFill>
                  <a:srgbClr val="7030A0"/>
                </a:solidFill>
              </a:rPr>
              <a:t> est un carnivore terrestre; originaire de l'Afrique.</a:t>
            </a:r>
          </a:p>
        </p:txBody>
      </p:sp>
      <p:pic>
        <p:nvPicPr>
          <p:cNvPr id="86027" name="Picture 4" descr="C:\Users\LISAN\Documents\religions\homosexualité\images\animaux\homosexual whiptail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558338" y="2243138"/>
            <a:ext cx="22748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oneTexte 1"/>
          <p:cNvSpPr txBox="1">
            <a:spLocks noChangeArrowheads="1"/>
          </p:cNvSpPr>
          <p:nvPr/>
        </p:nvSpPr>
        <p:spPr bwMode="auto">
          <a:xfrm>
            <a:off x="3594100" y="1603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12725" y="149225"/>
            <a:ext cx="509588" cy="320675"/>
          </a:xfrm>
        </p:spPr>
        <p:txBody>
          <a:bodyPr/>
          <a:lstStyle/>
          <a:p>
            <a:pPr>
              <a:defRPr/>
            </a:pPr>
            <a:fld id="{4C5104BE-7078-4A22-9263-9B0610267F38}" type="slidenum">
              <a:rPr lang="fr-FR"/>
              <a:pPr>
                <a:defRPr/>
              </a:pPr>
              <a:t>87</a:t>
            </a:fld>
            <a:endParaRPr lang="fr-FR" dirty="0"/>
          </a:p>
        </p:txBody>
      </p:sp>
      <p:sp>
        <p:nvSpPr>
          <p:cNvPr id="88068" name="Rectangle 3"/>
          <p:cNvSpPr>
            <a:spLocks noChangeArrowheads="1"/>
          </p:cNvSpPr>
          <p:nvPr/>
        </p:nvSpPr>
        <p:spPr bwMode="auto">
          <a:xfrm>
            <a:off x="166688" y="520700"/>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88069" name="ZoneTexte 4"/>
          <p:cNvSpPr txBox="1">
            <a:spLocks noChangeArrowheads="1"/>
          </p:cNvSpPr>
          <p:nvPr/>
        </p:nvSpPr>
        <p:spPr bwMode="auto">
          <a:xfrm>
            <a:off x="195263" y="936625"/>
            <a:ext cx="86979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800" dirty="0">
                <a:solidFill>
                  <a:srgbClr val="7030A0"/>
                </a:solidFill>
              </a:rPr>
              <a:t> Deux </a:t>
            </a:r>
            <a:r>
              <a:rPr lang="fr-FR" altLang="fr-FR" sz="1800" b="1" dirty="0">
                <a:solidFill>
                  <a:srgbClr val="7030A0"/>
                </a:solidFill>
              </a:rPr>
              <a:t>manchots</a:t>
            </a:r>
            <a:r>
              <a:rPr lang="fr-FR" altLang="fr-FR" sz="1800" dirty="0">
                <a:solidFill>
                  <a:srgbClr val="7030A0"/>
                </a:solidFill>
              </a:rPr>
              <a:t> nommées Wendell et </a:t>
            </a:r>
            <a:r>
              <a:rPr lang="fr-FR" altLang="fr-FR" sz="1800" dirty="0" err="1">
                <a:solidFill>
                  <a:srgbClr val="7030A0"/>
                </a:solidFill>
              </a:rPr>
              <a:t>Cass</a:t>
            </a:r>
            <a:r>
              <a:rPr lang="fr-FR" altLang="fr-FR" sz="1800" dirty="0">
                <a:solidFill>
                  <a:srgbClr val="7030A0"/>
                </a:solidFill>
              </a:rPr>
              <a:t> sont un cas similaire, au zoo de New York.</a:t>
            </a:r>
          </a:p>
          <a:p>
            <a:pPr algn="just" eaLnBrk="1" hangingPunct="1">
              <a:lnSpc>
                <a:spcPct val="100000"/>
              </a:lnSpc>
              <a:spcBef>
                <a:spcPct val="0"/>
              </a:spcBef>
            </a:pPr>
            <a:r>
              <a:rPr lang="fr-FR" altLang="fr-FR" sz="1800" dirty="0">
                <a:solidFill>
                  <a:srgbClr val="7030A0"/>
                </a:solidFill>
              </a:rPr>
              <a:t> On observe des  comportements sexuels agressifs entre les femelles de la </a:t>
            </a:r>
            <a:r>
              <a:rPr lang="fr-FR" altLang="fr-FR" sz="1800" b="1" dirty="0">
                <a:solidFill>
                  <a:srgbClr val="7030A0"/>
                </a:solidFill>
              </a:rPr>
              <a:t>hyène tachetée</a:t>
            </a:r>
            <a:r>
              <a:rPr lang="fr-FR" altLang="fr-FR" sz="1800" dirty="0">
                <a:solidFill>
                  <a:srgbClr val="7030A0"/>
                </a:solidFill>
              </a:rPr>
              <a:t>, y compris par un chevauchement entre elles. La structure de la famille de l'hyène tachetée est </a:t>
            </a:r>
            <a:r>
              <a:rPr lang="fr-FR" altLang="fr-FR" sz="1800" dirty="0">
                <a:solidFill>
                  <a:srgbClr val="7030A0"/>
                </a:solidFill>
                <a:hlinkClick r:id="rId3" tooltip="Matriarcale"/>
              </a:rPr>
              <a:t>matriarcale</a:t>
            </a:r>
            <a:r>
              <a:rPr lang="fr-FR" altLang="fr-FR" sz="1800" dirty="0">
                <a:solidFill>
                  <a:srgbClr val="7030A0"/>
                </a:solidFill>
              </a:rPr>
              <a:t>. Le comportement agressif dans la hyène femelle a conduit à la compréhension que les femelles plus agressives sont mieux en mesure de rivaliser pour les ressources, y compris pour la nourriture et les partenaires d'accouplement.</a:t>
            </a:r>
          </a:p>
          <a:p>
            <a:pPr algn="just" eaLnBrk="1" hangingPunct="1">
              <a:lnSpc>
                <a:spcPct val="100000"/>
              </a:lnSpc>
              <a:spcBef>
                <a:spcPct val="0"/>
              </a:spcBef>
            </a:pPr>
            <a:r>
              <a:rPr lang="fr-FR" altLang="fr-FR" sz="1800" dirty="0">
                <a:solidFill>
                  <a:srgbClr val="7030A0"/>
                </a:solidFill>
              </a:rPr>
              <a:t> Chez le </a:t>
            </a:r>
            <a:r>
              <a:rPr lang="fr-FR" altLang="fr-FR" sz="1800" b="1" dirty="0">
                <a:solidFill>
                  <a:srgbClr val="7030A0"/>
                </a:solidFill>
                <a:hlinkClick r:id="rId4" tooltip="Macaque japonais"/>
              </a:rPr>
              <a:t>macaque</a:t>
            </a:r>
            <a:r>
              <a:rPr lang="fr-FR" altLang="fr-FR" sz="1800" b="1" dirty="0">
                <a:solidFill>
                  <a:srgbClr val="7030A0"/>
                </a:solidFill>
              </a:rPr>
              <a:t> japonais</a:t>
            </a:r>
            <a:r>
              <a:rPr lang="fr-FR" altLang="fr-FR" sz="1800" dirty="0">
                <a:solidFill>
                  <a:srgbClr val="7030A0"/>
                </a:solidFill>
              </a:rPr>
              <a:t>, les </a:t>
            </a:r>
            <a:r>
              <a:rPr lang="fr-FR" altLang="fr-FR" sz="1800" dirty="0">
                <a:solidFill>
                  <a:srgbClr val="7030A0"/>
                </a:solidFill>
                <a:hlinkClick r:id="rId5" tooltip="Homosexuality"/>
              </a:rPr>
              <a:t>relations homosexuelles</a:t>
            </a:r>
            <a:r>
              <a:rPr lang="fr-FR" altLang="fr-FR" sz="1800" dirty="0">
                <a:solidFill>
                  <a:srgbClr val="7030A0"/>
                </a:solidFill>
              </a:rPr>
              <a:t> sont fréquentes, mais leurs taux varient entre les troupes. Les femelles forment des « </a:t>
            </a:r>
            <a:r>
              <a:rPr lang="fr-FR" altLang="fr-FR" sz="1800" i="1" dirty="0">
                <a:solidFill>
                  <a:srgbClr val="7030A0"/>
                </a:solidFill>
              </a:rPr>
              <a:t>clans d’épouses</a:t>
            </a:r>
            <a:r>
              <a:rPr lang="fr-FR" altLang="fr-FR" sz="1800" dirty="0">
                <a:solidFill>
                  <a:srgbClr val="7030A0"/>
                </a:solidFill>
              </a:rPr>
              <a:t> » (</a:t>
            </a:r>
            <a:r>
              <a:rPr lang="fr-FR" altLang="fr-FR" sz="1800" dirty="0">
                <a:solidFill>
                  <a:srgbClr val="7030A0"/>
                </a:solidFill>
                <a:hlinkClick r:id="rId6" tooltip="wikt:consort"/>
              </a:rPr>
              <a:t>"</a:t>
            </a:r>
            <a:r>
              <a:rPr lang="fr-FR" altLang="fr-FR" sz="1800" dirty="0" err="1">
                <a:solidFill>
                  <a:srgbClr val="7030A0"/>
                </a:solidFill>
                <a:hlinkClick r:id="rId6" tooltip="wikt:consort"/>
              </a:rPr>
              <a:t>consortships</a:t>
            </a:r>
            <a:r>
              <a:rPr lang="fr-FR" altLang="fr-FR" sz="1800" dirty="0">
                <a:solidFill>
                  <a:srgbClr val="7030A0"/>
                </a:solidFill>
                <a:hlinkClick r:id="rId6" tooltip="wikt:consort"/>
              </a:rPr>
              <a:t>"</a:t>
            </a:r>
            <a:r>
              <a:rPr lang="fr-FR" altLang="fr-FR" sz="1800" dirty="0">
                <a:solidFill>
                  <a:srgbClr val="7030A0"/>
                </a:solidFill>
              </a:rPr>
              <a:t>) caractérisés par des activités sociales et sexuelles affectueuses. Souvent, des amitiés solides et durables résultent de ces accouplement. Les mâles ont aussi des relations de même sexe, généralement avec des partenaires multiples du même âge. Des activités affectueuses  et enjouées sont associées à ces relations.</a:t>
            </a:r>
            <a:r>
              <a:rPr lang="fr-FR" altLang="fr-FR" sz="1200" dirty="0">
                <a:solidFill>
                  <a:srgbClr val="7030A0"/>
                </a:solidFill>
              </a:rPr>
              <a:t> Source : </a:t>
            </a:r>
            <a:r>
              <a:rPr lang="fr-FR" altLang="fr-FR" sz="1800" dirty="0">
                <a:solidFill>
                  <a:srgbClr val="7030A0"/>
                </a:solidFill>
              </a:rPr>
              <a:t> </a:t>
            </a:r>
            <a:r>
              <a:rPr lang="fr-FR" altLang="fr-FR" sz="1200" dirty="0" err="1">
                <a:solidFill>
                  <a:srgbClr val="7030A0"/>
                </a:solidFill>
              </a:rPr>
              <a:t>Bagemihl</a:t>
            </a:r>
            <a:r>
              <a:rPr lang="fr-FR" altLang="fr-FR" sz="1200" dirty="0">
                <a:solidFill>
                  <a:srgbClr val="7030A0"/>
                </a:solidFill>
              </a:rPr>
              <a:t> 1999, pp. 302-305.</a:t>
            </a:r>
          </a:p>
          <a:p>
            <a:pPr algn="just" eaLnBrk="1" hangingPunct="1">
              <a:lnSpc>
                <a:spcPct val="100000"/>
              </a:lnSpc>
              <a:spcBef>
                <a:spcPct val="0"/>
              </a:spcBef>
            </a:pPr>
            <a:r>
              <a:rPr lang="fr-FR" altLang="fr-FR" sz="1800" dirty="0">
                <a:solidFill>
                  <a:srgbClr val="7030A0"/>
                </a:solidFill>
              </a:rPr>
              <a:t> Les </a:t>
            </a:r>
            <a:r>
              <a:rPr lang="fr-FR" altLang="fr-FR" sz="1800" b="1" dirty="0">
                <a:solidFill>
                  <a:srgbClr val="7030A0"/>
                </a:solidFill>
                <a:hlinkClick r:id="rId7" tooltip="Lion"/>
              </a:rPr>
              <a:t>lions</a:t>
            </a:r>
            <a:r>
              <a:rPr lang="fr-FR" altLang="fr-FR" sz="1800" dirty="0">
                <a:solidFill>
                  <a:srgbClr val="7030A0"/>
                </a:solidFill>
              </a:rPr>
              <a:t> mâles et femelles ont été vus avoir des interactions homosexuelles.  Environ 8% des chevauchements, ont été observés, avec d’autres mâles. Ils s’accouplent, se caressent du museau affectueusement, pour un certain nombre de jours. Les accouplements de femelles n‘ont pas été observés à l'état sauvage.</a:t>
            </a:r>
            <a:r>
              <a:rPr lang="fr-FR" altLang="fr-FR" sz="1200" dirty="0">
                <a:solidFill>
                  <a:srgbClr val="7030A0"/>
                </a:solidFill>
              </a:rPr>
              <a:t> </a:t>
            </a:r>
          </a:p>
          <a:p>
            <a:pPr algn="just" eaLnBrk="1" hangingPunct="1">
              <a:lnSpc>
                <a:spcPct val="100000"/>
              </a:lnSpc>
              <a:spcBef>
                <a:spcPct val="0"/>
              </a:spcBef>
            </a:pPr>
            <a:r>
              <a:rPr lang="fr-FR" altLang="fr-FR" sz="1200" dirty="0">
                <a:solidFill>
                  <a:srgbClr val="7030A0"/>
                </a:solidFill>
              </a:rPr>
              <a:t>Source : </a:t>
            </a:r>
            <a:r>
              <a:rPr lang="en-US" altLang="fr-FR" sz="1200" dirty="0" err="1">
                <a:solidFill>
                  <a:srgbClr val="7030A0"/>
                </a:solidFill>
              </a:rPr>
              <a:t>Srivastav</a:t>
            </a:r>
            <a:r>
              <a:rPr lang="en-US" altLang="fr-FR" sz="1200" dirty="0">
                <a:solidFill>
                  <a:srgbClr val="7030A0"/>
                </a:solidFill>
              </a:rPr>
              <a:t>, </a:t>
            </a:r>
            <a:r>
              <a:rPr lang="en-US" altLang="fr-FR" sz="1200" dirty="0" err="1">
                <a:solidFill>
                  <a:srgbClr val="7030A0"/>
                </a:solidFill>
              </a:rPr>
              <a:t>Suvira</a:t>
            </a:r>
            <a:r>
              <a:rPr lang="en-US" altLang="fr-FR" sz="1200" dirty="0">
                <a:solidFill>
                  <a:srgbClr val="7030A0"/>
                </a:solidFill>
              </a:rPr>
              <a:t> (15–31 December 2001). "</a:t>
            </a:r>
            <a:r>
              <a:rPr lang="en-US" altLang="fr-FR" sz="1200" i="1" dirty="0">
                <a:solidFill>
                  <a:srgbClr val="7030A0"/>
                </a:solidFill>
                <a:hlinkClick r:id="rId8"/>
              </a:rPr>
              <a:t>Lion, Without Lioness</a:t>
            </a:r>
            <a:r>
              <a:rPr lang="en-US" altLang="fr-FR" sz="1200" dirty="0">
                <a:solidFill>
                  <a:srgbClr val="7030A0"/>
                </a:solidFill>
              </a:rPr>
              <a:t>" . </a:t>
            </a:r>
            <a:r>
              <a:rPr lang="en-US" altLang="fr-FR" sz="1200" dirty="0" err="1">
                <a:solidFill>
                  <a:srgbClr val="7030A0"/>
                </a:solidFill>
              </a:rPr>
              <a:t>TerraGreen</a:t>
            </a:r>
            <a:r>
              <a:rPr lang="en-US" altLang="fr-FR" sz="1200" dirty="0">
                <a:solidFill>
                  <a:srgbClr val="7030A0"/>
                </a:solidFill>
              </a:rPr>
              <a:t>: News to Save the Earth.</a:t>
            </a:r>
            <a:endParaRPr lang="fr-FR" altLang="fr-FR" sz="1200" dirty="0">
              <a:solidFill>
                <a:srgbClr val="7030A0"/>
              </a:solidFill>
            </a:endParaRPr>
          </a:p>
        </p:txBody>
      </p:sp>
      <p:pic>
        <p:nvPicPr>
          <p:cNvPr id="88070" name="Picture 3" descr="C:\Users\LISAN\Documents\religions\homosexualité\images\manif-affiches-pro-homos\homosexuality exists in 450 species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5775" y="429895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ZoneTexte 6"/>
          <p:cNvSpPr txBox="1">
            <a:spLocks noChangeArrowheads="1"/>
          </p:cNvSpPr>
          <p:nvPr/>
        </p:nvSpPr>
        <p:spPr bwMode="auto">
          <a:xfrm>
            <a:off x="7239000" y="6073775"/>
            <a:ext cx="478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dirty="0">
                <a:solidFill>
                  <a:srgbClr val="7030A0"/>
                </a:solidFill>
              </a:rPr>
              <a:t>↗ « L’homosexualité existe dans 450 espèces. L’homophobie n’existe dans que dans une seule. Laquelle semble non naturelle, maintenant ? </a:t>
            </a:r>
            <a:r>
              <a:rPr lang="fr-FR" altLang="fr-FR" sz="1200" dirty="0">
                <a:solidFill>
                  <a:srgbClr val="7030A0"/>
                </a:solidFill>
              </a:rPr>
              <a:t>». Source :  </a:t>
            </a:r>
            <a:r>
              <a:rPr lang="fr-FR" altLang="fr-FR" sz="1200" dirty="0">
                <a:solidFill>
                  <a:srgbClr val="7030A0"/>
                </a:solidFill>
                <a:hlinkClick r:id="rId10"/>
              </a:rPr>
              <a:t>https://www.pinterest.com/pin/38069559320215680/</a:t>
            </a:r>
            <a:r>
              <a:rPr lang="fr-FR" altLang="fr-FR" sz="1200" dirty="0">
                <a:solidFill>
                  <a:srgbClr val="7030A0"/>
                </a:solidFill>
              </a:rPr>
              <a:t> </a:t>
            </a:r>
          </a:p>
        </p:txBody>
      </p:sp>
      <p:sp>
        <p:nvSpPr>
          <p:cNvPr id="88072" name="ZoneTexte 7"/>
          <p:cNvSpPr txBox="1">
            <a:spLocks noChangeArrowheads="1"/>
          </p:cNvSpPr>
          <p:nvPr/>
        </p:nvSpPr>
        <p:spPr bwMode="auto">
          <a:xfrm>
            <a:off x="8796338" y="1306513"/>
            <a:ext cx="32099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hlinkClick r:id="rId11" tooltip="Roy et Silo"/>
              </a:rPr>
              <a:t>Roy et Silo</a:t>
            </a:r>
            <a:r>
              <a:rPr lang="fr-FR" altLang="fr-FR" sz="1200">
                <a:solidFill>
                  <a:srgbClr val="7030A0"/>
                </a:solidFill>
              </a:rPr>
              <a:t>, deux manchots mâles à  </a:t>
            </a:r>
            <a:r>
              <a:rPr lang="fr-FR" altLang="fr-FR" sz="1200">
                <a:solidFill>
                  <a:srgbClr val="7030A0"/>
                </a:solidFill>
                <a:hlinkClick r:id="rId12" tooltip="Manchot à jugulaire"/>
              </a:rPr>
              <a:t>jugulaire</a:t>
            </a:r>
            <a:r>
              <a:rPr lang="fr-FR" altLang="fr-FR" sz="1200">
                <a:solidFill>
                  <a:srgbClr val="7030A0"/>
                </a:solidFill>
              </a:rPr>
              <a:t>, du </a:t>
            </a:r>
            <a:r>
              <a:rPr lang="fr-FR" altLang="fr-FR" sz="1200">
                <a:solidFill>
                  <a:srgbClr val="7030A0"/>
                </a:solidFill>
                <a:hlinkClick r:id="rId13" tooltip="Central Park Zoo"/>
              </a:rPr>
              <a:t>zoo de Central Park</a:t>
            </a:r>
            <a:r>
              <a:rPr lang="fr-FR" altLang="fr-FR" sz="1200">
                <a:solidFill>
                  <a:srgbClr val="7030A0"/>
                </a:solidFill>
              </a:rPr>
              <a:t>, sont devenus connus à l'échelle internationale, quand ils ont couvés avec succès un œuf et ont pris soin de leur progéniture. Sources : a) </a:t>
            </a:r>
            <a:r>
              <a:rPr lang="fr-FR" altLang="fr-FR" sz="1200">
                <a:solidFill>
                  <a:srgbClr val="7030A0"/>
                </a:solidFill>
                <a:hlinkClick r:id="rId14"/>
              </a:rPr>
              <a:t>http://theduckpond.thoughts.com/posts/silo-and-roy-a-valentines-story</a:t>
            </a:r>
            <a:r>
              <a:rPr lang="fr-FR" altLang="fr-FR" sz="1200">
                <a:solidFill>
                  <a:srgbClr val="7030A0"/>
                </a:solidFill>
              </a:rPr>
              <a:t>, b) </a:t>
            </a:r>
            <a:r>
              <a:rPr lang="fr-FR" altLang="fr-FR" sz="1200">
                <a:solidFill>
                  <a:srgbClr val="7030A0"/>
                </a:solidFill>
                <a:hlinkClick r:id="rId15"/>
              </a:rPr>
              <a:t>https://en.wikipedia.org/wiki/Roy_and_Silo</a:t>
            </a:r>
            <a:r>
              <a:rPr lang="fr-FR" altLang="fr-FR" sz="1200">
                <a:solidFill>
                  <a:srgbClr val="7030A0"/>
                </a:solidFill>
              </a:rPr>
              <a:t> </a:t>
            </a:r>
          </a:p>
        </p:txBody>
      </p:sp>
      <p:pic>
        <p:nvPicPr>
          <p:cNvPr id="88073" name="Picture 3" descr="C:\Users\LISAN\Documents\religions\homosexualité\images\animaux\Roy et Sil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7175" y="0"/>
            <a:ext cx="13065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4" descr="C:\Users\LISAN\Documents\religions\homosexualité\images\animaux\roy silo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91625" y="152400"/>
            <a:ext cx="11382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6" descr="C:\Users\LISAN\Documents\religions\homosexualité\images\animaux\bonobo homosexuality bis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26638" y="2914650"/>
            <a:ext cx="15319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ZoneTexte 13"/>
          <p:cNvSpPr txBox="1">
            <a:spLocks noChangeArrowheads="1"/>
          </p:cNvSpPr>
          <p:nvPr/>
        </p:nvSpPr>
        <p:spPr bwMode="auto">
          <a:xfrm>
            <a:off x="9383713" y="4016375"/>
            <a:ext cx="2808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Accouplement de 2 bonobos femelles.</a:t>
            </a:r>
          </a:p>
        </p:txBody>
      </p:sp>
      <p:pic>
        <p:nvPicPr>
          <p:cNvPr id="88077" name="Picture 4" descr="C:\Users\LISAN\Documents\religions\homosexualité\images\animaux\homosexual dolphin2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38538" y="5672138"/>
            <a:ext cx="1784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5" descr="C:\Users\LISAN\Documents\religions\homosexualité\images\animaux\dolphin blowhole penetration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263" y="5584825"/>
            <a:ext cx="28384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6" descr="C:\Users\LISAN\Documents\religions\homosexualité\images\animaux\dolphin blowhole penetration2_r.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37225" y="5691188"/>
            <a:ext cx="15414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ZoneTexte 17"/>
          <p:cNvSpPr txBox="1">
            <a:spLocks noChangeArrowheads="1"/>
          </p:cNvSpPr>
          <p:nvPr/>
        </p:nvSpPr>
        <p:spPr bwMode="auto">
          <a:xfrm>
            <a:off x="369888" y="6389688"/>
            <a:ext cx="4778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Accouplements entre partenaires de même sexe, chez les dauphines.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txBox="1">
            <a:spLocks/>
          </p:cNvSpPr>
          <p:nvPr/>
        </p:nvSpPr>
        <p:spPr>
          <a:xfrm>
            <a:off x="212725" y="149225"/>
            <a:ext cx="509588" cy="320675"/>
          </a:xfrm>
          <a:prstGeom prst="rect">
            <a:avLst/>
          </a:prstGeom>
        </p:spPr>
        <p:txBody>
          <a:bodyPr anchor="ctr"/>
          <a:lstStyle/>
          <a:p>
            <a:pPr algn="r" eaLnBrk="1" fontAlgn="auto" hangingPunct="1">
              <a:spcBef>
                <a:spcPts val="0"/>
              </a:spcBef>
              <a:spcAft>
                <a:spcPts val="0"/>
              </a:spcAft>
              <a:defRPr/>
            </a:pPr>
            <a:fld id="{6785F83E-A15E-4EA5-9DF4-668101A7CCC0}" type="slidenum">
              <a:rPr lang="fr-FR" sz="1200">
                <a:solidFill>
                  <a:schemeClr val="tx1">
                    <a:tint val="75000"/>
                  </a:schemeClr>
                </a:solidFill>
                <a:latin typeface="+mn-lt"/>
              </a:rPr>
              <a:pPr algn="r" eaLnBrk="1" fontAlgn="auto" hangingPunct="1">
                <a:spcBef>
                  <a:spcPts val="0"/>
                </a:spcBef>
                <a:spcAft>
                  <a:spcPts val="0"/>
                </a:spcAft>
                <a:defRPr/>
              </a:pPr>
              <a:t>88</a:t>
            </a:fld>
            <a:endParaRPr lang="fr-FR" sz="1200" dirty="0">
              <a:solidFill>
                <a:schemeClr val="tx1">
                  <a:tint val="75000"/>
                </a:schemeClr>
              </a:solidFill>
              <a:latin typeface="+mn-lt"/>
            </a:endParaRPr>
          </a:p>
        </p:txBody>
      </p:sp>
      <p:sp>
        <p:nvSpPr>
          <p:cNvPr id="90115" name="Rectangle 3"/>
          <p:cNvSpPr>
            <a:spLocks noChangeArrowheads="1"/>
          </p:cNvSpPr>
          <p:nvPr/>
        </p:nvSpPr>
        <p:spPr bwMode="auto">
          <a:xfrm>
            <a:off x="166688" y="520700"/>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0116" name="ZoneTexte 4"/>
          <p:cNvSpPr txBox="1">
            <a:spLocks noChangeArrowheads="1"/>
          </p:cNvSpPr>
          <p:nvPr/>
        </p:nvSpPr>
        <p:spPr bwMode="auto">
          <a:xfrm>
            <a:off x="3594100" y="1603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0117" name="ZoneTexte 5"/>
          <p:cNvSpPr txBox="1">
            <a:spLocks noChangeArrowheads="1"/>
          </p:cNvSpPr>
          <p:nvPr/>
        </p:nvSpPr>
        <p:spPr bwMode="auto">
          <a:xfrm>
            <a:off x="185738" y="849313"/>
            <a:ext cx="898048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800" dirty="0">
                <a:solidFill>
                  <a:srgbClr val="7030A0"/>
                </a:solidFill>
              </a:rPr>
              <a:t> Les </a:t>
            </a:r>
            <a:r>
              <a:rPr lang="fr-FR" altLang="fr-FR" sz="1800" b="1" dirty="0">
                <a:solidFill>
                  <a:srgbClr val="7030A0"/>
                </a:solidFill>
              </a:rPr>
              <a:t>colverts</a:t>
            </a:r>
            <a:r>
              <a:rPr lang="fr-FR" altLang="fr-FR" sz="1800" dirty="0">
                <a:solidFill>
                  <a:srgbClr val="7030A0"/>
                </a:solidFill>
              </a:rPr>
              <a:t> ont des taux d'activité sexuelle mâle-mâle qui sont inhabituellement élevés pour les oiseaux, dans certains cas, jusqu’à 19% de toutes les paires / couples, dans la population.</a:t>
            </a:r>
            <a:endParaRPr lang="fr-FR" altLang="fr-FR" sz="1200" dirty="0">
              <a:solidFill>
                <a:srgbClr val="7030A0"/>
              </a:solidFill>
            </a:endParaRPr>
          </a:p>
          <a:p>
            <a:pPr eaLnBrk="1" hangingPunct="1">
              <a:lnSpc>
                <a:spcPct val="100000"/>
              </a:lnSpc>
              <a:spcBef>
                <a:spcPct val="0"/>
              </a:spcBef>
              <a:buFontTx/>
              <a:buNone/>
            </a:pPr>
            <a:r>
              <a:rPr lang="fr-FR" altLang="fr-FR" sz="1200" dirty="0">
                <a:solidFill>
                  <a:srgbClr val="7030A0"/>
                </a:solidFill>
              </a:rPr>
              <a:t>Sources : </a:t>
            </a:r>
            <a:r>
              <a:rPr lang="en-US" altLang="fr-FR" sz="1200" dirty="0" err="1">
                <a:solidFill>
                  <a:srgbClr val="7030A0"/>
                </a:solidFill>
              </a:rPr>
              <a:t>Bagemihl</a:t>
            </a:r>
            <a:r>
              <a:rPr lang="en-US" altLang="fr-FR" sz="1200" dirty="0">
                <a:solidFill>
                  <a:srgbClr val="7030A0"/>
                </a:solidFill>
              </a:rPr>
              <a:t>, Bruce (1999). </a:t>
            </a:r>
            <a:r>
              <a:rPr lang="en-US" altLang="fr-FR" sz="1200" i="1" dirty="0">
                <a:solidFill>
                  <a:srgbClr val="7030A0"/>
                </a:solidFill>
              </a:rPr>
              <a:t>Biological Exuberance: Animal Homosexuality and Natural Diversity</a:t>
            </a:r>
            <a:r>
              <a:rPr lang="en-US" altLang="fr-FR" sz="1200" dirty="0">
                <a:solidFill>
                  <a:srgbClr val="7030A0"/>
                </a:solidFill>
              </a:rPr>
              <a:t>, </a:t>
            </a:r>
            <a:r>
              <a:rPr lang="fr-FR" altLang="fr-FR" sz="1200" dirty="0">
                <a:solidFill>
                  <a:srgbClr val="7030A0"/>
                </a:solidFill>
              </a:rPr>
              <a:t>St. </a:t>
            </a:r>
            <a:r>
              <a:rPr lang="fr-FR" altLang="fr-FR" sz="1200" dirty="0" err="1">
                <a:solidFill>
                  <a:srgbClr val="7030A0"/>
                </a:solidFill>
              </a:rPr>
              <a:t>Martin's</a:t>
            </a:r>
            <a:r>
              <a:rPr lang="fr-FR" altLang="fr-FR" sz="1200" dirty="0">
                <a:solidFill>
                  <a:srgbClr val="7030A0"/>
                </a:solidFill>
              </a:rPr>
              <a:t> </a:t>
            </a:r>
            <a:r>
              <a:rPr lang="fr-FR" altLang="fr-FR" sz="1200" dirty="0" err="1">
                <a:solidFill>
                  <a:srgbClr val="7030A0"/>
                </a:solidFill>
              </a:rPr>
              <a:t>Press</a:t>
            </a:r>
            <a:r>
              <a:rPr lang="fr-FR" altLang="fr-FR" sz="1200" dirty="0">
                <a:solidFill>
                  <a:srgbClr val="7030A0"/>
                </a:solidFill>
              </a:rPr>
              <a:t>.</a:t>
            </a:r>
            <a:r>
              <a:rPr lang="en-US" altLang="fr-FR" sz="1200" dirty="0">
                <a:solidFill>
                  <a:srgbClr val="7030A0"/>
                </a:solidFill>
              </a:rPr>
              <a:t> </a:t>
            </a:r>
            <a:endParaRPr lang="en-US" altLang="fr-FR" sz="1800" dirty="0">
              <a:solidFill>
                <a:srgbClr val="7030A0"/>
              </a:solidFill>
            </a:endParaRPr>
          </a:p>
          <a:p>
            <a:pPr eaLnBrk="1" hangingPunct="1">
              <a:lnSpc>
                <a:spcPct val="100000"/>
              </a:lnSpc>
              <a:spcBef>
                <a:spcPct val="0"/>
              </a:spcBef>
            </a:pPr>
            <a:r>
              <a:rPr lang="en-US" altLang="fr-FR" sz="1800" dirty="0">
                <a:solidFill>
                  <a:srgbClr val="7030A0"/>
                </a:solidFill>
              </a:rPr>
              <a:t> </a:t>
            </a:r>
            <a:r>
              <a:rPr lang="fr-FR" altLang="fr-FR" sz="1800" dirty="0">
                <a:solidFill>
                  <a:srgbClr val="7030A0"/>
                </a:solidFill>
              </a:rPr>
              <a:t>Des études ont montré que 10 à 15 pour cent des </a:t>
            </a:r>
            <a:r>
              <a:rPr lang="fr-FR" altLang="fr-FR" sz="1800" b="1" dirty="0">
                <a:solidFill>
                  <a:srgbClr val="7030A0"/>
                </a:solidFill>
                <a:hlinkClick r:id="rId2" tooltip="Mouette occidentale"/>
              </a:rPr>
              <a:t>mouettes occidentales</a:t>
            </a:r>
            <a:r>
              <a:rPr lang="fr-FR" altLang="fr-FR" sz="1800" dirty="0">
                <a:solidFill>
                  <a:srgbClr val="7030A0"/>
                </a:solidFill>
              </a:rPr>
              <a:t>  femelles, dans certaines populations sauvage, ont des comportements homosexuels.</a:t>
            </a:r>
            <a:r>
              <a:rPr lang="fr-FR" altLang="fr-FR" sz="1200" dirty="0">
                <a:solidFill>
                  <a:srgbClr val="7030A0"/>
                </a:solidFill>
              </a:rPr>
              <a:t> Source : </a:t>
            </a:r>
            <a:r>
              <a:rPr lang="en-US" altLang="fr-FR" sz="1200" dirty="0">
                <a:solidFill>
                  <a:srgbClr val="7030A0"/>
                </a:solidFill>
              </a:rPr>
              <a:t>Smith, </a:t>
            </a:r>
            <a:r>
              <a:rPr lang="en-US" altLang="fr-FR" sz="1200" dirty="0" err="1">
                <a:solidFill>
                  <a:srgbClr val="7030A0"/>
                </a:solidFill>
              </a:rPr>
              <a:t>Dinitia</a:t>
            </a:r>
            <a:r>
              <a:rPr lang="en-US" altLang="fr-FR" sz="1200" dirty="0">
                <a:solidFill>
                  <a:srgbClr val="7030A0"/>
                </a:solidFill>
              </a:rPr>
              <a:t> (February 7, 2004). </a:t>
            </a:r>
            <a:r>
              <a:rPr lang="en-US" altLang="fr-FR" sz="1200" i="1" dirty="0">
                <a:solidFill>
                  <a:srgbClr val="7030A0"/>
                </a:solidFill>
                <a:hlinkClick r:id="rId3"/>
              </a:rPr>
              <a:t>"Central Park Zoo's gay penguins ignite debate"</a:t>
            </a:r>
            <a:r>
              <a:rPr lang="en-US" altLang="fr-FR" sz="1200" i="1" dirty="0">
                <a:solidFill>
                  <a:srgbClr val="7030A0"/>
                </a:solidFill>
              </a:rPr>
              <a:t>. </a:t>
            </a:r>
            <a:r>
              <a:rPr lang="en-US" altLang="fr-FR" sz="1200" dirty="0">
                <a:solidFill>
                  <a:srgbClr val="7030A0"/>
                </a:solidFill>
              </a:rPr>
              <a:t>San Francisco Chronicle, reprinted from New York Times. Retrieved 2007-09-10.</a:t>
            </a:r>
          </a:p>
          <a:p>
            <a:pPr algn="just" eaLnBrk="1" hangingPunct="1">
              <a:lnSpc>
                <a:spcPct val="100000"/>
              </a:lnSpc>
              <a:spcBef>
                <a:spcPct val="0"/>
              </a:spcBef>
            </a:pPr>
            <a:r>
              <a:rPr lang="en-US" altLang="fr-FR" sz="1800" dirty="0">
                <a:solidFill>
                  <a:srgbClr val="7030A0"/>
                </a:solidFill>
              </a:rPr>
              <a:t> </a:t>
            </a:r>
            <a:r>
              <a:rPr lang="fr-FR" altLang="fr-FR" sz="1800" dirty="0">
                <a:solidFill>
                  <a:srgbClr val="7030A0"/>
                </a:solidFill>
              </a:rPr>
              <a:t>On estime qu'un quart de tous les accouplements de </a:t>
            </a:r>
            <a:r>
              <a:rPr lang="fr-FR" altLang="fr-FR" sz="1800" b="1" dirty="0">
                <a:solidFill>
                  <a:srgbClr val="7030A0"/>
                </a:solidFill>
                <a:hlinkClick r:id="rId4" tooltip="Cygnes noirs"/>
              </a:rPr>
              <a:t>cygnes noirs</a:t>
            </a:r>
            <a:r>
              <a:rPr lang="fr-FR" altLang="fr-FR" sz="1800" dirty="0">
                <a:solidFill>
                  <a:srgbClr val="7030A0"/>
                </a:solidFill>
              </a:rPr>
              <a:t> mâles sont homosexuels. Ils volent les nids, ou forment triplettes temporaires avec des femelles afin d'obtenir des œufs, puis chassent les femelles après qu’elles ont pondu leurs œufs. Ce comportement a été aussi observé chez les </a:t>
            </a:r>
            <a:r>
              <a:rPr lang="fr-FR" altLang="fr-FR" sz="1800" b="1" dirty="0">
                <a:solidFill>
                  <a:srgbClr val="7030A0"/>
                </a:solidFill>
              </a:rPr>
              <a:t>flamands</a:t>
            </a:r>
            <a:r>
              <a:rPr lang="fr-FR" altLang="fr-FR" sz="1800" dirty="0">
                <a:solidFill>
                  <a:srgbClr val="7030A0"/>
                </a:solidFill>
              </a:rPr>
              <a:t>.</a:t>
            </a:r>
            <a:r>
              <a:rPr lang="fr-FR" altLang="fr-FR" sz="1200" dirty="0">
                <a:solidFill>
                  <a:srgbClr val="7030A0"/>
                </a:solidFill>
              </a:rPr>
              <a:t> </a:t>
            </a:r>
          </a:p>
          <a:p>
            <a:pPr algn="just" eaLnBrk="1" hangingPunct="1">
              <a:lnSpc>
                <a:spcPct val="100000"/>
              </a:lnSpc>
              <a:spcBef>
                <a:spcPct val="0"/>
              </a:spcBef>
              <a:buNone/>
            </a:pPr>
            <a:r>
              <a:rPr lang="fr-FR" altLang="fr-FR" sz="1200" dirty="0">
                <a:solidFill>
                  <a:srgbClr val="7030A0"/>
                </a:solidFill>
              </a:rPr>
              <a:t>Sources : a) </a:t>
            </a:r>
            <a:r>
              <a:rPr lang="fr-FR" altLang="fr-FR" sz="1200" dirty="0" err="1">
                <a:solidFill>
                  <a:srgbClr val="7030A0"/>
                </a:solidFill>
              </a:rPr>
              <a:t>Bagemihl</a:t>
            </a:r>
            <a:r>
              <a:rPr lang="fr-FR" altLang="fr-FR" sz="1200" dirty="0">
                <a:solidFill>
                  <a:srgbClr val="7030A0"/>
                </a:solidFill>
              </a:rPr>
              <a:t> 1999, pp. 487-491. b) </a:t>
            </a:r>
            <a:r>
              <a:rPr lang="en-US" altLang="fr-FR" sz="1200" i="1" dirty="0">
                <a:solidFill>
                  <a:srgbClr val="7030A0"/>
                </a:solidFill>
                <a:hlinkClick r:id="rId5"/>
              </a:rPr>
              <a:t>Oslo gay animal show draws crowds</a:t>
            </a:r>
            <a:r>
              <a:rPr lang="en-US" altLang="fr-FR" sz="1200" dirty="0">
                <a:solidFill>
                  <a:srgbClr val="7030A0"/>
                </a:solidFill>
              </a:rPr>
              <a:t>, BBC, 19 </a:t>
            </a:r>
            <a:r>
              <a:rPr lang="en-US" altLang="fr-FR" sz="1200" dirty="0" err="1">
                <a:solidFill>
                  <a:srgbClr val="7030A0"/>
                </a:solidFill>
              </a:rPr>
              <a:t>october</a:t>
            </a:r>
            <a:r>
              <a:rPr lang="en-US" altLang="fr-FR" sz="1200" dirty="0">
                <a:solidFill>
                  <a:srgbClr val="7030A0"/>
                </a:solidFill>
              </a:rPr>
              <a:t> 2006.</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Les </a:t>
            </a:r>
            <a:r>
              <a:rPr lang="fr-FR" altLang="fr-FR" sz="1800" b="1" dirty="0">
                <a:solidFill>
                  <a:srgbClr val="7030A0"/>
                </a:solidFill>
              </a:rPr>
              <a:t>éléphants mâles </a:t>
            </a:r>
            <a:r>
              <a:rPr lang="fr-FR" altLang="fr-FR" sz="1800" b="1" dirty="0">
                <a:solidFill>
                  <a:srgbClr val="7030A0"/>
                </a:solidFill>
                <a:hlinkClick r:id="rId6" tooltip="Éléphant d'Afrique"/>
              </a:rPr>
              <a:t>africains</a:t>
            </a:r>
            <a:r>
              <a:rPr lang="fr-FR" altLang="fr-FR" sz="1800" b="1" dirty="0">
                <a:solidFill>
                  <a:srgbClr val="7030A0"/>
                </a:solidFill>
              </a:rPr>
              <a:t> et </a:t>
            </a:r>
            <a:r>
              <a:rPr lang="fr-FR" altLang="fr-FR" sz="1800" b="1" dirty="0">
                <a:solidFill>
                  <a:srgbClr val="7030A0"/>
                </a:solidFill>
                <a:hlinkClick r:id="rId7" tooltip="Éléphant d'Asie"/>
              </a:rPr>
              <a:t>asiatiques</a:t>
            </a:r>
            <a:r>
              <a:rPr lang="fr-FR" altLang="fr-FR" sz="1800" dirty="0">
                <a:solidFill>
                  <a:srgbClr val="7030A0"/>
                </a:solidFill>
              </a:rPr>
              <a:t> mâles se livrent à des liaisons et à des chevauchements de même sexe. Ces rencontres sont souvent associés à des interactions affectueuses, comme des baisers, des entrelacement des trompes, ces dernières placées dans la bouche de l'autre. Les éléphants mâles, qui vivent souvent à l'écart du troupeau général, forment souvent des « camaraderies », constitué d'un aîné individu et un ou parfois deux jeunes mâles avec un comportement sexuel constituant un élément important de cette dynamique sociale. Contrairement aux relations </a:t>
            </a:r>
            <a:r>
              <a:rPr lang="fr-FR" altLang="fr-FR" sz="1800" dirty="0">
                <a:solidFill>
                  <a:srgbClr val="7030A0"/>
                </a:solidFill>
                <a:hlinkClick r:id="rId8" tooltip="Hétérosexuel"/>
              </a:rPr>
              <a:t>hétérosexuelles</a:t>
            </a:r>
            <a:r>
              <a:rPr lang="fr-FR" altLang="fr-FR" sz="1800" dirty="0">
                <a:solidFill>
                  <a:srgbClr val="7030A0"/>
                </a:solidFill>
              </a:rPr>
              <a:t>, qui sont toujours de nature éphémère, les relations entre les mâles peuvent durer des années. Les relations homosexuelles sont fréquentes et fréquentes dans les deux sexes, avec des éléphants asiatiques en captivité consacrant environ 45% des rencontres sexuelles à l'activité de même sexe.</a:t>
            </a:r>
            <a:r>
              <a:rPr lang="fr-FR" altLang="fr-FR" sz="1200" dirty="0">
                <a:solidFill>
                  <a:srgbClr val="7030A0"/>
                </a:solidFill>
              </a:rPr>
              <a:t> Sources : a) </a:t>
            </a:r>
            <a:r>
              <a:rPr lang="fr-FR" altLang="fr-FR" sz="1200" dirty="0" err="1">
                <a:solidFill>
                  <a:srgbClr val="7030A0"/>
                </a:solidFill>
              </a:rPr>
              <a:t>Bagemihl</a:t>
            </a:r>
            <a:r>
              <a:rPr lang="fr-FR" altLang="fr-FR" sz="1200" dirty="0">
                <a:solidFill>
                  <a:srgbClr val="7030A0"/>
                </a:solidFill>
              </a:rPr>
              <a:t> 1999, pp. 427-430. b) </a:t>
            </a:r>
            <a:r>
              <a:rPr lang="fr-FR" altLang="fr-FR" sz="1200" dirty="0">
                <a:solidFill>
                  <a:srgbClr val="7030A0"/>
                </a:solidFill>
                <a:hlinkClick r:id="rId9"/>
              </a:rPr>
              <a:t>https://www.youtube.com/watch?v=K0UZMX2uNN0</a:t>
            </a:r>
            <a:r>
              <a:rPr lang="fr-FR" altLang="fr-FR" sz="1200" dirty="0">
                <a:solidFill>
                  <a:srgbClr val="7030A0"/>
                </a:solidFill>
              </a:rPr>
              <a:t> </a:t>
            </a:r>
          </a:p>
        </p:txBody>
      </p:sp>
      <p:pic>
        <p:nvPicPr>
          <p:cNvPr id="90118" name="Picture 2" descr="C:\Users\LISAN\Documents\religions\homosexualité\images\animaux\lion homosexuality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8925" y="0"/>
            <a:ext cx="2838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4" descr="C:\Users\LISAN\Documents\religions\homosexualité\images\animaux\lion homosexuality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9625" y="1649413"/>
            <a:ext cx="10477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5" descr="C:\Users\LISAN\Documents\religions\homosexualité\images\animaux\lion homosexuality1_s bi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3050" y="1639888"/>
            <a:ext cx="1755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ZoneTexte 10"/>
          <p:cNvSpPr txBox="1">
            <a:spLocks noChangeArrowheads="1"/>
          </p:cNvSpPr>
          <p:nvPr/>
        </p:nvSpPr>
        <p:spPr bwMode="auto">
          <a:xfrm>
            <a:off x="9166225" y="2732088"/>
            <a:ext cx="1806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Comportements homosexuels chez les lions mâles.</a:t>
            </a:r>
          </a:p>
        </p:txBody>
      </p:sp>
      <p:pic>
        <p:nvPicPr>
          <p:cNvPr id="90122" name="Picture 6" descr="C:\Users\LISAN\Documents\religions\homosexualité\images\animaux\mouflon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94888" y="4964113"/>
            <a:ext cx="17240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7" descr="C:\Users\LISAN\Documents\religions\homosexualité\images\animaux\homosexual elephant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2488" y="3365500"/>
            <a:ext cx="19383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4" name="ZoneTexte 13"/>
          <p:cNvSpPr txBox="1">
            <a:spLocks noChangeArrowheads="1"/>
          </p:cNvSpPr>
          <p:nvPr/>
        </p:nvSpPr>
        <p:spPr bwMode="auto">
          <a:xfrm>
            <a:off x="9197975" y="4659313"/>
            <a:ext cx="299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Comportements gays chez les éléphants.</a:t>
            </a:r>
          </a:p>
        </p:txBody>
      </p:sp>
      <p:sp>
        <p:nvSpPr>
          <p:cNvPr id="90125" name="ZoneTexte 14"/>
          <p:cNvSpPr txBox="1">
            <a:spLocks noChangeArrowheads="1"/>
          </p:cNvSpPr>
          <p:nvPr/>
        </p:nvSpPr>
        <p:spPr bwMode="auto">
          <a:xfrm>
            <a:off x="7750175" y="6259513"/>
            <a:ext cx="444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dirty="0">
                <a:solidFill>
                  <a:srgbClr val="7030A0"/>
                </a:solidFill>
              </a:rPr>
              <a:t>↗ 8% des ovins mâles peuvent former exclusivement liens de couple mâle-mâle, abandonnant tout contact avec les brebis femmes.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txBox="1">
            <a:spLocks/>
          </p:cNvSpPr>
          <p:nvPr/>
        </p:nvSpPr>
        <p:spPr>
          <a:xfrm>
            <a:off x="8615363" y="171450"/>
            <a:ext cx="511175" cy="320675"/>
          </a:xfrm>
          <a:prstGeom prst="rect">
            <a:avLst/>
          </a:prstGeom>
        </p:spPr>
        <p:txBody>
          <a:bodyPr anchor="ctr"/>
          <a:lstStyle/>
          <a:p>
            <a:pPr algn="r" eaLnBrk="1" fontAlgn="auto" hangingPunct="1">
              <a:spcBef>
                <a:spcPts val="0"/>
              </a:spcBef>
              <a:spcAft>
                <a:spcPts val="0"/>
              </a:spcAft>
              <a:defRPr/>
            </a:pPr>
            <a:fld id="{4319BA9B-7086-4984-B718-B546F02B7A3A}" type="slidenum">
              <a:rPr lang="fr-FR" sz="1200">
                <a:solidFill>
                  <a:schemeClr val="tx1">
                    <a:tint val="75000"/>
                  </a:schemeClr>
                </a:solidFill>
                <a:latin typeface="+mn-lt"/>
              </a:rPr>
              <a:pPr algn="r" eaLnBrk="1" fontAlgn="auto" hangingPunct="1">
                <a:spcBef>
                  <a:spcPts val="0"/>
                </a:spcBef>
                <a:spcAft>
                  <a:spcPts val="0"/>
                </a:spcAft>
                <a:defRPr/>
              </a:pPr>
              <a:t>89</a:t>
            </a:fld>
            <a:endParaRPr lang="fr-FR" sz="1200" dirty="0">
              <a:solidFill>
                <a:schemeClr val="tx1">
                  <a:tint val="75000"/>
                </a:schemeClr>
              </a:solidFill>
              <a:latin typeface="+mn-lt"/>
            </a:endParaRPr>
          </a:p>
        </p:txBody>
      </p:sp>
      <p:sp>
        <p:nvSpPr>
          <p:cNvPr id="91139" name="Rectangle 3"/>
          <p:cNvSpPr>
            <a:spLocks noChangeArrowheads="1"/>
          </p:cNvSpPr>
          <p:nvPr/>
        </p:nvSpPr>
        <p:spPr bwMode="auto">
          <a:xfrm>
            <a:off x="144463" y="422275"/>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1140" name="ZoneTexte 4"/>
          <p:cNvSpPr txBox="1">
            <a:spLocks noChangeArrowheads="1"/>
          </p:cNvSpPr>
          <p:nvPr/>
        </p:nvSpPr>
        <p:spPr bwMode="auto">
          <a:xfrm>
            <a:off x="3571875" y="138113"/>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1141" name="ZoneTexte 5"/>
          <p:cNvSpPr txBox="1">
            <a:spLocks noChangeArrowheads="1"/>
          </p:cNvSpPr>
          <p:nvPr/>
        </p:nvSpPr>
        <p:spPr bwMode="auto">
          <a:xfrm>
            <a:off x="174625" y="763588"/>
            <a:ext cx="9263063"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En 2007, les scientifiques qui étudient les </a:t>
            </a:r>
            <a:r>
              <a:rPr lang="fr-FR" altLang="fr-FR" sz="1800" b="1">
                <a:solidFill>
                  <a:srgbClr val="7030A0"/>
                </a:solidFill>
                <a:hlinkClick r:id="rId2"/>
              </a:rPr>
              <a:t>albatros de Laysan</a:t>
            </a:r>
            <a:r>
              <a:rPr lang="fr-FR" altLang="fr-FR" sz="1800">
                <a:solidFill>
                  <a:srgbClr val="7030A0"/>
                </a:solidFill>
              </a:rPr>
              <a:t> d'Oahu remarqué que 60% des oiseaux présents étaient des femelles, et que 31% de tous les couples d'albatros </a:t>
            </a:r>
            <a:r>
              <a:rPr lang="fr-FR" altLang="fr-FR" sz="1800">
                <a:solidFill>
                  <a:srgbClr val="7030A0"/>
                </a:solidFill>
                <a:hlinkClick r:id="rId3"/>
              </a:rPr>
              <a:t>étaient </a:t>
            </a:r>
            <a:r>
              <a:rPr lang="fr-FR" altLang="fr-FR" sz="1800">
                <a:solidFill>
                  <a:srgbClr val="7030A0"/>
                </a:solidFill>
              </a:rPr>
              <a:t>lesbiens. Ces couples d'oiseaux femelles présentent tous les comportements de couples, accouplements, participation à la nidification, parades amoureuses, et une variété d'autres comportements de reproduction des albatros.</a:t>
            </a:r>
            <a:r>
              <a:rPr lang="fr-FR" altLang="fr-FR" sz="1200">
                <a:solidFill>
                  <a:srgbClr val="7030A0"/>
                </a:solidFill>
              </a:rPr>
              <a:t> Source : </a:t>
            </a:r>
            <a:r>
              <a:rPr lang="fr-FR" altLang="fr-FR" sz="1200">
                <a:solidFill>
                  <a:srgbClr val="7030A0"/>
                </a:solidFill>
                <a:hlinkClick r:id="rId4"/>
              </a:rPr>
              <a:t>http://listverse.com/2013/04/20/10-animals-that-practice-homosexuality/</a:t>
            </a:r>
            <a:r>
              <a:rPr lang="fr-FR" altLang="fr-FR" sz="1200">
                <a:solidFill>
                  <a:srgbClr val="7030A0"/>
                </a:solidFill>
              </a:rPr>
              <a:t> </a:t>
            </a:r>
            <a:endParaRPr lang="fr-FR" altLang="fr-FR" sz="1800">
              <a:solidFill>
                <a:srgbClr val="7030A0"/>
              </a:solidFill>
            </a:endParaRPr>
          </a:p>
          <a:p>
            <a:pPr algn="just" eaLnBrk="1" hangingPunct="1">
              <a:lnSpc>
                <a:spcPct val="100000"/>
              </a:lnSpc>
              <a:spcBef>
                <a:spcPct val="0"/>
              </a:spcBef>
            </a:pPr>
            <a:r>
              <a:rPr lang="fr-FR" altLang="fr-FR" sz="1800">
                <a:solidFill>
                  <a:srgbClr val="7030A0"/>
                </a:solidFill>
              </a:rPr>
              <a:t> On a observé des </a:t>
            </a:r>
            <a:r>
              <a:rPr lang="fr-FR" altLang="fr-FR" sz="1800" b="1">
                <a:solidFill>
                  <a:srgbClr val="7030A0"/>
                </a:solidFill>
                <a:hlinkClick r:id="rId5" tooltip="Putois européen"/>
              </a:rPr>
              <a:t>Putois européens</a:t>
            </a:r>
            <a:r>
              <a:rPr lang="fr-FR" altLang="fr-FR" sz="1800" b="1" i="1">
                <a:solidFill>
                  <a:srgbClr val="7030A0"/>
                </a:solidFill>
              </a:rPr>
              <a:t> </a:t>
            </a:r>
            <a:r>
              <a:rPr lang="fr-FR" altLang="fr-FR" sz="1800">
                <a:solidFill>
                  <a:srgbClr val="7030A0"/>
                </a:solidFill>
              </a:rPr>
              <a:t>(</a:t>
            </a:r>
            <a:r>
              <a:rPr lang="fr-FR" altLang="fr-FR" sz="1800" i="1">
                <a:solidFill>
                  <a:srgbClr val="7030A0"/>
                </a:solidFill>
              </a:rPr>
              <a:t>Mustela putorius</a:t>
            </a:r>
            <a:r>
              <a:rPr lang="fr-FR" altLang="fr-FR" sz="1800">
                <a:solidFill>
                  <a:srgbClr val="7030A0"/>
                </a:solidFill>
              </a:rPr>
              <a:t>) engager des relations homosexuelles avec des congénères non frères et sœurs. L'homosexualité exclusive, avec chevauchement et pénétration anale, chez cette espèce solitaire, n'a pas de fonction adaptative apparente.</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u="sng">
                <a:solidFill>
                  <a:srgbClr val="7030A0"/>
                </a:solidFill>
                <a:hlinkClick r:id="rId6" tooltip="Thierry Lodé"/>
              </a:rPr>
              <a:t>Thierry Lodé</a:t>
            </a:r>
            <a:r>
              <a:rPr lang="fr-FR" altLang="fr-FR" sz="1200">
                <a:solidFill>
                  <a:srgbClr val="7030A0"/>
                </a:solidFill>
              </a:rPr>
              <a:t> "La guerre des sexes chez les animaux" Eds O Jacob, Paris, 2006.</a:t>
            </a:r>
          </a:p>
          <a:p>
            <a:pPr algn="just" eaLnBrk="1" hangingPunct="1">
              <a:lnSpc>
                <a:spcPct val="100000"/>
              </a:lnSpc>
              <a:spcBef>
                <a:spcPct val="0"/>
              </a:spcBef>
            </a:pPr>
            <a:r>
              <a:rPr lang="fr-FR" altLang="fr-FR" sz="1800">
                <a:solidFill>
                  <a:srgbClr val="7030A0"/>
                </a:solidFill>
              </a:rPr>
              <a:t> En 1998, deux </a:t>
            </a:r>
            <a:r>
              <a:rPr lang="fr-FR" altLang="fr-FR" sz="1800" b="1">
                <a:solidFill>
                  <a:srgbClr val="7030A0"/>
                </a:solidFill>
                <a:hlinkClick r:id="rId7" tooltip="Vautour fauve"/>
              </a:rPr>
              <a:t>vautours fauves</a:t>
            </a:r>
            <a:r>
              <a:rPr lang="fr-FR" altLang="fr-FR" sz="1800">
                <a:solidFill>
                  <a:srgbClr val="7030A0"/>
                </a:solidFill>
              </a:rPr>
              <a:t> mâles nommés Dashik et Yehuda, au </a:t>
            </a:r>
            <a:r>
              <a:rPr lang="fr-FR" altLang="fr-FR" sz="1800">
                <a:solidFill>
                  <a:srgbClr val="7030A0"/>
                </a:solidFill>
                <a:hlinkClick r:id="rId8" tooltip="Zoo biblique de Jérusalem"/>
              </a:rPr>
              <a:t>zoo biblique de</a:t>
            </a:r>
            <a:r>
              <a:rPr lang="fr-FR" altLang="fr-FR" sz="1800">
                <a:solidFill>
                  <a:srgbClr val="7030A0"/>
                </a:solidFill>
              </a:rPr>
              <a:t> Jérusalem, se sont engagés dans une relation « sexuelle énergique » et ont construit un nid. Les gardiens ont fournis au couple avec un oeuf artificiel, dont les deux parents ont pris tour à tour l'incubation; et 45 jours plus tard, le zoo a remplacé l'œuf par un bébé vautour. Les deux vautours mâles ont élevé le poussin ensemble. Quelques années plus tard, cependant, Yehuda est devenu intéressé par un vautour femelle qui avait été apporté dans la volière. Dashik est devenu dépressif, et a finalement été déplacé au jardin zoologique de recherche à </a:t>
            </a:r>
            <a:r>
              <a:rPr lang="fr-FR" altLang="fr-FR" sz="1800">
                <a:solidFill>
                  <a:srgbClr val="7030A0"/>
                </a:solidFill>
                <a:hlinkClick r:id="rId9" tooltip="Tel Aviv University"/>
              </a:rPr>
              <a:t>l'Université de Tel Aviv</a:t>
            </a:r>
            <a:r>
              <a:rPr lang="fr-FR" altLang="fr-FR" sz="1800">
                <a:solidFill>
                  <a:srgbClr val="7030A0"/>
                </a:solidFill>
              </a:rPr>
              <a:t> où il a mis en place un nid avec un vautour femelle.</a:t>
            </a:r>
            <a:r>
              <a:rPr lang="fr-FR" altLang="fr-FR" sz="1200">
                <a:solidFill>
                  <a:srgbClr val="7030A0"/>
                </a:solidFill>
              </a:rPr>
              <a:t> </a:t>
            </a:r>
            <a:r>
              <a:rPr lang="fr-FR" altLang="fr-FR" sz="1800">
                <a:solidFill>
                  <a:srgbClr val="7030A0"/>
                </a:solidFill>
              </a:rPr>
              <a:t>Deux vautours mâles homosexuels  construit un nid ensemble, au </a:t>
            </a:r>
            <a:r>
              <a:rPr lang="fr-FR" altLang="fr-FR" sz="1800">
                <a:solidFill>
                  <a:srgbClr val="7030A0"/>
                </a:solidFill>
                <a:hlinkClick r:id="rId10" tooltip="Zoo Allwetter (page ne existe pas)"/>
              </a:rPr>
              <a:t>Zoo Allwetter</a:t>
            </a:r>
            <a:r>
              <a:rPr lang="fr-FR" altLang="fr-FR" sz="1800">
                <a:solidFill>
                  <a:srgbClr val="7030A0"/>
                </a:solidFill>
              </a:rPr>
              <a:t> à </a:t>
            </a:r>
            <a:r>
              <a:rPr lang="fr-FR" altLang="fr-FR" sz="1800">
                <a:solidFill>
                  <a:srgbClr val="7030A0"/>
                </a:solidFill>
                <a:hlinkClick r:id="rId11" tooltip="Münster"/>
              </a:rPr>
              <a:t>Muenster</a:t>
            </a:r>
            <a:r>
              <a:rPr lang="fr-FR" altLang="fr-FR" sz="1800">
                <a:solidFill>
                  <a:srgbClr val="7030A0"/>
                </a:solidFill>
              </a:rPr>
              <a:t>.</a:t>
            </a:r>
          </a:p>
          <a:p>
            <a:pPr algn="just" eaLnBrk="1" hangingPunct="1">
              <a:lnSpc>
                <a:spcPct val="100000"/>
              </a:lnSpc>
              <a:spcBef>
                <a:spcPct val="0"/>
              </a:spcBef>
              <a:buFontTx/>
              <a:buNone/>
            </a:pPr>
            <a:r>
              <a:rPr lang="fr-FR" altLang="fr-FR" sz="1200">
                <a:solidFill>
                  <a:srgbClr val="7030A0"/>
                </a:solidFill>
              </a:rPr>
              <a:t>Sources : a) </a:t>
            </a:r>
            <a:r>
              <a:rPr lang="en-US" altLang="fr-FR" sz="1200">
                <a:solidFill>
                  <a:srgbClr val="7030A0"/>
                </a:solidFill>
              </a:rPr>
              <a:t>Eric Silver (2 August 1999). </a:t>
            </a:r>
            <a:r>
              <a:rPr lang="en-US" altLang="fr-FR" sz="1200">
                <a:solidFill>
                  <a:srgbClr val="7030A0"/>
                </a:solidFill>
                <a:hlinkClick r:id="rId12"/>
              </a:rPr>
              <a:t>"Gay vulture couple raise surrogate chicks"</a:t>
            </a:r>
            <a:r>
              <a:rPr lang="en-US" altLang="fr-FR" sz="1200">
                <a:solidFill>
                  <a:srgbClr val="7030A0"/>
                </a:solidFill>
              </a:rPr>
              <a:t>. London: The Independent News. Retrieved 2009-09-21. b) Jonathan Lis (21 September 2009). </a:t>
            </a:r>
            <a:r>
              <a:rPr lang="en-US" altLang="fr-FR" sz="1200">
                <a:solidFill>
                  <a:srgbClr val="7030A0"/>
                </a:solidFill>
                <a:hlinkClick r:id="rId13"/>
              </a:rPr>
              <a:t>"'Gay' vulture couple split up at Jerusalem zoo, then become fathers"</a:t>
            </a:r>
            <a:r>
              <a:rPr lang="en-US" altLang="fr-FR" sz="1200">
                <a:solidFill>
                  <a:srgbClr val="7030A0"/>
                </a:solidFill>
              </a:rPr>
              <a:t>. </a:t>
            </a:r>
            <a:r>
              <a:rPr lang="en-US" altLang="fr-FR" sz="1200">
                <a:solidFill>
                  <a:srgbClr val="7030A0"/>
                </a:solidFill>
                <a:hlinkClick r:id="rId14" tooltip="Haaretz"/>
              </a:rPr>
              <a:t>Haaretz</a:t>
            </a:r>
            <a:r>
              <a:rPr lang="en-US" altLang="fr-FR" sz="1200">
                <a:solidFill>
                  <a:srgbClr val="7030A0"/>
                </a:solidFill>
              </a:rPr>
              <a:t>. Retrieved 2009-09-21.</a:t>
            </a:r>
          </a:p>
          <a:p>
            <a:pPr algn="just" eaLnBrk="1" hangingPunct="1">
              <a:lnSpc>
                <a:spcPct val="100000"/>
              </a:lnSpc>
              <a:spcBef>
                <a:spcPct val="0"/>
              </a:spcBef>
              <a:buFontTx/>
              <a:buNone/>
            </a:pPr>
            <a:r>
              <a:rPr lang="fr-FR" altLang="fr-FR" sz="1200">
                <a:solidFill>
                  <a:srgbClr val="7030A0"/>
                </a:solidFill>
              </a:rPr>
              <a:t>Deux </a:t>
            </a:r>
            <a:r>
              <a:rPr lang="fr-FR" altLang="fr-FR" sz="1200" b="1">
                <a:solidFill>
                  <a:srgbClr val="7030A0"/>
                </a:solidFill>
                <a:hlinkClick r:id="rId15" tooltip="Pigeon"/>
              </a:rPr>
              <a:t>pigeons</a:t>
            </a:r>
            <a:r>
              <a:rPr lang="fr-FR" altLang="fr-FR" sz="1200">
                <a:solidFill>
                  <a:srgbClr val="7030A0"/>
                </a:solidFill>
              </a:rPr>
              <a:t>  mâles et femelles présentent parfois un comportement homosexuel. En plus du comportement (homo)sexuel, les couples de pigeons de même sexe construiront des nids, et les femelles pondent des œufs (infertiles) et tentent de les incuber. Sources : a) </a:t>
            </a:r>
            <a:r>
              <a:rPr lang="fr-FR" altLang="fr-FR" sz="1200">
                <a:solidFill>
                  <a:srgbClr val="7030A0"/>
                </a:solidFill>
                <a:hlinkClick r:id="rId16"/>
              </a:rPr>
              <a:t>http://www.buzzfeed.com/mjs538/the-25-gayest-animals</a:t>
            </a:r>
            <a:r>
              <a:rPr lang="fr-FR" altLang="fr-FR" sz="1200">
                <a:solidFill>
                  <a:srgbClr val="7030A0"/>
                </a:solidFill>
              </a:rPr>
              <a:t>, b) </a:t>
            </a:r>
            <a:r>
              <a:rPr lang="fr-FR" altLang="fr-FR" sz="1200">
                <a:solidFill>
                  <a:srgbClr val="7030A0"/>
                </a:solidFill>
                <a:hlinkClick r:id="rId17"/>
              </a:rPr>
              <a:t>https://www.youtube.com/watch?v=fV8vwvDosy8</a:t>
            </a:r>
            <a:r>
              <a:rPr lang="fr-FR" altLang="fr-FR" sz="1200">
                <a:solidFill>
                  <a:srgbClr val="7030A0"/>
                </a:solidFill>
              </a:rPr>
              <a:t> </a:t>
            </a:r>
          </a:p>
        </p:txBody>
      </p:sp>
      <p:pic>
        <p:nvPicPr>
          <p:cNvPr id="91142" name="Picture 2" descr="C:\Users\LISAN\Documents\religions\homosexualité\images\animaux\Albatros de Laysa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10725" y="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ZoneTexte 7"/>
          <p:cNvSpPr txBox="1">
            <a:spLocks noChangeArrowheads="1"/>
          </p:cNvSpPr>
          <p:nvPr/>
        </p:nvSpPr>
        <p:spPr bwMode="auto">
          <a:xfrm>
            <a:off x="9959975" y="176371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Albatros de Laysan</a:t>
            </a:r>
          </a:p>
        </p:txBody>
      </p:sp>
      <p:pic>
        <p:nvPicPr>
          <p:cNvPr id="91144" name="Picture 4" descr="C:\Users\LISAN\Documents\religions\homosexualité\images\animaux\Dashik et Yehuda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29750" y="3387725"/>
            <a:ext cx="11906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ZoneTexte 12"/>
          <p:cNvSpPr txBox="1">
            <a:spLocks noChangeArrowheads="1"/>
          </p:cNvSpPr>
          <p:nvPr/>
        </p:nvSpPr>
        <p:spPr bwMode="auto">
          <a:xfrm>
            <a:off x="10015538" y="3167063"/>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Putois d’Europe (furet)</a:t>
            </a:r>
          </a:p>
        </p:txBody>
      </p:sp>
      <p:pic>
        <p:nvPicPr>
          <p:cNvPr id="91146" name="Picture 7" descr="C:\Users\LISAN\Documents\religions\homosexualité\images\animaux\Dashik et Yehud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414713"/>
            <a:ext cx="137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ZoneTexte 14"/>
          <p:cNvSpPr txBox="1">
            <a:spLocks noChangeArrowheads="1"/>
          </p:cNvSpPr>
          <p:nvPr/>
        </p:nvSpPr>
        <p:spPr bwMode="auto">
          <a:xfrm>
            <a:off x="9437688" y="4354513"/>
            <a:ext cx="2754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err="1">
                <a:solidFill>
                  <a:srgbClr val="7030A0"/>
                </a:solidFill>
              </a:rPr>
              <a:t>Dashik</a:t>
            </a:r>
            <a:r>
              <a:rPr lang="fr-FR" altLang="fr-FR" sz="1200" dirty="0">
                <a:solidFill>
                  <a:srgbClr val="7030A0"/>
                </a:solidFill>
              </a:rPr>
              <a:t> et </a:t>
            </a:r>
            <a:r>
              <a:rPr lang="fr-FR" altLang="fr-FR" sz="1200" dirty="0" err="1">
                <a:solidFill>
                  <a:srgbClr val="7030A0"/>
                </a:solidFill>
              </a:rPr>
              <a:t>Yehuda</a:t>
            </a:r>
            <a:r>
              <a:rPr lang="fr-FR" altLang="fr-FR" sz="1200" dirty="0">
                <a:solidFill>
                  <a:srgbClr val="7030A0"/>
                </a:solidFill>
              </a:rPr>
              <a:t>. Source :  </a:t>
            </a:r>
            <a:r>
              <a:rPr lang="fr-FR" altLang="fr-FR" sz="1200" dirty="0">
                <a:solidFill>
                  <a:srgbClr val="7030A0"/>
                </a:solidFill>
                <a:hlinkClick r:id="rId21"/>
              </a:rPr>
              <a:t>http://www.thefrisky.com/photos/10-animals-with-bisexual-tendencies/bisexual-animals-griffon-vulture-jpg/</a:t>
            </a:r>
            <a:r>
              <a:rPr lang="fr-FR" altLang="fr-FR" sz="1200" dirty="0">
                <a:solidFill>
                  <a:srgbClr val="7030A0"/>
                </a:solidFill>
              </a:rPr>
              <a:t>  </a:t>
            </a:r>
          </a:p>
        </p:txBody>
      </p:sp>
      <p:pic>
        <p:nvPicPr>
          <p:cNvPr id="91148" name="Picture 8" descr="C:\Users\LISAN\Documents\religions\homosexualité\images\animaux\homosexual pigeon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31413" y="5427663"/>
            <a:ext cx="14319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9" descr="C:\Users\LISAN\Documents\religions\homosexualité\images\animaux\furet.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72663" y="2030413"/>
            <a:ext cx="17748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30175"/>
            <a:ext cx="434975" cy="342900"/>
          </a:xfrm>
        </p:spPr>
        <p:txBody>
          <a:bodyPr/>
          <a:lstStyle/>
          <a:p>
            <a:pPr>
              <a:defRPr/>
            </a:pPr>
            <a:fld id="{AF8A1B1C-923C-42F7-BA77-E8A68E0FFE82}" type="slidenum">
              <a:rPr lang="fr-FR"/>
              <a:pPr>
                <a:defRPr/>
              </a:pPr>
              <a:t>9</a:t>
            </a:fld>
            <a:endParaRPr lang="fr-FR" dirty="0"/>
          </a:p>
        </p:txBody>
      </p:sp>
      <p:sp>
        <p:nvSpPr>
          <p:cNvPr id="12291" name="ZoneTexte 2"/>
          <p:cNvSpPr txBox="1">
            <a:spLocks noChangeArrowheads="1"/>
          </p:cNvSpPr>
          <p:nvPr/>
        </p:nvSpPr>
        <p:spPr bwMode="auto">
          <a:xfrm>
            <a:off x="5002213" y="53975"/>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292" name="Rectangle 3"/>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2293" name="ZoneTexte 4"/>
          <p:cNvSpPr txBox="1">
            <a:spLocks noChangeArrowheads="1"/>
          </p:cNvSpPr>
          <p:nvPr/>
        </p:nvSpPr>
        <p:spPr bwMode="auto">
          <a:xfrm>
            <a:off x="107950" y="925513"/>
            <a:ext cx="118776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Dans l’Islam et le Coran</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Il  est indiqué, dans le </a:t>
            </a:r>
            <a:r>
              <a:rPr lang="fr-FR" altLang="fr-FR" sz="1800" dirty="0">
                <a:solidFill>
                  <a:srgbClr val="7030A0"/>
                </a:solidFill>
                <a:hlinkClick r:id="rId2" tooltip="Coran"/>
              </a:rPr>
              <a:t>Coran</a:t>
            </a:r>
            <a:r>
              <a:rPr lang="fr-FR" altLang="fr-FR" sz="1800" dirty="0">
                <a:solidFill>
                  <a:srgbClr val="7030A0"/>
                </a:solidFill>
              </a:rPr>
              <a:t>, que les membres du peuple de </a:t>
            </a:r>
            <a:r>
              <a:rPr lang="fr-FR" altLang="fr-FR" sz="1800" dirty="0">
                <a:solidFill>
                  <a:srgbClr val="7030A0"/>
                </a:solidFill>
                <a:hlinkClick r:id="rId3" tooltip="Loth"/>
              </a:rPr>
              <a:t>Loth</a:t>
            </a:r>
            <a:r>
              <a:rPr lang="fr-FR" altLang="fr-FR" sz="1800" dirty="0">
                <a:solidFill>
                  <a:srgbClr val="7030A0"/>
                </a:solidFill>
              </a:rPr>
              <a:t>, prophète et neveu d'</a:t>
            </a:r>
            <a:r>
              <a:rPr lang="fr-FR" altLang="fr-FR" sz="1800" dirty="0">
                <a:solidFill>
                  <a:srgbClr val="7030A0"/>
                </a:solidFill>
                <a:hlinkClick r:id="rId4" tooltip="Abraham"/>
              </a:rPr>
              <a:t>Abraham</a:t>
            </a:r>
            <a:r>
              <a:rPr lang="fr-FR" altLang="fr-FR" sz="1800" dirty="0">
                <a:solidFill>
                  <a:srgbClr val="7030A0"/>
                </a:solidFill>
              </a:rPr>
              <a:t>, étaient les premiers parmi les mondes à avoir commis l'homosexualité. Toutefois, plusieurs islamologues estiment que la notion de "</a:t>
            </a:r>
            <a:r>
              <a:rPr lang="fr-FR" altLang="fr-FR" sz="1800" i="1" dirty="0">
                <a:solidFill>
                  <a:srgbClr val="7030A0"/>
                </a:solidFill>
              </a:rPr>
              <a:t>turpitude</a:t>
            </a:r>
            <a:r>
              <a:rPr lang="fr-FR" altLang="fr-FR" sz="1800" dirty="0">
                <a:solidFill>
                  <a:srgbClr val="7030A0"/>
                </a:solidFill>
              </a:rPr>
              <a:t>" ne renvoie absolument pas à l'homosexualité, si on la place dans le contexte historique considéré. Mais d'autres pensent que ce serait une des raisons pour laquelle la cité de (</a:t>
            </a:r>
            <a:r>
              <a:rPr lang="fr-FR" altLang="fr-FR" sz="1800" dirty="0">
                <a:solidFill>
                  <a:srgbClr val="7030A0"/>
                </a:solidFill>
                <a:hlinkClick r:id="rId5" tooltip="Sodome"/>
              </a:rPr>
              <a:t>Sodome</a:t>
            </a:r>
            <a:r>
              <a:rPr lang="fr-FR" altLang="fr-FR" sz="1800" dirty="0">
                <a:solidFill>
                  <a:srgbClr val="7030A0"/>
                </a:solidFill>
              </a:rPr>
              <a:t>) aurait été détruite par Dieu. Les autres raisons seraient que ses habitants avaient traité leur prophète de menteur, et qu'ils commettaient d'autres tyrannies.</a:t>
            </a: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pPr>
            <a:r>
              <a:rPr lang="fr-FR" altLang="fr-FR" sz="1800" i="1" dirty="0">
                <a:solidFill>
                  <a:srgbClr val="7030A0"/>
                </a:solidFill>
              </a:rPr>
              <a:t> « Accomplissez-vous l'acte charnel avec les mâles de ce monde ? Et délaissez-vous les épouses que votre Seigneur a créées pour vous ? Mais vous n'êtes que des gens </a:t>
            </a:r>
            <a:r>
              <a:rPr lang="fr-FR" altLang="fr-FR" sz="1800" b="1" i="1" dirty="0">
                <a:solidFill>
                  <a:srgbClr val="FF0000"/>
                </a:solidFill>
              </a:rPr>
              <a:t>transgresseurs</a:t>
            </a:r>
            <a:r>
              <a:rPr lang="fr-FR" altLang="fr-FR" sz="1800" b="1" i="1" dirty="0">
                <a:solidFill>
                  <a:srgbClr val="7030A0"/>
                </a:solidFill>
              </a:rPr>
              <a:t> </a:t>
            </a:r>
            <a:r>
              <a:rPr lang="fr-FR" altLang="fr-FR" sz="1800" i="1" dirty="0">
                <a:solidFill>
                  <a:srgbClr val="7030A0"/>
                </a:solidFill>
              </a:rPr>
              <a:t>». Ils dirent : «Si tu ne cesses pas, Lot, tu seras certainement du nombre des expulsés». Il dit : «Je déteste vraiment ce que vous faites »</a:t>
            </a:r>
            <a:r>
              <a:rPr lang="fr-FR" altLang="fr-FR" sz="1800" dirty="0">
                <a:solidFill>
                  <a:srgbClr val="7030A0"/>
                </a:solidFill>
              </a:rPr>
              <a:t> (Le Coran [26:165-166]).</a:t>
            </a:r>
          </a:p>
          <a:p>
            <a:pPr algn="just" eaLnBrk="1" hangingPunct="1">
              <a:lnSpc>
                <a:spcPct val="100000"/>
              </a:lnSpc>
              <a:spcBef>
                <a:spcPct val="0"/>
              </a:spcBef>
            </a:pPr>
            <a:r>
              <a:rPr lang="fr-FR" altLang="fr-FR" sz="1800" i="1" dirty="0">
                <a:solidFill>
                  <a:srgbClr val="7030A0"/>
                </a:solidFill>
              </a:rPr>
              <a:t> [Et rappelle-leur] Lot, quand il dit à son peuple : «Vous livrez-vous à la </a:t>
            </a:r>
            <a:r>
              <a:rPr lang="fr-FR" altLang="fr-FR" sz="1800" b="1" i="1" dirty="0">
                <a:solidFill>
                  <a:srgbClr val="FF0000"/>
                </a:solidFill>
              </a:rPr>
              <a:t>turpitude</a:t>
            </a:r>
            <a:r>
              <a:rPr lang="fr-FR" altLang="fr-FR" sz="1800" i="1" dirty="0">
                <a:solidFill>
                  <a:srgbClr val="7030A0"/>
                </a:solidFill>
              </a:rPr>
              <a:t> [</a:t>
            </a:r>
            <a:r>
              <a:rPr lang="fr-FR" altLang="fr-FR" sz="1800" i="1" dirty="0" err="1">
                <a:solidFill>
                  <a:srgbClr val="7030A0"/>
                </a:solidFill>
              </a:rPr>
              <a:t>I'homosexualité</a:t>
            </a:r>
            <a:r>
              <a:rPr lang="fr-FR" altLang="fr-FR" sz="1800" i="1" dirty="0">
                <a:solidFill>
                  <a:srgbClr val="7030A0"/>
                </a:solidFill>
              </a:rPr>
              <a:t>] alors que vous voyez clair». « Vous allez aux hommes au lieu de femmes pour assouvir vos désirs ? Vous êtes plutôt un peuple </a:t>
            </a:r>
            <a:r>
              <a:rPr lang="fr-FR" altLang="fr-FR" sz="1800" b="1" i="1" dirty="0">
                <a:solidFill>
                  <a:srgbClr val="FF0000"/>
                </a:solidFill>
              </a:rPr>
              <a:t>ignorant</a:t>
            </a:r>
            <a:r>
              <a:rPr lang="fr-FR" altLang="fr-FR" sz="1800" dirty="0">
                <a:solidFill>
                  <a:srgbClr val="7030A0"/>
                </a:solidFill>
              </a:rPr>
              <a:t> (Le Coran [27:54-55]).</a:t>
            </a:r>
          </a:p>
          <a:p>
            <a:pPr algn="just" eaLnBrk="1" hangingPunct="1">
              <a:lnSpc>
                <a:spcPct val="100000"/>
              </a:lnSpc>
              <a:spcBef>
                <a:spcPct val="0"/>
              </a:spcBef>
            </a:pPr>
            <a:r>
              <a:rPr lang="fr-FR" altLang="fr-FR" sz="1800" i="1" dirty="0">
                <a:solidFill>
                  <a:srgbClr val="7030A0"/>
                </a:solidFill>
              </a:rPr>
              <a:t> Et Lot, quand il dit à son peuple : «Vous livrez vous à cette turpitude que nul, parmi les mondes, n'a commise avant vous ? Certes, vous assouvissez vos désirs charnels avec les hommes au lieu des femmes ! </a:t>
            </a:r>
            <a:r>
              <a:rPr lang="fr-FR" altLang="fr-FR" sz="1800" b="1" i="1" dirty="0">
                <a:solidFill>
                  <a:srgbClr val="FF0000"/>
                </a:solidFill>
              </a:rPr>
              <a:t>Vous êtes bien un peuple outrancier</a:t>
            </a:r>
            <a:r>
              <a:rPr lang="fr-FR" altLang="fr-FR" sz="1800" b="1" i="1" dirty="0">
                <a:solidFill>
                  <a:srgbClr val="7030A0"/>
                </a:solidFill>
              </a:rPr>
              <a:t> </a:t>
            </a:r>
            <a:r>
              <a:rPr lang="fr-FR" altLang="fr-FR" sz="1800" i="1" dirty="0">
                <a:solidFill>
                  <a:srgbClr val="7030A0"/>
                </a:solidFill>
              </a:rPr>
              <a:t>»</a:t>
            </a:r>
            <a:r>
              <a:rPr lang="fr-FR" altLang="fr-FR" sz="1800" dirty="0">
                <a:solidFill>
                  <a:srgbClr val="7030A0"/>
                </a:solidFill>
              </a:rPr>
              <a:t> (Le Coran [7:80-81]).</a:t>
            </a:r>
          </a:p>
          <a:p>
            <a:pPr algn="just" eaLnBrk="1" hangingPunct="1">
              <a:lnSpc>
                <a:spcPct val="100000"/>
              </a:lnSpc>
              <a:spcBef>
                <a:spcPct val="0"/>
              </a:spcBef>
            </a:pPr>
            <a:r>
              <a:rPr lang="fr-FR" altLang="fr-FR" sz="1800" i="1" dirty="0">
                <a:solidFill>
                  <a:srgbClr val="7030A0"/>
                </a:solidFill>
              </a:rPr>
              <a:t> Et Lot, quand il dit à son peuple : «Vraiment, vous commettez la </a:t>
            </a:r>
            <a:r>
              <a:rPr lang="fr-FR" altLang="fr-FR" sz="1800" b="1" i="1" dirty="0">
                <a:solidFill>
                  <a:srgbClr val="FF0000"/>
                </a:solidFill>
              </a:rPr>
              <a:t>turpitude</a:t>
            </a:r>
            <a:r>
              <a:rPr lang="fr-FR" altLang="fr-FR" sz="1800" i="1" dirty="0">
                <a:solidFill>
                  <a:srgbClr val="7030A0"/>
                </a:solidFill>
              </a:rPr>
              <a:t> où nul dans l'univers ne vous a précédés. Aurez-vous commerce charnel avec des mâles ? Pratiquerez-vous le brigandage ? Commettrez-vous le blâmable dans votre assemblée ? » Mais son peuple ne fit d'autre réponse que : «Fait que le châtiment de Dieu nous vienne, si tu es du nombre des véridiques». Il dit : «Seigneur, donne-moi victoire sur ce peuple de </a:t>
            </a:r>
            <a:r>
              <a:rPr lang="fr-FR" altLang="fr-FR" sz="1800" b="1" i="1" dirty="0">
                <a:solidFill>
                  <a:srgbClr val="FF0000"/>
                </a:solidFill>
              </a:rPr>
              <a:t>corrupteurs</a:t>
            </a:r>
            <a:r>
              <a:rPr lang="fr-FR" altLang="fr-FR" sz="1800" i="1" dirty="0">
                <a:solidFill>
                  <a:srgbClr val="7030A0"/>
                </a:solidFill>
              </a:rPr>
              <a:t> ! »</a:t>
            </a:r>
            <a:r>
              <a:rPr lang="fr-FR" altLang="fr-FR" sz="1800" dirty="0">
                <a:solidFill>
                  <a:srgbClr val="7030A0"/>
                </a:solidFill>
              </a:rPr>
              <a:t> (Le Coran [29:28-30]).</a:t>
            </a:r>
          </a:p>
          <a:p>
            <a:pPr algn="just" eaLnBrk="1" hangingPunct="1">
              <a:lnSpc>
                <a:spcPct val="100000"/>
              </a:lnSpc>
              <a:spcBef>
                <a:spcPct val="0"/>
              </a:spcBef>
            </a:pPr>
            <a:endParaRPr lang="fr-FR" altLang="fr-FR" sz="1800" dirty="0">
              <a:solidFill>
                <a:srgbClr val="7030A0"/>
              </a:solidFill>
            </a:endParaRPr>
          </a:p>
          <a:p>
            <a:pPr algn="just" eaLnBrk="1" hangingPunct="1">
              <a:lnSpc>
                <a:spcPct val="100000"/>
              </a:lnSpc>
              <a:spcBef>
                <a:spcPct val="0"/>
              </a:spcBef>
            </a:pPr>
            <a:endParaRPr lang="fr-FR" altLang="fr-FR" sz="1800" dirty="0">
              <a:solidFill>
                <a:srgbClr val="7030A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oneTexte 1"/>
          <p:cNvSpPr txBox="1">
            <a:spLocks noChangeArrowheads="1"/>
          </p:cNvSpPr>
          <p:nvPr/>
        </p:nvSpPr>
        <p:spPr bwMode="auto">
          <a:xfrm>
            <a:off x="3724275"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01613" y="149225"/>
            <a:ext cx="509587" cy="320675"/>
          </a:xfrm>
        </p:spPr>
        <p:txBody>
          <a:bodyPr/>
          <a:lstStyle/>
          <a:p>
            <a:pPr>
              <a:defRPr/>
            </a:pPr>
            <a:fld id="{0EEA21EA-FEAD-4D4A-A3E0-7BE59600803F}" type="slidenum">
              <a:rPr lang="fr-FR"/>
              <a:pPr>
                <a:defRPr/>
              </a:pPr>
              <a:t>90</a:t>
            </a:fld>
            <a:endParaRPr lang="fr-FR" dirty="0"/>
          </a:p>
        </p:txBody>
      </p:sp>
      <p:sp>
        <p:nvSpPr>
          <p:cNvPr id="92164" name="Rectangle 3"/>
          <p:cNvSpPr>
            <a:spLocks noChangeArrowheads="1"/>
          </p:cNvSpPr>
          <p:nvPr/>
        </p:nvSpPr>
        <p:spPr bwMode="auto">
          <a:xfrm>
            <a:off x="166688" y="433388"/>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2165" name="ZoneTexte 4"/>
          <p:cNvSpPr txBox="1">
            <a:spLocks noChangeArrowheads="1"/>
          </p:cNvSpPr>
          <p:nvPr/>
        </p:nvSpPr>
        <p:spPr bwMode="auto">
          <a:xfrm>
            <a:off x="195263" y="763588"/>
            <a:ext cx="959167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L'homosexualité masculine a été découverte dans plusieurs espèces de </a:t>
            </a:r>
            <a:r>
              <a:rPr lang="fr-FR" altLang="fr-FR" sz="1800" b="1" dirty="0">
                <a:solidFill>
                  <a:srgbClr val="7030A0"/>
                </a:solidFill>
                <a:hlinkClick r:id="rId3" tooltip="Libellules"/>
              </a:rPr>
              <a:t>libellules</a:t>
            </a:r>
            <a:r>
              <a:rPr lang="fr-FR" altLang="fr-FR" sz="1800" dirty="0">
                <a:solidFill>
                  <a:srgbClr val="7030A0"/>
                </a:solidFill>
              </a:rPr>
              <a:t> </a:t>
            </a:r>
            <a:r>
              <a:rPr lang="fr-FR" altLang="fr-FR" sz="1800" dirty="0">
                <a:solidFill>
                  <a:srgbClr val="7030A0"/>
                </a:solidFill>
                <a:hlinkClick r:id="rId4" tooltip="Ordre (biologie)"/>
              </a:rPr>
              <a:t>(de l'ordre</a:t>
            </a:r>
            <a:r>
              <a:rPr lang="fr-FR" altLang="fr-FR" sz="1800" dirty="0">
                <a:solidFill>
                  <a:srgbClr val="7030A0"/>
                </a:solidFill>
              </a:rPr>
              <a:t> </a:t>
            </a:r>
            <a:r>
              <a:rPr lang="fr-FR" altLang="fr-FR" sz="1800" dirty="0" err="1">
                <a:solidFill>
                  <a:srgbClr val="7030A0"/>
                </a:solidFill>
              </a:rPr>
              <a:t>Odonata</a:t>
            </a:r>
            <a:r>
              <a:rPr lang="fr-FR" altLang="fr-FR" sz="1800" dirty="0">
                <a:solidFill>
                  <a:srgbClr val="7030A0"/>
                </a:solidFill>
              </a:rPr>
              <a:t>). Les pinces </a:t>
            </a:r>
            <a:r>
              <a:rPr lang="fr-FR" altLang="fr-FR" sz="1800" dirty="0">
                <a:solidFill>
                  <a:srgbClr val="7030A0"/>
                </a:solidFill>
                <a:hlinkClick r:id="rId5" tooltip="Cloaque"/>
              </a:rPr>
              <a:t>cloacales</a:t>
            </a:r>
            <a:r>
              <a:rPr lang="fr-FR" altLang="fr-FR" sz="1800" dirty="0">
                <a:solidFill>
                  <a:srgbClr val="7030A0"/>
                </a:solidFill>
              </a:rPr>
              <a:t> des mâles de libellules </a:t>
            </a:r>
            <a:r>
              <a:rPr lang="fr-FR" altLang="fr-FR" sz="1800" dirty="0">
                <a:solidFill>
                  <a:srgbClr val="7030A0"/>
                </a:solidFill>
                <a:hlinkClick r:id="rId6" tooltip="Demoiselles"/>
              </a:rPr>
              <a:t>demoiselles</a:t>
            </a:r>
            <a:r>
              <a:rPr lang="fr-FR" altLang="fr-FR" sz="1800" dirty="0">
                <a:solidFill>
                  <a:srgbClr val="7030A0"/>
                </a:solidFill>
              </a:rPr>
              <a:t> infligent des dégâts caractéristiques à la tête des femelles, lors de rapports sexuels. Une enquête, sur 11 espèces de libellules et demoiselles, a révélé de tels dommages d'accouplement dans 20 à 80% des mâles aussi, indiquant un phénomène assez élevé d’accouplements sexuels entre mâles.</a:t>
            </a:r>
            <a:r>
              <a:rPr lang="fr-FR" altLang="fr-FR" sz="1200" dirty="0">
                <a:solidFill>
                  <a:srgbClr val="7030A0"/>
                </a:solidFill>
              </a:rPr>
              <a:t> Sources : a) </a:t>
            </a:r>
            <a:r>
              <a:rPr lang="fr-FR" altLang="fr-FR" sz="1200" dirty="0" err="1">
                <a:solidFill>
                  <a:srgbClr val="7030A0"/>
                </a:solidFill>
              </a:rPr>
              <a:t>Dunkle</a:t>
            </a:r>
            <a:r>
              <a:rPr lang="fr-FR" altLang="fr-FR" sz="1200" dirty="0">
                <a:solidFill>
                  <a:srgbClr val="7030A0"/>
                </a:solidFill>
              </a:rPr>
              <a:t> S.W. (1991). </a:t>
            </a:r>
            <a:r>
              <a:rPr lang="fr-FR" altLang="fr-FR" sz="1200" dirty="0">
                <a:solidFill>
                  <a:srgbClr val="7030A0"/>
                </a:solidFill>
                <a:hlinkClick r:id="rId7"/>
              </a:rPr>
              <a:t>"</a:t>
            </a:r>
            <a:r>
              <a:rPr lang="fr-FR" altLang="fr-FR" sz="1200" i="1" dirty="0">
                <a:solidFill>
                  <a:srgbClr val="7030A0"/>
                </a:solidFill>
                <a:hlinkClick r:id="rId7"/>
              </a:rPr>
              <a:t>Head damage </a:t>
            </a:r>
            <a:r>
              <a:rPr lang="fr-FR" altLang="fr-FR" sz="1200" i="1" dirty="0" err="1">
                <a:solidFill>
                  <a:srgbClr val="7030A0"/>
                </a:solidFill>
                <a:hlinkClick r:id="rId7"/>
              </a:rPr>
              <a:t>from</a:t>
            </a:r>
            <a:r>
              <a:rPr lang="fr-FR" altLang="fr-FR" sz="1200" i="1" dirty="0">
                <a:solidFill>
                  <a:srgbClr val="7030A0"/>
                </a:solidFill>
                <a:hlinkClick r:id="rId7"/>
              </a:rPr>
              <a:t> </a:t>
            </a:r>
            <a:r>
              <a:rPr lang="fr-FR" altLang="fr-FR" sz="1200" i="1" dirty="0" err="1">
                <a:solidFill>
                  <a:srgbClr val="7030A0"/>
                </a:solidFill>
                <a:hlinkClick r:id="rId7"/>
              </a:rPr>
              <a:t>mating</a:t>
            </a:r>
            <a:r>
              <a:rPr lang="fr-FR" altLang="fr-FR" sz="1200" i="1" dirty="0">
                <a:solidFill>
                  <a:srgbClr val="7030A0"/>
                </a:solidFill>
                <a:hlinkClick r:id="rId7"/>
              </a:rPr>
              <a:t> </a:t>
            </a:r>
            <a:r>
              <a:rPr lang="fr-FR" altLang="fr-FR" sz="1200" i="1" dirty="0" err="1">
                <a:solidFill>
                  <a:srgbClr val="7030A0"/>
                </a:solidFill>
                <a:hlinkClick r:id="rId7"/>
              </a:rPr>
              <a:t>attempts</a:t>
            </a:r>
            <a:r>
              <a:rPr lang="fr-FR" altLang="fr-FR" sz="1200" i="1" dirty="0">
                <a:solidFill>
                  <a:srgbClr val="7030A0"/>
                </a:solidFill>
                <a:hlinkClick r:id="rId7"/>
              </a:rPr>
              <a:t> in </a:t>
            </a:r>
            <a:r>
              <a:rPr lang="fr-FR" altLang="fr-FR" sz="1200" i="1" dirty="0" err="1">
                <a:solidFill>
                  <a:srgbClr val="7030A0"/>
                </a:solidFill>
                <a:hlinkClick r:id="rId7"/>
              </a:rPr>
              <a:t>dragonflies</a:t>
            </a:r>
            <a:r>
              <a:rPr lang="fr-FR" altLang="fr-FR" sz="1200" i="1" dirty="0">
                <a:solidFill>
                  <a:srgbClr val="7030A0"/>
                </a:solidFill>
                <a:hlinkClick r:id="rId7"/>
              </a:rPr>
              <a:t> (</a:t>
            </a:r>
            <a:r>
              <a:rPr lang="fr-FR" altLang="fr-FR" sz="1200" i="1" dirty="0" err="1">
                <a:solidFill>
                  <a:srgbClr val="7030A0"/>
                </a:solidFill>
                <a:hlinkClick r:id="rId7"/>
              </a:rPr>
              <a:t>Odonata:Anisoptera</a:t>
            </a:r>
            <a:r>
              <a:rPr lang="fr-FR" altLang="fr-FR" sz="1200" i="1" dirty="0">
                <a:solidFill>
                  <a:srgbClr val="7030A0"/>
                </a:solidFill>
                <a:hlinkClick r:id="rId7"/>
              </a:rPr>
              <a:t>)"</a:t>
            </a:r>
            <a:r>
              <a:rPr lang="fr-FR" altLang="fr-FR" sz="1200" i="1" dirty="0">
                <a:solidFill>
                  <a:srgbClr val="7030A0"/>
                </a:solidFill>
              </a:rPr>
              <a:t>.</a:t>
            </a:r>
            <a:r>
              <a:rPr lang="fr-FR" altLang="fr-FR" sz="1200" dirty="0">
                <a:solidFill>
                  <a:srgbClr val="7030A0"/>
                </a:solidFill>
              </a:rPr>
              <a:t> </a:t>
            </a:r>
            <a:r>
              <a:rPr lang="fr-FR" altLang="fr-FR" sz="1200" i="1" dirty="0" err="1">
                <a:solidFill>
                  <a:srgbClr val="7030A0"/>
                </a:solidFill>
              </a:rPr>
              <a:t>Entomological</a:t>
            </a:r>
            <a:r>
              <a:rPr lang="fr-FR" altLang="fr-FR" sz="1200" i="1" dirty="0">
                <a:solidFill>
                  <a:srgbClr val="7030A0"/>
                </a:solidFill>
              </a:rPr>
              <a:t> News</a:t>
            </a:r>
            <a:r>
              <a:rPr lang="fr-FR" altLang="fr-FR" sz="1200" dirty="0">
                <a:solidFill>
                  <a:srgbClr val="7030A0"/>
                </a:solidFill>
              </a:rPr>
              <a:t> </a:t>
            </a:r>
            <a:r>
              <a:rPr lang="fr-FR" altLang="fr-FR" sz="1200" b="1" dirty="0">
                <a:solidFill>
                  <a:srgbClr val="7030A0"/>
                </a:solidFill>
              </a:rPr>
              <a:t>102</a:t>
            </a:r>
            <a:r>
              <a:rPr lang="fr-FR" altLang="fr-FR" sz="1200" dirty="0">
                <a:solidFill>
                  <a:srgbClr val="7030A0"/>
                </a:solidFill>
              </a:rPr>
              <a:t> (1): 37–4, b) </a:t>
            </a:r>
            <a:r>
              <a:rPr lang="fr-FR" altLang="fr-FR" sz="1200" dirty="0" err="1">
                <a:solidFill>
                  <a:srgbClr val="7030A0"/>
                </a:solidFill>
              </a:rPr>
              <a:t>Utzeri</a:t>
            </a:r>
            <a:r>
              <a:rPr lang="fr-FR" altLang="fr-FR" sz="1200" dirty="0">
                <a:solidFill>
                  <a:srgbClr val="7030A0"/>
                </a:solidFill>
              </a:rPr>
              <a:t> C., </a:t>
            </a:r>
            <a:r>
              <a:rPr lang="fr-FR" altLang="fr-FR" sz="1200" dirty="0" err="1">
                <a:solidFill>
                  <a:srgbClr val="7030A0"/>
                </a:solidFill>
              </a:rPr>
              <a:t>Belfiore</a:t>
            </a:r>
            <a:r>
              <a:rPr lang="fr-FR" altLang="fr-FR" sz="1200" dirty="0">
                <a:solidFill>
                  <a:srgbClr val="7030A0"/>
                </a:solidFill>
              </a:rPr>
              <a:t> C. (1990). "</a:t>
            </a:r>
            <a:r>
              <a:rPr lang="fr-FR" altLang="fr-FR" sz="1200" i="1" dirty="0" err="1">
                <a:solidFill>
                  <a:srgbClr val="7030A0"/>
                </a:solidFill>
              </a:rPr>
              <a:t>Anomalous</a:t>
            </a:r>
            <a:r>
              <a:rPr lang="fr-FR" altLang="fr-FR" sz="1200" i="1" dirty="0">
                <a:solidFill>
                  <a:srgbClr val="7030A0"/>
                </a:solidFill>
              </a:rPr>
              <a:t> tandems in </a:t>
            </a:r>
            <a:r>
              <a:rPr lang="fr-FR" altLang="fr-FR" sz="1200" i="1" dirty="0" err="1">
                <a:solidFill>
                  <a:srgbClr val="7030A0"/>
                </a:solidFill>
              </a:rPr>
              <a:t>Odonata</a:t>
            </a:r>
            <a:r>
              <a:rPr lang="fr-FR" altLang="fr-FR" sz="1200" dirty="0">
                <a:solidFill>
                  <a:srgbClr val="7030A0"/>
                </a:solidFill>
              </a:rPr>
              <a:t>". </a:t>
            </a:r>
            <a:r>
              <a:rPr lang="fr-FR" altLang="fr-FR" sz="1200" i="1" dirty="0">
                <a:solidFill>
                  <a:srgbClr val="7030A0"/>
                </a:solidFill>
              </a:rPr>
              <a:t>Fragmenta </a:t>
            </a:r>
            <a:r>
              <a:rPr lang="fr-FR" altLang="fr-FR" sz="1200" i="1" dirty="0" err="1">
                <a:solidFill>
                  <a:srgbClr val="7030A0"/>
                </a:solidFill>
              </a:rPr>
              <a:t>Entomologica</a:t>
            </a:r>
            <a:r>
              <a:rPr lang="fr-FR" altLang="fr-FR" sz="1200" dirty="0">
                <a:solidFill>
                  <a:srgbClr val="7030A0"/>
                </a:solidFill>
              </a:rPr>
              <a:t> </a:t>
            </a:r>
            <a:r>
              <a:rPr lang="fr-FR" altLang="fr-FR" sz="1200" b="1" dirty="0">
                <a:solidFill>
                  <a:srgbClr val="7030A0"/>
                </a:solidFill>
              </a:rPr>
              <a:t>22</a:t>
            </a:r>
            <a:r>
              <a:rPr lang="fr-FR" altLang="fr-FR" sz="1200" dirty="0">
                <a:solidFill>
                  <a:srgbClr val="7030A0"/>
                </a:solidFill>
              </a:rPr>
              <a:t>(2): 271–288.</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Seuls les oiseaux mâles de l’espèce </a:t>
            </a:r>
            <a:r>
              <a:rPr lang="fr-FR" altLang="fr-FR" sz="1800" b="1" dirty="0">
                <a:solidFill>
                  <a:srgbClr val="7030A0"/>
                </a:solidFill>
              </a:rPr>
              <a:t>coq de roche péruvien </a:t>
            </a:r>
            <a:r>
              <a:rPr lang="fr-FR" altLang="fr-FR" sz="1800" dirty="0">
                <a:solidFill>
                  <a:srgbClr val="7030A0"/>
                </a:solidFill>
              </a:rPr>
              <a:t>cherchent rencontres homosexuelles. Jusqu'à quarante pour cent des mâles s’engagent dans des activités homosexuelles. Il est possible que le comportement homosexuel provient de fortes densités de population et d’une forte concurrence pour les femelles. Des rencontres homosexuelles satisfont aussi le désir de l'oiseau d’avoir des occasions de s’entraîner à des accouplement de promiscuité et très développé, augmentant ainsi la stabilité sociale parmi les oiseaux normalement excités.</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http://listverse.com/2013/04/20/10-animals-that-practice-homosexuality/</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Pour les </a:t>
            </a:r>
            <a:r>
              <a:rPr lang="fr-FR" altLang="fr-FR" sz="1800" b="1" dirty="0">
                <a:solidFill>
                  <a:srgbClr val="7030A0"/>
                </a:solidFill>
              </a:rPr>
              <a:t>punaises de lit </a:t>
            </a:r>
            <a:r>
              <a:rPr lang="fr-FR" altLang="fr-FR" sz="1800" dirty="0">
                <a:solidFill>
                  <a:srgbClr val="7030A0"/>
                </a:solidFill>
              </a:rPr>
              <a:t>(</a:t>
            </a:r>
            <a:r>
              <a:rPr lang="fr-FR" altLang="fr-FR" sz="1800" i="1" dirty="0">
                <a:solidFill>
                  <a:srgbClr val="7030A0"/>
                </a:solidFill>
              </a:rPr>
              <a:t>Cimex </a:t>
            </a:r>
            <a:r>
              <a:rPr lang="fr-FR" altLang="fr-FR" sz="1800" i="1" dirty="0" err="1">
                <a:solidFill>
                  <a:srgbClr val="7030A0"/>
                </a:solidFill>
              </a:rPr>
              <a:t>lectularius</a:t>
            </a:r>
            <a:r>
              <a:rPr lang="fr-FR" altLang="fr-FR" sz="1800" dirty="0">
                <a:solidFill>
                  <a:srgbClr val="7030A0"/>
                </a:solidFill>
              </a:rPr>
              <a:t>), très actives sexuellement, on estime que 20% des rapports ont lieux avec d’autres insectes, 50% des rapports sont homosexuels. Seuls 30% des accouplements sont mâle-femelle ! Malgré tout, les mâles produisent des </a:t>
            </a:r>
            <a:r>
              <a:rPr lang="fr-FR" altLang="fr-FR" sz="1800" dirty="0">
                <a:solidFill>
                  <a:srgbClr val="7030A0"/>
                </a:solidFill>
                <a:hlinkClick r:id="rId9" tooltip="Pheromone"/>
              </a:rPr>
              <a:t>phéromones</a:t>
            </a:r>
            <a:r>
              <a:rPr lang="fr-FR" altLang="fr-FR" sz="1800" dirty="0">
                <a:solidFill>
                  <a:srgbClr val="7030A0"/>
                </a:solidFill>
              </a:rPr>
              <a:t> d’alerte pour réduire ces accouplements homosexuels.</a:t>
            </a:r>
            <a:r>
              <a:rPr lang="fr-FR" altLang="fr-FR" sz="1200" dirty="0">
                <a:solidFill>
                  <a:srgbClr val="7030A0"/>
                </a:solidFill>
              </a:rPr>
              <a:t> Sources : a) </a:t>
            </a:r>
            <a:r>
              <a:rPr lang="fr-FR" altLang="fr-FR" sz="1200" dirty="0">
                <a:solidFill>
                  <a:srgbClr val="7030A0"/>
                </a:solidFill>
                <a:hlinkClick r:id="rId10"/>
              </a:rPr>
              <a:t>https://en.wikipedia.org/wiki/Bed_bug#Reproduction</a:t>
            </a:r>
            <a:r>
              <a:rPr lang="fr-FR" altLang="fr-FR" sz="12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b) </a:t>
            </a:r>
            <a:r>
              <a:rPr lang="fr-FR" altLang="fr-FR" sz="1200" dirty="0">
                <a:solidFill>
                  <a:srgbClr val="7030A0"/>
                </a:solidFill>
                <a:hlinkClick r:id="rId11"/>
              </a:rPr>
              <a:t>http://www.la-punaise-de-lit.com/sexualite-et-accouplement-des-punaises-de-lit</a:t>
            </a:r>
            <a:r>
              <a:rPr lang="fr-FR" altLang="fr-FR" sz="1200" dirty="0">
                <a:solidFill>
                  <a:srgbClr val="7030A0"/>
                </a:solidFill>
              </a:rPr>
              <a:t>  </a:t>
            </a:r>
          </a:p>
          <a:p>
            <a:pPr algn="just" eaLnBrk="1" hangingPunct="1">
              <a:lnSpc>
                <a:spcPct val="100000"/>
              </a:lnSpc>
              <a:spcBef>
                <a:spcPct val="0"/>
              </a:spcBef>
              <a:buFontTx/>
              <a:buNone/>
            </a:pPr>
            <a:r>
              <a:rPr lang="fr-FR" altLang="fr-FR" sz="1600" dirty="0">
                <a:solidFill>
                  <a:srgbClr val="7030A0"/>
                </a:solidFill>
              </a:rPr>
              <a:t>Il a été rapportée que le </a:t>
            </a:r>
            <a:r>
              <a:rPr lang="fr-FR" altLang="fr-FR" sz="1600" b="1" dirty="0">
                <a:solidFill>
                  <a:srgbClr val="7030A0"/>
                </a:solidFill>
                <a:hlinkClick r:id="rId12" tooltip="Boto"/>
              </a:rPr>
              <a:t>dauphin de l'Amazone</a:t>
            </a:r>
            <a:r>
              <a:rPr lang="fr-FR" altLang="fr-FR" sz="1600" dirty="0">
                <a:solidFill>
                  <a:srgbClr val="7030A0"/>
                </a:solidFill>
              </a:rPr>
              <a:t> ou </a:t>
            </a:r>
            <a:r>
              <a:rPr lang="fr-FR" altLang="fr-FR" sz="1600" b="1" dirty="0">
                <a:solidFill>
                  <a:srgbClr val="7030A0"/>
                </a:solidFill>
                <a:hlinkClick r:id="rId13" tooltip="Boto"/>
              </a:rPr>
              <a:t>Boto</a:t>
            </a:r>
            <a:r>
              <a:rPr lang="fr-FR" altLang="fr-FR" sz="1600" dirty="0">
                <a:solidFill>
                  <a:srgbClr val="7030A0"/>
                </a:solidFill>
              </a:rPr>
              <a:t> forme des bandes de 3-5 individus appréciant le sexe de groupe. Les groupes comprennent habituellement les jeunes mâles et parfois une ou deux femelles. Le sexe est souvent effectuée de manière non-reproductive, en utilisant le museau, les nageoires et le frottement génital, sans égard au sexe.</a:t>
            </a:r>
            <a:r>
              <a:rPr lang="fr-FR" altLang="fr-FR" sz="1200" dirty="0">
                <a:solidFill>
                  <a:srgbClr val="7030A0"/>
                </a:solidFill>
              </a:rPr>
              <a:t> Sources : a) </a:t>
            </a:r>
            <a:r>
              <a:rPr lang="fr-FR" altLang="fr-FR" sz="1200" dirty="0" err="1">
                <a:solidFill>
                  <a:srgbClr val="7030A0"/>
                </a:solidFill>
              </a:rPr>
              <a:t>Bagemihl</a:t>
            </a:r>
            <a:r>
              <a:rPr lang="fr-FR" altLang="fr-FR" sz="1200" dirty="0">
                <a:solidFill>
                  <a:srgbClr val="7030A0"/>
                </a:solidFill>
              </a:rPr>
              <a:t> 1999, pp 339-348, b) Sylvestre, J.-P. (</a:t>
            </a:r>
            <a:r>
              <a:rPr lang="fr-FR" altLang="fr-FR" sz="1200" dirty="0" err="1">
                <a:solidFill>
                  <a:srgbClr val="7030A0"/>
                </a:solidFill>
              </a:rPr>
              <a:t>Some</a:t>
            </a:r>
            <a:r>
              <a:rPr lang="fr-FR" altLang="fr-FR" sz="1200" dirty="0">
                <a:solidFill>
                  <a:srgbClr val="7030A0"/>
                </a:solidFill>
              </a:rPr>
              <a:t> Observations on </a:t>
            </a:r>
            <a:r>
              <a:rPr lang="fr-FR" altLang="fr-FR" sz="1200" dirty="0" err="1">
                <a:solidFill>
                  <a:srgbClr val="7030A0"/>
                </a:solidFill>
              </a:rPr>
              <a:t>Behavior</a:t>
            </a:r>
            <a:r>
              <a:rPr lang="fr-FR" altLang="fr-FR" sz="1200" dirty="0">
                <a:solidFill>
                  <a:srgbClr val="7030A0"/>
                </a:solidFill>
              </a:rPr>
              <a:t> of </a:t>
            </a:r>
            <a:r>
              <a:rPr lang="fr-FR" altLang="fr-FR" sz="1200" dirty="0" err="1">
                <a:solidFill>
                  <a:srgbClr val="7030A0"/>
                </a:solidFill>
              </a:rPr>
              <a:t>Two</a:t>
            </a:r>
            <a:r>
              <a:rPr lang="fr-FR" altLang="fr-FR" sz="1200" dirty="0">
                <a:solidFill>
                  <a:srgbClr val="7030A0"/>
                </a:solidFill>
              </a:rPr>
              <a:t> Orinoco </a:t>
            </a:r>
            <a:r>
              <a:rPr lang="fr-FR" altLang="fr-FR" sz="1200" dirty="0" err="1">
                <a:solidFill>
                  <a:srgbClr val="7030A0"/>
                </a:solidFill>
              </a:rPr>
              <a:t>Dolphins</a:t>
            </a:r>
            <a:r>
              <a:rPr lang="fr-FR" altLang="fr-FR" sz="1200" dirty="0">
                <a:solidFill>
                  <a:srgbClr val="7030A0"/>
                </a:solidFill>
              </a:rPr>
              <a:t> (Inia </a:t>
            </a:r>
            <a:r>
              <a:rPr lang="fr-FR" altLang="fr-FR" sz="1200" dirty="0" err="1">
                <a:solidFill>
                  <a:srgbClr val="7030A0"/>
                </a:solidFill>
              </a:rPr>
              <a:t>geoffrensis</a:t>
            </a:r>
            <a:r>
              <a:rPr lang="fr-FR" altLang="fr-FR" sz="1200" dirty="0">
                <a:solidFill>
                  <a:srgbClr val="7030A0"/>
                </a:solidFill>
              </a:rPr>
              <a:t> </a:t>
            </a:r>
            <a:r>
              <a:rPr lang="fr-FR" altLang="fr-FR" sz="1200" dirty="0" err="1">
                <a:solidFill>
                  <a:srgbClr val="7030A0"/>
                </a:solidFill>
              </a:rPr>
              <a:t>humboldtiaba</a:t>
            </a:r>
            <a:r>
              <a:rPr lang="fr-FR" altLang="fr-FR" sz="1200" dirty="0">
                <a:solidFill>
                  <a:srgbClr val="7030A0"/>
                </a:solidFill>
              </a:rPr>
              <a:t> [</a:t>
            </a:r>
            <a:r>
              <a:rPr lang="fr-FR" altLang="fr-FR" sz="1200" dirty="0" err="1">
                <a:solidFill>
                  <a:srgbClr val="7030A0"/>
                </a:solidFill>
              </a:rPr>
              <a:t>Pilleri</a:t>
            </a:r>
            <a:r>
              <a:rPr lang="fr-FR" altLang="fr-FR" sz="1200" dirty="0">
                <a:solidFill>
                  <a:srgbClr val="7030A0"/>
                </a:solidFill>
              </a:rPr>
              <a:t> and </a:t>
            </a:r>
            <a:r>
              <a:rPr lang="fr-FR" altLang="fr-FR" sz="1200" dirty="0" err="1">
                <a:solidFill>
                  <a:srgbClr val="7030A0"/>
                </a:solidFill>
              </a:rPr>
              <a:t>Gihr</a:t>
            </a:r>
            <a:r>
              <a:rPr lang="fr-FR" altLang="fr-FR" sz="1200" dirty="0">
                <a:solidFill>
                  <a:srgbClr val="7030A0"/>
                </a:solidFill>
              </a:rPr>
              <a:t> 1977]), in </a:t>
            </a:r>
            <a:r>
              <a:rPr lang="fr-FR" altLang="fr-FR" sz="1200" dirty="0" err="1">
                <a:solidFill>
                  <a:srgbClr val="7030A0"/>
                </a:solidFill>
              </a:rPr>
              <a:t>Captivity</a:t>
            </a:r>
            <a:r>
              <a:rPr lang="fr-FR" altLang="fr-FR" sz="1200" dirty="0">
                <a:solidFill>
                  <a:srgbClr val="7030A0"/>
                </a:solidFill>
              </a:rPr>
              <a:t>, at Duisburg Zoo. </a:t>
            </a:r>
            <a:r>
              <a:rPr lang="fr-FR" altLang="fr-FR" sz="1200" i="1" dirty="0" err="1">
                <a:solidFill>
                  <a:srgbClr val="7030A0"/>
                </a:solidFill>
              </a:rPr>
              <a:t>Aquatic</a:t>
            </a:r>
            <a:r>
              <a:rPr lang="fr-FR" altLang="fr-FR" sz="1200" i="1" dirty="0">
                <a:solidFill>
                  <a:srgbClr val="7030A0"/>
                </a:solidFill>
              </a:rPr>
              <a:t> </a:t>
            </a:r>
            <a:r>
              <a:rPr lang="fr-FR" altLang="fr-FR" sz="1200" i="1" dirty="0" err="1">
                <a:solidFill>
                  <a:srgbClr val="7030A0"/>
                </a:solidFill>
              </a:rPr>
              <a:t>mammals</a:t>
            </a:r>
            <a:r>
              <a:rPr lang="fr-FR" altLang="fr-FR" sz="1200" dirty="0">
                <a:solidFill>
                  <a:srgbClr val="7030A0"/>
                </a:solidFill>
              </a:rPr>
              <a:t> no 11, pp 58-65 </a:t>
            </a:r>
            <a:r>
              <a:rPr lang="fr-FR" altLang="fr-FR" sz="1200" u="sng" dirty="0">
                <a:solidFill>
                  <a:srgbClr val="7030A0"/>
                </a:solidFill>
                <a:hlinkClick r:id="rId14"/>
              </a:rPr>
              <a:t>article</a:t>
            </a:r>
            <a:r>
              <a:rPr lang="fr-FR" altLang="fr-FR" sz="1200" dirty="0">
                <a:solidFill>
                  <a:srgbClr val="7030A0"/>
                </a:solidFill>
              </a:rPr>
              <a:t>. </a:t>
            </a:r>
            <a:endParaRPr lang="fr-FR" altLang="fr-FR" sz="1600" dirty="0">
              <a:solidFill>
                <a:srgbClr val="7030A0"/>
              </a:solidFill>
            </a:endParaRPr>
          </a:p>
        </p:txBody>
      </p:sp>
      <p:sp>
        <p:nvSpPr>
          <p:cNvPr id="92166" name="ZoneTexte 5"/>
          <p:cNvSpPr txBox="1">
            <a:spLocks noChangeArrowheads="1"/>
          </p:cNvSpPr>
          <p:nvPr/>
        </p:nvSpPr>
        <p:spPr bwMode="auto">
          <a:xfrm>
            <a:off x="9786938" y="1557338"/>
            <a:ext cx="2405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Couple de libellules (comme pour l’espèce </a:t>
            </a:r>
            <a:r>
              <a:rPr lang="fr-FR" altLang="fr-FR" sz="1200" i="1">
                <a:solidFill>
                  <a:srgbClr val="7030A0"/>
                </a:solidFill>
              </a:rPr>
              <a:t>Basiaeschna janata</a:t>
            </a:r>
            <a:r>
              <a:rPr lang="fr-FR" altLang="fr-FR" sz="1200">
                <a:solidFill>
                  <a:srgbClr val="7030A0"/>
                </a:solidFill>
              </a:rPr>
              <a:t>). Source : </a:t>
            </a:r>
            <a:r>
              <a:rPr lang="fr-FR" altLang="fr-FR" sz="1200">
                <a:solidFill>
                  <a:srgbClr val="7030A0"/>
                </a:solidFill>
                <a:hlinkClick r:id="rId8"/>
              </a:rPr>
              <a:t>http://listverse.com/2013/04/20/10-animals-that-practice-homosexuality/</a:t>
            </a:r>
            <a:r>
              <a:rPr lang="fr-FR" altLang="fr-FR" sz="1200">
                <a:solidFill>
                  <a:srgbClr val="7030A0"/>
                </a:solidFill>
              </a:rPr>
              <a:t> </a:t>
            </a:r>
          </a:p>
        </p:txBody>
      </p:sp>
      <p:pic>
        <p:nvPicPr>
          <p:cNvPr id="92167" name="Picture 3" descr="C:\Users\LISAN\Documents\religions\homosexualité\images\animaux\coq de roche péruvie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18738" y="2957513"/>
            <a:ext cx="11811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ZoneTexte 8"/>
          <p:cNvSpPr txBox="1">
            <a:spLocks noChangeArrowheads="1"/>
          </p:cNvSpPr>
          <p:nvPr/>
        </p:nvSpPr>
        <p:spPr bwMode="auto">
          <a:xfrm>
            <a:off x="9863138" y="4724400"/>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Coq de roche péruvien.</a:t>
            </a:r>
          </a:p>
        </p:txBody>
      </p:sp>
      <p:pic>
        <p:nvPicPr>
          <p:cNvPr id="92169" name="Picture 4" descr="C:\Users\LISAN\Documents\religions\homosexualité\images\animaux\libellul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2200" y="152400"/>
            <a:ext cx="1820863"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ZoneTexte 10"/>
          <p:cNvSpPr txBox="1">
            <a:spLocks noChangeArrowheads="1"/>
          </p:cNvSpPr>
          <p:nvPr/>
        </p:nvSpPr>
        <p:spPr bwMode="auto">
          <a:xfrm>
            <a:off x="9731375" y="6434138"/>
            <a:ext cx="233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Punaises de lit (</a:t>
            </a:r>
            <a:r>
              <a:rPr lang="fr-FR" altLang="fr-FR" sz="1200" i="1">
                <a:solidFill>
                  <a:srgbClr val="7030A0"/>
                </a:solidFill>
              </a:rPr>
              <a:t>Cimex lectularius</a:t>
            </a:r>
            <a:r>
              <a:rPr lang="fr-FR" altLang="fr-FR" sz="1200">
                <a:solidFill>
                  <a:srgbClr val="7030A0"/>
                </a:solidFill>
              </a:rPr>
              <a:t>),</a:t>
            </a:r>
          </a:p>
        </p:txBody>
      </p:sp>
      <p:pic>
        <p:nvPicPr>
          <p:cNvPr id="92171" name="Picture 5" descr="C:\Users\LISAN\Documents\religions\homosexualité\images\animaux\Cimex lectularius coupling bi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39350" y="5130800"/>
            <a:ext cx="16478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1"/>
          <p:cNvSpPr txBox="1">
            <a:spLocks noChangeArrowheads="1"/>
          </p:cNvSpPr>
          <p:nvPr/>
        </p:nvSpPr>
        <p:spPr bwMode="auto">
          <a:xfrm>
            <a:off x="6324600" y="141288"/>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4E7E4E5B-7C2A-4E00-B490-0084D92DE059}" type="slidenum">
              <a:rPr lang="fr-FR"/>
              <a:pPr>
                <a:defRPr/>
              </a:pPr>
              <a:t>91</a:t>
            </a:fld>
            <a:endParaRPr lang="fr-FR" dirty="0"/>
          </a:p>
        </p:txBody>
      </p:sp>
      <p:sp>
        <p:nvSpPr>
          <p:cNvPr id="94212" name="Rectangle 3"/>
          <p:cNvSpPr>
            <a:spLocks noChangeArrowheads="1"/>
          </p:cNvSpPr>
          <p:nvPr/>
        </p:nvSpPr>
        <p:spPr bwMode="auto">
          <a:xfrm>
            <a:off x="166688" y="422275"/>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4213" name="ZoneTexte 4"/>
          <p:cNvSpPr txBox="1">
            <a:spLocks noChangeArrowheads="1"/>
          </p:cNvSpPr>
          <p:nvPr/>
        </p:nvSpPr>
        <p:spPr bwMode="auto">
          <a:xfrm>
            <a:off x="130175" y="763588"/>
            <a:ext cx="1177925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Dans l'État du Tennessee aux États-Unis, le propriétaire d'un chien a envoyé son animal à l'euthanasie parce qu'il le suspectait d'être "gay". C'est quand il a vu son chien "monter" un de ses congénères mâles que le propriétaire a commencé à s'inquiéter. Certes, de nombreuses espèces peuvent avoir </a:t>
            </a:r>
            <a:r>
              <a:rPr lang="fr-FR" altLang="fr-FR" sz="1800">
                <a:solidFill>
                  <a:srgbClr val="7030A0"/>
                </a:solidFill>
                <a:hlinkClick r:id="rId3"/>
              </a:rPr>
              <a:t>des comportements "homosexuels"</a:t>
            </a:r>
            <a:r>
              <a:rPr lang="fr-FR" altLang="fr-FR" sz="1800">
                <a:solidFill>
                  <a:srgbClr val="7030A0"/>
                </a:solidFill>
              </a:rPr>
              <a:t>, mais quand un chien "monte" sur un autre, il s'agit le plus souvent d'affirmer une domination, d'exprimer son excitation ou sa nervosité, ou simplement de jouer, </a:t>
            </a:r>
            <a:r>
              <a:rPr lang="fr-FR" altLang="fr-FR" sz="1800">
                <a:solidFill>
                  <a:srgbClr val="7030A0"/>
                </a:solidFill>
                <a:hlinkClick r:id="rId4"/>
              </a:rPr>
              <a:t>note </a:t>
            </a:r>
            <a:r>
              <a:rPr lang="fr-FR" altLang="fr-FR" sz="1800" i="1">
                <a:solidFill>
                  <a:srgbClr val="7030A0"/>
                </a:solidFill>
                <a:hlinkClick r:id="rId4"/>
              </a:rPr>
              <a:t>Psychology Today</a:t>
            </a:r>
            <a:r>
              <a:rPr lang="fr-FR" altLang="fr-FR" sz="1800">
                <a:solidFill>
                  <a:srgbClr val="7030A0"/>
                </a:solidFill>
              </a:rPr>
              <a:t>. </a:t>
            </a:r>
            <a:r>
              <a:rPr lang="fr-FR" altLang="fr-FR" sz="1200">
                <a:solidFill>
                  <a:srgbClr val="7030A0"/>
                </a:solidFill>
              </a:rPr>
              <a:t>Source : </a:t>
            </a:r>
            <a:r>
              <a:rPr lang="fr-FR" altLang="fr-FR" sz="1200">
                <a:solidFill>
                  <a:srgbClr val="7030A0"/>
                </a:solidFill>
                <a:hlinkClick r:id="rId5"/>
              </a:rPr>
              <a:t>http://www.huffingtonpost.fr/2013/02/01/etats-unis-chien-gay-euthanasie_n_2597191.html</a:t>
            </a:r>
            <a:r>
              <a:rPr lang="fr-FR" altLang="fr-FR" sz="1200">
                <a:solidFill>
                  <a:srgbClr val="7030A0"/>
                </a:solidFill>
              </a:rPr>
              <a:t> </a:t>
            </a:r>
            <a:endParaRPr lang="fr-FR" altLang="fr-FR" sz="1800">
              <a:solidFill>
                <a:srgbClr val="7030A0"/>
              </a:solidFill>
            </a:endParaRPr>
          </a:p>
          <a:p>
            <a:pPr algn="just" eaLnBrk="1" hangingPunct="1">
              <a:lnSpc>
                <a:spcPct val="100000"/>
              </a:lnSpc>
              <a:spcBef>
                <a:spcPct val="0"/>
              </a:spcBef>
            </a:pPr>
            <a:r>
              <a:rPr lang="fr-FR" altLang="fr-FR" sz="1800">
                <a:solidFill>
                  <a:srgbClr val="7030A0"/>
                </a:solidFill>
              </a:rPr>
              <a:t> Dans son livre </a:t>
            </a:r>
            <a:r>
              <a:rPr lang="fr-FR" altLang="fr-FR" sz="1800" i="1">
                <a:solidFill>
                  <a:srgbClr val="7030A0"/>
                </a:solidFill>
              </a:rPr>
              <a:t>Biological Exuberance: Animal Homosexuality and Natural Diversity</a:t>
            </a:r>
            <a:r>
              <a:rPr lang="fr-FR" altLang="fr-FR" sz="1800">
                <a:solidFill>
                  <a:srgbClr val="7030A0"/>
                </a:solidFill>
              </a:rPr>
              <a:t> paru en 1999, le chercheur </a:t>
            </a:r>
            <a:r>
              <a:rPr lang="fr-FR" altLang="fr-FR" sz="1800">
                <a:solidFill>
                  <a:srgbClr val="7030A0"/>
                </a:solidFill>
                <a:hlinkClick r:id="rId6" tooltip="Bruce Bagemihl"/>
              </a:rPr>
              <a:t>Bruce Bagemihl</a:t>
            </a:r>
            <a:r>
              <a:rPr lang="fr-FR" altLang="fr-FR" sz="1800">
                <a:solidFill>
                  <a:srgbClr val="7030A0"/>
                </a:solidFill>
              </a:rPr>
              <a:t> affirme que des comportements homosexuels animaux ont été observés chez près de 450 espèces animales (essentiellement des espèces qui ont peu de </a:t>
            </a:r>
            <a:r>
              <a:rPr lang="fr-FR" altLang="fr-FR" sz="1800">
                <a:solidFill>
                  <a:srgbClr val="7030A0"/>
                </a:solidFill>
                <a:hlinkClick r:id="rId7" tooltip="Dimorphisme sexuel"/>
              </a:rPr>
              <a:t>dimorphisme sexuel</a:t>
            </a:r>
            <a:r>
              <a:rPr lang="fr-FR" altLang="fr-FR" sz="1800">
                <a:solidFill>
                  <a:srgbClr val="7030A0"/>
                </a:solidFill>
              </a:rPr>
              <a:t>), dans chaque grande zone géographique et chaque groupe animal, et qu'ils peuvent être séparés en 5 groupes distincts : parade amoureuse, affection, relation sexuelle, vie en couple et comportement parental.</a:t>
            </a:r>
            <a:r>
              <a:rPr lang="fr-FR" altLang="fr-FR" sz="1200">
                <a:solidFill>
                  <a:srgbClr val="7030A0"/>
                </a:solidFill>
              </a:rPr>
              <a:t> Source : </a:t>
            </a:r>
            <a:r>
              <a:rPr lang="en-US" altLang="fr-FR" sz="1200">
                <a:solidFill>
                  <a:srgbClr val="7030A0"/>
                </a:solidFill>
              </a:rPr>
              <a:t>Bruce Bagemihl, </a:t>
            </a:r>
            <a:r>
              <a:rPr lang="en-US" altLang="fr-FR" sz="1200" i="1">
                <a:solidFill>
                  <a:srgbClr val="7030A0"/>
                </a:solidFill>
              </a:rPr>
              <a:t>Biological Exuberance: Animal Homosexuality and Natural Diversity</a:t>
            </a:r>
            <a:r>
              <a:rPr lang="en-US" altLang="fr-FR" sz="1200">
                <a:solidFill>
                  <a:srgbClr val="7030A0"/>
                </a:solidFill>
              </a:rPr>
              <a:t>, St. Martin's Press,‎ 1999.</a:t>
            </a:r>
            <a:endParaRPr lang="fr-FR" altLang="fr-FR" sz="1200">
              <a:solidFill>
                <a:srgbClr val="7030A0"/>
              </a:solidFill>
            </a:endParaRPr>
          </a:p>
          <a:p>
            <a:pPr algn="just" eaLnBrk="1" hangingPunct="1">
              <a:lnSpc>
                <a:spcPct val="100000"/>
              </a:lnSpc>
              <a:spcBef>
                <a:spcPct val="0"/>
              </a:spcBef>
            </a:pPr>
            <a:r>
              <a:rPr lang="fr-FR" altLang="fr-FR" sz="1800">
                <a:solidFill>
                  <a:srgbClr val="7030A0"/>
                </a:solidFill>
              </a:rPr>
              <a:t> Les organisateurs de l'exposition </a:t>
            </a:r>
            <a:r>
              <a:rPr lang="fr-FR" altLang="fr-FR" sz="1800" i="1">
                <a:solidFill>
                  <a:srgbClr val="7030A0"/>
                </a:solidFill>
              </a:rPr>
              <a:t>Against Nature? </a:t>
            </a:r>
            <a:r>
              <a:rPr lang="fr-FR" altLang="fr-FR" sz="1800">
                <a:solidFill>
                  <a:srgbClr val="7030A0"/>
                </a:solidFill>
              </a:rPr>
              <a:t>affirmaient que des comportements homosexuels étaient retrouvés chez la plupart des groupes de vertébrés, mais aussi parmi les insectes, les araignées, les crustacés, les octopodes et les vers parasites, le phénomène étant reporté chez près de 1500 espèces animales et bien documenté chez 500 d'entre elles.</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8"/>
              </a:rPr>
              <a:t>« Homosexuality in the Animal kingdom »</a:t>
            </a:r>
            <a:r>
              <a:rPr lang="fr-FR" altLang="fr-FR" sz="1200">
                <a:solidFill>
                  <a:srgbClr val="7030A0"/>
                </a:solidFill>
              </a:rPr>
              <a:t> [</a:t>
            </a:r>
            <a:r>
              <a:rPr lang="fr-FR" altLang="fr-FR" sz="1200">
                <a:solidFill>
                  <a:srgbClr val="7030A0"/>
                </a:solidFill>
                <a:hlinkClick r:id="rId9" tooltip="archive de « Homosexuality in the Animal kingdom »"/>
              </a:rPr>
              <a:t>archive</a:t>
            </a:r>
            <a:r>
              <a:rPr lang="fr-FR" altLang="fr-FR" sz="1200">
                <a:solidFill>
                  <a:srgbClr val="7030A0"/>
                </a:solidFill>
              </a:rPr>
              <a:t>], sur </a:t>
            </a:r>
            <a:r>
              <a:rPr lang="fr-FR" altLang="fr-FR" sz="1200" i="1">
                <a:solidFill>
                  <a:srgbClr val="7030A0"/>
                </a:solidFill>
                <a:hlinkClick r:id="rId10"/>
              </a:rPr>
              <a:t>http://www.nhm.uio.no</a:t>
            </a:r>
            <a:r>
              <a:rPr lang="fr-FR" altLang="fr-FR" sz="1200" i="1">
                <a:solidFill>
                  <a:srgbClr val="7030A0"/>
                </a:solidFill>
              </a:rPr>
              <a:t> [</a:t>
            </a:r>
            <a:r>
              <a:rPr lang="fr-FR" altLang="fr-FR" sz="1200" i="1">
                <a:solidFill>
                  <a:srgbClr val="7030A0"/>
                </a:solidFill>
                <a:hlinkClick r:id="rId11" tooltip="archive de http://www.nhm.uio.no"/>
              </a:rPr>
              <a:t>archive</a:t>
            </a:r>
            <a:r>
              <a:rPr lang="fr-FR" altLang="fr-FR" sz="1200" i="1">
                <a:solidFill>
                  <a:srgbClr val="7030A0"/>
                </a:solidFill>
              </a:rPr>
              <a:t>]</a:t>
            </a:r>
            <a:r>
              <a:rPr lang="fr-FR" altLang="fr-FR" sz="1200">
                <a:solidFill>
                  <a:srgbClr val="7030A0"/>
                </a:solidFill>
              </a:rPr>
              <a:t>, Université d'Oslo, pour l'exposition </a:t>
            </a:r>
            <a:r>
              <a:rPr lang="fr-FR" altLang="fr-FR" sz="1200" i="1">
                <a:solidFill>
                  <a:srgbClr val="7030A0"/>
                </a:solidFill>
              </a:rPr>
              <a:t>Against nature? an exhibition on animal homosexuality</a:t>
            </a:r>
            <a:r>
              <a:rPr lang="fr-FR" altLang="fr-FR" sz="1200">
                <a:solidFill>
                  <a:srgbClr val="7030A0"/>
                </a:solidFill>
              </a:rPr>
              <a:t>,‎ </a:t>
            </a:r>
            <a:r>
              <a:rPr lang="fr-FR" altLang="fr-FR" sz="1200">
                <a:solidFill>
                  <a:srgbClr val="7030A0"/>
                </a:solidFill>
                <a:hlinkClick r:id="rId12" tooltip="10 octobre"/>
              </a:rPr>
              <a:t>10</a:t>
            </a:r>
            <a:r>
              <a:rPr lang="fr-FR" altLang="fr-FR" sz="1200">
                <a:solidFill>
                  <a:srgbClr val="7030A0"/>
                </a:solidFill>
              </a:rPr>
              <a:t> </a:t>
            </a:r>
            <a:r>
              <a:rPr lang="fr-FR" altLang="fr-FR" sz="1200">
                <a:solidFill>
                  <a:srgbClr val="7030A0"/>
                </a:solidFill>
                <a:hlinkClick r:id="rId13" tooltip="Octobre 2006"/>
              </a:rPr>
              <a:t>octobre</a:t>
            </a:r>
            <a:r>
              <a:rPr lang="fr-FR" altLang="fr-FR" sz="1200">
                <a:solidFill>
                  <a:srgbClr val="7030A0"/>
                </a:solidFill>
              </a:rPr>
              <a:t> </a:t>
            </a:r>
            <a:r>
              <a:rPr lang="fr-FR" altLang="fr-FR" sz="1200">
                <a:solidFill>
                  <a:srgbClr val="7030A0"/>
                </a:solidFill>
                <a:hlinkClick r:id="rId14" tooltip="2006"/>
              </a:rPr>
              <a:t>2006</a:t>
            </a:r>
            <a:r>
              <a:rPr lang="fr-FR" altLang="fr-FR" sz="1200">
                <a:solidFill>
                  <a:srgbClr val="7030A0"/>
                </a:solidFill>
              </a:rPr>
              <a:t>. b) </a:t>
            </a:r>
            <a:r>
              <a:rPr lang="fr-FR" altLang="fr-FR" sz="1200">
                <a:solidFill>
                  <a:srgbClr val="7030A0"/>
                </a:solidFill>
                <a:hlinkClick r:id="rId15"/>
              </a:rPr>
              <a:t>https://fr.wikipedia.org/wiki/Comportement_homosexuel_chez_les_animaux</a:t>
            </a:r>
            <a:r>
              <a:rPr lang="fr-FR" altLang="fr-FR" sz="1200">
                <a:solidFill>
                  <a:srgbClr val="7030A0"/>
                </a:solidFill>
              </a:rPr>
              <a:t> </a:t>
            </a:r>
          </a:p>
          <a:p>
            <a:pPr algn="just" eaLnBrk="1" hangingPunct="1">
              <a:lnSpc>
                <a:spcPct val="100000"/>
              </a:lnSpc>
              <a:spcBef>
                <a:spcPct val="0"/>
              </a:spcBef>
            </a:pPr>
            <a:r>
              <a:rPr lang="fr-FR" altLang="fr-FR" sz="1800" i="1">
                <a:solidFill>
                  <a:srgbClr val="002060"/>
                </a:solidFill>
              </a:rPr>
              <a:t> Pour le professeur </a:t>
            </a:r>
            <a:r>
              <a:rPr lang="fr-FR" altLang="fr-FR" sz="1800" i="1">
                <a:solidFill>
                  <a:srgbClr val="002060"/>
                </a:solidFill>
                <a:hlinkClick r:id="rId16" tooltip="Thierry Lodé"/>
              </a:rPr>
              <a:t>Thierry Lodé</a:t>
            </a:r>
            <a:r>
              <a:rPr lang="fr-FR" altLang="fr-FR" sz="1800" i="1">
                <a:solidFill>
                  <a:srgbClr val="002060"/>
                </a:solidFill>
              </a:rPr>
              <a:t>, de l'université de Rennes 1, « toutes les conduites sexuelles existent dans la nature » bien que les comportements exclusifs homosexuels restent plutôt rares, l'</a:t>
            </a:r>
            <a:r>
              <a:rPr lang="fr-FR" altLang="fr-FR" sz="1800" i="1">
                <a:solidFill>
                  <a:srgbClr val="002060"/>
                </a:solidFill>
                <a:hlinkClick r:id="rId17" tooltip="Évolution (biologie)"/>
              </a:rPr>
              <a:t>évolution</a:t>
            </a:r>
            <a:r>
              <a:rPr lang="fr-FR" altLang="fr-FR" sz="1800" i="1">
                <a:solidFill>
                  <a:srgbClr val="002060"/>
                </a:solidFill>
              </a:rPr>
              <a:t> privilégiant toujours la reproduction. Toutefois, les chercheurs pensent que le qualificatif « d'homosexualité » ne peut pas être appliqué au règne animal car bien que le comportement « homo-érotique » occasionnel soit présent chez certains, « l'homosexualité » au sens humain contemporain d'« attirance sexuelle exclusivement dirigée vers des partenaires de même sexe au détriment de la reproduction sexuée » n'est presque jamais observée, et ne constitue en aucun cas un acte « </a:t>
            </a:r>
            <a:r>
              <a:rPr lang="fr-FR" altLang="fr-FR" sz="1800" b="1" i="1">
                <a:solidFill>
                  <a:srgbClr val="002060"/>
                </a:solidFill>
              </a:rPr>
              <a:t>conscient</a:t>
            </a:r>
            <a:r>
              <a:rPr lang="fr-FR" altLang="fr-FR" sz="1800" i="1">
                <a:solidFill>
                  <a:srgbClr val="002060"/>
                </a:solidFill>
              </a:rPr>
              <a:t> ».</a:t>
            </a:r>
            <a:r>
              <a:rPr lang="fr-FR" altLang="fr-FR" sz="1200" i="1">
                <a:solidFill>
                  <a:srgbClr val="002060"/>
                </a:solidFill>
              </a:rPr>
              <a:t> </a:t>
            </a:r>
            <a:r>
              <a:rPr lang="fr-FR" altLang="fr-FR" sz="1200">
                <a:solidFill>
                  <a:srgbClr val="7030A0"/>
                </a:solidFill>
              </a:rPr>
              <a:t>Sources : a) </a:t>
            </a:r>
            <a:r>
              <a:rPr lang="en-US" altLang="fr-FR" sz="1200">
                <a:solidFill>
                  <a:srgbClr val="7030A0"/>
                </a:solidFill>
              </a:rPr>
              <a:t>Simon LeVay, Queer Science: The Use and Abuse of Research into Homosexuality (Cambridge, Mass.: MIT Press, 1996), b) </a:t>
            </a:r>
            <a:r>
              <a:rPr lang="es-ES" altLang="fr-FR" sz="1200">
                <a:solidFill>
                  <a:srgbClr val="7030A0"/>
                </a:solidFill>
              </a:rPr>
              <a:t>Antonio Pardo, "Aspectos médicos de la homosexualidad", Nuestro Tiempo, Jul.-Aug. 1995, p. 82-89. c) </a:t>
            </a:r>
            <a:r>
              <a:rPr lang="fr-FR" altLang="fr-FR" sz="1200" u="sng">
                <a:solidFill>
                  <a:srgbClr val="7030A0"/>
                </a:solidFill>
                <a:hlinkClick r:id="rId16" tooltip="Thierry Lodé"/>
              </a:rPr>
              <a:t>Thierry Lodé</a:t>
            </a:r>
            <a:r>
              <a:rPr lang="fr-FR" altLang="fr-FR" sz="1200">
                <a:solidFill>
                  <a:srgbClr val="7030A0"/>
                </a:solidFill>
              </a:rPr>
              <a:t>, "La guerre des sexes chez les animaux" Eds Odile Jacob, 2007.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20463" y="206375"/>
            <a:ext cx="631825" cy="360363"/>
          </a:xfrm>
        </p:spPr>
        <p:txBody>
          <a:bodyPr/>
          <a:lstStyle/>
          <a:p>
            <a:pPr>
              <a:defRPr/>
            </a:pPr>
            <a:fld id="{0E2C2DD2-9A7A-444D-AD00-CF885F2E8771}" type="slidenum">
              <a:rPr lang="fr-FR"/>
              <a:pPr>
                <a:defRPr/>
              </a:pPr>
              <a:t>92</a:t>
            </a:fld>
            <a:endParaRPr lang="fr-FR" dirty="0"/>
          </a:p>
        </p:txBody>
      </p:sp>
      <p:sp>
        <p:nvSpPr>
          <p:cNvPr id="96259" name="ZoneTexte 2"/>
          <p:cNvSpPr txBox="1">
            <a:spLocks noChangeArrowheads="1"/>
          </p:cNvSpPr>
          <p:nvPr/>
        </p:nvSpPr>
        <p:spPr bwMode="auto">
          <a:xfrm>
            <a:off x="6792913" y="174625"/>
            <a:ext cx="3592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6260" name="Rectangle 3"/>
          <p:cNvSpPr>
            <a:spLocks noChangeArrowheads="1"/>
          </p:cNvSpPr>
          <p:nvPr/>
        </p:nvSpPr>
        <p:spPr bwMode="auto">
          <a:xfrm>
            <a:off x="177800" y="182563"/>
            <a:ext cx="673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6261" name="ZoneTexte 4"/>
          <p:cNvSpPr txBox="1">
            <a:spLocks noChangeArrowheads="1"/>
          </p:cNvSpPr>
          <p:nvPr/>
        </p:nvSpPr>
        <p:spPr bwMode="auto">
          <a:xfrm>
            <a:off x="185738" y="487363"/>
            <a:ext cx="118110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11.1. Causes possibles de « l’homosexualité » animale</a:t>
            </a:r>
            <a:r>
              <a:rPr lang="fr-FR" altLang="fr-FR" sz="1800" dirty="0">
                <a:solidFill>
                  <a:srgbClr val="7030A0"/>
                </a:solidFill>
              </a:rPr>
              <a:t> :</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Des études relatives à la participation de l'hormone dans le comportement homosexuel indiquent que lors de l'administration des traitements de testostérone et d’estradiol aux animaux hétérosexuels femelles et les niveaux d'hormones élevées augmentent la probabilité de comportement homosexuel. En outre, stimuler les niveaux d'hormones sexuelles pendant la grossesse de l'animal semble augmenter la probabilité de l'accouchement d'une progéniture homosexuel.</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en-US" altLang="fr-FR" sz="1200" dirty="0">
                <a:solidFill>
                  <a:srgbClr val="7030A0"/>
                </a:solidFill>
              </a:rPr>
              <a:t>Adler, Tina (4 Jan 1997). "Animal's Fancies". </a:t>
            </a:r>
            <a:r>
              <a:rPr lang="en-US" altLang="fr-FR" sz="1200" i="1" dirty="0">
                <a:solidFill>
                  <a:srgbClr val="7030A0"/>
                </a:solidFill>
              </a:rPr>
              <a:t>Society For Science And The Public</a:t>
            </a:r>
            <a:r>
              <a:rPr lang="en-US" altLang="fr-FR" sz="1200" dirty="0">
                <a:solidFill>
                  <a:srgbClr val="7030A0"/>
                </a:solidFill>
              </a:rPr>
              <a:t> </a:t>
            </a:r>
            <a:r>
              <a:rPr lang="en-US" altLang="fr-FR" sz="1200" b="1" dirty="0">
                <a:solidFill>
                  <a:srgbClr val="7030A0"/>
                </a:solidFill>
              </a:rPr>
              <a:t>151</a:t>
            </a:r>
            <a:r>
              <a:rPr lang="en-US" altLang="fr-FR" sz="1200" dirty="0">
                <a:solidFill>
                  <a:srgbClr val="7030A0"/>
                </a:solidFill>
              </a:rPr>
              <a:t> (1): 8–9. </a:t>
            </a:r>
            <a:r>
              <a:rPr lang="en-US" altLang="fr-FR" sz="1200" dirty="0">
                <a:solidFill>
                  <a:srgbClr val="7030A0"/>
                </a:solidFill>
                <a:hlinkClick r:id="rId2" tooltip="JSTOR"/>
              </a:rPr>
              <a:t>JSTOR</a:t>
            </a:r>
            <a:r>
              <a:rPr lang="en-US" altLang="fr-FR" sz="1200" dirty="0">
                <a:solidFill>
                  <a:srgbClr val="7030A0"/>
                </a:solidFill>
              </a:rPr>
              <a:t> </a:t>
            </a:r>
            <a:r>
              <a:rPr lang="en-US" altLang="fr-FR" sz="1200" u="sng" dirty="0">
                <a:solidFill>
                  <a:srgbClr val="7030A0"/>
                </a:solidFill>
                <a:hlinkClick r:id="rId3"/>
              </a:rPr>
              <a:t>3980720</a:t>
            </a:r>
            <a:endParaRPr lang="en-US" altLang="fr-FR" sz="1200" u="sng" dirty="0">
              <a:solidFill>
                <a:srgbClr val="7030A0"/>
              </a:solidFill>
            </a:endParaRPr>
          </a:p>
          <a:p>
            <a:pPr algn="just" eaLnBrk="1" hangingPunct="1">
              <a:lnSpc>
                <a:spcPct val="100000"/>
              </a:lnSpc>
              <a:spcBef>
                <a:spcPct val="0"/>
              </a:spcBef>
              <a:buFontTx/>
              <a:buNone/>
            </a:pPr>
            <a:r>
              <a:rPr lang="fr-FR" altLang="fr-FR" sz="1200" dirty="0">
                <a:solidFill>
                  <a:srgbClr val="7030A0"/>
                </a:solidFill>
              </a:rPr>
              <a:t>Certains suggèrent que des perturbateurs endocriniens, ou des « traumatismes » susceptibles d’endommager la barrière placentaire, pourraient modifier les taux hormonaux reçus par les fœtus. </a:t>
            </a:r>
            <a:endParaRPr lang="en-US" altLang="fr-FR" sz="1200" u="sng" dirty="0">
              <a:solidFill>
                <a:srgbClr val="7030A0"/>
              </a:solidFill>
            </a:endParaRPr>
          </a:p>
          <a:p>
            <a:pPr algn="just" eaLnBrk="1" hangingPunct="1">
              <a:lnSpc>
                <a:spcPct val="100000"/>
              </a:lnSpc>
              <a:spcBef>
                <a:spcPct val="0"/>
              </a:spcBef>
            </a:pPr>
            <a:r>
              <a:rPr lang="fr-FR" altLang="fr-FR" sz="1800" dirty="0">
                <a:solidFill>
                  <a:srgbClr val="7030A0"/>
                </a:solidFill>
              </a:rPr>
              <a:t> Kay Larkin et ses collègues de l'Oregon </a:t>
            </a:r>
            <a:r>
              <a:rPr lang="fr-FR" altLang="fr-FR" sz="1800" dirty="0" err="1">
                <a:solidFill>
                  <a:srgbClr val="7030A0"/>
                </a:solidFill>
              </a:rPr>
              <a:t>Health</a:t>
            </a:r>
            <a:r>
              <a:rPr lang="fr-FR" altLang="fr-FR" sz="1800" dirty="0">
                <a:solidFill>
                  <a:srgbClr val="7030A0"/>
                </a:solidFill>
              </a:rPr>
              <a:t> and Science </a:t>
            </a:r>
            <a:r>
              <a:rPr lang="fr-FR" altLang="fr-FR" sz="1800" dirty="0" err="1">
                <a:solidFill>
                  <a:srgbClr val="7030A0"/>
                </a:solidFill>
              </a:rPr>
              <a:t>University</a:t>
            </a:r>
            <a:r>
              <a:rPr lang="fr-FR" altLang="fr-FR" sz="1800" dirty="0">
                <a:solidFill>
                  <a:srgbClr val="7030A0"/>
                </a:solidFill>
              </a:rPr>
              <a:t> ont trouvé de petites différences mais distincts dans une partie du cerveau appelée l'hypothalamus, dans une région particulière de l'hypothalamus - le noyau </a:t>
            </a:r>
            <a:r>
              <a:rPr lang="fr-FR" altLang="fr-FR" sz="1800" dirty="0" err="1">
                <a:solidFill>
                  <a:srgbClr val="7030A0"/>
                </a:solidFill>
              </a:rPr>
              <a:t>préoptique</a:t>
            </a:r>
            <a:r>
              <a:rPr lang="fr-FR" altLang="fr-FR" sz="1800" dirty="0">
                <a:solidFill>
                  <a:srgbClr val="7030A0"/>
                </a:solidFill>
              </a:rPr>
              <a:t>, entre les béliers qui préfèrent partenaires sexuels masculins avec les béliers qui préféraient à coopérer avec les brebis. La région est généralement presque deux fois plus grande chez les béliers que chez les brebis. Mais chez le bélier gay, sa taille était presque identique à celui chez les femelles « normales ».</a:t>
            </a:r>
            <a:r>
              <a:rPr lang="fr-FR" altLang="fr-FR" sz="1200" dirty="0">
                <a:solidFill>
                  <a:srgbClr val="7030A0"/>
                </a:solidFill>
              </a:rPr>
              <a:t> </a:t>
            </a:r>
            <a:r>
              <a:rPr lang="fr-FR" altLang="fr-FR" sz="1800" dirty="0">
                <a:solidFill>
                  <a:srgbClr val="7030A0"/>
                </a:solidFill>
              </a:rPr>
              <a:t>L'hypothalamus est connu pour contrôler la libération d'hormones sexuelles et de nombreux types de comportements sexuels. Plusieurs autres régions de l'hypothalamus ont montré des différences de sexe cohérentes au niveau de leur taille, mais seulement cette région spécifique a montré des différences corrélées avec une préférence (orientation) sexuelle (°).</a:t>
            </a:r>
            <a:r>
              <a:rPr lang="fr-FR" altLang="fr-FR" sz="1200" dirty="0">
                <a:solidFill>
                  <a:srgbClr val="7030A0"/>
                </a:solidFill>
              </a:rPr>
              <a:t> Source : </a:t>
            </a:r>
            <a:r>
              <a:rPr lang="en-US" altLang="fr-FR" sz="1200" i="1" dirty="0">
                <a:solidFill>
                  <a:srgbClr val="7030A0"/>
                </a:solidFill>
              </a:rPr>
              <a:t>Homosexuality is biological, suggests gay sheep study</a:t>
            </a:r>
            <a:r>
              <a:rPr lang="fr-FR" altLang="fr-FR" sz="1200" dirty="0">
                <a:solidFill>
                  <a:srgbClr val="7030A0"/>
                </a:solidFill>
              </a:rPr>
              <a:t>, 5 novembre 2002 (+).</a:t>
            </a:r>
          </a:p>
          <a:p>
            <a:pPr algn="just" eaLnBrk="1" hangingPunct="1">
              <a:lnSpc>
                <a:spcPct val="100000"/>
              </a:lnSpc>
              <a:spcBef>
                <a:spcPct val="0"/>
              </a:spcBef>
              <a:buFontTx/>
              <a:buNone/>
            </a:pPr>
            <a:r>
              <a:rPr lang="fr-FR" altLang="fr-FR" sz="1200" dirty="0">
                <a:solidFill>
                  <a:srgbClr val="7030A0"/>
                </a:solidFill>
              </a:rPr>
              <a:t>(°) Les différences sont presque identiques à ceux identifiés par le neuroscientifique Simon </a:t>
            </a:r>
            <a:r>
              <a:rPr lang="fr-FR" altLang="fr-FR" sz="1200" dirty="0" err="1">
                <a:solidFill>
                  <a:srgbClr val="7030A0"/>
                </a:solidFill>
              </a:rPr>
              <a:t>LeVay</a:t>
            </a:r>
            <a:r>
              <a:rPr lang="fr-FR" altLang="fr-FR" sz="1200" dirty="0">
                <a:solidFill>
                  <a:srgbClr val="7030A0"/>
                </a:solidFill>
              </a:rPr>
              <a:t> dans ses études sur le cerveau des hommes homosexuels. Son travail a toujours été considérée comme controversée, en partie parce que les cerveaux qu'il a étudiés étaient pour la plupart ceux des hommes qui étaient morts du sida. Il était donc difficile de savoir si les différences ont été liés à la maladie ou aux préférences sexuelles. (+) Source : </a:t>
            </a:r>
            <a:r>
              <a:rPr lang="fr-FR" altLang="fr-FR" sz="1200" dirty="0">
                <a:solidFill>
                  <a:srgbClr val="7030A0"/>
                </a:solidFill>
                <a:hlinkClick r:id="rId4"/>
              </a:rPr>
              <a:t>https://www.newscientist.com/article/dn3008-homosexuality-is-biological-suggests-gay-sheep-study/</a:t>
            </a:r>
            <a:r>
              <a:rPr lang="fr-FR" altLang="fr-FR" sz="1200" dirty="0">
                <a:solidFill>
                  <a:srgbClr val="7030A0"/>
                </a:solidFill>
              </a:rPr>
              <a:t> </a:t>
            </a:r>
          </a:p>
          <a:p>
            <a:pPr algn="just" eaLnBrk="1" hangingPunct="1">
              <a:lnSpc>
                <a:spcPct val="100000"/>
              </a:lnSpc>
              <a:spcBef>
                <a:spcPct val="0"/>
              </a:spcBef>
              <a:buFontTx/>
              <a:buNone/>
            </a:pPr>
            <a:r>
              <a:rPr lang="fr-FR" altLang="fr-FR" sz="1200" u="sng" dirty="0">
                <a:solidFill>
                  <a:srgbClr val="7030A0"/>
                </a:solidFill>
              </a:rPr>
              <a:t>Discussions</a:t>
            </a:r>
            <a:r>
              <a:rPr lang="fr-FR" altLang="fr-FR" sz="1200" dirty="0">
                <a:solidFill>
                  <a:srgbClr val="7030A0"/>
                </a:solidFill>
              </a:rPr>
              <a:t> : Mais </a:t>
            </a:r>
            <a:r>
              <a:rPr lang="fr-FR" altLang="fr-FR" sz="1200" dirty="0">
                <a:solidFill>
                  <a:srgbClr val="7030A0"/>
                </a:solidFill>
                <a:hlinkClick r:id="rId5" tooltip="Bruce Bagemihl"/>
              </a:rPr>
              <a:t>Bruce </a:t>
            </a:r>
            <a:r>
              <a:rPr lang="fr-FR" altLang="fr-FR" sz="1200" dirty="0" err="1">
                <a:solidFill>
                  <a:srgbClr val="7030A0"/>
                </a:solidFill>
              </a:rPr>
              <a:t>Bagemihl</a:t>
            </a:r>
            <a:r>
              <a:rPr lang="fr-FR" altLang="fr-FR" sz="1200" dirty="0">
                <a:solidFill>
                  <a:srgbClr val="7030A0"/>
                </a:solidFill>
              </a:rPr>
              <a:t>, auteur du livre </a:t>
            </a:r>
            <a:r>
              <a:rPr lang="fr-FR" altLang="fr-FR" sz="1200" i="1" dirty="0" err="1">
                <a:solidFill>
                  <a:srgbClr val="7030A0"/>
                </a:solidFill>
              </a:rPr>
              <a:t>Exuberence</a:t>
            </a:r>
            <a:r>
              <a:rPr lang="fr-FR" altLang="fr-FR" sz="1200" i="1" dirty="0">
                <a:solidFill>
                  <a:srgbClr val="7030A0"/>
                </a:solidFill>
              </a:rPr>
              <a:t> biologique: homosexualité animale et diversité </a:t>
            </a:r>
            <a:r>
              <a:rPr lang="fr-FR" altLang="fr-FR" sz="1200" dirty="0">
                <a:solidFill>
                  <a:srgbClr val="7030A0"/>
                </a:solidFill>
              </a:rPr>
              <a:t>naturelle, souligne qu'il n'y a pas de différences anatomiques ou </a:t>
            </a:r>
            <a:r>
              <a:rPr lang="fr-FR" altLang="fr-FR" sz="1200" dirty="0" err="1">
                <a:solidFill>
                  <a:srgbClr val="7030A0"/>
                </a:solidFill>
              </a:rPr>
              <a:t>endocrinologiques</a:t>
            </a:r>
            <a:r>
              <a:rPr lang="fr-FR" altLang="fr-FR" sz="1200" dirty="0">
                <a:solidFill>
                  <a:srgbClr val="7030A0"/>
                </a:solidFill>
              </a:rPr>
              <a:t> entre paires d'animaux exclusivement homosexuelles et exclusivement hétérosexuelles. Cependant, les différences hormonales ont été documentées, avec les principales </a:t>
            </a:r>
            <a:r>
              <a:rPr lang="fr-FR" altLang="fr-FR" sz="1200" dirty="0">
                <a:solidFill>
                  <a:srgbClr val="7030A0"/>
                </a:solidFill>
                <a:hlinkClick r:id="rId6" tooltip="Sex hormones"/>
              </a:rPr>
              <a:t>hormones</a:t>
            </a:r>
            <a:r>
              <a:rPr lang="fr-FR" altLang="fr-FR" sz="1200" dirty="0">
                <a:solidFill>
                  <a:srgbClr val="7030A0"/>
                </a:solidFill>
              </a:rPr>
              <a:t> </a:t>
            </a:r>
            <a:r>
              <a:rPr lang="fr-FR" altLang="fr-FR" sz="1200" dirty="0">
                <a:solidFill>
                  <a:srgbClr val="7030A0"/>
                </a:solidFill>
                <a:hlinkClick r:id="rId6" tooltip="Sex hormones"/>
              </a:rPr>
              <a:t>sexuelles, telles que </a:t>
            </a:r>
            <a:r>
              <a:rPr lang="fr-FR" altLang="fr-FR" sz="1200" dirty="0">
                <a:solidFill>
                  <a:srgbClr val="7030A0"/>
                </a:solidFill>
                <a:hlinkClick r:id="rId7" tooltip="Testosterone"/>
              </a:rPr>
              <a:t>la testostérone</a:t>
            </a:r>
            <a:r>
              <a:rPr lang="fr-FR" altLang="fr-FR" sz="1200" dirty="0">
                <a:solidFill>
                  <a:srgbClr val="7030A0"/>
                </a:solidFill>
              </a:rPr>
              <a:t> et </a:t>
            </a:r>
            <a:r>
              <a:rPr lang="fr-FR" altLang="fr-FR" sz="1200" dirty="0">
                <a:solidFill>
                  <a:srgbClr val="7030A0"/>
                </a:solidFill>
                <a:hlinkClick r:id="rId8" tooltip="Estradiol"/>
              </a:rPr>
              <a:t>l'estradiol des mâles homosexuels, lorsqu'on les compare à ceux qui participent uniquement à l'accouplement hétérosexuel.</a:t>
            </a:r>
            <a:r>
              <a:rPr lang="fr-FR" altLang="fr-FR" sz="1200" dirty="0">
                <a:solidFill>
                  <a:srgbClr val="7030A0"/>
                </a:solidFill>
              </a:rPr>
              <a:t> D’un autre côté, Un comportement [homosexuel] est souvent provoquée et exagérée par le chercheur lors de l'expérimentation par la destruction d'une partie des tissus du cerveau, ou en exposant l'animal à des niveaux élevés d'hormones stéroïdes avant la naissance (voir page suivante). Source : </a:t>
            </a:r>
            <a:r>
              <a:rPr lang="fr-FR" altLang="fr-FR" sz="1200" dirty="0">
                <a:solidFill>
                  <a:srgbClr val="7030A0"/>
                </a:solidFill>
                <a:hlinkClick r:id="rId9"/>
              </a:rPr>
              <a:t>https://en.wikipedia.org/wiki/Homosexual_behavior_in_animals</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On sait depuis longtemps (étude du Pr. </a:t>
            </a:r>
            <a:r>
              <a:rPr lang="fr-FR" altLang="fr-FR" sz="1200" dirty="0" err="1">
                <a:solidFill>
                  <a:srgbClr val="7030A0"/>
                </a:solidFill>
              </a:rPr>
              <a:t>Dörner</a:t>
            </a:r>
            <a:r>
              <a:rPr lang="fr-FR" altLang="fr-FR" sz="1200" dirty="0">
                <a:solidFill>
                  <a:srgbClr val="7030A0"/>
                </a:solidFill>
              </a:rPr>
              <a:t> de Berlin...) obtenir un comportement sexuel contraire, transsexuel, des animaux _ rat, mouton ..._, en imprégnant </a:t>
            </a:r>
            <a:r>
              <a:rPr lang="fr-FR" altLang="fr-FR" sz="1200" dirty="0" err="1">
                <a:solidFill>
                  <a:srgbClr val="7030A0"/>
                </a:solidFill>
              </a:rPr>
              <a:t>hormonalement</a:t>
            </a:r>
            <a:r>
              <a:rPr lang="fr-FR" altLang="fr-FR" sz="1200" dirty="0">
                <a:solidFill>
                  <a:srgbClr val="7030A0"/>
                </a:solidFill>
              </a:rPr>
              <a:t> le fœtus, avec des hormones contraires. Source : </a:t>
            </a:r>
            <a:r>
              <a:rPr lang="fr-FR" altLang="fr-FR" sz="1200" i="1" dirty="0">
                <a:solidFill>
                  <a:srgbClr val="7030A0"/>
                </a:solidFill>
              </a:rPr>
              <a:t>La bisexualité et l'ordre de la nature</a:t>
            </a:r>
            <a:r>
              <a:rPr lang="fr-FR" altLang="fr-FR" sz="1200" dirty="0">
                <a:solidFill>
                  <a:srgbClr val="7030A0"/>
                </a:solidFill>
              </a:rPr>
              <a:t>, Claude Aron, Odile Jacob, 1996.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77600" y="161925"/>
            <a:ext cx="663575" cy="328613"/>
          </a:xfrm>
        </p:spPr>
        <p:txBody>
          <a:bodyPr/>
          <a:lstStyle/>
          <a:p>
            <a:pPr>
              <a:defRPr/>
            </a:pPr>
            <a:fld id="{4E5456E7-9CF3-4131-8E12-6F0B0801B051}" type="slidenum">
              <a:rPr lang="fr-FR"/>
              <a:pPr>
                <a:defRPr/>
              </a:pPr>
              <a:t>93</a:t>
            </a:fld>
            <a:endParaRPr lang="fr-FR" dirty="0"/>
          </a:p>
        </p:txBody>
      </p:sp>
      <p:sp>
        <p:nvSpPr>
          <p:cNvPr id="97283" name="ZoneTexte 2"/>
          <p:cNvSpPr txBox="1">
            <a:spLocks noChangeArrowheads="1"/>
          </p:cNvSpPr>
          <p:nvPr/>
        </p:nvSpPr>
        <p:spPr bwMode="auto">
          <a:xfrm>
            <a:off x="4625975" y="141288"/>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7284" name="Rectangle 3"/>
          <p:cNvSpPr>
            <a:spLocks noChangeArrowheads="1"/>
          </p:cNvSpPr>
          <p:nvPr/>
        </p:nvSpPr>
        <p:spPr bwMode="auto">
          <a:xfrm>
            <a:off x="177800" y="487363"/>
            <a:ext cx="734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7285" name="Rectangle 4"/>
          <p:cNvSpPr>
            <a:spLocks noChangeArrowheads="1"/>
          </p:cNvSpPr>
          <p:nvPr/>
        </p:nvSpPr>
        <p:spPr bwMode="auto">
          <a:xfrm>
            <a:off x="195263" y="903288"/>
            <a:ext cx="118443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11.1. Causes possibles de « l’homosexualité » animale</a:t>
            </a:r>
            <a:r>
              <a:rPr lang="fr-FR" altLang="fr-FR" sz="1800" dirty="0">
                <a:solidFill>
                  <a:srgbClr val="7030A0"/>
                </a:solidFill>
              </a:rPr>
              <a:t> (suite) :</a:t>
            </a:r>
          </a:p>
          <a:p>
            <a:pPr algn="just" eaLnBrk="1" hangingPunct="1">
              <a:lnSpc>
                <a:spcPct val="100000"/>
              </a:lnSpc>
              <a:spcBef>
                <a:spcPct val="0"/>
              </a:spcBef>
            </a:pPr>
            <a:r>
              <a:rPr lang="fr-FR" altLang="fr-FR" sz="1800" u="sng" dirty="0">
                <a:solidFill>
                  <a:srgbClr val="7030A0"/>
                </a:solidFill>
              </a:rPr>
              <a:t>Biais de raisonnement </a:t>
            </a:r>
            <a:r>
              <a:rPr lang="fr-FR" altLang="fr-FR" sz="1800" dirty="0">
                <a:solidFill>
                  <a:srgbClr val="7030A0"/>
                </a:solidFill>
              </a:rPr>
              <a:t>: </a:t>
            </a:r>
            <a:r>
              <a:rPr lang="fr-FR" altLang="fr-FR" sz="1800" dirty="0">
                <a:solidFill>
                  <a:srgbClr val="FF0000"/>
                </a:solidFill>
              </a:rPr>
              <a:t>La présence d'un comportement sexuel de même sexe n'avait pas été « officiellement » observé, sur une grande échelle jusqu'à une époque récente, probablement en raison de </a:t>
            </a:r>
            <a:r>
              <a:rPr lang="fr-FR" altLang="fr-FR" sz="1800" dirty="0">
                <a:solidFill>
                  <a:srgbClr val="FF0000"/>
                </a:solidFill>
                <a:hlinkClick r:id="rId2" tooltip="Effet expérimentateur"/>
              </a:rPr>
              <a:t>biais de l'observateur</a:t>
            </a:r>
            <a:r>
              <a:rPr lang="fr-FR" altLang="fr-FR" sz="1800" dirty="0">
                <a:solidFill>
                  <a:srgbClr val="FF0000"/>
                </a:solidFill>
              </a:rPr>
              <a:t> causés par les attitudes sociales de rejet face aux comportement « homosexuels » ou d'une crainte « d’être ridiculisés par leurs collègues ». </a:t>
            </a:r>
          </a:p>
          <a:p>
            <a:pPr algn="just" eaLnBrk="1" hangingPunct="1">
              <a:lnSpc>
                <a:spcPct val="100000"/>
              </a:lnSpc>
              <a:spcBef>
                <a:spcPct val="0"/>
              </a:spcBef>
            </a:pPr>
            <a:r>
              <a:rPr lang="fr-FR" altLang="fr-FR" sz="1800" dirty="0">
                <a:solidFill>
                  <a:srgbClr val="FF0000"/>
                </a:solidFill>
              </a:rPr>
              <a:t> </a:t>
            </a:r>
            <a:r>
              <a:rPr lang="fr-FR" altLang="fr-FR" sz="1800" dirty="0">
                <a:solidFill>
                  <a:srgbClr val="7030A0"/>
                </a:solidFill>
              </a:rPr>
              <a:t>Bien que des études ont démontré un comportement homosexuel dans un certain nombre d'espèces, </a:t>
            </a:r>
            <a:r>
              <a:rPr lang="fr-FR" altLang="fr-FR" sz="1800" dirty="0" err="1">
                <a:solidFill>
                  <a:srgbClr val="7030A0"/>
                </a:solidFill>
              </a:rPr>
              <a:t>Petter</a:t>
            </a:r>
            <a:r>
              <a:rPr lang="fr-FR" altLang="fr-FR" sz="1800" dirty="0">
                <a:solidFill>
                  <a:srgbClr val="7030A0"/>
                </a:solidFill>
              </a:rPr>
              <a:t> </a:t>
            </a:r>
            <a:r>
              <a:rPr lang="fr-FR" altLang="fr-FR" sz="1800" dirty="0" err="1">
                <a:solidFill>
                  <a:srgbClr val="7030A0"/>
                </a:solidFill>
              </a:rPr>
              <a:t>Bockman</a:t>
            </a:r>
            <a:r>
              <a:rPr lang="fr-FR" altLang="fr-FR" sz="1800" dirty="0">
                <a:solidFill>
                  <a:srgbClr val="7030A0"/>
                </a:solidFill>
              </a:rPr>
              <a:t>, le conseiller scientifique de </a:t>
            </a:r>
            <a:r>
              <a:rPr lang="fr-FR" altLang="fr-FR" sz="1800" dirty="0">
                <a:solidFill>
                  <a:srgbClr val="7030A0"/>
                </a:solidFill>
                <a:hlinkClick r:id="rId3" tooltip="Against Nature?"/>
              </a:rPr>
              <a:t>l'exposition? Against Nature</a:t>
            </a:r>
            <a:r>
              <a:rPr lang="fr-FR" altLang="fr-FR" sz="1800" dirty="0">
                <a:solidFill>
                  <a:srgbClr val="7030A0"/>
                </a:solidFill>
              </a:rPr>
              <a:t> en 2007, a spéculé que l'ampleur réelle du phénomène peut être beaucoup plus grande qu’on veut bien le reconnaître. En outre, une partie du règne animal est </a:t>
            </a:r>
            <a:r>
              <a:rPr lang="fr-FR" altLang="fr-FR" sz="1800" dirty="0">
                <a:solidFill>
                  <a:srgbClr val="7030A0"/>
                </a:solidFill>
                <a:hlinkClick r:id="rId4" tooltip="Hermaphrodite"/>
              </a:rPr>
              <a:t>hermaphrodite, vraiment bisexuelle</a:t>
            </a:r>
            <a:r>
              <a:rPr lang="fr-FR" altLang="fr-FR" sz="1800" dirty="0">
                <a:solidFill>
                  <a:srgbClr val="7030A0"/>
                </a:solidFill>
              </a:rPr>
              <a:t> (escargots, mérous ….) Pour ces espèces, l'homosexualité est pas un problème.</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Certains chercheurs croient que ce comportement ait son origine dans l'organisation sociale et la domination masculines sociale, similaires aux traits de dominance, comme dans </a:t>
            </a:r>
            <a:r>
              <a:rPr lang="fr-FR" altLang="fr-FR" sz="1200" dirty="0">
                <a:solidFill>
                  <a:srgbClr val="7030A0"/>
                </a:solidFill>
                <a:hlinkClick r:id="rId5" tooltip="Prison sexualité"/>
              </a:rPr>
              <a:t>la sexualité en </a:t>
            </a:r>
            <a:r>
              <a:rPr lang="fr-FR" altLang="fr-FR" sz="1200" dirty="0">
                <a:solidFill>
                  <a:srgbClr val="7030A0"/>
                </a:solidFill>
              </a:rPr>
              <a:t>prison. D'autres, en particulier </a:t>
            </a:r>
            <a:r>
              <a:rPr lang="fr-FR" altLang="fr-FR" sz="1200" dirty="0" err="1">
                <a:solidFill>
                  <a:srgbClr val="7030A0"/>
                </a:solidFill>
              </a:rPr>
              <a:t>Bagemihl</a:t>
            </a:r>
            <a:r>
              <a:rPr lang="fr-FR" altLang="fr-FR" sz="1200" dirty="0">
                <a:solidFill>
                  <a:srgbClr val="7030A0"/>
                </a:solidFill>
              </a:rPr>
              <a:t>, </a:t>
            </a:r>
            <a:r>
              <a:rPr lang="fr-FR" altLang="fr-FR" sz="1200" dirty="0">
                <a:solidFill>
                  <a:srgbClr val="7030A0"/>
                </a:solidFill>
                <a:hlinkClick r:id="rId6" tooltip="Joan Roughgarden"/>
              </a:rPr>
              <a:t>Joan </a:t>
            </a:r>
            <a:r>
              <a:rPr lang="fr-FR" altLang="fr-FR" sz="1200" dirty="0" err="1">
                <a:solidFill>
                  <a:srgbClr val="7030A0"/>
                </a:solidFill>
              </a:rPr>
              <a:t>Roughgarden</a:t>
            </a:r>
            <a:r>
              <a:rPr lang="fr-FR" altLang="fr-FR" sz="1200" dirty="0">
                <a:solidFill>
                  <a:srgbClr val="7030A0"/>
                </a:solidFill>
              </a:rPr>
              <a:t>, </a:t>
            </a:r>
            <a:r>
              <a:rPr lang="fr-FR" altLang="fr-FR" sz="1200" dirty="0">
                <a:solidFill>
                  <a:srgbClr val="7030A0"/>
                </a:solidFill>
                <a:hlinkClick r:id="rId7" tooltip="Thierry Lodé"/>
              </a:rPr>
              <a:t>Thierry </a:t>
            </a:r>
            <a:r>
              <a:rPr lang="fr-FR" altLang="fr-FR" sz="1200" dirty="0" err="1">
                <a:solidFill>
                  <a:srgbClr val="7030A0"/>
                </a:solidFill>
                <a:hlinkClick r:id="rId7" tooltip="Thierry Lodé"/>
              </a:rPr>
              <a:t>Lodé</a:t>
            </a:r>
            <a:r>
              <a:rPr lang="fr-FR" altLang="fr-FR" sz="1200" dirty="0">
                <a:solidFill>
                  <a:srgbClr val="7030A0"/>
                </a:solidFill>
              </a:rPr>
              <a:t> et Paul </a:t>
            </a:r>
            <a:r>
              <a:rPr lang="fr-FR" altLang="fr-FR" sz="1200" dirty="0" err="1">
                <a:solidFill>
                  <a:srgbClr val="7030A0"/>
                </a:solidFill>
              </a:rPr>
              <a:t>Vasey</a:t>
            </a:r>
            <a:r>
              <a:rPr lang="fr-FR" altLang="fr-FR" sz="1200" dirty="0">
                <a:solidFill>
                  <a:srgbClr val="7030A0"/>
                </a:solidFill>
              </a:rPr>
              <a:t> suggèrent la fonction sociale du sexe (à la fois homosexuel et hétérosexuel) ne </a:t>
            </a:r>
            <a:r>
              <a:rPr lang="fr-FR" altLang="fr-FR" sz="1200" dirty="0" err="1">
                <a:solidFill>
                  <a:srgbClr val="7030A0"/>
                </a:solidFill>
              </a:rPr>
              <a:t>faitpas</a:t>
            </a:r>
            <a:r>
              <a:rPr lang="fr-FR" altLang="fr-FR" sz="1200" dirty="0">
                <a:solidFill>
                  <a:srgbClr val="7030A0"/>
                </a:solidFill>
              </a:rPr>
              <a:t> intervenir nécessairement à la domination, mais sert à renforcer les alliances et des liens sociaux au sein d'un troupeau. D'autres ont soutenu que la théorie de l'organisation sociale est insuffisante parce qu'elle ne peut pas tenir compte de certains comportements homosexuels, comme, par exemple, chez les espèces de manchots où des individus mâles ont un compagnon mâle pour la vie et refusent de d’accoupler avec des femelles, quand la chance leur en est donnée.  Alors que les rapports sur de nombreux ces scénarios d'accouplement sont encore anecdotiques, un nombre croissant de travaux scientifiques confirme que l'homosexualité permanente se produit non seulement en espèces avec des liens de couple permanent, mais aussi chez les espèces non monogames comme des moutons.</a:t>
            </a:r>
          </a:p>
          <a:p>
            <a:pPr algn="just" eaLnBrk="1" hangingPunct="1">
              <a:lnSpc>
                <a:spcPct val="100000"/>
              </a:lnSpc>
              <a:spcBef>
                <a:spcPct val="0"/>
              </a:spcBef>
              <a:buFontTx/>
              <a:buNone/>
            </a:pPr>
            <a:r>
              <a:rPr lang="fr-FR" altLang="fr-FR" sz="1200" dirty="0">
                <a:solidFill>
                  <a:srgbClr val="7030A0"/>
                </a:solidFill>
              </a:rPr>
              <a:t>Sources : a)  </a:t>
            </a:r>
            <a:r>
              <a:rPr lang="fr-FR" altLang="fr-FR" sz="1200" i="1" dirty="0">
                <a:solidFill>
                  <a:srgbClr val="7030A0"/>
                </a:solidFill>
                <a:hlinkClick r:id="rId8"/>
              </a:rPr>
              <a:t>"Cold </a:t>
            </a:r>
            <a:r>
              <a:rPr lang="fr-FR" altLang="fr-FR" sz="1200" i="1" dirty="0" err="1">
                <a:solidFill>
                  <a:srgbClr val="7030A0"/>
                </a:solidFill>
                <a:hlinkClick r:id="rId8"/>
              </a:rPr>
              <a:t>Shoulder</a:t>
            </a:r>
            <a:r>
              <a:rPr lang="fr-FR" altLang="fr-FR" sz="1200" i="1" dirty="0">
                <a:solidFill>
                  <a:srgbClr val="7030A0"/>
                </a:solidFill>
                <a:hlinkClick r:id="rId8"/>
              </a:rPr>
              <a:t> for </a:t>
            </a:r>
            <a:r>
              <a:rPr lang="fr-FR" altLang="fr-FR" sz="1200" i="1" dirty="0" err="1">
                <a:solidFill>
                  <a:srgbClr val="7030A0"/>
                </a:solidFill>
                <a:hlinkClick r:id="rId8"/>
              </a:rPr>
              <a:t>Swedish</a:t>
            </a:r>
            <a:r>
              <a:rPr lang="fr-FR" altLang="fr-FR" sz="1200" i="1" dirty="0">
                <a:solidFill>
                  <a:srgbClr val="7030A0"/>
                </a:solidFill>
                <a:hlinkClick r:id="rId8"/>
              </a:rPr>
              <a:t> </a:t>
            </a:r>
            <a:r>
              <a:rPr lang="fr-FR" altLang="fr-FR" sz="1200" i="1" dirty="0" err="1">
                <a:solidFill>
                  <a:srgbClr val="7030A0"/>
                </a:solidFill>
                <a:hlinkClick r:id="rId8"/>
              </a:rPr>
              <a:t>Seductresses</a:t>
            </a:r>
            <a:r>
              <a:rPr lang="fr-FR" altLang="fr-FR" sz="1200" i="1" dirty="0">
                <a:solidFill>
                  <a:srgbClr val="7030A0"/>
                </a:solidFill>
                <a:hlinkClick r:id="rId8"/>
              </a:rPr>
              <a:t> | Germany | Deutsche </a:t>
            </a:r>
            <a:r>
              <a:rPr lang="fr-FR" altLang="fr-FR" sz="1200" i="1" dirty="0" err="1">
                <a:solidFill>
                  <a:srgbClr val="7030A0"/>
                </a:solidFill>
                <a:hlinkClick r:id="rId8"/>
              </a:rPr>
              <a:t>Welle</a:t>
            </a:r>
            <a:r>
              <a:rPr lang="fr-FR" altLang="fr-FR" sz="1200" i="1" dirty="0">
                <a:solidFill>
                  <a:srgbClr val="7030A0"/>
                </a:solidFill>
                <a:hlinkClick r:id="rId8"/>
              </a:rPr>
              <a:t> | 10.02.2005"</a:t>
            </a:r>
            <a:r>
              <a:rPr lang="fr-FR" altLang="fr-FR" sz="1200" dirty="0">
                <a:solidFill>
                  <a:srgbClr val="7030A0"/>
                </a:solidFill>
              </a:rPr>
              <a:t>, b) </a:t>
            </a:r>
            <a:r>
              <a:rPr lang="en-US" altLang="fr-FR" sz="1200" u="sng" dirty="0">
                <a:solidFill>
                  <a:srgbClr val="7030A0"/>
                </a:solidFill>
                <a:hlinkClick r:id="rId9"/>
              </a:rPr>
              <a:t>"Gay penguin couple adopts abandoned egg in German zoo"</a:t>
            </a:r>
            <a:r>
              <a:rPr lang="en-US" altLang="fr-FR" sz="1200" dirty="0">
                <a:solidFill>
                  <a:srgbClr val="7030A0"/>
                </a:solidFill>
              </a:rPr>
              <a:t>. </a:t>
            </a:r>
            <a:r>
              <a:rPr lang="en-US" altLang="fr-FR" sz="1200" i="1" dirty="0">
                <a:solidFill>
                  <a:srgbClr val="7030A0"/>
                </a:solidFill>
              </a:rPr>
              <a:t>CBC News</a:t>
            </a:r>
            <a:r>
              <a:rPr lang="en-US" altLang="fr-FR" sz="1200" dirty="0">
                <a:solidFill>
                  <a:srgbClr val="7030A0"/>
                </a:solidFill>
              </a:rPr>
              <a:t>. 2009-06-05</a:t>
            </a:r>
            <a:r>
              <a:rPr lang="fr-FR" altLang="fr-FR" sz="1200" dirty="0">
                <a:solidFill>
                  <a:srgbClr val="7030A0"/>
                </a:solidFill>
              </a:rPr>
              <a:t>, c) </a:t>
            </a:r>
            <a:r>
              <a:rPr lang="fr-FR" altLang="fr-FR" sz="1200" dirty="0" err="1">
                <a:solidFill>
                  <a:srgbClr val="7030A0"/>
                </a:solidFill>
              </a:rPr>
              <a:t>Roselli</a:t>
            </a:r>
            <a:r>
              <a:rPr lang="fr-FR" altLang="fr-FR" sz="1200" dirty="0">
                <a:solidFill>
                  <a:srgbClr val="7030A0"/>
                </a:solidFill>
              </a:rPr>
              <a:t>, Charles E.; Kay Larkin; John A. </a:t>
            </a:r>
            <a:r>
              <a:rPr lang="fr-FR" altLang="fr-FR" sz="1200" dirty="0" err="1">
                <a:solidFill>
                  <a:srgbClr val="7030A0"/>
                </a:solidFill>
              </a:rPr>
              <a:t>Resko</a:t>
            </a:r>
            <a:r>
              <a:rPr lang="fr-FR" altLang="fr-FR" sz="1200" dirty="0">
                <a:solidFill>
                  <a:srgbClr val="7030A0"/>
                </a:solidFill>
              </a:rPr>
              <a:t>; John N. </a:t>
            </a:r>
            <a:r>
              <a:rPr lang="fr-FR" altLang="fr-FR" sz="1200" dirty="0" err="1">
                <a:solidFill>
                  <a:srgbClr val="7030A0"/>
                </a:solidFill>
              </a:rPr>
              <a:t>Stellflug</a:t>
            </a:r>
            <a:r>
              <a:rPr lang="fr-FR" altLang="fr-FR" sz="1200" dirty="0">
                <a:solidFill>
                  <a:srgbClr val="7030A0"/>
                </a:solidFill>
              </a:rPr>
              <a:t>; Fred </a:t>
            </a:r>
            <a:r>
              <a:rPr lang="fr-FR" altLang="fr-FR" sz="1200" dirty="0" err="1">
                <a:solidFill>
                  <a:srgbClr val="7030A0"/>
                </a:solidFill>
              </a:rPr>
              <a:t>Stormshak</a:t>
            </a:r>
            <a:r>
              <a:rPr lang="fr-FR" altLang="fr-FR" sz="1200" dirty="0">
                <a:solidFill>
                  <a:srgbClr val="7030A0"/>
                </a:solidFill>
              </a:rPr>
              <a:t> (2004).</a:t>
            </a:r>
            <a:r>
              <a:rPr lang="fr-FR" altLang="fr-FR" sz="1200" dirty="0">
                <a:solidFill>
                  <a:srgbClr val="7030A0"/>
                </a:solidFill>
                <a:hlinkClick r:id="rId10"/>
              </a:rPr>
              <a:t>"The Volume of a </a:t>
            </a:r>
            <a:r>
              <a:rPr lang="fr-FR" altLang="fr-FR" sz="1200" dirty="0" err="1">
                <a:solidFill>
                  <a:srgbClr val="7030A0"/>
                </a:solidFill>
                <a:hlinkClick r:id="rId10"/>
              </a:rPr>
              <a:t>Sexually</a:t>
            </a:r>
            <a:r>
              <a:rPr lang="fr-FR" altLang="fr-FR" sz="1200" dirty="0">
                <a:solidFill>
                  <a:srgbClr val="7030A0"/>
                </a:solidFill>
                <a:hlinkClick r:id="rId10"/>
              </a:rPr>
              <a:t> </a:t>
            </a:r>
            <a:r>
              <a:rPr lang="fr-FR" altLang="fr-FR" sz="1200" dirty="0" err="1">
                <a:solidFill>
                  <a:srgbClr val="7030A0"/>
                </a:solidFill>
                <a:hlinkClick r:id="rId10"/>
              </a:rPr>
              <a:t>Dimorphic</a:t>
            </a:r>
            <a:r>
              <a:rPr lang="fr-FR" altLang="fr-FR" sz="1200" dirty="0">
                <a:solidFill>
                  <a:srgbClr val="7030A0"/>
                </a:solidFill>
                <a:hlinkClick r:id="rId10"/>
              </a:rPr>
              <a:t> Nucleus in the Ovine </a:t>
            </a:r>
            <a:r>
              <a:rPr lang="fr-FR" altLang="fr-FR" sz="1200" dirty="0" err="1">
                <a:solidFill>
                  <a:srgbClr val="7030A0"/>
                </a:solidFill>
                <a:hlinkClick r:id="rId10"/>
              </a:rPr>
              <a:t>Medial</a:t>
            </a:r>
            <a:r>
              <a:rPr lang="fr-FR" altLang="fr-FR" sz="1200" dirty="0">
                <a:solidFill>
                  <a:srgbClr val="7030A0"/>
                </a:solidFill>
                <a:hlinkClick r:id="rId10"/>
              </a:rPr>
              <a:t> </a:t>
            </a:r>
            <a:r>
              <a:rPr lang="fr-FR" altLang="fr-FR" sz="1200" dirty="0" err="1">
                <a:solidFill>
                  <a:srgbClr val="7030A0"/>
                </a:solidFill>
                <a:hlinkClick r:id="rId10"/>
              </a:rPr>
              <a:t>Preoptic</a:t>
            </a:r>
            <a:r>
              <a:rPr lang="fr-FR" altLang="fr-FR" sz="1200" dirty="0">
                <a:solidFill>
                  <a:srgbClr val="7030A0"/>
                </a:solidFill>
                <a:hlinkClick r:id="rId10"/>
              </a:rPr>
              <a:t> Area/</a:t>
            </a:r>
            <a:r>
              <a:rPr lang="fr-FR" altLang="fr-FR" sz="1200" dirty="0" err="1">
                <a:solidFill>
                  <a:srgbClr val="7030A0"/>
                </a:solidFill>
                <a:hlinkClick r:id="rId10"/>
              </a:rPr>
              <a:t>Anterior</a:t>
            </a:r>
            <a:r>
              <a:rPr lang="fr-FR" altLang="fr-FR" sz="1200" dirty="0">
                <a:solidFill>
                  <a:srgbClr val="7030A0"/>
                </a:solidFill>
                <a:hlinkClick r:id="rId10"/>
              </a:rPr>
              <a:t> Hypothalamus Varies </a:t>
            </a:r>
            <a:r>
              <a:rPr lang="fr-FR" altLang="fr-FR" sz="1200" dirty="0" err="1">
                <a:solidFill>
                  <a:srgbClr val="7030A0"/>
                </a:solidFill>
                <a:hlinkClick r:id="rId10"/>
              </a:rPr>
              <a:t>with</a:t>
            </a:r>
            <a:r>
              <a:rPr lang="fr-FR" altLang="fr-FR" sz="1200" dirty="0">
                <a:solidFill>
                  <a:srgbClr val="7030A0"/>
                </a:solidFill>
                <a:hlinkClick r:id="rId10"/>
              </a:rPr>
              <a:t> </a:t>
            </a:r>
            <a:r>
              <a:rPr lang="fr-FR" altLang="fr-FR" sz="1200" dirty="0" err="1">
                <a:solidFill>
                  <a:srgbClr val="7030A0"/>
                </a:solidFill>
                <a:hlinkClick r:id="rId10"/>
              </a:rPr>
              <a:t>Sexual</a:t>
            </a:r>
            <a:r>
              <a:rPr lang="fr-FR" altLang="fr-FR" sz="1200" dirty="0">
                <a:solidFill>
                  <a:srgbClr val="7030A0"/>
                </a:solidFill>
                <a:hlinkClick r:id="rId10"/>
              </a:rPr>
              <a:t> Partner </a:t>
            </a:r>
            <a:r>
              <a:rPr lang="fr-FR" altLang="fr-FR" sz="1200" dirty="0" err="1">
                <a:solidFill>
                  <a:srgbClr val="7030A0"/>
                </a:solidFill>
                <a:hlinkClick r:id="rId10"/>
              </a:rPr>
              <a:t>Preference</a:t>
            </a:r>
            <a:r>
              <a:rPr lang="fr-FR" altLang="fr-FR" sz="1200" dirty="0">
                <a:solidFill>
                  <a:srgbClr val="7030A0"/>
                </a:solidFill>
                <a:hlinkClick r:id="rId10"/>
              </a:rPr>
              <a:t>"</a:t>
            </a:r>
            <a:r>
              <a:rPr lang="fr-FR" altLang="fr-FR" sz="1200" dirty="0">
                <a:solidFill>
                  <a:srgbClr val="7030A0"/>
                </a:solidFill>
              </a:rPr>
              <a:t>. </a:t>
            </a:r>
            <a:r>
              <a:rPr lang="fr-FR" altLang="fr-FR" sz="1200" i="1" dirty="0">
                <a:solidFill>
                  <a:srgbClr val="7030A0"/>
                </a:solidFill>
              </a:rPr>
              <a:t>Journal of </a:t>
            </a:r>
            <a:r>
              <a:rPr lang="fr-FR" altLang="fr-FR" sz="1200" i="1" dirty="0" err="1">
                <a:solidFill>
                  <a:srgbClr val="7030A0"/>
                </a:solidFill>
                <a:hlinkClick r:id="rId11" tooltip="Endocrinology"/>
              </a:rPr>
              <a:t>Endocrinology</a:t>
            </a:r>
            <a:r>
              <a:rPr lang="fr-FR" altLang="fr-FR" sz="1200" i="1" dirty="0">
                <a:solidFill>
                  <a:srgbClr val="7030A0"/>
                </a:solidFill>
              </a:rPr>
              <a:t>, Endocrine Society, Bethesda, MD</a:t>
            </a:r>
            <a:r>
              <a:rPr lang="fr-FR" altLang="fr-FR" sz="1200" dirty="0">
                <a:solidFill>
                  <a:srgbClr val="7030A0"/>
                </a:solidFill>
              </a:rPr>
              <a:t> </a:t>
            </a:r>
            <a:r>
              <a:rPr lang="fr-FR" altLang="fr-FR" sz="1200" b="1" dirty="0">
                <a:solidFill>
                  <a:srgbClr val="7030A0"/>
                </a:solidFill>
              </a:rPr>
              <a:t>145</a:t>
            </a:r>
            <a:r>
              <a:rPr lang="fr-FR" altLang="fr-FR" sz="1200" dirty="0">
                <a:solidFill>
                  <a:srgbClr val="7030A0"/>
                </a:solidFill>
              </a:rPr>
              <a:t> (2): 478–483.</a:t>
            </a:r>
          </a:p>
          <a:p>
            <a:pPr algn="just" eaLnBrk="1" hangingPunct="1">
              <a:lnSpc>
                <a:spcPct val="100000"/>
              </a:lnSpc>
              <a:spcBef>
                <a:spcPct val="0"/>
              </a:spcBef>
            </a:pPr>
            <a:r>
              <a:rPr lang="fr-FR" altLang="fr-FR" sz="1800" dirty="0">
                <a:solidFill>
                  <a:srgbClr val="7030A0"/>
                </a:solidFill>
              </a:rPr>
              <a:t>  De nombreux chercheurs sont d'avis que différents taux (supérieur ou inférieur) des </a:t>
            </a:r>
            <a:r>
              <a:rPr lang="fr-FR" altLang="fr-FR" sz="1800" dirty="0">
                <a:solidFill>
                  <a:srgbClr val="7030A0"/>
                </a:solidFill>
                <a:hlinkClick r:id="rId12" tooltip="Les hormones sexuelles"/>
              </a:rPr>
              <a:t>hormones sexuelles</a:t>
            </a:r>
            <a:r>
              <a:rPr lang="fr-FR" altLang="fr-FR" sz="1800" dirty="0">
                <a:solidFill>
                  <a:srgbClr val="7030A0"/>
                </a:solidFill>
              </a:rPr>
              <a:t> chez l'animal, en plus de la taille des gonades de l'animal,  jouent un rôle direct dans le comportement et la préférence sexuelle de cet animal.</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D'autres soutiennent fermement qu’aucune preuve existe, pour étayer ces allégations, lorsque l'on compare les animaux d'une espèce spécifiques présentant un comportement homosexuel exclusivement et ceux qui ne le font pas. En fin de compte, un soutien empirique, à partir d’études complets </a:t>
            </a:r>
            <a:r>
              <a:rPr lang="fr-FR" altLang="fr-FR" sz="1200" dirty="0" err="1">
                <a:solidFill>
                  <a:srgbClr val="7030A0"/>
                </a:solidFill>
                <a:hlinkClick r:id="rId13" tooltip="Endocrinological"/>
              </a:rPr>
              <a:t>endocrinologiques</a:t>
            </a:r>
            <a:r>
              <a:rPr lang="fr-FR" altLang="fr-FR" sz="1200" dirty="0">
                <a:solidFill>
                  <a:srgbClr val="7030A0"/>
                </a:solidFill>
              </a:rPr>
              <a:t>, existent pour les deux interprétations. Les chercheurs n'a trouvé aucune preuve de différences dans les mesures des gonades, ou les niveaux des hormones sexuelles des </a:t>
            </a:r>
            <a:r>
              <a:rPr lang="fr-FR" altLang="fr-FR" sz="1200" dirty="0">
                <a:solidFill>
                  <a:srgbClr val="7030A0"/>
                </a:solidFill>
                <a:hlinkClick r:id="rId14" tooltip="Western gulls"/>
              </a:rPr>
              <a:t>mouettes occidentales</a:t>
            </a:r>
            <a:r>
              <a:rPr lang="fr-FR" altLang="fr-FR" sz="1200" dirty="0">
                <a:solidFill>
                  <a:srgbClr val="7030A0"/>
                </a:solidFill>
              </a:rPr>
              <a:t> et des </a:t>
            </a:r>
            <a:r>
              <a:rPr lang="fr-FR" altLang="fr-FR" sz="1200" dirty="0">
                <a:solidFill>
                  <a:srgbClr val="7030A0"/>
                </a:solidFill>
                <a:hlinkClick r:id="rId15" tooltip="Ring-billed gulls"/>
              </a:rPr>
              <a:t>goélands à bec </a:t>
            </a:r>
            <a:r>
              <a:rPr lang="fr-FR" altLang="fr-FR" sz="1200" dirty="0">
                <a:solidFill>
                  <a:srgbClr val="7030A0"/>
                </a:solidFill>
              </a:rPr>
              <a:t>cerclé, exclusivement homosexuels. Cependant, l'analyse de ces différences dans les béliers bisexuels, il a été trouvé  des niveaux de </a:t>
            </a:r>
            <a:r>
              <a:rPr lang="fr-FR" altLang="fr-FR" sz="1200" dirty="0">
                <a:solidFill>
                  <a:srgbClr val="7030A0"/>
                </a:solidFill>
                <a:hlinkClick r:id="rId16" tooltip="Testosterone"/>
              </a:rPr>
              <a:t>testostérone</a:t>
            </a:r>
            <a:r>
              <a:rPr lang="fr-FR" altLang="fr-FR" sz="1200" dirty="0">
                <a:solidFill>
                  <a:srgbClr val="7030A0"/>
                </a:solidFill>
              </a:rPr>
              <a:t> et </a:t>
            </a:r>
            <a:r>
              <a:rPr lang="fr-FR" altLang="fr-FR" sz="1200" dirty="0">
                <a:solidFill>
                  <a:srgbClr val="7030A0"/>
                </a:solidFill>
                <a:hlinkClick r:id="rId17" tooltip="Estradiol"/>
              </a:rPr>
              <a:t>l'estradiol</a:t>
            </a:r>
            <a:r>
              <a:rPr lang="fr-FR" altLang="fr-FR" sz="1200" dirty="0">
                <a:solidFill>
                  <a:srgbClr val="7030A0"/>
                </a:solidFill>
              </a:rPr>
              <a:t> dans le sang, ainsi que des gonades plus petites, chez ces mâles, que leurs homologues hétérosexuels (voir plus haut). Source : </a:t>
            </a:r>
            <a:r>
              <a:rPr lang="fr-FR" altLang="fr-FR" sz="1200" dirty="0" err="1">
                <a:solidFill>
                  <a:srgbClr val="7030A0"/>
                </a:solidFill>
              </a:rPr>
              <a:t>Bagemihl</a:t>
            </a:r>
            <a:r>
              <a:rPr lang="fr-FR" altLang="fr-FR" sz="1200" dirty="0">
                <a:solidFill>
                  <a:srgbClr val="7030A0"/>
                </a:solidFill>
              </a:rPr>
              <a:t>, Bruce (1999), </a:t>
            </a:r>
            <a:r>
              <a:rPr lang="fr-FR" altLang="fr-FR" sz="1200" dirty="0" err="1">
                <a:solidFill>
                  <a:srgbClr val="7030A0"/>
                </a:solidFill>
              </a:rPr>
              <a:t>ibid</a:t>
            </a:r>
            <a:r>
              <a:rPr lang="fr-FR" altLang="fr-FR" sz="1200" dirty="0">
                <a:solidFill>
                  <a:srgbClr val="7030A0"/>
                </a:solidFill>
              </a:rPr>
              <a:t>, page 164.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8100" y="161924"/>
            <a:ext cx="501650" cy="328613"/>
          </a:xfrm>
        </p:spPr>
        <p:txBody>
          <a:bodyPr/>
          <a:lstStyle/>
          <a:p>
            <a:pPr>
              <a:defRPr/>
            </a:pPr>
            <a:fld id="{5D45BFDF-1025-448A-8ADE-AAC37F254D9B}" type="slidenum">
              <a:rPr lang="fr-FR"/>
              <a:pPr>
                <a:defRPr/>
              </a:pPr>
              <a:t>94</a:t>
            </a:fld>
            <a:endParaRPr lang="fr-FR" dirty="0"/>
          </a:p>
        </p:txBody>
      </p:sp>
      <p:sp>
        <p:nvSpPr>
          <p:cNvPr id="98307" name="ZoneTexte 2"/>
          <p:cNvSpPr txBox="1">
            <a:spLocks noChangeArrowheads="1"/>
          </p:cNvSpPr>
          <p:nvPr/>
        </p:nvSpPr>
        <p:spPr bwMode="auto">
          <a:xfrm>
            <a:off x="4625975" y="141288"/>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8308" name="Rectangle 3"/>
          <p:cNvSpPr>
            <a:spLocks noChangeArrowheads="1"/>
          </p:cNvSpPr>
          <p:nvPr/>
        </p:nvSpPr>
        <p:spPr bwMode="auto">
          <a:xfrm>
            <a:off x="177800" y="487363"/>
            <a:ext cx="734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 et fin)</a:t>
            </a:r>
            <a:endParaRPr lang="fr-FR" altLang="fr-FR" sz="1800" b="1" dirty="0">
              <a:solidFill>
                <a:srgbClr val="7030A0"/>
              </a:solidFill>
            </a:endParaRPr>
          </a:p>
        </p:txBody>
      </p:sp>
      <p:sp>
        <p:nvSpPr>
          <p:cNvPr id="98309" name="Rectangle 4"/>
          <p:cNvSpPr>
            <a:spLocks noChangeArrowheads="1"/>
          </p:cNvSpPr>
          <p:nvPr/>
        </p:nvSpPr>
        <p:spPr bwMode="auto">
          <a:xfrm>
            <a:off x="174625" y="903288"/>
            <a:ext cx="1188720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11.1. Causes possibles de « l’homosexualité » animale</a:t>
            </a:r>
            <a:r>
              <a:rPr lang="fr-FR" altLang="fr-FR" sz="1800" dirty="0">
                <a:solidFill>
                  <a:srgbClr val="7030A0"/>
                </a:solidFill>
              </a:rPr>
              <a:t> (suite et fin) :</a:t>
            </a:r>
          </a:p>
          <a:p>
            <a:pPr algn="just" eaLnBrk="1" hangingPunct="1">
              <a:lnSpc>
                <a:spcPct val="100000"/>
              </a:lnSpc>
              <a:spcBef>
                <a:spcPct val="0"/>
              </a:spcBef>
            </a:pPr>
            <a:r>
              <a:rPr lang="fr-FR" altLang="fr-FR" sz="1800" dirty="0">
                <a:solidFill>
                  <a:srgbClr val="7030A0"/>
                </a:solidFill>
              </a:rPr>
              <a:t> Les chercheurs ont constaté que la désactivation du gène  </a:t>
            </a:r>
            <a:r>
              <a:rPr lang="fr-FR" altLang="fr-FR" sz="1800" dirty="0" err="1">
                <a:solidFill>
                  <a:srgbClr val="7030A0"/>
                </a:solidFill>
                <a:hlinkClick r:id="rId2"/>
              </a:rPr>
              <a:t>fucose</a:t>
            </a:r>
            <a:r>
              <a:rPr lang="fr-FR" altLang="fr-FR" sz="1800" dirty="0">
                <a:solidFill>
                  <a:srgbClr val="7030A0"/>
                </a:solidFill>
                <a:hlinkClick r:id="rId2"/>
              </a:rPr>
              <a:t> </a:t>
            </a:r>
            <a:r>
              <a:rPr lang="fr-FR" altLang="fr-FR" sz="1800" dirty="0" err="1">
                <a:solidFill>
                  <a:srgbClr val="7030A0"/>
                </a:solidFill>
                <a:hlinkClick r:id="rId2"/>
              </a:rPr>
              <a:t>mutarotase</a:t>
            </a:r>
            <a:r>
              <a:rPr lang="fr-FR" altLang="fr-FR" sz="1800" dirty="0">
                <a:solidFill>
                  <a:srgbClr val="7030A0"/>
                </a:solidFill>
              </a:rPr>
              <a:t>  (</a:t>
            </a:r>
            <a:r>
              <a:rPr lang="fr-FR" altLang="fr-FR" sz="1800" dirty="0" err="1">
                <a:solidFill>
                  <a:srgbClr val="7030A0"/>
                </a:solidFill>
              </a:rPr>
              <a:t>FucM</a:t>
            </a:r>
            <a:r>
              <a:rPr lang="fr-FR" altLang="fr-FR" sz="1800" dirty="0">
                <a:solidFill>
                  <a:srgbClr val="7030A0"/>
                </a:solidFill>
              </a:rPr>
              <a:t>) chez les souris de laboratoire _  qui influe sur les niveaux </a:t>
            </a:r>
            <a:r>
              <a:rPr lang="fr-FR" altLang="fr-FR" sz="1800" dirty="0">
                <a:solidFill>
                  <a:srgbClr val="7030A0"/>
                </a:solidFill>
                <a:hlinkClick r:id="rId3" tooltip="Estrogen"/>
              </a:rPr>
              <a:t>d'</a:t>
            </a:r>
            <a:r>
              <a:rPr lang="fr-FR" altLang="fr-FR" sz="1800" dirty="0" err="1">
                <a:solidFill>
                  <a:srgbClr val="7030A0"/>
                </a:solidFill>
                <a:hlinkClick r:id="rId3" tooltip="Estrogen"/>
              </a:rPr>
              <a:t>oestrogène</a:t>
            </a:r>
            <a:r>
              <a:rPr lang="fr-FR" altLang="fr-FR" sz="1800" dirty="0">
                <a:solidFill>
                  <a:srgbClr val="7030A0"/>
                </a:solidFill>
              </a:rPr>
              <a:t> à laquelle le cerveau est exposé _ a conduit des souris femelles à se comporter comme si elles étaient des mâles, quand elles ont grandi. « </a:t>
            </a:r>
            <a:r>
              <a:rPr lang="fr-FR" altLang="fr-FR" sz="1800" i="1" dirty="0">
                <a:solidFill>
                  <a:srgbClr val="7030A0"/>
                </a:solidFill>
              </a:rPr>
              <a:t>La </a:t>
            </a:r>
            <a:r>
              <a:rPr lang="fr-FR" altLang="fr-FR" sz="1800" i="1" dirty="0">
                <a:solidFill>
                  <a:srgbClr val="7030A0"/>
                </a:solidFill>
                <a:hlinkClick r:id="rId4" tooltip="Knockout Mouse"/>
              </a:rPr>
              <a:t>souris femelle mutante</a:t>
            </a:r>
            <a:r>
              <a:rPr lang="fr-FR" altLang="fr-FR" sz="1800" i="1" dirty="0">
                <a:solidFill>
                  <a:srgbClr val="7030A0"/>
                </a:solidFill>
              </a:rPr>
              <a:t> a subi un programme de développement légèrement modifié dans le cerveau pour ressembler au cerveau des mâles en termes de préférence sexuelle </a:t>
            </a:r>
            <a:r>
              <a:rPr lang="fr-FR" altLang="fr-FR" sz="1800" dirty="0">
                <a:solidFill>
                  <a:srgbClr val="7030A0"/>
                </a:solidFill>
              </a:rPr>
              <a:t>» a déclaré le professeur </a:t>
            </a:r>
            <a:r>
              <a:rPr lang="fr-FR" altLang="fr-FR" sz="1800" dirty="0" err="1">
                <a:solidFill>
                  <a:srgbClr val="7030A0"/>
                </a:solidFill>
              </a:rPr>
              <a:t>Chankyu</a:t>
            </a:r>
            <a:r>
              <a:rPr lang="fr-FR" altLang="fr-FR" sz="1800" dirty="0">
                <a:solidFill>
                  <a:srgbClr val="7030A0"/>
                </a:solidFill>
              </a:rPr>
              <a:t> Parc de </a:t>
            </a:r>
            <a:r>
              <a:rPr lang="fr-FR" altLang="fr-FR" sz="1800" dirty="0">
                <a:solidFill>
                  <a:srgbClr val="7030A0"/>
                </a:solidFill>
                <a:hlinkClick r:id="rId5" tooltip="Institut supérieur coréen de science et technologie"/>
              </a:rPr>
              <a:t>l'Institut supérieur coréen de science et de technologie</a:t>
            </a:r>
            <a:r>
              <a:rPr lang="fr-FR" altLang="fr-FR" sz="1800" dirty="0">
                <a:solidFill>
                  <a:srgbClr val="7030A0"/>
                </a:solidFill>
              </a:rPr>
              <a:t> à </a:t>
            </a:r>
            <a:r>
              <a:rPr lang="fr-FR" altLang="fr-FR" sz="1800" dirty="0" err="1">
                <a:solidFill>
                  <a:srgbClr val="7030A0"/>
                </a:solidFill>
              </a:rPr>
              <a:t>Daejon</a:t>
            </a:r>
            <a:r>
              <a:rPr lang="fr-FR" altLang="fr-FR" sz="1800" dirty="0">
                <a:solidFill>
                  <a:srgbClr val="7030A0"/>
                </a:solidFill>
              </a:rPr>
              <a:t>, en Corée du Sud, qui a dirigé la recherche. Ses plus récents résultats ont été publiés dans la </a:t>
            </a:r>
            <a:r>
              <a:rPr lang="fr-FR" altLang="fr-FR" sz="1800" dirty="0">
                <a:solidFill>
                  <a:srgbClr val="7030A0"/>
                </a:solidFill>
                <a:hlinkClick r:id="rId6" tooltip="BioMed Central"/>
              </a:rPr>
              <a:t>revue BMC </a:t>
            </a:r>
            <a:r>
              <a:rPr lang="fr-FR" altLang="fr-FR" sz="1800" dirty="0" err="1">
                <a:solidFill>
                  <a:srgbClr val="7030A0"/>
                </a:solidFill>
                <a:hlinkClick r:id="rId6" tooltip="BioMed Central"/>
              </a:rPr>
              <a:t>Genetics</a:t>
            </a:r>
            <a:r>
              <a:rPr lang="fr-FR" altLang="fr-FR" sz="1800" dirty="0">
                <a:solidFill>
                  <a:srgbClr val="7030A0"/>
                </a:solidFill>
              </a:rPr>
              <a:t> le 7 Juillet, 2010. </a:t>
            </a:r>
            <a:r>
              <a:rPr lang="fr-FR" altLang="fr-FR" sz="1800" baseline="30000" dirty="0">
                <a:solidFill>
                  <a:srgbClr val="7030A0"/>
                </a:solidFill>
                <a:hlinkClick r:id="rId7"/>
              </a:rPr>
              <a:t>[</a:t>
            </a:r>
            <a:r>
              <a:rPr lang="fr-FR" altLang="fr-FR" sz="1800" dirty="0">
                <a:solidFill>
                  <a:srgbClr val="7030A0"/>
                </a:solidFill>
              </a:rPr>
              <a:t>Une autre étude a révélé qu'en manipulant un gène dans les mouches des fruits </a:t>
            </a:r>
            <a:r>
              <a:rPr lang="fr-FR" altLang="fr-FR" sz="1800" i="1" dirty="0">
                <a:solidFill>
                  <a:srgbClr val="7030A0"/>
                </a:solidFill>
                <a:hlinkClick r:id="rId8" tooltip="Drosophila"/>
              </a:rPr>
              <a:t>(Drosophila),</a:t>
            </a:r>
            <a:r>
              <a:rPr lang="fr-FR" altLang="fr-FR" sz="1800" dirty="0">
                <a:solidFill>
                  <a:srgbClr val="7030A0"/>
                </a:solidFill>
              </a:rPr>
              <a:t> le comportement homosexuel semble avoir été induite. Cependant, en plus d'un comportement homosexuel, plusieurs comportements anormaux sont également survenus, apparemment dus à cette mutation.</a:t>
            </a:r>
          </a:p>
          <a:p>
            <a:pPr algn="just" eaLnBrk="1" hangingPunct="1">
              <a:lnSpc>
                <a:spcPct val="100000"/>
              </a:lnSpc>
              <a:spcBef>
                <a:spcPct val="0"/>
              </a:spcBef>
              <a:buFontTx/>
              <a:buNone/>
            </a:pPr>
            <a:r>
              <a:rPr lang="fr-FR" altLang="fr-FR" sz="1200" dirty="0">
                <a:solidFill>
                  <a:srgbClr val="7030A0"/>
                </a:solidFill>
              </a:rPr>
              <a:t>Sources : a) </a:t>
            </a:r>
            <a:r>
              <a:rPr lang="en-US" altLang="fr-FR" sz="1200" dirty="0">
                <a:solidFill>
                  <a:srgbClr val="7030A0"/>
                </a:solidFill>
              </a:rPr>
              <a:t>Moore, Matthew (2010-07-08). </a:t>
            </a:r>
            <a:r>
              <a:rPr lang="en-US" altLang="fr-FR" sz="1200" dirty="0">
                <a:solidFill>
                  <a:srgbClr val="7030A0"/>
                </a:solidFill>
                <a:hlinkClick r:id="rId9"/>
              </a:rPr>
              <a:t>"Female mice 'can be turned lesbian by deleting gene'"</a:t>
            </a:r>
            <a:r>
              <a:rPr lang="en-US" altLang="fr-FR" sz="1200" dirty="0">
                <a:solidFill>
                  <a:srgbClr val="7030A0"/>
                </a:solidFill>
              </a:rPr>
              <a:t>. London: Telegraph.co.uk</a:t>
            </a:r>
            <a:r>
              <a:rPr lang="fr-FR" altLang="fr-FR" sz="1200" dirty="0">
                <a:solidFill>
                  <a:srgbClr val="7030A0"/>
                </a:solidFill>
              </a:rPr>
              <a:t>, b) </a:t>
            </a:r>
            <a:r>
              <a:rPr lang="en-US" altLang="fr-FR" sz="1200" u="sng" dirty="0">
                <a:solidFill>
                  <a:srgbClr val="7030A0"/>
                </a:solidFill>
                <a:hlinkClick r:id="rId10"/>
              </a:rPr>
              <a:t>"Full text | Male-like sexual behavior of female mouse lacking </a:t>
            </a:r>
            <a:r>
              <a:rPr lang="en-US" altLang="fr-FR" sz="1200" u="sng" dirty="0" err="1">
                <a:solidFill>
                  <a:srgbClr val="7030A0"/>
                </a:solidFill>
                <a:hlinkClick r:id="rId10"/>
              </a:rPr>
              <a:t>fucose</a:t>
            </a:r>
            <a:r>
              <a:rPr lang="en-US" altLang="fr-FR" sz="1200" u="sng" dirty="0">
                <a:solidFill>
                  <a:srgbClr val="7030A0"/>
                </a:solidFill>
                <a:hlinkClick r:id="rId10"/>
              </a:rPr>
              <a:t> </a:t>
            </a:r>
            <a:r>
              <a:rPr lang="en-US" altLang="fr-FR" sz="1200" u="sng" dirty="0" err="1">
                <a:solidFill>
                  <a:srgbClr val="7030A0"/>
                </a:solidFill>
                <a:hlinkClick r:id="rId10"/>
              </a:rPr>
              <a:t>mutarotase</a:t>
            </a:r>
            <a:r>
              <a:rPr lang="en-US" altLang="fr-FR" sz="1200" u="sng" dirty="0">
                <a:solidFill>
                  <a:srgbClr val="7030A0"/>
                </a:solidFill>
                <a:hlinkClick r:id="rId10"/>
              </a:rPr>
              <a:t>"</a:t>
            </a:r>
            <a:r>
              <a:rPr lang="en-US" altLang="fr-FR" sz="1200" dirty="0">
                <a:solidFill>
                  <a:srgbClr val="7030A0"/>
                </a:solidFill>
              </a:rPr>
              <a:t>. </a:t>
            </a:r>
            <a:r>
              <a:rPr lang="en-US" altLang="fr-FR" sz="1200" dirty="0" err="1">
                <a:solidFill>
                  <a:srgbClr val="7030A0"/>
                </a:solidFill>
              </a:rPr>
              <a:t>BioMed</a:t>
            </a:r>
            <a:r>
              <a:rPr lang="en-US" altLang="fr-FR" sz="1200" dirty="0">
                <a:solidFill>
                  <a:srgbClr val="7030A0"/>
                </a:solidFill>
              </a:rPr>
              <a:t> Central. 2010-07-07</a:t>
            </a:r>
            <a:r>
              <a:rPr lang="fr-FR" altLang="fr-FR" sz="1200" dirty="0">
                <a:solidFill>
                  <a:srgbClr val="7030A0"/>
                </a:solidFill>
              </a:rPr>
              <a:t>,  c) </a:t>
            </a:r>
            <a:r>
              <a:rPr lang="en-US" altLang="fr-FR" sz="1200" dirty="0">
                <a:solidFill>
                  <a:srgbClr val="7030A0"/>
                </a:solidFill>
              </a:rPr>
              <a:t>Terry, J. (2000). "'Unnatural Acts' in Nature: The Scientific Fascination with Queer </a:t>
            </a:r>
            <a:r>
              <a:rPr lang="en-US" altLang="fr-FR" sz="1200" dirty="0" err="1">
                <a:solidFill>
                  <a:srgbClr val="7030A0"/>
                </a:solidFill>
              </a:rPr>
              <a:t>Animals".</a:t>
            </a:r>
            <a:r>
              <a:rPr lang="en-US" altLang="fr-FR" sz="1200" i="1" dirty="0" err="1">
                <a:solidFill>
                  <a:srgbClr val="7030A0"/>
                </a:solidFill>
              </a:rPr>
              <a:t>GLQ</a:t>
            </a:r>
            <a:r>
              <a:rPr lang="en-US" altLang="fr-FR" sz="1200" i="1" dirty="0">
                <a:solidFill>
                  <a:srgbClr val="7030A0"/>
                </a:solidFill>
              </a:rPr>
              <a:t>: A Journal of Lesbian and Gay Studies</a:t>
            </a:r>
            <a:r>
              <a:rPr lang="en-US" altLang="fr-FR" sz="1200" dirty="0">
                <a:solidFill>
                  <a:srgbClr val="7030A0"/>
                </a:solidFill>
              </a:rPr>
              <a:t> </a:t>
            </a:r>
            <a:r>
              <a:rPr lang="en-US" altLang="fr-FR" sz="1200" b="1" dirty="0">
                <a:solidFill>
                  <a:srgbClr val="7030A0"/>
                </a:solidFill>
              </a:rPr>
              <a:t>6</a:t>
            </a:r>
            <a:r>
              <a:rPr lang="en-US" altLang="fr-FR" sz="1200" dirty="0">
                <a:solidFill>
                  <a:srgbClr val="7030A0"/>
                </a:solidFill>
              </a:rPr>
              <a:t> (2): 151, 43</a:t>
            </a:r>
            <a:r>
              <a:rPr lang="fr-FR" altLang="fr-FR" sz="1200" dirty="0">
                <a:solidFill>
                  <a:srgbClr val="7030A0"/>
                </a:solidFill>
              </a:rPr>
              <a:t>.</a:t>
            </a:r>
          </a:p>
          <a:p>
            <a:pPr algn="just" eaLnBrk="1" hangingPunct="1">
              <a:lnSpc>
                <a:spcPct val="100000"/>
              </a:lnSpc>
              <a:spcBef>
                <a:spcPct val="0"/>
              </a:spcBef>
            </a:pPr>
            <a:r>
              <a:rPr lang="fr-FR" altLang="fr-FR" sz="1800" dirty="0">
                <a:solidFill>
                  <a:srgbClr val="7030A0"/>
                </a:solidFill>
              </a:rPr>
              <a:t> En Mars 2011, une recherche a montré que </a:t>
            </a:r>
            <a:r>
              <a:rPr lang="fr-FR" altLang="fr-FR" sz="1800" dirty="0">
                <a:solidFill>
                  <a:srgbClr val="7030A0"/>
                </a:solidFill>
                <a:hlinkClick r:id="rId11" tooltip="La sérotonine"/>
              </a:rPr>
              <a:t>la sérotonine</a:t>
            </a:r>
            <a:r>
              <a:rPr lang="fr-FR" altLang="fr-FR" sz="1800" dirty="0">
                <a:solidFill>
                  <a:srgbClr val="7030A0"/>
                </a:solidFill>
              </a:rPr>
              <a:t> était aussi impliquée dans le mécanisme de l'orientation sexuelle de la souris. Une étude menée sur les mouches des fruits ont constaté que l'inhibition du neurotransmetteur de la dopamine inhibait le comportement homosexuel induit en laboratoire.</a:t>
            </a:r>
          </a:p>
          <a:p>
            <a:pPr algn="just" eaLnBrk="1" hangingPunct="1">
              <a:lnSpc>
                <a:spcPct val="100000"/>
              </a:lnSpc>
              <a:spcBef>
                <a:spcPct val="0"/>
              </a:spcBef>
              <a:buFontTx/>
              <a:buNone/>
            </a:pPr>
            <a:r>
              <a:rPr lang="fr-FR" altLang="fr-FR" sz="1200" dirty="0">
                <a:solidFill>
                  <a:srgbClr val="7030A0"/>
                </a:solidFill>
              </a:rPr>
              <a:t>Sources : a) </a:t>
            </a:r>
            <a:r>
              <a:rPr lang="en-US" altLang="fr-FR" sz="1200" u="sng" dirty="0">
                <a:solidFill>
                  <a:srgbClr val="7030A0"/>
                </a:solidFill>
                <a:hlinkClick r:id="rId12"/>
              </a:rPr>
              <a:t>"Sexual preference chemical found in mice"</a:t>
            </a:r>
            <a:r>
              <a:rPr lang="en-US" altLang="fr-FR" sz="1200" dirty="0">
                <a:solidFill>
                  <a:srgbClr val="7030A0"/>
                </a:solidFill>
              </a:rPr>
              <a:t>. BBC News. 2011-03-23</a:t>
            </a:r>
            <a:r>
              <a:rPr lang="fr-FR" altLang="fr-FR" sz="1200" dirty="0">
                <a:solidFill>
                  <a:srgbClr val="7030A0"/>
                </a:solidFill>
              </a:rPr>
              <a:t>, b) </a:t>
            </a:r>
            <a:r>
              <a:rPr lang="en-US" altLang="fr-FR" sz="1200" dirty="0">
                <a:solidFill>
                  <a:srgbClr val="7030A0"/>
                </a:solidFill>
                <a:hlinkClick r:id="rId13"/>
              </a:rPr>
              <a:t>"Molecular regulation of sexual preference revealed by genetic studies of 5-HT in the brains of male mice"</a:t>
            </a:r>
            <a:r>
              <a:rPr lang="en-US" altLang="fr-FR" sz="1200" dirty="0">
                <a:solidFill>
                  <a:srgbClr val="7030A0"/>
                </a:solidFill>
              </a:rPr>
              <a:t>. Nature. 2011-03-23</a:t>
            </a:r>
            <a:r>
              <a:rPr lang="fr-FR" altLang="fr-FR" sz="1200" dirty="0">
                <a:solidFill>
                  <a:srgbClr val="7030A0"/>
                </a:solidFill>
              </a:rPr>
              <a:t>, c) </a:t>
            </a:r>
            <a:r>
              <a:rPr lang="en-US" altLang="fr-FR" sz="1200" dirty="0" err="1">
                <a:solidFill>
                  <a:srgbClr val="7030A0"/>
                </a:solidFill>
              </a:rPr>
              <a:t>Zuk</a:t>
            </a:r>
            <a:r>
              <a:rPr lang="en-US" altLang="fr-FR" sz="1200" dirty="0">
                <a:solidFill>
                  <a:srgbClr val="7030A0"/>
                </a:solidFill>
              </a:rPr>
              <a:t>, Marlene (22 November 2011). </a:t>
            </a:r>
            <a:r>
              <a:rPr lang="en-US" altLang="fr-FR" sz="1200" dirty="0">
                <a:solidFill>
                  <a:srgbClr val="7030A0"/>
                </a:solidFill>
                <a:hlinkClick r:id="rId14"/>
              </a:rPr>
              <a:t>"Same-sex insects: what do bees-or at least flies-have to tell us about homosexuality?"</a:t>
            </a:r>
            <a:r>
              <a:rPr lang="en-US" altLang="fr-FR" sz="1200" dirty="0">
                <a:solidFill>
                  <a:srgbClr val="7030A0"/>
                </a:solidFill>
              </a:rPr>
              <a:t>. </a:t>
            </a:r>
            <a:r>
              <a:rPr lang="en-US" altLang="fr-FR" sz="1200" i="1" dirty="0">
                <a:solidFill>
                  <a:srgbClr val="7030A0"/>
                </a:solidFill>
              </a:rPr>
              <a:t>Natural History</a:t>
            </a:r>
            <a:r>
              <a:rPr lang="en-US" altLang="fr-FR" sz="1200" dirty="0">
                <a:solidFill>
                  <a:srgbClr val="7030A0"/>
                </a:solidFill>
              </a:rPr>
              <a:t> </a:t>
            </a:r>
            <a:r>
              <a:rPr lang="en-US" altLang="fr-FR" sz="1200" b="1" dirty="0">
                <a:solidFill>
                  <a:srgbClr val="7030A0"/>
                </a:solidFill>
              </a:rPr>
              <a:t>119</a:t>
            </a:r>
            <a:r>
              <a:rPr lang="en-US" altLang="fr-FR" sz="1200" dirty="0">
                <a:solidFill>
                  <a:srgbClr val="7030A0"/>
                </a:solidFill>
              </a:rPr>
              <a:t> (10): 22</a:t>
            </a:r>
            <a:r>
              <a:rPr lang="fr-FR" altLang="fr-FR" sz="1200" dirty="0">
                <a:solidFill>
                  <a:srgbClr val="7030A0"/>
                </a:solidFill>
              </a:rPr>
              <a:t>.</a:t>
            </a:r>
          </a:p>
          <a:p>
            <a:pPr algn="just" eaLnBrk="1" hangingPunct="1">
              <a:lnSpc>
                <a:spcPct val="100000"/>
              </a:lnSpc>
              <a:spcBef>
                <a:spcPct val="0"/>
              </a:spcBef>
              <a:buFontTx/>
              <a:buNone/>
            </a:pPr>
            <a:r>
              <a:rPr lang="fr-FR" altLang="fr-FR" sz="1200" u="sng" dirty="0">
                <a:solidFill>
                  <a:srgbClr val="7030A0"/>
                </a:solidFill>
              </a:rPr>
              <a:t>Note</a:t>
            </a:r>
            <a:r>
              <a:rPr lang="fr-FR" altLang="fr-FR" sz="1200" dirty="0">
                <a:solidFill>
                  <a:srgbClr val="7030A0"/>
                </a:solidFill>
              </a:rPr>
              <a:t> : Depuis longtemps on a la présomption (ou le soupçon) de la localisation de la source du comportement dans l'hypothalamus, centre de rôle encore très peu connu situé à la base et au milieu du cerveau. Certaines zones sont de couleurs et de structure spéciale au nombre de 4 appelés noyaux interstitiels INAH 1, INAH 2, INAH 3 et INAH 4. Simon </a:t>
            </a:r>
            <a:r>
              <a:rPr lang="fr-FR" altLang="fr-FR" sz="1200" dirty="0" err="1">
                <a:solidFill>
                  <a:srgbClr val="7030A0"/>
                </a:solidFill>
              </a:rPr>
              <a:t>LeVay</a:t>
            </a:r>
            <a:r>
              <a:rPr lang="fr-FR" altLang="fr-FR" sz="1200" dirty="0">
                <a:solidFill>
                  <a:srgbClr val="7030A0"/>
                </a:solidFill>
              </a:rPr>
              <a:t> du </a:t>
            </a:r>
            <a:r>
              <a:rPr lang="fr-FR" altLang="fr-FR" sz="1200" dirty="0" err="1">
                <a:solidFill>
                  <a:srgbClr val="7030A0"/>
                </a:solidFill>
              </a:rPr>
              <a:t>Salk</a:t>
            </a:r>
            <a:r>
              <a:rPr lang="fr-FR" altLang="fr-FR" sz="1200" dirty="0">
                <a:solidFill>
                  <a:srgbClr val="7030A0"/>
                </a:solidFill>
              </a:rPr>
              <a:t> Institute de San Diego avait fait une étude sur 47 cadavres de personnes décédées entre 26 et 59 ans, composés de : a) 19 personnes reconnues comme homosexuels (morte du Sida), b) 16 hommes présumées hétérosexuels (aucune indication d'homosexualité dans leur dossier). C) 9 femmes présumées hétérosexuelles (aucune indication d'homosexualité dans leur dossier). Ce chercheur semblait avoir constaté, en effectuant la découpe histologique (en lame mince) de l'hypothalamus, que le cerveau INAH 3 est plus gros chez les hommes que chez les femmes et les homosexuels. Mais la présomption d'hétérosexualité des hommes et des femmes dites hétérosexuelles peut être invalidée, car 1) une personne peut cacher son homosexualité et surtout  les femmes homosexuelles, 2) la fragilité de la matière cérébrale, et sa difficile découpe, 3) orientation de la fonction d'un organe n'est pas toujours lié à sa taille.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43C445F-A650-41AC-BBDB-87755D30020B}" type="slidenum">
              <a:rPr lang="fr-FR"/>
              <a:pPr>
                <a:defRPr/>
              </a:pPr>
              <a:t>95</a:t>
            </a:fld>
            <a:endParaRPr lang="fr-FR" dirty="0"/>
          </a:p>
        </p:txBody>
      </p:sp>
      <p:sp>
        <p:nvSpPr>
          <p:cNvPr id="99332" name="Rectangle 3"/>
          <p:cNvSpPr>
            <a:spLocks noChangeArrowheads="1"/>
          </p:cNvSpPr>
          <p:nvPr/>
        </p:nvSpPr>
        <p:spPr bwMode="auto">
          <a:xfrm>
            <a:off x="296863" y="684213"/>
            <a:ext cx="6507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12. </a:t>
            </a:r>
            <a:r>
              <a:rPr lang="fr-FR" altLang="fr-FR" sz="1800" b="1" dirty="0">
                <a:solidFill>
                  <a:srgbClr val="7030A0"/>
                </a:solidFill>
              </a:rPr>
              <a:t>Biais de raisonnements (dans les études sur l’homosexualité)</a:t>
            </a:r>
          </a:p>
        </p:txBody>
      </p:sp>
      <p:sp>
        <p:nvSpPr>
          <p:cNvPr id="99333" name="ZoneTexte 4"/>
          <p:cNvSpPr txBox="1">
            <a:spLocks noChangeArrowheads="1"/>
          </p:cNvSpPr>
          <p:nvPr/>
        </p:nvSpPr>
        <p:spPr bwMode="auto">
          <a:xfrm>
            <a:off x="296863" y="1182688"/>
            <a:ext cx="1175226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Un grand nombre d’études et travaux de recherche se sont déroulées à des époques où </a:t>
            </a:r>
            <a:r>
              <a:rPr lang="fr-FR" altLang="fr-FR" sz="1800" b="1">
                <a:solidFill>
                  <a:srgbClr val="7030A0"/>
                </a:solidFill>
              </a:rPr>
              <a:t>l’homosexualité était perçue comme étant soit contre nature, un péché mortel, une maladie mentale ou encore un crime. </a:t>
            </a:r>
          </a:p>
          <a:p>
            <a:pPr algn="just" eaLnBrk="1" hangingPunct="1">
              <a:lnSpc>
                <a:spcPct val="100000"/>
              </a:lnSpc>
              <a:spcBef>
                <a:spcPct val="0"/>
              </a:spcBef>
              <a:buFontTx/>
              <a:buNone/>
            </a:pPr>
            <a:r>
              <a:rPr lang="fr-FR" altLang="fr-FR" sz="1800">
                <a:solidFill>
                  <a:srgbClr val="7030A0"/>
                </a:solidFill>
              </a:rPr>
              <a:t>Certains homosexuels cherchent à prouver le caractère inné de l’homosexualité.</a:t>
            </a:r>
          </a:p>
          <a:p>
            <a:pPr algn="just" eaLnBrk="1" hangingPunct="1">
              <a:lnSpc>
                <a:spcPct val="100000"/>
              </a:lnSpc>
              <a:spcBef>
                <a:spcPct val="0"/>
              </a:spcBef>
              <a:buFontTx/>
              <a:buNone/>
            </a:pPr>
            <a:r>
              <a:rPr lang="fr-FR" altLang="fr-FR" sz="1800">
                <a:solidFill>
                  <a:srgbClr val="7030A0"/>
                </a:solidFill>
              </a:rPr>
              <a:t>Plusieurs des recherches menées pour trouver des causes à l’homosexualité comportaient des </a:t>
            </a:r>
            <a:r>
              <a:rPr lang="fr-FR" altLang="fr-FR" sz="1800" b="1">
                <a:solidFill>
                  <a:srgbClr val="7030A0"/>
                </a:solidFill>
              </a:rPr>
              <a:t>biais méthodologiques </a:t>
            </a:r>
            <a:r>
              <a:rPr lang="fr-FR" altLang="fr-FR" sz="1800">
                <a:solidFill>
                  <a:srgbClr val="7030A0"/>
                </a:solidFill>
              </a:rPr>
              <a:t>importants. Les résultats de celles-ci peuvent donc être remis en cause (voir ces biais page suivante →).</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http://www.monfilsgai.org/savoir/on-nait-homosexuel-ou-on-le-devient/</a:t>
            </a:r>
            <a:r>
              <a:rPr lang="fr-FR" altLang="fr-FR" sz="1200">
                <a:solidFill>
                  <a:srgbClr val="7030A0"/>
                </a:solidFill>
              </a:rPr>
              <a:t> </a:t>
            </a:r>
            <a:endParaRPr lang="fr-FR" altLang="fr-FR" sz="1800">
              <a:solidFill>
                <a:srgbClr val="7030A0"/>
              </a:solidFill>
            </a:endParaRPr>
          </a:p>
        </p:txBody>
      </p:sp>
      <p:sp>
        <p:nvSpPr>
          <p:cNvPr id="99334" name="Rectangle 5"/>
          <p:cNvSpPr>
            <a:spLocks noChangeArrowheads="1"/>
          </p:cNvSpPr>
          <p:nvPr/>
        </p:nvSpPr>
        <p:spPr bwMode="auto">
          <a:xfrm>
            <a:off x="188913" y="6481763"/>
            <a:ext cx="3157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latin typeface="Arial" panose="020B0604020202020204" pitchFamily="34" charset="0"/>
              </a:rPr>
              <a:t>Un couple le jour de son mariage à </a:t>
            </a:r>
            <a:r>
              <a:rPr lang="fr-FR" altLang="fr-FR" sz="1200">
                <a:solidFill>
                  <a:srgbClr val="7030A0"/>
                </a:solidFill>
                <a:latin typeface="Arial" panose="020B0604020202020204" pitchFamily="34" charset="0"/>
                <a:hlinkClick r:id="rId4" tooltip="Toronto"/>
              </a:rPr>
              <a:t>Toronto</a:t>
            </a:r>
            <a:r>
              <a:rPr lang="fr-FR" altLang="fr-FR" sz="1200">
                <a:solidFill>
                  <a:srgbClr val="7030A0"/>
                </a:solidFill>
                <a:latin typeface="Arial" panose="020B0604020202020204" pitchFamily="34" charset="0"/>
              </a:rPr>
              <a:t>.</a:t>
            </a:r>
            <a:endParaRPr lang="fr-FR" altLang="fr-FR" sz="1200">
              <a:solidFill>
                <a:srgbClr val="7030A0"/>
              </a:solidFill>
            </a:endParaRPr>
          </a:p>
        </p:txBody>
      </p:sp>
      <p:pic>
        <p:nvPicPr>
          <p:cNvPr id="9933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 y="3744913"/>
            <a:ext cx="183832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ZoneTexte 7"/>
          <p:cNvSpPr txBox="1">
            <a:spLocks noChangeArrowheads="1"/>
          </p:cNvSpPr>
          <p:nvPr/>
        </p:nvSpPr>
        <p:spPr bwMode="auto">
          <a:xfrm>
            <a:off x="3275013" y="6164263"/>
            <a:ext cx="3497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Michael Hendricks et René Lebœuf, le premier couple </a:t>
            </a:r>
            <a:r>
              <a:rPr lang="fr-FR" altLang="fr-FR" sz="1200">
                <a:solidFill>
                  <a:srgbClr val="7030A0"/>
                </a:solidFill>
                <a:hlinkClick r:id="rId6" tooltip="Homosexualité"/>
              </a:rPr>
              <a:t>homosexuel</a:t>
            </a:r>
            <a:r>
              <a:rPr lang="fr-FR" altLang="fr-FR" sz="1200">
                <a:solidFill>
                  <a:srgbClr val="7030A0"/>
                </a:solidFill>
              </a:rPr>
              <a:t> à se marier au </a:t>
            </a:r>
            <a:r>
              <a:rPr lang="fr-FR" altLang="fr-FR" sz="1200">
                <a:solidFill>
                  <a:srgbClr val="7030A0"/>
                </a:solidFill>
                <a:hlinkClick r:id="rId7" tooltip="Québec"/>
              </a:rPr>
              <a:t>Québec</a:t>
            </a:r>
            <a:r>
              <a:rPr lang="fr-FR" altLang="fr-FR" sz="1200">
                <a:solidFill>
                  <a:srgbClr val="7030A0"/>
                </a:solidFill>
              </a:rPr>
              <a:t>. Source : </a:t>
            </a:r>
            <a:r>
              <a:rPr lang="fr-FR" altLang="fr-FR" sz="1200">
                <a:solidFill>
                  <a:srgbClr val="7030A0"/>
                </a:solidFill>
                <a:hlinkClick r:id="rId8"/>
              </a:rPr>
              <a:t>https://fr.wikipedia.org/wiki/Mariage_homosexuel</a:t>
            </a:r>
            <a:r>
              <a:rPr lang="fr-FR" altLang="fr-FR" sz="1200">
                <a:solidFill>
                  <a:srgbClr val="7030A0"/>
                </a:solidFill>
              </a:rPr>
              <a:t> </a:t>
            </a:r>
          </a:p>
        </p:txBody>
      </p:sp>
      <p:pic>
        <p:nvPicPr>
          <p:cNvPr id="99337" name="Imag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62463" y="4670425"/>
            <a:ext cx="145097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Imag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64513" y="4352925"/>
            <a:ext cx="26543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ZoneTexte 10"/>
          <p:cNvSpPr txBox="1">
            <a:spLocks noChangeArrowheads="1"/>
          </p:cNvSpPr>
          <p:nvPr/>
        </p:nvSpPr>
        <p:spPr bwMode="auto">
          <a:xfrm>
            <a:off x="7119938" y="6111875"/>
            <a:ext cx="482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Cérémonie de mariage entre deux hommes aux </a:t>
            </a:r>
            <a:r>
              <a:rPr lang="fr-FR" altLang="fr-FR" sz="1200">
                <a:solidFill>
                  <a:srgbClr val="7030A0"/>
                </a:solidFill>
                <a:hlinkClick r:id="rId11" tooltip="Pays-Bas"/>
              </a:rPr>
              <a:t>Pays-Bas</a:t>
            </a:r>
            <a:r>
              <a:rPr lang="fr-FR" altLang="fr-FR" sz="1200">
                <a:solidFill>
                  <a:srgbClr val="7030A0"/>
                </a:solidFill>
              </a:rPr>
              <a:t>, qui ont été le premier pays à reconnaître l'union maritale pour des personnes de même sexe. </a:t>
            </a:r>
            <a:r>
              <a:rPr lang="fr-FR" altLang="fr-FR" sz="1200">
                <a:solidFill>
                  <a:srgbClr val="7030A0"/>
                </a:solidFill>
                <a:hlinkClick r:id="rId8"/>
              </a:rPr>
              <a:t>https://fr.wikipedia.org/wiki/Mariage_homosexuel</a:t>
            </a:r>
            <a:r>
              <a:rPr lang="fr-FR" altLang="fr-FR" sz="1200">
                <a:solidFill>
                  <a:srgbClr val="7030A0"/>
                </a:solidFill>
              </a:rPr>
              <a:t> </a:t>
            </a:r>
          </a:p>
        </p:txBody>
      </p:sp>
      <p:pic>
        <p:nvPicPr>
          <p:cNvPr id="99340" name="Picture 1" descr="C:\Users\LISAN\Documents\religions\homosexualité\images\animaux\roy silo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3688" y="2627313"/>
            <a:ext cx="2895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1" name="Picture 2" descr="C:\Users\LISAN\Documents\religions\homosexualité\images\animaux\homosexual dolphi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2263" y="2943225"/>
            <a:ext cx="19494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2" name="Picture 3" descr="C:\Users\LISAN\Documents\religions\homosexualité\images\animaux\lion gay pride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6513" y="2881313"/>
            <a:ext cx="25146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3" name="ZoneTexte 14"/>
          <p:cNvSpPr txBox="1">
            <a:spLocks noChangeArrowheads="1"/>
          </p:cNvSpPr>
          <p:nvPr/>
        </p:nvSpPr>
        <p:spPr bwMode="auto">
          <a:xfrm>
            <a:off x="250825" y="2917825"/>
            <a:ext cx="2568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t>«</a:t>
            </a:r>
            <a:r>
              <a:rPr lang="fr-FR" altLang="fr-FR" sz="1200">
                <a:solidFill>
                  <a:srgbClr val="7030A0"/>
                </a:solidFill>
              </a:rPr>
              <a:t> La récupération » des données sur l’homosexualité animale pour faire reconnaître la légitimité des demandes des gays et lesbiennes →</a:t>
            </a:r>
          </a:p>
          <a:p>
            <a:pPr algn="r" eaLnBrk="1" hangingPunct="1">
              <a:lnSpc>
                <a:spcPct val="100000"/>
              </a:lnSpc>
              <a:spcBef>
                <a:spcPct val="0"/>
              </a:spcBef>
              <a:buFontTx/>
              <a:buNone/>
            </a:pPr>
            <a:r>
              <a:rPr lang="fr-FR" altLang="fr-FR" sz="1200">
                <a:solidFill>
                  <a:srgbClr val="7030A0"/>
                </a:solidFill>
              </a:rPr>
              <a:t>Dont le mariage pour tous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853738" y="206375"/>
            <a:ext cx="914400" cy="315913"/>
          </a:xfrm>
        </p:spPr>
        <p:txBody>
          <a:bodyPr/>
          <a:lstStyle/>
          <a:p>
            <a:pPr>
              <a:defRPr/>
            </a:pPr>
            <a:fld id="{4F70B4CD-B7EE-4095-BEAA-AD973560E211}" type="slidenum">
              <a:rPr lang="fr-FR"/>
              <a:pPr>
                <a:defRPr/>
              </a:pPr>
              <a:t>96</a:t>
            </a:fld>
            <a:endParaRPr lang="fr-FR" dirty="0"/>
          </a:p>
        </p:txBody>
      </p:sp>
      <p:sp>
        <p:nvSpPr>
          <p:cNvPr id="101379" name="ZoneTexte 2"/>
          <p:cNvSpPr txBox="1">
            <a:spLocks noChangeArrowheads="1"/>
          </p:cNvSpPr>
          <p:nvPr/>
        </p:nvSpPr>
        <p:spPr bwMode="auto">
          <a:xfrm>
            <a:off x="3549650" y="1603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ZoneTexte 4"/>
          <p:cNvSpPr txBox="1"/>
          <p:nvPr/>
        </p:nvSpPr>
        <p:spPr>
          <a:xfrm>
            <a:off x="174625" y="914400"/>
            <a:ext cx="11842750" cy="5724525"/>
          </a:xfrm>
          <a:prstGeom prst="rect">
            <a:avLst/>
          </a:prstGeom>
          <a:noFill/>
        </p:spPr>
        <p:txBody>
          <a:bodyPr>
            <a:spAutoFit/>
          </a:bodyPr>
          <a:lstStyle/>
          <a:p>
            <a:pPr algn="just" eaLnBrk="1" fontAlgn="auto" hangingPunct="1">
              <a:spcBef>
                <a:spcPts val="0"/>
              </a:spcBef>
              <a:spcAft>
                <a:spcPts val="0"/>
              </a:spcAft>
              <a:buFont typeface="Arial" pitchFamily="34" charset="0"/>
              <a:buChar char="•"/>
              <a:defRPr/>
            </a:pPr>
            <a:r>
              <a:rPr lang="fr-FR" dirty="0">
                <a:solidFill>
                  <a:srgbClr val="7030A0"/>
                </a:solidFill>
                <a:latin typeface="+mn-lt"/>
              </a:rPr>
              <a:t> Des écrits tels que les </a:t>
            </a:r>
            <a:r>
              <a:rPr lang="fr-FR" i="1" dirty="0">
                <a:solidFill>
                  <a:srgbClr val="7030A0"/>
                </a:solidFill>
                <a:latin typeface="+mn-lt"/>
                <a:hlinkClick r:id="rId2" tooltip="Metamorphoses"/>
              </a:rPr>
              <a:t>Métamorphoses</a:t>
            </a:r>
            <a:r>
              <a:rPr lang="fr-FR" dirty="0">
                <a:solidFill>
                  <a:srgbClr val="7030A0"/>
                </a:solidFill>
                <a:latin typeface="+mn-lt"/>
              </a:rPr>
              <a:t>  d’</a:t>
            </a:r>
            <a:r>
              <a:rPr lang="fr-FR" dirty="0">
                <a:solidFill>
                  <a:srgbClr val="7030A0"/>
                </a:solidFill>
                <a:latin typeface="+mn-lt"/>
                <a:hlinkClick r:id="rId3" tooltip="Ovid"/>
              </a:rPr>
              <a:t>Ovide </a:t>
            </a:r>
            <a:r>
              <a:rPr lang="fr-FR" dirty="0">
                <a:solidFill>
                  <a:srgbClr val="7030A0"/>
                </a:solidFill>
                <a:latin typeface="+mn-lt"/>
              </a:rPr>
              <a:t>et le </a:t>
            </a:r>
            <a:r>
              <a:rPr lang="fr-FR" i="1" dirty="0" err="1">
                <a:solidFill>
                  <a:srgbClr val="7030A0"/>
                </a:solidFill>
                <a:latin typeface="+mn-lt"/>
                <a:hlinkClick r:id="rId4"/>
              </a:rPr>
              <a:t>Physiologos</a:t>
            </a:r>
            <a:r>
              <a:rPr lang="fr-FR" dirty="0">
                <a:solidFill>
                  <a:srgbClr val="7030A0"/>
                </a:solidFill>
                <a:latin typeface="+mn-lt"/>
              </a:rPr>
              <a:t> (un bestiaire d’un auteur inconnu) ont suggéré que la hyène changeait continuellement de sexe et de nature du masculin au féminin, et inversement. Dans </a:t>
            </a:r>
            <a:r>
              <a:rPr lang="fr-FR" i="1" dirty="0">
                <a:solidFill>
                  <a:srgbClr val="7030A0"/>
                </a:solidFill>
                <a:latin typeface="+mn-lt"/>
                <a:hlinkClick r:id="rId5" tooltip="Paedagogus"/>
              </a:rPr>
              <a:t>Pédagogue,</a:t>
            </a:r>
            <a:r>
              <a:rPr lang="fr-FR" dirty="0">
                <a:solidFill>
                  <a:srgbClr val="7030A0"/>
                </a:solidFill>
                <a:latin typeface="+mn-lt"/>
                <a:hlinkClick r:id="rId6" tooltip="Hyena"/>
              </a:rPr>
              <a:t> Clément d'Alexandrie a noté que la hyène</a:t>
            </a:r>
            <a:r>
              <a:rPr lang="fr-FR" dirty="0">
                <a:solidFill>
                  <a:srgbClr val="7030A0"/>
                </a:solidFill>
                <a:latin typeface="+mn-lt"/>
              </a:rPr>
              <a:t> (avec le </a:t>
            </a:r>
            <a:r>
              <a:rPr lang="fr-FR" dirty="0">
                <a:solidFill>
                  <a:srgbClr val="7030A0"/>
                </a:solidFill>
                <a:latin typeface="+mn-lt"/>
                <a:hlinkClick r:id="rId7" tooltip="Hare"/>
              </a:rPr>
              <a:t>lièvre) était « </a:t>
            </a:r>
            <a:r>
              <a:rPr lang="fr-FR" i="1" dirty="0">
                <a:solidFill>
                  <a:srgbClr val="7030A0"/>
                </a:solidFill>
                <a:latin typeface="+mn-lt"/>
                <a:hlinkClick r:id="rId7" tooltip="Hare"/>
              </a:rPr>
              <a:t>assez obsédée par les rapports sexuels</a:t>
            </a:r>
            <a:r>
              <a:rPr lang="fr-FR" dirty="0">
                <a:solidFill>
                  <a:srgbClr val="7030A0"/>
                </a:solidFill>
                <a:latin typeface="+mn-lt"/>
                <a:hlinkClick r:id="rId7" tooltip="Hare"/>
              </a:rPr>
              <a:t> ».</a:t>
            </a:r>
            <a:r>
              <a:rPr lang="fr-FR" dirty="0">
                <a:solidFill>
                  <a:srgbClr val="7030A0"/>
                </a:solidFill>
                <a:latin typeface="+mn-lt"/>
              </a:rPr>
              <a:t> </a:t>
            </a:r>
            <a:r>
              <a:rPr lang="fr-FR" dirty="0">
                <a:solidFill>
                  <a:srgbClr val="FF0000"/>
                </a:solidFill>
                <a:latin typeface="+mn-lt"/>
              </a:rPr>
              <a:t>Beaucoup d'Européens ont associé la hyène avec la difformité sexuelle, la prostitution, le comportement sexuel déviant, et même la sorcellerie</a:t>
            </a:r>
            <a:r>
              <a:rPr lang="fr-FR" dirty="0">
                <a:solidFill>
                  <a:srgbClr val="7030A0"/>
                </a:solidFill>
                <a:latin typeface="+mn-lt"/>
              </a:rPr>
              <a:t>.</a:t>
            </a:r>
          </a:p>
          <a:p>
            <a:pPr algn="just" eaLnBrk="1" fontAlgn="auto" hangingPunct="1">
              <a:spcBef>
                <a:spcPts val="0"/>
              </a:spcBef>
              <a:spcAft>
                <a:spcPts val="0"/>
              </a:spcAft>
              <a:buFont typeface="Arial" pitchFamily="34" charset="0"/>
              <a:buChar char="•"/>
              <a:defRPr/>
            </a:pPr>
            <a:r>
              <a:rPr lang="fr-FR" dirty="0">
                <a:solidFill>
                  <a:srgbClr val="7030A0"/>
                </a:solidFill>
                <a:latin typeface="+mn-lt"/>
              </a:rPr>
              <a:t> Encore, considérés comme </a:t>
            </a:r>
            <a:r>
              <a:rPr lang="fr-FR" dirty="0">
                <a:solidFill>
                  <a:srgbClr val="FF0000"/>
                </a:solidFill>
                <a:latin typeface="+mn-lt"/>
              </a:rPr>
              <a:t>déviants</a:t>
            </a:r>
            <a:r>
              <a:rPr lang="fr-FR" dirty="0">
                <a:solidFill>
                  <a:srgbClr val="7030A0"/>
                </a:solidFill>
                <a:latin typeface="+mn-lt"/>
              </a:rPr>
              <a:t> et rares, au début du </a:t>
            </a:r>
            <a:r>
              <a:rPr lang="fr-FR" cap="small" dirty="0" err="1">
                <a:solidFill>
                  <a:srgbClr val="7030A0"/>
                </a:solidFill>
                <a:latin typeface="+mn-lt"/>
              </a:rPr>
              <a:t>xx</a:t>
            </a:r>
            <a:r>
              <a:rPr lang="fr-FR" baseline="30000" dirty="0" err="1">
                <a:solidFill>
                  <a:srgbClr val="7030A0"/>
                </a:solidFill>
                <a:latin typeface="+mn-lt"/>
              </a:rPr>
              <a:t>e</a:t>
            </a:r>
            <a:r>
              <a:rPr lang="fr-FR" dirty="0">
                <a:solidFill>
                  <a:srgbClr val="7030A0"/>
                </a:solidFill>
                <a:latin typeface="+mn-lt"/>
              </a:rPr>
              <a:t> siècle, les zoologues </a:t>
            </a:r>
            <a:r>
              <a:rPr lang="fr-FR" dirty="0">
                <a:solidFill>
                  <a:srgbClr val="FF0000"/>
                </a:solidFill>
                <a:latin typeface="+mn-lt"/>
              </a:rPr>
              <a:t>castraient ou lobotomisaient les babouins ou </a:t>
            </a:r>
            <a:r>
              <a:rPr lang="fr-FR" dirty="0">
                <a:solidFill>
                  <a:srgbClr val="FF0000"/>
                </a:solidFill>
                <a:latin typeface="+mn-lt"/>
                <a:hlinkClick r:id="rId8" tooltip="Manchot papou"/>
              </a:rPr>
              <a:t>manchots papous</a:t>
            </a:r>
            <a:r>
              <a:rPr lang="fr-FR" dirty="0">
                <a:solidFill>
                  <a:srgbClr val="FF0000"/>
                </a:solidFill>
                <a:latin typeface="+mn-lt"/>
              </a:rPr>
              <a:t> homosexuels</a:t>
            </a:r>
            <a:r>
              <a:rPr lang="fr-FR" dirty="0">
                <a:solidFill>
                  <a:srgbClr val="7030A0"/>
                </a:solidFill>
                <a:latin typeface="+mn-lt"/>
              </a:rPr>
              <a:t>.</a:t>
            </a:r>
          </a:p>
          <a:p>
            <a:pPr algn="just" eaLnBrk="1" fontAlgn="auto" hangingPunct="1">
              <a:spcBef>
                <a:spcPts val="0"/>
              </a:spcBef>
              <a:spcAft>
                <a:spcPts val="0"/>
              </a:spcAft>
              <a:buFont typeface="Arial" pitchFamily="34" charset="0"/>
              <a:buChar char="•"/>
              <a:defRPr/>
            </a:pPr>
            <a:r>
              <a:rPr lang="fr-FR" dirty="0">
                <a:solidFill>
                  <a:srgbClr val="7030A0"/>
                </a:solidFill>
                <a:latin typeface="+mn-lt"/>
              </a:rPr>
              <a:t> Il avait été observé un comportement homosexuel chez les manchots, depuis 1911. </a:t>
            </a:r>
            <a:r>
              <a:rPr lang="fr-FR" dirty="0">
                <a:solidFill>
                  <a:srgbClr val="7030A0"/>
                </a:solidFill>
                <a:latin typeface="+mn-lt"/>
                <a:hlinkClick r:id="rId9" tooltip="George Murray Levick"/>
              </a:rPr>
              <a:t>George Murray </a:t>
            </a:r>
            <a:r>
              <a:rPr lang="fr-FR" dirty="0" err="1">
                <a:solidFill>
                  <a:srgbClr val="7030A0"/>
                </a:solidFill>
                <a:latin typeface="+mn-lt"/>
              </a:rPr>
              <a:t>Levick</a:t>
            </a:r>
            <a:r>
              <a:rPr lang="fr-FR" dirty="0">
                <a:solidFill>
                  <a:srgbClr val="7030A0"/>
                </a:solidFill>
                <a:latin typeface="+mn-lt"/>
              </a:rPr>
              <a:t>, qui a documenté ce comportement chez les </a:t>
            </a:r>
            <a:r>
              <a:rPr lang="fr-FR" dirty="0">
                <a:solidFill>
                  <a:srgbClr val="7030A0"/>
                </a:solidFill>
                <a:latin typeface="+mn-lt"/>
                <a:hlinkClick r:id="rId10" tooltip="Manchots Adélie"/>
              </a:rPr>
              <a:t>manchots Adélie</a:t>
            </a:r>
            <a:r>
              <a:rPr lang="fr-FR" dirty="0">
                <a:solidFill>
                  <a:srgbClr val="7030A0"/>
                </a:solidFill>
                <a:latin typeface="+mn-lt"/>
              </a:rPr>
              <a:t> du </a:t>
            </a:r>
            <a:r>
              <a:rPr lang="fr-FR" dirty="0">
                <a:solidFill>
                  <a:srgbClr val="7030A0"/>
                </a:solidFill>
                <a:latin typeface="+mn-lt"/>
                <a:hlinkClick r:id="rId11" tooltip="Cap Adare"/>
              </a:rPr>
              <a:t>Cap </a:t>
            </a:r>
            <a:r>
              <a:rPr lang="fr-FR" dirty="0" err="1">
                <a:solidFill>
                  <a:srgbClr val="7030A0"/>
                </a:solidFill>
                <a:latin typeface="+mn-lt"/>
              </a:rPr>
              <a:t>Adare</a:t>
            </a:r>
            <a:r>
              <a:rPr lang="fr-FR" dirty="0">
                <a:solidFill>
                  <a:srgbClr val="7030A0"/>
                </a:solidFill>
                <a:latin typeface="+mn-lt"/>
              </a:rPr>
              <a:t>, </a:t>
            </a:r>
            <a:r>
              <a:rPr lang="fr-FR" dirty="0">
                <a:solidFill>
                  <a:srgbClr val="FF0000"/>
                </a:solidFill>
                <a:latin typeface="+mn-lt"/>
              </a:rPr>
              <a:t>l'a décrit comme "dépravé". Le rapport a été jugé trop choquant pour une diffusion publique, à l'époque, et avait été supprimée.</a:t>
            </a:r>
            <a:r>
              <a:rPr lang="fr-FR" dirty="0">
                <a:solidFill>
                  <a:srgbClr val="7030A0"/>
                </a:solidFill>
                <a:latin typeface="+mn-lt"/>
              </a:rPr>
              <a:t> Les seules copies qui avaient été mis à la disposition des chercheurs privés avaient été traduits en grec, pour empêcher cette connaissance soit plus largement </a:t>
            </a:r>
            <a:r>
              <a:rPr lang="fr-FR" dirty="0" err="1">
                <a:solidFill>
                  <a:srgbClr val="7030A0"/>
                </a:solidFill>
                <a:latin typeface="+mn-lt"/>
              </a:rPr>
              <a:t>répendue</a:t>
            </a:r>
            <a:r>
              <a:rPr lang="fr-FR" dirty="0">
                <a:solidFill>
                  <a:srgbClr val="7030A0"/>
                </a:solidFill>
                <a:latin typeface="+mn-lt"/>
              </a:rPr>
              <a:t>. Le rapport a été déterré seulement un siècle plus tard, et publié dans </a:t>
            </a:r>
            <a:r>
              <a:rPr lang="fr-FR" i="1" dirty="0">
                <a:solidFill>
                  <a:srgbClr val="7030A0"/>
                </a:solidFill>
                <a:latin typeface="+mn-lt"/>
                <a:hlinkClick r:id="rId12" tooltip="Polar Record"/>
              </a:rPr>
              <a:t>Polar Record</a:t>
            </a:r>
            <a:r>
              <a:rPr lang="fr-FR" dirty="0">
                <a:solidFill>
                  <a:srgbClr val="7030A0"/>
                </a:solidFill>
                <a:latin typeface="+mn-lt"/>
              </a:rPr>
              <a:t> en Juin 2012.</a:t>
            </a:r>
            <a:r>
              <a:rPr lang="fr-FR" sz="1200" dirty="0">
                <a:solidFill>
                  <a:srgbClr val="7030A0"/>
                </a:solidFill>
                <a:latin typeface="+mn-lt"/>
              </a:rPr>
              <a:t> Source : </a:t>
            </a:r>
            <a:r>
              <a:rPr lang="en-US" sz="1200" dirty="0">
                <a:solidFill>
                  <a:srgbClr val="7030A0"/>
                </a:solidFill>
                <a:latin typeface="+mn-lt"/>
              </a:rPr>
              <a:t> </a:t>
            </a:r>
            <a:r>
              <a:rPr lang="en-US" sz="1200" u="sng" dirty="0">
                <a:solidFill>
                  <a:srgbClr val="7030A0"/>
                </a:solidFill>
                <a:latin typeface="+mn-lt"/>
                <a:hlinkClick r:id="rId13"/>
              </a:rPr>
              <a:t>ABC News, 10 June 2012</a:t>
            </a:r>
            <a:endParaRPr lang="en-US" u="sng" dirty="0">
              <a:solidFill>
                <a:srgbClr val="7030A0"/>
              </a:solidFill>
              <a:latin typeface="+mn-lt"/>
            </a:endParaRPr>
          </a:p>
          <a:p>
            <a:pPr algn="just" eaLnBrk="1" fontAlgn="auto" hangingPunct="1">
              <a:spcBef>
                <a:spcPts val="0"/>
              </a:spcBef>
              <a:spcAft>
                <a:spcPts val="0"/>
              </a:spcAft>
              <a:buFont typeface="Arial" pitchFamily="34" charset="0"/>
              <a:buChar char="•"/>
              <a:defRPr/>
            </a:pPr>
            <a:r>
              <a:rPr lang="fr-FR" dirty="0">
                <a:solidFill>
                  <a:srgbClr val="7030A0"/>
                </a:solidFill>
                <a:latin typeface="+mn-lt"/>
              </a:rPr>
              <a:t> Un bref chapitre sur l'homosexualité animale figure dans l'ouvrage "</a:t>
            </a:r>
            <a:r>
              <a:rPr lang="fr-FR" i="1" dirty="0">
                <a:solidFill>
                  <a:srgbClr val="7030A0"/>
                </a:solidFill>
                <a:latin typeface="+mn-lt"/>
              </a:rPr>
              <a:t>Die </a:t>
            </a:r>
            <a:r>
              <a:rPr lang="fr-FR" i="1" dirty="0" err="1">
                <a:solidFill>
                  <a:srgbClr val="7030A0"/>
                </a:solidFill>
                <a:latin typeface="+mn-lt"/>
              </a:rPr>
              <a:t>Homosexualität</a:t>
            </a:r>
            <a:r>
              <a:rPr lang="fr-FR" i="1" dirty="0">
                <a:solidFill>
                  <a:srgbClr val="7030A0"/>
                </a:solidFill>
                <a:latin typeface="+mn-lt"/>
              </a:rPr>
              <a:t> des Mannes </a:t>
            </a:r>
            <a:r>
              <a:rPr lang="fr-FR" i="1" dirty="0" err="1">
                <a:solidFill>
                  <a:srgbClr val="7030A0"/>
                </a:solidFill>
                <a:latin typeface="+mn-lt"/>
              </a:rPr>
              <a:t>und</a:t>
            </a:r>
            <a:r>
              <a:rPr lang="fr-FR" i="1" dirty="0">
                <a:solidFill>
                  <a:srgbClr val="7030A0"/>
                </a:solidFill>
                <a:latin typeface="+mn-lt"/>
              </a:rPr>
              <a:t> des </a:t>
            </a:r>
            <a:r>
              <a:rPr lang="fr-FR" i="1" dirty="0" err="1">
                <a:solidFill>
                  <a:srgbClr val="7030A0"/>
                </a:solidFill>
                <a:latin typeface="+mn-lt"/>
              </a:rPr>
              <a:t>Weibes</a:t>
            </a:r>
            <a:r>
              <a:rPr lang="fr-FR" dirty="0">
                <a:solidFill>
                  <a:srgbClr val="7030A0"/>
                </a:solidFill>
                <a:latin typeface="+mn-lt"/>
              </a:rPr>
              <a:t>" écrit par le sexologue </a:t>
            </a:r>
            <a:r>
              <a:rPr lang="fr-FR" dirty="0">
                <a:solidFill>
                  <a:srgbClr val="7030A0"/>
                </a:solidFill>
                <a:latin typeface="+mn-lt"/>
                <a:hlinkClick r:id="rId14" tooltip="Magnus Hirschfeld"/>
              </a:rPr>
              <a:t>Magnus </a:t>
            </a:r>
            <a:r>
              <a:rPr lang="fr-FR" dirty="0" err="1">
                <a:solidFill>
                  <a:srgbClr val="7030A0"/>
                </a:solidFill>
                <a:latin typeface="+mn-lt"/>
                <a:hlinkClick r:id="rId14" tooltip="Magnus Hirschfeld"/>
              </a:rPr>
              <a:t>Hirschfeld</a:t>
            </a:r>
            <a:r>
              <a:rPr lang="fr-FR" dirty="0">
                <a:solidFill>
                  <a:srgbClr val="7030A0"/>
                </a:solidFill>
                <a:latin typeface="+mn-lt"/>
              </a:rPr>
              <a:t> en 1914. </a:t>
            </a:r>
            <a:r>
              <a:rPr lang="fr-FR" dirty="0" err="1">
                <a:solidFill>
                  <a:srgbClr val="7030A0"/>
                </a:solidFill>
                <a:latin typeface="+mn-lt"/>
              </a:rPr>
              <a:t>Hirschfeld</a:t>
            </a:r>
            <a:r>
              <a:rPr lang="fr-FR" dirty="0">
                <a:solidFill>
                  <a:srgbClr val="7030A0"/>
                </a:solidFill>
                <a:latin typeface="+mn-lt"/>
              </a:rPr>
              <a:t> souligne que l'homosexualité est largement répandue dans le règne animal, encore qu'il faille distinguer les comportements sexuels résultant des circonstances (p. ex. aucun partenaire de l'autre sexe à disposition, erreur) des cas où un "instinct homosexuel" doit être admis chez un animal. L'auteur évoque divers cas documentés d'homosexualité animale, ainsi que d'hermaphrodisme et d'adoption par un sexe de comportements typiquement rattachés à l'autre sexe. </a:t>
            </a:r>
            <a:r>
              <a:rPr lang="fr-FR" dirty="0">
                <a:solidFill>
                  <a:srgbClr val="FF0000"/>
                </a:solidFill>
                <a:latin typeface="+mn-lt"/>
              </a:rPr>
              <a:t>Ses travaux ont été rejetés juste parce qu’il était homosexuel et juifs</a:t>
            </a:r>
            <a:r>
              <a:rPr lang="fr-FR" dirty="0">
                <a:solidFill>
                  <a:srgbClr val="7030A0"/>
                </a:solidFill>
                <a:latin typeface="+mn-lt"/>
              </a:rPr>
              <a:t> (voir le chapitre « </a:t>
            </a:r>
            <a:r>
              <a:rPr lang="fr-FR" i="1" dirty="0">
                <a:solidFill>
                  <a:srgbClr val="7030A0"/>
                </a:solidFill>
                <a:latin typeface="+mn-lt"/>
              </a:rPr>
              <a:t>4.1. L’acceptation ou non de l’homosexualité au fil de l’histoire </a:t>
            </a:r>
            <a:r>
              <a:rPr lang="fr-FR" dirty="0">
                <a:solidFill>
                  <a:srgbClr val="7030A0"/>
                </a:solidFill>
                <a:latin typeface="+mn-lt"/>
              </a:rPr>
              <a:t>» et le paragraphe « </a:t>
            </a:r>
            <a:r>
              <a:rPr lang="fr-FR" i="1" dirty="0">
                <a:solidFill>
                  <a:srgbClr val="7030A0"/>
                </a:solidFill>
                <a:latin typeface="+mn-lt"/>
              </a:rPr>
              <a:t>Persécutions nazies de l’homosexualité</a:t>
            </a:r>
            <a:r>
              <a:rPr lang="fr-FR" dirty="0">
                <a:solidFill>
                  <a:srgbClr val="7030A0"/>
                </a:solidFill>
                <a:latin typeface="+mn-lt"/>
              </a:rPr>
              <a:t>  »).</a:t>
            </a:r>
          </a:p>
          <a:p>
            <a:pPr algn="just" eaLnBrk="1" fontAlgn="auto" hangingPunct="1">
              <a:spcBef>
                <a:spcPts val="0"/>
              </a:spcBef>
              <a:spcAft>
                <a:spcPts val="0"/>
              </a:spcAft>
              <a:defRPr/>
            </a:pPr>
            <a:r>
              <a:rPr lang="fr-FR" sz="1200" dirty="0">
                <a:solidFill>
                  <a:srgbClr val="7030A0"/>
                </a:solidFill>
                <a:latin typeface="+mn-lt"/>
              </a:rPr>
              <a:t>Sources : a) Magnus </a:t>
            </a:r>
            <a:r>
              <a:rPr lang="fr-FR" sz="1200" dirty="0" err="1">
                <a:solidFill>
                  <a:srgbClr val="7030A0"/>
                </a:solidFill>
                <a:latin typeface="+mn-lt"/>
              </a:rPr>
              <a:t>Hirschfeld</a:t>
            </a:r>
            <a:r>
              <a:rPr lang="fr-FR" sz="1200" dirty="0">
                <a:solidFill>
                  <a:srgbClr val="7030A0"/>
                </a:solidFill>
                <a:latin typeface="+mn-lt"/>
              </a:rPr>
              <a:t>, </a:t>
            </a:r>
            <a:r>
              <a:rPr lang="fr-FR" sz="1200" i="1" dirty="0">
                <a:solidFill>
                  <a:srgbClr val="7030A0"/>
                </a:solidFill>
                <a:latin typeface="+mn-lt"/>
              </a:rPr>
              <a:t>Die </a:t>
            </a:r>
            <a:r>
              <a:rPr lang="fr-FR" sz="1200" i="1" dirty="0" err="1">
                <a:solidFill>
                  <a:srgbClr val="7030A0"/>
                </a:solidFill>
                <a:latin typeface="+mn-lt"/>
              </a:rPr>
              <a:t>Homosexualität</a:t>
            </a:r>
            <a:r>
              <a:rPr lang="fr-FR" sz="1200" i="1" dirty="0">
                <a:solidFill>
                  <a:srgbClr val="7030A0"/>
                </a:solidFill>
                <a:latin typeface="+mn-lt"/>
              </a:rPr>
              <a:t> des Mannes </a:t>
            </a:r>
            <a:r>
              <a:rPr lang="fr-FR" sz="1200" i="1" dirty="0" err="1">
                <a:solidFill>
                  <a:srgbClr val="7030A0"/>
                </a:solidFill>
                <a:latin typeface="+mn-lt"/>
              </a:rPr>
              <a:t>und</a:t>
            </a:r>
            <a:r>
              <a:rPr lang="fr-FR" sz="1200" i="1" dirty="0">
                <a:solidFill>
                  <a:srgbClr val="7030A0"/>
                </a:solidFill>
                <a:latin typeface="+mn-lt"/>
              </a:rPr>
              <a:t> des </a:t>
            </a:r>
            <a:r>
              <a:rPr lang="fr-FR" sz="1200" i="1" dirty="0" err="1">
                <a:solidFill>
                  <a:srgbClr val="7030A0"/>
                </a:solidFill>
                <a:latin typeface="+mn-lt"/>
              </a:rPr>
              <a:t>Weibes</a:t>
            </a:r>
            <a:r>
              <a:rPr lang="fr-FR" sz="1200" dirty="0">
                <a:solidFill>
                  <a:srgbClr val="7030A0"/>
                </a:solidFill>
                <a:latin typeface="+mn-lt"/>
              </a:rPr>
              <a:t>, Louis Marcus, Berlin,‎ 1914 (</a:t>
            </a:r>
            <a:r>
              <a:rPr lang="fr-FR" sz="1200" dirty="0">
                <a:solidFill>
                  <a:srgbClr val="7030A0"/>
                </a:solidFill>
                <a:latin typeface="+mn-lt"/>
                <a:hlinkClick r:id="rId15"/>
              </a:rPr>
              <a:t>lire en ligne</a:t>
            </a:r>
            <a:r>
              <a:rPr lang="fr-FR" sz="1200" dirty="0">
                <a:solidFill>
                  <a:srgbClr val="7030A0"/>
                </a:solidFill>
                <a:latin typeface="+mn-lt"/>
              </a:rPr>
              <a:t> [</a:t>
            </a:r>
            <a:r>
              <a:rPr lang="fr-FR" sz="1200" dirty="0">
                <a:solidFill>
                  <a:srgbClr val="7030A0"/>
                </a:solidFill>
                <a:latin typeface="+mn-lt"/>
                <a:hlinkClick r:id="rId16" tooltip="archive de lire en ligne"/>
              </a:rPr>
              <a:t>archive</a:t>
            </a:r>
            <a:r>
              <a:rPr lang="fr-FR" sz="1200" dirty="0">
                <a:solidFill>
                  <a:srgbClr val="7030A0"/>
                </a:solidFill>
                <a:latin typeface="+mn-lt"/>
              </a:rPr>
              <a:t>]), pp. 629-635, </a:t>
            </a:r>
          </a:p>
          <a:p>
            <a:pPr algn="just" eaLnBrk="1" fontAlgn="auto" hangingPunct="1">
              <a:spcBef>
                <a:spcPts val="0"/>
              </a:spcBef>
              <a:spcAft>
                <a:spcPts val="0"/>
              </a:spcAft>
              <a:defRPr/>
            </a:pPr>
            <a:r>
              <a:rPr lang="fr-FR" sz="1200" dirty="0">
                <a:solidFill>
                  <a:srgbClr val="7030A0"/>
                </a:solidFill>
                <a:latin typeface="+mn-lt"/>
              </a:rPr>
              <a:t>b) </a:t>
            </a:r>
            <a:r>
              <a:rPr lang="en-US" sz="1200" dirty="0">
                <a:solidFill>
                  <a:srgbClr val="7030A0"/>
                </a:solidFill>
                <a:latin typeface="+mn-lt"/>
              </a:rPr>
              <a:t>Judith </a:t>
            </a:r>
            <a:r>
              <a:rPr lang="en-US" sz="1200" dirty="0" err="1">
                <a:solidFill>
                  <a:srgbClr val="7030A0"/>
                </a:solidFill>
                <a:latin typeface="+mn-lt"/>
              </a:rPr>
              <a:t>Horstman</a:t>
            </a:r>
            <a:r>
              <a:rPr lang="en-US" sz="1200" dirty="0">
                <a:solidFill>
                  <a:srgbClr val="7030A0"/>
                </a:solidFill>
                <a:latin typeface="+mn-lt"/>
              </a:rPr>
              <a:t>, </a:t>
            </a:r>
            <a:r>
              <a:rPr lang="en-US" sz="1200" i="1" dirty="0">
                <a:solidFill>
                  <a:srgbClr val="7030A0"/>
                </a:solidFill>
                <a:latin typeface="+mn-lt"/>
              </a:rPr>
              <a:t>The Scientific American Book of Love, Sex and the Brain. The Neuroscience of How, When, Why and Who We Love</a:t>
            </a:r>
            <a:r>
              <a:rPr lang="en-US" sz="1200" dirty="0">
                <a:solidFill>
                  <a:srgbClr val="7030A0"/>
                </a:solidFill>
                <a:latin typeface="+mn-lt"/>
              </a:rPr>
              <a:t>, John Wiley &amp; Sons,‎ 2011, p. 57.</a:t>
            </a:r>
            <a:endParaRPr lang="fr-FR" sz="1200" dirty="0">
              <a:solidFill>
                <a:srgbClr val="7030A0"/>
              </a:solidFill>
              <a:latin typeface="+mn-lt"/>
            </a:endParaRPr>
          </a:p>
        </p:txBody>
      </p:sp>
      <p:sp>
        <p:nvSpPr>
          <p:cNvPr id="6" name="Rectangle 3"/>
          <p:cNvSpPr>
            <a:spLocks noChangeArrowheads="1"/>
          </p:cNvSpPr>
          <p:nvPr/>
        </p:nvSpPr>
        <p:spPr bwMode="auto">
          <a:xfrm>
            <a:off x="174625" y="537369"/>
            <a:ext cx="7587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12. </a:t>
            </a:r>
            <a:r>
              <a:rPr lang="fr-FR" altLang="fr-FR" sz="1800" b="1" dirty="0">
                <a:solidFill>
                  <a:srgbClr val="7030A0"/>
                </a:solidFill>
              </a:rPr>
              <a:t>Biais de raisonnements (dans les études sur l’homosexualité) (suite)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CEF81AB-4198-4050-B731-98467450905C}" type="slidenum">
              <a:rPr lang="fr-FR"/>
              <a:pPr>
                <a:defRPr/>
              </a:pPr>
              <a:t>97</a:t>
            </a:fld>
            <a:endParaRPr lang="fr-FR" dirty="0"/>
          </a:p>
        </p:txBody>
      </p:sp>
      <p:sp>
        <p:nvSpPr>
          <p:cNvPr id="102404" name="Rectangle 3"/>
          <p:cNvSpPr>
            <a:spLocks noChangeArrowheads="1"/>
          </p:cNvSpPr>
          <p:nvPr/>
        </p:nvSpPr>
        <p:spPr bwMode="auto">
          <a:xfrm>
            <a:off x="225425" y="606425"/>
            <a:ext cx="4095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12. </a:t>
            </a:r>
            <a:r>
              <a:rPr lang="fr-FR" altLang="fr-FR" sz="1800" b="1" dirty="0">
                <a:solidFill>
                  <a:srgbClr val="7030A0"/>
                </a:solidFill>
              </a:rPr>
              <a:t>L’homosexualité est-elle héréditaire ?</a:t>
            </a:r>
          </a:p>
        </p:txBody>
      </p:sp>
      <p:sp>
        <p:nvSpPr>
          <p:cNvPr id="5" name="ZoneTexte 4"/>
          <p:cNvSpPr txBox="1"/>
          <p:nvPr/>
        </p:nvSpPr>
        <p:spPr>
          <a:xfrm>
            <a:off x="225425" y="1130300"/>
            <a:ext cx="11720513" cy="3600450"/>
          </a:xfrm>
          <a:prstGeom prst="rect">
            <a:avLst/>
          </a:prstGeom>
          <a:noFill/>
        </p:spPr>
        <p:txBody>
          <a:bodyPr>
            <a:spAutoFit/>
          </a:bodyPr>
          <a:lstStyle/>
          <a:p>
            <a:pPr algn="just" eaLnBrk="1" fontAlgn="auto" hangingPunct="1">
              <a:spcBef>
                <a:spcPts val="0"/>
              </a:spcBef>
              <a:spcAft>
                <a:spcPts val="0"/>
              </a:spcAft>
              <a:defRPr/>
            </a:pPr>
            <a:r>
              <a:rPr lang="fr-FR" dirty="0">
                <a:solidFill>
                  <a:srgbClr val="7030A0"/>
                </a:solidFill>
                <a:latin typeface="+mn-lt"/>
              </a:rPr>
              <a:t>Il n’y a </a:t>
            </a:r>
            <a:r>
              <a:rPr lang="fr-FR" b="1" dirty="0">
                <a:solidFill>
                  <a:srgbClr val="7030A0"/>
                </a:solidFill>
                <a:latin typeface="+mn-lt"/>
              </a:rPr>
              <a:t>aucune preuve</a:t>
            </a:r>
            <a:r>
              <a:rPr lang="fr-FR" dirty="0">
                <a:solidFill>
                  <a:srgbClr val="7030A0"/>
                </a:solidFill>
                <a:latin typeface="+mn-lt"/>
              </a:rPr>
              <a:t> de l’existence d’un gène responsable de l’homosexualité d’un individu. De nombreuses études ont  tenté d’identifier plusieurs aspects d’ordre biologique et physiologique pour expliquer l’homosexualité.</a:t>
            </a:r>
          </a:p>
          <a:p>
            <a:pPr algn="just" eaLnBrk="1" fontAlgn="auto" hangingPunct="1">
              <a:spcBef>
                <a:spcPts val="0"/>
              </a:spcBef>
              <a:spcAft>
                <a:spcPts val="0"/>
              </a:spcAft>
              <a:defRPr/>
            </a:pPr>
            <a:r>
              <a:rPr lang="fr-FR" dirty="0">
                <a:solidFill>
                  <a:srgbClr val="7030A0"/>
                </a:solidFill>
                <a:latin typeface="+mn-lt"/>
              </a:rPr>
              <a:t>Par exemple :</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Les gènes</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Les hormones</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La structure du cerveau</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L’anatomie (les parties du corps)</a:t>
            </a:r>
          </a:p>
          <a:p>
            <a:pPr algn="just" eaLnBrk="1" fontAlgn="auto" hangingPunct="1">
              <a:spcBef>
                <a:spcPts val="0"/>
              </a:spcBef>
              <a:spcAft>
                <a:spcPts val="0"/>
              </a:spcAft>
              <a:defRPr/>
            </a:pPr>
            <a:endParaRPr lang="fr-FR" dirty="0">
              <a:solidFill>
                <a:srgbClr val="7030A0"/>
              </a:solidFill>
              <a:latin typeface="+mn-lt"/>
            </a:endParaRPr>
          </a:p>
          <a:p>
            <a:pPr algn="just" eaLnBrk="1" fontAlgn="auto" hangingPunct="1">
              <a:spcBef>
                <a:spcPts val="0"/>
              </a:spcBef>
              <a:spcAft>
                <a:spcPts val="0"/>
              </a:spcAft>
              <a:defRPr/>
            </a:pPr>
            <a:r>
              <a:rPr lang="fr-FR" b="1" dirty="0">
                <a:solidFill>
                  <a:srgbClr val="7030A0"/>
                </a:solidFill>
                <a:latin typeface="+mn-lt"/>
              </a:rPr>
              <a:t>Aucune hypothèse n’a permis avec certitude de déterminer ce qui pourrait causer l’homosexualité.</a:t>
            </a:r>
            <a:r>
              <a:rPr lang="fr-FR" dirty="0">
                <a:solidFill>
                  <a:srgbClr val="7030A0"/>
                </a:solidFill>
                <a:latin typeface="+mn-lt"/>
              </a:rPr>
              <a:t> De ce fait, plusieurs des études s’intéressant à ce sujet démontrent de sérieuses lacunes au niveau méthodologique (par exemple, des échantillons trop restreints de participants, des méthodes de recrutement douteuses, des manquements au plan éthique, des pressions provenant des différentes sources de financement, de groupes religieux, politiques etc.) (°).</a:t>
            </a:r>
            <a:endParaRPr lang="fr-FR" sz="1200" dirty="0">
              <a:solidFill>
                <a:srgbClr val="7030A0"/>
              </a:solidFill>
              <a:latin typeface="+mn-lt"/>
            </a:endParaRPr>
          </a:p>
          <a:p>
            <a:pPr algn="just" eaLnBrk="1" fontAlgn="auto" hangingPunct="1">
              <a:spcBef>
                <a:spcPts val="0"/>
              </a:spcBef>
              <a:spcAft>
                <a:spcPts val="0"/>
              </a:spcAft>
              <a:defRPr/>
            </a:pPr>
            <a:r>
              <a:rPr lang="fr-FR" sz="1200" dirty="0">
                <a:solidFill>
                  <a:srgbClr val="7030A0"/>
                </a:solidFill>
                <a:latin typeface="+mn-lt"/>
              </a:rPr>
              <a:t>Source : </a:t>
            </a:r>
            <a:r>
              <a:rPr lang="fr-FR" sz="1200" dirty="0">
                <a:solidFill>
                  <a:srgbClr val="7030A0"/>
                </a:solidFill>
                <a:latin typeface="+mn-lt"/>
                <a:hlinkClick r:id="rId3"/>
              </a:rPr>
              <a:t>http://www.monfilsgai.org/savoir/est-ce-hereditaire/</a:t>
            </a:r>
            <a:r>
              <a:rPr lang="fr-FR" sz="1200" dirty="0">
                <a:solidFill>
                  <a:srgbClr val="7030A0"/>
                </a:solidFill>
                <a:latin typeface="+mn-lt"/>
              </a:rPr>
              <a:t> </a:t>
            </a:r>
            <a:endParaRPr lang="fr-FR" dirty="0">
              <a:solidFill>
                <a:srgbClr val="7030A0"/>
              </a:solidFill>
              <a:latin typeface="+mn-lt"/>
            </a:endParaRPr>
          </a:p>
        </p:txBody>
      </p:sp>
      <p:pic>
        <p:nvPicPr>
          <p:cNvPr id="102406"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4560888"/>
            <a:ext cx="27940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ZoneTexte 6"/>
          <p:cNvSpPr txBox="1">
            <a:spLocks noChangeArrowheads="1"/>
          </p:cNvSpPr>
          <p:nvPr/>
        </p:nvSpPr>
        <p:spPr bwMode="auto">
          <a:xfrm>
            <a:off x="5411788" y="6181725"/>
            <a:ext cx="3836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Mariage </a:t>
            </a:r>
            <a:r>
              <a:rPr lang="fr-FR" altLang="fr-FR" sz="1200">
                <a:solidFill>
                  <a:srgbClr val="7030A0"/>
                </a:solidFill>
                <a:hlinkClick r:id="rId5" tooltip="Bouddhisme"/>
              </a:rPr>
              <a:t>bouddhiste</a:t>
            </a:r>
            <a:r>
              <a:rPr lang="fr-FR" altLang="fr-FR" sz="1200">
                <a:solidFill>
                  <a:srgbClr val="7030A0"/>
                </a:solidFill>
              </a:rPr>
              <a:t> entre deux femmes à </a:t>
            </a:r>
            <a:r>
              <a:rPr lang="fr-FR" altLang="fr-FR" sz="1200">
                <a:solidFill>
                  <a:srgbClr val="7030A0"/>
                </a:solidFill>
                <a:hlinkClick r:id="rId6" tooltip="Taïwan"/>
              </a:rPr>
              <a:t>Taïwan</a:t>
            </a:r>
            <a:r>
              <a:rPr lang="fr-FR" altLang="fr-FR" sz="1200">
                <a:solidFill>
                  <a:srgbClr val="7030A0"/>
                </a:solidFill>
              </a:rPr>
              <a:t>. Source : </a:t>
            </a:r>
            <a:r>
              <a:rPr lang="fr-FR" altLang="fr-FR" sz="1200">
                <a:solidFill>
                  <a:srgbClr val="7030A0"/>
                </a:solidFill>
                <a:hlinkClick r:id="rId7"/>
              </a:rPr>
              <a:t>https://fr.wikipedia.org/wiki/Mariage_homosexuel</a:t>
            </a:r>
            <a:r>
              <a:rPr lang="fr-FR" altLang="fr-FR" sz="1200">
                <a:solidFill>
                  <a:srgbClr val="7030A0"/>
                </a:solidFill>
              </a:rPr>
              <a:t> </a:t>
            </a:r>
          </a:p>
        </p:txBody>
      </p:sp>
      <p:pic>
        <p:nvPicPr>
          <p:cNvPr id="102408" name="Picture 2" descr="C:\Users\LISAN\Documents\religions\homosexualité\images\manif-affiches-pro-homos\starbucks gay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663" y="4854575"/>
            <a:ext cx="1800225"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7013" y="4730750"/>
            <a:ext cx="1426687" cy="199736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4D46CDD-A736-404F-ADC5-B8ADF302A5B8}" type="slidenum">
              <a:rPr lang="fr-FR"/>
              <a:pPr>
                <a:defRPr/>
              </a:pPr>
              <a:t>98</a:t>
            </a:fld>
            <a:endParaRPr lang="fr-FR" dirty="0"/>
          </a:p>
        </p:txBody>
      </p:sp>
      <p:sp>
        <p:nvSpPr>
          <p:cNvPr id="104452" name="Rectangle 3"/>
          <p:cNvSpPr>
            <a:spLocks noChangeArrowheads="1"/>
          </p:cNvSpPr>
          <p:nvPr/>
        </p:nvSpPr>
        <p:spPr bwMode="auto">
          <a:xfrm>
            <a:off x="225425" y="606425"/>
            <a:ext cx="5299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 </a:t>
            </a:r>
            <a:r>
              <a:rPr lang="fr-FR" altLang="fr-FR" sz="1800" dirty="0">
                <a:solidFill>
                  <a:srgbClr val="7030A0"/>
                </a:solidFill>
              </a:rPr>
              <a:t>(hypothèses) </a:t>
            </a:r>
            <a:endParaRPr lang="fr-FR" altLang="fr-FR" sz="1800" b="1" dirty="0">
              <a:solidFill>
                <a:srgbClr val="7030A0"/>
              </a:solidFill>
            </a:endParaRPr>
          </a:p>
        </p:txBody>
      </p:sp>
      <p:sp>
        <p:nvSpPr>
          <p:cNvPr id="104453" name="ZoneTexte 4"/>
          <p:cNvSpPr txBox="1">
            <a:spLocks noChangeArrowheads="1"/>
          </p:cNvSpPr>
          <p:nvPr/>
        </p:nvSpPr>
        <p:spPr bwMode="auto">
          <a:xfrm>
            <a:off x="225425" y="1065213"/>
            <a:ext cx="117205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Pour l’instant</a:t>
            </a:r>
            <a:r>
              <a:rPr lang="fr-FR" altLang="fr-FR" sz="1800" b="1">
                <a:solidFill>
                  <a:srgbClr val="7030A0"/>
                </a:solidFill>
              </a:rPr>
              <a:t>, aucune explication n’existe pour l’homosexualité. </a:t>
            </a:r>
            <a:r>
              <a:rPr lang="fr-FR" altLang="fr-FR" sz="1800">
                <a:solidFill>
                  <a:srgbClr val="7030A0"/>
                </a:solidFill>
              </a:rPr>
              <a:t>Comme nous en avons déjà fait mention, principalement depuis le début du 20</a:t>
            </a:r>
            <a:r>
              <a:rPr lang="fr-FR" altLang="fr-FR" sz="1800" baseline="30000">
                <a:solidFill>
                  <a:srgbClr val="7030A0"/>
                </a:solidFill>
              </a:rPr>
              <a:t>e</a:t>
            </a:r>
            <a:r>
              <a:rPr lang="fr-FR" altLang="fr-FR" sz="1800">
                <a:solidFill>
                  <a:srgbClr val="7030A0"/>
                </a:solidFill>
              </a:rPr>
              <a:t> siècle, un grand nombre de spécialistes s’intéressent à la question. À ce jour, aucune conclusion définitive permettant d’expliquer l’homosexualité n’en est ressortie.</a:t>
            </a:r>
          </a:p>
          <a:p>
            <a:pPr algn="just" eaLnBrk="1" hangingPunct="1">
              <a:lnSpc>
                <a:spcPct val="100000"/>
              </a:lnSpc>
              <a:spcBef>
                <a:spcPct val="0"/>
              </a:spcBef>
              <a:buFontTx/>
              <a:buNone/>
            </a:pPr>
            <a:r>
              <a:rPr lang="fr-FR" altLang="fr-FR" sz="1800">
                <a:solidFill>
                  <a:srgbClr val="7030A0"/>
                </a:solidFill>
              </a:rPr>
              <a:t>La plupart des théories explorant cette thématique ont tendance à être </a:t>
            </a:r>
            <a:r>
              <a:rPr lang="fr-FR" altLang="fr-FR" sz="1800" b="1">
                <a:solidFill>
                  <a:srgbClr val="7030A0"/>
                </a:solidFill>
              </a:rPr>
              <a:t>peu fiables à cause d’importants biais méthodologiques</a:t>
            </a:r>
            <a:r>
              <a:rPr lang="fr-FR" altLang="fr-FR" sz="1800">
                <a:solidFill>
                  <a:srgbClr val="7030A0"/>
                </a:solidFill>
              </a:rPr>
              <a:t>. Aussi, peu de ces théories explorent ou expliquent la bisexualité.</a:t>
            </a:r>
          </a:p>
          <a:p>
            <a:pPr algn="just" eaLnBrk="1" hangingPunct="1">
              <a:lnSpc>
                <a:spcPct val="100000"/>
              </a:lnSpc>
              <a:spcBef>
                <a:spcPct val="0"/>
              </a:spcBef>
              <a:buFontTx/>
              <a:buNone/>
            </a:pPr>
            <a:r>
              <a:rPr lang="fr-FR" altLang="fr-FR" sz="1800">
                <a:solidFill>
                  <a:srgbClr val="7030A0"/>
                </a:solidFill>
              </a:rPr>
              <a:t>Ne faut-il pas voir les choses autrement?</a:t>
            </a:r>
          </a:p>
          <a:p>
            <a:pPr algn="just" eaLnBrk="1" hangingPunct="1">
              <a:lnSpc>
                <a:spcPct val="100000"/>
              </a:lnSpc>
              <a:spcBef>
                <a:spcPct val="0"/>
              </a:spcBef>
              <a:buFontTx/>
              <a:buNone/>
            </a:pPr>
            <a:r>
              <a:rPr lang="fr-FR" altLang="fr-FR" sz="1800">
                <a:solidFill>
                  <a:srgbClr val="7030A0"/>
                </a:solidFill>
              </a:rPr>
              <a:t>Nous pouvons nous poser la question : n’est-il pas un peu étrange de se demander ce qui peut causer l’homosexualité, mais pas ce qui peut causer l’hétérosexualité ? Pratiquement aucune recherche scientifique ne s’intéresse réellement aux </a:t>
            </a:r>
            <a:r>
              <a:rPr lang="fr-FR" altLang="fr-FR" sz="1800" b="1">
                <a:solidFill>
                  <a:srgbClr val="7030A0"/>
                </a:solidFill>
              </a:rPr>
              <a:t>causes de l’hétérosexualité. </a:t>
            </a:r>
            <a:r>
              <a:rPr lang="fr-FR" altLang="fr-FR" sz="1800">
                <a:solidFill>
                  <a:srgbClr val="7030A0"/>
                </a:solidFill>
              </a:rPr>
              <a:t>Pourquoi devrait-il en être autrement avec l’homosexualité?</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http://www.monfilsgai.org/savoir/quelles-sont-les-causes-de-lhomosexualite/</a:t>
            </a:r>
            <a:r>
              <a:rPr lang="fr-FR" altLang="fr-FR" sz="1200">
                <a:solidFill>
                  <a:srgbClr val="7030A0"/>
                </a:solidFill>
              </a:rPr>
              <a:t> </a:t>
            </a:r>
          </a:p>
        </p:txBody>
      </p:sp>
      <p:pic>
        <p:nvPicPr>
          <p:cNvPr id="104454" name="Picture 2" descr="C:\Users\LISAN\Documents\religions\homosexualité\images\homo-célèbres\Hadri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3948113"/>
            <a:ext cx="16002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3" descr="C:\Users\LISAN\Documents\religions\homosexualité\images\homo-célèbres\antino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39687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ZoneTexte 7"/>
          <p:cNvSpPr txBox="1">
            <a:spLocks noChangeArrowheads="1"/>
          </p:cNvSpPr>
          <p:nvPr/>
        </p:nvSpPr>
        <p:spPr bwMode="auto">
          <a:xfrm>
            <a:off x="293688" y="6302375"/>
            <a:ext cx="38433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Antinoüs l’amant de l’Empereur Hadrien.</a:t>
            </a: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0771" y="4253706"/>
            <a:ext cx="2724150" cy="1676400"/>
          </a:xfrm>
          <a:prstGeom prst="rect">
            <a:avLst/>
          </a:prstGeom>
        </p:spPr>
      </p:pic>
      <p:sp>
        <p:nvSpPr>
          <p:cNvPr id="2" name="ZoneTexte 1"/>
          <p:cNvSpPr txBox="1"/>
          <p:nvPr/>
        </p:nvSpPr>
        <p:spPr>
          <a:xfrm>
            <a:off x="4442908" y="6441281"/>
            <a:ext cx="3388659" cy="276999"/>
          </a:xfrm>
          <a:prstGeom prst="rect">
            <a:avLst/>
          </a:prstGeom>
          <a:noFill/>
        </p:spPr>
        <p:txBody>
          <a:bodyPr wrap="square" rtlCol="0">
            <a:spAutoFit/>
          </a:bodyPr>
          <a:lstStyle/>
          <a:p>
            <a:pPr algn="ctr"/>
            <a:r>
              <a:rPr lang="fr-FR" sz="1200" dirty="0">
                <a:solidFill>
                  <a:srgbClr val="7030A0"/>
                </a:solidFill>
              </a:rPr>
              <a:t>Œuvre dans la mairie du 10° à Paris.</a:t>
            </a:r>
            <a:endParaRPr lang="en-US" sz="1200" dirty="0">
              <a:solidFill>
                <a:srgbClr val="7030A0"/>
              </a:solidFill>
            </a:endParaRP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3237" y="4155281"/>
            <a:ext cx="3048000" cy="2286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5200" y="141288"/>
            <a:ext cx="719138" cy="338137"/>
          </a:xfrm>
        </p:spPr>
        <p:txBody>
          <a:bodyPr/>
          <a:lstStyle/>
          <a:p>
            <a:pPr>
              <a:defRPr/>
            </a:pPr>
            <a:fld id="{C5886D82-A1E7-4301-8B3D-BAAC3A348A25}" type="slidenum">
              <a:rPr lang="fr-FR"/>
              <a:pPr>
                <a:defRPr/>
              </a:pPr>
              <a:t>99</a:t>
            </a:fld>
            <a:endParaRPr lang="fr-FR" dirty="0"/>
          </a:p>
        </p:txBody>
      </p:sp>
      <p:sp>
        <p:nvSpPr>
          <p:cNvPr id="106499" name="ZoneTexte 2"/>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6500" name="Rectangle 3"/>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sp>
        <p:nvSpPr>
          <p:cNvPr id="106501" name="ZoneTexte 4"/>
          <p:cNvSpPr txBox="1">
            <a:spLocks noChangeArrowheads="1"/>
          </p:cNvSpPr>
          <p:nvPr/>
        </p:nvSpPr>
        <p:spPr bwMode="auto">
          <a:xfrm>
            <a:off x="185738" y="979488"/>
            <a:ext cx="117665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 Des facteurs extérieurs, comme un stress intense et chronique subi par la mère gestante, pourraient influer sur les taux circulants de testostérone chez l'embryon. Dans les années 1970, Günter Dörner, chercheur travaillant alors en Allemagne de l'Est, fut le premier à émettre une hypothèse de ce type. </a:t>
            </a:r>
            <a:r>
              <a:rPr lang="fr-FR" altLang="fr-FR" sz="1800" i="1">
                <a:solidFill>
                  <a:srgbClr val="7030A0"/>
                </a:solidFill>
              </a:rPr>
              <a:t>Pour lui, les hommes homosexuels devaient être nés de mères ayant été stressées pendant leur grossesse. </a:t>
            </a:r>
            <a:r>
              <a:rPr lang="fr-FR" altLang="fr-FR" sz="1800">
                <a:solidFill>
                  <a:srgbClr val="7030A0"/>
                </a:solidFill>
              </a:rPr>
              <a:t>Il effectua des études rétrospectives afin de déterminer l'incidence de l'homosexualité à Berlin dans les générations nées entre 1930 et 1950. Que décela-t-il ? Une nette croissance du nombre d'homosexuels dans les cohortes de garçons nés entre 1942 et 1946, avec un pic pour l'année 1945, celle où Berlin fut pilonnée et rasée par les Alliés. « </a:t>
            </a:r>
            <a:r>
              <a:rPr lang="fr-FR" altLang="fr-FR" sz="1800" i="1">
                <a:solidFill>
                  <a:srgbClr val="7030A0"/>
                </a:solidFill>
              </a:rPr>
              <a:t>On sait par ailleurs que si on stresse une rate gestante, elle mettra au monde des mâles dont le noyau sexuellement dimorphique de l'aire préoptique sera plus petit que la normale, commente Jacques Balthazart. Ces animaux auront en outre un comportement mâle beaucoup moins affirmé que leurs congénères</a:t>
            </a:r>
            <a:r>
              <a:rPr lang="fr-FR" altLang="fr-FR" sz="1800">
                <a:solidFill>
                  <a:srgbClr val="7030A0"/>
                </a:solidFill>
              </a:rPr>
              <a:t> » ». </a:t>
            </a:r>
          </a:p>
          <a:p>
            <a:pPr eaLnBrk="1" hangingPunct="1">
              <a:lnSpc>
                <a:spcPct val="100000"/>
              </a:lnSpc>
              <a:spcBef>
                <a:spcPct val="0"/>
              </a:spcBef>
              <a:buFontTx/>
              <a:buNone/>
            </a:pPr>
            <a:r>
              <a:rPr lang="fr-FR" altLang="fr-FR" sz="1200">
                <a:solidFill>
                  <a:srgbClr val="7030A0"/>
                </a:solidFill>
              </a:rPr>
              <a:t>Source : </a:t>
            </a:r>
            <a:r>
              <a:rPr lang="fr-FR" altLang="fr-FR" sz="1200" u="sng">
                <a:solidFill>
                  <a:srgbClr val="7030A0"/>
                </a:solidFill>
                <a:hlinkClick r:id="rId2"/>
              </a:rPr>
              <a:t>http://reflexions.ulg.ac.be/cms/c_25612/nait-on-homosexuel?part=7</a:t>
            </a:r>
            <a:endParaRPr lang="fr-FR" altLang="fr-FR" sz="1200">
              <a:solidFill>
                <a:srgbClr val="7030A0"/>
              </a:solidFill>
            </a:endParaRPr>
          </a:p>
        </p:txBody>
      </p:sp>
      <p:graphicFrame>
        <p:nvGraphicFramePr>
          <p:cNvPr id="7" name="Tableau 6"/>
          <p:cNvGraphicFramePr>
            <a:graphicFrameLocks noGrp="1"/>
          </p:cNvGraphicFramePr>
          <p:nvPr/>
        </p:nvGraphicFramePr>
        <p:xfrm>
          <a:off x="239713" y="4332288"/>
          <a:ext cx="11777662" cy="2314576"/>
        </p:xfrm>
        <a:graphic>
          <a:graphicData uri="http://schemas.openxmlformats.org/drawingml/2006/table">
            <a:tbl>
              <a:tblPr/>
              <a:tblGrid>
                <a:gridCol w="5268381">
                  <a:extLst>
                    <a:ext uri="{9D8B030D-6E8A-4147-A177-3AD203B41FA5}">
                      <a16:colId xmlns:a16="http://schemas.microsoft.com/office/drawing/2014/main" val="20000"/>
                    </a:ext>
                  </a:extLst>
                </a:gridCol>
                <a:gridCol w="6509281">
                  <a:extLst>
                    <a:ext uri="{9D8B030D-6E8A-4147-A177-3AD203B41FA5}">
                      <a16:colId xmlns:a16="http://schemas.microsoft.com/office/drawing/2014/main" val="20001"/>
                    </a:ext>
                  </a:extLst>
                </a:gridCol>
              </a:tblGrid>
              <a:tr h="210416">
                <a:tc>
                  <a:txBody>
                    <a:bodyPr/>
                    <a:lstStyle/>
                    <a:p>
                      <a:pPr>
                        <a:lnSpc>
                          <a:spcPct val="115000"/>
                        </a:lnSpc>
                        <a:spcAft>
                          <a:spcPts val="0"/>
                        </a:spcAft>
                      </a:pPr>
                      <a:r>
                        <a:rPr lang="fr-FR" sz="1200" b="1" i="1" dirty="0">
                          <a:solidFill>
                            <a:srgbClr val="7030A0"/>
                          </a:solidFill>
                          <a:latin typeface="Calibri"/>
                          <a:ea typeface="Calibri"/>
                          <a:cs typeface="Times New Roman"/>
                        </a:rPr>
                        <a:t>Causes possibles</a:t>
                      </a:r>
                      <a:endParaRPr lang="fr-FR" sz="1200" dirty="0">
                        <a:solidFill>
                          <a:srgbClr val="7030A0"/>
                        </a:solidFill>
                        <a:latin typeface="Calibri"/>
                        <a:ea typeface="Calibri"/>
                        <a:cs typeface="Times New Roman"/>
                      </a:endParaRP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b="1" i="1">
                          <a:solidFill>
                            <a:srgbClr val="7030A0"/>
                          </a:solidFill>
                          <a:latin typeface="Calibri"/>
                          <a:ea typeface="Calibri"/>
                          <a:cs typeface="Times New Roman"/>
                        </a:rPr>
                        <a:t>Causes possibles originelles</a:t>
                      </a:r>
                      <a:endParaRPr lang="fr-FR" sz="1200">
                        <a:solidFill>
                          <a:srgbClr val="7030A0"/>
                        </a:solidFill>
                        <a:latin typeface="Calibri"/>
                        <a:ea typeface="Calibri"/>
                        <a:cs typeface="Times New Roman"/>
                      </a:endParaRP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0832">
                <a:tc>
                  <a:txBody>
                    <a:bodyPr/>
                    <a:lstStyle/>
                    <a:p>
                      <a:pPr>
                        <a:lnSpc>
                          <a:spcPct val="115000"/>
                        </a:lnSpc>
                        <a:spcAft>
                          <a:spcPts val="0"/>
                        </a:spcAft>
                      </a:pPr>
                      <a:r>
                        <a:rPr lang="fr-FR" sz="1200" dirty="0">
                          <a:solidFill>
                            <a:srgbClr val="7030A0"/>
                          </a:solidFill>
                          <a:latin typeface="Calibri"/>
                          <a:ea typeface="Calibri"/>
                          <a:cs typeface="Times New Roman"/>
                        </a:rPr>
                        <a:t>Dérèglements hormonaux aux stade fœtal</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Prise de certains médicaments perturbateurs endocriniens (comme le </a:t>
                      </a:r>
                      <a:r>
                        <a:rPr lang="fr-FR" sz="1200" dirty="0" err="1">
                          <a:solidFill>
                            <a:srgbClr val="7030A0"/>
                          </a:solidFill>
                          <a:latin typeface="Calibri"/>
                          <a:ea typeface="Calibri"/>
                          <a:cs typeface="Times New Roman"/>
                        </a:rPr>
                        <a:t>Distilbène</a:t>
                      </a:r>
                      <a:r>
                        <a:rPr lang="fr-FR" sz="1200" dirty="0">
                          <a:solidFill>
                            <a:srgbClr val="7030A0"/>
                          </a:solidFill>
                          <a:latin typeface="Calibri"/>
                          <a:ea typeface="Calibri"/>
                          <a:cs typeface="Times New Roman"/>
                        </a:rPr>
                        <a:t>, interdit depuis 1977 en France etc.)</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0832">
                <a:tc>
                  <a:txBody>
                    <a:bodyPr/>
                    <a:lstStyle/>
                    <a:p>
                      <a:pPr>
                        <a:lnSpc>
                          <a:spcPct val="115000"/>
                        </a:lnSpc>
                        <a:spcAft>
                          <a:spcPts val="0"/>
                        </a:spcAft>
                      </a:pPr>
                      <a:r>
                        <a:rPr lang="fr-FR" sz="1200" dirty="0">
                          <a:solidFill>
                            <a:srgbClr val="7030A0"/>
                          </a:solidFill>
                          <a:latin typeface="Calibri"/>
                          <a:ea typeface="Calibri"/>
                          <a:cs typeface="Times New Roman"/>
                        </a:rPr>
                        <a:t>Région chromosomique, baptisée Xq28, qui serait associée à une prédisposition à l'homosexualité masculine, en liaison avec l'héritage maternel</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solidFill>
                            <a:srgbClr val="7030A0"/>
                          </a:solidFill>
                          <a:latin typeface="Calibri"/>
                          <a:ea typeface="Calibri"/>
                          <a:cs typeface="Times New Roman"/>
                        </a:rPr>
                        <a:t>Mutations (naturelles ou par des médicaments ou molécules mutagènes).</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416">
                <a:tc>
                  <a:txBody>
                    <a:bodyPr/>
                    <a:lstStyle/>
                    <a:p>
                      <a:pPr>
                        <a:lnSpc>
                          <a:spcPct val="115000"/>
                        </a:lnSpc>
                        <a:spcAft>
                          <a:spcPts val="0"/>
                        </a:spcAft>
                      </a:pPr>
                      <a:r>
                        <a:rPr lang="fr-FR" sz="1200" dirty="0">
                          <a:solidFill>
                            <a:srgbClr val="7030A0"/>
                          </a:solidFill>
                          <a:latin typeface="Calibri"/>
                          <a:ea typeface="Calibri"/>
                          <a:cs typeface="Times New Roman"/>
                        </a:rPr>
                        <a:t>Chocs sur le fœtus (rupture de la barrière au niveau du </a:t>
                      </a:r>
                      <a:r>
                        <a:rPr lang="fr-FR" sz="1200" dirty="0" err="1">
                          <a:solidFill>
                            <a:srgbClr val="7030A0"/>
                          </a:solidFill>
                          <a:latin typeface="Calibri"/>
                          <a:ea typeface="Calibri"/>
                          <a:cs typeface="Times New Roman"/>
                        </a:rPr>
                        <a:t>placeta</a:t>
                      </a:r>
                      <a:r>
                        <a:rPr lang="fr-FR" sz="1200" dirty="0">
                          <a:solidFill>
                            <a:srgbClr val="7030A0"/>
                          </a:solidFill>
                          <a:latin typeface="Calibri"/>
                          <a:ea typeface="Calibri"/>
                          <a:cs typeface="Times New Roman"/>
                        </a:rPr>
                        <a:t> ou du cordon (¤))</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Chocs traumatiques durant la grossesse (sports</a:t>
                      </a:r>
                      <a:r>
                        <a:rPr lang="fr-FR" sz="1200" baseline="0" dirty="0">
                          <a:solidFill>
                            <a:srgbClr val="7030A0"/>
                          </a:solidFill>
                          <a:latin typeface="Calibri"/>
                          <a:ea typeface="Calibri"/>
                          <a:cs typeface="Times New Roman"/>
                        </a:rPr>
                        <a:t> stressant de haut niveau : jumping, ski de descente  …).</a:t>
                      </a:r>
                      <a:endParaRPr lang="fr-FR" sz="1200" dirty="0">
                        <a:solidFill>
                          <a:srgbClr val="7030A0"/>
                        </a:solidFill>
                        <a:latin typeface="Calibri"/>
                        <a:ea typeface="Calibri"/>
                        <a:cs typeface="Times New Roman"/>
                      </a:endParaRP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1248">
                <a:tc>
                  <a:txBody>
                    <a:bodyPr/>
                    <a:lstStyle/>
                    <a:p>
                      <a:pPr>
                        <a:lnSpc>
                          <a:spcPct val="115000"/>
                        </a:lnSpc>
                        <a:spcAft>
                          <a:spcPts val="0"/>
                        </a:spcAft>
                      </a:pPr>
                      <a:r>
                        <a:rPr lang="fr-FR" sz="1200" dirty="0">
                          <a:solidFill>
                            <a:srgbClr val="7030A0"/>
                          </a:solidFill>
                          <a:latin typeface="Calibri"/>
                          <a:ea typeface="Calibri"/>
                          <a:cs typeface="Times New Roman"/>
                        </a:rPr>
                        <a:t>Mères ayant été stressées pendant leur grossesse</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Exemple : Chocs traumatiques et stress intenses causés quand Berlin fut pilonnée et rasée par les Alliés. On connait des </a:t>
                      </a:r>
                      <a:r>
                        <a:rPr lang="fr-FR" sz="1200" i="1" dirty="0">
                          <a:solidFill>
                            <a:srgbClr val="7030A0"/>
                          </a:solidFill>
                          <a:latin typeface="Calibri"/>
                          <a:ea typeface="Calibri"/>
                          <a:cs typeface="Times New Roman"/>
                        </a:rPr>
                        <a:t>modifications et mécanismes </a:t>
                      </a:r>
                      <a:r>
                        <a:rPr lang="fr-FR" sz="1200" i="1" dirty="0" err="1">
                          <a:solidFill>
                            <a:srgbClr val="7030A0"/>
                          </a:solidFill>
                          <a:latin typeface="Calibri"/>
                          <a:ea typeface="Calibri"/>
                          <a:cs typeface="Times New Roman"/>
                        </a:rPr>
                        <a:t>épigénétiques</a:t>
                      </a:r>
                      <a:r>
                        <a:rPr lang="fr-FR" sz="1200" i="1" dirty="0">
                          <a:solidFill>
                            <a:srgbClr val="7030A0"/>
                          </a:solidFill>
                          <a:latin typeface="Calibri"/>
                          <a:ea typeface="Calibri"/>
                          <a:cs typeface="Times New Roman"/>
                        </a:rPr>
                        <a:t> causées</a:t>
                      </a:r>
                      <a:r>
                        <a:rPr lang="fr-FR" sz="1200" dirty="0">
                          <a:solidFill>
                            <a:srgbClr val="7030A0"/>
                          </a:solidFill>
                          <a:latin typeface="Calibri"/>
                          <a:ea typeface="Calibri"/>
                          <a:cs typeface="Times New Roman"/>
                        </a:rPr>
                        <a:t> par des stress intenses et répétés (voir </a:t>
                      </a:r>
                      <a:r>
                        <a:rPr lang="fr-FR" sz="1200" u="sng" dirty="0">
                          <a:solidFill>
                            <a:srgbClr val="7030A0"/>
                          </a:solidFill>
                          <a:latin typeface="Calibri"/>
                          <a:ea typeface="Calibri"/>
                          <a:cs typeface="Times New Roman"/>
                          <a:hlinkClick r:id="rId3"/>
                        </a:rPr>
                        <a:t>http://fr.wikipedia.org/wiki/%C3%89pig%C3%A9n%C3%A9tique</a:t>
                      </a:r>
                      <a:r>
                        <a:rPr lang="fr-FR" sz="1200" dirty="0">
                          <a:solidFill>
                            <a:srgbClr val="7030A0"/>
                          </a:solidFill>
                          <a:latin typeface="Calibri"/>
                          <a:ea typeface="Calibri"/>
                          <a:cs typeface="Times New Roman"/>
                        </a:rPr>
                        <a:t> ).</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0832">
                <a:tc>
                  <a:txBody>
                    <a:bodyPr/>
                    <a:lstStyle/>
                    <a:p>
                      <a:pPr>
                        <a:lnSpc>
                          <a:spcPct val="115000"/>
                        </a:lnSpc>
                        <a:spcAft>
                          <a:spcPts val="0"/>
                        </a:spcAft>
                      </a:pPr>
                      <a:r>
                        <a:rPr lang="fr-FR" sz="1200" dirty="0">
                          <a:solidFill>
                            <a:srgbClr val="7030A0"/>
                          </a:solidFill>
                          <a:latin typeface="Calibri"/>
                          <a:ea typeface="Calibri"/>
                          <a:cs typeface="Times New Roman"/>
                        </a:rPr>
                        <a:t>Mécanismes psychologiques de relations trop fusionnelle avec </a:t>
                      </a:r>
                      <a:r>
                        <a:rPr lang="fr-FR" sz="1200" baseline="0" dirty="0">
                          <a:solidFill>
                            <a:srgbClr val="7030A0"/>
                          </a:solidFill>
                          <a:latin typeface="Calibri"/>
                          <a:ea typeface="Calibri"/>
                          <a:cs typeface="Times New Roman"/>
                        </a:rPr>
                        <a:t> une</a:t>
                      </a:r>
                      <a:r>
                        <a:rPr lang="fr-FR" sz="1200" dirty="0">
                          <a:solidFill>
                            <a:srgbClr val="7030A0"/>
                          </a:solidFill>
                          <a:latin typeface="Calibri"/>
                          <a:ea typeface="Calibri"/>
                          <a:cs typeface="Times New Roman"/>
                        </a:rPr>
                        <a:t> mère , voire une mère trop abusive, envahissante ( ?)</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Hypothèse avancée dans les années 50</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6525" name="ZoneTexte 7"/>
          <p:cNvSpPr txBox="1">
            <a:spLocks noChangeArrowheads="1"/>
          </p:cNvSpPr>
          <p:nvPr/>
        </p:nvSpPr>
        <p:spPr bwMode="auto">
          <a:xfrm>
            <a:off x="174625" y="3875088"/>
            <a:ext cx="114300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u="sng">
                <a:solidFill>
                  <a:srgbClr val="7030A0"/>
                </a:solidFill>
              </a:rPr>
              <a:t>Quelques hypothèses émises par l’auteur de ce document, sur les possibles causes de </a:t>
            </a:r>
            <a:r>
              <a:rPr lang="fr-FR" altLang="fr-FR" sz="1400" b="1" u="sng">
                <a:solidFill>
                  <a:srgbClr val="7030A0"/>
                </a:solidFill>
              </a:rPr>
              <a:t>l’homosexualité</a:t>
            </a:r>
            <a:r>
              <a:rPr lang="fr-FR" altLang="fr-FR" sz="1400" u="sng">
                <a:solidFill>
                  <a:srgbClr val="7030A0"/>
                </a:solidFill>
              </a:rPr>
              <a:t> (non validées scientifiquement)</a:t>
            </a:r>
            <a:r>
              <a:rPr lang="fr-FR" altLang="fr-FR" sz="1400">
                <a:solidFill>
                  <a:srgbClr val="7030A0"/>
                </a:solidFill>
              </a:rPr>
              <a:t> : </a:t>
            </a:r>
            <a:endParaRPr lang="fr-FR" altLang="fr-FR" sz="1400" u="sng">
              <a:solidFill>
                <a:srgbClr val="7030A0"/>
              </a:solidFill>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8165</TotalTime>
  <Words>16759</Words>
  <Application>Microsoft Office PowerPoint</Application>
  <PresentationFormat>Grand écran</PresentationFormat>
  <Paragraphs>2341</Paragraphs>
  <Slides>196</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196</vt:i4>
      </vt:variant>
    </vt:vector>
  </HeadingPairs>
  <TitlesOfParts>
    <vt:vector size="202" baseType="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849</cp:revision>
  <dcterms:created xsi:type="dcterms:W3CDTF">2015-11-04T04:49:12Z</dcterms:created>
  <dcterms:modified xsi:type="dcterms:W3CDTF">2017-05-20T17:34:00Z</dcterms:modified>
</cp:coreProperties>
</file>